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0" r:id="rId5"/>
    <p:sldId id="266" r:id="rId6"/>
    <p:sldId id="267" r:id="rId7"/>
    <p:sldId id="269" r:id="rId8"/>
    <p:sldId id="303" r:id="rId9"/>
    <p:sldId id="271" r:id="rId10"/>
    <p:sldId id="272" r:id="rId11"/>
    <p:sldId id="273" r:id="rId12"/>
    <p:sldId id="274" r:id="rId13"/>
    <p:sldId id="284" r:id="rId14"/>
    <p:sldId id="285" r:id="rId15"/>
    <p:sldId id="304" r:id="rId16"/>
    <p:sldId id="419" r:id="rId17"/>
    <p:sldId id="324" r:id="rId18"/>
    <p:sldId id="420" r:id="rId19"/>
    <p:sldId id="326" r:id="rId20"/>
    <p:sldId id="327" r:id="rId21"/>
    <p:sldId id="279" r:id="rId22"/>
    <p:sldId id="280" r:id="rId23"/>
    <p:sldId id="270" r:id="rId24"/>
    <p:sldId id="281" r:id="rId25"/>
    <p:sldId id="262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ovská Blanka" initials="HB" lastIdx="7" clrIdx="0">
    <p:extLst>
      <p:ext uri="{19B8F6BF-5375-455C-9EA6-DF929625EA0E}">
        <p15:presenceInfo xmlns:p15="http://schemas.microsoft.com/office/powerpoint/2012/main" userId="S::HronovskaB@crr.cz::49a93ff5-7633-455d-81f0-e7976f796e9c" providerId="AD"/>
      </p:ext>
    </p:extLst>
  </p:cmAuthor>
  <p:cmAuthor id="2" name="Slačíková Alena" initials="SA" lastIdx="10" clrIdx="1">
    <p:extLst>
      <p:ext uri="{19B8F6BF-5375-455C-9EA6-DF929625EA0E}">
        <p15:presenceInfo xmlns:p15="http://schemas.microsoft.com/office/powerpoint/2012/main" userId="S::slacikovaa@crr.cz::5315c395-b67c-40bf-a003-3561c8c8cba2" providerId="AD"/>
      </p:ext>
    </p:extLst>
  </p:cmAuthor>
  <p:cmAuthor id="3" name="Břicháčková Jana" initials="BJ" lastIdx="1" clrIdx="2">
    <p:extLst>
      <p:ext uri="{19B8F6BF-5375-455C-9EA6-DF929625EA0E}">
        <p15:presenceInfo xmlns:p15="http://schemas.microsoft.com/office/powerpoint/2012/main" userId="S::BrichackovaJ@crr.cz::1ebe0cf0-fcfe-4f5b-aa8b-055a2db1ec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E75A8-1172-43C6-BE05-7A4C274BE53E}" v="1" dt="2023-01-10T20:27:54.214"/>
    <p1510:client id="{3109E897-97F7-483F-B187-8D84DC994B85}" v="8" dt="2023-01-11T06:01:41.392"/>
    <p1510:client id="{AD432C3E-E144-88B6-BDAF-D5DF7A835E20}" v="38" dt="2023-01-10T05:10:1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09E897-97F7-483F-B187-8D84DC994B85}"/>
    <pc:docChg chg="modSld">
      <pc:chgData name="" userId="" providerId="" clId="Web-{3109E897-97F7-483F-B187-8D84DC994B85}" dt="2023-01-11T06:01:33.923" v="2" actId="20577"/>
      <pc:docMkLst>
        <pc:docMk/>
      </pc:docMkLst>
      <pc:sldChg chg="modSp">
        <pc:chgData name="" userId="" providerId="" clId="Web-{3109E897-97F7-483F-B187-8D84DC994B85}" dt="2023-01-11T06:01:33.923" v="2" actId="20577"/>
        <pc:sldMkLst>
          <pc:docMk/>
          <pc:sldMk cId="1672658244" sldId="260"/>
        </pc:sldMkLst>
        <pc:spChg chg="mod">
          <ac:chgData name="" userId="" providerId="" clId="Web-{3109E897-97F7-483F-B187-8D84DC994B85}" dt="2023-01-11T06:01:33.923" v="2" actId="20577"/>
          <ac:spMkLst>
            <pc:docMk/>
            <pc:sldMk cId="1672658244" sldId="260"/>
            <ac:spMk id="2" creationId="{00000000-0000-0000-0000-000000000000}"/>
          </ac:spMkLst>
        </pc:spChg>
      </pc:sldChg>
    </pc:docChg>
  </pc:docChgLst>
  <pc:docChgLst>
    <pc:chgData name="Frolík Lukáš" userId="S::frolikl@crr.cz::3326d7ee-511d-43c5-bede-f7ec709bd100" providerId="AD" clId="Web-{29BE75A8-1172-43C6-BE05-7A4C274BE53E}"/>
    <pc:docChg chg="modSld">
      <pc:chgData name="Frolík Lukáš" userId="S::frolikl@crr.cz::3326d7ee-511d-43c5-bede-f7ec709bd100" providerId="AD" clId="Web-{29BE75A8-1172-43C6-BE05-7A4C274BE53E}" dt="2023-01-10T20:27:54.214" v="0"/>
      <pc:docMkLst>
        <pc:docMk/>
      </pc:docMkLst>
      <pc:sldChg chg="addSp">
        <pc:chgData name="Frolík Lukáš" userId="S::frolikl@crr.cz::3326d7ee-511d-43c5-bede-f7ec709bd100" providerId="AD" clId="Web-{29BE75A8-1172-43C6-BE05-7A4C274BE53E}" dt="2023-01-10T20:27:54.214" v="0"/>
        <pc:sldMkLst>
          <pc:docMk/>
          <pc:sldMk cId="1672658244" sldId="260"/>
        </pc:sldMkLst>
        <pc:spChg chg="add">
          <ac:chgData name="Frolík Lukáš" userId="S::frolikl@crr.cz::3326d7ee-511d-43c5-bede-f7ec709bd100" providerId="AD" clId="Web-{29BE75A8-1172-43C6-BE05-7A4C274BE53E}" dt="2023-01-10T20:27:54.214" v="0"/>
          <ac:spMkLst>
            <pc:docMk/>
            <pc:sldMk cId="1672658244" sldId="260"/>
            <ac:spMk id="3" creationId="{47C2C67B-6556-B027-170D-DA285981836A}"/>
          </ac:spMkLst>
        </pc:spChg>
      </pc:sldChg>
    </pc:docChg>
  </pc:docChgLst>
  <pc:docChgLst>
    <pc:chgData name="Frolík Lukáš" userId="S::frolikl@crr.cz::3326d7ee-511d-43c5-bede-f7ec709bd100" providerId="AD" clId="Web-{3109E897-97F7-483F-B187-8D84DC994B85}"/>
    <pc:docChg chg="modSld">
      <pc:chgData name="Frolík Lukáš" userId="S::frolikl@crr.cz::3326d7ee-511d-43c5-bede-f7ec709bd100" providerId="AD" clId="Web-{3109E897-97F7-483F-B187-8D84DC994B85}" dt="2023-01-11T06:01:41.392" v="4" actId="20577"/>
      <pc:docMkLst>
        <pc:docMk/>
      </pc:docMkLst>
      <pc:sldChg chg="modSp">
        <pc:chgData name="Frolík Lukáš" userId="S::frolikl@crr.cz::3326d7ee-511d-43c5-bede-f7ec709bd100" providerId="AD" clId="Web-{3109E897-97F7-483F-B187-8D84DC994B85}" dt="2023-01-11T06:01:41.392" v="4" actId="20577"/>
        <pc:sldMkLst>
          <pc:docMk/>
          <pc:sldMk cId="1672658244" sldId="260"/>
        </pc:sldMkLst>
        <pc:spChg chg="mod">
          <ac:chgData name="Frolík Lukáš" userId="S::frolikl@crr.cz::3326d7ee-511d-43c5-bede-f7ec709bd100" providerId="AD" clId="Web-{3109E897-97F7-483F-B187-8D84DC994B85}" dt="2023-01-11T06:01:41.392" v="4" actId="20577"/>
          <ac:spMkLst>
            <pc:docMk/>
            <pc:sldMk cId="1672658244" sldId="260"/>
            <ac:spMk id="2" creationId="{00000000-0000-0000-0000-000000000000}"/>
          </ac:spMkLst>
        </pc:spChg>
      </pc:sldChg>
    </pc:docChg>
  </pc:docChgLst>
  <pc:docChgLst>
    <pc:chgData name="Frolík Lukáš" userId="S::frolikl@crr.cz::3326d7ee-511d-43c5-bede-f7ec709bd100" providerId="AD" clId="Web-{AD432C3E-E144-88B6-BDAF-D5DF7A835E20}"/>
    <pc:docChg chg="modSld">
      <pc:chgData name="Frolík Lukáš" userId="S::frolikl@crr.cz::3326d7ee-511d-43c5-bede-f7ec709bd100" providerId="AD" clId="Web-{AD432C3E-E144-88B6-BDAF-D5DF7A835E20}" dt="2023-01-10T05:10:14.914" v="37" actId="14100"/>
      <pc:docMkLst>
        <pc:docMk/>
      </pc:docMkLst>
      <pc:sldChg chg="modSp">
        <pc:chgData name="Frolík Lukáš" userId="S::frolikl@crr.cz::3326d7ee-511d-43c5-bede-f7ec709bd100" providerId="AD" clId="Web-{AD432C3E-E144-88B6-BDAF-D5DF7A835E20}" dt="2023-01-10T05:06:14.992" v="3" actId="1076"/>
        <pc:sldMkLst>
          <pc:docMk/>
          <pc:sldMk cId="0" sldId="267"/>
        </pc:sldMkLst>
        <pc:spChg chg="mod">
          <ac:chgData name="Frolík Lukáš" userId="S::frolikl@crr.cz::3326d7ee-511d-43c5-bede-f7ec709bd100" providerId="AD" clId="Web-{AD432C3E-E144-88B6-BDAF-D5DF7A835E20}" dt="2023-01-10T05:06:14.992" v="3" actId="1076"/>
          <ac:spMkLst>
            <pc:docMk/>
            <pc:sldMk cId="0" sldId="267"/>
            <ac:spMk id="9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06:08.210" v="1" actId="14100"/>
          <ac:picMkLst>
            <pc:docMk/>
            <pc:sldMk cId="0" sldId="267"/>
            <ac:picMk id="6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06:11.164" v="2" actId="1076"/>
          <ac:picMkLst>
            <pc:docMk/>
            <pc:sldMk cId="0" sldId="267"/>
            <ac:picMk id="8" creationId="{3B06B160-FB13-4413-9985-F280DF2FE33C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9:26.379" v="26" actId="14100"/>
        <pc:sldMkLst>
          <pc:docMk/>
          <pc:sldMk cId="0" sldId="270"/>
        </pc:sldMkLst>
        <pc:spChg chg="mod">
          <ac:chgData name="Frolík Lukáš" userId="S::frolikl@crr.cz::3326d7ee-511d-43c5-bede-f7ec709bd100" providerId="AD" clId="Web-{AD432C3E-E144-88B6-BDAF-D5DF7A835E20}" dt="2023-01-10T05:09:26.379" v="26" actId="14100"/>
          <ac:spMkLst>
            <pc:docMk/>
            <pc:sldMk cId="0" sldId="270"/>
            <ac:spMk id="11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09:20.629" v="25" actId="14100"/>
          <ac:picMkLst>
            <pc:docMk/>
            <pc:sldMk cId="0" sldId="270"/>
            <ac:picMk id="2050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5:58.522" v="0" actId="14100"/>
        <pc:sldMkLst>
          <pc:docMk/>
          <pc:sldMk cId="0" sldId="271"/>
        </pc:sldMkLst>
        <pc:picChg chg="mod">
          <ac:chgData name="Frolík Lukáš" userId="S::frolikl@crr.cz::3326d7ee-511d-43c5-bede-f7ec709bd100" providerId="AD" clId="Web-{AD432C3E-E144-88B6-BDAF-D5DF7A835E20}" dt="2023-01-10T05:05:58.522" v="0" actId="14100"/>
          <ac:picMkLst>
            <pc:docMk/>
            <pc:sldMk cId="0" sldId="271"/>
            <ac:picMk id="5124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6:31.102" v="4" actId="14100"/>
        <pc:sldMkLst>
          <pc:docMk/>
          <pc:sldMk cId="0" sldId="272"/>
        </pc:sldMkLst>
        <pc:picChg chg="mod">
          <ac:chgData name="Frolík Lukáš" userId="S::frolikl@crr.cz::3326d7ee-511d-43c5-bede-f7ec709bd100" providerId="AD" clId="Web-{AD432C3E-E144-88B6-BDAF-D5DF7A835E20}" dt="2023-01-10T05:06:31.102" v="4" actId="14100"/>
          <ac:picMkLst>
            <pc:docMk/>
            <pc:sldMk cId="0" sldId="272"/>
            <ac:picMk id="6147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8:28.391" v="16" actId="1076"/>
        <pc:sldMkLst>
          <pc:docMk/>
          <pc:sldMk cId="0" sldId="279"/>
        </pc:sldMkLst>
        <pc:picChg chg="mod">
          <ac:chgData name="Frolík Lukáš" userId="S::frolikl@crr.cz::3326d7ee-511d-43c5-bede-f7ec709bd100" providerId="AD" clId="Web-{AD432C3E-E144-88B6-BDAF-D5DF7A835E20}" dt="2023-01-10T05:08:28.391" v="16" actId="1076"/>
          <ac:picMkLst>
            <pc:docMk/>
            <pc:sldMk cId="0" sldId="279"/>
            <ac:picMk id="2051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8:43.517" v="19" actId="1076"/>
        <pc:sldMkLst>
          <pc:docMk/>
          <pc:sldMk cId="0" sldId="280"/>
        </pc:sldMkLst>
        <pc:spChg chg="mod">
          <ac:chgData name="Frolík Lukáš" userId="S::frolikl@crr.cz::3326d7ee-511d-43c5-bede-f7ec709bd100" providerId="AD" clId="Web-{AD432C3E-E144-88B6-BDAF-D5DF7A835E20}" dt="2023-01-10T05:08:37.736" v="17" actId="14100"/>
          <ac:spMkLst>
            <pc:docMk/>
            <pc:sldMk cId="0" sldId="280"/>
            <ac:spMk id="2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08:43.517" v="19" actId="1076"/>
          <ac:picMkLst>
            <pc:docMk/>
            <pc:sldMk cId="0" sldId="280"/>
            <ac:picMk id="1028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10:14.914" v="37" actId="14100"/>
        <pc:sldMkLst>
          <pc:docMk/>
          <pc:sldMk cId="0" sldId="281"/>
        </pc:sldMkLst>
        <pc:spChg chg="mod">
          <ac:chgData name="Frolík Lukáš" userId="S::frolikl@crr.cz::3326d7ee-511d-43c5-bede-f7ec709bd100" providerId="AD" clId="Web-{AD432C3E-E144-88B6-BDAF-D5DF7A835E20}" dt="2023-01-10T05:10:14.914" v="37" actId="14100"/>
          <ac:spMkLst>
            <pc:docMk/>
            <pc:sldMk cId="0" sldId="281"/>
            <ac:spMk id="13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10:08.726" v="35" actId="14100"/>
          <ac:picMkLst>
            <pc:docMk/>
            <pc:sldMk cId="0" sldId="281"/>
            <ac:picMk id="3075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10:11.148" v="36" actId="14100"/>
          <ac:picMkLst>
            <pc:docMk/>
            <pc:sldMk cId="0" sldId="281"/>
            <ac:picMk id="3077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09:36.818" v="28" actId="14100"/>
          <ac:picMkLst>
            <pc:docMk/>
            <pc:sldMk cId="0" sldId="281"/>
            <ac:picMk id="3078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09:33.255" v="27" actId="14100"/>
          <ac:picMkLst>
            <pc:docMk/>
            <pc:sldMk cId="0" sldId="281"/>
            <ac:picMk id="3079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7:20.512" v="10" actId="1076"/>
        <pc:sldMkLst>
          <pc:docMk/>
          <pc:sldMk cId="156473435" sldId="284"/>
        </pc:sldMkLst>
        <pc:spChg chg="mod">
          <ac:chgData name="Frolík Lukáš" userId="S::frolikl@crr.cz::3326d7ee-511d-43c5-bede-f7ec709bd100" providerId="AD" clId="Web-{AD432C3E-E144-88B6-BDAF-D5DF7A835E20}" dt="2023-01-10T05:07:20.512" v="10" actId="1076"/>
          <ac:spMkLst>
            <pc:docMk/>
            <pc:sldMk cId="156473435" sldId="284"/>
            <ac:spMk id="8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06:55.510" v="5" actId="14100"/>
          <ac:picMkLst>
            <pc:docMk/>
            <pc:sldMk cId="156473435" sldId="284"/>
            <ac:picMk id="2052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07:09.339" v="9" actId="1076"/>
          <ac:picMkLst>
            <pc:docMk/>
            <pc:sldMk cId="156473435" sldId="284"/>
            <ac:picMk id="2054" creationId="{00000000-0000-0000-0000-000000000000}"/>
          </ac:picMkLst>
        </pc:picChg>
        <pc:picChg chg="mod">
          <ac:chgData name="Frolík Lukáš" userId="S::frolikl@crr.cz::3326d7ee-511d-43c5-bede-f7ec709bd100" providerId="AD" clId="Web-{AD432C3E-E144-88B6-BDAF-D5DF7A835E20}" dt="2023-01-10T05:07:05.652" v="8" actId="1076"/>
          <ac:picMkLst>
            <pc:docMk/>
            <pc:sldMk cId="156473435" sldId="284"/>
            <ac:picMk id="2056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7:50.920" v="13" actId="14100"/>
        <pc:sldMkLst>
          <pc:docMk/>
          <pc:sldMk cId="1050129481" sldId="304"/>
        </pc:sldMkLst>
        <pc:spChg chg="mod">
          <ac:chgData name="Frolík Lukáš" userId="S::frolikl@crr.cz::3326d7ee-511d-43c5-bede-f7ec709bd100" providerId="AD" clId="Web-{AD432C3E-E144-88B6-BDAF-D5DF7A835E20}" dt="2023-01-10T05:07:50.920" v="13" actId="14100"/>
          <ac:spMkLst>
            <pc:docMk/>
            <pc:sldMk cId="1050129481" sldId="304"/>
            <ac:spMk id="2" creationId="{00000000-0000-0000-0000-000000000000}"/>
          </ac:spMkLst>
        </pc:spChg>
        <pc:picChg chg="mod">
          <ac:chgData name="Frolík Lukáš" userId="S::frolikl@crr.cz::3326d7ee-511d-43c5-bede-f7ec709bd100" providerId="AD" clId="Web-{AD432C3E-E144-88B6-BDAF-D5DF7A835E20}" dt="2023-01-10T05:07:36.935" v="11" actId="14100"/>
          <ac:picMkLst>
            <pc:docMk/>
            <pc:sldMk cId="1050129481" sldId="304"/>
            <ac:picMk id="4099" creationId="{00000000-0000-0000-0000-000000000000}"/>
          </ac:picMkLst>
        </pc:picChg>
      </pc:sldChg>
      <pc:sldChg chg="modSp">
        <pc:chgData name="Frolík Lukáš" userId="S::frolikl@crr.cz::3326d7ee-511d-43c5-bede-f7ec709bd100" providerId="AD" clId="Web-{AD432C3E-E144-88B6-BDAF-D5DF7A835E20}" dt="2023-01-10T05:08:22.969" v="15" actId="1076"/>
        <pc:sldMkLst>
          <pc:docMk/>
          <pc:sldMk cId="2697452446" sldId="327"/>
        </pc:sldMkLst>
        <pc:picChg chg="mod">
          <ac:chgData name="Frolík Lukáš" userId="S::frolikl@crr.cz::3326d7ee-511d-43c5-bede-f7ec709bd100" providerId="AD" clId="Web-{AD432C3E-E144-88B6-BDAF-D5DF7A835E20}" dt="2023-01-10T05:08:22.969" v="15" actId="1076"/>
          <ac:picMkLst>
            <pc:docMk/>
            <pc:sldMk cId="2697452446" sldId="327"/>
            <ac:picMk id="205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  <p:sldLayoutId id="214748366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557427"/>
            <a:ext cx="7720779" cy="21916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</a:rPr>
              <a:t>Žádost o platbu (ŽoP)</a:t>
            </a:r>
            <a:br>
              <a:rPr lang="pl-PL" sz="4800" cap="all" dirty="0">
                <a:solidFill>
                  <a:schemeClr val="bg1"/>
                </a:solidFill>
              </a:rPr>
            </a:br>
            <a:r>
              <a:rPr lang="pl-PL" sz="4800" cap="all" dirty="0">
                <a:solidFill>
                  <a:schemeClr val="bg1"/>
                </a:solidFill>
              </a:rPr>
              <a:t> </a:t>
            </a:r>
            <a:r>
              <a:rPr lang="pl-PL" sz="4800" cap="all" dirty="0" err="1">
                <a:solidFill>
                  <a:schemeClr val="bg1"/>
                </a:solidFill>
              </a:rPr>
              <a:t>Zpráva</a:t>
            </a:r>
            <a:r>
              <a:rPr lang="pl-PL" sz="4800" cap="all" dirty="0">
                <a:solidFill>
                  <a:schemeClr val="bg1"/>
                </a:solidFill>
              </a:rPr>
              <a:t> o </a:t>
            </a:r>
            <a:r>
              <a:rPr lang="pl-PL" sz="4800" cap="all" dirty="0" err="1">
                <a:solidFill>
                  <a:schemeClr val="bg1"/>
                </a:solidFill>
              </a:rPr>
              <a:t>realizaci</a:t>
            </a:r>
            <a:r>
              <a:rPr lang="pl-PL" sz="4800" cap="all" dirty="0">
                <a:solidFill>
                  <a:schemeClr val="bg1"/>
                </a:solidFill>
              </a:rPr>
              <a:t> (</a:t>
            </a:r>
            <a:r>
              <a:rPr lang="pl-PL" sz="4800" cap="all" dirty="0" err="1">
                <a:solidFill>
                  <a:schemeClr val="bg1"/>
                </a:solidFill>
              </a:rPr>
              <a:t>ZoR</a:t>
            </a:r>
            <a:r>
              <a:rPr lang="pl-PL" sz="4800" cap="all">
                <a:solidFill>
                  <a:schemeClr val="bg1"/>
                </a:solidFill>
              </a:rPr>
              <a:t>) v ISKP14+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7C2C67B-6556-B027-170D-DA285981836A}"/>
              </a:ext>
            </a:extLst>
          </p:cNvPr>
          <p:cNvSpPr>
            <a:spLocks noGrp="1"/>
          </p:cNvSpPr>
          <p:nvPr/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4429"/>
            <a:ext cx="8229600" cy="659218"/>
          </a:xfrm>
        </p:spPr>
        <p:txBody>
          <a:bodyPr/>
          <a:lstStyle/>
          <a:p>
            <a:pPr algn="ctr"/>
            <a:r>
              <a:rPr lang="cs-CZ" dirty="0"/>
              <a:t>SD – Účetní/Daňové doklady (II.)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6" y="742647"/>
            <a:ext cx="5748416" cy="313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15450" y="736058"/>
            <a:ext cx="2314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vyplňte povinná pole a rovněž rozpočtovou položku druhovou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Investice/</a:t>
            </a:r>
            <a:r>
              <a:rPr lang="cs-CZ" dirty="0" err="1"/>
              <a:t>Neinvestice</a:t>
            </a:r>
            <a:r>
              <a:rPr lang="cs-CZ" dirty="0"/>
              <a:t> se vyplňují dle navázání na položku rozpočtu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celkové částky se načítají automaticky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částka nezpůsobilých výdajů je rozdílem celkové částky na dokladu a způsobilých výdajů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81437" y="4408598"/>
            <a:ext cx="640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Druhová položka – dle právního aktu ve sloupci Druhové třídění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6" y="5065665"/>
            <a:ext cx="899887" cy="141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0" y="5062722"/>
            <a:ext cx="4553730" cy="10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7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 – Účetní/Daňové doklady III.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21935"/>
            <a:ext cx="6546573" cy="35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8417" y="1180214"/>
            <a:ext cx="8516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do příloh u každého výdaje vložte fakturu, výpis z účtu, případně další dokumenty související pouze s daným výdajem (ostatní přílohy mohou být vloženy na záložce „Dokumenty“)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do přílohy vložte sken dokladu (max.100 MB)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29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86940" y="1208930"/>
            <a:ext cx="4106510" cy="491723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  z</a:t>
            </a:r>
            <a:r>
              <a:rPr lang="cs-CZ" sz="2000" dirty="0"/>
              <a:t>áložky </a:t>
            </a:r>
            <a:r>
              <a:rPr lang="cs-CZ" sz="2000" b="1" dirty="0"/>
              <a:t>Nezpůsobilé výdaje </a:t>
            </a:r>
          </a:p>
          <a:p>
            <a:r>
              <a:rPr lang="cs-CZ" sz="2000" b="1" dirty="0"/>
              <a:t>a SD-3 Cestovní náhrady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/>
              <a:t>nevyplňujte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000" dirty="0"/>
              <a:t>záložka </a:t>
            </a:r>
            <a:r>
              <a:rPr lang="cs-CZ" sz="2000" b="1" dirty="0"/>
              <a:t>Dokumenty</a:t>
            </a:r>
            <a:r>
              <a:rPr lang="cs-CZ" sz="20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dirty="0"/>
              <a:t> zde vložte všechny přílohy stanovené Obecnými a Specifickými pravidly pro žadatele a příjemce, které jsou podkladem pro aktuální </a:t>
            </a:r>
            <a:r>
              <a:rPr lang="cs-CZ" dirty="0" err="1"/>
              <a:t>ŽoP</a:t>
            </a:r>
            <a:r>
              <a:rPr lang="cs-CZ" dirty="0"/>
              <a:t> a nejsou zařazeny jako přílohy záznamů v soupiskách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000" dirty="0"/>
              <a:t>záložka </a:t>
            </a:r>
            <a:r>
              <a:rPr lang="cs-CZ" sz="2000" b="1" dirty="0"/>
              <a:t>Čestná prohlášení </a:t>
            </a:r>
            <a:r>
              <a:rPr lang="cs-CZ" dirty="0"/>
              <a:t>– nutno potvrdit zaškrtnutí checkboxu „Souhlasím..“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8857"/>
            <a:ext cx="8229600" cy="808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Další záložky – Nezpůsobilé výdaje, Dokumenty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" y="3657600"/>
            <a:ext cx="4172529" cy="24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6" y="1340649"/>
            <a:ext cx="2875270" cy="231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2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797442"/>
            <a:ext cx="7700425" cy="5328722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dirty="0"/>
              <a:t>záložka Soupiska příjmů se na ŽoP zobrazuje jen pokud jste uvedli jiné peněžní příjmy v projektové žádosti, pokud nebyly JPP v žádosti uvedeny, pak se soupiska příjmů vůbec nezobrazuje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/>
              <a:t>na soupisku příjmů doplňte částku čistých jiných peněžních příjmů a přílohu č.29 přiložte na záložku dokumenty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/>
              <a:t>hodnota příjmů zde uvedených se rovná částce uváděné v poli JINÉ PENĚŽNÍ PŘÍJMY ve Zprávě o realizaci projektu, tj. soupiska má pouze jeden řádek zaznamenávající hodnotu čistých příjmů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06326"/>
            <a:ext cx="8229600" cy="78680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Soupiska příjmů na ŽoP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09" y="3220798"/>
            <a:ext cx="6690333" cy="30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0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Souhrnná soupiska - naplnění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2139" y="1105528"/>
            <a:ext cx="8452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 vyplnění všech údajů a vložení všech dokladů na záložku SD – Účetní/Daňové doklady  je nutno pro vyplnění souhrnné Soupisky kliknout na tlačítko </a:t>
            </a:r>
            <a:r>
              <a:rPr lang="cs-CZ" b="1" dirty="0"/>
              <a:t>Naplnit data z dokladů soupisky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systém provede naplnění finančních dat – sečte částky požadovaných způsobilých výdajů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křížové financování i paušální výdaje jsou v IROP nerelevantní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5" y="2925621"/>
            <a:ext cx="6545219" cy="32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8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Záložka Žádost o platbu - naplnění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46297" y="1084263"/>
            <a:ext cx="7538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 naplnění soupisky přejděte na záložku Žádost o platbu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klikněte na tlačítko: </a:t>
            </a:r>
            <a:r>
              <a:rPr lang="cs-CZ" b="1" dirty="0"/>
              <a:t>„Naplnit data ze soupisky“ </a:t>
            </a:r>
            <a:r>
              <a:rPr lang="cs-CZ" dirty="0"/>
              <a:t>a </a:t>
            </a:r>
            <a:r>
              <a:rPr lang="cs-CZ" b="1" dirty="0"/>
              <a:t>„Naplnit veřejnou podporu“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příjmy dle čl.61 se do soupisky neuvádí, jejich výše je zohledněna automaticky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pokud budete provádět vložení dalších dokladů a úpravu dat, nutno znovu načíst data z dokladů soupisky a následně ze soupisky, tzn. proces načtení aktuálních údajů do </a:t>
            </a:r>
            <a:r>
              <a:rPr lang="cs-CZ" dirty="0" err="1"/>
              <a:t>ŽoP</a:t>
            </a:r>
            <a:r>
              <a:rPr lang="cs-CZ" dirty="0"/>
              <a:t> provést vždy po změnách v dokladech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EE301053-3280-4A20-927B-050D2C32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36" y="3392587"/>
            <a:ext cx="6805927" cy="27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Import externí soupisky dokladů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46297" y="1084263"/>
            <a:ext cx="7538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pro urychlení zpracování průběžné žádosti o platbu, zejména při velkém množství dat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pokyny pro import externí soupisky jsou uvedeny v příloze </a:t>
            </a:r>
            <a:r>
              <a:rPr lang="cs-CZ" b="1" dirty="0"/>
              <a:t>P33a</a:t>
            </a:r>
            <a:r>
              <a:rPr lang="cs-CZ" dirty="0"/>
              <a:t>, prázdná </a:t>
            </a:r>
          </a:p>
          <a:p>
            <a:r>
              <a:rPr lang="cs-CZ" dirty="0"/>
              <a:t>      i vzorově vyplněná soupiska je uvedena v příloze </a:t>
            </a:r>
            <a:r>
              <a:rPr lang="cs-CZ" b="1" dirty="0"/>
              <a:t>P33b Obecných pravidel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import externí soupisky dokladů se provádí na záložce </a:t>
            </a:r>
            <a:r>
              <a:rPr lang="cs-CZ" b="1" dirty="0"/>
              <a:t>Souhrnná soupiska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45176C-6B94-40B6-BFE4-AE623D16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752165"/>
            <a:ext cx="7162800" cy="32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Import externí soupisky dokladů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46297" y="1084263"/>
            <a:ext cx="7538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 stažení externí soupisky příjemce vyplní všechna relevantní data a soubor uloží do formátu .</a:t>
            </a:r>
            <a:r>
              <a:rPr lang="cs-CZ" dirty="0" err="1"/>
              <a:t>xml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tento soubor naimportuje do MS2014+ přes tlačítko Připojit a po nahrání přílohy následně stiskne </a:t>
            </a:r>
            <a:r>
              <a:rPr lang="cs-CZ" b="1" dirty="0"/>
              <a:t>Spustit import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 cca 5-10 minutách je dávka rozehrána a jsou naplněny záložky SD 1 – 3, Souhrnná soupiska a Žádost o platbu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externí </a:t>
            </a:r>
            <a:r>
              <a:rPr lang="cs-CZ" dirty="0" err="1"/>
              <a:t>excelovskou</a:t>
            </a:r>
            <a:r>
              <a:rPr lang="cs-CZ" dirty="0"/>
              <a:t>  soupisku lze kdykoli před podáním žádosti o platbu aktualizovat a postup opakovat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" y="3751272"/>
            <a:ext cx="8220752" cy="180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5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Kontrola a finalizace ŽoP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977" y="2284592"/>
            <a:ext cx="5058013" cy="26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57200" y="108426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v případě, že se částka na ŽoP nerovná  přesné částce na finančním plánu, zobrazí se informativní hláška -  Na ŽoP je i přesto možno provést finalizaci</a:t>
            </a:r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278" y="2994319"/>
            <a:ext cx="3028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Podpis Žádosti o platbu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83172" y="2041451"/>
            <a:ext cx="489098" cy="4359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3039"/>
            <a:ext cx="4517508" cy="37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92523"/>
            <a:ext cx="3371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50" y="5084496"/>
            <a:ext cx="5228550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507665" y="1233039"/>
            <a:ext cx="3179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 vložení elektronického podpisu  oprávněným uživatelem k této úloze se změní stav žádosti o platbu na Podepsaná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nutno zajistit podpis dle zmocnění na záložce Přístup k projektu či Plné moci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 tuto chvíli je žádost o platbu hotovo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podána bude ale až s vypracovanou a podepsanou Zprávou o realizaci projektu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Založení nové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30342" y="1217265"/>
            <a:ext cx="4667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/>
              <a:t>  příjemce je informován depeší 1PD a 20PD před Datem předpokládaného předložení </a:t>
            </a:r>
            <a:r>
              <a:rPr lang="cs-CZ" dirty="0" err="1"/>
              <a:t>ŽoP</a:t>
            </a:r>
            <a:r>
              <a:rPr lang="cs-CZ" dirty="0"/>
              <a:t>/</a:t>
            </a:r>
            <a:r>
              <a:rPr lang="cs-CZ" dirty="0" err="1"/>
              <a:t>ZoR</a:t>
            </a:r>
            <a:endParaRPr lang="cs-CZ" dirty="0"/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 v případě, že se záložka Zprávy o realizaci nezobrazuje, není možné vytvořit novou </a:t>
            </a:r>
            <a:r>
              <a:rPr lang="cs-CZ" dirty="0" err="1"/>
              <a:t>ZoR</a:t>
            </a:r>
            <a:r>
              <a:rPr lang="cs-CZ" dirty="0"/>
              <a:t> a je nutno se obrátit na manažera projektu, aby vygeneroval plán </a:t>
            </a:r>
            <a:r>
              <a:rPr lang="cs-CZ" dirty="0" err="1"/>
              <a:t>ZoR</a:t>
            </a:r>
            <a:endParaRPr lang="cs-CZ" dirty="0"/>
          </a:p>
          <a:p>
            <a:pPr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10222" y="4076543"/>
            <a:ext cx="3976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na záložce Harmonogram Zpráv/Informací zkontrolujte seznam typů zpráv na projektu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 pokud se záložky Žádost o platbu a Zprávy o realizaci zobrazují,  klikněte na ni a vyberte z levého menu možnost Založit novou Zprávu/Informaci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1669"/>
            <a:ext cx="2486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9" y="4076543"/>
            <a:ext cx="3975228" cy="16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Finalizace a podpis </a:t>
            </a:r>
            <a:r>
              <a:rPr lang="cs-CZ" dirty="0" err="1"/>
              <a:t>ZoR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84263"/>
            <a:ext cx="5276850" cy="17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70791"/>
            <a:ext cx="4248150" cy="16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839800" y="871870"/>
            <a:ext cx="2777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 </a:t>
            </a:r>
            <a:r>
              <a:rPr lang="cs-CZ" sz="2000" dirty="0"/>
              <a:t>po vyplnění všech polí použijte tlačítko Kontrola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 pokud již systém chybu nehlásí, je možno </a:t>
            </a:r>
            <a:r>
              <a:rPr lang="cs-CZ" sz="2000" dirty="0" err="1"/>
              <a:t>ZoR</a:t>
            </a:r>
            <a:r>
              <a:rPr lang="cs-CZ" sz="2000" dirty="0"/>
              <a:t> finalizovat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 předtím však musí být vyplněna Žádost o platbu, musí být i finalizována a podepsána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 po podpisu Žádosti o platbu je možné finalizovat a podepsat </a:t>
            </a:r>
            <a:r>
              <a:rPr lang="cs-CZ" sz="2000" dirty="0" err="1"/>
              <a:t>ZoR</a:t>
            </a:r>
            <a:endParaRPr lang="cs-CZ" sz="2000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666141"/>
            <a:ext cx="5276750" cy="10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9"/>
            <a:ext cx="8229600" cy="6096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Ověření, že je ŽoP i </a:t>
            </a:r>
            <a:r>
              <a:rPr lang="cs-CZ" dirty="0" err="1"/>
              <a:t>ZoR</a:t>
            </a:r>
            <a:r>
              <a:rPr lang="cs-CZ" dirty="0"/>
              <a:t> podána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612"/>
            <a:ext cx="4363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087"/>
            <a:ext cx="4489275" cy="8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981605" y="871612"/>
            <a:ext cx="36429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/>
              <a:t> po</a:t>
            </a:r>
            <a:r>
              <a:rPr lang="cs-CZ" sz="2000" dirty="0"/>
              <a:t> úspěšné finalizaci                 a podepsání doporučujeme zkontrolovat, že je Zpráva          o realizaci i žádost o platbu podána (zaregistrována)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060" y="4052962"/>
            <a:ext cx="3824467" cy="11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79" y="4052962"/>
            <a:ext cx="3825965" cy="11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457200" y="530967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p</a:t>
            </a:r>
            <a:r>
              <a:rPr lang="cs-CZ" sz="2000" dirty="0"/>
              <a:t>okud není naplánována další ZOR v harmonogramu či žádná platba ve finanční plánu, nelze je zpracovat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Zpráva o realizaci</a:t>
            </a: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84263"/>
            <a:ext cx="5799020" cy="11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57200" y="2536762"/>
            <a:ext cx="62306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/>
              <a:t> bez výběru obrazovek, </a:t>
            </a:r>
            <a:r>
              <a:rPr lang="cs-CZ" sz="2000" u="sng" dirty="0">
                <a:solidFill>
                  <a:srgbClr val="FF0000"/>
                </a:solidFill>
              </a:rPr>
              <a:t>nerelevantní záložky nevyplňovat</a:t>
            </a:r>
          </a:p>
          <a:p>
            <a:r>
              <a:rPr lang="cs-CZ" sz="2000" dirty="0"/>
              <a:t>(např. záložku Čestná prohlášení)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založený záznam rozklikněte a vyplňujte jednotlivé záložky od shora dolů – viz šipka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vždy na každé záložce vyplněné údaje uložte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záložka podpis žádosti se otevře pro editaci až po finalizaci Zprávy o realizaci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některé záložky se vyplňují kliknutím na tlačítko </a:t>
            </a:r>
            <a:r>
              <a:rPr lang="cs-CZ" sz="2000" b="1" dirty="0"/>
              <a:t>Vykázat změnu/přírůstek: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9" name="Šipka dolů 8"/>
          <p:cNvSpPr/>
          <p:nvPr/>
        </p:nvSpPr>
        <p:spPr>
          <a:xfrm>
            <a:off x="8281800" y="1084263"/>
            <a:ext cx="244327" cy="450846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346" y="5661455"/>
            <a:ext cx="3074469" cy="51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06B160-FB13-4413-9985-F280DF2FE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220" y="1084263"/>
            <a:ext cx="1752845" cy="45724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Vykázání změny/přírůstku - příklad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75" y="3561111"/>
            <a:ext cx="4583851" cy="26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587172" y="1653606"/>
            <a:ext cx="3040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pro výběr záznamu pro vykázání změny na záznam klikněte – zezelená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klikněte na tlačítku Vykázat změnu/přírůstek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vytvoří se záznam pod původní tabulkou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záznam je možné upravit, editovat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stejným způsobem pak doplňte údaje na dalších záložkách – např. indikátory</a:t>
            </a:r>
          </a:p>
          <a:p>
            <a:pPr marL="342900" indent="-342900">
              <a:buFont typeface="+mj-lt"/>
              <a:buAutoNum type="arabicPeriod"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Kontrola jen na některá pole.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375" y="1306874"/>
            <a:ext cx="4600797" cy="22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829953" cy="481929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Veřejné zakázky </a:t>
            </a:r>
            <a:r>
              <a:rPr lang="cs-CZ" dirty="0"/>
              <a:t>– zaktualizujte údaje o zadávacích řízeních ve všech relevantních záložkách  včetně příloh k VZ. Nový záznam veřejné zakázky vytvořte pouze u nových VZ (které nebyly obsaženy v projektové žádosti ani nebyly podány formou žádosti o změnu). Při  nárokování výdajů k proplacení musí být VZ ve stavu „zadána“ nebo vyšším a doložena veškerá dokumentace.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Subjekty</a:t>
            </a:r>
            <a:r>
              <a:rPr lang="cs-CZ" dirty="0"/>
              <a:t> – zadejte vítězné dodavatele k VŘ, pokud již nebyly zadány formou žádosti o změnu (obrazovky Adresy subjektu a Osoby subjektu  a účty u dodavatelů nevyplňujte)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Firemní proměnné </a:t>
            </a:r>
            <a:r>
              <a:rPr lang="cs-CZ" dirty="0"/>
              <a:t>– povinné pro podnikatelské subjekty, které toto pole vyplňovaly v žádosti o podporu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Veřejná podpora </a:t>
            </a:r>
            <a:r>
              <a:rPr lang="cs-CZ" dirty="0"/>
              <a:t>– nevyplňujte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Ostatní záložky na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ZoR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Žádost o platbu - založení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2238" y="1350077"/>
            <a:ext cx="3062487" cy="25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21126"/>
            <a:ext cx="2816502" cy="16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2585" y="4260481"/>
            <a:ext cx="4830075" cy="15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612585" y="1084264"/>
            <a:ext cx="51720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200" dirty="0"/>
              <a:t>v základním levém menu klikněte na tlačítko Žádost o platbu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200" dirty="0"/>
              <a:t>klikněte na Vytvořit novou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200" dirty="0"/>
              <a:t>vytvořený řádek rozpracované ŽoP rozklikněte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Nezakládat </a:t>
            </a:r>
            <a:r>
              <a:rPr lang="cs-CZ" dirty="0" err="1">
                <a:solidFill>
                  <a:srgbClr val="FF0000"/>
                </a:solidFill>
              </a:rPr>
              <a:t>ŽoP</a:t>
            </a:r>
            <a:r>
              <a:rPr lang="cs-CZ" dirty="0">
                <a:solidFill>
                  <a:srgbClr val="FF0000"/>
                </a:solidFill>
              </a:rPr>
              <a:t> k otestování, případně před schválením </a:t>
            </a:r>
            <a:r>
              <a:rPr lang="cs-CZ" dirty="0" err="1">
                <a:solidFill>
                  <a:srgbClr val="FF0000"/>
                </a:solidFill>
              </a:rPr>
              <a:t>ŽoZ</a:t>
            </a:r>
            <a:r>
              <a:rPr lang="cs-CZ" dirty="0">
                <a:solidFill>
                  <a:srgbClr val="FF0000"/>
                </a:solidFill>
              </a:rPr>
              <a:t>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Identifikační údaje na ŽoP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06513"/>
            <a:ext cx="4054230" cy="37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805917" y="1084264"/>
            <a:ext cx="41041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</a:t>
            </a:r>
            <a:r>
              <a:rPr lang="cs-CZ" sz="2000" dirty="0"/>
              <a:t>a záložce Identifikační údaje zkontrolujte údaje a vyplňte – výběrem z číselníku – název účtu příjemce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po  vyplnění  názvu účtu je automaticky systémem doplněno číslo účtu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 příspěvkové organizace vyplní název účtu zřizovatele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204" y="3893811"/>
            <a:ext cx="3794880" cy="19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83568" y="5104146"/>
            <a:ext cx="382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pole „Konstantní symbol“, „Variabilní symbol“ a „Specifický symbol“  ani „Zdůvodnění platby“ </a:t>
            </a:r>
            <a:r>
              <a:rPr lang="cs-CZ" b="1" dirty="0">
                <a:solidFill>
                  <a:srgbClr val="FF0000"/>
                </a:solidFill>
              </a:rPr>
              <a:t>nevyplňujte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Žádost o platbu, Souhrnná soupiska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71762"/>
            <a:ext cx="3853852" cy="27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667693" y="3373004"/>
            <a:ext cx="4178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 záložce </a:t>
            </a:r>
            <a:r>
              <a:rPr lang="cs-CZ" b="1" dirty="0"/>
              <a:t>Souhrnná soupiska </a:t>
            </a:r>
            <a:r>
              <a:rPr lang="cs-CZ" dirty="0"/>
              <a:t>vyplňte </a:t>
            </a:r>
            <a:r>
              <a:rPr lang="cs-CZ" dirty="0">
                <a:solidFill>
                  <a:srgbClr val="FF0000"/>
                </a:solidFill>
              </a:rPr>
              <a:t>Evidenční číslo </a:t>
            </a:r>
            <a:r>
              <a:rPr lang="cs-CZ" dirty="0"/>
              <a:t>ve formátu: pořadové číslo </a:t>
            </a:r>
            <a:r>
              <a:rPr lang="cs-CZ" dirty="0" err="1"/>
              <a:t>ŽoP</a:t>
            </a:r>
            <a:r>
              <a:rPr lang="cs-CZ" dirty="0"/>
              <a:t>/konec registračního čísla projektu (např. 1/0001120)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tato operace je nezbytná proto, aby se následně zpřístupnila pole pro editaci na dalších záložkách soupisky dokladů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/>
              <a:t> přejděte na záložku SD-1 Účetní doklady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18566" y="1212112"/>
            <a:ext cx="4019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 záložku </a:t>
            </a:r>
            <a:r>
              <a:rPr lang="cs-CZ" b="1" dirty="0"/>
              <a:t>žádost o platbu </a:t>
            </a:r>
            <a:r>
              <a:rPr lang="cs-CZ" dirty="0"/>
              <a:t>se částky načtou až po vyplnění soupisky a stisknutí tlačítka </a:t>
            </a:r>
            <a:r>
              <a:rPr lang="cs-CZ" dirty="0">
                <a:solidFill>
                  <a:srgbClr val="FF0000"/>
                </a:solidFill>
              </a:rPr>
              <a:t>„Naplnit data ze soupisky“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přejděte proto na záložku Souhrnná soupiska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9575"/>
            <a:ext cx="4387934" cy="20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 – Účetní/Daňové doklady (I.)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37" y="1467294"/>
            <a:ext cx="5562600" cy="39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019800" y="1306874"/>
            <a:ext cx="26670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/>
              <a:t> na záložce </a:t>
            </a:r>
            <a:r>
              <a:rPr lang="cs-CZ" sz="2000" b="1" dirty="0"/>
              <a:t>SD-Účetní/Daňové doklady  </a:t>
            </a:r>
            <a:r>
              <a:rPr lang="cs-CZ" sz="2000" dirty="0"/>
              <a:t>zadejte údaje k jednotlivým účetním dokladům nárokovaných v ŽoP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přes tlačítko Nový záznam pak vytváříte další záznam</a:t>
            </a:r>
          </a:p>
          <a:p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 do přílohy vložte sken dokladu (max.100 MB)</a:t>
            </a:r>
          </a:p>
          <a:p>
            <a:endParaRPr lang="cs-CZ" sz="2000" dirty="0"/>
          </a:p>
          <a:p>
            <a:r>
              <a:rPr lang="cs-CZ" sz="2000" b="1" dirty="0"/>
              <a:t>Vždy vyplněný řádek uložte!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549CDEB83DA341B73C89BFF0739B7C" ma:contentTypeVersion="4" ma:contentTypeDescription="Vytvoří nový dokument" ma:contentTypeScope="" ma:versionID="d79bfd060289e5397584f6895e5ecdd9">
  <xsd:schema xmlns:xsd="http://www.w3.org/2001/XMLSchema" xmlns:xs="http://www.w3.org/2001/XMLSchema" xmlns:p="http://schemas.microsoft.com/office/2006/metadata/properties" xmlns:ns2="30e291ad-f7e7-49f6-86f9-67da3b83edbb" xmlns:ns3="55b9b8e6-ce93-484b-85c3-60be995bde3d" targetNamespace="http://schemas.microsoft.com/office/2006/metadata/properties" ma:root="true" ma:fieldsID="5abaa1d0368e7cd73a62cd548357a060" ns2:_="" ns3:_="">
    <xsd:import namespace="30e291ad-f7e7-49f6-86f9-67da3b83edbb"/>
    <xsd:import namespace="55b9b8e6-ce93-484b-85c3-60be995b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91ad-f7e7-49f6-86f9-67da3b83e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b8e6-ce93-484b-85c3-60be995bd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4D971-6F12-4518-B0D7-0B94CB7AB393}">
  <ds:schemaRefs>
    <ds:schemaRef ds:uri="7e8bfa88-bbaf-444c-955e-bd4b3d7f5fdf"/>
    <ds:schemaRef ds:uri="840fe389-5872-4bf2-a830-3039eb929e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8DABD9-29B8-4DEA-8D6F-CF23C2D0C5E3}"/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</TotalTime>
  <Words>1272</Words>
  <Application>Microsoft Office PowerPoint</Application>
  <PresentationFormat>Předvádění na obrazovce (4:3)</PresentationFormat>
  <Paragraphs>119</Paragraphs>
  <Slides>22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CRR template</vt:lpstr>
      <vt:lpstr>Žádost o platbu (ŽoP)  Zpráva o realizaci (ZoR) v ISKP14+</vt:lpstr>
      <vt:lpstr>Založení nové ZoR</vt:lpstr>
      <vt:lpstr>Zpráva o realizaci</vt:lpstr>
      <vt:lpstr>Vykázání změny/přírůstku - příklad</vt:lpstr>
      <vt:lpstr>Ostatní záložky na ZoR</vt:lpstr>
      <vt:lpstr>Žádost o platbu - založení</vt:lpstr>
      <vt:lpstr>Identifikační údaje na ŽoP</vt:lpstr>
      <vt:lpstr>Žádost o platbu, Souhrnná soupiska</vt:lpstr>
      <vt:lpstr>SD – Účetní/Daňové doklady (I.)</vt:lpstr>
      <vt:lpstr>SD – Účetní/Daňové doklady (II.)</vt:lpstr>
      <vt:lpstr>SD – Účetní/Daňové doklady III.</vt:lpstr>
      <vt:lpstr>Další záložky – Nezpůsobilé výdaje, Dokumenty</vt:lpstr>
      <vt:lpstr>Soupiska příjmů na ŽoP</vt:lpstr>
      <vt:lpstr>Souhrnná soupiska - naplnění</vt:lpstr>
      <vt:lpstr>Záložka Žádost o platbu - naplnění</vt:lpstr>
      <vt:lpstr>Import externí soupisky dokladů</vt:lpstr>
      <vt:lpstr>Import externí soupisky dokladů</vt:lpstr>
      <vt:lpstr>Kontrola a finalizace ŽoP</vt:lpstr>
      <vt:lpstr>Podpis Žádosti o platbu</vt:lpstr>
      <vt:lpstr>Finalizace a podpis ZoR</vt:lpstr>
      <vt:lpstr>Ověření, že je ŽoP i ZoR podána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Břicháčková Jana</cp:lastModifiedBy>
  <cp:revision>41</cp:revision>
  <cp:lastPrinted>2022-10-05T10:50:38Z</cp:lastPrinted>
  <dcterms:created xsi:type="dcterms:W3CDTF">2021-01-13T14:58:16Z</dcterms:created>
  <dcterms:modified xsi:type="dcterms:W3CDTF">2023-01-11T06:01:44Z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0x01010031549CDEB83DA341B73C89BFF0739B7C</vt:lpwstr>
  </property>
  <property fmtid="{D5CDD505-2E9C-101B-9397-08002B2CF9AE}" pid="3" name="MediaServiceImageTags">
    <vt:lpwstr/>
  </property>
</Properties>
</file>