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0" r:id="rId2"/>
    <p:sldId id="266" r:id="rId3"/>
    <p:sldId id="267" r:id="rId4"/>
    <p:sldId id="268" r:id="rId5"/>
    <p:sldId id="286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5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26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25"/>
    <p:restoredTop sz="86433"/>
  </p:normalViewPr>
  <p:slideViewPr>
    <p:cSldViewPr snapToGrid="0" snapToObjects="1">
      <p:cViewPr>
        <p:scale>
          <a:sx n="100" d="100"/>
          <a:sy n="100" d="100"/>
        </p:scale>
        <p:origin x="690" y="396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6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27927" y="1706584"/>
            <a:ext cx="6400800" cy="32083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400" b="1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Žádost o změnu (</a:t>
            </a:r>
            <a:r>
              <a:rPr lang="cs-CZ" sz="5400" b="1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ŽoZ</a:t>
            </a:r>
            <a:r>
              <a:rPr lang="cs-CZ" sz="5400" b="1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) </a:t>
            </a:r>
            <a:br>
              <a:rPr lang="cs-CZ" sz="5400" b="1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cs-CZ" sz="5400" b="1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a její administrace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127927" y="4251158"/>
            <a:ext cx="6400800" cy="122530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rtl="0"/>
            <a:br>
              <a:rPr lang="cs-CZ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sz="2800" b="1" i="0" u="none" strike="noStrike" kern="1200" baseline="0" dirty="0">
                <a:solidFill>
                  <a:schemeClr val="bg1"/>
                </a:solidFill>
                <a:latin typeface="Calibri" panose="020F0502020204030204" pitchFamily="34" charset="0"/>
              </a:rPr>
              <a:t>Mgr. Petra Vaňková</a:t>
            </a:r>
          </a:p>
          <a:p>
            <a:pPr rtl="0"/>
            <a:r>
              <a:rPr lang="cs-CZ" sz="2800" b="1" i="0" u="none" strike="noStrike" kern="1200" baseline="0" dirty="0">
                <a:solidFill>
                  <a:schemeClr val="bg1"/>
                </a:solidFill>
                <a:latin typeface="Calibri" panose="020F0502020204030204" pitchFamily="34" charset="0"/>
              </a:rPr>
              <a:t>Ing. Jaroslav Stluka</a:t>
            </a:r>
            <a:endParaRPr lang="en-US" sz="2800" b="1" i="0" u="none" strike="noStrike" kern="120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56850" y="6356350"/>
            <a:ext cx="6525303" cy="369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2. 11. 2021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DB91104-30C3-4A34-A264-52F28529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1EC8C6-1F02-43F5-8F50-78D1306FE0DC}"/>
              </a:ext>
            </a:extLst>
          </p:cNvPr>
          <p:cNvSpPr txBox="1"/>
          <p:nvPr/>
        </p:nvSpPr>
        <p:spPr>
          <a:xfrm>
            <a:off x="2067887" y="42773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 err="1">
                <a:solidFill>
                  <a:srgbClr val="00529C"/>
                </a:solidFill>
                <a:latin typeface="Calibri" panose="020F0502020204030204" pitchFamily="34" charset="0"/>
              </a:rPr>
              <a:t>ŽoZ</a:t>
            </a:r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 a odůvodnění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E70B5A-20E5-4059-B224-A3625EEA1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460032"/>
            <a:ext cx="5544249" cy="287309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6EFEA85-872B-491A-BD78-1ECB17B4FA79}"/>
              </a:ext>
            </a:extLst>
          </p:cNvPr>
          <p:cNvSpPr txBox="1"/>
          <p:nvPr/>
        </p:nvSpPr>
        <p:spPr>
          <a:xfrm>
            <a:off x="562062" y="1121478"/>
            <a:ext cx="80953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žádosti  o změnu přejděte na záložku „Žádost o změnu“, kde vyplňte pole „Odůvodnění ŽOZ“.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30E1149-43E6-4D70-9B7B-FB4A378ACE1D}"/>
              </a:ext>
            </a:extLst>
          </p:cNvPr>
          <p:cNvSpPr txBox="1"/>
          <p:nvPr/>
        </p:nvSpPr>
        <p:spPr>
          <a:xfrm>
            <a:off x="562062" y="4365953"/>
            <a:ext cx="7969541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cs-CZ" sz="1600" b="1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Datum účinnosti změny - </a:t>
            </a:r>
            <a:r>
              <a:rPr lang="cs-CZ" sz="1600" b="1" i="0" u="sng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NEVYPLŇUJTE</a:t>
            </a:r>
          </a:p>
          <a:p>
            <a:pPr rtl="0"/>
            <a:endParaRPr lang="cs-CZ" sz="16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r>
              <a:rPr lang="cs-CZ" sz="1600" b="1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Typ závažnosti změny</a:t>
            </a:r>
            <a:endParaRPr lang="cs-CZ" sz="1600" b="0" i="0" u="sng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/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Vyplní se automaticky podle obrazovek zvolených přes tlačítko „Výběr obrazovek pro vykázání změn“.</a:t>
            </a:r>
          </a:p>
          <a:p>
            <a:pPr rtl="0"/>
            <a:endParaRPr lang="cs-CZ" sz="16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r>
              <a:rPr lang="cs-CZ" sz="1600" b="1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Odůvodnění </a:t>
            </a:r>
            <a:r>
              <a:rPr lang="cs-CZ" sz="1600" b="1" i="0" u="sng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endParaRPr lang="cs-CZ" sz="1600" b="1" i="0" u="sng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Vyplňte podrobný popis čeho se změna/změny týkají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6672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62040AF-3328-4B53-9557-67D9E9B8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A5CA94F-A9D2-4C9F-92E1-8E9B0F76E636}"/>
              </a:ext>
            </a:extLst>
          </p:cNvPr>
          <p:cNvSpPr txBox="1"/>
          <p:nvPr/>
        </p:nvSpPr>
        <p:spPr>
          <a:xfrm>
            <a:off x="2076276" y="32834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Výběr obrazovek do </a:t>
            </a:r>
            <a:r>
              <a:rPr lang="cs-CZ" sz="2800" b="1" i="0" u="none" strike="noStrike" kern="1200" baseline="0" dirty="0" err="1">
                <a:solidFill>
                  <a:srgbClr val="00529C"/>
                </a:solidFill>
                <a:latin typeface="Calibri" panose="020F0502020204030204" pitchFamily="34" charset="0"/>
              </a:rPr>
              <a:t>ŽoZ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7431F5-D4F4-4F6C-9DD5-78B3B72F6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851563"/>
            <a:ext cx="4229100" cy="24955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CFFA8BE-EA16-4E64-9881-3A676E7E5709}"/>
              </a:ext>
            </a:extLst>
          </p:cNvPr>
          <p:cNvSpPr txBox="1"/>
          <p:nvPr/>
        </p:nvSpPr>
        <p:spPr>
          <a:xfrm>
            <a:off x="4572000" y="1034866"/>
            <a:ext cx="45720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 levém menu (uvnitř </a:t>
            </a:r>
            <a:r>
              <a:rPr lang="cs-CZ" sz="16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přejděte na záložku Žádost o změnu – viz </a:t>
            </a:r>
            <a:r>
              <a:rPr lang="cs-CZ" sz="16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printsceen</a:t>
            </a:r>
            <a:endParaRPr lang="cs-CZ" sz="16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Klikněte na tlačítko </a:t>
            </a:r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Výběr obrazovek pro </a:t>
            </a:r>
          </a:p>
          <a:p>
            <a:pPr rtl="0">
              <a:buSzPts val="1800"/>
            </a:pPr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vykázání změn</a:t>
            </a: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Vyberte potřebné obrazovky u kterých</a:t>
            </a:r>
          </a:p>
          <a:p>
            <a:pPr rtl="0">
              <a:buSzPts val="1800"/>
            </a:pP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potřebujete oznámit či navrhnout změnu – fajfka</a:t>
            </a:r>
          </a:p>
          <a:p>
            <a:pPr rtl="0">
              <a:buSzPts val="1800"/>
            </a:pP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ve čtverečku vpravo vedle názvu obrazovky</a:t>
            </a: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Klikněte na tlačítku </a:t>
            </a:r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Spustit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74ADE6C-DB5E-45AB-89E0-23E34C107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436886"/>
            <a:ext cx="2600325" cy="7239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5D525F8-9955-49B0-91D1-B13A386FF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4333875"/>
            <a:ext cx="3552825" cy="18097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2EE5A00-273C-4BEF-A18F-0FC39650C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988" y="3574998"/>
            <a:ext cx="1466850" cy="447675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835351A1-8854-4F23-8799-1382910D1BE8}"/>
              </a:ext>
            </a:extLst>
          </p:cNvPr>
          <p:cNvSpPr txBox="1"/>
          <p:nvPr/>
        </p:nvSpPr>
        <p:spPr>
          <a:xfrm>
            <a:off x="4030910" y="457685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Systém poté zpřístupní požadované obrazovky k editaci</a:t>
            </a:r>
          </a:p>
        </p:txBody>
      </p:sp>
    </p:spTree>
    <p:extLst>
      <p:ext uri="{BB962C8B-B14F-4D97-AF65-F5344CB8AC3E}">
        <p14:creationId xmlns:p14="http://schemas.microsoft.com/office/powerpoint/2010/main" val="1477611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AB3DF39-F780-4EAC-B761-C8EBAA8B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5642009-246D-4381-B047-786BB00ED288}"/>
              </a:ext>
            </a:extLst>
          </p:cNvPr>
          <p:cNvSpPr txBox="1"/>
          <p:nvPr/>
        </p:nvSpPr>
        <p:spPr>
          <a:xfrm>
            <a:off x="2286000" y="19283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>
                <a:solidFill>
                  <a:srgbClr val="00529C"/>
                </a:solidFill>
                <a:latin typeface="Calibri" panose="020F0502020204030204" pitchFamily="34" charset="0"/>
              </a:rPr>
              <a:t>Provázané obrazovky ŽoZ</a:t>
            </a:r>
            <a:endParaRPr lang="cs-CZ" sz="2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FEEE01-297D-4B4A-BD6D-74AA5CCB3C81}"/>
              </a:ext>
            </a:extLst>
          </p:cNvPr>
          <p:cNvSpPr txBox="1"/>
          <p:nvPr/>
        </p:nvSpPr>
        <p:spPr>
          <a:xfrm>
            <a:off x="683568" y="913806"/>
            <a:ext cx="7864813" cy="123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sz="18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</a:rPr>
              <a:t>Je nutné zpřístupnit </a:t>
            </a:r>
            <a:r>
              <a:rPr lang="cs-CZ" sz="1800" b="1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</a:rPr>
              <a:t>„nadřízenou“</a:t>
            </a:r>
            <a:r>
              <a:rPr lang="cs-CZ" sz="18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cs-CZ" sz="1800" b="1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</a:rPr>
              <a:t>„podřízenou“ obrazovku </a:t>
            </a:r>
            <a:r>
              <a:rPr lang="cs-CZ" sz="18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</a:rPr>
              <a:t>a vždy nejprve provést změnu (alespoň formální) na „nadřízené“ záložce, teprve poté se zpřístupní celá „podřízená“ záložka nebo tlačítko „Vykázat změnu“ popř. „Nový záznam“ na „podřízené“ záložce.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2E7E2F9-B8A1-47D4-A4A6-C121378FC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345329"/>
            <a:ext cx="8191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61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12CDD7A-9A2F-4458-A2AA-A84E5A44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BD319-C7D5-48B3-875F-AB5B4F8CB083}"/>
              </a:ext>
            </a:extLst>
          </p:cNvPr>
          <p:cNvSpPr txBox="1"/>
          <p:nvPr/>
        </p:nvSpPr>
        <p:spPr>
          <a:xfrm>
            <a:off x="2286000" y="14095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>
                <a:solidFill>
                  <a:srgbClr val="00529C"/>
                </a:solidFill>
                <a:latin typeface="Calibri" panose="020F0502020204030204" pitchFamily="34" charset="0"/>
              </a:rPr>
              <a:t>Úprava původních záznamů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A242F8D-7CB0-4CB0-B948-6EBA1D38BB4E}"/>
              </a:ext>
            </a:extLst>
          </p:cNvPr>
          <p:cNvSpPr txBox="1"/>
          <p:nvPr/>
        </p:nvSpPr>
        <p:spPr>
          <a:xfrm>
            <a:off x="507533" y="664174"/>
            <a:ext cx="78143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buSzPts val="1800"/>
              <a:buFont typeface="+mj-lt"/>
              <a:buAutoNum type="arabicPeriod"/>
            </a:pP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Otevřete již zpřístupněnou obrazovku, kde se nachází daný záznam a pečlivě zvažte, ke kterému záznamu budete vykazovat změny. 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Klikněte na tlačítko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Vykázat změnu.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D581E1D-B6B1-4DAC-B92D-37B13555473E}"/>
              </a:ext>
            </a:extLst>
          </p:cNvPr>
          <p:cNvSpPr txBox="1"/>
          <p:nvPr/>
        </p:nvSpPr>
        <p:spPr>
          <a:xfrm>
            <a:off x="507533" y="1510559"/>
            <a:ext cx="8632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SzPts val="1800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  V dolní části okna se zobrazí záznam, který měníte s poli, které můžete editovat. Proveďte opravu či aktualizaci údajů. Uložte.</a:t>
            </a:r>
          </a:p>
          <a:p>
            <a:pPr rtl="0"/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Upozornění: 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poli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Akce prováděná se záznamem, jak ji chceme promítnout zpět do projektu 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musí být zvolena možnost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Záznam upraven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cs-CZ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7F45CB8-7B98-46C4-8C25-CDB363EC0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10888"/>
            <a:ext cx="86868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63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AE87D89-29E2-4690-B852-29D4DF97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504DCB3-FF0D-4B08-89CA-6355D3EFC7F1}"/>
              </a:ext>
            </a:extLst>
          </p:cNvPr>
          <p:cNvSpPr txBox="1"/>
          <p:nvPr/>
        </p:nvSpPr>
        <p:spPr>
          <a:xfrm>
            <a:off x="2286000" y="19283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>
                <a:solidFill>
                  <a:srgbClr val="00529C"/>
                </a:solidFill>
                <a:latin typeface="Calibri" panose="020F0502020204030204" pitchFamily="34" charset="0"/>
              </a:rPr>
              <a:t>Vytvoření nového záznamu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1D0AD4-065A-48CF-B51B-423FE7A01A01}"/>
              </a:ext>
            </a:extLst>
          </p:cNvPr>
          <p:cNvSpPr txBox="1"/>
          <p:nvPr/>
        </p:nvSpPr>
        <p:spPr>
          <a:xfrm>
            <a:off x="952149" y="842742"/>
            <a:ext cx="7462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buSzPts val="20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 případě vytvoření např. nové etapy je nutné založit nový záznam pomocí tlačítka „Nový záznam“. Po zadání údajů pro novou etapu záznam uložte.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DE1F48E-829A-411D-9B7D-CBC553C04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5756"/>
            <a:ext cx="74676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9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353F597-6325-4E5A-BD9B-8F7AFA0C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80D1B6F-A718-479C-BB43-6F7FD54973B8}"/>
              </a:ext>
            </a:extLst>
          </p:cNvPr>
          <p:cNvSpPr txBox="1"/>
          <p:nvPr/>
        </p:nvSpPr>
        <p:spPr>
          <a:xfrm>
            <a:off x="1667311" y="161432"/>
            <a:ext cx="5834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Odstranění původních záznamů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68C9F12-9F76-4537-8EB3-ABD27A2695A4}"/>
              </a:ext>
            </a:extLst>
          </p:cNvPr>
          <p:cNvSpPr txBox="1"/>
          <p:nvPr/>
        </p:nvSpPr>
        <p:spPr>
          <a:xfrm>
            <a:off x="587229" y="691634"/>
            <a:ext cx="81037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Pokud chcete již existující záznamy odstranit, vyberete si konkrétní záznam a stiskněte tlačítko </a:t>
            </a:r>
            <a:r>
              <a:rPr lang="cs-CZ" sz="1600" b="1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„Vykázat změnu“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(jako v případě úpravy záznamu). Pod tabulkou se objeví „Záznam upraven“, který je nutné přes číselník změnit na </a:t>
            </a:r>
            <a:r>
              <a:rPr lang="cs-CZ" sz="1600" b="1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„Záznam smazán“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Poté je potřeba záznam uložit.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F7D09C6-992E-44CE-BE72-7D8CA0376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29" y="1481122"/>
            <a:ext cx="7877175" cy="3810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863371D-C5B1-4BCB-8CB4-62C5104BAAE4}"/>
              </a:ext>
            </a:extLst>
          </p:cNvPr>
          <p:cNvSpPr txBox="1"/>
          <p:nvPr/>
        </p:nvSpPr>
        <p:spPr>
          <a:xfrm>
            <a:off x="532700" y="5271880"/>
            <a:ext cx="82128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cs-CZ" sz="16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POZOR!!!   </a:t>
            </a:r>
          </a:p>
          <a:p>
            <a:pPr rtl="0"/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Tlačítko „Smazat záznam“	   		     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slouží ke smazání záznamu vytvořeného na žádosti 	o změnu.</a:t>
            </a:r>
          </a:p>
          <a:p>
            <a:pPr rtl="0"/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Pole „Záznam smazán“ 						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slouží ke smazání záznamu na projektu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B29FE80-F7B8-43E8-97A4-8C411348E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5586894"/>
            <a:ext cx="1143000" cy="23812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DB0426C-409E-4807-BB67-EC0D30C57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007" y="6018728"/>
            <a:ext cx="25717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62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8FBE842-093B-414F-8964-A5C30BE3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EF06E1D-6952-44CA-93BD-D0E63B8DE27C}"/>
              </a:ext>
            </a:extLst>
          </p:cNvPr>
          <p:cNvSpPr txBox="1"/>
          <p:nvPr/>
        </p:nvSpPr>
        <p:spPr>
          <a:xfrm>
            <a:off x="1747007" y="251562"/>
            <a:ext cx="5649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Kontrola, finalizace, podpis </a:t>
            </a:r>
            <a:r>
              <a:rPr lang="cs-CZ" sz="2800" b="1" i="0" u="none" strike="noStrike" kern="1200" baseline="0" dirty="0" err="1">
                <a:solidFill>
                  <a:srgbClr val="00529C"/>
                </a:solidFill>
                <a:latin typeface="Calibri" panose="020F0502020204030204" pitchFamily="34" charset="0"/>
              </a:rPr>
              <a:t>ŽoZ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299AD1-9438-4B6B-AD4D-3402B94FD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1197834"/>
            <a:ext cx="4010025" cy="16478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25C4C1B-8EE3-45F5-A0C2-A9F193729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3063804"/>
            <a:ext cx="3171825" cy="215265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A1222BC-7959-46FD-B19B-7763E820A22C}"/>
              </a:ext>
            </a:extLst>
          </p:cNvPr>
          <p:cNvSpPr txBox="1"/>
          <p:nvPr/>
        </p:nvSpPr>
        <p:spPr>
          <a:xfrm>
            <a:off x="4571999" y="1197834"/>
            <a:ext cx="457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 provedení kontroly:</a:t>
            </a: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finalizace,</a:t>
            </a: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 vygenerování tiskové verze  je možné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podepsat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signatářem projektu či </a:t>
            </a:r>
          </a:p>
          <a:p>
            <a:pPr rtl="0">
              <a:buSzPts val="1800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osobou zmocněnou k podpisu plnou mocí</a:t>
            </a: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pl-PL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Stav ŽoZ: Podána na ŘO</a:t>
            </a:r>
          </a:p>
          <a:p>
            <a:pPr rtl="0"/>
            <a:endParaRPr lang="cs-CZ" sz="2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56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78FE476-F847-4F58-A534-0A13FD1F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DA025AA-CBD3-41D3-8008-4AD90A038505}"/>
              </a:ext>
            </a:extLst>
          </p:cNvPr>
          <p:cNvSpPr txBox="1"/>
          <p:nvPr/>
        </p:nvSpPr>
        <p:spPr>
          <a:xfrm>
            <a:off x="2286000" y="24317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Nová podpisová komponenta</a:t>
            </a:r>
            <a:endParaRPr lang="cs-CZ" sz="2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8A62462-8BBD-43ED-B892-84691FFE2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74" y="919163"/>
            <a:ext cx="5767912" cy="437365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9CC44C0-A1BE-4229-ABF8-0AFC1C597A29}"/>
              </a:ext>
            </a:extLst>
          </p:cNvPr>
          <p:cNvSpPr txBox="1"/>
          <p:nvPr/>
        </p:nvSpPr>
        <p:spPr>
          <a:xfrm>
            <a:off x="6174778" y="1074232"/>
            <a:ext cx="25162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Postup instalace je uveden v FAQ -&gt; FAQ Elektronický podpis</a:t>
            </a:r>
          </a:p>
          <a:p>
            <a:pPr rtl="0"/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Doporučujeme elektronický podpis vyzkoušet dopředu na níže uvedené adrese.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32D5D85-44C8-490C-80EC-DCF88125B986}"/>
              </a:ext>
            </a:extLst>
          </p:cNvPr>
          <p:cNvSpPr txBox="1"/>
          <p:nvPr/>
        </p:nvSpPr>
        <p:spPr>
          <a:xfrm>
            <a:off x="339274" y="5562248"/>
            <a:ext cx="7994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l-PL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Ověření funkčnosti podpisu  </a:t>
            </a:r>
            <a:r>
              <a:rPr lang="pl-PL" b="0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https://www.mssf.cz/testappbeta/check_client.aspx</a:t>
            </a:r>
            <a:endParaRPr lang="pl-PL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0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8DF7EC7-3B9E-48CA-B21B-25E076E8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E5BCA1E-23DC-4F8B-A82C-0192C87E8A5E}"/>
              </a:ext>
            </a:extLst>
          </p:cNvPr>
          <p:cNvSpPr txBox="1"/>
          <p:nvPr/>
        </p:nvSpPr>
        <p:spPr>
          <a:xfrm>
            <a:off x="1279321" y="343842"/>
            <a:ext cx="65853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Nelze vybrat některé obrazovky na </a:t>
            </a:r>
            <a:r>
              <a:rPr lang="cs-CZ" sz="2800" b="1" i="0" u="none" strike="noStrike" kern="1200" baseline="0" dirty="0" err="1">
                <a:solidFill>
                  <a:srgbClr val="00529C"/>
                </a:solidFill>
                <a:latin typeface="Calibri" panose="020F0502020204030204" pitchFamily="34" charset="0"/>
              </a:rPr>
              <a:t>ŽoZ</a:t>
            </a:r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?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0C1C87F-27CF-4D51-81E5-FDC14E1E97A7}"/>
              </a:ext>
            </a:extLst>
          </p:cNvPr>
          <p:cNvSpPr txBox="1"/>
          <p:nvPr/>
        </p:nvSpPr>
        <p:spPr>
          <a:xfrm>
            <a:off x="763399" y="1312200"/>
            <a:ext cx="78604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Důvodem toho, že na nově založené žádosti o změnu nemůžete vybrat některé z obrazovek je pravděpodobně to, že </a:t>
            </a:r>
            <a:r>
              <a:rPr lang="cs-CZ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existuje žádost o změnu s těmi obrazovkami, která ještě není schválena/zamítnuta.</a:t>
            </a: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 doby vypořádání předchozích žádosti o změnu není možné zadávat změnu na stejné obrazovce. </a:t>
            </a:r>
          </a:p>
        </p:txBody>
      </p:sp>
    </p:spTree>
    <p:extLst>
      <p:ext uri="{BB962C8B-B14F-4D97-AF65-F5344CB8AC3E}">
        <p14:creationId xmlns:p14="http://schemas.microsoft.com/office/powerpoint/2010/main" val="1126793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B43C1C-8D17-440A-A022-B1360CEA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3CD3E64-FFD0-4F9F-8AD6-DD28073C0925}"/>
              </a:ext>
            </a:extLst>
          </p:cNvPr>
          <p:cNvSpPr txBox="1"/>
          <p:nvPr/>
        </p:nvSpPr>
        <p:spPr>
          <a:xfrm>
            <a:off x="1646339" y="201227"/>
            <a:ext cx="58513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Změna iniciovaná ze strany ZS či ŘO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BE4B50-AE3B-4A87-A743-680EEFE11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52" y="919556"/>
            <a:ext cx="4925714" cy="163069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6A42B7B-DF43-4646-99E8-AEFBBA04D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60" y="2631348"/>
            <a:ext cx="2838450" cy="16764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924FA34-B40A-47C5-8551-EC89240AD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52" y="4557319"/>
            <a:ext cx="4705350" cy="138112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FC3FD48-5FEB-4696-B547-5AF730CD6A87}"/>
              </a:ext>
            </a:extLst>
          </p:cNvPr>
          <p:cNvSpPr txBox="1"/>
          <p:nvPr/>
        </p:nvSpPr>
        <p:spPr>
          <a:xfrm>
            <a:off x="5742265" y="1159606"/>
            <a:ext cx="268028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buSzPts val="2000"/>
              <a:buFont typeface="+mj-lt"/>
              <a:buAutoNum type="arabicPeriod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Správcům projektu přijde depeše o vyžádané změně na projektu</a:t>
            </a:r>
          </a:p>
          <a:p>
            <a:pPr rtl="0">
              <a:buSzPts val="2000"/>
            </a:pP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000"/>
              <a:buFont typeface="+mj-lt"/>
              <a:buAutoNum type="arabicPeriod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depeši je uvedeno, jaké obrazovky jsou navrženy ke změně</a:t>
            </a:r>
          </a:p>
          <a:p>
            <a:pPr marL="342900" indent="-342900" rtl="0">
              <a:buSzPts val="2000"/>
              <a:buFont typeface="+mj-lt"/>
              <a:buAutoNum type="arabicPeriod"/>
            </a:pP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000"/>
              <a:buFont typeface="+mj-lt"/>
              <a:buAutoNum type="arabicPeriod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levém menu na příslušném projektu vyberte záložku žádost o změnu</a:t>
            </a:r>
          </a:p>
          <a:p>
            <a:pPr marL="342900" indent="-342900" rtl="0">
              <a:buSzPts val="2000"/>
              <a:buFont typeface="+mj-lt"/>
              <a:buAutoNum type="arabicPeriod"/>
            </a:pP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000"/>
              <a:buFont typeface="+mj-lt"/>
              <a:buAutoNum type="arabicPeriod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Rozklikněte záznam rozpracované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Font typeface="+mj-lt"/>
              <a:buAutoNum type="arabicPeriod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Font typeface="+mj-lt"/>
              <a:buAutoNum type="arabicPeriod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5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D49A57E-552F-4F6B-BC03-5A5C1346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29CD180-7088-4FD5-8A15-358A06EABEF1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Žádosti o změnu (</a:t>
            </a:r>
            <a:r>
              <a:rPr lang="cs-CZ" sz="2400" b="1" i="0" u="none" strike="noStrike" kern="1200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ŽoZ</a:t>
            </a:r>
            <a:r>
              <a:rPr lang="cs-CZ" sz="24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B5DD06F-DD4C-4E54-8AE2-02F5A15E573D}"/>
              </a:ext>
            </a:extLst>
          </p:cNvPr>
          <p:cNvSpPr txBox="1">
            <a:spLocks/>
          </p:cNvSpPr>
          <p:nvPr/>
        </p:nvSpPr>
        <p:spPr>
          <a:xfrm>
            <a:off x="1127929" y="1359017"/>
            <a:ext cx="7158440" cy="44866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Žadatel má povinnost oznámit změny, které v projektu nastanou v době mezi podáním žádosti o podporu a ukončením udržitelnosti projektu</a:t>
            </a: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Neplánované změny je příjemce povinen ohlásit neprodleně, jakmile nastanou. </a:t>
            </a: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Změny, které mají vliv na plnění PA a Podmínek musí být ohlášeny před vlastní realizací</a:t>
            </a: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0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které nemají vliv na plnění PA/ŘD a Podmínek, příjemce podá před podáním nejbližší </a:t>
            </a:r>
            <a:r>
              <a:rPr lang="cs-CZ" sz="20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ZoR</a:t>
            </a: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projektu nebo </a:t>
            </a:r>
            <a:r>
              <a:rPr lang="cs-CZ" sz="20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ZoU</a:t>
            </a: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projektu za období, ve kterém změna nastala. </a:t>
            </a:r>
          </a:p>
          <a:p>
            <a:pPr rtl="0"/>
            <a:r>
              <a:rPr lang="cs-CZ" sz="1800" b="1" i="0" u="none" strike="noStrike" kern="1200" baseline="0" dirty="0">
                <a:solidFill>
                  <a:srgbClr val="1F497D"/>
                </a:solidFill>
                <a:latin typeface="Calibri" panose="020F0502020204030204" pitchFamily="34" charset="0"/>
              </a:rPr>
              <a:t>                            Změny iniciované žadatelem</a:t>
            </a:r>
          </a:p>
          <a:p>
            <a:pPr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Zjištění formální chyby</a:t>
            </a: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pl-PL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Změny v projektu v zájmu příjemce</a:t>
            </a:r>
          </a:p>
          <a:p>
            <a:pPr rtl="0"/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			   </a:t>
            </a:r>
            <a:r>
              <a:rPr lang="cs-CZ" sz="1800" b="1" i="0" u="none" strike="noStrike" kern="1200" baseline="0" dirty="0">
                <a:solidFill>
                  <a:srgbClr val="1F497D"/>
                </a:solidFill>
                <a:latin typeface="Calibri" panose="020F0502020204030204" pitchFamily="34" charset="0"/>
              </a:rPr>
              <a:t>Změny iniciované Centrem/ŘO IROP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E6EBA9-409E-435D-B428-7EBA0D5EE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938" y="3954967"/>
            <a:ext cx="952500" cy="4572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FC57042-463C-4DC0-8BB2-FE586D13E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938" y="5120421"/>
            <a:ext cx="952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28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D57E45-3645-4305-B559-1EDD439D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E9CAC29-922F-46DD-96BB-3771D63E1B4A}"/>
              </a:ext>
            </a:extLst>
          </p:cNvPr>
          <p:cNvSpPr txBox="1"/>
          <p:nvPr/>
        </p:nvSpPr>
        <p:spPr>
          <a:xfrm>
            <a:off x="1772174" y="259951"/>
            <a:ext cx="55996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Úpravy finančního plánu (krok č.1)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453105B-7300-4ABD-A83C-B9FF86EA2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52" y="853274"/>
            <a:ext cx="5577903" cy="238002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70B2947-4E40-4E69-AACC-70F9CDE2C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624699"/>
            <a:ext cx="5067300" cy="157162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54A021B-32FD-430F-B495-6DB55B105B27}"/>
              </a:ext>
            </a:extLst>
          </p:cNvPr>
          <p:cNvSpPr txBox="1"/>
          <p:nvPr/>
        </p:nvSpPr>
        <p:spPr>
          <a:xfrm>
            <a:off x="6098795" y="874201"/>
            <a:ext cx="254606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buSzPts val="1800"/>
              <a:buFont typeface="+mj-lt"/>
              <a:buAutoNum type="arabicPeriod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 záložce Obrazovky žádosti o změnu se zobrazují obrazovky, které máte upravit</a:t>
            </a:r>
          </a:p>
          <a:p>
            <a:pPr marL="342900" indent="-342900" rtl="0">
              <a:buSzPts val="1800"/>
              <a:buFont typeface="+mj-lt"/>
              <a:buAutoNum type="arabicPeriod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1800"/>
              <a:buFont typeface="+mj-lt"/>
              <a:buAutoNum type="arabicPeriod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 opravu např. finančního plánu je nutné nejprve provést změnu na záložce Rozpočet a provést rozpad financí na záložce Přehled zdrojů financování (předtím je FP needitovatelný)</a:t>
            </a:r>
          </a:p>
          <a:p>
            <a:pPr marL="342900" indent="-342900" rtl="0">
              <a:buSzPts val="1800"/>
              <a:buFont typeface="+mj-lt"/>
              <a:buAutoNum type="arabicPeriod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1800"/>
              <a:buFont typeface="+mj-lt"/>
              <a:buAutoNum type="arabicPeriod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FP se otevře k editaci až po provedení Rozpadu financování</a:t>
            </a:r>
          </a:p>
        </p:txBody>
      </p:sp>
    </p:spTree>
    <p:extLst>
      <p:ext uri="{BB962C8B-B14F-4D97-AF65-F5344CB8AC3E}">
        <p14:creationId xmlns:p14="http://schemas.microsoft.com/office/powerpoint/2010/main" val="1186170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7FCD145-4D6E-4C8D-BDF6-7ED627D8C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E081E1C-0A49-4EB7-97E1-24FA6C6BC939}"/>
              </a:ext>
            </a:extLst>
          </p:cNvPr>
          <p:cNvSpPr txBox="1"/>
          <p:nvPr/>
        </p:nvSpPr>
        <p:spPr>
          <a:xfrm>
            <a:off x="1581150" y="224909"/>
            <a:ext cx="5981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Úpravy finančního plánu (krok č.2)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83B7F9B-5C58-4322-A125-8226DA576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1147762"/>
            <a:ext cx="8296275" cy="513397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0CAEBE8-A48F-4C7A-B37E-5B6D876A74A1}"/>
              </a:ext>
            </a:extLst>
          </p:cNvPr>
          <p:cNvSpPr txBox="1"/>
          <p:nvPr/>
        </p:nvSpPr>
        <p:spPr>
          <a:xfrm>
            <a:off x="5191124" y="748129"/>
            <a:ext cx="340995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buSzPts val="180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Na záložce rozpočet na vybraném záznamu rozpočtu, klikněte na tlačítko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Vykázat změnu</a:t>
            </a:r>
          </a:p>
          <a:p>
            <a:pPr algn="just" rtl="0">
              <a:buSzPts val="180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Vytvoří se kopie rozpočtu</a:t>
            </a:r>
          </a:p>
          <a:p>
            <a:pPr algn="just" rtl="0">
              <a:buSzPts val="180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Na záložce Přehled zdrojů financování klikněte na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Rozpad financí</a:t>
            </a:r>
          </a:p>
          <a:p>
            <a:pPr algn="just" rtl="0">
              <a:buSzPts val="180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Dále je nutné vykázat změnu na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etapě (obrazovka Etapy)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která bude následně navázána na finanční plán.</a:t>
            </a:r>
          </a:p>
          <a:p>
            <a:pPr rtl="0"/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06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BCAB85F-FDD4-4D5B-8079-0F1D0C68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EAB038-2798-4E04-997B-1C9F4A4D8209}"/>
              </a:ext>
            </a:extLst>
          </p:cNvPr>
          <p:cNvSpPr txBox="1"/>
          <p:nvPr/>
        </p:nvSpPr>
        <p:spPr>
          <a:xfrm>
            <a:off x="1504950" y="234435"/>
            <a:ext cx="6134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Úpravy finančního plánu (krok č.3)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F23A857-D665-449B-8DF8-71DD3F2C3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37" y="890587"/>
            <a:ext cx="6248400" cy="507682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1060654-6E9D-4B8E-BBE2-9B80E11A4ADF}"/>
              </a:ext>
            </a:extLst>
          </p:cNvPr>
          <p:cNvSpPr txBox="1"/>
          <p:nvPr/>
        </p:nvSpPr>
        <p:spPr>
          <a:xfrm>
            <a:off x="6276975" y="1052810"/>
            <a:ext cx="2438400" cy="182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</a:rPr>
              <a:t> Na obrazovce Finanční plán zkontrolujte navržené změny či upravte data dle potřeby.</a:t>
            </a:r>
          </a:p>
          <a:p>
            <a:pPr algn="just" rtl="0"/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B914E33-6C91-42D8-B538-CAEA37D629E4}"/>
              </a:ext>
            </a:extLst>
          </p:cNvPr>
          <p:cNvSpPr txBox="1"/>
          <p:nvPr/>
        </p:nvSpPr>
        <p:spPr>
          <a:xfrm>
            <a:off x="6393437" y="2754689"/>
            <a:ext cx="21526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Zde se provádí výběr etapy pro navázání na finanční plán. </a:t>
            </a:r>
          </a:p>
        </p:txBody>
      </p:sp>
    </p:spTree>
    <p:extLst>
      <p:ext uri="{BB962C8B-B14F-4D97-AF65-F5344CB8AC3E}">
        <p14:creationId xmlns:p14="http://schemas.microsoft.com/office/powerpoint/2010/main" val="1269102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BBC298A-9607-49FD-811C-3BDCD8B2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048E377-5500-4833-BBFA-87F50CBD6A51}"/>
              </a:ext>
            </a:extLst>
          </p:cNvPr>
          <p:cNvSpPr txBox="1"/>
          <p:nvPr/>
        </p:nvSpPr>
        <p:spPr>
          <a:xfrm>
            <a:off x="1676400" y="263010"/>
            <a:ext cx="579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Kontrola, finalizace, podpis </a:t>
            </a:r>
            <a:r>
              <a:rPr lang="cs-CZ" sz="2800" b="1" i="0" u="none" strike="noStrike" kern="1200" baseline="0" dirty="0" err="1">
                <a:solidFill>
                  <a:srgbClr val="00529C"/>
                </a:solidFill>
                <a:latin typeface="Calibri" panose="020F0502020204030204" pitchFamily="34" charset="0"/>
              </a:rPr>
              <a:t>ŽoZ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7467F4E-67D3-4BF3-9903-3D2D131D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28343"/>
            <a:ext cx="7505700" cy="517207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87D6ED4-F0F7-4D0C-8AB9-9DE5EF03371E}"/>
              </a:ext>
            </a:extLst>
          </p:cNvPr>
          <p:cNvSpPr txBox="1"/>
          <p:nvPr/>
        </p:nvSpPr>
        <p:spPr>
          <a:xfrm>
            <a:off x="5429250" y="1028343"/>
            <a:ext cx="26098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 provedení kontroly:</a:t>
            </a: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finalizace,</a:t>
            </a: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 vygenerování tiskové verze  je možné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podepsat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signatářem projektu či osobou zmocněnou k podpisu plnou mocí</a:t>
            </a: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pl-PL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Stav ŽoZ: Podána na ŘO</a:t>
            </a:r>
          </a:p>
          <a:p>
            <a:pPr rtl="0"/>
            <a:endParaRPr lang="cs-CZ" sz="2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62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5C7788C-C816-46B4-AF11-00DBD1C05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2355CD-9F8D-492C-A098-530096F15A42}"/>
              </a:ext>
            </a:extLst>
          </p:cNvPr>
          <p:cNvSpPr txBox="1"/>
          <p:nvPr/>
        </p:nvSpPr>
        <p:spPr>
          <a:xfrm>
            <a:off x="1343023" y="145831"/>
            <a:ext cx="66389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Změny ve veřejných zakázkách (VZ)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1F7823A-5D13-4DC0-A7A3-05B837F84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1304925"/>
            <a:ext cx="7934325" cy="42481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7D02219-46E6-4F72-9391-11C9410A541C}"/>
              </a:ext>
            </a:extLst>
          </p:cNvPr>
          <p:cNvSpPr txBox="1"/>
          <p:nvPr/>
        </p:nvSpPr>
        <p:spPr>
          <a:xfrm>
            <a:off x="604837" y="669051"/>
            <a:ext cx="78628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Zakládání veřejných zakázek a jejich úprava probíhá POUZE přes modul 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Veřejné zakázky. </a:t>
            </a: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D7D0437-F7F5-40E1-950F-0EBEAA457A00}"/>
              </a:ext>
            </a:extLst>
          </p:cNvPr>
          <p:cNvSpPr txBox="1"/>
          <p:nvPr/>
        </p:nvSpPr>
        <p:spPr>
          <a:xfrm>
            <a:off x="3714751" y="1083498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Jedná se o samostatný modul (množina záložek), který funguje nezávisle na projektové žádosti, žádostech o změnu a zprávách o realizaci.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0DD1543-4F08-4F7E-80B9-EBE00D91A5A0}"/>
              </a:ext>
            </a:extLst>
          </p:cNvPr>
          <p:cNvSpPr txBox="1"/>
          <p:nvPr/>
        </p:nvSpPr>
        <p:spPr>
          <a:xfrm>
            <a:off x="3714751" y="222825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sz="18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</a:rPr>
              <a:t>Podávání změn VZ ani zakládání VZ již není možné provádět přes žádost o změnu nebo zprávu o realizaci. </a:t>
            </a: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DEAB3B5-A0D0-4245-9717-E7FC2AFB6CF5}"/>
              </a:ext>
            </a:extLst>
          </p:cNvPr>
          <p:cNvSpPr txBox="1"/>
          <p:nvPr/>
        </p:nvSpPr>
        <p:spPr>
          <a:xfrm>
            <a:off x="3714751" y="31058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Postup pro práci s modulem veřejné zakázky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je uveden v příloze č. </a:t>
            </a:r>
            <a:r>
              <a:rPr lang="cs-CZ" sz="1800" b="1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35 Obecných pravidel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7AAB2DA-DC06-4074-895A-FC7E9972110E}"/>
              </a:ext>
            </a:extLst>
          </p:cNvPr>
          <p:cNvSpPr txBox="1"/>
          <p:nvPr/>
        </p:nvSpPr>
        <p:spPr>
          <a:xfrm>
            <a:off x="481012" y="5615581"/>
            <a:ext cx="8181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Založit VZ 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slouží pouze pro založení nové VZ</a:t>
            </a:r>
          </a:p>
          <a:p>
            <a:pPr rtl="0"/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Změnit VZ 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slouží pouze pro úpravu stávající VZ ze strany žadatele/příjemce (!!!nikoli pro vrácenou VZ k doplnění od manažera projektu).</a:t>
            </a:r>
          </a:p>
        </p:txBody>
      </p:sp>
    </p:spTree>
    <p:extLst>
      <p:ext uri="{BB962C8B-B14F-4D97-AF65-F5344CB8AC3E}">
        <p14:creationId xmlns:p14="http://schemas.microsoft.com/office/powerpoint/2010/main" val="2526112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E10EE0A-A0F9-4450-B077-63195147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023C672-DDA9-4FD9-A793-3C5CC0855EA7}"/>
              </a:ext>
            </a:extLst>
          </p:cNvPr>
          <p:cNvSpPr txBox="1"/>
          <p:nvPr/>
        </p:nvSpPr>
        <p:spPr>
          <a:xfrm>
            <a:off x="1719262" y="239524"/>
            <a:ext cx="57054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Změny ve VZ – nejčastější chyby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E0D92E6-4698-459F-9998-F6B0235ACB02}"/>
              </a:ext>
            </a:extLst>
          </p:cNvPr>
          <p:cNvSpPr txBox="1"/>
          <p:nvPr/>
        </p:nvSpPr>
        <p:spPr>
          <a:xfrm>
            <a:off x="683568" y="883920"/>
            <a:ext cx="799147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Nejčastější chyby u změn ve VZ:</a:t>
            </a:r>
          </a:p>
          <a:p>
            <a:pPr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buSzPts val="20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dokumentace k VZ nebyla uložena v modulu „Veřejné zakázky“,</a:t>
            </a:r>
          </a:p>
          <a:p>
            <a:pPr rtl="0">
              <a:buSzPts val="2000"/>
            </a:pP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buSzPts val="20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upravený záznam veřejné zakázky byl finalizován, ale nebyl podán,</a:t>
            </a:r>
          </a:p>
          <a:p>
            <a:pPr rtl="0">
              <a:buSzPts val="2000"/>
            </a:pP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buSzPts val="20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k VZ nebyly vloženy všechny relevantní přílohy,</a:t>
            </a:r>
          </a:p>
          <a:p>
            <a:pPr rtl="0">
              <a:buSzPts val="2000"/>
            </a:pP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buSzPts val="20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změny týkající se konkrétního výběrového řízení jsou uloženy pod novým záznamem k VZ – duplicitně založeno,</a:t>
            </a:r>
          </a:p>
          <a:p>
            <a:pPr rtl="0">
              <a:buSzPts val="2000"/>
            </a:pP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buSzPts val="20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vložení chybných či nekompletních příloh – např. nepodepsaný dodatek ke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SoD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nepředložení položkového rozpočtu apod.,</a:t>
            </a:r>
          </a:p>
          <a:p>
            <a:pPr rtl="0">
              <a:buSzPts val="2000"/>
            </a:pP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buSzPts val="20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zakázky dle ZZVZ a ZVH – povinnost předkládat ke kontrole dodatek ke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SoD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před jeho uzavřením.</a:t>
            </a:r>
          </a:p>
          <a:p>
            <a:pPr rtl="0">
              <a:buSzPts val="2000"/>
            </a:pP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buSzPts val="20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navázání VZ na příslušnou etapu projektu</a:t>
            </a:r>
          </a:p>
          <a:p>
            <a:pPr rtl="0"/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30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B529C3-BBF1-4D3F-A611-C3312B55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8F0E58D-27E7-482E-AD6A-17DBC4B72904}"/>
              </a:ext>
            </a:extLst>
          </p:cNvPr>
          <p:cNvSpPr txBox="1"/>
          <p:nvPr/>
        </p:nvSpPr>
        <p:spPr>
          <a:xfrm>
            <a:off x="2286000" y="21094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Ostatní změny 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374AC32-3235-480F-9697-99D90213F432}"/>
              </a:ext>
            </a:extLst>
          </p:cNvPr>
          <p:cNvSpPr txBox="1"/>
          <p:nvPr/>
        </p:nvSpPr>
        <p:spPr>
          <a:xfrm>
            <a:off x="600075" y="655480"/>
            <a:ext cx="7943849" cy="6042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Nejčastější chyby u změn:</a:t>
            </a:r>
          </a:p>
          <a:p>
            <a:pPr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ts val="200"/>
              </a:spcBef>
              <a:spcAft>
                <a:spcPts val="200"/>
              </a:spcAft>
              <a:buSzPts val="17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příliš stručné zdůvodnění změny,</a:t>
            </a:r>
          </a:p>
          <a:p>
            <a:pPr marL="285750" indent="-285750" rtl="0">
              <a:spcBef>
                <a:spcPts val="200"/>
              </a:spcBef>
              <a:spcAft>
                <a:spcPts val="200"/>
              </a:spcAft>
              <a:buSzPts val="17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částky uvedené v rozpočtu projektu neodpovídají částkám ve finančním plánu (investice/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neinvestice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),</a:t>
            </a:r>
          </a:p>
          <a:p>
            <a:pPr marL="285750" indent="-285750" rtl="0">
              <a:spcBef>
                <a:spcPts val="200"/>
              </a:spcBef>
              <a:spcAft>
                <a:spcPts val="200"/>
              </a:spcAft>
              <a:buSzPts val="1700"/>
              <a:buFont typeface="Arial" panose="020B0604020202020204" pitchFamily="34" charset="0"/>
              <a:buChar char="•"/>
            </a:pP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etapy nejsou/nejsou správně navázány na finanční plán (dochází k chybné provázanosti na žádosti o platbu)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- např. žadatel chce snížit počet etap ze 3 na 2 etapy, etapu č. 1 upraví, etapu č. 2 smaže a etapu č. 3 upraví a stejně bude postupovat u finančního plánu (FP č. 1 upraví, FP č. 2 smaže a FP č. 3 upraví) - po schválení této změny se přečísluje etapa č. 3 na č. 2, ale finanční plán zůstane navázaný na (po schválení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neexistující etapu č. 3. </a:t>
            </a:r>
            <a:r>
              <a:rPr lang="cs-CZ" sz="1800" b="1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ŘEŠENÍ :</a:t>
            </a:r>
          </a:p>
          <a:p>
            <a:pPr rtl="0">
              <a:spcBef>
                <a:spcPts val="200"/>
              </a:spcBef>
              <a:spcAft>
                <a:spcPts val="200"/>
              </a:spcAft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	1) pokud dojde ke změně počtu etap, je nutné odebírat nebo přidávat 	</a:t>
            </a:r>
            <a:r>
              <a:rPr lang="cs-CZ" sz="1800" b="0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poslední položky etap i finančního plánu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aby na sebe záznamy navazovaly</a:t>
            </a:r>
          </a:p>
          <a:p>
            <a:pPr rtl="0">
              <a:spcBef>
                <a:spcPts val="200"/>
              </a:spcBef>
              <a:spcAft>
                <a:spcPts val="200"/>
              </a:spcAft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	nebo</a:t>
            </a:r>
          </a:p>
          <a:p>
            <a:pPr rtl="0">
              <a:spcBef>
                <a:spcPts val="200"/>
              </a:spcBef>
              <a:spcAft>
                <a:spcPts val="200"/>
              </a:spcAft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2) je nutné podat novou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ve které se provede převázání etap ke 	správným 	záznamům FP ( etapa č. 2 na FP č. 2) </a:t>
            </a:r>
          </a:p>
          <a:p>
            <a:pPr marL="285750" indent="-285750" rtl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ts val="200"/>
              </a:spcBef>
              <a:spcAft>
                <a:spcPts val="200"/>
              </a:spcAft>
              <a:buSzPts val="17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etapy projektu - začátek první etapy musí odpovídat začátku realizace projektu a konec poslední etapy musí být shodný jako datum ukončení projektu,</a:t>
            </a:r>
          </a:p>
          <a:p>
            <a:pPr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90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D3A4184-804E-4A2C-A652-798744EE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A980533-F683-427F-A0CE-F464AE2B2E31}"/>
              </a:ext>
            </a:extLst>
          </p:cNvPr>
          <p:cNvSpPr txBox="1"/>
          <p:nvPr/>
        </p:nvSpPr>
        <p:spPr>
          <a:xfrm>
            <a:off x="2286000" y="16775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Ostatní změny 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44F9310-1FB4-4C13-904D-65903BD5178A}"/>
              </a:ext>
            </a:extLst>
          </p:cNvPr>
          <p:cNvSpPr txBox="1"/>
          <p:nvPr/>
        </p:nvSpPr>
        <p:spPr>
          <a:xfrm>
            <a:off x="752476" y="690979"/>
            <a:ext cx="763905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chybně vyplněn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Roční rozpočet – čerpání v rozpočtových letech </a:t>
            </a:r>
            <a:r>
              <a:rPr lang="cs-CZ" sz="12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(postup viz Specifická pravidla pro žadatele a příjemce, příloha č. 1, kap. 3.19),</a:t>
            </a:r>
          </a:p>
          <a:p>
            <a:pPr rtl="0">
              <a:buSzPts val="1800"/>
              <a:buFont typeface="Arial" panose="020B0604020202020204" pitchFamily="34" charset="0"/>
              <a:buChar char="•"/>
            </a:pPr>
            <a:endParaRPr lang="cs-CZ" sz="12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Obecná pravidla IROP ukládají žadateli/příjemci vyplnit rozpočet projektu dle následujícího pravidla: </a:t>
            </a:r>
            <a:r>
              <a:rPr lang="cs-CZ" sz="1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EX-POST FINANCOVÁNÍ</a:t>
            </a:r>
          </a:p>
          <a:p>
            <a:pPr rtl="0"/>
            <a:endParaRPr lang="cs-CZ" sz="1800" b="1" i="0" u="none" strike="noStrike" kern="1200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rtl="0"/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Pokud projekt/etapa skončí 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 30. 9. kalendářního roku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žadatel/příjemce uvede způsobilé výdaje 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roce, kdy končí projekt/etapa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V případě ukončení projektu/etapy po 30. 9., je nutné počítat s proplacením dotace v následujícím roce a zohlednit to i v rozpočtu a finančním plánu projektu.</a:t>
            </a:r>
          </a:p>
          <a:p>
            <a:pPr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rtl="0"/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tzn. příjemce zadává/vyplňuje v MS 2014+ roční rozpočet podle toho, jak mu 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budou propláceny žádosti o platbu poskytovatelem dotace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nikoliv dle skutečného čerpání v projektu</a:t>
            </a:r>
            <a:endParaRPr lang="cs-CZ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endParaRPr lang="cs-CZ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AD5B62-85A2-4526-A5D1-F8554EEA1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805362"/>
            <a:ext cx="78581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79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17F1993-7F39-4EBF-8307-6E0A1E2A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9EE1C0-982C-4CC9-8C75-D6A061D143F3}"/>
              </a:ext>
            </a:extLst>
          </p:cNvPr>
          <p:cNvSpPr txBox="1"/>
          <p:nvPr/>
        </p:nvSpPr>
        <p:spPr>
          <a:xfrm>
            <a:off x="2286000" y="12965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Ostatní změny 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F70262-FF0C-47B6-931D-4EB42FD17977}"/>
              </a:ext>
            </a:extLst>
          </p:cNvPr>
          <p:cNvSpPr txBox="1"/>
          <p:nvPr/>
        </p:nvSpPr>
        <p:spPr>
          <a:xfrm>
            <a:off x="866774" y="655977"/>
            <a:ext cx="725805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chybné nastavení data předložení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ZoR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ŽoP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ve finančním plánu – doporučujeme nastavit na 20 PD od ukončení etapy,</a:t>
            </a:r>
          </a:p>
          <a:p>
            <a:pPr rtl="0">
              <a:buSzPts val="1800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nedostatečná úprava všech záložek při posunu fyzické realizace projektu - úpravou harmonogramu jsou zasaženy záložky Projekt, Indikátory (dále mohou být i záložky Etapy, Finanční plán, Rozpočet),  </a:t>
            </a:r>
          </a:p>
          <a:p>
            <a:pPr rtl="0">
              <a:buSzPts val="1800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aktualizovaný subjekt nebyl validován, nejsou doplněny osoby subjektu,</a:t>
            </a:r>
          </a:p>
          <a:p>
            <a:pPr rtl="0">
              <a:buSzPts val="1800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 rtl="0">
              <a:buSzPts val="1800"/>
              <a:buFont typeface="Arial" panose="020B0604020202020204" pitchFamily="34" charset="0"/>
              <a:buChar char="•"/>
            </a:pPr>
            <a:r>
              <a:rPr lang="cs-CZ" b="1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případě ukončení realizace projektu/etapy ještě před vydáním prvního PA je nutné podat </a:t>
            </a:r>
            <a:r>
              <a:rPr lang="cs-CZ" b="1" i="0" u="sng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1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 sloučit etapy případně prodloužit HMG realizace projektu s dostatečným předstihem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(podání žádosti o platbu je možné, až po schválení změny):</a:t>
            </a:r>
          </a:p>
          <a:p>
            <a:pPr marL="800100" lvl="1" indent="-342900" rtl="0">
              <a:buSzPts val="1800"/>
              <a:buFont typeface="+mj-lt"/>
              <a:buAutoNum type="arabicParenR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pokud 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příjemce plánuje předložit žádost o platbu do 20 </a:t>
            </a:r>
            <a:r>
              <a:rPr lang="cs-CZ" sz="1800" b="1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pd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od vydání prvního PA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není příjemce povinen upravovat harmonogram ukončené etapy před vydáním PA (v případě 1 etapového projektu),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ŽoP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předloží do 20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pd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od vydání PA</a:t>
            </a:r>
            <a:endParaRPr lang="cs-CZ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DA9865D-1BD0-4BF1-82AE-11AA127A2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52" y="5390616"/>
            <a:ext cx="82581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03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48313E8-3A45-4D5D-9EE5-C24B4C07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6264B45-651F-453B-A486-104F7B2897C1}"/>
              </a:ext>
            </a:extLst>
          </p:cNvPr>
          <p:cNvSpPr txBox="1"/>
          <p:nvPr/>
        </p:nvSpPr>
        <p:spPr>
          <a:xfrm>
            <a:off x="1619250" y="196335"/>
            <a:ext cx="5905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Sloučení etap po vydání prvního PA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2E31352-2793-49FC-8B80-F676851F1120}"/>
              </a:ext>
            </a:extLst>
          </p:cNvPr>
          <p:cNvSpPr txBox="1"/>
          <p:nvPr/>
        </p:nvSpPr>
        <p:spPr>
          <a:xfrm>
            <a:off x="542925" y="639490"/>
            <a:ext cx="7446319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slučování etap s dostatečným předstihem v případě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více-etapového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projektu (podání žádosti o platbu je možné, až po schválení změny):</a:t>
            </a:r>
          </a:p>
          <a:p>
            <a:pPr rtl="0"/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	2) pokud 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plánuje předložit žádost o platbu do 20 </a:t>
            </a:r>
            <a:r>
              <a:rPr lang="cs-CZ" sz="1800" b="1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pd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od vydání prvního 	PA 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před vydáním PA byly ukončeny 2 a více etap projektu, musí 	příjemce nejpozději do 20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pd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1800" b="0" i="0" u="none" strike="noStrike" kern="1200" baseline="0" dirty="0">
                <a:solidFill>
                  <a:srgbClr val="00B050"/>
                </a:solidFill>
                <a:latin typeface="Calibri" panose="020F0502020204030204" pitchFamily="34" charset="0"/>
              </a:rPr>
              <a:t>od vydání PA 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předložit žádost o změnu se 	sloučením ukončených etap -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ŽoP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předloží do 20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pd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od schválení 	žádosti o změnu</a:t>
            </a:r>
          </a:p>
          <a:p>
            <a:pPr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Upozornění: Není možné pouze prodloužit termín ukončení druhé (n.) etapy, finanční prostředky z první etapy by příjemci nenávratně propadly; Žádost o změnu musí předcházet podání Žádosti o platbu.</a:t>
            </a:r>
          </a:p>
          <a:p>
            <a:pPr lvl="1"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endParaRPr lang="cs-CZ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endParaRPr lang="cs-CZ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AC18EE8-CFC4-4936-802F-B4997F6D4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52" y="4229100"/>
            <a:ext cx="82581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4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F8B9C02-9115-41AF-BF64-14BA1FC1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59BFE4-49BE-44D9-BFEC-693DB5E2D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10" y="151556"/>
            <a:ext cx="8229600" cy="8382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E6047B9-6378-4ED8-A2CB-1D340B4A5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991110"/>
            <a:ext cx="77533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09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A81D691-DBF3-4933-A2B6-59D1B3E6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1B527C9-3BDA-416B-8D96-5F7E763EF86F}"/>
              </a:ext>
            </a:extLst>
          </p:cNvPr>
          <p:cNvSpPr txBox="1"/>
          <p:nvPr/>
        </p:nvSpPr>
        <p:spPr>
          <a:xfrm>
            <a:off x="1295400" y="94846"/>
            <a:ext cx="64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Sloučení etap po vydání prvního PA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71690BB-39E4-417B-B98E-63D0D08A51F9}"/>
              </a:ext>
            </a:extLst>
          </p:cNvPr>
          <p:cNvSpPr txBox="1"/>
          <p:nvPr/>
        </p:nvSpPr>
        <p:spPr>
          <a:xfrm>
            <a:off x="590550" y="817246"/>
            <a:ext cx="82296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buSzPts val="1600"/>
              <a:buFont typeface="Arial" panose="020B0604020202020204" pitchFamily="34" charset="0"/>
              <a:buChar char="•"/>
            </a:pP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slučování etap s dostatečným předstihem (podání žádosti o platbu je možné, až po schválení změny):</a:t>
            </a:r>
          </a:p>
          <a:p>
            <a:pPr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3) Pokud příjemce 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neplánuje předložit Žádost o platbu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ve lhůtě 20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pd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od vydání 	prvního PA, musí příjemce nejpozději do 20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pd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1800" b="0" i="0" u="none" strike="noStrike" kern="1200" baseline="0" dirty="0">
                <a:solidFill>
                  <a:srgbClr val="00B050"/>
                </a:solidFill>
                <a:latin typeface="Calibri" panose="020F0502020204030204" pitchFamily="34" charset="0"/>
              </a:rPr>
              <a:t>od vydání PA 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předložit žádost o 	změnu se změnou harmonogramu etap (v případě 1 etapového projektu) nebo se 	sloučením etap (v případě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víceetapových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projektů) - termín pro předložení 	žádosti o platbu začíná běžet po ukončení etapy podle nového harmonogramu</a:t>
            </a:r>
            <a:endParaRPr lang="cs-CZ" sz="18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endParaRPr lang="cs-CZ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endParaRPr lang="cs-CZ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F70C4D9-D55F-4E5B-96E9-6925F3D3B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3356402"/>
            <a:ext cx="82581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57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0B0053F-C6D7-4190-9F29-38E24539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AD553AC-BC28-43FB-8712-91C85D54FFB6}"/>
              </a:ext>
            </a:extLst>
          </p:cNvPr>
          <p:cNvSpPr txBox="1"/>
          <p:nvPr/>
        </p:nvSpPr>
        <p:spPr>
          <a:xfrm>
            <a:off x="2286000" y="22479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Ostatní změny 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321DB51-BE53-4F2F-8A6B-4DD09867808C}"/>
              </a:ext>
            </a:extLst>
          </p:cNvPr>
          <p:cNvSpPr txBox="1"/>
          <p:nvPr/>
        </p:nvSpPr>
        <p:spPr>
          <a:xfrm>
            <a:off x="683568" y="834050"/>
            <a:ext cx="780320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stavební povolení – chybí informace o vydání pravomocného povolení – pouze v případě, kdy nebylo pravomocné stavební povolení předloženo jako součást žádosti o podporu; Obecná pravidla stanovují doložení pravomocného stavebního povolení do 1 roku od podání žádosti o podporu,</a:t>
            </a:r>
          </a:p>
          <a:p>
            <a:pPr rtl="0">
              <a:buSzPts val="1800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není uvedeno číslo bankovního účtu (vždy vlastní účet příjemce, ÚSC účet u ČNB),</a:t>
            </a:r>
          </a:p>
          <a:p>
            <a:pPr rtl="0">
              <a:buSzPts val="1800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projekty zakládající veřejnou podporu (VP) – nemají „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zafajfknutý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“ režim VP, VP není navázána na IČ žadatele,</a:t>
            </a:r>
          </a:p>
          <a:p>
            <a:pPr rtl="0">
              <a:buSzPts val="1800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případě změny ve stávajících aktivitách nejsou upraveny relevantní části studie proveditelnosti, případně další povinné přílohy žádosti o podporu</a:t>
            </a:r>
          </a:p>
          <a:p>
            <a:pPr rtl="0">
              <a:buSzPts val="1800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případě změny statutárního zástupce s vlivem na Čestné prohlášení o skutečném majiteli, je nutné doložit i novou verzi tohoto čestného prohlášení (v případě, že jsou naplněny podmínky pro předložení ČP o skutečném majiteli v souladu s kap. 2.6.1 OPŽP),</a:t>
            </a:r>
          </a:p>
          <a:p>
            <a:pPr rtl="0">
              <a:buSzPts val="1800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digitální podpis na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nebyl proveden oprávněnou osobou.</a:t>
            </a:r>
          </a:p>
        </p:txBody>
      </p:sp>
    </p:spTree>
    <p:extLst>
      <p:ext uri="{BB962C8B-B14F-4D97-AF65-F5344CB8AC3E}">
        <p14:creationId xmlns:p14="http://schemas.microsoft.com/office/powerpoint/2010/main" val="1163440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FF6FAF-59BA-43C5-A800-9DFD064E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FD08F5-C57B-4C2E-8B26-52264EED3AF6}"/>
              </a:ext>
            </a:extLst>
          </p:cNvPr>
          <p:cNvSpPr txBox="1"/>
          <p:nvPr/>
        </p:nvSpPr>
        <p:spPr>
          <a:xfrm>
            <a:off x="1000125" y="229286"/>
            <a:ext cx="716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Změny v projektu v integrovaných nástrojích </a:t>
            </a:r>
            <a:b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(kap. 16.6 OPŽP)</a:t>
            </a:r>
            <a:endParaRPr lang="cs-CZ" sz="2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E476D8A-CABE-4FFC-9327-AD8327D04DAE}"/>
              </a:ext>
            </a:extLst>
          </p:cNvPr>
          <p:cNvSpPr txBox="1"/>
          <p:nvPr/>
        </p:nvSpPr>
        <p:spPr>
          <a:xfrm>
            <a:off x="733425" y="1182768"/>
            <a:ext cx="767714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Změnové řízení probíhá v souladu s ustanoveními kapitoly 16  OPŽP.</a:t>
            </a:r>
          </a:p>
          <a:p>
            <a:pPr rtl="0"/>
            <a:endParaRPr lang="cs-CZ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Projekty IPRÚ</a:t>
            </a:r>
          </a:p>
          <a:p>
            <a:pPr rtl="0"/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 projekty IPRÚ platí stejná pravidla jako pro individuální projekty.</a:t>
            </a:r>
          </a:p>
          <a:p>
            <a:pPr rtl="0"/>
            <a:endParaRPr lang="cs-CZ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Projekty ITI</a:t>
            </a:r>
          </a:p>
          <a:p>
            <a:pPr rtl="0"/>
            <a:endParaRPr lang="cs-CZ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případě integrovaných projektů ITI po vložení a podání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do MS2014+ se ke změně vyjádří Zprostředkující subjekt („ZS“) ITI, který prověří vliv požadované změny na výsledky kontroly přijatelnosti a formálních náležitostí, případně věcného hodnocení.</a:t>
            </a:r>
          </a:p>
          <a:p>
            <a:pPr rtl="0"/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ZS ITI se vyjadřuje ke všem změnám podaným ze strany žadatele/příjemce vyjma změny statutárního zástupce žadatele, změny hlavní kontaktní osoby a úpravy či doplnění čísla bankovního účtu.</a:t>
            </a:r>
          </a:p>
          <a:p>
            <a:pPr rtl="0"/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=&gt; již není nutné dokládat vyjádření nositele IN, resp. Řídicího výboru ITI/IPRÚ nebo manažera ITI/IPRÚ</a:t>
            </a:r>
          </a:p>
          <a:p>
            <a:pPr rtl="0"/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81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F142849-F12A-4F22-9B6A-C20AAEF9A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23FFD0E-58B3-4445-8146-5A5C687BA73F}"/>
              </a:ext>
            </a:extLst>
          </p:cNvPr>
          <p:cNvSpPr txBox="1"/>
          <p:nvPr/>
        </p:nvSpPr>
        <p:spPr>
          <a:xfrm>
            <a:off x="933449" y="266581"/>
            <a:ext cx="72771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Změny v projektu v integrovaných nástrojích</a:t>
            </a:r>
            <a:b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(kap. 16.6 OPŽP)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414B8E9-5CE1-4110-BFCF-7EC8AF1D05D8}"/>
              </a:ext>
            </a:extLst>
          </p:cNvPr>
          <p:cNvSpPr txBox="1"/>
          <p:nvPr/>
        </p:nvSpPr>
        <p:spPr>
          <a:xfrm>
            <a:off x="819149" y="1220688"/>
            <a:ext cx="761047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Projekty MAS</a:t>
            </a:r>
          </a:p>
          <a:p>
            <a:pPr rtl="0"/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 vložení a podání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do MS2014+ se ke změně vyjádří kancelář MAS (</a:t>
            </a:r>
            <a:r>
              <a:rPr lang="pl-PL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vliv na strategii CLLD a na hodnocení MAS)</a:t>
            </a:r>
          </a:p>
          <a:p>
            <a:pPr rtl="0">
              <a:buSzPts val="1800"/>
            </a:pPr>
            <a:endParaRPr lang="pl-PL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MAS posoudí, zda navrhovaná změna je v souladu se schválenou strategií CLLD a zároveň prověří vliv požadované změny na výsledky kontroly přijatelnosti a formálních náležitostí, případně věcného hodnocení. Pokud by projekt realizací změny kritéria nesplnil, případně by projekt nebyl podpořen,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bude CRR/ŘO IROP zamítnuta.</a:t>
            </a:r>
          </a:p>
          <a:p>
            <a:pPr rtl="0">
              <a:buSzPts val="1800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případě, že žadatel/příjemce vyjádření nedoloží jako přílohu podané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poskytne MAS své vyjádření CRR depeší</a:t>
            </a:r>
          </a:p>
          <a:p>
            <a:pPr rtl="0">
              <a:buSzPts val="1800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Stanovisko MAS musí být doloženo ke každé změně u projektů MAS vyjma změny statutárního zástupce žadatele, změny hlavní kontaktní osoby a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úpravy či doplnění čísla bankovního účtu.</a:t>
            </a:r>
          </a:p>
        </p:txBody>
      </p:sp>
    </p:spTree>
    <p:extLst>
      <p:ext uri="{BB962C8B-B14F-4D97-AF65-F5344CB8AC3E}">
        <p14:creationId xmlns:p14="http://schemas.microsoft.com/office/powerpoint/2010/main" val="287244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8D74D31-39D7-44C0-9A5F-C3348CA3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3CF406-F654-4855-8E18-8B4342F393A3}"/>
              </a:ext>
            </a:extLst>
          </p:cNvPr>
          <p:cNvSpPr txBox="1"/>
          <p:nvPr/>
        </p:nvSpPr>
        <p:spPr>
          <a:xfrm>
            <a:off x="2286000" y="13918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Posouzení změny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D6DE61F-6A54-49D0-816B-09DACB46B3B0}"/>
              </a:ext>
            </a:extLst>
          </p:cNvPr>
          <p:cNvSpPr txBox="1"/>
          <p:nvPr/>
        </p:nvSpPr>
        <p:spPr>
          <a:xfrm>
            <a:off x="933449" y="964555"/>
            <a:ext cx="725805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Centrum pro regionální rozvoj/ ŘO IROP posuzuje, zda jsou požadované změny:</a:t>
            </a:r>
          </a:p>
          <a:p>
            <a:pPr rtl="0">
              <a:buSzPts val="1800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rtl="0">
              <a:buSzPts val="1800"/>
              <a:buFont typeface="Wingdings" panose="05000000000000000000" pitchFamily="2" charset="2"/>
              <a:buChar char="ü"/>
            </a:pP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 souladu s Pravidly pro žadatele a příjemce</a:t>
            </a:r>
          </a:p>
          <a:p>
            <a:pPr lvl="1" rtl="0">
              <a:buSzPts val="1800"/>
              <a:buFont typeface="Wingdings" panose="05000000000000000000" pitchFamily="2" charset="2"/>
              <a:buChar char="ü"/>
            </a:pPr>
            <a:endParaRPr lang="cs-CZ" sz="18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rtl="0">
              <a:buSzPts val="1800"/>
              <a:buFont typeface="Wingdings" panose="05000000000000000000" pitchFamily="2" charset="2"/>
              <a:buChar char="ü"/>
            </a:pPr>
            <a:r>
              <a:rPr lang="pl-PL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 souladu s Podmínkami Právního aktu</a:t>
            </a:r>
          </a:p>
          <a:p>
            <a:pPr lvl="1" rtl="0">
              <a:buSzPts val="1800"/>
            </a:pPr>
            <a:endParaRPr lang="pl-PL" sz="18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rtl="0">
              <a:buSzPts val="1800"/>
              <a:buFont typeface="Wingdings" panose="05000000000000000000" pitchFamily="2" charset="2"/>
              <a:buChar char="ü"/>
            </a:pP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Podány před vlastní realizací požadované změny (v případě s vlivem na PA) 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posouzení v souladu s bodem 6 Podmínek PA,   v případě, kdy se jedná o pozdní oznámení změny, je příjemci udělena sankce dle platných Podmínek k PA</a:t>
            </a:r>
          </a:p>
          <a:p>
            <a:pPr lvl="1" rtl="0">
              <a:buSzPts val="1800"/>
            </a:pP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rtl="0">
              <a:buSzPts val="1800"/>
              <a:buFont typeface="Wingdings" panose="05000000000000000000" pitchFamily="2" charset="2"/>
              <a:buChar char="ü"/>
            </a:pP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Nemají vliv na výsledek hodnocení žádosti o podporu (hodnocení přijatelnosti a formálních náležitostí, popř. věcného hodnocení)</a:t>
            </a:r>
          </a:p>
          <a:p>
            <a:pPr lvl="1" rtl="0"/>
            <a:endParaRPr lang="cs-CZ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44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7929" y="1716045"/>
            <a:ext cx="3053546" cy="1510431"/>
          </a:xfrm>
          <a:prstGeom prst="rect">
            <a:avLst/>
          </a:prstGeo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1400" b="1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Mgr. Petra Vaňková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Územní odbor IROP pro Plzeňský kraj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Odborný rada – manažer projektu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Telefon: 371 870 028</a:t>
            </a:r>
            <a:br>
              <a:rPr lang="it-IT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it-IT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E-mail: </a:t>
            </a:r>
            <a:r>
              <a:rPr lang="it-IT" sz="1400" b="0" i="0" u="sng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petra.vankova@crr.cz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cs-CZ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1800" b="1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Děkujeme za pozornost.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DC23DE9-74A1-4805-9A07-32A33A256D44}"/>
              </a:ext>
            </a:extLst>
          </p:cNvPr>
          <p:cNvSpPr txBox="1"/>
          <p:nvPr/>
        </p:nvSpPr>
        <p:spPr>
          <a:xfrm>
            <a:off x="1127929" y="3226476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cs-CZ" sz="1400" b="1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Ing. Jaroslav Stluka</a:t>
            </a:r>
          </a:p>
          <a:p>
            <a:pPr rtl="0"/>
            <a:r>
              <a:rPr lang="cs-CZ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Územní odbor IROP pro Jihočeský kraj</a:t>
            </a:r>
          </a:p>
          <a:p>
            <a:pPr rtl="0"/>
            <a:r>
              <a:rPr lang="cs-CZ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Administrátor monitorovacího systému</a:t>
            </a:r>
          </a:p>
          <a:p>
            <a:pPr rtl="0"/>
            <a:r>
              <a:rPr lang="cs-CZ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Telefon: 381 670 021</a:t>
            </a:r>
          </a:p>
          <a:p>
            <a:pPr rtl="0"/>
            <a:r>
              <a:rPr lang="cs-CZ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Mobil: 703 186 862</a:t>
            </a:r>
            <a:br>
              <a:rPr lang="cs-CZ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cs-CZ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E-mail: </a:t>
            </a:r>
            <a:r>
              <a:rPr lang="cs-CZ" sz="1400" b="0" i="0" u="sng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jaroslav.stluka@crr.cz</a:t>
            </a:r>
            <a:endParaRPr lang="cs-CZ" sz="1400" b="0" i="0" u="none" strike="noStrike" kern="1200" baseline="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rtl="0"/>
            <a:endParaRPr lang="cs-CZ" sz="1400" b="0" i="0" u="none" strike="noStrike" kern="1200" baseline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9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6288A34-CADB-4755-B3C4-A8BF2ADA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2D6AF2-0425-418F-BE9A-150F4A042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52" y="143167"/>
            <a:ext cx="8229600" cy="8382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6B28BF6-C998-452D-857F-7423D8486B95}"/>
              </a:ext>
            </a:extLst>
          </p:cNvPr>
          <p:cNvSpPr txBox="1"/>
          <p:nvPr/>
        </p:nvSpPr>
        <p:spPr>
          <a:xfrm>
            <a:off x="683567" y="894532"/>
            <a:ext cx="7860357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cs-CZ" sz="11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případě, že má změna vliv na podávanou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ZŽoP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ZoR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projektu nebo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ZoU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projektu musí příjemce podat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před podáním této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ZŽoP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ZoR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projektu/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ZoU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projektu, nejpozději s datem ukončení etapy/projektu/příslušného monitorovacího období v udržitelnosti 		  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během změnového řízení nelze podávat Zprávu o realizaci a Žádost o platbu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cs-CZ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Pokud  před ukončením etapy </a:t>
            </a:r>
            <a:r>
              <a:rPr lang="cs-CZ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žadatel zjistí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že nevyčerpal všechny finanční prostředky původně do této žádosti o platbu plánované 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tedy jeho žádost o platbu bude nižší než částka na příslušném řádku finančního plánu,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je nutné, v případě, kdy chce nevyčerpané prostředky uplatnit v další etapě, podat žádost o změnu – převod finanční prostředků do dalších etap.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cs-CZ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Žádost o platbu je možné finalizovat až po schválení podané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!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943ABF5-B8F5-4878-893F-6DD9CE3D3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930" y="1941464"/>
            <a:ext cx="6762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1B83331-9AEC-4BFC-A9F9-C3DCE553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DFBCF94-4763-4F1B-82CF-679946D01D90}"/>
              </a:ext>
            </a:extLst>
          </p:cNvPr>
          <p:cNvSpPr txBox="1"/>
          <p:nvPr/>
        </p:nvSpPr>
        <p:spPr>
          <a:xfrm>
            <a:off x="1604962" y="282061"/>
            <a:ext cx="5934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Příklady nejčastějších změn v projektu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4535E43-582D-4F83-9368-2AF65D773F23}"/>
              </a:ext>
            </a:extLst>
          </p:cNvPr>
          <p:cNvSpPr txBox="1"/>
          <p:nvPr/>
        </p:nvSpPr>
        <p:spPr>
          <a:xfrm>
            <a:off x="457199" y="1016406"/>
            <a:ext cx="8229600" cy="5393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300"/>
              </a:spcBef>
              <a:spcAft>
                <a:spcPts val="300"/>
              </a:spcAft>
            </a:pPr>
            <a:r>
              <a:rPr lang="cs-CZ" sz="19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Změny zákládající změnu PA (dle OPŽP, kap. 16.3)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změna statutárního orgánu, 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změny názvu a sídla příjemce, pokud k nim nedochází ze zákona,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změna právní subjektivity příjemce pokud k ní dochází ze zákona, pokud dochází ke změně rozpočtových položek druhových, 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změny termínů (prodloužení) ukončení realizace projektu, 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změny termínů etap, které mají vliv na čerpání prostředků v letech,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změny indikátorů (termínů naplnění, cílových hodnot), 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změny, které ovlivní výstupy, výsledky, dopady, cíle, obsah nebo zaměření projektu,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změny aktivit projektu, které mají vliv na splnění účelu projektu či indikátoru,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finanční a termínové změny, které způsobí změnu rozložení čerpání SR a SF v letech,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změna poměru investičních a neinvestičních výdajů,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projekt začne generovat příjmy přesto, že je původně negeneroval…</a:t>
            </a:r>
          </a:p>
          <a:p>
            <a:pPr rtl="0">
              <a:spcBef>
                <a:spcPts val="300"/>
              </a:spcBef>
              <a:spcAft>
                <a:spcPts val="300"/>
              </a:spcAft>
            </a:pPr>
            <a:endParaRPr lang="cs-CZ" sz="12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spcBef>
                <a:spcPts val="300"/>
              </a:spcBef>
              <a:spcAft>
                <a:spcPts val="300"/>
              </a:spcAft>
            </a:pPr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Ostatní změny (neuvedené v kap. 16.3. OPŽP) nezakládají změnu PA a schvaluje je CRR ČR</a:t>
            </a:r>
          </a:p>
          <a:p>
            <a:pPr rtl="0"/>
            <a:endParaRPr lang="cs-CZ" sz="1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5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91AFA4E-73B5-40DD-9028-BD87B847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6B5C3E2-B206-4CEE-B431-3363F8F80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77" y="136526"/>
            <a:ext cx="8229600" cy="8382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4247D6E-BC7C-428B-AD2F-4B61E8EED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" y="871537"/>
            <a:ext cx="7820025" cy="51149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B91F229-E43F-4D87-8272-5403D26DC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05" y="5336884"/>
            <a:ext cx="990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0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EF1810B-7444-483F-83AD-EF2156AE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B817BFE-7594-4C7D-92C4-B496B4628B35}"/>
              </a:ext>
            </a:extLst>
          </p:cNvPr>
          <p:cNvSpPr txBox="1"/>
          <p:nvPr/>
        </p:nvSpPr>
        <p:spPr>
          <a:xfrm>
            <a:off x="2583810" y="501650"/>
            <a:ext cx="3607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Nepřípustné změny</a:t>
            </a:r>
            <a:endParaRPr lang="cs-CZ" sz="2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D7959D9-9B5A-4A1F-91D5-22DBA5C3B732}"/>
              </a:ext>
            </a:extLst>
          </p:cNvPr>
          <p:cNvSpPr txBox="1"/>
          <p:nvPr/>
        </p:nvSpPr>
        <p:spPr>
          <a:xfrm>
            <a:off x="608202" y="1074509"/>
            <a:ext cx="740328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SzPts val="2000"/>
              <a:buFont typeface="Arial" panose="020B0604020202020204" pitchFamily="34" charset="0"/>
              <a:buChar char="•"/>
            </a:pPr>
            <a:r>
              <a:rPr lang="cs-CZ" sz="20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změnu v osobě příjemce, pokud se nejedná o:</a:t>
            </a:r>
          </a:p>
          <a:p>
            <a:pPr rtl="0">
              <a:buSzPts val="2000"/>
              <a:buFont typeface="Arial" panose="020B0604020202020204" pitchFamily="34" charset="0"/>
              <a:buChar char="–"/>
            </a:pP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změnu právní formy příjemce dotace, kdy ostatní údaje zůstanou nezměněny;</a:t>
            </a:r>
          </a:p>
          <a:p>
            <a:pPr rtl="0">
              <a:buSzPts val="2000"/>
              <a:buFont typeface="Arial" panose="020B0604020202020204" pitchFamily="34" charset="0"/>
              <a:buChar char="–"/>
            </a:pP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přeměnu obchodní společnosti nebo družstva podle zákona o přeměnách obchodních společností a družstev v rozsahu stanoveném v § 14a zákona č. 218/2000 </a:t>
            </a:r>
            <a:r>
              <a:rPr lang="cs-CZ" sz="20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Sb</a:t>
            </a: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o rozpočtových pravidlech;</a:t>
            </a:r>
          </a:p>
          <a:p>
            <a:pPr rtl="0">
              <a:buSzPts val="2000"/>
              <a:buFont typeface="Arial" panose="020B0604020202020204" pitchFamily="34" charset="0"/>
              <a:buChar char="–"/>
            </a:pP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změnu příjemce při slučování, splývání a rozdělování školských právnických osob ve smyslu § 14d odst. 3 zákona č. 218/2000 Sb. o rozpočtových pravidlech;</a:t>
            </a:r>
          </a:p>
          <a:p>
            <a:pPr rtl="0">
              <a:buSzPts val="2000"/>
              <a:buFont typeface="Arial" panose="020B0604020202020204" pitchFamily="34" charset="0"/>
              <a:buChar char="–"/>
            </a:pP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změnu příjemce ze zákona, kdy od určitého data dojde k jeho přejmenování či změně právní formy,</a:t>
            </a:r>
          </a:p>
          <a:p>
            <a:pPr rtl="0">
              <a:buSzPts val="2000"/>
              <a:buFont typeface="Arial" panose="020B0604020202020204" pitchFamily="34" charset="0"/>
              <a:buChar char="–"/>
            </a:pPr>
            <a:endParaRPr lang="cs-CZ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buSzPts val="2000"/>
              <a:buFont typeface="Arial" panose="020B0604020202020204" pitchFamily="34" charset="0"/>
              <a:buChar char="•"/>
            </a:pPr>
            <a:r>
              <a:rPr lang="cs-CZ" sz="20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změnu místa realizace projektu, pokud nové místo realizace projektu nesplňuje podmínky IROP.</a:t>
            </a:r>
          </a:p>
          <a:p>
            <a:pPr lvl="3" rtl="0"/>
            <a:endParaRPr lang="cs-CZ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8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43E3633-577D-41AF-8CDD-09639BE2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F76972B-5AEF-4EF0-8FD6-A21CF2CF6EF6}"/>
              </a:ext>
            </a:extLst>
          </p:cNvPr>
          <p:cNvSpPr txBox="1"/>
          <p:nvPr/>
        </p:nvSpPr>
        <p:spPr>
          <a:xfrm>
            <a:off x="604007" y="1200493"/>
            <a:ext cx="73152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Změnu je nutné promítnout do všech částí žádosti o podporu/projektu - pokud dochází např. ke změně aktivit projektu, je nutné uvést do souladu také informace ve Studii proveditelnosti, rozpočtu projektu, příp. indikátorů</a:t>
            </a:r>
          </a:p>
          <a:p>
            <a:pPr algn="just" rtl="0"/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	   informace v projektu jsou provázané, nelze měnit pouze dílčí část, pokud má změna dopad na další části žádosti o podporu</a:t>
            </a:r>
          </a:p>
          <a:p>
            <a:pPr rtl="0"/>
            <a:endParaRPr lang="cs-CZ" sz="12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endParaRPr lang="cs-CZ" sz="12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sz="12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Žádost o změnu musí být zpracována žadatelem, příp. oprávněnou osobou na základě plné moci/pověření pro daný úkon - tj. v plné moci musí být uvedeno zplnomocnění pro předložení žádosti o změnu v projektu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4EC86BE-21E5-4708-9B9F-DCDED414236D}"/>
              </a:ext>
            </a:extLst>
          </p:cNvPr>
          <p:cNvSpPr txBox="1"/>
          <p:nvPr/>
        </p:nvSpPr>
        <p:spPr>
          <a:xfrm>
            <a:off x="2286000" y="42271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Zpracování žádosti o změnu</a:t>
            </a:r>
            <a:endParaRPr lang="cs-CZ" sz="2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511A309-0DB7-4FF0-801A-2F20C1991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129808"/>
            <a:ext cx="545382" cy="23688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E031CCD-065A-4DAE-9D77-4E38C7337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180837"/>
            <a:ext cx="5245994" cy="120457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F327E64-B5F4-4961-B561-CE9FCF4B3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543" y="4132707"/>
            <a:ext cx="24479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BAC3013-64E2-456B-A9C2-FF661010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22174AE-63FC-45E4-840F-DC92BF784809}"/>
              </a:ext>
            </a:extLst>
          </p:cNvPr>
          <p:cNvSpPr txBox="1"/>
          <p:nvPr/>
        </p:nvSpPr>
        <p:spPr>
          <a:xfrm>
            <a:off x="1942051" y="310286"/>
            <a:ext cx="5566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Vytvoření ŽoZ ze strany žadatele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03DFBEA-B8AD-47B0-9E99-EBF72899F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53417"/>
            <a:ext cx="3147764" cy="280485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B1CE09D-5162-4876-953C-7CCCD937BCD6}"/>
              </a:ext>
            </a:extLst>
          </p:cNvPr>
          <p:cNvSpPr txBox="1"/>
          <p:nvPr/>
        </p:nvSpPr>
        <p:spPr>
          <a:xfrm>
            <a:off x="4011948" y="1253641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buSzPts val="1800"/>
              <a:buFont typeface="+mj-lt"/>
              <a:buAutoNum type="arabicPeriod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 příslušném projektu klikněte na záložku Žádost o změnu</a:t>
            </a:r>
          </a:p>
          <a:p>
            <a:pPr marL="342900" indent="-342900" rtl="0">
              <a:buSzPts val="1800"/>
              <a:buFont typeface="+mj-lt"/>
              <a:buAutoNum type="arabicPeriod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 vytvoření nové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klikněte na tlačítko Vytvořit žádost o změnu</a:t>
            </a:r>
          </a:p>
          <a:p>
            <a:pPr marL="342900" indent="-342900" rtl="0">
              <a:buSzPts val="1800"/>
              <a:buFont typeface="+mj-lt"/>
              <a:buAutoNum type="arabicPeriod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Vytvořený záznam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ve stavu rozpracovaná rozklikněte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91BEAF0-EB54-4CE4-AD57-E3FF4C6D2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48" y="4178403"/>
            <a:ext cx="4400550" cy="120967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F5CFC2A-D525-400E-90C6-D494B3DAC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915" y="4505931"/>
            <a:ext cx="45434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37570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113</TotalTime>
  <Words>3039</Words>
  <Application>Microsoft Office PowerPoint</Application>
  <PresentationFormat>Předvádění na obrazovce (4:3)</PresentationFormat>
  <Paragraphs>287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CRR template</vt:lpstr>
      <vt:lpstr>Žádost o změnu (ŽoZ)  a její administrace.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Vaňková Petra</cp:lastModifiedBy>
  <cp:revision>12</cp:revision>
  <dcterms:created xsi:type="dcterms:W3CDTF">2021-01-13T14:58:16Z</dcterms:created>
  <dcterms:modified xsi:type="dcterms:W3CDTF">2021-10-14T11:40:15Z</dcterms:modified>
  <cp:category/>
</cp:coreProperties>
</file>