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9" r:id="rId2"/>
    <p:sldId id="275" r:id="rId3"/>
    <p:sldId id="271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84" r:id="rId14"/>
    <p:sldId id="283" r:id="rId15"/>
    <p:sldId id="286" r:id="rId16"/>
    <p:sldId id="287" r:id="rId17"/>
    <p:sldId id="288" r:id="rId18"/>
    <p:sldId id="289" r:id="rId19"/>
    <p:sldId id="290" r:id="rId20"/>
    <p:sldId id="291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55A2"/>
    <a:srgbClr val="0C56A4"/>
    <a:srgbClr val="0C56A6"/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65F54-ECBA-427A-BF24-014C1A52E198}" v="19" dt="2021-05-31T07:02:39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4"/>
    <p:restoredTop sz="86433"/>
  </p:normalViewPr>
  <p:slideViewPr>
    <p:cSldViewPr snapToGrid="0" snapToObjects="1">
      <p:cViewPr varScale="1">
        <p:scale>
          <a:sx n="110" d="100"/>
          <a:sy n="110" d="100"/>
        </p:scale>
        <p:origin x="1164" y="108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C348D-703B-4F8A-93B8-D181933B39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2A428FA-14EF-4869-B561-D4102FAA43FD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Před podáním projektové žádosti</a:t>
          </a:r>
        </a:p>
      </dgm:t>
    </dgm:pt>
    <dgm:pt modelId="{D8DAD741-142C-4347-8831-30B84EE5B97F}" type="parTrans" cxnId="{44ACB3C0-B680-4091-BE39-E34B6AD9A632}">
      <dgm:prSet/>
      <dgm:spPr/>
      <dgm:t>
        <a:bodyPr/>
        <a:lstStyle/>
        <a:p>
          <a:endParaRPr lang="cs-CZ"/>
        </a:p>
      </dgm:t>
    </dgm:pt>
    <dgm:pt modelId="{6BBDCDB1-40F8-4529-B0B3-A2B496755DF8}" type="sibTrans" cxnId="{44ACB3C0-B680-4091-BE39-E34B6AD9A632}">
      <dgm:prSet/>
      <dgm:spPr/>
      <dgm:t>
        <a:bodyPr/>
        <a:lstStyle/>
        <a:p>
          <a:endParaRPr lang="cs-CZ"/>
        </a:p>
      </dgm:t>
    </dgm:pt>
    <dgm:pt modelId="{35CBF9D7-D10C-4418-ADD9-5DC11A2E1B02}">
      <dgm:prSet phldrT="[Text]" custT="1"/>
      <dgm:spPr/>
      <dgm:t>
        <a:bodyPr/>
        <a:lstStyle/>
        <a:p>
          <a:r>
            <a:rPr lang="cs-CZ" sz="1100" dirty="0">
              <a:latin typeface="Calibri" panose="020F0502020204030204" pitchFamily="34" charset="0"/>
              <a:cs typeface="Calibri" panose="020F0502020204030204" pitchFamily="34" charset="0"/>
            </a:rPr>
            <a:t>Poskytovány odborné konzultace dílčích nejasností (pouze v případě disponibilních kapacit)</a:t>
          </a:r>
        </a:p>
      </dgm:t>
    </dgm:pt>
    <dgm:pt modelId="{8D1F57CD-8CCC-4773-8699-1FBC878FE0D6}" type="parTrans" cxnId="{DB5CD31E-30E4-4B49-A470-AF9B532ED867}">
      <dgm:prSet/>
      <dgm:spPr/>
      <dgm:t>
        <a:bodyPr/>
        <a:lstStyle/>
        <a:p>
          <a:endParaRPr lang="cs-CZ"/>
        </a:p>
      </dgm:t>
    </dgm:pt>
    <dgm:pt modelId="{8A58BC5C-1F40-44BB-B050-0B722CC3C168}" type="sibTrans" cxnId="{DB5CD31E-30E4-4B49-A470-AF9B532ED867}">
      <dgm:prSet/>
      <dgm:spPr/>
      <dgm:t>
        <a:bodyPr/>
        <a:lstStyle/>
        <a:p>
          <a:endParaRPr lang="cs-CZ"/>
        </a:p>
      </dgm:t>
    </dgm:pt>
    <dgm:pt modelId="{B6502065-6167-42A4-B8DF-790AA3C77F11}">
      <dgm:prSet phldrT="[Text]" custT="1"/>
      <dgm:spPr/>
      <dgm:t>
        <a:bodyPr/>
        <a:lstStyle/>
        <a:p>
          <a:r>
            <a:rPr lang="cs-CZ" sz="1100" dirty="0">
              <a:latin typeface="Calibri" panose="020F0502020204030204" pitchFamily="34" charset="0"/>
              <a:cs typeface="Calibri" panose="020F0502020204030204" pitchFamily="34" charset="0"/>
            </a:rPr>
            <a:t>Dotazy jsou podávány prostřednictvím konzultačního servisu Centra - https://ks.crr.cz/</a:t>
          </a:r>
        </a:p>
      </dgm:t>
    </dgm:pt>
    <dgm:pt modelId="{00C62F0E-E8C6-46C0-94ED-F822ACCE6AB8}" type="parTrans" cxnId="{DF5EFE56-A9EC-4F58-9240-37C11A95688E}">
      <dgm:prSet/>
      <dgm:spPr/>
      <dgm:t>
        <a:bodyPr/>
        <a:lstStyle/>
        <a:p>
          <a:endParaRPr lang="cs-CZ"/>
        </a:p>
      </dgm:t>
    </dgm:pt>
    <dgm:pt modelId="{EEDF419D-771E-4696-BEE7-B6CB21E7B08A}" type="sibTrans" cxnId="{DF5EFE56-A9EC-4F58-9240-37C11A95688E}">
      <dgm:prSet/>
      <dgm:spPr/>
      <dgm:t>
        <a:bodyPr/>
        <a:lstStyle/>
        <a:p>
          <a:endParaRPr lang="cs-CZ"/>
        </a:p>
      </dgm:t>
    </dgm:pt>
    <dgm:pt modelId="{8D2CD10E-7623-450E-B6EF-FE129C02E845}">
      <dgm:prSet phldrT="[Text]"/>
      <dgm:spPr/>
      <dgm:t>
        <a:bodyPr/>
        <a:lstStyle/>
        <a:p>
          <a:pPr algn="ctr"/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Po podání projektové žádosti – před vznikem povinnosti předkládat dokumentaci k VZ</a:t>
          </a:r>
        </a:p>
      </dgm:t>
    </dgm:pt>
    <dgm:pt modelId="{2506165F-2DD1-4DD1-B2BB-AAE9202BFAF7}" type="parTrans" cxnId="{66CC1FB5-7CAF-4C9B-B0E9-C9557B10372D}">
      <dgm:prSet/>
      <dgm:spPr/>
      <dgm:t>
        <a:bodyPr/>
        <a:lstStyle/>
        <a:p>
          <a:endParaRPr lang="cs-CZ"/>
        </a:p>
      </dgm:t>
    </dgm:pt>
    <dgm:pt modelId="{04EE76B4-6C85-44B8-965B-E3E32E7CFE19}" type="sibTrans" cxnId="{66CC1FB5-7CAF-4C9B-B0E9-C9557B10372D}">
      <dgm:prSet/>
      <dgm:spPr/>
      <dgm:t>
        <a:bodyPr/>
        <a:lstStyle/>
        <a:p>
          <a:endParaRPr lang="cs-CZ"/>
        </a:p>
      </dgm:t>
    </dgm:pt>
    <dgm:pt modelId="{09AC638A-83BF-42F4-9BD3-C68704BA0C52}">
      <dgm:prSet phldrT="[Text]" custT="1"/>
      <dgm:spPr/>
      <dgm:t>
        <a:bodyPr/>
        <a:lstStyle/>
        <a:p>
          <a:r>
            <a:rPr lang="cs-CZ" sz="1100" dirty="0">
              <a:latin typeface="Calibri" panose="020F0502020204030204" pitchFamily="34" charset="0"/>
              <a:cs typeface="Calibri" panose="020F0502020204030204" pitchFamily="34" charset="0"/>
            </a:rPr>
            <a:t>Poskytovány odborné konzultace dílčích nejasností (pouze v případě disponibilních kapacit)</a:t>
          </a:r>
        </a:p>
      </dgm:t>
    </dgm:pt>
    <dgm:pt modelId="{72D3BB4B-CEF9-48ED-9233-7DFC1C6CAF7E}" type="parTrans" cxnId="{5BFCB3D7-D0D7-4E42-83C5-75BB86E339DD}">
      <dgm:prSet/>
      <dgm:spPr/>
      <dgm:t>
        <a:bodyPr/>
        <a:lstStyle/>
        <a:p>
          <a:endParaRPr lang="cs-CZ"/>
        </a:p>
      </dgm:t>
    </dgm:pt>
    <dgm:pt modelId="{BD6A763B-1395-41D8-A96A-594966A1A057}" type="sibTrans" cxnId="{5BFCB3D7-D0D7-4E42-83C5-75BB86E339DD}">
      <dgm:prSet/>
      <dgm:spPr/>
      <dgm:t>
        <a:bodyPr/>
        <a:lstStyle/>
        <a:p>
          <a:endParaRPr lang="cs-CZ"/>
        </a:p>
      </dgm:t>
    </dgm:pt>
    <dgm:pt modelId="{00D71D0E-D749-496D-BD2E-ED04D3592A0B}">
      <dgm:prSet phldrT="[Text]" custT="1"/>
      <dgm:spPr/>
      <dgm:t>
        <a:bodyPr/>
        <a:lstStyle/>
        <a:p>
          <a:r>
            <a:rPr lang="cs-CZ" sz="1100" dirty="0">
              <a:latin typeface="Calibri" panose="020F0502020204030204" pitchFamily="34" charset="0"/>
              <a:cs typeface="Calibri" panose="020F0502020204030204" pitchFamily="34" charset="0"/>
            </a:rPr>
            <a:t>Žadatel se s dotazem obrací na svého manažera projektu prostřednictvím MS2014+</a:t>
          </a:r>
        </a:p>
      </dgm:t>
    </dgm:pt>
    <dgm:pt modelId="{B822E469-D0E5-447A-9733-2D62CF364308}" type="parTrans" cxnId="{369EAD83-C148-483A-9636-A0C79E70DE92}">
      <dgm:prSet/>
      <dgm:spPr/>
      <dgm:t>
        <a:bodyPr/>
        <a:lstStyle/>
        <a:p>
          <a:endParaRPr lang="cs-CZ"/>
        </a:p>
      </dgm:t>
    </dgm:pt>
    <dgm:pt modelId="{98DFB05B-7546-4516-B8B2-00503C448850}" type="sibTrans" cxnId="{369EAD83-C148-483A-9636-A0C79E70DE92}">
      <dgm:prSet/>
      <dgm:spPr/>
      <dgm:t>
        <a:bodyPr/>
        <a:lstStyle/>
        <a:p>
          <a:endParaRPr lang="cs-CZ"/>
        </a:p>
      </dgm:t>
    </dgm:pt>
    <dgm:pt modelId="{7ABB19B5-E0CB-4C8C-8D14-2B40254F5E6C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cs typeface="Calibri" panose="020F0502020204030204" pitchFamily="34" charset="0"/>
            </a:rPr>
            <a:t>Po podání projektové žádosti – po vzniku povinnosti předkládat dokumentaci k VZ</a:t>
          </a:r>
        </a:p>
      </dgm:t>
    </dgm:pt>
    <dgm:pt modelId="{2DE28605-A31F-4E58-A4D3-2C016DC10827}" type="parTrans" cxnId="{29AC1EF7-D3A4-4950-B3EA-900362068914}">
      <dgm:prSet/>
      <dgm:spPr/>
      <dgm:t>
        <a:bodyPr/>
        <a:lstStyle/>
        <a:p>
          <a:endParaRPr lang="cs-CZ"/>
        </a:p>
      </dgm:t>
    </dgm:pt>
    <dgm:pt modelId="{1A2840AF-D6BC-48A4-867F-E37EC88E9643}" type="sibTrans" cxnId="{29AC1EF7-D3A4-4950-B3EA-900362068914}">
      <dgm:prSet/>
      <dgm:spPr/>
      <dgm:t>
        <a:bodyPr/>
        <a:lstStyle/>
        <a:p>
          <a:endParaRPr lang="cs-CZ"/>
        </a:p>
      </dgm:t>
    </dgm:pt>
    <dgm:pt modelId="{6F88368C-7B2F-4159-AB29-654431B93F66}">
      <dgm:prSet phldrT="[Text]" custT="1"/>
      <dgm:spPr/>
      <dgm:t>
        <a:bodyPr/>
        <a:lstStyle/>
        <a:p>
          <a:r>
            <a:rPr lang="cs-CZ" sz="1100" dirty="0">
              <a:latin typeface="Calibri" panose="020F0502020204030204" pitchFamily="34" charset="0"/>
              <a:cs typeface="Calibri" panose="020F0502020204030204" pitchFamily="34" charset="0"/>
            </a:rPr>
            <a:t>Probíhá kontrola veřejné zakázky na základě dokumentace předložené žadatelem/příjemcem</a:t>
          </a:r>
        </a:p>
      </dgm:t>
    </dgm:pt>
    <dgm:pt modelId="{23CC1314-4DBF-4074-9758-0F778074B136}" type="parTrans" cxnId="{C0AD6275-0E46-4C69-83C9-72C5A1466304}">
      <dgm:prSet/>
      <dgm:spPr/>
      <dgm:t>
        <a:bodyPr/>
        <a:lstStyle/>
        <a:p>
          <a:endParaRPr lang="cs-CZ"/>
        </a:p>
      </dgm:t>
    </dgm:pt>
    <dgm:pt modelId="{20F7D9B7-E3DD-457E-9464-96A8E2F16891}" type="sibTrans" cxnId="{C0AD6275-0E46-4C69-83C9-72C5A1466304}">
      <dgm:prSet/>
      <dgm:spPr/>
      <dgm:t>
        <a:bodyPr/>
        <a:lstStyle/>
        <a:p>
          <a:endParaRPr lang="cs-CZ"/>
        </a:p>
      </dgm:t>
    </dgm:pt>
    <dgm:pt modelId="{6F046E0C-FDC6-4148-9E6A-6F24E320792B}">
      <dgm:prSet phldrT="[Text]" custT="1"/>
      <dgm:spPr/>
      <dgm:t>
        <a:bodyPr/>
        <a:lstStyle/>
        <a:p>
          <a:r>
            <a:rPr lang="cs-CZ" sz="1100" dirty="0">
              <a:latin typeface="Calibri" panose="020F0502020204030204" pitchFamily="34" charset="0"/>
              <a:cs typeface="Calibri" panose="020F0502020204030204" pitchFamily="34" charset="0"/>
            </a:rPr>
            <a:t>Žadatel/příjemce předkládá dokumentaci ke kontrole prostřednictvím MS2014+</a:t>
          </a:r>
        </a:p>
      </dgm:t>
    </dgm:pt>
    <dgm:pt modelId="{D81E52BC-FB66-4BEE-BA43-C2B6738354FB}" type="parTrans" cxnId="{5F007BDA-B572-462D-8FF8-21380E6EFED9}">
      <dgm:prSet/>
      <dgm:spPr/>
      <dgm:t>
        <a:bodyPr/>
        <a:lstStyle/>
        <a:p>
          <a:endParaRPr lang="cs-CZ"/>
        </a:p>
      </dgm:t>
    </dgm:pt>
    <dgm:pt modelId="{75F383FE-BE82-4BE1-87C4-0A03D7387EF2}" type="sibTrans" cxnId="{5F007BDA-B572-462D-8FF8-21380E6EFED9}">
      <dgm:prSet/>
      <dgm:spPr/>
      <dgm:t>
        <a:bodyPr/>
        <a:lstStyle/>
        <a:p>
          <a:endParaRPr lang="cs-CZ"/>
        </a:p>
      </dgm:t>
    </dgm:pt>
    <dgm:pt modelId="{A30B2B00-66EB-4F7C-BCE4-AC60DE7A3878}" type="pres">
      <dgm:prSet presAssocID="{ABEC348D-703B-4F8A-93B8-D181933B399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CB9787C-7654-4DB4-8122-B7EC162BAC2B}" type="pres">
      <dgm:prSet presAssocID="{D2A428FA-14EF-4869-B561-D4102FAA43FD}" presName="horFlow" presStyleCnt="0"/>
      <dgm:spPr/>
    </dgm:pt>
    <dgm:pt modelId="{40682867-4498-4F1C-83A1-F59CDC264FDE}" type="pres">
      <dgm:prSet presAssocID="{D2A428FA-14EF-4869-B561-D4102FAA43FD}" presName="bigChev" presStyleLbl="node1" presStyleIdx="0" presStyleCnt="3" custScaleX="116292"/>
      <dgm:spPr/>
    </dgm:pt>
    <dgm:pt modelId="{D528D989-0EE0-40B2-A819-B178A6031F67}" type="pres">
      <dgm:prSet presAssocID="{8D1F57CD-8CCC-4773-8699-1FBC878FE0D6}" presName="parTrans" presStyleCnt="0"/>
      <dgm:spPr/>
    </dgm:pt>
    <dgm:pt modelId="{9730006B-06FB-449F-9FCC-483A01C614F4}" type="pres">
      <dgm:prSet presAssocID="{35CBF9D7-D10C-4418-ADD9-5DC11A2E1B02}" presName="node" presStyleLbl="alignAccFollowNode1" presStyleIdx="0" presStyleCnt="6" custScaleX="136051">
        <dgm:presLayoutVars>
          <dgm:bulletEnabled val="1"/>
        </dgm:presLayoutVars>
      </dgm:prSet>
      <dgm:spPr/>
    </dgm:pt>
    <dgm:pt modelId="{B1DA788F-CA43-4DBA-8BFE-3C0947D75316}" type="pres">
      <dgm:prSet presAssocID="{8A58BC5C-1F40-44BB-B050-0B722CC3C168}" presName="sibTrans" presStyleCnt="0"/>
      <dgm:spPr/>
    </dgm:pt>
    <dgm:pt modelId="{7EF1ED78-C86B-4E1A-8984-46F76D670988}" type="pres">
      <dgm:prSet presAssocID="{B6502065-6167-42A4-B8DF-790AA3C77F11}" presName="node" presStyleLbl="alignAccFollowNode1" presStyleIdx="1" presStyleCnt="6" custScaleX="112411">
        <dgm:presLayoutVars>
          <dgm:bulletEnabled val="1"/>
        </dgm:presLayoutVars>
      </dgm:prSet>
      <dgm:spPr/>
    </dgm:pt>
    <dgm:pt modelId="{E2B417FC-E332-4B59-9C0A-C2FD385DCDC7}" type="pres">
      <dgm:prSet presAssocID="{D2A428FA-14EF-4869-B561-D4102FAA43FD}" presName="vSp" presStyleCnt="0"/>
      <dgm:spPr/>
    </dgm:pt>
    <dgm:pt modelId="{32F2185C-7FA0-4782-AF77-B6A1BAEE2EC6}" type="pres">
      <dgm:prSet presAssocID="{8D2CD10E-7623-450E-B6EF-FE129C02E845}" presName="horFlow" presStyleCnt="0"/>
      <dgm:spPr/>
    </dgm:pt>
    <dgm:pt modelId="{88DEEED9-8DEA-4EC7-899E-DBFFE700EAC9}" type="pres">
      <dgm:prSet presAssocID="{8D2CD10E-7623-450E-B6EF-FE129C02E845}" presName="bigChev" presStyleLbl="node1" presStyleIdx="1" presStyleCnt="3" custScaleX="114533"/>
      <dgm:spPr/>
    </dgm:pt>
    <dgm:pt modelId="{760510F8-5993-4456-ABA9-6B4FD7497467}" type="pres">
      <dgm:prSet presAssocID="{72D3BB4B-CEF9-48ED-9233-7DFC1C6CAF7E}" presName="parTrans" presStyleCnt="0"/>
      <dgm:spPr/>
    </dgm:pt>
    <dgm:pt modelId="{E13B5AD4-E6A8-4AE6-9B54-F2AA3962C6F5}" type="pres">
      <dgm:prSet presAssocID="{09AC638A-83BF-42F4-9BD3-C68704BA0C52}" presName="node" presStyleLbl="alignAccFollowNode1" presStyleIdx="2" presStyleCnt="6" custScaleX="136275">
        <dgm:presLayoutVars>
          <dgm:bulletEnabled val="1"/>
        </dgm:presLayoutVars>
      </dgm:prSet>
      <dgm:spPr/>
    </dgm:pt>
    <dgm:pt modelId="{26EF57F8-9296-4E9A-B903-E99AC9AA9F82}" type="pres">
      <dgm:prSet presAssocID="{BD6A763B-1395-41D8-A96A-594966A1A057}" presName="sibTrans" presStyleCnt="0"/>
      <dgm:spPr/>
    </dgm:pt>
    <dgm:pt modelId="{D3CC879D-E76F-45FC-BD03-59A5CB4593D8}" type="pres">
      <dgm:prSet presAssocID="{00D71D0E-D749-496D-BD2E-ED04D3592A0B}" presName="node" presStyleLbl="alignAccFollowNode1" presStyleIdx="3" presStyleCnt="6" custScaleX="116216" custLinFactNeighborX="-259">
        <dgm:presLayoutVars>
          <dgm:bulletEnabled val="1"/>
        </dgm:presLayoutVars>
      </dgm:prSet>
      <dgm:spPr/>
    </dgm:pt>
    <dgm:pt modelId="{1F52AB66-3CAE-4186-AE71-58C277F66D97}" type="pres">
      <dgm:prSet presAssocID="{8D2CD10E-7623-450E-B6EF-FE129C02E845}" presName="vSp" presStyleCnt="0"/>
      <dgm:spPr/>
    </dgm:pt>
    <dgm:pt modelId="{55A9F5AF-CF96-4DA0-B748-40B03926D035}" type="pres">
      <dgm:prSet presAssocID="{7ABB19B5-E0CB-4C8C-8D14-2B40254F5E6C}" presName="horFlow" presStyleCnt="0"/>
      <dgm:spPr/>
    </dgm:pt>
    <dgm:pt modelId="{FCB15C55-ABCE-44D6-B687-8F11270C5BD8}" type="pres">
      <dgm:prSet presAssocID="{7ABB19B5-E0CB-4C8C-8D14-2B40254F5E6C}" presName="bigChev" presStyleLbl="node1" presStyleIdx="2" presStyleCnt="3" custScaleX="111817"/>
      <dgm:spPr/>
    </dgm:pt>
    <dgm:pt modelId="{BC082FC4-C22A-46ED-989D-5199D1BD3354}" type="pres">
      <dgm:prSet presAssocID="{23CC1314-4DBF-4074-9758-0F778074B136}" presName="parTrans" presStyleCnt="0"/>
      <dgm:spPr/>
    </dgm:pt>
    <dgm:pt modelId="{BAB3D67B-10E9-4D93-B973-A08A225EAC94}" type="pres">
      <dgm:prSet presAssocID="{6F88368C-7B2F-4159-AB29-654431B93F66}" presName="node" presStyleLbl="alignAccFollowNode1" presStyleIdx="4" presStyleCnt="6" custScaleX="140798">
        <dgm:presLayoutVars>
          <dgm:bulletEnabled val="1"/>
        </dgm:presLayoutVars>
      </dgm:prSet>
      <dgm:spPr/>
    </dgm:pt>
    <dgm:pt modelId="{3A715453-E055-4AEB-978C-603F3365D5C0}" type="pres">
      <dgm:prSet presAssocID="{20F7D9B7-E3DD-457E-9464-96A8E2F16891}" presName="sibTrans" presStyleCnt="0"/>
      <dgm:spPr/>
    </dgm:pt>
    <dgm:pt modelId="{F7E9775C-EA76-402A-B0E9-FB302DB57E2D}" type="pres">
      <dgm:prSet presAssocID="{6F046E0C-FDC6-4148-9E6A-6F24E320792B}" presName="node" presStyleLbl="alignAccFollowNode1" presStyleIdx="5" presStyleCnt="6" custScaleX="114965">
        <dgm:presLayoutVars>
          <dgm:bulletEnabled val="1"/>
        </dgm:presLayoutVars>
      </dgm:prSet>
      <dgm:spPr/>
    </dgm:pt>
  </dgm:ptLst>
  <dgm:cxnLst>
    <dgm:cxn modelId="{E50D5F10-3798-410F-A2BF-78902DF4155A}" type="presOf" srcId="{8D2CD10E-7623-450E-B6EF-FE129C02E845}" destId="{88DEEED9-8DEA-4EC7-899E-DBFFE700EAC9}" srcOrd="0" destOrd="0" presId="urn:microsoft.com/office/officeart/2005/8/layout/lProcess3"/>
    <dgm:cxn modelId="{51BC361E-1DBA-40B2-BB70-1276CD872B12}" type="presOf" srcId="{ABEC348D-703B-4F8A-93B8-D181933B3997}" destId="{A30B2B00-66EB-4F7C-BCE4-AC60DE7A3878}" srcOrd="0" destOrd="0" presId="urn:microsoft.com/office/officeart/2005/8/layout/lProcess3"/>
    <dgm:cxn modelId="{DB5CD31E-30E4-4B49-A470-AF9B532ED867}" srcId="{D2A428FA-14EF-4869-B561-D4102FAA43FD}" destId="{35CBF9D7-D10C-4418-ADD9-5DC11A2E1B02}" srcOrd="0" destOrd="0" parTransId="{8D1F57CD-8CCC-4773-8699-1FBC878FE0D6}" sibTransId="{8A58BC5C-1F40-44BB-B050-0B722CC3C168}"/>
    <dgm:cxn modelId="{CCB56D3E-B793-4591-8FCE-D860D5B30020}" type="presOf" srcId="{D2A428FA-14EF-4869-B561-D4102FAA43FD}" destId="{40682867-4498-4F1C-83A1-F59CDC264FDE}" srcOrd="0" destOrd="0" presId="urn:microsoft.com/office/officeart/2005/8/layout/lProcess3"/>
    <dgm:cxn modelId="{C3209072-101D-40AA-A30F-B9B15FFDEF68}" type="presOf" srcId="{B6502065-6167-42A4-B8DF-790AA3C77F11}" destId="{7EF1ED78-C86B-4E1A-8984-46F76D670988}" srcOrd="0" destOrd="0" presId="urn:microsoft.com/office/officeart/2005/8/layout/lProcess3"/>
    <dgm:cxn modelId="{C0AD6275-0E46-4C69-83C9-72C5A1466304}" srcId="{7ABB19B5-E0CB-4C8C-8D14-2B40254F5E6C}" destId="{6F88368C-7B2F-4159-AB29-654431B93F66}" srcOrd="0" destOrd="0" parTransId="{23CC1314-4DBF-4074-9758-0F778074B136}" sibTransId="{20F7D9B7-E3DD-457E-9464-96A8E2F16891}"/>
    <dgm:cxn modelId="{DF5EFE56-A9EC-4F58-9240-37C11A95688E}" srcId="{D2A428FA-14EF-4869-B561-D4102FAA43FD}" destId="{B6502065-6167-42A4-B8DF-790AA3C77F11}" srcOrd="1" destOrd="0" parTransId="{00C62F0E-E8C6-46C0-94ED-F822ACCE6AB8}" sibTransId="{EEDF419D-771E-4696-BEE7-B6CB21E7B08A}"/>
    <dgm:cxn modelId="{1C606759-3215-4CC8-BBD6-0E2E58F0C8A0}" type="presOf" srcId="{7ABB19B5-E0CB-4C8C-8D14-2B40254F5E6C}" destId="{FCB15C55-ABCE-44D6-B687-8F11270C5BD8}" srcOrd="0" destOrd="0" presId="urn:microsoft.com/office/officeart/2005/8/layout/lProcess3"/>
    <dgm:cxn modelId="{369EAD83-C148-483A-9636-A0C79E70DE92}" srcId="{8D2CD10E-7623-450E-B6EF-FE129C02E845}" destId="{00D71D0E-D749-496D-BD2E-ED04D3592A0B}" srcOrd="1" destOrd="0" parTransId="{B822E469-D0E5-447A-9733-2D62CF364308}" sibTransId="{98DFB05B-7546-4516-B8B2-00503C448850}"/>
    <dgm:cxn modelId="{2CE86FAF-038C-448F-8AEF-9006377A7E52}" type="presOf" srcId="{35CBF9D7-D10C-4418-ADD9-5DC11A2E1B02}" destId="{9730006B-06FB-449F-9FCC-483A01C614F4}" srcOrd="0" destOrd="0" presId="urn:microsoft.com/office/officeart/2005/8/layout/lProcess3"/>
    <dgm:cxn modelId="{66CC1FB5-7CAF-4C9B-B0E9-C9557B10372D}" srcId="{ABEC348D-703B-4F8A-93B8-D181933B3997}" destId="{8D2CD10E-7623-450E-B6EF-FE129C02E845}" srcOrd="1" destOrd="0" parTransId="{2506165F-2DD1-4DD1-B2BB-AAE9202BFAF7}" sibTransId="{04EE76B4-6C85-44B8-965B-E3E32E7CFE19}"/>
    <dgm:cxn modelId="{44ACB3C0-B680-4091-BE39-E34B6AD9A632}" srcId="{ABEC348D-703B-4F8A-93B8-D181933B3997}" destId="{D2A428FA-14EF-4869-B561-D4102FAA43FD}" srcOrd="0" destOrd="0" parTransId="{D8DAD741-142C-4347-8831-30B84EE5B97F}" sibTransId="{6BBDCDB1-40F8-4529-B0B3-A2B496755DF8}"/>
    <dgm:cxn modelId="{54122CC3-78F8-40CE-B1D1-C09317D27014}" type="presOf" srcId="{6F046E0C-FDC6-4148-9E6A-6F24E320792B}" destId="{F7E9775C-EA76-402A-B0E9-FB302DB57E2D}" srcOrd="0" destOrd="0" presId="urn:microsoft.com/office/officeart/2005/8/layout/lProcess3"/>
    <dgm:cxn modelId="{B72D1DC4-5F26-45DA-848A-79AB51CC843D}" type="presOf" srcId="{09AC638A-83BF-42F4-9BD3-C68704BA0C52}" destId="{E13B5AD4-E6A8-4AE6-9B54-F2AA3962C6F5}" srcOrd="0" destOrd="0" presId="urn:microsoft.com/office/officeart/2005/8/layout/lProcess3"/>
    <dgm:cxn modelId="{5BFCB3D7-D0D7-4E42-83C5-75BB86E339DD}" srcId="{8D2CD10E-7623-450E-B6EF-FE129C02E845}" destId="{09AC638A-83BF-42F4-9BD3-C68704BA0C52}" srcOrd="0" destOrd="0" parTransId="{72D3BB4B-CEF9-48ED-9233-7DFC1C6CAF7E}" sibTransId="{BD6A763B-1395-41D8-A96A-594966A1A057}"/>
    <dgm:cxn modelId="{5F007BDA-B572-462D-8FF8-21380E6EFED9}" srcId="{7ABB19B5-E0CB-4C8C-8D14-2B40254F5E6C}" destId="{6F046E0C-FDC6-4148-9E6A-6F24E320792B}" srcOrd="1" destOrd="0" parTransId="{D81E52BC-FB66-4BEE-BA43-C2B6738354FB}" sibTransId="{75F383FE-BE82-4BE1-87C4-0A03D7387EF2}"/>
    <dgm:cxn modelId="{FDD50CDF-B3A5-4453-BAB7-026703DD6EB9}" type="presOf" srcId="{6F88368C-7B2F-4159-AB29-654431B93F66}" destId="{BAB3D67B-10E9-4D93-B973-A08A225EAC94}" srcOrd="0" destOrd="0" presId="urn:microsoft.com/office/officeart/2005/8/layout/lProcess3"/>
    <dgm:cxn modelId="{F8A2CCEF-9DE1-4842-A9B0-82855885F6C8}" type="presOf" srcId="{00D71D0E-D749-496D-BD2E-ED04D3592A0B}" destId="{D3CC879D-E76F-45FC-BD03-59A5CB4593D8}" srcOrd="0" destOrd="0" presId="urn:microsoft.com/office/officeart/2005/8/layout/lProcess3"/>
    <dgm:cxn modelId="{29AC1EF7-D3A4-4950-B3EA-900362068914}" srcId="{ABEC348D-703B-4F8A-93B8-D181933B3997}" destId="{7ABB19B5-E0CB-4C8C-8D14-2B40254F5E6C}" srcOrd="2" destOrd="0" parTransId="{2DE28605-A31F-4E58-A4D3-2C016DC10827}" sibTransId="{1A2840AF-D6BC-48A4-867F-E37EC88E9643}"/>
    <dgm:cxn modelId="{E1B7938B-1FB2-401F-A9AD-E1249341A87A}" type="presParOf" srcId="{A30B2B00-66EB-4F7C-BCE4-AC60DE7A3878}" destId="{0CB9787C-7654-4DB4-8122-B7EC162BAC2B}" srcOrd="0" destOrd="0" presId="urn:microsoft.com/office/officeart/2005/8/layout/lProcess3"/>
    <dgm:cxn modelId="{7564EB1F-B333-40E1-B7A6-24194506B4AC}" type="presParOf" srcId="{0CB9787C-7654-4DB4-8122-B7EC162BAC2B}" destId="{40682867-4498-4F1C-83A1-F59CDC264FDE}" srcOrd="0" destOrd="0" presId="urn:microsoft.com/office/officeart/2005/8/layout/lProcess3"/>
    <dgm:cxn modelId="{C8F2BA86-82EC-4BF8-896A-ACECA8E703A5}" type="presParOf" srcId="{0CB9787C-7654-4DB4-8122-B7EC162BAC2B}" destId="{D528D989-0EE0-40B2-A819-B178A6031F67}" srcOrd="1" destOrd="0" presId="urn:microsoft.com/office/officeart/2005/8/layout/lProcess3"/>
    <dgm:cxn modelId="{18091341-B043-4BD7-9BA3-C3A6DE1F0C42}" type="presParOf" srcId="{0CB9787C-7654-4DB4-8122-B7EC162BAC2B}" destId="{9730006B-06FB-449F-9FCC-483A01C614F4}" srcOrd="2" destOrd="0" presId="urn:microsoft.com/office/officeart/2005/8/layout/lProcess3"/>
    <dgm:cxn modelId="{9600A684-3557-4EC0-9B18-5F8F8184B950}" type="presParOf" srcId="{0CB9787C-7654-4DB4-8122-B7EC162BAC2B}" destId="{B1DA788F-CA43-4DBA-8BFE-3C0947D75316}" srcOrd="3" destOrd="0" presId="urn:microsoft.com/office/officeart/2005/8/layout/lProcess3"/>
    <dgm:cxn modelId="{3E470062-4454-413A-9A56-F346B37FC6A0}" type="presParOf" srcId="{0CB9787C-7654-4DB4-8122-B7EC162BAC2B}" destId="{7EF1ED78-C86B-4E1A-8984-46F76D670988}" srcOrd="4" destOrd="0" presId="urn:microsoft.com/office/officeart/2005/8/layout/lProcess3"/>
    <dgm:cxn modelId="{5D4F05E2-DD59-47C1-9C84-2DCA48C761FD}" type="presParOf" srcId="{A30B2B00-66EB-4F7C-BCE4-AC60DE7A3878}" destId="{E2B417FC-E332-4B59-9C0A-C2FD385DCDC7}" srcOrd="1" destOrd="0" presId="urn:microsoft.com/office/officeart/2005/8/layout/lProcess3"/>
    <dgm:cxn modelId="{8950F958-5C7B-44C0-972D-401042663BEB}" type="presParOf" srcId="{A30B2B00-66EB-4F7C-BCE4-AC60DE7A3878}" destId="{32F2185C-7FA0-4782-AF77-B6A1BAEE2EC6}" srcOrd="2" destOrd="0" presId="urn:microsoft.com/office/officeart/2005/8/layout/lProcess3"/>
    <dgm:cxn modelId="{F253B12E-278E-4FDB-B483-707F8F08987D}" type="presParOf" srcId="{32F2185C-7FA0-4782-AF77-B6A1BAEE2EC6}" destId="{88DEEED9-8DEA-4EC7-899E-DBFFE700EAC9}" srcOrd="0" destOrd="0" presId="urn:microsoft.com/office/officeart/2005/8/layout/lProcess3"/>
    <dgm:cxn modelId="{C9EC1D82-5268-4527-AE48-33DECB430B71}" type="presParOf" srcId="{32F2185C-7FA0-4782-AF77-B6A1BAEE2EC6}" destId="{760510F8-5993-4456-ABA9-6B4FD7497467}" srcOrd="1" destOrd="0" presId="urn:microsoft.com/office/officeart/2005/8/layout/lProcess3"/>
    <dgm:cxn modelId="{9CE7A7DF-75FE-4035-BF6F-CC4FD12664B1}" type="presParOf" srcId="{32F2185C-7FA0-4782-AF77-B6A1BAEE2EC6}" destId="{E13B5AD4-E6A8-4AE6-9B54-F2AA3962C6F5}" srcOrd="2" destOrd="0" presId="urn:microsoft.com/office/officeart/2005/8/layout/lProcess3"/>
    <dgm:cxn modelId="{ED2B3443-43B5-4DB0-9CF5-5E57FFD6DB34}" type="presParOf" srcId="{32F2185C-7FA0-4782-AF77-B6A1BAEE2EC6}" destId="{26EF57F8-9296-4E9A-B903-E99AC9AA9F82}" srcOrd="3" destOrd="0" presId="urn:microsoft.com/office/officeart/2005/8/layout/lProcess3"/>
    <dgm:cxn modelId="{8B1BB562-1624-43CB-BA50-0C2994CBD1DF}" type="presParOf" srcId="{32F2185C-7FA0-4782-AF77-B6A1BAEE2EC6}" destId="{D3CC879D-E76F-45FC-BD03-59A5CB4593D8}" srcOrd="4" destOrd="0" presId="urn:microsoft.com/office/officeart/2005/8/layout/lProcess3"/>
    <dgm:cxn modelId="{14E1F42B-8D6C-47BB-A370-AED356477F70}" type="presParOf" srcId="{A30B2B00-66EB-4F7C-BCE4-AC60DE7A3878}" destId="{1F52AB66-3CAE-4186-AE71-58C277F66D97}" srcOrd="3" destOrd="0" presId="urn:microsoft.com/office/officeart/2005/8/layout/lProcess3"/>
    <dgm:cxn modelId="{1DF14A34-1AB5-4404-8911-92268634B112}" type="presParOf" srcId="{A30B2B00-66EB-4F7C-BCE4-AC60DE7A3878}" destId="{55A9F5AF-CF96-4DA0-B748-40B03926D035}" srcOrd="4" destOrd="0" presId="urn:microsoft.com/office/officeart/2005/8/layout/lProcess3"/>
    <dgm:cxn modelId="{8C5ADBA6-D324-4E9B-94A0-3E374A5111E8}" type="presParOf" srcId="{55A9F5AF-CF96-4DA0-B748-40B03926D035}" destId="{FCB15C55-ABCE-44D6-B687-8F11270C5BD8}" srcOrd="0" destOrd="0" presId="urn:microsoft.com/office/officeart/2005/8/layout/lProcess3"/>
    <dgm:cxn modelId="{6EB0B9C6-EF05-4CFD-AA90-B9328DFC41CC}" type="presParOf" srcId="{55A9F5AF-CF96-4DA0-B748-40B03926D035}" destId="{BC082FC4-C22A-46ED-989D-5199D1BD3354}" srcOrd="1" destOrd="0" presId="urn:microsoft.com/office/officeart/2005/8/layout/lProcess3"/>
    <dgm:cxn modelId="{027A3FA5-5875-4D50-8639-1D136C08F173}" type="presParOf" srcId="{55A9F5AF-CF96-4DA0-B748-40B03926D035}" destId="{BAB3D67B-10E9-4D93-B973-A08A225EAC94}" srcOrd="2" destOrd="0" presId="urn:microsoft.com/office/officeart/2005/8/layout/lProcess3"/>
    <dgm:cxn modelId="{5FC85A9C-52FF-4C2D-AFA4-C4A518C94FE3}" type="presParOf" srcId="{55A9F5AF-CF96-4DA0-B748-40B03926D035}" destId="{3A715453-E055-4AEB-978C-603F3365D5C0}" srcOrd="3" destOrd="0" presId="urn:microsoft.com/office/officeart/2005/8/layout/lProcess3"/>
    <dgm:cxn modelId="{6F442068-6062-4A74-ABF4-698B8396F0F1}" type="presParOf" srcId="{55A9F5AF-CF96-4DA0-B748-40B03926D035}" destId="{F7E9775C-EA76-402A-B0E9-FB302DB57E2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2867-4498-4F1C-83A1-F59CDC264FDE}">
      <dsp:nvSpPr>
        <dsp:cNvPr id="0" name=""/>
        <dsp:cNvSpPr/>
      </dsp:nvSpPr>
      <dsp:spPr>
        <a:xfrm>
          <a:off x="576886" y="1343"/>
          <a:ext cx="3039502" cy="1045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Před podáním projektové žádosti</a:t>
          </a:r>
        </a:p>
      </dsp:txBody>
      <dsp:txXfrm>
        <a:off x="1099622" y="1343"/>
        <a:ext cx="1994030" cy="1045472"/>
      </dsp:txXfrm>
    </dsp:sp>
    <dsp:sp modelId="{9730006B-06FB-449F-9FCC-483A01C614F4}">
      <dsp:nvSpPr>
        <dsp:cNvPr id="0" name=""/>
        <dsp:cNvSpPr/>
      </dsp:nvSpPr>
      <dsp:spPr>
        <a:xfrm>
          <a:off x="3276610" y="90208"/>
          <a:ext cx="2951429" cy="8677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cs typeface="Calibri" panose="020F0502020204030204" pitchFamily="34" charset="0"/>
            </a:rPr>
            <a:t>Poskytovány odborné konzultace dílčích nejasností (pouze v případě disponibilních kapacit)</a:t>
          </a:r>
        </a:p>
      </dsp:txBody>
      <dsp:txXfrm>
        <a:off x="3710481" y="90208"/>
        <a:ext cx="2083687" cy="867742"/>
      </dsp:txXfrm>
    </dsp:sp>
    <dsp:sp modelId="{7EF1ED78-C86B-4E1A-8984-46F76D670988}">
      <dsp:nvSpPr>
        <dsp:cNvPr id="0" name=""/>
        <dsp:cNvSpPr/>
      </dsp:nvSpPr>
      <dsp:spPr>
        <a:xfrm>
          <a:off x="5924330" y="90208"/>
          <a:ext cx="2438594" cy="8677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cs typeface="Calibri" panose="020F0502020204030204" pitchFamily="34" charset="0"/>
            </a:rPr>
            <a:t>Dotazy jsou podávány prostřednictvím konzultačního servisu Centra - https://ks.crr.cz/</a:t>
          </a:r>
        </a:p>
      </dsp:txBody>
      <dsp:txXfrm>
        <a:off x="6358201" y="90208"/>
        <a:ext cx="1570852" cy="867742"/>
      </dsp:txXfrm>
    </dsp:sp>
    <dsp:sp modelId="{88DEEED9-8DEA-4EC7-899E-DBFFE700EAC9}">
      <dsp:nvSpPr>
        <dsp:cNvPr id="0" name=""/>
        <dsp:cNvSpPr/>
      </dsp:nvSpPr>
      <dsp:spPr>
        <a:xfrm>
          <a:off x="576886" y="1193181"/>
          <a:ext cx="2993527" cy="1045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Po podání projektové žádosti – před vznikem povinnosti předkládat dokumentaci k VZ</a:t>
          </a:r>
        </a:p>
      </dsp:txBody>
      <dsp:txXfrm>
        <a:off x="1099622" y="1193181"/>
        <a:ext cx="1948055" cy="1045472"/>
      </dsp:txXfrm>
    </dsp:sp>
    <dsp:sp modelId="{E13B5AD4-E6A8-4AE6-9B54-F2AA3962C6F5}">
      <dsp:nvSpPr>
        <dsp:cNvPr id="0" name=""/>
        <dsp:cNvSpPr/>
      </dsp:nvSpPr>
      <dsp:spPr>
        <a:xfrm>
          <a:off x="3230635" y="1282046"/>
          <a:ext cx="2956289" cy="8677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cs typeface="Calibri" panose="020F0502020204030204" pitchFamily="34" charset="0"/>
            </a:rPr>
            <a:t>Poskytovány odborné konzultace dílčích nejasností (pouze v případě disponibilních kapacit)</a:t>
          </a:r>
        </a:p>
      </dsp:txBody>
      <dsp:txXfrm>
        <a:off x="3664506" y="1282046"/>
        <a:ext cx="2088547" cy="867742"/>
      </dsp:txXfrm>
    </dsp:sp>
    <dsp:sp modelId="{D3CC879D-E76F-45FC-BD03-59A5CB4593D8}">
      <dsp:nvSpPr>
        <dsp:cNvPr id="0" name=""/>
        <dsp:cNvSpPr/>
      </dsp:nvSpPr>
      <dsp:spPr>
        <a:xfrm>
          <a:off x="5882428" y="1282046"/>
          <a:ext cx="2521138" cy="8677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cs typeface="Calibri" panose="020F0502020204030204" pitchFamily="34" charset="0"/>
            </a:rPr>
            <a:t>Žadatel se s dotazem obrací na svého manažera projektu prostřednictvím MS2014+</a:t>
          </a:r>
        </a:p>
      </dsp:txBody>
      <dsp:txXfrm>
        <a:off x="6316299" y="1282046"/>
        <a:ext cx="1653396" cy="867742"/>
      </dsp:txXfrm>
    </dsp:sp>
    <dsp:sp modelId="{FCB15C55-ABCE-44D6-B687-8F11270C5BD8}">
      <dsp:nvSpPr>
        <dsp:cNvPr id="0" name=""/>
        <dsp:cNvSpPr/>
      </dsp:nvSpPr>
      <dsp:spPr>
        <a:xfrm>
          <a:off x="576886" y="2385020"/>
          <a:ext cx="2922539" cy="10454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cs typeface="Calibri" panose="020F0502020204030204" pitchFamily="34" charset="0"/>
            </a:rPr>
            <a:t>Po podání projektové žádosti – po vzniku povinnosti předkládat dokumentaci k VZ</a:t>
          </a:r>
        </a:p>
      </dsp:txBody>
      <dsp:txXfrm>
        <a:off x="1099622" y="2385020"/>
        <a:ext cx="1877067" cy="1045472"/>
      </dsp:txXfrm>
    </dsp:sp>
    <dsp:sp modelId="{BAB3D67B-10E9-4D93-B973-A08A225EAC94}">
      <dsp:nvSpPr>
        <dsp:cNvPr id="0" name=""/>
        <dsp:cNvSpPr/>
      </dsp:nvSpPr>
      <dsp:spPr>
        <a:xfrm>
          <a:off x="3159648" y="2473885"/>
          <a:ext cx="3054408" cy="8677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cs typeface="Calibri" panose="020F0502020204030204" pitchFamily="34" charset="0"/>
            </a:rPr>
            <a:t>Probíhá kontrola veřejné zakázky na základě dokumentace předložené žadatelem/příjemcem</a:t>
          </a:r>
        </a:p>
      </dsp:txBody>
      <dsp:txXfrm>
        <a:off x="3593519" y="2473885"/>
        <a:ext cx="2186666" cy="867742"/>
      </dsp:txXfrm>
    </dsp:sp>
    <dsp:sp modelId="{F7E9775C-EA76-402A-B0E9-FB302DB57E2D}">
      <dsp:nvSpPr>
        <dsp:cNvPr id="0" name=""/>
        <dsp:cNvSpPr/>
      </dsp:nvSpPr>
      <dsp:spPr>
        <a:xfrm>
          <a:off x="5910347" y="2473885"/>
          <a:ext cx="2493999" cy="8677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latin typeface="Calibri" panose="020F0502020204030204" pitchFamily="34" charset="0"/>
              <a:cs typeface="Calibri" panose="020F0502020204030204" pitchFamily="34" charset="0"/>
            </a:rPr>
            <a:t>Žadatel/příjemce předkládá dokumentaci ke kontrole prostřednictvím MS2014+</a:t>
          </a:r>
        </a:p>
      </dsp:txBody>
      <dsp:txXfrm>
        <a:off x="6344218" y="2473885"/>
        <a:ext cx="1626257" cy="86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al-vz.cz/cs/Aktuality/Zmeny-financnich-limitu-pro-zadavani-verejnych-zakazek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hyperlink" Target="mailto:tomas.mosinger@cr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1397545" y="927335"/>
            <a:ext cx="6400800" cy="3208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příjemce </a:t>
            </a: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1397550" y="4467286"/>
            <a:ext cx="6400800" cy="431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Zadávání a kontrola veřejných zakázek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577122"/>
            <a:ext cx="6524625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2. 11. 2021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997294" y="1716045"/>
            <a:ext cx="7158440" cy="41295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cs-CZ" sz="1100" b="0" dirty="0">
                <a:latin typeface="+mn-lt"/>
              </a:rPr>
              <a:t>Nařízení vlády č. 172/2016 Sb. o stanovení finančních limitů a částek pro účely zákona o zadávání veřejných  zakázek – </a:t>
            </a:r>
            <a:r>
              <a:rPr lang="cs-CZ" sz="1100" dirty="0">
                <a:solidFill>
                  <a:srgbClr val="FF0000"/>
                </a:solidFill>
                <a:latin typeface="+mn-lt"/>
              </a:rPr>
              <a:t>změna nařízením vlády č. 471/2017 Sb. od 1. 1. 2018</a:t>
            </a:r>
            <a:r>
              <a:rPr lang="cs-CZ" sz="11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dirty="0">
                <a:latin typeface="+mn-lt"/>
              </a:rPr>
              <a:t>Finanční limit pro určení nadlimitní veřejné zakázky na dodávky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(1) Není-li v odstavci 2 stanoveno jinak, činí finanční limit pro určení nadlimitní veřejné zakázky na dodávky </a:t>
            </a:r>
          </a:p>
          <a:p>
            <a:pPr algn="just">
              <a:lnSpc>
                <a:spcPct val="120000"/>
              </a:lnSpc>
              <a:buNone/>
            </a:pPr>
            <a:endParaRPr lang="cs-CZ" sz="1100" b="0" dirty="0">
              <a:latin typeface="+mn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a) </a:t>
            </a:r>
            <a:r>
              <a:rPr lang="cs-CZ" sz="1100" dirty="0">
                <a:solidFill>
                  <a:srgbClr val="FF0000"/>
                </a:solidFill>
                <a:latin typeface="+mn-lt"/>
              </a:rPr>
              <a:t>3 873 000 Kč</a:t>
            </a:r>
            <a:r>
              <a:rPr lang="cs-CZ" sz="1100" b="0" dirty="0">
                <a:latin typeface="+mn-lt"/>
              </a:rPr>
              <a:t> </a:t>
            </a:r>
            <a:r>
              <a:rPr lang="cs-CZ" sz="1100" b="0" strike="sngStrike" dirty="0">
                <a:latin typeface="+mn-lt"/>
              </a:rPr>
              <a:t>3 686 000 Kč </a:t>
            </a:r>
            <a:r>
              <a:rPr lang="cs-CZ" sz="1100" b="0" dirty="0">
                <a:latin typeface="+mn-lt"/>
              </a:rPr>
              <a:t>pro zadavatele podle § 4 odst. 1 písm. a) až c) ZZVZ; to neplatí pro zadavatele působícího v oblasti obrany v případech uvedených v písmeni b) bodě 1,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b) </a:t>
            </a:r>
            <a:r>
              <a:rPr lang="cs-CZ" sz="1100" dirty="0">
                <a:solidFill>
                  <a:srgbClr val="FF0000"/>
                </a:solidFill>
                <a:latin typeface="+mn-lt"/>
              </a:rPr>
              <a:t>5 944 000 Kč </a:t>
            </a:r>
            <a:r>
              <a:rPr lang="cs-CZ" sz="1100" b="0" strike="sngStrike" dirty="0">
                <a:latin typeface="+mn-lt"/>
              </a:rPr>
              <a:t>5 706 000 Kč </a:t>
            </a:r>
            <a:r>
              <a:rPr lang="cs-CZ" sz="1100" b="0" dirty="0">
                <a:latin typeface="+mn-lt"/>
              </a:rPr>
              <a:t>pro zadavatele podle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1. § 4 odst. 1 písm. a) až c) ZZVZ působícího v oblasti obrany, pokud předmět veřejné zakázky nezahrnuje výrobky uvedené v příloze k tomuto nařízení,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2. § 4 odst. 1 písm. d) a e) ZZVZ,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3. § 4 odst. 2 ZZVZ, nebo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4. § 4 odst. 5 ZZVZ.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100" b="0" dirty="0">
                <a:latin typeface="+mn-lt"/>
              </a:rPr>
              <a:t>(2) Finanční limit pro určení nadlimitní sektorové veřejné zakázky na dodávky nebo pro určení nadlimitní veřejné zakázky na dodávky v oblasti obrany nebo bezpečnosti činí </a:t>
            </a:r>
            <a:r>
              <a:rPr lang="cs-CZ" sz="1100" dirty="0">
                <a:solidFill>
                  <a:srgbClr val="FF0000"/>
                </a:solidFill>
                <a:latin typeface="+mn-lt"/>
              </a:rPr>
              <a:t>11 915 000 Kč </a:t>
            </a:r>
            <a:r>
              <a:rPr lang="cs-CZ" sz="1100" b="0" strike="sngStrike" dirty="0">
                <a:latin typeface="+mn-lt"/>
              </a:rPr>
              <a:t>11 413 000 Kč</a:t>
            </a:r>
            <a:r>
              <a:rPr lang="cs-CZ" sz="1100" b="0" dirty="0">
                <a:latin typeface="+mn-lt"/>
              </a:rPr>
              <a:t>.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00529C"/>
                </a:solidFill>
              </a:rPr>
              <a:t>ZZVZ – zadavatel dle § 4 odst. 1 až 3</a:t>
            </a:r>
            <a:endParaRPr lang="cs-CZ" sz="2000" b="1" cap="all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5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997296" y="1716045"/>
            <a:ext cx="7158440" cy="412958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cs-CZ" sz="2000" b="0" dirty="0">
                <a:latin typeface="+mn-lt"/>
              </a:rPr>
              <a:t>Nařízení vlády č. 172/2016 Sb. o stanovení finančních limitů a částek pro účely zákona o zadávání veřejných  zakázek </a:t>
            </a:r>
            <a:r>
              <a:rPr lang="cs-CZ" sz="2000" b="0" dirty="0"/>
              <a:t>–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změna nařízením vlády č. 471/2017 Sb. od 1. 1. 2018</a:t>
            </a: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dirty="0">
                <a:latin typeface="+mn-lt"/>
              </a:rPr>
              <a:t>Finanční limit pro určení nadlimitní veřejné zakázky na služby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dirty="0">
                <a:latin typeface="+mn-lt"/>
              </a:rPr>
              <a:t> </a:t>
            </a:r>
            <a:r>
              <a:rPr lang="cs-CZ" sz="2000" b="0" dirty="0">
                <a:latin typeface="+mn-lt"/>
              </a:rPr>
              <a:t>(1) Není-li v odstavcích 2 až 4 stanoveno jinak, činí finanční limit pro určení nadlimitní veřejné zakázky na služby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a)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3 873 000 Kč</a:t>
            </a:r>
            <a:r>
              <a:rPr lang="cs-CZ" sz="2000" b="0" dirty="0">
                <a:latin typeface="+mn-lt"/>
              </a:rPr>
              <a:t> </a:t>
            </a:r>
            <a:r>
              <a:rPr lang="cs-CZ" sz="2000" b="0" strike="sngStrike" dirty="0">
                <a:latin typeface="+mn-lt"/>
              </a:rPr>
              <a:t>3 686 000 Kč </a:t>
            </a:r>
            <a:r>
              <a:rPr lang="cs-CZ" sz="2000" b="0" dirty="0">
                <a:latin typeface="+mn-lt"/>
              </a:rPr>
              <a:t>pro zadavatele podle § 4 odst. 1 písm. a) až c) ZZVZ,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b)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5 944 000 Kč </a:t>
            </a:r>
            <a:r>
              <a:rPr lang="cs-CZ" sz="2000" b="0" strike="sngStrike" dirty="0">
                <a:latin typeface="+mn-lt"/>
              </a:rPr>
              <a:t>5 706 000 Kč </a:t>
            </a:r>
            <a:r>
              <a:rPr lang="cs-CZ" sz="2000" b="0" dirty="0">
                <a:latin typeface="+mn-lt"/>
              </a:rPr>
              <a:t>pro zadavatele podle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1. § 4 odst. 1 písm. d) a e) ZZVZ, 2. § 4 odst. 2 ZZVZ, nebo 3. § 4 odst. 5 ZZVZ.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(2) Finanční limit pro určení nadlimitní veřejné zakázky na služby v případě sektorové veřejné zakázky nebo v případě veřejné zakázky v oblasti obrany nebo bezpečnosti činí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11 915 000 Kč </a:t>
            </a:r>
            <a:r>
              <a:rPr lang="cs-CZ" sz="2000" b="0" strike="sngStrike" dirty="0">
                <a:latin typeface="+mn-lt"/>
              </a:rPr>
              <a:t>11 413 000 Kč</a:t>
            </a:r>
            <a:r>
              <a:rPr lang="cs-CZ" sz="2000" b="0" dirty="0">
                <a:latin typeface="+mn-lt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(3) Finanční limit pro určení nadlimitní veřejné zakázky, která je koncesí na služby, činí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149 224 000 Kč </a:t>
            </a:r>
            <a:r>
              <a:rPr lang="cs-CZ" sz="2000" b="0" strike="sngStrike" dirty="0">
                <a:latin typeface="+mn-lt"/>
              </a:rPr>
              <a:t>142 668 000 Kč</a:t>
            </a:r>
            <a:r>
              <a:rPr lang="cs-CZ" sz="2000" b="0" dirty="0">
                <a:latin typeface="+mn-lt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(4) Finanční limit pro určení nadlimitní veřejné zakázky na služby zadávané ve zjednodušeném režimu činí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dirty="0">
                <a:solidFill>
                  <a:srgbClr val="FF0000"/>
                </a:solidFill>
                <a:latin typeface="+mn-lt"/>
              </a:rPr>
              <a:t>20 172 000 Kč </a:t>
            </a:r>
            <a:r>
              <a:rPr lang="cs-CZ" sz="2000" b="0" strike="sngStrike" dirty="0">
                <a:latin typeface="+mn-lt"/>
              </a:rPr>
              <a:t>20 478 000 Kč</a:t>
            </a:r>
            <a:r>
              <a:rPr lang="cs-CZ" sz="2000" b="0" dirty="0">
                <a:latin typeface="+mn-lt"/>
              </a:rPr>
              <a:t>, s výjimkou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a) sektorové veřejné zakázky na služby, u které činí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26 897 000 Kč </a:t>
            </a:r>
            <a:r>
              <a:rPr lang="cs-CZ" sz="2000" b="0" strike="sngStrike" dirty="0">
                <a:latin typeface="+mn-lt"/>
              </a:rPr>
              <a:t>27 305 000 Kč</a:t>
            </a:r>
            <a:r>
              <a:rPr lang="cs-CZ" sz="2000" b="0" dirty="0">
                <a:latin typeface="+mn-lt"/>
              </a:rPr>
              <a:t>,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b) koncese na služby, u které činí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149 224 000 Kč </a:t>
            </a:r>
            <a:r>
              <a:rPr lang="cs-CZ" sz="2000" b="0" strike="sngStrike" dirty="0">
                <a:latin typeface="+mn-lt"/>
              </a:rPr>
              <a:t>142 668 000 Kč</a:t>
            </a:r>
            <a:r>
              <a:rPr lang="cs-CZ" sz="2000" b="0" dirty="0">
                <a:latin typeface="+mn-lt"/>
              </a:rPr>
              <a:t>.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800" b="1" dirty="0">
                <a:solidFill>
                  <a:srgbClr val="00529C"/>
                </a:solidFill>
              </a:rPr>
              <a:t>ZZVZ – zadavatel dle § 4 odst. 1 až 3</a:t>
            </a:r>
            <a:endParaRPr lang="cs-CZ" sz="2000" b="1" cap="all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3" y="1716045"/>
            <a:ext cx="7158440" cy="412958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cs-CZ" sz="2000" b="0" dirty="0">
                <a:latin typeface="+mn-lt"/>
              </a:rPr>
              <a:t>Nařízení vlády č. 172/2016 Sb. o stanovení finančních limitů a částek pro účely zákona o zadávání veřejných  zakázek </a:t>
            </a:r>
            <a:r>
              <a:rPr lang="cs-CZ" sz="2000" b="0" dirty="0"/>
              <a:t>–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změna nařízením vlády č. 471/2017 Sb. od 1. 1. 2018</a:t>
            </a: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dirty="0">
                <a:latin typeface="+mn-lt"/>
              </a:rPr>
              <a:t>Finanční limit pro určení nadlimitní veřejné zakázky na stavební práce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Finanční limit pro určení nadlimitní veřejné zakázky na stavební práce činí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149 224 000 Kč </a:t>
            </a:r>
            <a:r>
              <a:rPr lang="cs-CZ" sz="2000" b="0" strike="sngStrike" dirty="0">
                <a:latin typeface="+mn-lt"/>
              </a:rPr>
              <a:t>142 668 000 Kč</a:t>
            </a:r>
            <a:r>
              <a:rPr lang="cs-CZ" sz="2000" b="0" dirty="0">
                <a:latin typeface="+mn-lt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dirty="0">
                <a:latin typeface="+mn-lt"/>
              </a:rPr>
              <a:t>Částka pro účely možnosti vyčlenění části veřejné zakázky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 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Částka pro jednotlivou část veřejné zakázky, která nemusí být zadávána postupy odpovídajícími celkové předpokládané hodnotě veřejné zakázky podle § 18 odst. 3 ZZVZ, činí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a)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2 151 000 Kč </a:t>
            </a:r>
            <a:r>
              <a:rPr lang="cs-CZ" sz="2000" b="0" strike="sngStrike" dirty="0">
                <a:latin typeface="+mn-lt"/>
              </a:rPr>
              <a:t>2 184 000 Kč </a:t>
            </a:r>
            <a:r>
              <a:rPr lang="cs-CZ" sz="2000" b="0" dirty="0">
                <a:latin typeface="+mn-lt"/>
              </a:rPr>
              <a:t>v případě dodávek nebo služeb,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2000" b="0" dirty="0">
                <a:latin typeface="+mn-lt"/>
              </a:rPr>
              <a:t>b) </a:t>
            </a:r>
            <a:r>
              <a:rPr lang="cs-CZ" sz="2000" dirty="0">
                <a:solidFill>
                  <a:srgbClr val="FF0000"/>
                </a:solidFill>
                <a:latin typeface="+mn-lt"/>
              </a:rPr>
              <a:t>26 897 000 Kč </a:t>
            </a:r>
            <a:r>
              <a:rPr lang="cs-CZ" sz="2000" b="0" strike="sngStrike" dirty="0">
                <a:latin typeface="+mn-lt"/>
              </a:rPr>
              <a:t>27 305 000 Kč </a:t>
            </a:r>
            <a:r>
              <a:rPr lang="cs-CZ" sz="2000" b="0" dirty="0">
                <a:latin typeface="+mn-lt"/>
              </a:rPr>
              <a:t>v případě stavebních prací. </a:t>
            </a:r>
          </a:p>
          <a:p>
            <a:pPr algn="just">
              <a:lnSpc>
                <a:spcPct val="120000"/>
              </a:lnSpc>
              <a:buNone/>
            </a:pPr>
            <a:endParaRPr lang="cs-CZ" sz="2000" b="0" u="sng" dirty="0">
              <a:latin typeface="+mn-lt"/>
            </a:endParaRPr>
          </a:p>
          <a:p>
            <a:pPr algn="just">
              <a:lnSpc>
                <a:spcPct val="120000"/>
              </a:lnSpc>
              <a:buNone/>
            </a:pPr>
            <a:r>
              <a:rPr lang="cs-CZ" sz="2000" b="0" u="sng" dirty="0">
                <a:latin typeface="+mn-lt"/>
              </a:rPr>
              <a:t>Výše uvedené limity se vztahují k předpokládané hodnotě VZ</a:t>
            </a:r>
          </a:p>
          <a:p>
            <a:pPr algn="just">
              <a:lnSpc>
                <a:spcPct val="120000"/>
              </a:lnSpc>
              <a:buNone/>
            </a:pPr>
            <a:endParaRPr lang="cs-CZ" sz="2000" b="0" u="sng" dirty="0"/>
          </a:p>
          <a:p>
            <a:pPr algn="just">
              <a:lnSpc>
                <a:spcPct val="120000"/>
              </a:lnSpc>
              <a:buNone/>
            </a:pPr>
            <a:r>
              <a:rPr lang="cs-CZ" sz="1800" b="0" u="sng" dirty="0">
                <a:hlinkClick r:id="rId2"/>
              </a:rPr>
              <a:t>http://www.portal-vz.cz/cs/Aktuality/Zmeny-financnich-limitu-pro-zadavani-verejnych-zakazek</a:t>
            </a:r>
            <a:r>
              <a:rPr lang="cs-CZ" sz="1800" b="0" u="sng" dirty="0"/>
              <a:t>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sz="2800" b="1" dirty="0">
                <a:solidFill>
                  <a:srgbClr val="00529C"/>
                </a:solidFill>
              </a:rPr>
              <a:t>ZZVZ – zadavatel dle § 4 odst. 1 až 3</a:t>
            </a:r>
            <a:endParaRPr lang="cs-CZ" sz="2000" b="1" cap="all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4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Aft>
                <a:spcPts val="0"/>
              </a:spcAft>
            </a:pPr>
            <a:r>
              <a:rPr lang="cs-CZ" sz="2000" b="1" u="sng" dirty="0">
                <a:solidFill>
                  <a:prstClr val="black"/>
                </a:solidFill>
                <a:cs typeface="Arial" pitchFamily="34" charset="0"/>
              </a:rPr>
              <a:t>Shodné jako v zákoně: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zakázky na dodávky 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zakázky na služby 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zakázky na stavební práce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32129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věcné členění předmětu zakázky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0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3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Aft>
                <a:spcPts val="0"/>
              </a:spcAft>
            </a:pPr>
            <a:r>
              <a:rPr lang="cs-CZ" sz="3600" b="1" dirty="0">
                <a:solidFill>
                  <a:prstClr val="black"/>
                </a:solidFill>
                <a:cs typeface="Arial" pitchFamily="34" charset="0"/>
              </a:rPr>
              <a:t>Zadavatel může zadat zakázku:</a:t>
            </a:r>
          </a:p>
          <a:p>
            <a:pPr lvl="0" defTabSz="914400">
              <a:spcAft>
                <a:spcPts val="0"/>
              </a:spcAft>
            </a:pPr>
            <a:endParaRPr lang="cs-CZ" sz="3600" b="1" dirty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v otevřené výzvě </a:t>
            </a:r>
            <a:r>
              <a:rPr lang="cs-CZ" sz="3000" i="1" dirty="0">
                <a:solidFill>
                  <a:prstClr val="black"/>
                </a:solidFill>
                <a:cs typeface="Arial" pitchFamily="34" charset="0"/>
              </a:rPr>
              <a:t>nebo</a:t>
            </a:r>
          </a:p>
          <a:p>
            <a:pPr lvl="0" defTabSz="914400">
              <a:spcAft>
                <a:spcPts val="0"/>
              </a:spcAft>
            </a:pPr>
            <a:endParaRPr lang="cs-CZ" sz="3000" i="1" dirty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 defTabSz="9144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prstClr val="black"/>
                </a:solidFill>
                <a:cs typeface="Arial" pitchFamily="34" charset="0"/>
              </a:rPr>
              <a:t>v uzavřené výzvě </a:t>
            </a:r>
            <a:r>
              <a:rPr lang="cs-CZ" sz="3000" b="1" dirty="0">
                <a:solidFill>
                  <a:prstClr val="black"/>
                </a:solidFill>
                <a:cs typeface="Arial" pitchFamily="34" charset="0"/>
              </a:rPr>
              <a:t>v případě zakázek malého rozsahu</a:t>
            </a:r>
            <a:endParaRPr lang="cs-CZ" sz="30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defTabSz="914400">
              <a:spcAft>
                <a:spcPts val="0"/>
              </a:spcAft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(i „soukromý zadavatel“ u zakázky na stavební práce </a:t>
            </a:r>
            <a:r>
              <a:rPr lang="cs-CZ" sz="2000" dirty="0"/>
              <a:t>jejíž přepokládaná hodnota je rovna nebo nižší než 20 000 000,- Kč bez DPH)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75674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procesní postup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4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spcAft>
                <a:spcPts val="0"/>
              </a:spcAft>
            </a:pPr>
            <a:r>
              <a:rPr lang="cs-CZ" sz="2000" b="1" dirty="0">
                <a:solidFill>
                  <a:prstClr val="black"/>
                </a:solidFill>
                <a:cs typeface="Arial" pitchFamily="34" charset="0"/>
              </a:rPr>
              <a:t>Oznámení výběrového řízení uveřejní zadavatel po celou dobu trvání lhůty pro podání nabídek: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na profilu zadavatele, </a:t>
            </a:r>
            <a:r>
              <a:rPr lang="cs-CZ" sz="2000" i="1" dirty="0">
                <a:solidFill>
                  <a:prstClr val="black"/>
                </a:solidFill>
                <a:cs typeface="Arial" pitchFamily="34" charset="0"/>
              </a:rPr>
              <a:t>nebo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v národním elektronickém nástroji</a:t>
            </a: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webových stránkách příslušného Programu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</a:pPr>
            <a:r>
              <a:rPr lang="cs-CZ" sz="2000" i="1" dirty="0">
                <a:solidFill>
                  <a:prstClr val="black"/>
                </a:solidFill>
                <a:cs typeface="Arial" pitchFamily="34" charset="0"/>
              </a:rPr>
              <a:t>     (</a:t>
            </a:r>
            <a:r>
              <a:rPr lang="cs-CZ" sz="2000" i="1" dirty="0">
                <a:solidFill>
                  <a:srgbClr val="FF0000"/>
                </a:solidFill>
                <a:cs typeface="Arial" pitchFamily="34" charset="0"/>
              </a:rPr>
              <a:t>pro IROP neplatí</a:t>
            </a:r>
            <a:r>
              <a:rPr lang="cs-CZ" sz="2000" i="1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7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otevřená výzva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4" y="1716045"/>
            <a:ext cx="7158440" cy="4129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9144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cs typeface="Arial" pitchFamily="34" charset="0"/>
              </a:rPr>
              <a:t>pouze v případě zakázek malého rozsahu</a:t>
            </a:r>
          </a:p>
          <a:p>
            <a:pPr marL="342900" lvl="0" indent="-342900" algn="just" defTabSz="9144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  <a:cs typeface="Arial" pitchFamily="34" charset="0"/>
              </a:rPr>
              <a:t>výzva na nejméně 3 dodavatele k podání nabídky – </a:t>
            </a:r>
            <a:r>
              <a:rPr lang="cs-CZ" sz="2600" dirty="0">
                <a:solidFill>
                  <a:srgbClr val="FF0000"/>
                </a:solidFill>
                <a:cs typeface="Arial" pitchFamily="34" charset="0"/>
              </a:rPr>
              <a:t>pozor „jeden soutěžitel“</a:t>
            </a:r>
          </a:p>
          <a:p>
            <a:pPr marL="742950" lvl="2" indent="-342900" algn="just" defTabSz="9144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prstClr val="black"/>
                </a:solidFill>
                <a:cs typeface="Arial" pitchFamily="34" charset="0"/>
              </a:rPr>
              <a:t>jedná se pouze o takové dodavatele, o kterých má zadavatel informace, že jsou způsobilí požadované plnění poskytnout</a:t>
            </a:r>
          </a:p>
          <a:p>
            <a:pPr marL="342000" lvl="1" indent="-342000" algn="just" defTabSz="9144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b="0" dirty="0">
                <a:solidFill>
                  <a:prstClr val="black"/>
                </a:solidFill>
                <a:cs typeface="Arial" pitchFamily="34" charset="0"/>
              </a:rPr>
              <a:t>prokazatelný způsob odeslání výzvy</a:t>
            </a:r>
          </a:p>
          <a:p>
            <a:pPr marL="342900" lvl="1" indent="-342900" algn="just" defTabSz="9144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800" b="0" dirty="0">
                <a:solidFill>
                  <a:prstClr val="black"/>
                </a:solidFill>
                <a:cs typeface="Arial" pitchFamily="34" charset="0"/>
              </a:rPr>
              <a:t>zadavatel nesmí vyzývat opakovaně stejný okruh dodavatelů, není-li to odůvodněno předmětem plnění zakázky či jinými zvláštními okolnostmi, případně zrušením předcházejícího výběrového řízení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uzavřená výzva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7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4" y="1716045"/>
            <a:ext cx="7158440" cy="4129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10000"/>
              </a:lnSpc>
              <a:spcAft>
                <a:spcPts val="0"/>
              </a:spcAft>
            </a:pPr>
            <a:r>
              <a:rPr lang="cs-CZ" sz="2400" dirty="0">
                <a:solidFill>
                  <a:prstClr val="black"/>
                </a:solidFill>
                <a:cs typeface="Arial" pitchFamily="34" charset="0"/>
              </a:rPr>
              <a:t>Lhůta stanovená podle tohoto MPZ (bod 7.3.1) počíná dnem, který následuje po dnu uveřejnění oznámení o zahájení výběrového řízení podle odst. 7.1.2 a 7.1.4 nebo odeslání výzvy k podání nabídky podle odst. 7.1.3 MPZ.</a:t>
            </a:r>
          </a:p>
          <a:p>
            <a:pPr lvl="0" algn="just" defTabSz="914400">
              <a:lnSpc>
                <a:spcPct val="110000"/>
              </a:lnSpc>
              <a:spcAft>
                <a:spcPts val="0"/>
              </a:spcAft>
            </a:pPr>
            <a:endParaRPr lang="cs-CZ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110000"/>
              </a:lnSpc>
              <a:spcAft>
                <a:spcPts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Lhůta pro podání nabídek nesmí být kratší než:</a:t>
            </a:r>
          </a:p>
          <a:p>
            <a:pPr marL="342900" lvl="0" indent="-342900" algn="just" defTabSz="9144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dnů u zakázek malého rozsahu </a:t>
            </a:r>
          </a:p>
          <a:p>
            <a:pPr marL="342900" lvl="0" indent="-342900" algn="just" defTabSz="9144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dnů u zakázek vyšší hodnoty </a:t>
            </a:r>
          </a:p>
          <a:p>
            <a:pPr marL="342900" lvl="0" indent="-342900" algn="just" defTabSz="9144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dnů v případě zakázek, jejichž předpokládaná hodnota dosáhne nejméně hodnoty nadlimitní sektorové veřejné zakázky podle nařízení vlády č. 172/2016 Sb. </a:t>
            </a:r>
            <a:endParaRPr lang="cs-CZ" sz="20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5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lhůta pro podání nabídek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9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5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Obsah zadávacích podmínek </a:t>
            </a:r>
            <a:r>
              <a:rPr lang="cs-CZ" sz="2000" dirty="0"/>
              <a:t>(</a:t>
            </a: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+ zákaz značkové specifikace)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Kvalifikace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Dodatečné informace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Stanovení komise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Otevírání obálek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Posouzení a hodnocení nabídek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Uzavření smlouvy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Změny uzavřené smlouvy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další náležitosti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4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1 – Obchodní podmínky zakázek na stavební práce (zrušena závaznost)</a:t>
            </a:r>
          </a:p>
          <a:p>
            <a:pPr marL="342900" lvl="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2 - Formulář oznámení výběrového řízení – zadávací podmínky</a:t>
            </a:r>
          </a:p>
          <a:p>
            <a:pPr marL="342900" lvl="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3 - Protokol o otevírání nabídek, posouzení a hodnocení nabídek</a:t>
            </a:r>
          </a:p>
          <a:p>
            <a:pPr marL="342900" lvl="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4 - Jmenování komise/Pověření k otevírání, posouzení a hodnocení nabídek</a:t>
            </a:r>
          </a:p>
          <a:p>
            <a:pPr marL="342900" indent="-34290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Příloha č. 5 – Prohlášení o neexistenci střetu zájmů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- přílohy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539931" y="1271455"/>
            <a:ext cx="8081553" cy="3212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rgbClr val="0C5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Zadávání veřejných zakázek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21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14714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/>
                <a:ea typeface="Times New Roman"/>
              </a:rPr>
              <a:t>Povinná ustanovení smluvních podmínek:</a:t>
            </a:r>
          </a:p>
          <a:p>
            <a:pPr marL="1085850" lvl="1" indent="-457200" algn="just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  <a:latin typeface="Arial"/>
                <a:ea typeface="Times New Roman"/>
              </a:rPr>
              <a:t>Označování účetních dokladů názvem a číslem projektu.</a:t>
            </a:r>
          </a:p>
          <a:p>
            <a:pPr marL="1085850" lvl="1" indent="-457200" algn="just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  <a:latin typeface="Arial"/>
                <a:ea typeface="Times New Roman"/>
              </a:rPr>
              <a:t>Uvedení povinnosti dodavatele poskytovat informace a dokumentaci oprávněným orgánům do roku 2028.</a:t>
            </a:r>
          </a:p>
          <a:p>
            <a:pPr marL="1085850" lvl="1" indent="-457200" algn="just"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chemeClr val="tx1"/>
                </a:solidFill>
                <a:latin typeface="Arial"/>
                <a:ea typeface="Times New Roman"/>
              </a:rPr>
              <a:t>Ustanovení o archivaci dokladů do roku 2028.</a:t>
            </a:r>
            <a:endParaRPr lang="cs-CZ" b="0" dirty="0">
              <a:solidFill>
                <a:schemeClr val="tx1"/>
              </a:solidFill>
              <a:latin typeface="Arial"/>
              <a:ea typeface="Times New Roman"/>
            </a:endParaRPr>
          </a:p>
          <a:p>
            <a:pPr marL="285750" indent="-285750" algn="just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/>
                <a:ea typeface="Times New Roman"/>
              </a:rPr>
              <a:t>Soulad předmětu VZ s obsahem projektu -  </a:t>
            </a:r>
            <a:r>
              <a:rPr lang="cs-CZ" sz="2000" u="sng" dirty="0">
                <a:latin typeface="Arial"/>
                <a:ea typeface="Times New Roman"/>
              </a:rPr>
              <a:t>nezakazuje ale přítomnost nezpůsobilých výdajů</a:t>
            </a:r>
            <a:r>
              <a:rPr lang="cs-CZ" sz="2000" dirty="0">
                <a:latin typeface="Arial"/>
                <a:ea typeface="Times New Roman"/>
              </a:rPr>
              <a:t> (např. servisní služby – funkční celek!)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/>
                <a:ea typeface="Times New Roman"/>
              </a:rPr>
              <a:t>Povinnosti příjemců v oblasti publicity </a:t>
            </a:r>
            <a:r>
              <a:rPr lang="cs-CZ" sz="2000" b="1" u="sng" dirty="0">
                <a:latin typeface="Arial"/>
                <a:ea typeface="Times New Roman"/>
              </a:rPr>
              <a:t>se nevztahují</a:t>
            </a:r>
            <a:r>
              <a:rPr lang="cs-CZ" sz="2000" b="1" dirty="0">
                <a:latin typeface="Arial"/>
                <a:ea typeface="Times New Roman"/>
              </a:rPr>
              <a:t> na dokumentaci o zakázce</a:t>
            </a:r>
            <a:r>
              <a:rPr lang="cs-CZ" sz="2000" dirty="0">
                <a:latin typeface="Arial"/>
                <a:ea typeface="Times New Roman"/>
              </a:rPr>
              <a:t> (zadávací dokumentace, protokoly z jednání komisí apod.)“.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7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Obecná pravidla pro žadatele a příjemce – požadavky při zadávání zakázek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531222" y="1297582"/>
            <a:ext cx="8081553" cy="3212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dirty="0"/>
              <a:t>Kontrola zakázek v IROP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24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997294" y="1716045"/>
            <a:ext cx="7158440" cy="412958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/>
              <a:t>Povinnosti stanovují Obecná pravidla pro žadatele a příjemce </a:t>
            </a:r>
            <a:r>
              <a:rPr lang="cs-CZ" sz="2000" dirty="0"/>
              <a:t>(zejm. kapitola 5 Investiční plánování a zadávání zakázek) </a:t>
            </a:r>
            <a:r>
              <a:rPr lang="cs-CZ" sz="2000" b="1" dirty="0"/>
              <a:t>+ Podmínky Rozhodnutí o poskytnutí dotace </a:t>
            </a:r>
            <a:r>
              <a:rPr lang="cs-CZ" sz="2000" dirty="0"/>
              <a:t>(lhůty, finanční opravy…)</a:t>
            </a:r>
          </a:p>
          <a:p>
            <a:pPr lvl="0" algn="just">
              <a:spcAft>
                <a:spcPts val="600"/>
              </a:spcAft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cs-CZ" sz="2000" b="1" dirty="0"/>
              <a:t>Kontrola VZ probíhá průběžně ve 3. (+ 3) fázích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	1. fáze = kontrola zadávacích podmínek VZ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	2. fáze = kontrola průběhu zad. řízení před uzavřením smlouvy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	3. fáze = kontrola dokončení zadávacího řízení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	4. fáze = kontrola dodatku ke smlouvě před jeho uzavřením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	5. fáze = kontrola uzavřeného dodatku</a:t>
            </a:r>
          </a:p>
          <a:p>
            <a:pPr algn="just">
              <a:spcAft>
                <a:spcPts val="600"/>
              </a:spcAft>
            </a:pPr>
            <a:r>
              <a:rPr lang="cs-CZ" sz="2000" dirty="0"/>
              <a:t>	6.-7. fáze = závěrečné ověření změn smlouvy identifikovaných při </a:t>
            </a:r>
            <a:r>
              <a:rPr lang="cs-CZ" sz="2000" dirty="0" err="1"/>
              <a:t>ŽoP</a:t>
            </a:r>
            <a:r>
              <a:rPr lang="cs-CZ" sz="2000" dirty="0"/>
              <a:t>/v udržitelnosti</a:t>
            </a:r>
          </a:p>
          <a:p>
            <a:pPr algn="just">
              <a:spcAft>
                <a:spcPts val="600"/>
              </a:spcAft>
            </a:pPr>
            <a:endParaRPr lang="cs-CZ" sz="20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3"/>
            </a:pPr>
            <a:r>
              <a:rPr lang="cs-CZ" sz="2000" b="1" dirty="0"/>
              <a:t>Relevantní dokumentaci o zakázce zadavatel předkládá prostřednictvím MS2014+</a:t>
            </a:r>
          </a:p>
          <a:p>
            <a:pPr algn="just">
              <a:spcAft>
                <a:spcPts val="600"/>
              </a:spcAft>
            </a:pPr>
            <a:r>
              <a:rPr lang="cs-CZ" sz="1800" b="1" dirty="0"/>
              <a:t>	</a:t>
            </a:r>
            <a:r>
              <a:rPr lang="cs-CZ" sz="1800" dirty="0"/>
              <a:t>- postup práce s modulem Veřejné zakázky popsán v příloze č. 35 Obecných pravidel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49550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Kontrola zakázek v IROP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43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3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AutoNum type="arabicPeriod"/>
            </a:pPr>
            <a:r>
              <a:rPr lang="cs-CZ" sz="2000" b="1" dirty="0"/>
              <a:t>fáze = kontrola zadávacích podmínek VZ</a:t>
            </a:r>
          </a:p>
          <a:p>
            <a:pPr lvl="0"/>
            <a:endParaRPr lang="cs-CZ" sz="2000" b="1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předložení zadávacích podmínek VZ k posouzení a konzultaci CRR 10 pracovních dní před plánovaným zahájením zadávacího/výběrového řízení</a:t>
            </a:r>
          </a:p>
          <a:p>
            <a:pPr lvl="0" algn="just"/>
            <a:endParaRPr lang="cs-CZ" sz="2000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pro zakázky zadávané dle zákona a ZVH se jedná o povinnost, pro ZMR se jedná o doporučení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8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23423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2000" b="1" dirty="0"/>
              <a:t>2. fáze = kontrola průběhu zad. řízení před uzavřením smlouvy</a:t>
            </a:r>
          </a:p>
          <a:p>
            <a:pPr lvl="0" algn="just"/>
            <a:endParaRPr lang="cs-CZ" sz="2000" b="1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předložení dokumentace k průběhu zadávacího/výběrového řízení před uzavřením smlouvy na plnění zakázky ke kontrole CRR</a:t>
            </a:r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pro zakázky zadávané dle zákona a ZVH se jedná o povinnost, pro ZMR se jedná o doporučení</a:t>
            </a:r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kontroluje se kompletní dokumentace, vítězná nabídka a nabídky všech vyloučených uchazečů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55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23421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b="1" dirty="0"/>
              <a:t>3. fáze = kontrola dokončení zadávacího řízení</a:t>
            </a:r>
          </a:p>
          <a:p>
            <a:pPr lvl="0"/>
            <a:endParaRPr lang="cs-CZ" sz="2000" b="1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musí proběhnout vždy před schválením první žádosti o platbu</a:t>
            </a:r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po dokončení kontroly je zasíláno stanovisko CRR ke kontrole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82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23421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b="1" dirty="0"/>
              <a:t>4. fáze = kontrola dodatku ke smlouvě před jeho uzavřením</a:t>
            </a:r>
          </a:p>
          <a:p>
            <a:pPr lvl="0"/>
            <a:endParaRPr lang="cs-CZ" sz="2000" b="1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dle Pravidel je stanovena povinnost předložit dodatek ke smlouvě před jeho uzavřením ke kontrole CRR</a:t>
            </a:r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pro zakázky zadávané dle zákona a ZVH se jedná o povinnost, pro ZMR se jedná o doporučení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6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23425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000" b="1" dirty="0"/>
              <a:t>5. fáze = kontrola uzavřeného dodatku</a:t>
            </a:r>
          </a:p>
          <a:p>
            <a:pPr lvl="0"/>
            <a:endParaRPr lang="cs-CZ" sz="2000" b="1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musí proběhnout vždy před schválením nejbližší (zpravidla první) žádosti o platbu</a:t>
            </a:r>
          </a:p>
          <a:p>
            <a:pPr lvl="0"/>
            <a:r>
              <a:rPr lang="cs-CZ" sz="2000" dirty="0"/>
              <a:t> </a:t>
            </a:r>
          </a:p>
          <a:p>
            <a:pPr algn="just">
              <a:spcAft>
                <a:spcPts val="600"/>
              </a:spcAft>
            </a:pPr>
            <a:r>
              <a:rPr lang="cs-CZ" sz="2000" b="1" dirty="0"/>
              <a:t>6.-7. fáze = závěrečné ověření změn smlouvy</a:t>
            </a:r>
          </a:p>
          <a:p>
            <a:pPr lvl="0"/>
            <a:endParaRPr lang="cs-CZ" sz="2000" b="1" dirty="0"/>
          </a:p>
          <a:p>
            <a:pPr marL="342900" lvl="0" indent="-342900" algn="just">
              <a:buFontTx/>
              <a:buChar char="-"/>
            </a:pPr>
            <a:r>
              <a:rPr lang="cs-CZ" sz="2000" dirty="0"/>
              <a:t>musí proběhnout vždy před schválením nejbližší (zpravidla první) žádosti o platbu. Zahrnuje kontrolu všech uzavřených a předložených dodatků včetně udržitelnosti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5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Proces kontroly ve vztahu k průběhu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42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5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Proces konzultací/Kontroly veřejných zakázek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4D17427-4B5E-4B45-966A-88E46760C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5870"/>
              </p:ext>
            </p:extLst>
          </p:nvPr>
        </p:nvGraphicFramePr>
        <p:xfrm>
          <a:off x="0" y="1787779"/>
          <a:ext cx="8981240" cy="343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21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1266539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F1A6FA-320F-41D4-A810-1E6DE6927C3B}"/>
              </a:ext>
            </a:extLst>
          </p:cNvPr>
          <p:cNvSpPr txBox="1"/>
          <p:nvPr/>
        </p:nvSpPr>
        <p:spPr>
          <a:xfrm>
            <a:off x="571322" y="2737403"/>
            <a:ext cx="80066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Mgr. Tomáš Mosinger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územní odbor IROP pro Plzeňský kraj </a:t>
            </a:r>
            <a:r>
              <a:rPr lang="cs-CZ" dirty="0">
                <a:solidFill>
                  <a:srgbClr val="FF0000"/>
                </a:solidFill>
              </a:rPr>
              <a:t>/ </a:t>
            </a:r>
            <a:r>
              <a:rPr lang="cs-CZ" dirty="0">
                <a:solidFill>
                  <a:schemeClr val="bg1"/>
                </a:solidFill>
              </a:rPr>
              <a:t>oddělení administrace veřejných zakázek Plzeň </a:t>
            </a:r>
            <a:r>
              <a:rPr lang="cs-CZ" dirty="0">
                <a:solidFill>
                  <a:srgbClr val="FF0000"/>
                </a:solidFill>
              </a:rPr>
              <a:t>/ </a:t>
            </a:r>
            <a:r>
              <a:rPr lang="cs-CZ" dirty="0">
                <a:solidFill>
                  <a:schemeClr val="bg1"/>
                </a:solidFill>
              </a:rPr>
              <a:t>odborný rada – specialista na administraci veřejných zakázek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Centrum pro regionální rozvoj České republiky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17. listopadu 1926/1, 301 00 Plzeň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T: 371 870 040 M: 703 186 841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E: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tomas.mosinger@crr.cz</a:t>
            </a:r>
            <a:r>
              <a:rPr lang="cs-CZ" dirty="0">
                <a:solidFill>
                  <a:schemeClr val="bg1"/>
                </a:solidFill>
              </a:rPr>
              <a:t> W: </a:t>
            </a: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obrázek 13">
            <a:extLst>
              <a:ext uri="{FF2B5EF4-FFF2-40B4-BE49-F238E27FC236}">
                <a16:creationId xmlns:a16="http://schemas.microsoft.com/office/drawing/2014/main" id="{139892D4-68DB-4520-B94E-41F1AE925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68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14">
            <a:extLst>
              <a:ext uri="{FF2B5EF4-FFF2-40B4-BE49-F238E27FC236}">
                <a16:creationId xmlns:a16="http://schemas.microsoft.com/office/drawing/2014/main" id="{F1E7077A-0318-4C87-AE6A-43182A22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006003" y="1663791"/>
            <a:ext cx="7158440" cy="41295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600" b="1" dirty="0"/>
              <a:t>Pravidla zadávání veřejných zakázek jsou stanovena v:</a:t>
            </a:r>
          </a:p>
          <a:p>
            <a:pPr lvl="0"/>
            <a:endParaRPr lang="cs-CZ" sz="2000" dirty="0"/>
          </a:p>
          <a:p>
            <a:pPr marL="457200" lvl="0" indent="-457200" algn="just">
              <a:lnSpc>
                <a:spcPct val="12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cs-CZ" sz="2000" b="1" u="sng" dirty="0"/>
              <a:t>Zákon č. 134/2016 Sb. o zadávání veřejných zakázek</a:t>
            </a:r>
            <a:r>
              <a:rPr lang="cs-CZ" sz="2000" dirty="0"/>
              <a:t> – (pro zakázky zahájené od 1.10.2016), </a:t>
            </a:r>
            <a:r>
              <a:rPr lang="cs-CZ" sz="2000" b="1" dirty="0">
                <a:solidFill>
                  <a:srgbClr val="FF0000"/>
                </a:solidFill>
              </a:rPr>
              <a:t>poslední novela od 1. 6. 2021</a:t>
            </a:r>
          </a:p>
          <a:p>
            <a:pPr marL="457200" lvl="0" indent="-457200" algn="just">
              <a:lnSpc>
                <a:spcPct val="12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cs-CZ" sz="2000" b="1" u="sng" dirty="0"/>
              <a:t>Metodický pokyn pro oblast zadávání zakázek pro programové období 2014 – 2020 (MPZ)</a:t>
            </a:r>
            <a:r>
              <a:rPr lang="cs-CZ" sz="2000" dirty="0"/>
              <a:t> – veřejné zakázky malé hodnoty (ZMR), zakázky vyšší hodnoty (ZVH) - </a:t>
            </a:r>
            <a:r>
              <a:rPr lang="cs-CZ" sz="2000" b="1" dirty="0">
                <a:solidFill>
                  <a:srgbClr val="FF0000"/>
                </a:solidFill>
              </a:rPr>
              <a:t>nové znění od 1. 3. 2021</a:t>
            </a:r>
          </a:p>
          <a:p>
            <a:pPr marL="457200" lvl="0" indent="-457200" algn="just">
              <a:lnSpc>
                <a:spcPct val="12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cs-CZ" sz="2000" b="1" u="sng" dirty="0"/>
              <a:t>Obecná pravidla pro žadatele a příjemce</a:t>
            </a:r>
            <a:r>
              <a:rPr lang="cs-CZ" sz="2000" b="1" dirty="0"/>
              <a:t> </a:t>
            </a:r>
            <a:r>
              <a:rPr lang="cs-CZ" sz="2000" dirty="0"/>
              <a:t>– kapitola 5 a 6 – další pravidla stanovená poskytovatelem dotace</a:t>
            </a:r>
          </a:p>
          <a:p>
            <a:pPr marL="457200" indent="-457200" algn="just">
              <a:lnSpc>
                <a:spcPct val="12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cs-CZ" sz="2000" u="sng" dirty="0"/>
              <a:t>Zákon č. 137/2006 Sb., o veřejných zakázkách</a:t>
            </a:r>
            <a:r>
              <a:rPr lang="cs-CZ" sz="2000" dirty="0"/>
              <a:t> – nadlimitní a podlimitní VZ (pro zakázky zahájené před 1.10.2016)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arenR"/>
            </a:pPr>
            <a:r>
              <a:rPr lang="cs-CZ" sz="2000" u="sng" dirty="0">
                <a:solidFill>
                  <a:prstClr val="black"/>
                </a:solidFill>
                <a:cs typeface="Arial" pitchFamily="34" charset="0"/>
              </a:rPr>
              <a:t>Nařízení vlády č. 172/2016 Sb. </a:t>
            </a:r>
            <a:r>
              <a:rPr lang="cs-CZ" sz="2000" dirty="0">
                <a:solidFill>
                  <a:prstClr val="black"/>
                </a:solidFill>
                <a:cs typeface="Arial" pitchFamily="34" charset="0"/>
              </a:rPr>
              <a:t>o stanovení finančních limitů a částek pro účely zákona o zadávání veřejných zakázek, </a:t>
            </a:r>
            <a:r>
              <a:rPr lang="cs-CZ" sz="2000" b="1" dirty="0">
                <a:solidFill>
                  <a:srgbClr val="FF0000"/>
                </a:solidFill>
                <a:cs typeface="Arial" pitchFamily="34" charset="0"/>
              </a:rPr>
              <a:t>změna </a:t>
            </a:r>
            <a:r>
              <a:rPr lang="cs-CZ" sz="2000" b="1">
                <a:solidFill>
                  <a:srgbClr val="FF0000"/>
                </a:solidFill>
                <a:cs typeface="Arial" pitchFamily="34" charset="0"/>
              </a:rPr>
              <a:t>od 1. </a:t>
            </a:r>
            <a:r>
              <a:rPr lang="cs-CZ" sz="2000" b="1" dirty="0">
                <a:solidFill>
                  <a:srgbClr val="FF0000"/>
                </a:solidFill>
                <a:cs typeface="Arial" pitchFamily="34" charset="0"/>
              </a:rPr>
              <a:t>1. 2018</a:t>
            </a: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Zadávání veřejných zakázek - předpisy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1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4" y="1724754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Pokud příjemce podpory realizuje projekt prostřednictvím zakázky na dodání zboží, poskytnutí služeb nebo provedení stavebních prací, je povinen řídit 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zásadami transparentnosti, přiměřenosti, rovného zacházení a zákazu diskriminace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a dále pak principy hospodárnosti, efektivnosti a účelnosti (tzv. 3E) podle zákona č. 320/2001 Sb., o finanční kontrole.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Základní zásady zadávání zakázek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14712" y="1716045"/>
            <a:ext cx="7158440" cy="412958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20000"/>
              </a:lnSpc>
              <a:spcAft>
                <a:spcPts val="0"/>
              </a:spcAft>
            </a:pPr>
            <a:r>
              <a:rPr lang="cs-CZ" sz="2600" dirty="0">
                <a:solidFill>
                  <a:prstClr val="black"/>
                </a:solidFill>
              </a:rPr>
              <a:t>Hodnota všech plnění, která mohou vyplývat ze smlouvy na zakázku:</a:t>
            </a:r>
          </a:p>
          <a:p>
            <a:pPr marL="342900" indent="-342900" algn="just" defTabSz="9144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prstClr val="black"/>
                </a:solidFill>
              </a:rPr>
              <a:t>na základě údajů a informací o zakázkách </a:t>
            </a:r>
            <a:r>
              <a:rPr lang="cs-CZ" sz="2600" b="1" dirty="0">
                <a:solidFill>
                  <a:prstClr val="black"/>
                </a:solidFill>
              </a:rPr>
              <a:t>stejného či podobného předmětu plnění</a:t>
            </a:r>
            <a:r>
              <a:rPr lang="cs-CZ" sz="2600" dirty="0">
                <a:solidFill>
                  <a:prstClr val="black"/>
                </a:solidFill>
              </a:rPr>
              <a:t> (součet všech částí)</a:t>
            </a:r>
          </a:p>
          <a:p>
            <a:pPr marL="342900" lvl="0" indent="-342900" algn="just" defTabSz="9144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prstClr val="black"/>
                </a:solidFill>
              </a:rPr>
              <a:t>všechna plnění, tvořící jeden </a:t>
            </a:r>
            <a:r>
              <a:rPr lang="cs-CZ" sz="2600" b="1" u="sng" dirty="0"/>
              <a:t>funkční celek </a:t>
            </a:r>
            <a:r>
              <a:rPr lang="cs-CZ" sz="2600" dirty="0">
                <a:solidFill>
                  <a:prstClr val="black"/>
                </a:solidFill>
              </a:rPr>
              <a:t>a jsou zadávána v </a:t>
            </a:r>
            <a:r>
              <a:rPr lang="cs-CZ" sz="2600" b="1" u="sng" dirty="0"/>
              <a:t>časové souvislosti</a:t>
            </a:r>
            <a:r>
              <a:rPr lang="cs-CZ" sz="2600" dirty="0"/>
              <a:t>. </a:t>
            </a:r>
            <a:endParaRPr lang="cs-CZ" sz="2600" u="sng" dirty="0">
              <a:solidFill>
                <a:prstClr val="black"/>
              </a:solidFill>
            </a:endParaRPr>
          </a:p>
          <a:p>
            <a:pPr marL="342900" lvl="0" indent="-342900" algn="just" defTabSz="9144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prstClr val="black"/>
                </a:solidFill>
              </a:rPr>
              <a:t>u pravidelných či trvajících dodávek a služeb platí </a:t>
            </a:r>
            <a:r>
              <a:rPr lang="cs-CZ" sz="2600" b="1" u="sng" dirty="0">
                <a:solidFill>
                  <a:prstClr val="black"/>
                </a:solidFill>
              </a:rPr>
              <a:t>pravidlo účetního období / předchozích 12 měsíců </a:t>
            </a:r>
          </a:p>
          <a:p>
            <a:pPr lvl="0" algn="just" defTabSz="914400">
              <a:lnSpc>
                <a:spcPct val="120000"/>
              </a:lnSpc>
              <a:spcAft>
                <a:spcPts val="0"/>
              </a:spcAft>
            </a:pPr>
            <a:endParaRPr lang="cs-CZ" sz="2600" b="1" dirty="0">
              <a:solidFill>
                <a:prstClr val="black"/>
              </a:solidFill>
              <a:cs typeface="Arial" pitchFamily="34" charset="0"/>
            </a:endParaRPr>
          </a:p>
          <a:p>
            <a:pPr lvl="0" algn="just" defTabSz="914400">
              <a:lnSpc>
                <a:spcPct val="120000"/>
              </a:lnSpc>
              <a:spcAft>
                <a:spcPts val="0"/>
              </a:spcAft>
            </a:pPr>
            <a:r>
              <a:rPr lang="cs-CZ" sz="2600" b="1" dirty="0">
                <a:solidFill>
                  <a:prstClr val="black"/>
                </a:solidFill>
              </a:rPr>
              <a:t>MPZ bod 6.4.6 </a:t>
            </a:r>
            <a:r>
              <a:rPr lang="cs-CZ" sz="2600" dirty="0">
                <a:solidFill>
                  <a:prstClr val="black"/>
                </a:solidFill>
              </a:rPr>
              <a:t>- možnost zadat část zakázky v režimu odpovídající hodnotě dané části, pokud hodnota všech takto zadávaných částí nepřesáhne 20% souhrnné předpokládané hodnoty zakázky. </a:t>
            </a:r>
          </a:p>
          <a:p>
            <a:pPr lvl="0" algn="just" defTabSz="914400">
              <a:lnSpc>
                <a:spcPct val="120000"/>
              </a:lnSpc>
              <a:spcAft>
                <a:spcPts val="0"/>
              </a:spcAft>
            </a:pPr>
            <a:endParaRPr lang="cs-CZ" sz="2600" dirty="0">
              <a:solidFill>
                <a:prstClr val="black"/>
              </a:solidFill>
            </a:endParaRPr>
          </a:p>
          <a:p>
            <a:pPr lvl="0" algn="just" defTabSz="914400">
              <a:lnSpc>
                <a:spcPct val="120000"/>
              </a:lnSpc>
              <a:spcAft>
                <a:spcPts val="0"/>
              </a:spcAft>
            </a:pPr>
            <a:r>
              <a:rPr lang="cs-CZ" sz="2600" b="1" dirty="0">
                <a:solidFill>
                  <a:prstClr val="black"/>
                </a:solidFill>
                <a:cs typeface="Arial" pitchFamily="34" charset="0"/>
              </a:rPr>
              <a:t>Shodná pravidla jako v zákoně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MPZ – Stanovení předpokládané hodnoty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1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23422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Předpokládaná hodnota zakázky a nabídková cena uchazeče, s nímž má být nebo byla uzavřena smlouva dle bodu 9.1 MPZ, </a:t>
            </a:r>
            <a:r>
              <a:rPr lang="cs-CZ" sz="2000" b="1" dirty="0"/>
              <a:t>musí odpovídat cenám v místě a čase obvyklým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r>
              <a:rPr lang="cs-CZ" sz="2000" b="1" dirty="0"/>
              <a:t>Platí i pro přímé objednávky či nákupy!</a:t>
            </a:r>
          </a:p>
          <a:p>
            <a:endParaRPr lang="cs-CZ" sz="2000" b="1" dirty="0"/>
          </a:p>
          <a:p>
            <a:pPr algn="just"/>
            <a:r>
              <a:rPr lang="cs-CZ" sz="2000" dirty="0"/>
              <a:t>Stanovení předpokládané hodnoty se řídí principy uvedenými v bodě 6.4. MPZ.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MPZ – </a:t>
            </a:r>
            <a:r>
              <a:rPr lang="cs-CZ" sz="3000" dirty="0"/>
              <a:t>předpokládaná</a:t>
            </a:r>
            <a:r>
              <a:rPr lang="cs-CZ" sz="2800" dirty="0"/>
              <a:t> hodnota a cena zakázky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5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997297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malého rozsahu (ZMR)</a:t>
            </a:r>
          </a:p>
          <a:p>
            <a:pPr marL="742950" lvl="1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je rovna nebo nižší než 2.000.000,- Kč bez DPH v případě zakázky na dodávky a/nebo služby a 6.000.000,- Kč bez DPH v případě stavebních prací</a:t>
            </a:r>
          </a:p>
          <a:p>
            <a:pPr marL="742950" lvl="1" indent="-285750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cs-CZ" sz="24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Zakázka vyšší hodnoty (ZVH) </a:t>
            </a:r>
          </a:p>
          <a:p>
            <a:pPr marL="742950" lvl="1" indent="-285750" algn="just" defTabSz="9144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předpokládaná hodnota činí více než 2.000.000,- Kč bez DPH u dodávek a služeb a více než 6.000.000,- Kč bez DPH v případě stavebních prací</a:t>
            </a:r>
          </a:p>
          <a:p>
            <a:pPr marL="742950" lvl="1" indent="-285750" defTabSz="914400">
              <a:spcBef>
                <a:spcPct val="20000"/>
              </a:spcBef>
              <a:buNone/>
            </a:pPr>
            <a:r>
              <a:rPr lang="cs-CZ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neplatí pro zadavatele dle § 4 odst. 1 až 3 ZZVZ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66965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výše předpokládané hodnoty VZ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5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cs-CZ" sz="2000" b="1" u="sng" dirty="0">
                <a:cs typeface="Arial" pitchFamily="34" charset="0"/>
              </a:rPr>
              <a:t>Soukromá osoba, která není zadavatelem podle § 4 odst. 1 až 3 ZZVZ a dotace poskytovaná na zadávanou zakázku není vyšší než 50 %</a:t>
            </a:r>
          </a:p>
          <a:p>
            <a:endParaRPr lang="cs-CZ" sz="2000" dirty="0">
              <a:cs typeface="Arial" pitchFamily="34" charset="0"/>
            </a:endParaRPr>
          </a:p>
          <a:p>
            <a:pPr marL="354013" algn="just">
              <a:lnSpc>
                <a:spcPct val="120000"/>
              </a:lnSpc>
              <a:tabLst>
                <a:tab pos="93663" algn="l"/>
              </a:tabLst>
            </a:pPr>
            <a:r>
              <a:rPr lang="cs-CZ" sz="2000" b="1" dirty="0">
                <a:cs typeface="Arial" pitchFamily="34" charset="0"/>
              </a:rPr>
              <a:t>Předpokládaná hodnota je nižší než 2.000.000,- Kč bez DPH v případě zakázky na dodávky a/nebo služby a než 6.000.000,- Kč bez DPH v případě stavebních prací</a:t>
            </a:r>
          </a:p>
          <a:p>
            <a:pPr marL="625475" indent="-2714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cs-CZ" sz="2000" dirty="0"/>
              <a:t>Lze realizovat </a:t>
            </a:r>
            <a:r>
              <a:rPr lang="cs-CZ" sz="2000" u="sng" dirty="0"/>
              <a:t>přímý nákup</a:t>
            </a:r>
            <a:r>
              <a:rPr lang="cs-CZ" sz="2000" dirty="0"/>
              <a:t> nebo objednávku</a:t>
            </a:r>
          </a:p>
          <a:p>
            <a:pPr marL="354013">
              <a:tabLst>
                <a:tab pos="93663" algn="l"/>
              </a:tabLst>
            </a:pPr>
            <a:endParaRPr lang="cs-CZ" sz="2000" dirty="0">
              <a:cs typeface="Arial" pitchFamily="34" charset="0"/>
            </a:endParaRPr>
          </a:p>
          <a:p>
            <a:pPr marL="354013" algn="just">
              <a:tabLst>
                <a:tab pos="93663" algn="l"/>
              </a:tabLst>
            </a:pPr>
            <a:r>
              <a:rPr lang="cs-CZ" sz="2000" b="1" dirty="0">
                <a:cs typeface="Arial" pitchFamily="34" charset="0"/>
              </a:rPr>
              <a:t>Předpokládaná hodnota dosahuje limitu podlimitní veřejné zakázky</a:t>
            </a:r>
          </a:p>
          <a:p>
            <a:pPr marL="625475" indent="-2714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cs-CZ" sz="2000" dirty="0">
                <a:cs typeface="Arial" pitchFamily="34" charset="0"/>
              </a:rPr>
              <a:t>Postupuje podle MPZ (zakázka vyšší hodnoty), a to i v případě nadlimitních VZ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6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MPZ – („soukromý“) zadavatel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9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06005" y="1716045"/>
            <a:ext cx="7158440" cy="41295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cs-CZ" sz="2000" i="0" dirty="0">
                <a:latin typeface="+mn-lt"/>
              </a:rPr>
              <a:t>MPZ stanoví pro </a:t>
            </a:r>
            <a:r>
              <a:rPr lang="cs-CZ" sz="2000" i="0" u="sng" dirty="0">
                <a:latin typeface="+mn-lt"/>
              </a:rPr>
              <a:t>veřejného zadavatele, „dotovaného“ zadavatele</a:t>
            </a:r>
            <a:r>
              <a:rPr lang="cs-CZ" sz="2000" i="0" dirty="0">
                <a:latin typeface="+mn-lt"/>
              </a:rPr>
              <a:t> a při zadávání </a:t>
            </a:r>
            <a:r>
              <a:rPr lang="cs-CZ" sz="2000" i="0" u="sng" dirty="0">
                <a:latin typeface="+mn-lt"/>
              </a:rPr>
              <a:t>sektorových zakázek </a:t>
            </a:r>
            <a:r>
              <a:rPr lang="cs-CZ" sz="2000" i="0" dirty="0">
                <a:latin typeface="+mn-lt"/>
              </a:rPr>
              <a:t>podle § 151 následující limity: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endParaRPr lang="cs-CZ" sz="1400" b="0" dirty="0">
              <a:latin typeface="+mn-lt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cs-CZ" sz="2000" b="0" dirty="0">
                <a:latin typeface="+mn-lt"/>
              </a:rPr>
              <a:t>	- </a:t>
            </a:r>
            <a:r>
              <a:rPr lang="cs-CZ" sz="2000" b="0" i="0" dirty="0">
                <a:latin typeface="+mn-lt"/>
              </a:rPr>
              <a:t>méně než 500.000,- Kč bez DPH = ZMR nespadající pod 	pravidla MPZ, lze realizovat </a:t>
            </a:r>
            <a:r>
              <a:rPr lang="cs-CZ" sz="2000" b="0" i="0" u="sng" dirty="0">
                <a:latin typeface="+mn-lt"/>
              </a:rPr>
              <a:t>přímý nákup</a:t>
            </a:r>
            <a:r>
              <a:rPr lang="cs-CZ" sz="2000" b="0" i="0" dirty="0">
                <a:latin typeface="+mn-lt"/>
              </a:rPr>
              <a:t> nebo objednávku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cs-CZ" sz="2000" b="0" dirty="0">
                <a:latin typeface="+mn-lt"/>
              </a:rPr>
              <a:t>	- </a:t>
            </a:r>
            <a:r>
              <a:rPr lang="cs-CZ" sz="2000" b="0" i="0" dirty="0">
                <a:latin typeface="+mn-lt"/>
              </a:rPr>
              <a:t>od 500.000,- do 2 mil. Kč bez DPH </a:t>
            </a:r>
            <a:r>
              <a:rPr lang="cs-CZ" sz="2000" b="0" dirty="0">
                <a:latin typeface="+mn-lt"/>
              </a:rPr>
              <a:t>(6 mil. - st. práce) = </a:t>
            </a:r>
            <a:r>
              <a:rPr lang="cs-CZ" sz="2000" b="0" i="0" dirty="0">
                <a:latin typeface="+mn-lt"/>
              </a:rPr>
              <a:t>ZMR, 	nutné soutěžit postupem dle MPZ (zejm. kapitola 7)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cs-CZ" sz="2000" b="0" dirty="0">
                <a:latin typeface="+mn-lt"/>
              </a:rPr>
              <a:t>	- </a:t>
            </a:r>
            <a:r>
              <a:rPr lang="cs-CZ" sz="2000" b="0" i="0" dirty="0">
                <a:latin typeface="+mn-lt"/>
              </a:rPr>
              <a:t>více než 2 mil. Kč bez DPH (6 mil. - st. práce) = postup dle 	zákona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cs-CZ" sz="2400" b="0" i="0" u="sng" dirty="0">
                <a:latin typeface="+mn-lt"/>
              </a:rPr>
              <a:t>Výše uvedené limity se vztahují k předpokládané hodnotě VZ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58258" y="675488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00529C"/>
                </a:solidFill>
              </a:rPr>
              <a:t>MPZ – </a:t>
            </a:r>
            <a:r>
              <a:rPr lang="cs-CZ" sz="3000" b="1" dirty="0">
                <a:solidFill>
                  <a:srgbClr val="00529C"/>
                </a:solidFill>
              </a:rPr>
              <a:t>zadavatel</a:t>
            </a:r>
            <a:r>
              <a:rPr lang="cs-CZ" sz="2800" b="1" dirty="0">
                <a:solidFill>
                  <a:srgbClr val="00529C"/>
                </a:solidFill>
              </a:rPr>
              <a:t> dle § 4 odst. 1 až 3 ZZVZ</a:t>
            </a:r>
            <a:endParaRPr lang="cs-CZ" sz="2000" b="1" cap="all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71939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220</TotalTime>
  <Words>2442</Words>
  <Application>Microsoft Office PowerPoint</Application>
  <PresentationFormat>Předvádění na obrazovce (4:3)</PresentationFormat>
  <Paragraphs>234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Mosinger Tomáš</cp:lastModifiedBy>
  <cp:revision>32</cp:revision>
  <dcterms:created xsi:type="dcterms:W3CDTF">2021-01-13T14:58:16Z</dcterms:created>
  <dcterms:modified xsi:type="dcterms:W3CDTF">2021-10-22T11:23:13Z</dcterms:modified>
  <cp:category/>
</cp:coreProperties>
</file>