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60" r:id="rId2"/>
    <p:sldId id="261" r:id="rId3"/>
    <p:sldId id="313" r:id="rId4"/>
    <p:sldId id="314" r:id="rId5"/>
    <p:sldId id="315" r:id="rId6"/>
    <p:sldId id="317" r:id="rId7"/>
    <p:sldId id="318" r:id="rId8"/>
    <p:sldId id="343" r:id="rId9"/>
    <p:sldId id="319" r:id="rId10"/>
    <p:sldId id="334" r:id="rId11"/>
    <p:sldId id="321" r:id="rId12"/>
    <p:sldId id="322" r:id="rId13"/>
    <p:sldId id="336" r:id="rId14"/>
    <p:sldId id="320" r:id="rId15"/>
    <p:sldId id="345" r:id="rId16"/>
    <p:sldId id="331" r:id="rId17"/>
    <p:sldId id="346" r:id="rId18"/>
    <p:sldId id="328" r:id="rId19"/>
    <p:sldId id="347" r:id="rId20"/>
    <p:sldId id="327" r:id="rId21"/>
    <p:sldId id="338" r:id="rId22"/>
    <p:sldId id="337" r:id="rId23"/>
    <p:sldId id="323" r:id="rId24"/>
    <p:sldId id="349" r:id="rId25"/>
    <p:sldId id="348" r:id="rId26"/>
    <p:sldId id="329" r:id="rId27"/>
    <p:sldId id="330" r:id="rId28"/>
    <p:sldId id="344" r:id="rId29"/>
    <p:sldId id="341" r:id="rId30"/>
    <p:sldId id="339" r:id="rId31"/>
    <p:sldId id="340" r:id="rId32"/>
    <p:sldId id="262" r:id="rId3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rubá Julie" initials="HJ" lastIdx="9" clrIdx="0">
    <p:extLst>
      <p:ext uri="{19B8F6BF-5375-455C-9EA6-DF929625EA0E}">
        <p15:presenceInfo xmlns:p15="http://schemas.microsoft.com/office/powerpoint/2012/main" userId="S::HrubaJ@crr.cz::03c13586-8f81-4900-b28e-cfc959d156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96357" autoAdjust="0"/>
  </p:normalViewPr>
  <p:slideViewPr>
    <p:cSldViewPr snapToGrid="0" snapToObjects="1">
      <p:cViewPr varScale="1">
        <p:scale>
          <a:sx n="114" d="100"/>
          <a:sy n="114" d="100"/>
        </p:scale>
        <p:origin x="1122" y="10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9BB59-DB11-471F-856B-509AAD0859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3B85B9FB-3C6B-41A9-AC59-6031B3260351}">
      <dgm:prSet phldrT="[Text]" custT="1"/>
      <dgm:spPr/>
      <dgm:t>
        <a:bodyPr/>
        <a:lstStyle/>
        <a:p>
          <a:r>
            <a:rPr lang="cs-CZ" sz="1800" dirty="0">
              <a:latin typeface="Calibri" panose="020F0502020204030204" pitchFamily="34" charset="0"/>
              <a:cs typeface="Calibri" panose="020F0502020204030204" pitchFamily="34" charset="0"/>
            </a:rPr>
            <a:t>Čl. 6.1 MPZ</a:t>
          </a:r>
        </a:p>
      </dgm:t>
    </dgm:pt>
    <dgm:pt modelId="{4E1C71C2-5C48-4CFC-8BC5-7E9292365884}" type="parTrans" cxnId="{16B3F8F1-6E24-4FCB-9593-8B767607E553}">
      <dgm:prSet/>
      <dgm:spPr/>
      <dgm:t>
        <a:bodyPr/>
        <a:lstStyle/>
        <a:p>
          <a:endParaRPr lang="cs-CZ"/>
        </a:p>
      </dgm:t>
    </dgm:pt>
    <dgm:pt modelId="{24A27745-84E1-4013-BE13-0596DBEA2D34}" type="sibTrans" cxnId="{16B3F8F1-6E24-4FCB-9593-8B767607E553}">
      <dgm:prSet/>
      <dgm:spPr/>
      <dgm:t>
        <a:bodyPr/>
        <a:lstStyle/>
        <a:p>
          <a:endParaRPr lang="cs-CZ"/>
        </a:p>
      </dgm:t>
    </dgm:pt>
    <dgm:pt modelId="{D1295B8C-F570-47F9-8F01-C4D8BE28B80D}">
      <dgm:prSet phldrT="[Text]" custT="1"/>
      <dgm:spPr/>
      <dgm:t>
        <a:bodyPr/>
        <a:lstStyle/>
        <a:p>
          <a:r>
            <a:rPr lang="cs-CZ" sz="1800" dirty="0">
              <a:latin typeface="Calibri" panose="020F0502020204030204" pitchFamily="34" charset="0"/>
              <a:cs typeface="Calibri" panose="020F0502020204030204" pitchFamily="34" charset="0"/>
            </a:rPr>
            <a:t>Čl. 6.3 MPZ</a:t>
          </a:r>
        </a:p>
      </dgm:t>
    </dgm:pt>
    <dgm:pt modelId="{AB134A54-79D4-4D47-A0C0-073DD538A9F1}" type="parTrans" cxnId="{B5628AB3-6CD0-4DF1-9B97-F6F2629D21FC}">
      <dgm:prSet/>
      <dgm:spPr/>
      <dgm:t>
        <a:bodyPr/>
        <a:lstStyle/>
        <a:p>
          <a:endParaRPr lang="cs-CZ"/>
        </a:p>
      </dgm:t>
    </dgm:pt>
    <dgm:pt modelId="{B95FD49E-BC1B-4BAF-BE72-211F5855C76D}" type="sibTrans" cxnId="{B5628AB3-6CD0-4DF1-9B97-F6F2629D21FC}">
      <dgm:prSet/>
      <dgm:spPr/>
      <dgm:t>
        <a:bodyPr/>
        <a:lstStyle/>
        <a:p>
          <a:endParaRPr lang="cs-CZ"/>
        </a:p>
      </dgm:t>
    </dgm:pt>
    <dgm:pt modelId="{D7196D75-5C40-4CFC-9C77-9342454CF2D6}">
      <dgm:prSet phldrT="[Text]" custT="1"/>
      <dgm:spPr/>
      <dgm:t>
        <a:bodyPr/>
        <a:lstStyle/>
        <a:p>
          <a:r>
            <a:rPr lang="cs-CZ" sz="1300" dirty="0">
              <a:latin typeface="Calibri" panose="020F0502020204030204" pitchFamily="34" charset="0"/>
              <a:cs typeface="Calibri" panose="020F0502020204030204" pitchFamily="34" charset="0"/>
            </a:rPr>
            <a:t>Režim zakázky podle předpokládané hodnoty</a:t>
          </a:r>
        </a:p>
      </dgm:t>
    </dgm:pt>
    <dgm:pt modelId="{13D8DB70-38C4-402D-81BE-20B4E950A7EE}" type="parTrans" cxnId="{E506061F-CBBE-492C-BCF3-33240F6A56C8}">
      <dgm:prSet/>
      <dgm:spPr/>
      <dgm:t>
        <a:bodyPr/>
        <a:lstStyle/>
        <a:p>
          <a:endParaRPr lang="cs-CZ"/>
        </a:p>
      </dgm:t>
    </dgm:pt>
    <dgm:pt modelId="{7D30000B-A3EC-4C25-B39F-112CAD8063FF}" type="sibTrans" cxnId="{E506061F-CBBE-492C-BCF3-33240F6A56C8}">
      <dgm:prSet/>
      <dgm:spPr/>
      <dgm:t>
        <a:bodyPr/>
        <a:lstStyle/>
        <a:p>
          <a:endParaRPr lang="cs-CZ"/>
        </a:p>
      </dgm:t>
    </dgm:pt>
    <dgm:pt modelId="{916178FA-EDA5-46AD-B98B-1ACFFF42477E}">
      <dgm:prSet phldrT="[Text]" custT="1"/>
      <dgm:spPr/>
      <dgm:t>
        <a:bodyPr/>
        <a:lstStyle/>
        <a:p>
          <a:r>
            <a:rPr lang="cs-CZ" sz="1800" dirty="0">
              <a:latin typeface="Calibri" panose="020F0502020204030204" pitchFamily="34" charset="0"/>
              <a:cs typeface="Calibri" panose="020F0502020204030204" pitchFamily="34" charset="0"/>
            </a:rPr>
            <a:t>Čl. 6.4 MPZ</a:t>
          </a:r>
        </a:p>
      </dgm:t>
    </dgm:pt>
    <dgm:pt modelId="{BAE66143-5FED-40F2-A4FA-682418B56D53}" type="parTrans" cxnId="{3C2BF762-DF59-4944-8886-2F25709B2106}">
      <dgm:prSet/>
      <dgm:spPr/>
      <dgm:t>
        <a:bodyPr/>
        <a:lstStyle/>
        <a:p>
          <a:endParaRPr lang="cs-CZ"/>
        </a:p>
      </dgm:t>
    </dgm:pt>
    <dgm:pt modelId="{1B32DFC0-0D98-4CDA-B88B-92950667568E}" type="sibTrans" cxnId="{3C2BF762-DF59-4944-8886-2F25709B2106}">
      <dgm:prSet/>
      <dgm:spPr/>
      <dgm:t>
        <a:bodyPr/>
        <a:lstStyle/>
        <a:p>
          <a:endParaRPr lang="cs-CZ"/>
        </a:p>
      </dgm:t>
    </dgm:pt>
    <dgm:pt modelId="{DEE656AA-081F-4495-BF07-24293AEBB853}">
      <dgm:prSet phldrT="[Text]" custT="1"/>
      <dgm:spPr/>
      <dgm:t>
        <a:bodyPr/>
        <a:lstStyle/>
        <a:p>
          <a:r>
            <a:rPr lang="cs-CZ" sz="1300" dirty="0">
              <a:latin typeface="Calibri" panose="020F0502020204030204" pitchFamily="34" charset="0"/>
              <a:cs typeface="Calibri" panose="020F0502020204030204" pitchFamily="34" charset="0"/>
            </a:rPr>
            <a:t>Stanovení předpokládané hodnoty zakázky</a:t>
          </a:r>
        </a:p>
      </dgm:t>
    </dgm:pt>
    <dgm:pt modelId="{AA245651-87D7-4AB2-BF22-42509C17297C}" type="parTrans" cxnId="{BBC3C9BC-28BF-41E5-B637-1AC9D271950B}">
      <dgm:prSet/>
      <dgm:spPr/>
      <dgm:t>
        <a:bodyPr/>
        <a:lstStyle/>
        <a:p>
          <a:endParaRPr lang="cs-CZ"/>
        </a:p>
      </dgm:t>
    </dgm:pt>
    <dgm:pt modelId="{29F8C9F2-E5D3-4700-AE05-C80B26532F99}" type="sibTrans" cxnId="{BBC3C9BC-28BF-41E5-B637-1AC9D271950B}">
      <dgm:prSet/>
      <dgm:spPr/>
      <dgm:t>
        <a:bodyPr/>
        <a:lstStyle/>
        <a:p>
          <a:endParaRPr lang="cs-CZ"/>
        </a:p>
      </dgm:t>
    </dgm:pt>
    <dgm:pt modelId="{B8E644E2-8B52-491E-AA7E-2B068E66E4D1}">
      <dgm:prSet custT="1"/>
      <dgm:spPr/>
      <dgm:t>
        <a:bodyPr/>
        <a:lstStyle/>
        <a:p>
          <a:r>
            <a:rPr lang="cs-CZ" sz="1800" dirty="0">
              <a:latin typeface="Calibri" panose="020F0502020204030204" pitchFamily="34" charset="0"/>
              <a:cs typeface="Calibri" panose="020F0502020204030204" pitchFamily="34" charset="0"/>
            </a:rPr>
            <a:t>Čl. 6.5 MPZ </a:t>
          </a:r>
        </a:p>
      </dgm:t>
    </dgm:pt>
    <dgm:pt modelId="{0B69F1A7-8A35-4AEB-977D-DBA603BDA2CD}" type="parTrans" cxnId="{6E3B903F-06C2-4365-A7ED-7FF005975FA6}">
      <dgm:prSet/>
      <dgm:spPr/>
      <dgm:t>
        <a:bodyPr/>
        <a:lstStyle/>
        <a:p>
          <a:endParaRPr lang="cs-CZ"/>
        </a:p>
      </dgm:t>
    </dgm:pt>
    <dgm:pt modelId="{34C23067-2E8B-445D-A93D-E006966DFFEB}" type="sibTrans" cxnId="{6E3B903F-06C2-4365-A7ED-7FF005975FA6}">
      <dgm:prSet/>
      <dgm:spPr/>
      <dgm:t>
        <a:bodyPr/>
        <a:lstStyle/>
        <a:p>
          <a:endParaRPr lang="cs-CZ"/>
        </a:p>
      </dgm:t>
    </dgm:pt>
    <dgm:pt modelId="{02ECEC02-9C4F-42EB-A275-9A98D3720194}">
      <dgm:prSet custT="1"/>
      <dgm:spPr/>
      <dgm:t>
        <a:bodyPr/>
        <a:lstStyle/>
        <a:p>
          <a:r>
            <a:rPr lang="cs-CZ" sz="1800" dirty="0">
              <a:latin typeface="Calibri" panose="020F0502020204030204" pitchFamily="34" charset="0"/>
              <a:cs typeface="Calibri" panose="020F0502020204030204" pitchFamily="34" charset="0"/>
            </a:rPr>
            <a:t>Čl. 7.2 MPZ</a:t>
          </a:r>
        </a:p>
      </dgm:t>
    </dgm:pt>
    <dgm:pt modelId="{E008810A-BEF1-4603-9239-584E7D1A07F9}" type="parTrans" cxnId="{D0D14EC1-6BF2-488C-A7FB-46A3B5FB76D9}">
      <dgm:prSet/>
      <dgm:spPr/>
      <dgm:t>
        <a:bodyPr/>
        <a:lstStyle/>
        <a:p>
          <a:endParaRPr lang="cs-CZ"/>
        </a:p>
      </dgm:t>
    </dgm:pt>
    <dgm:pt modelId="{B5C12377-A835-4617-BA52-7C5F195269CC}" type="sibTrans" cxnId="{D0D14EC1-6BF2-488C-A7FB-46A3B5FB76D9}">
      <dgm:prSet/>
      <dgm:spPr/>
      <dgm:t>
        <a:bodyPr/>
        <a:lstStyle/>
        <a:p>
          <a:endParaRPr lang="cs-CZ"/>
        </a:p>
      </dgm:t>
    </dgm:pt>
    <dgm:pt modelId="{42F43B51-EEF7-4093-A083-97D128A6807D}">
      <dgm:prSet custT="1"/>
      <dgm:spPr/>
      <dgm:t>
        <a:bodyPr/>
        <a:lstStyle/>
        <a:p>
          <a:r>
            <a:rPr lang="cs-CZ" sz="1800" dirty="0">
              <a:latin typeface="Calibri" panose="020F0502020204030204" pitchFamily="34" charset="0"/>
              <a:cs typeface="Calibri" panose="020F0502020204030204" pitchFamily="34" charset="0"/>
            </a:rPr>
            <a:t>Čl. 7.3 MPZ</a:t>
          </a:r>
        </a:p>
      </dgm:t>
    </dgm:pt>
    <dgm:pt modelId="{89FE3B32-7D5D-44B7-8B4C-3A7B8A7F01E6}" type="parTrans" cxnId="{67CFA085-D5E3-47AA-B05F-E53C1770CEFD}">
      <dgm:prSet/>
      <dgm:spPr/>
      <dgm:t>
        <a:bodyPr/>
        <a:lstStyle/>
        <a:p>
          <a:endParaRPr lang="cs-CZ"/>
        </a:p>
      </dgm:t>
    </dgm:pt>
    <dgm:pt modelId="{9D4F8439-25F7-4857-92C2-7CDE730E5AAF}" type="sibTrans" cxnId="{67CFA085-D5E3-47AA-B05F-E53C1770CEFD}">
      <dgm:prSet/>
      <dgm:spPr/>
      <dgm:t>
        <a:bodyPr/>
        <a:lstStyle/>
        <a:p>
          <a:endParaRPr lang="cs-CZ"/>
        </a:p>
      </dgm:t>
    </dgm:pt>
    <dgm:pt modelId="{2A56DE55-7DA0-4E44-BA1F-E4B3CD14EA04}">
      <dgm:prSet custT="1"/>
      <dgm:spPr/>
      <dgm:t>
        <a:bodyPr/>
        <a:lstStyle/>
        <a:p>
          <a:r>
            <a:rPr lang="cs-CZ" sz="1800" dirty="0">
              <a:latin typeface="Calibri" panose="020F0502020204030204" pitchFamily="34" charset="0"/>
              <a:cs typeface="Calibri" panose="020F0502020204030204" pitchFamily="34" charset="0"/>
            </a:rPr>
            <a:t>Čl. 8 MPZ</a:t>
          </a:r>
        </a:p>
      </dgm:t>
    </dgm:pt>
    <dgm:pt modelId="{32679F3A-DA5E-4756-8165-9CC049781141}" type="parTrans" cxnId="{5EF64FE9-9D10-4054-952E-432834FFD889}">
      <dgm:prSet/>
      <dgm:spPr/>
      <dgm:t>
        <a:bodyPr/>
        <a:lstStyle/>
        <a:p>
          <a:endParaRPr lang="cs-CZ"/>
        </a:p>
      </dgm:t>
    </dgm:pt>
    <dgm:pt modelId="{7440A356-7D56-4B5A-B062-E02CF0DF2A3A}" type="sibTrans" cxnId="{5EF64FE9-9D10-4054-952E-432834FFD889}">
      <dgm:prSet/>
      <dgm:spPr/>
      <dgm:t>
        <a:bodyPr/>
        <a:lstStyle/>
        <a:p>
          <a:endParaRPr lang="cs-CZ"/>
        </a:p>
      </dgm:t>
    </dgm:pt>
    <dgm:pt modelId="{EB16E2C2-84FB-4BC1-97BA-B4B534BBE53D}">
      <dgm:prSet custT="1"/>
      <dgm:spPr/>
      <dgm:t>
        <a:bodyPr/>
        <a:lstStyle/>
        <a:p>
          <a:r>
            <a:rPr lang="cs-CZ" sz="1800" dirty="0">
              <a:latin typeface="Calibri" panose="020F0502020204030204" pitchFamily="34" charset="0"/>
              <a:cs typeface="Calibri" panose="020F0502020204030204" pitchFamily="34" charset="0"/>
            </a:rPr>
            <a:t>Čl. 9 MPZ</a:t>
          </a:r>
        </a:p>
      </dgm:t>
    </dgm:pt>
    <dgm:pt modelId="{0D83B786-A5F8-4C37-BF78-46C1907EE184}" type="parTrans" cxnId="{9FE90BB7-3941-4AD0-9869-5AFAE8E76510}">
      <dgm:prSet/>
      <dgm:spPr/>
      <dgm:t>
        <a:bodyPr/>
        <a:lstStyle/>
        <a:p>
          <a:endParaRPr lang="cs-CZ"/>
        </a:p>
      </dgm:t>
    </dgm:pt>
    <dgm:pt modelId="{A878CBB2-CC59-4946-A3DF-D9655C68F78D}" type="sibTrans" cxnId="{9FE90BB7-3941-4AD0-9869-5AFAE8E76510}">
      <dgm:prSet/>
      <dgm:spPr/>
      <dgm:t>
        <a:bodyPr/>
        <a:lstStyle/>
        <a:p>
          <a:endParaRPr lang="cs-CZ"/>
        </a:p>
      </dgm:t>
    </dgm:pt>
    <dgm:pt modelId="{47598C31-3E9B-48EF-955E-4575AED5D209}">
      <dgm:prSet phldrT="[Text]" custT="1"/>
      <dgm:spPr/>
      <dgm:t>
        <a:bodyPr/>
        <a:lstStyle/>
        <a:p>
          <a:r>
            <a:rPr lang="cs-CZ" sz="1300" dirty="0">
              <a:latin typeface="Calibri" panose="020F0502020204030204" pitchFamily="34" charset="0"/>
              <a:cs typeface="Calibri" panose="020F0502020204030204" pitchFamily="34" charset="0"/>
            </a:rPr>
            <a:t>Základní zásady postupu zadavatele (transparentnost, přiměřenost, rovné zacházení, zákaz diskriminace)</a:t>
          </a:r>
        </a:p>
      </dgm:t>
    </dgm:pt>
    <dgm:pt modelId="{FB00B506-A668-4E05-B6C8-BAC55C2E6DB6}" type="sibTrans" cxnId="{CFC5198D-EE81-4510-A505-59371371C4B8}">
      <dgm:prSet/>
      <dgm:spPr/>
      <dgm:t>
        <a:bodyPr/>
        <a:lstStyle/>
        <a:p>
          <a:endParaRPr lang="cs-CZ"/>
        </a:p>
      </dgm:t>
    </dgm:pt>
    <dgm:pt modelId="{C454668D-B33E-4F8A-8EEF-92B3F7E019E1}" type="parTrans" cxnId="{CFC5198D-EE81-4510-A505-59371371C4B8}">
      <dgm:prSet/>
      <dgm:spPr/>
      <dgm:t>
        <a:bodyPr/>
        <a:lstStyle/>
        <a:p>
          <a:endParaRPr lang="cs-CZ"/>
        </a:p>
      </dgm:t>
    </dgm:pt>
    <dgm:pt modelId="{A9603D01-5C7C-4126-9093-7CD909424F76}">
      <dgm:prSet custT="1"/>
      <dgm:spPr/>
      <dgm:t>
        <a:bodyPr/>
        <a:lstStyle/>
        <a:p>
          <a:r>
            <a:rPr lang="cs-CZ" sz="1300" dirty="0">
              <a:latin typeface="Calibri" panose="020F0502020204030204" pitchFamily="34" charset="0"/>
              <a:cs typeface="Calibri" panose="020F0502020204030204" pitchFamily="34" charset="0"/>
            </a:rPr>
            <a:t>Druh výběrového řízení (postup v otevřené a uzavřené výzvě)</a:t>
          </a:r>
        </a:p>
      </dgm:t>
    </dgm:pt>
    <dgm:pt modelId="{F8905148-4DE3-48A8-9B96-8F678C8D2557}" type="parTrans" cxnId="{EB96C436-1096-4B66-98E6-B06A98C85205}">
      <dgm:prSet/>
      <dgm:spPr/>
      <dgm:t>
        <a:bodyPr/>
        <a:lstStyle/>
        <a:p>
          <a:endParaRPr lang="cs-CZ"/>
        </a:p>
      </dgm:t>
    </dgm:pt>
    <dgm:pt modelId="{C217A159-3F64-4165-B6A1-7B0096039BF4}" type="sibTrans" cxnId="{EB96C436-1096-4B66-98E6-B06A98C85205}">
      <dgm:prSet/>
      <dgm:spPr/>
      <dgm:t>
        <a:bodyPr/>
        <a:lstStyle/>
        <a:p>
          <a:endParaRPr lang="cs-CZ"/>
        </a:p>
      </dgm:t>
    </dgm:pt>
    <dgm:pt modelId="{A556F5C5-1B0E-48E7-9125-5009F3FC1C95}">
      <dgm:prSet custT="1"/>
      <dgm:spPr/>
      <dgm:t>
        <a:bodyPr/>
        <a:lstStyle/>
        <a:p>
          <a:r>
            <a:rPr lang="cs-CZ" sz="1300" dirty="0">
              <a:latin typeface="Calibri" panose="020F0502020204030204" pitchFamily="34" charset="0"/>
              <a:cs typeface="Calibri" panose="020F0502020204030204" pitchFamily="34" charset="0"/>
            </a:rPr>
            <a:t>Zadávací podmínky (povinný obsah)</a:t>
          </a:r>
        </a:p>
      </dgm:t>
    </dgm:pt>
    <dgm:pt modelId="{1C8A873B-DDCD-4A46-AE11-A4B5E657ADD2}" type="parTrans" cxnId="{B2B920A3-40C5-4410-B272-D947B9A04F87}">
      <dgm:prSet/>
      <dgm:spPr/>
      <dgm:t>
        <a:bodyPr/>
        <a:lstStyle/>
        <a:p>
          <a:endParaRPr lang="cs-CZ"/>
        </a:p>
      </dgm:t>
    </dgm:pt>
    <dgm:pt modelId="{F891FEFC-78C8-4867-A90E-9574706E9B68}" type="sibTrans" cxnId="{B2B920A3-40C5-4410-B272-D947B9A04F87}">
      <dgm:prSet/>
      <dgm:spPr/>
      <dgm:t>
        <a:bodyPr/>
        <a:lstStyle/>
        <a:p>
          <a:endParaRPr lang="cs-CZ"/>
        </a:p>
      </dgm:t>
    </dgm:pt>
    <dgm:pt modelId="{120348BC-3900-4B39-BA41-134141CEE143}">
      <dgm:prSet custT="1"/>
      <dgm:spPr/>
      <dgm:t>
        <a:bodyPr/>
        <a:lstStyle/>
        <a:p>
          <a:r>
            <a:rPr lang="cs-CZ" sz="1300" dirty="0">
              <a:latin typeface="Calibri" panose="020F0502020204030204" pitchFamily="34" charset="0"/>
              <a:cs typeface="Calibri" panose="020F0502020204030204" pitchFamily="34" charset="0"/>
            </a:rPr>
            <a:t>Otevírání, posouzení a hodnocení nabídek</a:t>
          </a:r>
        </a:p>
      </dgm:t>
    </dgm:pt>
    <dgm:pt modelId="{B13003A3-DF3C-4BD9-8266-33A8ABD4286C}" type="parTrans" cxnId="{4FE05C11-274D-4A09-8E19-4713C77C68CA}">
      <dgm:prSet/>
      <dgm:spPr/>
      <dgm:t>
        <a:bodyPr/>
        <a:lstStyle/>
        <a:p>
          <a:endParaRPr lang="cs-CZ"/>
        </a:p>
      </dgm:t>
    </dgm:pt>
    <dgm:pt modelId="{5348A17A-805F-4A8F-9F0D-32366E49574C}" type="sibTrans" cxnId="{4FE05C11-274D-4A09-8E19-4713C77C68CA}">
      <dgm:prSet/>
      <dgm:spPr/>
      <dgm:t>
        <a:bodyPr/>
        <a:lstStyle/>
        <a:p>
          <a:endParaRPr lang="cs-CZ"/>
        </a:p>
      </dgm:t>
    </dgm:pt>
    <dgm:pt modelId="{1DAEBD2B-7892-4441-A2D8-267788BBF7E2}">
      <dgm:prSet custT="1"/>
      <dgm:spPr/>
      <dgm:t>
        <a:bodyPr/>
        <a:lstStyle/>
        <a:p>
          <a:r>
            <a:rPr lang="cs-CZ" sz="1300" dirty="0">
              <a:latin typeface="Calibri" panose="020F0502020204030204" pitchFamily="34" charset="0"/>
              <a:cs typeface="Calibri" panose="020F0502020204030204" pitchFamily="34" charset="0"/>
            </a:rPr>
            <a:t>Uzavření smlouvy, změna smlouvy (změna závazku ze smlouvy analogicky k § 222 ZZVZ)</a:t>
          </a:r>
        </a:p>
      </dgm:t>
    </dgm:pt>
    <dgm:pt modelId="{6F41979E-5E4C-4E09-9C7E-014AD2FDA51C}" type="parTrans" cxnId="{C4940840-D9E5-4635-830F-82C6DBC2F7B1}">
      <dgm:prSet/>
      <dgm:spPr/>
      <dgm:t>
        <a:bodyPr/>
        <a:lstStyle/>
        <a:p>
          <a:endParaRPr lang="cs-CZ"/>
        </a:p>
      </dgm:t>
    </dgm:pt>
    <dgm:pt modelId="{AC81705B-D657-4BCB-A141-007100C7BC00}" type="sibTrans" cxnId="{C4940840-D9E5-4635-830F-82C6DBC2F7B1}">
      <dgm:prSet/>
      <dgm:spPr/>
      <dgm:t>
        <a:bodyPr/>
        <a:lstStyle/>
        <a:p>
          <a:endParaRPr lang="cs-CZ"/>
        </a:p>
      </dgm:t>
    </dgm:pt>
    <dgm:pt modelId="{6A2D9F6F-C3AE-4B29-93C1-8496797E3B24}">
      <dgm:prSet custT="1"/>
      <dgm:spPr/>
      <dgm:t>
        <a:bodyPr/>
        <a:lstStyle/>
        <a:p>
          <a:r>
            <a:rPr lang="cs-CZ" sz="1300" dirty="0">
              <a:latin typeface="Calibri" panose="020F0502020204030204" pitchFamily="34" charset="0"/>
              <a:cs typeface="Calibri" panose="020F0502020204030204" pitchFamily="34" charset="0"/>
            </a:rPr>
            <a:t>Lhůta pro podání nabídek, vysvětlení zadávacích podmínek</a:t>
          </a:r>
        </a:p>
      </dgm:t>
    </dgm:pt>
    <dgm:pt modelId="{463418A6-074A-4412-B906-002EA1AF75B1}" type="parTrans" cxnId="{268FC362-26B2-4497-80EB-B328080B8305}">
      <dgm:prSet/>
      <dgm:spPr/>
      <dgm:t>
        <a:bodyPr/>
        <a:lstStyle/>
        <a:p>
          <a:endParaRPr lang="cs-CZ"/>
        </a:p>
      </dgm:t>
    </dgm:pt>
    <dgm:pt modelId="{384A311B-3A16-459D-AB28-6E6B2623AD2A}" type="sibTrans" cxnId="{268FC362-26B2-4497-80EB-B328080B8305}">
      <dgm:prSet/>
      <dgm:spPr/>
      <dgm:t>
        <a:bodyPr/>
        <a:lstStyle/>
        <a:p>
          <a:endParaRPr lang="cs-CZ"/>
        </a:p>
      </dgm:t>
    </dgm:pt>
    <dgm:pt modelId="{12EF8626-6F44-4AB4-83F0-332582CE0657}">
      <dgm:prSet custT="1"/>
      <dgm:spPr/>
      <dgm:t>
        <a:bodyPr/>
        <a:lstStyle/>
        <a:p>
          <a:r>
            <a:rPr lang="cs-CZ" sz="1800" dirty="0">
              <a:latin typeface="Calibri" panose="020F0502020204030204" pitchFamily="34" charset="0"/>
              <a:cs typeface="Calibri" panose="020F0502020204030204" pitchFamily="34" charset="0"/>
            </a:rPr>
            <a:t>Čl. 7.1 MPZ</a:t>
          </a:r>
        </a:p>
      </dgm:t>
    </dgm:pt>
    <dgm:pt modelId="{5F8F5EF0-829A-4895-8F90-B8C0B4C7C8A9}" type="parTrans" cxnId="{F363553F-66EB-4548-B285-AA79E59D0C86}">
      <dgm:prSet/>
      <dgm:spPr/>
      <dgm:t>
        <a:bodyPr/>
        <a:lstStyle/>
        <a:p>
          <a:endParaRPr lang="cs-CZ"/>
        </a:p>
      </dgm:t>
    </dgm:pt>
    <dgm:pt modelId="{8681103F-3732-4EAB-84A8-377D65875244}" type="sibTrans" cxnId="{F363553F-66EB-4548-B285-AA79E59D0C86}">
      <dgm:prSet/>
      <dgm:spPr/>
      <dgm:t>
        <a:bodyPr/>
        <a:lstStyle/>
        <a:p>
          <a:endParaRPr lang="cs-CZ"/>
        </a:p>
      </dgm:t>
    </dgm:pt>
    <dgm:pt modelId="{E4A1E8A9-1C5F-4CAD-9EC4-F084A1645FCD}">
      <dgm:prSet phldrT="[Text]" custT="1"/>
      <dgm:spPr/>
      <dgm:t>
        <a:bodyPr/>
        <a:lstStyle/>
        <a:p>
          <a:r>
            <a:rPr lang="cs-CZ" sz="1300" dirty="0">
              <a:latin typeface="Calibri" panose="020F0502020204030204" pitchFamily="34" charset="0"/>
              <a:cs typeface="Calibri" panose="020F0502020204030204" pitchFamily="34" charset="0"/>
            </a:rPr>
            <a:t>Střet zájmů</a:t>
          </a:r>
        </a:p>
      </dgm:t>
    </dgm:pt>
    <dgm:pt modelId="{7CEA70A8-B552-455B-8D96-639DE6153E8D}" type="parTrans" cxnId="{9960BDE7-4530-4AE7-9F7A-F15FBB2FED0D}">
      <dgm:prSet/>
      <dgm:spPr/>
      <dgm:t>
        <a:bodyPr/>
        <a:lstStyle/>
        <a:p>
          <a:endParaRPr lang="cs-CZ"/>
        </a:p>
      </dgm:t>
    </dgm:pt>
    <dgm:pt modelId="{DB775348-D691-48D4-B4C0-C0F70AF47544}" type="sibTrans" cxnId="{9960BDE7-4530-4AE7-9F7A-F15FBB2FED0D}">
      <dgm:prSet/>
      <dgm:spPr/>
      <dgm:t>
        <a:bodyPr/>
        <a:lstStyle/>
        <a:p>
          <a:endParaRPr lang="cs-CZ"/>
        </a:p>
      </dgm:t>
    </dgm:pt>
    <dgm:pt modelId="{813E03F4-CE0B-497E-B23E-B9710AA58675}" type="pres">
      <dgm:prSet presAssocID="{C929BB59-DB11-471F-856B-509AAD085950}" presName="Name0" presStyleCnt="0">
        <dgm:presLayoutVars>
          <dgm:dir/>
          <dgm:animLvl val="lvl"/>
          <dgm:resizeHandles val="exact"/>
        </dgm:presLayoutVars>
      </dgm:prSet>
      <dgm:spPr/>
    </dgm:pt>
    <dgm:pt modelId="{46025958-AF9B-4E61-82BB-71FA08AA9913}" type="pres">
      <dgm:prSet presAssocID="{3B85B9FB-3C6B-41A9-AC59-6031B3260351}" presName="linNode" presStyleCnt="0"/>
      <dgm:spPr/>
    </dgm:pt>
    <dgm:pt modelId="{76227BB8-72D5-47FE-B3D6-FF1D2C097A50}" type="pres">
      <dgm:prSet presAssocID="{3B85B9FB-3C6B-41A9-AC59-6031B3260351}" presName="parentText" presStyleLbl="node1" presStyleIdx="0" presStyleCnt="9" custLinFactNeighborY="-264">
        <dgm:presLayoutVars>
          <dgm:chMax val="1"/>
          <dgm:bulletEnabled val="1"/>
        </dgm:presLayoutVars>
      </dgm:prSet>
      <dgm:spPr/>
    </dgm:pt>
    <dgm:pt modelId="{B89581AD-5FE2-4E93-9D7D-D8AF7A02E0E1}" type="pres">
      <dgm:prSet presAssocID="{3B85B9FB-3C6B-41A9-AC59-6031B3260351}" presName="descendantText" presStyleLbl="alignAccFollowNode1" presStyleIdx="0" presStyleCnt="9" custScaleY="104732" custLinFactNeighborX="0" custLinFactNeighborY="3500">
        <dgm:presLayoutVars>
          <dgm:bulletEnabled val="1"/>
        </dgm:presLayoutVars>
      </dgm:prSet>
      <dgm:spPr/>
    </dgm:pt>
    <dgm:pt modelId="{20F0284C-7856-4C45-B744-188E15A1C92F}" type="pres">
      <dgm:prSet presAssocID="{24A27745-84E1-4013-BE13-0596DBEA2D34}" presName="sp" presStyleCnt="0"/>
      <dgm:spPr/>
    </dgm:pt>
    <dgm:pt modelId="{68BA291A-300E-44B5-80E2-A3459A3EDF8F}" type="pres">
      <dgm:prSet presAssocID="{D1295B8C-F570-47F9-8F01-C4D8BE28B80D}" presName="linNode" presStyleCnt="0"/>
      <dgm:spPr/>
    </dgm:pt>
    <dgm:pt modelId="{9248038F-5E48-45C8-8402-0FE2985B3A04}" type="pres">
      <dgm:prSet presAssocID="{D1295B8C-F570-47F9-8F01-C4D8BE28B80D}" presName="parentText" presStyleLbl="node1" presStyleIdx="1" presStyleCnt="9">
        <dgm:presLayoutVars>
          <dgm:chMax val="1"/>
          <dgm:bulletEnabled val="1"/>
        </dgm:presLayoutVars>
      </dgm:prSet>
      <dgm:spPr/>
    </dgm:pt>
    <dgm:pt modelId="{E1A9335A-771D-4D9F-B4EB-CB3AEA3C3FE4}" type="pres">
      <dgm:prSet presAssocID="{D1295B8C-F570-47F9-8F01-C4D8BE28B80D}" presName="descendantText" presStyleLbl="alignAccFollowNode1" presStyleIdx="1" presStyleCnt="9">
        <dgm:presLayoutVars>
          <dgm:bulletEnabled val="1"/>
        </dgm:presLayoutVars>
      </dgm:prSet>
      <dgm:spPr/>
    </dgm:pt>
    <dgm:pt modelId="{4D5780E4-0BDA-4D96-8F76-07CA45537C61}" type="pres">
      <dgm:prSet presAssocID="{B95FD49E-BC1B-4BAF-BE72-211F5855C76D}" presName="sp" presStyleCnt="0"/>
      <dgm:spPr/>
    </dgm:pt>
    <dgm:pt modelId="{22545F58-D289-47B7-9CD5-65058EC3F643}" type="pres">
      <dgm:prSet presAssocID="{916178FA-EDA5-46AD-B98B-1ACFFF42477E}" presName="linNode" presStyleCnt="0"/>
      <dgm:spPr/>
    </dgm:pt>
    <dgm:pt modelId="{FE52AA1E-3D08-47A3-9635-F2618CAE961A}" type="pres">
      <dgm:prSet presAssocID="{916178FA-EDA5-46AD-B98B-1ACFFF42477E}" presName="parentText" presStyleLbl="node1" presStyleIdx="2" presStyleCnt="9">
        <dgm:presLayoutVars>
          <dgm:chMax val="1"/>
          <dgm:bulletEnabled val="1"/>
        </dgm:presLayoutVars>
      </dgm:prSet>
      <dgm:spPr/>
    </dgm:pt>
    <dgm:pt modelId="{1209519C-1EDF-4D3C-BBAF-262008570938}" type="pres">
      <dgm:prSet presAssocID="{916178FA-EDA5-46AD-B98B-1ACFFF42477E}" presName="descendantText" presStyleLbl="alignAccFollowNode1" presStyleIdx="2" presStyleCnt="9" custLinFactNeighborX="0" custLinFactNeighborY="2280">
        <dgm:presLayoutVars>
          <dgm:bulletEnabled val="1"/>
        </dgm:presLayoutVars>
      </dgm:prSet>
      <dgm:spPr/>
    </dgm:pt>
    <dgm:pt modelId="{44C0028C-0C82-4CB9-A3C5-C0CD82D93CA1}" type="pres">
      <dgm:prSet presAssocID="{1B32DFC0-0D98-4CDA-B88B-92950667568E}" presName="sp" presStyleCnt="0"/>
      <dgm:spPr/>
    </dgm:pt>
    <dgm:pt modelId="{7FDDFE49-71F9-4360-9E30-4CEEA12F0F5F}" type="pres">
      <dgm:prSet presAssocID="{B8E644E2-8B52-491E-AA7E-2B068E66E4D1}" presName="linNode" presStyleCnt="0"/>
      <dgm:spPr/>
    </dgm:pt>
    <dgm:pt modelId="{D8C02338-B706-4AA1-AD01-DEFE40DF42D1}" type="pres">
      <dgm:prSet presAssocID="{B8E644E2-8B52-491E-AA7E-2B068E66E4D1}" presName="parentText" presStyleLbl="node1" presStyleIdx="3" presStyleCnt="9">
        <dgm:presLayoutVars>
          <dgm:chMax val="1"/>
          <dgm:bulletEnabled val="1"/>
        </dgm:presLayoutVars>
      </dgm:prSet>
      <dgm:spPr/>
    </dgm:pt>
    <dgm:pt modelId="{5391BDD6-6CCF-4A98-B778-80C3AAEDEE5C}" type="pres">
      <dgm:prSet presAssocID="{B8E644E2-8B52-491E-AA7E-2B068E66E4D1}" presName="descendantText" presStyleLbl="alignAccFollowNode1" presStyleIdx="3" presStyleCnt="9">
        <dgm:presLayoutVars>
          <dgm:bulletEnabled val="1"/>
        </dgm:presLayoutVars>
      </dgm:prSet>
      <dgm:spPr/>
    </dgm:pt>
    <dgm:pt modelId="{12AC11F9-2DFB-4197-B94C-3A4A305E972A}" type="pres">
      <dgm:prSet presAssocID="{34C23067-2E8B-445D-A93D-E006966DFFEB}" presName="sp" presStyleCnt="0"/>
      <dgm:spPr/>
    </dgm:pt>
    <dgm:pt modelId="{2ED7D880-6B27-4739-B0CC-89BF6F5D0994}" type="pres">
      <dgm:prSet presAssocID="{12EF8626-6F44-4AB4-83F0-332582CE0657}" presName="linNode" presStyleCnt="0"/>
      <dgm:spPr/>
    </dgm:pt>
    <dgm:pt modelId="{8841BE27-D775-4D81-8CF8-9A82475B5031}" type="pres">
      <dgm:prSet presAssocID="{12EF8626-6F44-4AB4-83F0-332582CE0657}" presName="parentText" presStyleLbl="node1" presStyleIdx="4" presStyleCnt="9">
        <dgm:presLayoutVars>
          <dgm:chMax val="1"/>
          <dgm:bulletEnabled val="1"/>
        </dgm:presLayoutVars>
      </dgm:prSet>
      <dgm:spPr/>
    </dgm:pt>
    <dgm:pt modelId="{74B957B2-6E95-4E27-921B-8D9322341BBF}" type="pres">
      <dgm:prSet presAssocID="{12EF8626-6F44-4AB4-83F0-332582CE0657}" presName="descendantText" presStyleLbl="alignAccFollowNode1" presStyleIdx="4" presStyleCnt="9">
        <dgm:presLayoutVars>
          <dgm:bulletEnabled val="1"/>
        </dgm:presLayoutVars>
      </dgm:prSet>
      <dgm:spPr/>
    </dgm:pt>
    <dgm:pt modelId="{5D2652F1-D8E2-4D0E-B1C7-2A0AB56268F5}" type="pres">
      <dgm:prSet presAssocID="{8681103F-3732-4EAB-84A8-377D65875244}" presName="sp" presStyleCnt="0"/>
      <dgm:spPr/>
    </dgm:pt>
    <dgm:pt modelId="{5F194AE1-7CEE-4C01-855C-4EFCB9FCC2D6}" type="pres">
      <dgm:prSet presAssocID="{02ECEC02-9C4F-42EB-A275-9A98D3720194}" presName="linNode" presStyleCnt="0"/>
      <dgm:spPr/>
    </dgm:pt>
    <dgm:pt modelId="{EAF1ACBF-A12E-4E98-A8C7-D5EB3C9938AF}" type="pres">
      <dgm:prSet presAssocID="{02ECEC02-9C4F-42EB-A275-9A98D3720194}" presName="parentText" presStyleLbl="node1" presStyleIdx="5" presStyleCnt="9">
        <dgm:presLayoutVars>
          <dgm:chMax val="1"/>
          <dgm:bulletEnabled val="1"/>
        </dgm:presLayoutVars>
      </dgm:prSet>
      <dgm:spPr/>
    </dgm:pt>
    <dgm:pt modelId="{924B6EF5-6594-489F-BAB7-F26664EC5896}" type="pres">
      <dgm:prSet presAssocID="{02ECEC02-9C4F-42EB-A275-9A98D3720194}" presName="descendantText" presStyleLbl="alignAccFollowNode1" presStyleIdx="5" presStyleCnt="9">
        <dgm:presLayoutVars>
          <dgm:bulletEnabled val="1"/>
        </dgm:presLayoutVars>
      </dgm:prSet>
      <dgm:spPr/>
    </dgm:pt>
    <dgm:pt modelId="{75540F0E-85AD-4CD5-A691-253AE073547A}" type="pres">
      <dgm:prSet presAssocID="{B5C12377-A835-4617-BA52-7C5F195269CC}" presName="sp" presStyleCnt="0"/>
      <dgm:spPr/>
    </dgm:pt>
    <dgm:pt modelId="{55F82388-DC99-4E45-A9DF-E4344F08989F}" type="pres">
      <dgm:prSet presAssocID="{42F43B51-EEF7-4093-A083-97D128A6807D}" presName="linNode" presStyleCnt="0"/>
      <dgm:spPr/>
    </dgm:pt>
    <dgm:pt modelId="{88B8051B-260C-4800-8B42-7F0B32F32564}" type="pres">
      <dgm:prSet presAssocID="{42F43B51-EEF7-4093-A083-97D128A6807D}" presName="parentText" presStyleLbl="node1" presStyleIdx="6" presStyleCnt="9">
        <dgm:presLayoutVars>
          <dgm:chMax val="1"/>
          <dgm:bulletEnabled val="1"/>
        </dgm:presLayoutVars>
      </dgm:prSet>
      <dgm:spPr/>
    </dgm:pt>
    <dgm:pt modelId="{A9256B48-39F2-456E-91C0-45226810444B}" type="pres">
      <dgm:prSet presAssocID="{42F43B51-EEF7-4093-A083-97D128A6807D}" presName="descendantText" presStyleLbl="alignAccFollowNode1" presStyleIdx="6" presStyleCnt="9" custLinFactNeighborY="2597">
        <dgm:presLayoutVars>
          <dgm:bulletEnabled val="1"/>
        </dgm:presLayoutVars>
      </dgm:prSet>
      <dgm:spPr/>
    </dgm:pt>
    <dgm:pt modelId="{C6056458-4765-4FAF-8140-3D1761A078B3}" type="pres">
      <dgm:prSet presAssocID="{9D4F8439-25F7-4857-92C2-7CDE730E5AAF}" presName="sp" presStyleCnt="0"/>
      <dgm:spPr/>
    </dgm:pt>
    <dgm:pt modelId="{BAC96BDA-4F91-440D-A1AD-4B921CE690BB}" type="pres">
      <dgm:prSet presAssocID="{2A56DE55-7DA0-4E44-BA1F-E4B3CD14EA04}" presName="linNode" presStyleCnt="0"/>
      <dgm:spPr/>
    </dgm:pt>
    <dgm:pt modelId="{31A53298-EBAF-4045-9EEF-F04AACC09D21}" type="pres">
      <dgm:prSet presAssocID="{2A56DE55-7DA0-4E44-BA1F-E4B3CD14EA04}" presName="parentText" presStyleLbl="node1" presStyleIdx="7" presStyleCnt="9">
        <dgm:presLayoutVars>
          <dgm:chMax val="1"/>
          <dgm:bulletEnabled val="1"/>
        </dgm:presLayoutVars>
      </dgm:prSet>
      <dgm:spPr/>
    </dgm:pt>
    <dgm:pt modelId="{D850706A-7C15-4B95-B3F4-AA94145DFD07}" type="pres">
      <dgm:prSet presAssocID="{2A56DE55-7DA0-4E44-BA1F-E4B3CD14EA04}" presName="descendantText" presStyleLbl="alignAccFollowNode1" presStyleIdx="7" presStyleCnt="9">
        <dgm:presLayoutVars>
          <dgm:bulletEnabled val="1"/>
        </dgm:presLayoutVars>
      </dgm:prSet>
      <dgm:spPr/>
    </dgm:pt>
    <dgm:pt modelId="{11F55CA9-A055-4D7D-B609-645EC963EAD0}" type="pres">
      <dgm:prSet presAssocID="{7440A356-7D56-4B5A-B062-E02CF0DF2A3A}" presName="sp" presStyleCnt="0"/>
      <dgm:spPr/>
    </dgm:pt>
    <dgm:pt modelId="{5A67D06C-E429-4DEF-A93F-147943A5F213}" type="pres">
      <dgm:prSet presAssocID="{EB16E2C2-84FB-4BC1-97BA-B4B534BBE53D}" presName="linNode" presStyleCnt="0"/>
      <dgm:spPr/>
    </dgm:pt>
    <dgm:pt modelId="{67D24A1B-AE90-4A93-9258-1FDF58C7BAD6}" type="pres">
      <dgm:prSet presAssocID="{EB16E2C2-84FB-4BC1-97BA-B4B534BBE53D}" presName="parentText" presStyleLbl="node1" presStyleIdx="8" presStyleCnt="9">
        <dgm:presLayoutVars>
          <dgm:chMax val="1"/>
          <dgm:bulletEnabled val="1"/>
        </dgm:presLayoutVars>
      </dgm:prSet>
      <dgm:spPr/>
    </dgm:pt>
    <dgm:pt modelId="{48502FF3-6E9E-4B72-9C27-1B51E1D97FA3}" type="pres">
      <dgm:prSet presAssocID="{EB16E2C2-84FB-4BC1-97BA-B4B534BBE53D}" presName="descendantText" presStyleLbl="alignAccFollowNode1" presStyleIdx="8" presStyleCnt="9">
        <dgm:presLayoutVars>
          <dgm:bulletEnabled val="1"/>
        </dgm:presLayoutVars>
      </dgm:prSet>
      <dgm:spPr/>
    </dgm:pt>
  </dgm:ptLst>
  <dgm:cxnLst>
    <dgm:cxn modelId="{4FE05C11-274D-4A09-8E19-4713C77C68CA}" srcId="{2A56DE55-7DA0-4E44-BA1F-E4B3CD14EA04}" destId="{120348BC-3900-4B39-BA41-134141CEE143}" srcOrd="0" destOrd="0" parTransId="{B13003A3-DF3C-4BD9-8266-33A8ABD4286C}" sibTransId="{5348A17A-805F-4A8F-9F0D-32366E49574C}"/>
    <dgm:cxn modelId="{3CA2F31D-6723-479A-B396-B013BBB876ED}" type="presOf" srcId="{12EF8626-6F44-4AB4-83F0-332582CE0657}" destId="{8841BE27-D775-4D81-8CF8-9A82475B5031}" srcOrd="0" destOrd="0" presId="urn:microsoft.com/office/officeart/2005/8/layout/vList5"/>
    <dgm:cxn modelId="{E506061F-CBBE-492C-BCF3-33240F6A56C8}" srcId="{D1295B8C-F570-47F9-8F01-C4D8BE28B80D}" destId="{D7196D75-5C40-4CFC-9C77-9342454CF2D6}" srcOrd="0" destOrd="0" parTransId="{13D8DB70-38C4-402D-81BE-20B4E950A7EE}" sibTransId="{7D30000B-A3EC-4C25-B39F-112CAD8063FF}"/>
    <dgm:cxn modelId="{BAF5A22D-85FB-462D-9AFF-3A61FEDE185E}" type="presOf" srcId="{47598C31-3E9B-48EF-955E-4575AED5D209}" destId="{B89581AD-5FE2-4E93-9D7D-D8AF7A02E0E1}" srcOrd="0" destOrd="0" presId="urn:microsoft.com/office/officeart/2005/8/layout/vList5"/>
    <dgm:cxn modelId="{5F07DF31-9AD6-4974-A359-E99B67A9B0D7}" type="presOf" srcId="{120348BC-3900-4B39-BA41-134141CEE143}" destId="{D850706A-7C15-4B95-B3F4-AA94145DFD07}" srcOrd="0" destOrd="0" presId="urn:microsoft.com/office/officeart/2005/8/layout/vList5"/>
    <dgm:cxn modelId="{EB96C436-1096-4B66-98E6-B06A98C85205}" srcId="{12EF8626-6F44-4AB4-83F0-332582CE0657}" destId="{A9603D01-5C7C-4126-9093-7CD909424F76}" srcOrd="0" destOrd="0" parTransId="{F8905148-4DE3-48A8-9B96-8F678C8D2557}" sibTransId="{C217A159-3F64-4165-B6A1-7B0096039BF4}"/>
    <dgm:cxn modelId="{E3467D37-1F6C-4255-8A96-E2EC2A010386}" type="presOf" srcId="{A9603D01-5C7C-4126-9093-7CD909424F76}" destId="{74B957B2-6E95-4E27-921B-8D9322341BBF}" srcOrd="0" destOrd="0" presId="urn:microsoft.com/office/officeart/2005/8/layout/vList5"/>
    <dgm:cxn modelId="{F363553F-66EB-4548-B285-AA79E59D0C86}" srcId="{C929BB59-DB11-471F-856B-509AAD085950}" destId="{12EF8626-6F44-4AB4-83F0-332582CE0657}" srcOrd="4" destOrd="0" parTransId="{5F8F5EF0-829A-4895-8F90-B8C0B4C7C8A9}" sibTransId="{8681103F-3732-4EAB-84A8-377D65875244}"/>
    <dgm:cxn modelId="{6E3B903F-06C2-4365-A7ED-7FF005975FA6}" srcId="{C929BB59-DB11-471F-856B-509AAD085950}" destId="{B8E644E2-8B52-491E-AA7E-2B068E66E4D1}" srcOrd="3" destOrd="0" parTransId="{0B69F1A7-8A35-4AEB-977D-DBA603BDA2CD}" sibTransId="{34C23067-2E8B-445D-A93D-E006966DFFEB}"/>
    <dgm:cxn modelId="{C4940840-D9E5-4635-830F-82C6DBC2F7B1}" srcId="{EB16E2C2-84FB-4BC1-97BA-B4B534BBE53D}" destId="{1DAEBD2B-7892-4441-A2D8-267788BBF7E2}" srcOrd="0" destOrd="0" parTransId="{6F41979E-5E4C-4E09-9C7E-014AD2FDA51C}" sibTransId="{AC81705B-D657-4BCB-A141-007100C7BC00}"/>
    <dgm:cxn modelId="{268FC362-26B2-4497-80EB-B328080B8305}" srcId="{42F43B51-EEF7-4093-A083-97D128A6807D}" destId="{6A2D9F6F-C3AE-4B29-93C1-8496797E3B24}" srcOrd="0" destOrd="0" parTransId="{463418A6-074A-4412-B906-002EA1AF75B1}" sibTransId="{384A311B-3A16-459D-AB28-6E6B2623AD2A}"/>
    <dgm:cxn modelId="{3C2BF762-DF59-4944-8886-2F25709B2106}" srcId="{C929BB59-DB11-471F-856B-509AAD085950}" destId="{916178FA-EDA5-46AD-B98B-1ACFFF42477E}" srcOrd="2" destOrd="0" parTransId="{BAE66143-5FED-40F2-A4FA-682418B56D53}" sibTransId="{1B32DFC0-0D98-4CDA-B88B-92950667568E}"/>
    <dgm:cxn modelId="{C638D043-6596-431E-B3E5-20DE67DF42B2}" type="presOf" srcId="{DEE656AA-081F-4495-BF07-24293AEBB853}" destId="{1209519C-1EDF-4D3C-BBAF-262008570938}" srcOrd="0" destOrd="0" presId="urn:microsoft.com/office/officeart/2005/8/layout/vList5"/>
    <dgm:cxn modelId="{8EC20A69-3401-4B61-A700-B14A88ED83FE}" type="presOf" srcId="{3B85B9FB-3C6B-41A9-AC59-6031B3260351}" destId="{76227BB8-72D5-47FE-B3D6-FF1D2C097A50}" srcOrd="0" destOrd="0" presId="urn:microsoft.com/office/officeart/2005/8/layout/vList5"/>
    <dgm:cxn modelId="{6276074A-662A-40CD-9629-339893A8634D}" type="presOf" srcId="{E4A1E8A9-1C5F-4CAD-9EC4-F084A1645FCD}" destId="{5391BDD6-6CCF-4A98-B778-80C3AAEDEE5C}" srcOrd="0" destOrd="0" presId="urn:microsoft.com/office/officeart/2005/8/layout/vList5"/>
    <dgm:cxn modelId="{9A705D6C-85AE-4966-9A76-AB5E15686BA4}" type="presOf" srcId="{D7196D75-5C40-4CFC-9C77-9342454CF2D6}" destId="{E1A9335A-771D-4D9F-B4EB-CB3AEA3C3FE4}" srcOrd="0" destOrd="0" presId="urn:microsoft.com/office/officeart/2005/8/layout/vList5"/>
    <dgm:cxn modelId="{F6C5256E-53ED-4CA7-95B3-CDCCC76D7FA2}" type="presOf" srcId="{B8E644E2-8B52-491E-AA7E-2B068E66E4D1}" destId="{D8C02338-B706-4AA1-AD01-DEFE40DF42D1}" srcOrd="0" destOrd="0" presId="urn:microsoft.com/office/officeart/2005/8/layout/vList5"/>
    <dgm:cxn modelId="{2C628C50-B59C-4C79-93E7-F09E0D9F6F11}" type="presOf" srcId="{6A2D9F6F-C3AE-4B29-93C1-8496797E3B24}" destId="{A9256B48-39F2-456E-91C0-45226810444B}" srcOrd="0" destOrd="0" presId="urn:microsoft.com/office/officeart/2005/8/layout/vList5"/>
    <dgm:cxn modelId="{67CFA085-D5E3-47AA-B05F-E53C1770CEFD}" srcId="{C929BB59-DB11-471F-856B-509AAD085950}" destId="{42F43B51-EEF7-4093-A083-97D128A6807D}" srcOrd="6" destOrd="0" parTransId="{89FE3B32-7D5D-44B7-8B4C-3A7B8A7F01E6}" sibTransId="{9D4F8439-25F7-4857-92C2-7CDE730E5AAF}"/>
    <dgm:cxn modelId="{D2512089-A8B9-4BDD-8DD1-FA0CF7F009DC}" type="presOf" srcId="{02ECEC02-9C4F-42EB-A275-9A98D3720194}" destId="{EAF1ACBF-A12E-4E98-A8C7-D5EB3C9938AF}" srcOrd="0" destOrd="0" presId="urn:microsoft.com/office/officeart/2005/8/layout/vList5"/>
    <dgm:cxn modelId="{CFC5198D-EE81-4510-A505-59371371C4B8}" srcId="{3B85B9FB-3C6B-41A9-AC59-6031B3260351}" destId="{47598C31-3E9B-48EF-955E-4575AED5D209}" srcOrd="0" destOrd="0" parTransId="{C454668D-B33E-4F8A-8EEF-92B3F7E019E1}" sibTransId="{FB00B506-A668-4E05-B6C8-BAC55C2E6DB6}"/>
    <dgm:cxn modelId="{F1AA258D-AD59-4E13-AE76-343EFBA228A9}" type="presOf" srcId="{916178FA-EDA5-46AD-B98B-1ACFFF42477E}" destId="{FE52AA1E-3D08-47A3-9635-F2618CAE961A}" srcOrd="0" destOrd="0" presId="urn:microsoft.com/office/officeart/2005/8/layout/vList5"/>
    <dgm:cxn modelId="{E1E7DD95-68A3-4544-A1C1-CE1D69FAAB41}" type="presOf" srcId="{EB16E2C2-84FB-4BC1-97BA-B4B534BBE53D}" destId="{67D24A1B-AE90-4A93-9258-1FDF58C7BAD6}" srcOrd="0" destOrd="0" presId="urn:microsoft.com/office/officeart/2005/8/layout/vList5"/>
    <dgm:cxn modelId="{F6DD9897-C8F9-4316-AC34-364490BF50D8}" type="presOf" srcId="{1DAEBD2B-7892-4441-A2D8-267788BBF7E2}" destId="{48502FF3-6E9E-4B72-9C27-1B51E1D97FA3}" srcOrd="0" destOrd="0" presId="urn:microsoft.com/office/officeart/2005/8/layout/vList5"/>
    <dgm:cxn modelId="{B2B920A3-40C5-4410-B272-D947B9A04F87}" srcId="{02ECEC02-9C4F-42EB-A275-9A98D3720194}" destId="{A556F5C5-1B0E-48E7-9125-5009F3FC1C95}" srcOrd="0" destOrd="0" parTransId="{1C8A873B-DDCD-4A46-AE11-A4B5E657ADD2}" sibTransId="{F891FEFC-78C8-4867-A90E-9574706E9B68}"/>
    <dgm:cxn modelId="{B5628AB3-6CD0-4DF1-9B97-F6F2629D21FC}" srcId="{C929BB59-DB11-471F-856B-509AAD085950}" destId="{D1295B8C-F570-47F9-8F01-C4D8BE28B80D}" srcOrd="1" destOrd="0" parTransId="{AB134A54-79D4-4D47-A0C0-073DD538A9F1}" sibTransId="{B95FD49E-BC1B-4BAF-BE72-211F5855C76D}"/>
    <dgm:cxn modelId="{9FE90BB7-3941-4AD0-9869-5AFAE8E76510}" srcId="{C929BB59-DB11-471F-856B-509AAD085950}" destId="{EB16E2C2-84FB-4BC1-97BA-B4B534BBE53D}" srcOrd="8" destOrd="0" parTransId="{0D83B786-A5F8-4C37-BF78-46C1907EE184}" sibTransId="{A878CBB2-CC59-4946-A3DF-D9655C68F78D}"/>
    <dgm:cxn modelId="{BBC3C9BC-28BF-41E5-B637-1AC9D271950B}" srcId="{916178FA-EDA5-46AD-B98B-1ACFFF42477E}" destId="{DEE656AA-081F-4495-BF07-24293AEBB853}" srcOrd="0" destOrd="0" parTransId="{AA245651-87D7-4AB2-BF22-42509C17297C}" sibTransId="{29F8C9F2-E5D3-4700-AE05-C80B26532F99}"/>
    <dgm:cxn modelId="{D0D14EC1-6BF2-488C-A7FB-46A3B5FB76D9}" srcId="{C929BB59-DB11-471F-856B-509AAD085950}" destId="{02ECEC02-9C4F-42EB-A275-9A98D3720194}" srcOrd="5" destOrd="0" parTransId="{E008810A-BEF1-4603-9239-584E7D1A07F9}" sibTransId="{B5C12377-A835-4617-BA52-7C5F195269CC}"/>
    <dgm:cxn modelId="{29A9D2C2-3C35-470D-B107-BA206CB5DC36}" type="presOf" srcId="{2A56DE55-7DA0-4E44-BA1F-E4B3CD14EA04}" destId="{31A53298-EBAF-4045-9EEF-F04AACC09D21}" srcOrd="0" destOrd="0" presId="urn:microsoft.com/office/officeart/2005/8/layout/vList5"/>
    <dgm:cxn modelId="{11838AD5-2DA7-44F6-9D29-32921763E566}" type="presOf" srcId="{42F43B51-EEF7-4093-A083-97D128A6807D}" destId="{88B8051B-260C-4800-8B42-7F0B32F32564}" srcOrd="0" destOrd="0" presId="urn:microsoft.com/office/officeart/2005/8/layout/vList5"/>
    <dgm:cxn modelId="{EA65F9DD-A2A5-4D34-8E76-045252EDD4D0}" type="presOf" srcId="{A556F5C5-1B0E-48E7-9125-5009F3FC1C95}" destId="{924B6EF5-6594-489F-BAB7-F26664EC5896}" srcOrd="0" destOrd="0" presId="urn:microsoft.com/office/officeart/2005/8/layout/vList5"/>
    <dgm:cxn modelId="{9960BDE7-4530-4AE7-9F7A-F15FBB2FED0D}" srcId="{B8E644E2-8B52-491E-AA7E-2B068E66E4D1}" destId="{E4A1E8A9-1C5F-4CAD-9EC4-F084A1645FCD}" srcOrd="0" destOrd="0" parTransId="{7CEA70A8-B552-455B-8D96-639DE6153E8D}" sibTransId="{DB775348-D691-48D4-B4C0-C0F70AF47544}"/>
    <dgm:cxn modelId="{5EF64FE9-9D10-4054-952E-432834FFD889}" srcId="{C929BB59-DB11-471F-856B-509AAD085950}" destId="{2A56DE55-7DA0-4E44-BA1F-E4B3CD14EA04}" srcOrd="7" destOrd="0" parTransId="{32679F3A-DA5E-4756-8165-9CC049781141}" sibTransId="{7440A356-7D56-4B5A-B062-E02CF0DF2A3A}"/>
    <dgm:cxn modelId="{C77881EB-6062-4667-9395-31C714CDA030}" type="presOf" srcId="{C929BB59-DB11-471F-856B-509AAD085950}" destId="{813E03F4-CE0B-497E-B23E-B9710AA58675}" srcOrd="0" destOrd="0" presId="urn:microsoft.com/office/officeart/2005/8/layout/vList5"/>
    <dgm:cxn modelId="{16B3F8F1-6E24-4FCB-9593-8B767607E553}" srcId="{C929BB59-DB11-471F-856B-509AAD085950}" destId="{3B85B9FB-3C6B-41A9-AC59-6031B3260351}" srcOrd="0" destOrd="0" parTransId="{4E1C71C2-5C48-4CFC-8BC5-7E9292365884}" sibTransId="{24A27745-84E1-4013-BE13-0596DBEA2D34}"/>
    <dgm:cxn modelId="{1B9DA2F7-3563-4A19-8F85-884A613BE942}" type="presOf" srcId="{D1295B8C-F570-47F9-8F01-C4D8BE28B80D}" destId="{9248038F-5E48-45C8-8402-0FE2985B3A04}" srcOrd="0" destOrd="0" presId="urn:microsoft.com/office/officeart/2005/8/layout/vList5"/>
    <dgm:cxn modelId="{FAAE80E9-8AB4-424D-938B-5F5D68B2FC3D}" type="presParOf" srcId="{813E03F4-CE0B-497E-B23E-B9710AA58675}" destId="{46025958-AF9B-4E61-82BB-71FA08AA9913}" srcOrd="0" destOrd="0" presId="urn:microsoft.com/office/officeart/2005/8/layout/vList5"/>
    <dgm:cxn modelId="{DD5CE85A-34C3-4278-99B8-DF250504C88D}" type="presParOf" srcId="{46025958-AF9B-4E61-82BB-71FA08AA9913}" destId="{76227BB8-72D5-47FE-B3D6-FF1D2C097A50}" srcOrd="0" destOrd="0" presId="urn:microsoft.com/office/officeart/2005/8/layout/vList5"/>
    <dgm:cxn modelId="{901771CE-3C0A-4E09-BBB1-5FEB53BB1FD8}" type="presParOf" srcId="{46025958-AF9B-4E61-82BB-71FA08AA9913}" destId="{B89581AD-5FE2-4E93-9D7D-D8AF7A02E0E1}" srcOrd="1" destOrd="0" presId="urn:microsoft.com/office/officeart/2005/8/layout/vList5"/>
    <dgm:cxn modelId="{499D6CEE-E20F-4B9E-B4E3-03C853502497}" type="presParOf" srcId="{813E03F4-CE0B-497E-B23E-B9710AA58675}" destId="{20F0284C-7856-4C45-B744-188E15A1C92F}" srcOrd="1" destOrd="0" presId="urn:microsoft.com/office/officeart/2005/8/layout/vList5"/>
    <dgm:cxn modelId="{23D0DC10-0411-413D-9BF2-A04B03CED96F}" type="presParOf" srcId="{813E03F4-CE0B-497E-B23E-B9710AA58675}" destId="{68BA291A-300E-44B5-80E2-A3459A3EDF8F}" srcOrd="2" destOrd="0" presId="urn:microsoft.com/office/officeart/2005/8/layout/vList5"/>
    <dgm:cxn modelId="{BCA42F84-95FF-44C5-A400-709720152A18}" type="presParOf" srcId="{68BA291A-300E-44B5-80E2-A3459A3EDF8F}" destId="{9248038F-5E48-45C8-8402-0FE2985B3A04}" srcOrd="0" destOrd="0" presId="urn:microsoft.com/office/officeart/2005/8/layout/vList5"/>
    <dgm:cxn modelId="{80E4012E-D0B1-4F99-96DB-25BC00E1D2EB}" type="presParOf" srcId="{68BA291A-300E-44B5-80E2-A3459A3EDF8F}" destId="{E1A9335A-771D-4D9F-B4EB-CB3AEA3C3FE4}" srcOrd="1" destOrd="0" presId="urn:microsoft.com/office/officeart/2005/8/layout/vList5"/>
    <dgm:cxn modelId="{A5854080-07B2-41AD-BD21-693D50664B72}" type="presParOf" srcId="{813E03F4-CE0B-497E-B23E-B9710AA58675}" destId="{4D5780E4-0BDA-4D96-8F76-07CA45537C61}" srcOrd="3" destOrd="0" presId="urn:microsoft.com/office/officeart/2005/8/layout/vList5"/>
    <dgm:cxn modelId="{F7B50A71-5C35-49D1-B4C8-56C2B79E7407}" type="presParOf" srcId="{813E03F4-CE0B-497E-B23E-B9710AA58675}" destId="{22545F58-D289-47B7-9CD5-65058EC3F643}" srcOrd="4" destOrd="0" presId="urn:microsoft.com/office/officeart/2005/8/layout/vList5"/>
    <dgm:cxn modelId="{72742115-0E3D-48F4-BEA1-EB59121F7F10}" type="presParOf" srcId="{22545F58-D289-47B7-9CD5-65058EC3F643}" destId="{FE52AA1E-3D08-47A3-9635-F2618CAE961A}" srcOrd="0" destOrd="0" presId="urn:microsoft.com/office/officeart/2005/8/layout/vList5"/>
    <dgm:cxn modelId="{96723BAB-0B03-4651-A94D-7D24B6D45CB8}" type="presParOf" srcId="{22545F58-D289-47B7-9CD5-65058EC3F643}" destId="{1209519C-1EDF-4D3C-BBAF-262008570938}" srcOrd="1" destOrd="0" presId="urn:microsoft.com/office/officeart/2005/8/layout/vList5"/>
    <dgm:cxn modelId="{72D7B56D-B12D-4A0B-8616-5B4B45D03AB0}" type="presParOf" srcId="{813E03F4-CE0B-497E-B23E-B9710AA58675}" destId="{44C0028C-0C82-4CB9-A3C5-C0CD82D93CA1}" srcOrd="5" destOrd="0" presId="urn:microsoft.com/office/officeart/2005/8/layout/vList5"/>
    <dgm:cxn modelId="{DAE0C16E-001C-48DE-89B6-08984AEF2209}" type="presParOf" srcId="{813E03F4-CE0B-497E-B23E-B9710AA58675}" destId="{7FDDFE49-71F9-4360-9E30-4CEEA12F0F5F}" srcOrd="6" destOrd="0" presId="urn:microsoft.com/office/officeart/2005/8/layout/vList5"/>
    <dgm:cxn modelId="{7D6B8272-A928-465C-85A5-E0AAE76F8675}" type="presParOf" srcId="{7FDDFE49-71F9-4360-9E30-4CEEA12F0F5F}" destId="{D8C02338-B706-4AA1-AD01-DEFE40DF42D1}" srcOrd="0" destOrd="0" presId="urn:microsoft.com/office/officeart/2005/8/layout/vList5"/>
    <dgm:cxn modelId="{68265750-5515-4C64-8E0B-C0F2DA45B0BF}" type="presParOf" srcId="{7FDDFE49-71F9-4360-9E30-4CEEA12F0F5F}" destId="{5391BDD6-6CCF-4A98-B778-80C3AAEDEE5C}" srcOrd="1" destOrd="0" presId="urn:microsoft.com/office/officeart/2005/8/layout/vList5"/>
    <dgm:cxn modelId="{B1A3853A-CBF1-4DDA-84B3-BE174CCB1570}" type="presParOf" srcId="{813E03F4-CE0B-497E-B23E-B9710AA58675}" destId="{12AC11F9-2DFB-4197-B94C-3A4A305E972A}" srcOrd="7" destOrd="0" presId="urn:microsoft.com/office/officeart/2005/8/layout/vList5"/>
    <dgm:cxn modelId="{DD481A18-3049-4633-A69C-6601D6A0E601}" type="presParOf" srcId="{813E03F4-CE0B-497E-B23E-B9710AA58675}" destId="{2ED7D880-6B27-4739-B0CC-89BF6F5D0994}" srcOrd="8" destOrd="0" presId="urn:microsoft.com/office/officeart/2005/8/layout/vList5"/>
    <dgm:cxn modelId="{C5058E38-2983-414F-8674-391C6A7571B8}" type="presParOf" srcId="{2ED7D880-6B27-4739-B0CC-89BF6F5D0994}" destId="{8841BE27-D775-4D81-8CF8-9A82475B5031}" srcOrd="0" destOrd="0" presId="urn:microsoft.com/office/officeart/2005/8/layout/vList5"/>
    <dgm:cxn modelId="{F0D0116C-E527-4F58-AFE8-12AEDBAFE59E}" type="presParOf" srcId="{2ED7D880-6B27-4739-B0CC-89BF6F5D0994}" destId="{74B957B2-6E95-4E27-921B-8D9322341BBF}" srcOrd="1" destOrd="0" presId="urn:microsoft.com/office/officeart/2005/8/layout/vList5"/>
    <dgm:cxn modelId="{1EEF8A33-9542-416C-A28A-60BE8D6669FC}" type="presParOf" srcId="{813E03F4-CE0B-497E-B23E-B9710AA58675}" destId="{5D2652F1-D8E2-4D0E-B1C7-2A0AB56268F5}" srcOrd="9" destOrd="0" presId="urn:microsoft.com/office/officeart/2005/8/layout/vList5"/>
    <dgm:cxn modelId="{DF531C86-0BA1-41D9-BE6D-7920A1516458}" type="presParOf" srcId="{813E03F4-CE0B-497E-B23E-B9710AA58675}" destId="{5F194AE1-7CEE-4C01-855C-4EFCB9FCC2D6}" srcOrd="10" destOrd="0" presId="urn:microsoft.com/office/officeart/2005/8/layout/vList5"/>
    <dgm:cxn modelId="{E16EFC50-D868-4489-8393-8C32EF025552}" type="presParOf" srcId="{5F194AE1-7CEE-4C01-855C-4EFCB9FCC2D6}" destId="{EAF1ACBF-A12E-4E98-A8C7-D5EB3C9938AF}" srcOrd="0" destOrd="0" presId="urn:microsoft.com/office/officeart/2005/8/layout/vList5"/>
    <dgm:cxn modelId="{E44D3C89-C53E-40D2-8BCD-0C181412C2FD}" type="presParOf" srcId="{5F194AE1-7CEE-4C01-855C-4EFCB9FCC2D6}" destId="{924B6EF5-6594-489F-BAB7-F26664EC5896}" srcOrd="1" destOrd="0" presId="urn:microsoft.com/office/officeart/2005/8/layout/vList5"/>
    <dgm:cxn modelId="{38511BF2-5296-46FC-9113-77B75056A2C0}" type="presParOf" srcId="{813E03F4-CE0B-497E-B23E-B9710AA58675}" destId="{75540F0E-85AD-4CD5-A691-253AE073547A}" srcOrd="11" destOrd="0" presId="urn:microsoft.com/office/officeart/2005/8/layout/vList5"/>
    <dgm:cxn modelId="{9B5B356F-6049-4832-9113-AB4F5472E73A}" type="presParOf" srcId="{813E03F4-CE0B-497E-B23E-B9710AA58675}" destId="{55F82388-DC99-4E45-A9DF-E4344F08989F}" srcOrd="12" destOrd="0" presId="urn:microsoft.com/office/officeart/2005/8/layout/vList5"/>
    <dgm:cxn modelId="{1D2F3029-576C-4408-A421-64D7AF8F99BB}" type="presParOf" srcId="{55F82388-DC99-4E45-A9DF-E4344F08989F}" destId="{88B8051B-260C-4800-8B42-7F0B32F32564}" srcOrd="0" destOrd="0" presId="urn:microsoft.com/office/officeart/2005/8/layout/vList5"/>
    <dgm:cxn modelId="{6B2E81F3-0359-4128-9CE4-7C4B8A87ABEE}" type="presParOf" srcId="{55F82388-DC99-4E45-A9DF-E4344F08989F}" destId="{A9256B48-39F2-456E-91C0-45226810444B}" srcOrd="1" destOrd="0" presId="urn:microsoft.com/office/officeart/2005/8/layout/vList5"/>
    <dgm:cxn modelId="{3453766E-F2AA-42C3-AEFB-DCD79AE3FADA}" type="presParOf" srcId="{813E03F4-CE0B-497E-B23E-B9710AA58675}" destId="{C6056458-4765-4FAF-8140-3D1761A078B3}" srcOrd="13" destOrd="0" presId="urn:microsoft.com/office/officeart/2005/8/layout/vList5"/>
    <dgm:cxn modelId="{2D02FA49-07BD-4A16-A32F-DF0A55A8D1A8}" type="presParOf" srcId="{813E03F4-CE0B-497E-B23E-B9710AA58675}" destId="{BAC96BDA-4F91-440D-A1AD-4B921CE690BB}" srcOrd="14" destOrd="0" presId="urn:microsoft.com/office/officeart/2005/8/layout/vList5"/>
    <dgm:cxn modelId="{342CEAC0-17BD-4A83-9916-48F5D7C2CE7B}" type="presParOf" srcId="{BAC96BDA-4F91-440D-A1AD-4B921CE690BB}" destId="{31A53298-EBAF-4045-9EEF-F04AACC09D21}" srcOrd="0" destOrd="0" presId="urn:microsoft.com/office/officeart/2005/8/layout/vList5"/>
    <dgm:cxn modelId="{3F33561E-09C6-4CB8-ABBF-18681E6AC8BF}" type="presParOf" srcId="{BAC96BDA-4F91-440D-A1AD-4B921CE690BB}" destId="{D850706A-7C15-4B95-B3F4-AA94145DFD07}" srcOrd="1" destOrd="0" presId="urn:microsoft.com/office/officeart/2005/8/layout/vList5"/>
    <dgm:cxn modelId="{39410CFC-102A-4A71-B074-62A81E7B1B4F}" type="presParOf" srcId="{813E03F4-CE0B-497E-B23E-B9710AA58675}" destId="{11F55CA9-A055-4D7D-B609-645EC963EAD0}" srcOrd="15" destOrd="0" presId="urn:microsoft.com/office/officeart/2005/8/layout/vList5"/>
    <dgm:cxn modelId="{0ADEA912-BBFD-4E0B-BD18-D5F501CB6687}" type="presParOf" srcId="{813E03F4-CE0B-497E-B23E-B9710AA58675}" destId="{5A67D06C-E429-4DEF-A93F-147943A5F213}" srcOrd="16" destOrd="0" presId="urn:microsoft.com/office/officeart/2005/8/layout/vList5"/>
    <dgm:cxn modelId="{A96AA776-9EFA-4834-A7F8-DE067560362A}" type="presParOf" srcId="{5A67D06C-E429-4DEF-A93F-147943A5F213}" destId="{67D24A1B-AE90-4A93-9258-1FDF58C7BAD6}" srcOrd="0" destOrd="0" presId="urn:microsoft.com/office/officeart/2005/8/layout/vList5"/>
    <dgm:cxn modelId="{4E49212D-ADE1-440E-AD98-978046CDD400}" type="presParOf" srcId="{5A67D06C-E429-4DEF-A93F-147943A5F213}" destId="{48502FF3-6E9E-4B72-9C27-1B51E1D97FA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9A469-1D32-43AD-9DB6-57E708C2DF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cs-CZ"/>
        </a:p>
      </dgm:t>
    </dgm:pt>
    <dgm:pt modelId="{006F731C-AC1D-4363-85D3-1AF27314463B}">
      <dgm:prSet phldrT="[Text]"/>
      <dgm:spPr/>
      <dgm:t>
        <a:bodyPr/>
        <a:lstStyle/>
        <a:p>
          <a:r>
            <a:rPr lang="cs-CZ" dirty="0"/>
            <a:t>1. fáze</a:t>
          </a:r>
        </a:p>
      </dgm:t>
    </dgm:pt>
    <dgm:pt modelId="{C9FAE397-1B6A-4461-AE3A-26FECC24F36A}" type="parTrans" cxnId="{FAA2EA8B-FDD2-4636-A614-F647E1008235}">
      <dgm:prSet/>
      <dgm:spPr/>
      <dgm:t>
        <a:bodyPr/>
        <a:lstStyle/>
        <a:p>
          <a:endParaRPr lang="cs-CZ"/>
        </a:p>
      </dgm:t>
    </dgm:pt>
    <dgm:pt modelId="{58AC72C9-FD11-477C-9A4B-EB4ADB210B45}" type="sibTrans" cxnId="{FAA2EA8B-FDD2-4636-A614-F647E1008235}">
      <dgm:prSet/>
      <dgm:spPr/>
      <dgm:t>
        <a:bodyPr/>
        <a:lstStyle/>
        <a:p>
          <a:endParaRPr lang="cs-CZ"/>
        </a:p>
      </dgm:t>
    </dgm:pt>
    <dgm:pt modelId="{3FC73430-60AA-4CC7-8E30-F80FC9E8CC6E}">
      <dgm:prSet phldrT="[Text]"/>
      <dgm:spPr/>
      <dgm:t>
        <a:bodyPr/>
        <a:lstStyle/>
        <a:p>
          <a:r>
            <a:rPr lang="cs-CZ" dirty="0"/>
            <a:t>Kontrola zadávacích podmínek před zahájením ZŘ</a:t>
          </a:r>
        </a:p>
      </dgm:t>
    </dgm:pt>
    <dgm:pt modelId="{B832EF2D-7FAC-4E6D-9B17-69058E886929}" type="parTrans" cxnId="{66FC222E-A115-4B49-8FB9-AD31161C091E}">
      <dgm:prSet/>
      <dgm:spPr/>
      <dgm:t>
        <a:bodyPr/>
        <a:lstStyle/>
        <a:p>
          <a:endParaRPr lang="cs-CZ"/>
        </a:p>
      </dgm:t>
    </dgm:pt>
    <dgm:pt modelId="{3F9114C1-BF93-4A9D-BC6E-3A32AADDD68A}" type="sibTrans" cxnId="{66FC222E-A115-4B49-8FB9-AD31161C091E}">
      <dgm:prSet/>
      <dgm:spPr/>
      <dgm:t>
        <a:bodyPr/>
        <a:lstStyle/>
        <a:p>
          <a:endParaRPr lang="cs-CZ"/>
        </a:p>
      </dgm:t>
    </dgm:pt>
    <dgm:pt modelId="{23A449C2-3345-4C49-990E-E65441B2E7A4}">
      <dgm:prSet phldrT="[Text]"/>
      <dgm:spPr/>
      <dgm:t>
        <a:bodyPr/>
        <a:lstStyle/>
        <a:p>
          <a:r>
            <a:rPr lang="cs-CZ" dirty="0"/>
            <a:t>2. fáze</a:t>
          </a:r>
        </a:p>
      </dgm:t>
    </dgm:pt>
    <dgm:pt modelId="{4E0F1344-FF7B-4724-9EF0-38246A15B9BE}" type="parTrans" cxnId="{3A8CA3C9-745C-44E1-8D1D-90BE8009CAA9}">
      <dgm:prSet/>
      <dgm:spPr/>
      <dgm:t>
        <a:bodyPr/>
        <a:lstStyle/>
        <a:p>
          <a:endParaRPr lang="cs-CZ"/>
        </a:p>
      </dgm:t>
    </dgm:pt>
    <dgm:pt modelId="{EE59E7C9-238F-4337-B814-D8A7422D009B}" type="sibTrans" cxnId="{3A8CA3C9-745C-44E1-8D1D-90BE8009CAA9}">
      <dgm:prSet/>
      <dgm:spPr/>
      <dgm:t>
        <a:bodyPr/>
        <a:lstStyle/>
        <a:p>
          <a:endParaRPr lang="cs-CZ"/>
        </a:p>
      </dgm:t>
    </dgm:pt>
    <dgm:pt modelId="{721C0F9D-26CD-4BE9-A2AF-43CF61D3156A}">
      <dgm:prSet phldrT="[Text]"/>
      <dgm:spPr/>
      <dgm:t>
        <a:bodyPr/>
        <a:lstStyle/>
        <a:p>
          <a:r>
            <a:rPr lang="cs-CZ" dirty="0"/>
            <a:t>Kontrola průběhu ZŘ před podpisem smlouvy</a:t>
          </a:r>
        </a:p>
      </dgm:t>
    </dgm:pt>
    <dgm:pt modelId="{A7A0FAB3-9E04-4268-BCA3-24CA73E7F89A}" type="parTrans" cxnId="{A1ABA81E-1F49-430E-9F36-7B7DEE987F21}">
      <dgm:prSet/>
      <dgm:spPr/>
      <dgm:t>
        <a:bodyPr/>
        <a:lstStyle/>
        <a:p>
          <a:endParaRPr lang="cs-CZ"/>
        </a:p>
      </dgm:t>
    </dgm:pt>
    <dgm:pt modelId="{3F2C51D3-E713-48E5-8478-742C829CEED9}" type="sibTrans" cxnId="{A1ABA81E-1F49-430E-9F36-7B7DEE987F21}">
      <dgm:prSet/>
      <dgm:spPr/>
      <dgm:t>
        <a:bodyPr/>
        <a:lstStyle/>
        <a:p>
          <a:endParaRPr lang="cs-CZ"/>
        </a:p>
      </dgm:t>
    </dgm:pt>
    <dgm:pt modelId="{60846F43-9E1D-4D78-BA1F-DCB8C1E4D199}">
      <dgm:prSet phldrT="[Text]"/>
      <dgm:spPr/>
      <dgm:t>
        <a:bodyPr/>
        <a:lstStyle/>
        <a:p>
          <a:r>
            <a:rPr lang="cs-CZ" dirty="0"/>
            <a:t>3. fáze</a:t>
          </a:r>
        </a:p>
      </dgm:t>
    </dgm:pt>
    <dgm:pt modelId="{CA547B06-5A98-4FA9-82C1-41DACAF8E901}" type="parTrans" cxnId="{3A47D630-F7DF-45DA-8EDD-15908FC42D64}">
      <dgm:prSet/>
      <dgm:spPr/>
      <dgm:t>
        <a:bodyPr/>
        <a:lstStyle/>
        <a:p>
          <a:endParaRPr lang="cs-CZ"/>
        </a:p>
      </dgm:t>
    </dgm:pt>
    <dgm:pt modelId="{1619C2C3-8C07-46A0-AE62-988CB7255910}" type="sibTrans" cxnId="{3A47D630-F7DF-45DA-8EDD-15908FC42D64}">
      <dgm:prSet/>
      <dgm:spPr/>
      <dgm:t>
        <a:bodyPr/>
        <a:lstStyle/>
        <a:p>
          <a:endParaRPr lang="cs-CZ"/>
        </a:p>
      </dgm:t>
    </dgm:pt>
    <dgm:pt modelId="{53161DA6-61A0-4DBE-B23B-F2626E19CCA6}">
      <dgm:prSet phldrT="[Text]"/>
      <dgm:spPr/>
      <dgm:t>
        <a:bodyPr/>
        <a:lstStyle/>
        <a:p>
          <a:r>
            <a:rPr lang="cs-CZ" dirty="0"/>
            <a:t>Kontrola dokončení VZ po podpisu smlouvy</a:t>
          </a:r>
        </a:p>
      </dgm:t>
    </dgm:pt>
    <dgm:pt modelId="{7394C4A2-EC3C-46FF-BD37-940F7F079434}" type="parTrans" cxnId="{2AA8BD9A-8FF7-4D9C-A2E2-60193BB64D15}">
      <dgm:prSet/>
      <dgm:spPr/>
      <dgm:t>
        <a:bodyPr/>
        <a:lstStyle/>
        <a:p>
          <a:endParaRPr lang="cs-CZ"/>
        </a:p>
      </dgm:t>
    </dgm:pt>
    <dgm:pt modelId="{AB5969D3-12DF-400D-AFF0-CC9BA760C5AB}" type="sibTrans" cxnId="{2AA8BD9A-8FF7-4D9C-A2E2-60193BB64D15}">
      <dgm:prSet/>
      <dgm:spPr/>
      <dgm:t>
        <a:bodyPr/>
        <a:lstStyle/>
        <a:p>
          <a:endParaRPr lang="cs-CZ"/>
        </a:p>
      </dgm:t>
    </dgm:pt>
    <dgm:pt modelId="{CFFFB974-1F33-4A0C-A0CD-E27BDB80E39B}">
      <dgm:prSet/>
      <dgm:spPr/>
      <dgm:t>
        <a:bodyPr/>
        <a:lstStyle/>
        <a:p>
          <a:r>
            <a:rPr lang="cs-CZ" dirty="0"/>
            <a:t>4. fáze</a:t>
          </a:r>
        </a:p>
      </dgm:t>
    </dgm:pt>
    <dgm:pt modelId="{5B262DAA-725B-472C-BAAD-B14157E983FF}" type="parTrans" cxnId="{A80D6B68-D963-4FDF-AC43-82EC4ED95EAC}">
      <dgm:prSet/>
      <dgm:spPr/>
      <dgm:t>
        <a:bodyPr/>
        <a:lstStyle/>
        <a:p>
          <a:endParaRPr lang="cs-CZ"/>
        </a:p>
      </dgm:t>
    </dgm:pt>
    <dgm:pt modelId="{2D357FC2-4B2A-49D6-B6B8-A63C9D1529DC}" type="sibTrans" cxnId="{A80D6B68-D963-4FDF-AC43-82EC4ED95EAC}">
      <dgm:prSet/>
      <dgm:spPr/>
      <dgm:t>
        <a:bodyPr/>
        <a:lstStyle/>
        <a:p>
          <a:endParaRPr lang="cs-CZ"/>
        </a:p>
      </dgm:t>
    </dgm:pt>
    <dgm:pt modelId="{E8CA880F-3DB9-45DC-96EF-36EBE23123E9}">
      <dgm:prSet/>
      <dgm:spPr/>
      <dgm:t>
        <a:bodyPr/>
        <a:lstStyle/>
        <a:p>
          <a:r>
            <a:rPr lang="cs-CZ" dirty="0"/>
            <a:t>5. fáze</a:t>
          </a:r>
        </a:p>
      </dgm:t>
    </dgm:pt>
    <dgm:pt modelId="{09BF7473-E55E-4225-8A3E-FEDCEB0AB2D1}" type="parTrans" cxnId="{3BC61884-FD0D-4C4C-9094-5DDCF7A0DA6B}">
      <dgm:prSet/>
      <dgm:spPr/>
      <dgm:t>
        <a:bodyPr/>
        <a:lstStyle/>
        <a:p>
          <a:endParaRPr lang="cs-CZ"/>
        </a:p>
      </dgm:t>
    </dgm:pt>
    <dgm:pt modelId="{A28A32B2-137C-4417-94DC-BA01CB96CAB1}" type="sibTrans" cxnId="{3BC61884-FD0D-4C4C-9094-5DDCF7A0DA6B}">
      <dgm:prSet/>
      <dgm:spPr/>
      <dgm:t>
        <a:bodyPr/>
        <a:lstStyle/>
        <a:p>
          <a:endParaRPr lang="cs-CZ"/>
        </a:p>
      </dgm:t>
    </dgm:pt>
    <dgm:pt modelId="{B47E46AD-2742-4AB5-8C0D-27F163BFA677}">
      <dgm:prSet/>
      <dgm:spPr/>
      <dgm:t>
        <a:bodyPr/>
        <a:lstStyle/>
        <a:p>
          <a:r>
            <a:rPr lang="cs-CZ" dirty="0"/>
            <a:t>6. A 7. fáze</a:t>
          </a:r>
        </a:p>
      </dgm:t>
    </dgm:pt>
    <dgm:pt modelId="{7067D538-4A53-45B9-AFC2-1010B6720CD6}" type="parTrans" cxnId="{926C1708-745F-4666-9CEC-D14E2D1B5836}">
      <dgm:prSet/>
      <dgm:spPr/>
      <dgm:t>
        <a:bodyPr/>
        <a:lstStyle/>
        <a:p>
          <a:endParaRPr lang="cs-CZ"/>
        </a:p>
      </dgm:t>
    </dgm:pt>
    <dgm:pt modelId="{ABAD1AD1-B165-44C2-A566-CDB8A3C41BF9}" type="sibTrans" cxnId="{926C1708-745F-4666-9CEC-D14E2D1B5836}">
      <dgm:prSet/>
      <dgm:spPr/>
      <dgm:t>
        <a:bodyPr/>
        <a:lstStyle/>
        <a:p>
          <a:endParaRPr lang="cs-CZ"/>
        </a:p>
      </dgm:t>
    </dgm:pt>
    <dgm:pt modelId="{FE63E299-6596-415F-BB2C-71AC2262C98C}">
      <dgm:prSet/>
      <dgm:spPr/>
      <dgm:t>
        <a:bodyPr/>
        <a:lstStyle/>
        <a:p>
          <a:r>
            <a:rPr lang="cs-CZ"/>
            <a:t>Kontrola dodatku ke smlouvě před jeho uzavřením</a:t>
          </a:r>
        </a:p>
      </dgm:t>
    </dgm:pt>
    <dgm:pt modelId="{F81A3775-D30B-4F24-BB7D-8617F73EA3A1}" type="parTrans" cxnId="{D16DA36F-00FF-410F-A430-55010B36D695}">
      <dgm:prSet/>
      <dgm:spPr/>
      <dgm:t>
        <a:bodyPr/>
        <a:lstStyle/>
        <a:p>
          <a:endParaRPr lang="cs-CZ"/>
        </a:p>
      </dgm:t>
    </dgm:pt>
    <dgm:pt modelId="{AB3C37D4-3A49-4729-BD6C-3171774D4FDE}" type="sibTrans" cxnId="{D16DA36F-00FF-410F-A430-55010B36D695}">
      <dgm:prSet/>
      <dgm:spPr/>
      <dgm:t>
        <a:bodyPr/>
        <a:lstStyle/>
        <a:p>
          <a:endParaRPr lang="cs-CZ"/>
        </a:p>
      </dgm:t>
    </dgm:pt>
    <dgm:pt modelId="{36EA4103-6974-4E2C-80A9-A46FBBC01E6F}">
      <dgm:prSet/>
      <dgm:spPr/>
      <dgm:t>
        <a:bodyPr/>
        <a:lstStyle/>
        <a:p>
          <a:r>
            <a:rPr lang="cs-CZ"/>
            <a:t>Kontrola uzavřeného dodatku ke smlouvě</a:t>
          </a:r>
        </a:p>
      </dgm:t>
    </dgm:pt>
    <dgm:pt modelId="{2BA3C4F1-9B10-4D73-B3B8-F10DA36A2706}" type="parTrans" cxnId="{E3297A7A-1496-4AB3-B2CD-3094B28D3933}">
      <dgm:prSet/>
      <dgm:spPr/>
      <dgm:t>
        <a:bodyPr/>
        <a:lstStyle/>
        <a:p>
          <a:endParaRPr lang="cs-CZ"/>
        </a:p>
      </dgm:t>
    </dgm:pt>
    <dgm:pt modelId="{0346B6B5-FFB1-40CF-9AA8-643209FA544D}" type="sibTrans" cxnId="{E3297A7A-1496-4AB3-B2CD-3094B28D3933}">
      <dgm:prSet/>
      <dgm:spPr/>
      <dgm:t>
        <a:bodyPr/>
        <a:lstStyle/>
        <a:p>
          <a:endParaRPr lang="cs-CZ"/>
        </a:p>
      </dgm:t>
    </dgm:pt>
    <dgm:pt modelId="{A5DE2507-2E82-4137-9E96-D41235AF5B5F}">
      <dgm:prSet/>
      <dgm:spPr/>
      <dgm:t>
        <a:bodyPr/>
        <a:lstStyle/>
        <a:p>
          <a:r>
            <a:rPr lang="cs-CZ" dirty="0"/>
            <a:t>Kontrola provedených změn smlouvy identifikovaných při ŽOP / v době udržitelnosti</a:t>
          </a:r>
        </a:p>
      </dgm:t>
    </dgm:pt>
    <dgm:pt modelId="{500B49CE-052A-4742-A90D-650EA9467C10}" type="parTrans" cxnId="{80D1FE87-4F6E-42AC-AF89-1C52E78CCCEA}">
      <dgm:prSet/>
      <dgm:spPr/>
      <dgm:t>
        <a:bodyPr/>
        <a:lstStyle/>
        <a:p>
          <a:endParaRPr lang="cs-CZ"/>
        </a:p>
      </dgm:t>
    </dgm:pt>
    <dgm:pt modelId="{EA21DC96-AC3E-4CB0-B2F5-A443BD99D1FF}" type="sibTrans" cxnId="{80D1FE87-4F6E-42AC-AF89-1C52E78CCCEA}">
      <dgm:prSet/>
      <dgm:spPr/>
      <dgm:t>
        <a:bodyPr/>
        <a:lstStyle/>
        <a:p>
          <a:endParaRPr lang="cs-CZ"/>
        </a:p>
      </dgm:t>
    </dgm:pt>
    <dgm:pt modelId="{EC43BA53-7A4C-4900-BA6D-068621996995}" type="pres">
      <dgm:prSet presAssocID="{3F39A469-1D32-43AD-9DB6-57E708C2DF90}" presName="linearFlow" presStyleCnt="0">
        <dgm:presLayoutVars>
          <dgm:dir/>
          <dgm:animLvl val="lvl"/>
          <dgm:resizeHandles val="exact"/>
        </dgm:presLayoutVars>
      </dgm:prSet>
      <dgm:spPr/>
    </dgm:pt>
    <dgm:pt modelId="{3941550E-6E73-4C7C-94F9-7FA4726391FF}" type="pres">
      <dgm:prSet presAssocID="{006F731C-AC1D-4363-85D3-1AF27314463B}" presName="composite" presStyleCnt="0"/>
      <dgm:spPr/>
    </dgm:pt>
    <dgm:pt modelId="{DF87505E-9BE8-4DFE-AAE8-CFA848760476}" type="pres">
      <dgm:prSet presAssocID="{006F731C-AC1D-4363-85D3-1AF27314463B}" presName="parentText" presStyleLbl="alignNode1" presStyleIdx="0" presStyleCnt="6">
        <dgm:presLayoutVars>
          <dgm:chMax val="1"/>
          <dgm:bulletEnabled val="1"/>
        </dgm:presLayoutVars>
      </dgm:prSet>
      <dgm:spPr/>
    </dgm:pt>
    <dgm:pt modelId="{B2E5599F-7870-403F-8B3A-C681B6B16D15}" type="pres">
      <dgm:prSet presAssocID="{006F731C-AC1D-4363-85D3-1AF27314463B}" presName="descendantText" presStyleLbl="alignAcc1" presStyleIdx="0" presStyleCnt="6">
        <dgm:presLayoutVars>
          <dgm:bulletEnabled val="1"/>
        </dgm:presLayoutVars>
      </dgm:prSet>
      <dgm:spPr/>
    </dgm:pt>
    <dgm:pt modelId="{51902B51-E593-47B1-AF39-AF0A8FC90220}" type="pres">
      <dgm:prSet presAssocID="{58AC72C9-FD11-477C-9A4B-EB4ADB210B45}" presName="sp" presStyleCnt="0"/>
      <dgm:spPr/>
    </dgm:pt>
    <dgm:pt modelId="{D4496AA8-4A86-47F7-9630-590FD575D363}" type="pres">
      <dgm:prSet presAssocID="{23A449C2-3345-4C49-990E-E65441B2E7A4}" presName="composite" presStyleCnt="0"/>
      <dgm:spPr/>
    </dgm:pt>
    <dgm:pt modelId="{B7F8DF76-6C0C-48A7-91C7-39F7A32FF159}" type="pres">
      <dgm:prSet presAssocID="{23A449C2-3345-4C49-990E-E65441B2E7A4}" presName="parentText" presStyleLbl="alignNode1" presStyleIdx="1" presStyleCnt="6">
        <dgm:presLayoutVars>
          <dgm:chMax val="1"/>
          <dgm:bulletEnabled val="1"/>
        </dgm:presLayoutVars>
      </dgm:prSet>
      <dgm:spPr/>
    </dgm:pt>
    <dgm:pt modelId="{DE8709F2-E923-4626-B408-A6C63FF76F60}" type="pres">
      <dgm:prSet presAssocID="{23A449C2-3345-4C49-990E-E65441B2E7A4}" presName="descendantText" presStyleLbl="alignAcc1" presStyleIdx="1" presStyleCnt="6">
        <dgm:presLayoutVars>
          <dgm:bulletEnabled val="1"/>
        </dgm:presLayoutVars>
      </dgm:prSet>
      <dgm:spPr/>
    </dgm:pt>
    <dgm:pt modelId="{01D0AA50-3EAF-44C9-B59D-5851AEEA0072}" type="pres">
      <dgm:prSet presAssocID="{EE59E7C9-238F-4337-B814-D8A7422D009B}" presName="sp" presStyleCnt="0"/>
      <dgm:spPr/>
    </dgm:pt>
    <dgm:pt modelId="{640727D9-8260-48C0-973F-B6ACDB1A21C3}" type="pres">
      <dgm:prSet presAssocID="{60846F43-9E1D-4D78-BA1F-DCB8C1E4D199}" presName="composite" presStyleCnt="0"/>
      <dgm:spPr/>
    </dgm:pt>
    <dgm:pt modelId="{3E112618-E6B1-4C79-9EA9-C592C449328A}" type="pres">
      <dgm:prSet presAssocID="{60846F43-9E1D-4D78-BA1F-DCB8C1E4D199}" presName="parentText" presStyleLbl="alignNode1" presStyleIdx="2" presStyleCnt="6">
        <dgm:presLayoutVars>
          <dgm:chMax val="1"/>
          <dgm:bulletEnabled val="1"/>
        </dgm:presLayoutVars>
      </dgm:prSet>
      <dgm:spPr/>
    </dgm:pt>
    <dgm:pt modelId="{3EF87DE4-D9EF-41E6-9081-8C71D3A3CBC2}" type="pres">
      <dgm:prSet presAssocID="{60846F43-9E1D-4D78-BA1F-DCB8C1E4D199}" presName="descendantText" presStyleLbl="alignAcc1" presStyleIdx="2" presStyleCnt="6">
        <dgm:presLayoutVars>
          <dgm:bulletEnabled val="1"/>
        </dgm:presLayoutVars>
      </dgm:prSet>
      <dgm:spPr/>
    </dgm:pt>
    <dgm:pt modelId="{3AA1671C-7D53-4E93-816B-5B42FB1A2304}" type="pres">
      <dgm:prSet presAssocID="{1619C2C3-8C07-46A0-AE62-988CB7255910}" presName="sp" presStyleCnt="0"/>
      <dgm:spPr/>
    </dgm:pt>
    <dgm:pt modelId="{7983B004-A38A-4697-AB15-A3087507DDD5}" type="pres">
      <dgm:prSet presAssocID="{CFFFB974-1F33-4A0C-A0CD-E27BDB80E39B}" presName="composite" presStyleCnt="0"/>
      <dgm:spPr/>
    </dgm:pt>
    <dgm:pt modelId="{34AE0708-5404-45CA-9054-0B6698CBD1A6}" type="pres">
      <dgm:prSet presAssocID="{CFFFB974-1F33-4A0C-A0CD-E27BDB80E39B}" presName="parentText" presStyleLbl="alignNode1" presStyleIdx="3" presStyleCnt="6">
        <dgm:presLayoutVars>
          <dgm:chMax val="1"/>
          <dgm:bulletEnabled val="1"/>
        </dgm:presLayoutVars>
      </dgm:prSet>
      <dgm:spPr/>
    </dgm:pt>
    <dgm:pt modelId="{1C3C354B-FD5B-49FD-9DDF-2B775120F2A5}" type="pres">
      <dgm:prSet presAssocID="{CFFFB974-1F33-4A0C-A0CD-E27BDB80E39B}" presName="descendantText" presStyleLbl="alignAcc1" presStyleIdx="3" presStyleCnt="6">
        <dgm:presLayoutVars>
          <dgm:bulletEnabled val="1"/>
        </dgm:presLayoutVars>
      </dgm:prSet>
      <dgm:spPr/>
    </dgm:pt>
    <dgm:pt modelId="{28171288-E004-47ED-B6A9-7918B11D94B1}" type="pres">
      <dgm:prSet presAssocID="{2D357FC2-4B2A-49D6-B6B8-A63C9D1529DC}" presName="sp" presStyleCnt="0"/>
      <dgm:spPr/>
    </dgm:pt>
    <dgm:pt modelId="{8ED12F07-4E04-404B-8B96-1C644A85F2C7}" type="pres">
      <dgm:prSet presAssocID="{E8CA880F-3DB9-45DC-96EF-36EBE23123E9}" presName="composite" presStyleCnt="0"/>
      <dgm:spPr/>
    </dgm:pt>
    <dgm:pt modelId="{4FFD7B70-22BF-40B0-8EA6-0AD1CACF3CAF}" type="pres">
      <dgm:prSet presAssocID="{E8CA880F-3DB9-45DC-96EF-36EBE23123E9}" presName="parentText" presStyleLbl="alignNode1" presStyleIdx="4" presStyleCnt="6">
        <dgm:presLayoutVars>
          <dgm:chMax val="1"/>
          <dgm:bulletEnabled val="1"/>
        </dgm:presLayoutVars>
      </dgm:prSet>
      <dgm:spPr/>
    </dgm:pt>
    <dgm:pt modelId="{D94244C2-1B8E-46D1-A843-93B3BA77DE58}" type="pres">
      <dgm:prSet presAssocID="{E8CA880F-3DB9-45DC-96EF-36EBE23123E9}" presName="descendantText" presStyleLbl="alignAcc1" presStyleIdx="4" presStyleCnt="6">
        <dgm:presLayoutVars>
          <dgm:bulletEnabled val="1"/>
        </dgm:presLayoutVars>
      </dgm:prSet>
      <dgm:spPr/>
    </dgm:pt>
    <dgm:pt modelId="{73BBC59F-2999-44C8-99AC-32A15C0CCA06}" type="pres">
      <dgm:prSet presAssocID="{A28A32B2-137C-4417-94DC-BA01CB96CAB1}" presName="sp" presStyleCnt="0"/>
      <dgm:spPr/>
    </dgm:pt>
    <dgm:pt modelId="{0788AEFD-5F95-4C53-9E14-14BFB179F054}" type="pres">
      <dgm:prSet presAssocID="{B47E46AD-2742-4AB5-8C0D-27F163BFA677}" presName="composite" presStyleCnt="0"/>
      <dgm:spPr/>
    </dgm:pt>
    <dgm:pt modelId="{68412E67-0B66-4E3D-8710-75E336C77EB7}" type="pres">
      <dgm:prSet presAssocID="{B47E46AD-2742-4AB5-8C0D-27F163BFA677}" presName="parentText" presStyleLbl="alignNode1" presStyleIdx="5" presStyleCnt="6">
        <dgm:presLayoutVars>
          <dgm:chMax val="1"/>
          <dgm:bulletEnabled val="1"/>
        </dgm:presLayoutVars>
      </dgm:prSet>
      <dgm:spPr/>
    </dgm:pt>
    <dgm:pt modelId="{DBC773DC-DC83-468B-81D2-89296B46DFB8}" type="pres">
      <dgm:prSet presAssocID="{B47E46AD-2742-4AB5-8C0D-27F163BFA677}" presName="descendantText" presStyleLbl="alignAcc1" presStyleIdx="5" presStyleCnt="6">
        <dgm:presLayoutVars>
          <dgm:bulletEnabled val="1"/>
        </dgm:presLayoutVars>
      </dgm:prSet>
      <dgm:spPr/>
    </dgm:pt>
  </dgm:ptLst>
  <dgm:cxnLst>
    <dgm:cxn modelId="{E8222806-96DB-4D84-9E2E-9B0050B8401C}" type="presOf" srcId="{23A449C2-3345-4C49-990E-E65441B2E7A4}" destId="{B7F8DF76-6C0C-48A7-91C7-39F7A32FF159}" srcOrd="0" destOrd="0" presId="urn:microsoft.com/office/officeart/2005/8/layout/chevron2"/>
    <dgm:cxn modelId="{926C1708-745F-4666-9CEC-D14E2D1B5836}" srcId="{3F39A469-1D32-43AD-9DB6-57E708C2DF90}" destId="{B47E46AD-2742-4AB5-8C0D-27F163BFA677}" srcOrd="5" destOrd="0" parTransId="{7067D538-4A53-45B9-AFC2-1010B6720CD6}" sibTransId="{ABAD1AD1-B165-44C2-A566-CDB8A3C41BF9}"/>
    <dgm:cxn modelId="{A1ABA81E-1F49-430E-9F36-7B7DEE987F21}" srcId="{23A449C2-3345-4C49-990E-E65441B2E7A4}" destId="{721C0F9D-26CD-4BE9-A2AF-43CF61D3156A}" srcOrd="0" destOrd="0" parTransId="{A7A0FAB3-9E04-4268-BCA3-24CA73E7F89A}" sibTransId="{3F2C51D3-E713-48E5-8478-742C829CEED9}"/>
    <dgm:cxn modelId="{66FC222E-A115-4B49-8FB9-AD31161C091E}" srcId="{006F731C-AC1D-4363-85D3-1AF27314463B}" destId="{3FC73430-60AA-4CC7-8E30-F80FC9E8CC6E}" srcOrd="0" destOrd="0" parTransId="{B832EF2D-7FAC-4E6D-9B17-69058E886929}" sibTransId="{3F9114C1-BF93-4A9D-BC6E-3A32AADDD68A}"/>
    <dgm:cxn modelId="{3A47D630-F7DF-45DA-8EDD-15908FC42D64}" srcId="{3F39A469-1D32-43AD-9DB6-57E708C2DF90}" destId="{60846F43-9E1D-4D78-BA1F-DCB8C1E4D199}" srcOrd="2" destOrd="0" parTransId="{CA547B06-5A98-4FA9-82C1-41DACAF8E901}" sibTransId="{1619C2C3-8C07-46A0-AE62-988CB7255910}"/>
    <dgm:cxn modelId="{40E3163E-BAD4-435A-BCBE-EA20AD8D75FE}" type="presOf" srcId="{E8CA880F-3DB9-45DC-96EF-36EBE23123E9}" destId="{4FFD7B70-22BF-40B0-8EA6-0AD1CACF3CAF}" srcOrd="0" destOrd="0" presId="urn:microsoft.com/office/officeart/2005/8/layout/chevron2"/>
    <dgm:cxn modelId="{1AC8E566-EF30-4132-8DF1-A5F666E5A868}" type="presOf" srcId="{3F39A469-1D32-43AD-9DB6-57E708C2DF90}" destId="{EC43BA53-7A4C-4900-BA6D-068621996995}" srcOrd="0" destOrd="0" presId="urn:microsoft.com/office/officeart/2005/8/layout/chevron2"/>
    <dgm:cxn modelId="{A80D6B68-D963-4FDF-AC43-82EC4ED95EAC}" srcId="{3F39A469-1D32-43AD-9DB6-57E708C2DF90}" destId="{CFFFB974-1F33-4A0C-A0CD-E27BDB80E39B}" srcOrd="3" destOrd="0" parTransId="{5B262DAA-725B-472C-BAAD-B14157E983FF}" sibTransId="{2D357FC2-4B2A-49D6-B6B8-A63C9D1529DC}"/>
    <dgm:cxn modelId="{FA14856B-4A0D-4C63-9CFB-FE0FBB28623A}" type="presOf" srcId="{CFFFB974-1F33-4A0C-A0CD-E27BDB80E39B}" destId="{34AE0708-5404-45CA-9054-0B6698CBD1A6}" srcOrd="0" destOrd="0" presId="urn:microsoft.com/office/officeart/2005/8/layout/chevron2"/>
    <dgm:cxn modelId="{F94F0B4C-0632-47BD-A8BD-A75CBA60F57A}" type="presOf" srcId="{36EA4103-6974-4E2C-80A9-A46FBBC01E6F}" destId="{D94244C2-1B8E-46D1-A843-93B3BA77DE58}" srcOrd="0" destOrd="0" presId="urn:microsoft.com/office/officeart/2005/8/layout/chevron2"/>
    <dgm:cxn modelId="{D16DA36F-00FF-410F-A430-55010B36D695}" srcId="{CFFFB974-1F33-4A0C-A0CD-E27BDB80E39B}" destId="{FE63E299-6596-415F-BB2C-71AC2262C98C}" srcOrd="0" destOrd="0" parTransId="{F81A3775-D30B-4F24-BB7D-8617F73EA3A1}" sibTransId="{AB3C37D4-3A49-4729-BD6C-3171774D4FDE}"/>
    <dgm:cxn modelId="{AEAC8451-E472-47A9-B1B4-4F3658223396}" type="presOf" srcId="{A5DE2507-2E82-4137-9E96-D41235AF5B5F}" destId="{DBC773DC-DC83-468B-81D2-89296B46DFB8}" srcOrd="0" destOrd="0" presId="urn:microsoft.com/office/officeart/2005/8/layout/chevron2"/>
    <dgm:cxn modelId="{D5294552-B1E2-4F06-B1F7-CF3A67D8FC48}" type="presOf" srcId="{721C0F9D-26CD-4BE9-A2AF-43CF61D3156A}" destId="{DE8709F2-E923-4626-B408-A6C63FF76F60}" srcOrd="0" destOrd="0" presId="urn:microsoft.com/office/officeart/2005/8/layout/chevron2"/>
    <dgm:cxn modelId="{E3297A7A-1496-4AB3-B2CD-3094B28D3933}" srcId="{E8CA880F-3DB9-45DC-96EF-36EBE23123E9}" destId="{36EA4103-6974-4E2C-80A9-A46FBBC01E6F}" srcOrd="0" destOrd="0" parTransId="{2BA3C4F1-9B10-4D73-B3B8-F10DA36A2706}" sibTransId="{0346B6B5-FFB1-40CF-9AA8-643209FA544D}"/>
    <dgm:cxn modelId="{EAB1CB7B-37AA-48C7-B414-0219ECDDAA24}" type="presOf" srcId="{3FC73430-60AA-4CC7-8E30-F80FC9E8CC6E}" destId="{B2E5599F-7870-403F-8B3A-C681B6B16D15}" srcOrd="0" destOrd="0" presId="urn:microsoft.com/office/officeart/2005/8/layout/chevron2"/>
    <dgm:cxn modelId="{8361E87B-4957-4F10-BE6E-32A1B861240B}" type="presOf" srcId="{53161DA6-61A0-4DBE-B23B-F2626E19CCA6}" destId="{3EF87DE4-D9EF-41E6-9081-8C71D3A3CBC2}" srcOrd="0" destOrd="0" presId="urn:microsoft.com/office/officeart/2005/8/layout/chevron2"/>
    <dgm:cxn modelId="{3BC61884-FD0D-4C4C-9094-5DDCF7A0DA6B}" srcId="{3F39A469-1D32-43AD-9DB6-57E708C2DF90}" destId="{E8CA880F-3DB9-45DC-96EF-36EBE23123E9}" srcOrd="4" destOrd="0" parTransId="{09BF7473-E55E-4225-8A3E-FEDCEB0AB2D1}" sibTransId="{A28A32B2-137C-4417-94DC-BA01CB96CAB1}"/>
    <dgm:cxn modelId="{99F7D185-4CA5-4877-B099-4E29FB6145AB}" type="presOf" srcId="{006F731C-AC1D-4363-85D3-1AF27314463B}" destId="{DF87505E-9BE8-4DFE-AAE8-CFA848760476}" srcOrd="0" destOrd="0" presId="urn:microsoft.com/office/officeart/2005/8/layout/chevron2"/>
    <dgm:cxn modelId="{80D1FE87-4F6E-42AC-AF89-1C52E78CCCEA}" srcId="{B47E46AD-2742-4AB5-8C0D-27F163BFA677}" destId="{A5DE2507-2E82-4137-9E96-D41235AF5B5F}" srcOrd="0" destOrd="0" parTransId="{500B49CE-052A-4742-A90D-650EA9467C10}" sibTransId="{EA21DC96-AC3E-4CB0-B2F5-A443BD99D1FF}"/>
    <dgm:cxn modelId="{FAA2EA8B-FDD2-4636-A614-F647E1008235}" srcId="{3F39A469-1D32-43AD-9DB6-57E708C2DF90}" destId="{006F731C-AC1D-4363-85D3-1AF27314463B}" srcOrd="0" destOrd="0" parTransId="{C9FAE397-1B6A-4461-AE3A-26FECC24F36A}" sibTransId="{58AC72C9-FD11-477C-9A4B-EB4ADB210B45}"/>
    <dgm:cxn modelId="{2AA8BD9A-8FF7-4D9C-A2E2-60193BB64D15}" srcId="{60846F43-9E1D-4D78-BA1F-DCB8C1E4D199}" destId="{53161DA6-61A0-4DBE-B23B-F2626E19CCA6}" srcOrd="0" destOrd="0" parTransId="{7394C4A2-EC3C-46FF-BD37-940F7F079434}" sibTransId="{AB5969D3-12DF-400D-AFF0-CC9BA760C5AB}"/>
    <dgm:cxn modelId="{3A8CA3C9-745C-44E1-8D1D-90BE8009CAA9}" srcId="{3F39A469-1D32-43AD-9DB6-57E708C2DF90}" destId="{23A449C2-3345-4C49-990E-E65441B2E7A4}" srcOrd="1" destOrd="0" parTransId="{4E0F1344-FF7B-4724-9EF0-38246A15B9BE}" sibTransId="{EE59E7C9-238F-4337-B814-D8A7422D009B}"/>
    <dgm:cxn modelId="{C5DB43DF-3AC7-407D-8857-7F5DAF4BB6F2}" type="presOf" srcId="{FE63E299-6596-415F-BB2C-71AC2262C98C}" destId="{1C3C354B-FD5B-49FD-9DDF-2B775120F2A5}" srcOrd="0" destOrd="0" presId="urn:microsoft.com/office/officeart/2005/8/layout/chevron2"/>
    <dgm:cxn modelId="{763726EA-51B3-44EF-AE04-74BB5AE20E57}" type="presOf" srcId="{B47E46AD-2742-4AB5-8C0D-27F163BFA677}" destId="{68412E67-0B66-4E3D-8710-75E336C77EB7}" srcOrd="0" destOrd="0" presId="urn:microsoft.com/office/officeart/2005/8/layout/chevron2"/>
    <dgm:cxn modelId="{B70041FB-0361-4EEE-A47E-58EFDA9BC2F4}" type="presOf" srcId="{60846F43-9E1D-4D78-BA1F-DCB8C1E4D199}" destId="{3E112618-E6B1-4C79-9EA9-C592C449328A}" srcOrd="0" destOrd="0" presId="urn:microsoft.com/office/officeart/2005/8/layout/chevron2"/>
    <dgm:cxn modelId="{09B4BF90-F2F2-46F5-9A22-8BBD7BCCD7AE}" type="presParOf" srcId="{EC43BA53-7A4C-4900-BA6D-068621996995}" destId="{3941550E-6E73-4C7C-94F9-7FA4726391FF}" srcOrd="0" destOrd="0" presId="urn:microsoft.com/office/officeart/2005/8/layout/chevron2"/>
    <dgm:cxn modelId="{34844A5D-8FF7-4D38-8CA6-FEB938FCB580}" type="presParOf" srcId="{3941550E-6E73-4C7C-94F9-7FA4726391FF}" destId="{DF87505E-9BE8-4DFE-AAE8-CFA848760476}" srcOrd="0" destOrd="0" presId="urn:microsoft.com/office/officeart/2005/8/layout/chevron2"/>
    <dgm:cxn modelId="{8020DBFC-2489-45D5-A6DB-EF0C46E34896}" type="presParOf" srcId="{3941550E-6E73-4C7C-94F9-7FA4726391FF}" destId="{B2E5599F-7870-403F-8B3A-C681B6B16D15}" srcOrd="1" destOrd="0" presId="urn:microsoft.com/office/officeart/2005/8/layout/chevron2"/>
    <dgm:cxn modelId="{0052DB35-CFD4-41A3-A532-E73C72158692}" type="presParOf" srcId="{EC43BA53-7A4C-4900-BA6D-068621996995}" destId="{51902B51-E593-47B1-AF39-AF0A8FC90220}" srcOrd="1" destOrd="0" presId="urn:microsoft.com/office/officeart/2005/8/layout/chevron2"/>
    <dgm:cxn modelId="{EE072AB4-BE47-4A6C-8DB8-7015070F7095}" type="presParOf" srcId="{EC43BA53-7A4C-4900-BA6D-068621996995}" destId="{D4496AA8-4A86-47F7-9630-590FD575D363}" srcOrd="2" destOrd="0" presId="urn:microsoft.com/office/officeart/2005/8/layout/chevron2"/>
    <dgm:cxn modelId="{972BDEFB-192E-44DC-922B-0922BEF706CD}" type="presParOf" srcId="{D4496AA8-4A86-47F7-9630-590FD575D363}" destId="{B7F8DF76-6C0C-48A7-91C7-39F7A32FF159}" srcOrd="0" destOrd="0" presId="urn:microsoft.com/office/officeart/2005/8/layout/chevron2"/>
    <dgm:cxn modelId="{2726731C-0941-40F4-9096-26DA503F4788}" type="presParOf" srcId="{D4496AA8-4A86-47F7-9630-590FD575D363}" destId="{DE8709F2-E923-4626-B408-A6C63FF76F60}" srcOrd="1" destOrd="0" presId="urn:microsoft.com/office/officeart/2005/8/layout/chevron2"/>
    <dgm:cxn modelId="{DCE1425D-1F60-47C1-9385-AF620F779E60}" type="presParOf" srcId="{EC43BA53-7A4C-4900-BA6D-068621996995}" destId="{01D0AA50-3EAF-44C9-B59D-5851AEEA0072}" srcOrd="3" destOrd="0" presId="urn:microsoft.com/office/officeart/2005/8/layout/chevron2"/>
    <dgm:cxn modelId="{BFE39F7C-C9CB-40C8-BDC0-8CA60AF19A16}" type="presParOf" srcId="{EC43BA53-7A4C-4900-BA6D-068621996995}" destId="{640727D9-8260-48C0-973F-B6ACDB1A21C3}" srcOrd="4" destOrd="0" presId="urn:microsoft.com/office/officeart/2005/8/layout/chevron2"/>
    <dgm:cxn modelId="{625E0CF6-55CC-497F-9C80-36B59B9FAEA2}" type="presParOf" srcId="{640727D9-8260-48C0-973F-B6ACDB1A21C3}" destId="{3E112618-E6B1-4C79-9EA9-C592C449328A}" srcOrd="0" destOrd="0" presId="urn:microsoft.com/office/officeart/2005/8/layout/chevron2"/>
    <dgm:cxn modelId="{EE54764D-26E7-4EB4-95F3-87C05B158431}" type="presParOf" srcId="{640727D9-8260-48C0-973F-B6ACDB1A21C3}" destId="{3EF87DE4-D9EF-41E6-9081-8C71D3A3CBC2}" srcOrd="1" destOrd="0" presId="urn:microsoft.com/office/officeart/2005/8/layout/chevron2"/>
    <dgm:cxn modelId="{954A57F6-507F-4C8A-AE7B-B519634C4E8D}" type="presParOf" srcId="{EC43BA53-7A4C-4900-BA6D-068621996995}" destId="{3AA1671C-7D53-4E93-816B-5B42FB1A2304}" srcOrd="5" destOrd="0" presId="urn:microsoft.com/office/officeart/2005/8/layout/chevron2"/>
    <dgm:cxn modelId="{4F49F2E1-68CA-4665-BEC5-CFB698D937EB}" type="presParOf" srcId="{EC43BA53-7A4C-4900-BA6D-068621996995}" destId="{7983B004-A38A-4697-AB15-A3087507DDD5}" srcOrd="6" destOrd="0" presId="urn:microsoft.com/office/officeart/2005/8/layout/chevron2"/>
    <dgm:cxn modelId="{CD44AECE-7867-4F72-B94F-6A35AFCB1A6E}" type="presParOf" srcId="{7983B004-A38A-4697-AB15-A3087507DDD5}" destId="{34AE0708-5404-45CA-9054-0B6698CBD1A6}" srcOrd="0" destOrd="0" presId="urn:microsoft.com/office/officeart/2005/8/layout/chevron2"/>
    <dgm:cxn modelId="{7C5A853C-7123-4709-9744-8AF3EAE4B4DD}" type="presParOf" srcId="{7983B004-A38A-4697-AB15-A3087507DDD5}" destId="{1C3C354B-FD5B-49FD-9DDF-2B775120F2A5}" srcOrd="1" destOrd="0" presId="urn:microsoft.com/office/officeart/2005/8/layout/chevron2"/>
    <dgm:cxn modelId="{59FFF35D-4F95-4CFC-A7CD-A35AD5C1C265}" type="presParOf" srcId="{EC43BA53-7A4C-4900-BA6D-068621996995}" destId="{28171288-E004-47ED-B6A9-7918B11D94B1}" srcOrd="7" destOrd="0" presId="urn:microsoft.com/office/officeart/2005/8/layout/chevron2"/>
    <dgm:cxn modelId="{DA49BF06-AE72-47EF-9EEE-976F12F102C2}" type="presParOf" srcId="{EC43BA53-7A4C-4900-BA6D-068621996995}" destId="{8ED12F07-4E04-404B-8B96-1C644A85F2C7}" srcOrd="8" destOrd="0" presId="urn:microsoft.com/office/officeart/2005/8/layout/chevron2"/>
    <dgm:cxn modelId="{D74F112F-6341-41FD-96F4-FA9B67CEECA1}" type="presParOf" srcId="{8ED12F07-4E04-404B-8B96-1C644A85F2C7}" destId="{4FFD7B70-22BF-40B0-8EA6-0AD1CACF3CAF}" srcOrd="0" destOrd="0" presId="urn:microsoft.com/office/officeart/2005/8/layout/chevron2"/>
    <dgm:cxn modelId="{B20B76AF-D21F-41D0-8BA9-F0F75DA31103}" type="presParOf" srcId="{8ED12F07-4E04-404B-8B96-1C644A85F2C7}" destId="{D94244C2-1B8E-46D1-A843-93B3BA77DE58}" srcOrd="1" destOrd="0" presId="urn:microsoft.com/office/officeart/2005/8/layout/chevron2"/>
    <dgm:cxn modelId="{92E8427D-69A9-499B-A087-D0CEB7471B7F}" type="presParOf" srcId="{EC43BA53-7A4C-4900-BA6D-068621996995}" destId="{73BBC59F-2999-44C8-99AC-32A15C0CCA06}" srcOrd="9" destOrd="0" presId="urn:microsoft.com/office/officeart/2005/8/layout/chevron2"/>
    <dgm:cxn modelId="{0EC543C0-41C1-4403-90D5-438D22D3B945}" type="presParOf" srcId="{EC43BA53-7A4C-4900-BA6D-068621996995}" destId="{0788AEFD-5F95-4C53-9E14-14BFB179F054}" srcOrd="10" destOrd="0" presId="urn:microsoft.com/office/officeart/2005/8/layout/chevron2"/>
    <dgm:cxn modelId="{28C1D731-167D-41A7-8BF3-7A5AD0EBA516}" type="presParOf" srcId="{0788AEFD-5F95-4C53-9E14-14BFB179F054}" destId="{68412E67-0B66-4E3D-8710-75E336C77EB7}" srcOrd="0" destOrd="0" presId="urn:microsoft.com/office/officeart/2005/8/layout/chevron2"/>
    <dgm:cxn modelId="{68543634-FFD3-4743-ACE5-0B9437158950}" type="presParOf" srcId="{0788AEFD-5F95-4C53-9E14-14BFB179F054}" destId="{DBC773DC-DC83-468B-81D2-89296B46DFB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latin typeface="Calibri" panose="020F0502020204030204" pitchFamily="34" charset="0"/>
              <a:cs typeface="Calibri" panose="020F0502020204030204" pitchFamily="34" charset="0"/>
            </a:rPr>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custT="1"/>
      <dgm:spPr/>
      <dgm:t>
        <a:bodyPr/>
        <a:lstStyle/>
        <a:p>
          <a:r>
            <a:rPr lang="cs-CZ" sz="1100" dirty="0">
              <a:latin typeface="Calibri" panose="020F0502020204030204" pitchFamily="34" charset="0"/>
              <a:cs typeface="Calibri" panose="020F0502020204030204" pitchFamily="34" charset="0"/>
            </a:rPr>
            <a:t>Dotazy jsou podávány prostřednictvím konzultačního servisu Centra - https://ks.crr.cz/</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latin typeface="Calibri" panose="020F0502020204030204" pitchFamily="34" charset="0"/>
              <a:cs typeface="Calibri" panose="020F0502020204030204" pitchFamily="34" charset="0"/>
            </a:rPr>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custT="1"/>
      <dgm:spPr/>
      <dgm:t>
        <a:bodyPr/>
        <a:lstStyle/>
        <a:p>
          <a:r>
            <a:rPr lang="cs-CZ" sz="1100" dirty="0">
              <a:latin typeface="Calibri" panose="020F0502020204030204" pitchFamily="34" charset="0"/>
              <a:cs typeface="Calibri" panose="020F0502020204030204" pitchFamily="34" charset="0"/>
            </a:rPr>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latin typeface="Calibri" panose="020F0502020204030204" pitchFamily="34" charset="0"/>
              <a:cs typeface="Calibri" panose="020F0502020204030204" pitchFamily="34" charset="0"/>
            </a:rPr>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custT="1"/>
      <dgm:spPr/>
      <dgm:t>
        <a:bodyPr/>
        <a:lstStyle/>
        <a:p>
          <a:r>
            <a:rPr lang="cs-CZ" sz="1100" dirty="0">
              <a:latin typeface="Calibri" panose="020F0502020204030204" pitchFamily="34" charset="0"/>
              <a:cs typeface="Calibri" panose="020F0502020204030204" pitchFamily="34" charset="0"/>
            </a:rPr>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custT="1"/>
      <dgm:spPr/>
      <dgm:t>
        <a:bodyPr/>
        <a:lstStyle/>
        <a:p>
          <a:r>
            <a:rPr lang="cs-CZ" sz="1100" dirty="0">
              <a:latin typeface="Calibri" panose="020F0502020204030204" pitchFamily="34" charset="0"/>
              <a:cs typeface="Calibri" panose="020F0502020204030204" pitchFamily="34" charset="0"/>
            </a:rPr>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custScaleX="136051">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custScaleX="112411">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custScaleX="136275">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custScaleX="116216" custLinFactNeighborX="-259">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custScaleX="140798">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custScaleX="114965">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81AD-5FE2-4E93-9D7D-D8AF7A02E0E1}">
      <dsp:nvSpPr>
        <dsp:cNvPr id="0" name=""/>
        <dsp:cNvSpPr/>
      </dsp:nvSpPr>
      <dsp:spPr>
        <a:xfrm rot="5400000">
          <a:off x="4824768" y="-2115126"/>
          <a:ext cx="390296"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Základní zásady postupu zadavatele (transparentnost, přiměřenost, rovné zacházení, zákaz diskriminace)</a:t>
          </a:r>
        </a:p>
      </dsp:txBody>
      <dsp:txXfrm rot="-5400000">
        <a:off x="2657603" y="71092"/>
        <a:ext cx="4705574" cy="352190"/>
      </dsp:txXfrm>
    </dsp:sp>
    <dsp:sp modelId="{76227BB8-72D5-47FE-B3D6-FF1D2C097A50}">
      <dsp:nvSpPr>
        <dsp:cNvPr id="0" name=""/>
        <dsp:cNvSpPr/>
      </dsp:nvSpPr>
      <dsp:spPr>
        <a:xfrm>
          <a:off x="0" y="0"/>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6.1 MPZ</a:t>
          </a:r>
        </a:p>
      </dsp:txBody>
      <dsp:txXfrm>
        <a:off x="22740" y="22740"/>
        <a:ext cx="2612122" cy="420347"/>
      </dsp:txXfrm>
    </dsp:sp>
    <dsp:sp modelId="{E1A9335A-771D-4D9F-B4EB-CB3AEA3C3FE4}">
      <dsp:nvSpPr>
        <dsp:cNvPr id="0" name=""/>
        <dsp:cNvSpPr/>
      </dsp:nvSpPr>
      <dsp:spPr>
        <a:xfrm rot="5400000">
          <a:off x="4833585" y="-1639051"/>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Režim zakázky podle předpokládané hodnoty</a:t>
          </a:r>
        </a:p>
      </dsp:txBody>
      <dsp:txXfrm rot="-5400000">
        <a:off x="2657602" y="555124"/>
        <a:ext cx="4706435" cy="336277"/>
      </dsp:txXfrm>
    </dsp:sp>
    <dsp:sp modelId="{9248038F-5E48-45C8-8402-0FE2985B3A04}">
      <dsp:nvSpPr>
        <dsp:cNvPr id="0" name=""/>
        <dsp:cNvSpPr/>
      </dsp:nvSpPr>
      <dsp:spPr>
        <a:xfrm>
          <a:off x="0" y="490348"/>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6.3 MPZ</a:t>
          </a:r>
        </a:p>
      </dsp:txBody>
      <dsp:txXfrm>
        <a:off x="22740" y="513088"/>
        <a:ext cx="2612122" cy="420347"/>
      </dsp:txXfrm>
    </dsp:sp>
    <dsp:sp modelId="{1209519C-1EDF-4D3C-BBAF-262008570938}">
      <dsp:nvSpPr>
        <dsp:cNvPr id="0" name=""/>
        <dsp:cNvSpPr/>
      </dsp:nvSpPr>
      <dsp:spPr>
        <a:xfrm rot="5400000">
          <a:off x="4833585" y="-1141435"/>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Stanovení předpokládané hodnoty zakázky</a:t>
          </a:r>
        </a:p>
      </dsp:txBody>
      <dsp:txXfrm rot="-5400000">
        <a:off x="2657602" y="1052740"/>
        <a:ext cx="4706435" cy="336277"/>
      </dsp:txXfrm>
    </dsp:sp>
    <dsp:sp modelId="{FE52AA1E-3D08-47A3-9635-F2618CAE961A}">
      <dsp:nvSpPr>
        <dsp:cNvPr id="0" name=""/>
        <dsp:cNvSpPr/>
      </dsp:nvSpPr>
      <dsp:spPr>
        <a:xfrm>
          <a:off x="0" y="979467"/>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6.4 MPZ</a:t>
          </a:r>
        </a:p>
      </dsp:txBody>
      <dsp:txXfrm>
        <a:off x="22740" y="1002207"/>
        <a:ext cx="2612122" cy="420347"/>
      </dsp:txXfrm>
    </dsp:sp>
    <dsp:sp modelId="{5391BDD6-6CCF-4A98-B778-80C3AAEDEE5C}">
      <dsp:nvSpPr>
        <dsp:cNvPr id="0" name=""/>
        <dsp:cNvSpPr/>
      </dsp:nvSpPr>
      <dsp:spPr>
        <a:xfrm rot="5400000">
          <a:off x="4833585" y="-660813"/>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Střet zájmů</a:t>
          </a:r>
        </a:p>
      </dsp:txBody>
      <dsp:txXfrm rot="-5400000">
        <a:off x="2657602" y="1533362"/>
        <a:ext cx="4706435" cy="336277"/>
      </dsp:txXfrm>
    </dsp:sp>
    <dsp:sp modelId="{D8C02338-B706-4AA1-AD01-DEFE40DF42D1}">
      <dsp:nvSpPr>
        <dsp:cNvPr id="0" name=""/>
        <dsp:cNvSpPr/>
      </dsp:nvSpPr>
      <dsp:spPr>
        <a:xfrm>
          <a:off x="0" y="1468586"/>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6.5 MPZ </a:t>
          </a:r>
        </a:p>
      </dsp:txBody>
      <dsp:txXfrm>
        <a:off x="22740" y="1491326"/>
        <a:ext cx="2612122" cy="420347"/>
      </dsp:txXfrm>
    </dsp:sp>
    <dsp:sp modelId="{74B957B2-6E95-4E27-921B-8D9322341BBF}">
      <dsp:nvSpPr>
        <dsp:cNvPr id="0" name=""/>
        <dsp:cNvSpPr/>
      </dsp:nvSpPr>
      <dsp:spPr>
        <a:xfrm rot="5400000">
          <a:off x="4833585" y="-171695"/>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Druh výběrového řízení (postup v otevřené a uzavřené výzvě)</a:t>
          </a:r>
        </a:p>
      </dsp:txBody>
      <dsp:txXfrm rot="-5400000">
        <a:off x="2657602" y="2022480"/>
        <a:ext cx="4706435" cy="336277"/>
      </dsp:txXfrm>
    </dsp:sp>
    <dsp:sp modelId="{8841BE27-D775-4D81-8CF8-9A82475B5031}">
      <dsp:nvSpPr>
        <dsp:cNvPr id="0" name=""/>
        <dsp:cNvSpPr/>
      </dsp:nvSpPr>
      <dsp:spPr>
        <a:xfrm>
          <a:off x="0" y="1957704"/>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7.1 MPZ</a:t>
          </a:r>
        </a:p>
      </dsp:txBody>
      <dsp:txXfrm>
        <a:off x="22740" y="1980444"/>
        <a:ext cx="2612122" cy="420347"/>
      </dsp:txXfrm>
    </dsp:sp>
    <dsp:sp modelId="{924B6EF5-6594-489F-BAB7-F26664EC5896}">
      <dsp:nvSpPr>
        <dsp:cNvPr id="0" name=""/>
        <dsp:cNvSpPr/>
      </dsp:nvSpPr>
      <dsp:spPr>
        <a:xfrm rot="5400000">
          <a:off x="4833585" y="317423"/>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Zadávací podmínky (povinný obsah)</a:t>
          </a:r>
        </a:p>
      </dsp:txBody>
      <dsp:txXfrm rot="-5400000">
        <a:off x="2657602" y="2511598"/>
        <a:ext cx="4706435" cy="336277"/>
      </dsp:txXfrm>
    </dsp:sp>
    <dsp:sp modelId="{EAF1ACBF-A12E-4E98-A8C7-D5EB3C9938AF}">
      <dsp:nvSpPr>
        <dsp:cNvPr id="0" name=""/>
        <dsp:cNvSpPr/>
      </dsp:nvSpPr>
      <dsp:spPr>
        <a:xfrm>
          <a:off x="0" y="2446823"/>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7.2 MPZ</a:t>
          </a:r>
        </a:p>
      </dsp:txBody>
      <dsp:txXfrm>
        <a:off x="22740" y="2469563"/>
        <a:ext cx="2612122" cy="420347"/>
      </dsp:txXfrm>
    </dsp:sp>
    <dsp:sp modelId="{A9256B48-39F2-456E-91C0-45226810444B}">
      <dsp:nvSpPr>
        <dsp:cNvPr id="0" name=""/>
        <dsp:cNvSpPr/>
      </dsp:nvSpPr>
      <dsp:spPr>
        <a:xfrm rot="5400000">
          <a:off x="4833585" y="816220"/>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Lhůta pro podání nabídek, vysvětlení zadávacích podmínek</a:t>
          </a:r>
        </a:p>
      </dsp:txBody>
      <dsp:txXfrm rot="-5400000">
        <a:off x="2657602" y="3010395"/>
        <a:ext cx="4706435" cy="336277"/>
      </dsp:txXfrm>
    </dsp:sp>
    <dsp:sp modelId="{88B8051B-260C-4800-8B42-7F0B32F32564}">
      <dsp:nvSpPr>
        <dsp:cNvPr id="0" name=""/>
        <dsp:cNvSpPr/>
      </dsp:nvSpPr>
      <dsp:spPr>
        <a:xfrm>
          <a:off x="0" y="2935942"/>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7.3 MPZ</a:t>
          </a:r>
        </a:p>
      </dsp:txBody>
      <dsp:txXfrm>
        <a:off x="22740" y="2958682"/>
        <a:ext cx="2612122" cy="420347"/>
      </dsp:txXfrm>
    </dsp:sp>
    <dsp:sp modelId="{D850706A-7C15-4B95-B3F4-AA94145DFD07}">
      <dsp:nvSpPr>
        <dsp:cNvPr id="0" name=""/>
        <dsp:cNvSpPr/>
      </dsp:nvSpPr>
      <dsp:spPr>
        <a:xfrm rot="5400000">
          <a:off x="4833585" y="1295660"/>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Otevírání, posouzení a hodnocení nabídek</a:t>
          </a:r>
        </a:p>
      </dsp:txBody>
      <dsp:txXfrm rot="-5400000">
        <a:off x="2657602" y="3489835"/>
        <a:ext cx="4706435" cy="336277"/>
      </dsp:txXfrm>
    </dsp:sp>
    <dsp:sp modelId="{31A53298-EBAF-4045-9EEF-F04AACC09D21}">
      <dsp:nvSpPr>
        <dsp:cNvPr id="0" name=""/>
        <dsp:cNvSpPr/>
      </dsp:nvSpPr>
      <dsp:spPr>
        <a:xfrm>
          <a:off x="0" y="3425060"/>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8 MPZ</a:t>
          </a:r>
        </a:p>
      </dsp:txBody>
      <dsp:txXfrm>
        <a:off x="22740" y="3447800"/>
        <a:ext cx="2612122" cy="420347"/>
      </dsp:txXfrm>
    </dsp:sp>
    <dsp:sp modelId="{48502FF3-6E9E-4B72-9C27-1B51E1D97FA3}">
      <dsp:nvSpPr>
        <dsp:cNvPr id="0" name=""/>
        <dsp:cNvSpPr/>
      </dsp:nvSpPr>
      <dsp:spPr>
        <a:xfrm rot="5400000">
          <a:off x="4833585" y="1784779"/>
          <a:ext cx="372661" cy="47246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a:latin typeface="Calibri" panose="020F0502020204030204" pitchFamily="34" charset="0"/>
              <a:cs typeface="Calibri" panose="020F0502020204030204" pitchFamily="34" charset="0"/>
            </a:rPr>
            <a:t>Uzavření smlouvy, změna smlouvy (změna závazku ze smlouvy analogicky k § 222 ZZVZ)</a:t>
          </a:r>
        </a:p>
      </dsp:txBody>
      <dsp:txXfrm rot="-5400000">
        <a:off x="2657602" y="3978954"/>
        <a:ext cx="4706435" cy="336277"/>
      </dsp:txXfrm>
    </dsp:sp>
    <dsp:sp modelId="{67D24A1B-AE90-4A93-9258-1FDF58C7BAD6}">
      <dsp:nvSpPr>
        <dsp:cNvPr id="0" name=""/>
        <dsp:cNvSpPr/>
      </dsp:nvSpPr>
      <dsp:spPr>
        <a:xfrm>
          <a:off x="0" y="3914179"/>
          <a:ext cx="2657602" cy="4658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kern="1200" dirty="0">
              <a:latin typeface="Calibri" panose="020F0502020204030204" pitchFamily="34" charset="0"/>
              <a:cs typeface="Calibri" panose="020F0502020204030204" pitchFamily="34" charset="0"/>
            </a:rPr>
            <a:t>Čl. 9 MPZ</a:t>
          </a:r>
        </a:p>
      </dsp:txBody>
      <dsp:txXfrm>
        <a:off x="22740" y="3936919"/>
        <a:ext cx="2612122" cy="420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505E-9BE8-4DFE-AAE8-CFA848760476}">
      <dsp:nvSpPr>
        <dsp:cNvPr id="0" name=""/>
        <dsp:cNvSpPr/>
      </dsp:nvSpPr>
      <dsp:spPr>
        <a:xfrm rot="5400000">
          <a:off x="-112995" y="115286"/>
          <a:ext cx="753304" cy="5273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kern="1200" dirty="0"/>
            <a:t>1. fáze</a:t>
          </a:r>
        </a:p>
      </dsp:txBody>
      <dsp:txXfrm rot="-5400000">
        <a:off x="1" y="265948"/>
        <a:ext cx="527313" cy="225991"/>
      </dsp:txXfrm>
    </dsp:sp>
    <dsp:sp modelId="{B2E5599F-7870-403F-8B3A-C681B6B16D15}">
      <dsp:nvSpPr>
        <dsp:cNvPr id="0" name=""/>
        <dsp:cNvSpPr/>
      </dsp:nvSpPr>
      <dsp:spPr>
        <a:xfrm rot="5400000">
          <a:off x="3391720" y="-2862116"/>
          <a:ext cx="489647" cy="62184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Kontrola zadávacích podmínek před zahájením ZŘ</a:t>
          </a:r>
        </a:p>
      </dsp:txBody>
      <dsp:txXfrm rot="-5400000">
        <a:off x="527313" y="26194"/>
        <a:ext cx="6194559" cy="441841"/>
      </dsp:txXfrm>
    </dsp:sp>
    <dsp:sp modelId="{B7F8DF76-6C0C-48A7-91C7-39F7A32FF159}">
      <dsp:nvSpPr>
        <dsp:cNvPr id="0" name=""/>
        <dsp:cNvSpPr/>
      </dsp:nvSpPr>
      <dsp:spPr>
        <a:xfrm rot="5400000">
          <a:off x="-112995" y="768281"/>
          <a:ext cx="753304" cy="5273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kern="1200" dirty="0"/>
            <a:t>2. fáze</a:t>
          </a:r>
        </a:p>
      </dsp:txBody>
      <dsp:txXfrm rot="-5400000">
        <a:off x="1" y="918943"/>
        <a:ext cx="527313" cy="225991"/>
      </dsp:txXfrm>
    </dsp:sp>
    <dsp:sp modelId="{DE8709F2-E923-4626-B408-A6C63FF76F60}">
      <dsp:nvSpPr>
        <dsp:cNvPr id="0" name=""/>
        <dsp:cNvSpPr/>
      </dsp:nvSpPr>
      <dsp:spPr>
        <a:xfrm rot="5400000">
          <a:off x="3391720" y="-2209121"/>
          <a:ext cx="489647" cy="62184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Kontrola průběhu ZŘ před podpisem smlouvy</a:t>
          </a:r>
        </a:p>
      </dsp:txBody>
      <dsp:txXfrm rot="-5400000">
        <a:off x="527313" y="679189"/>
        <a:ext cx="6194559" cy="441841"/>
      </dsp:txXfrm>
    </dsp:sp>
    <dsp:sp modelId="{3E112618-E6B1-4C79-9EA9-C592C449328A}">
      <dsp:nvSpPr>
        <dsp:cNvPr id="0" name=""/>
        <dsp:cNvSpPr/>
      </dsp:nvSpPr>
      <dsp:spPr>
        <a:xfrm rot="5400000">
          <a:off x="-112995" y="1421276"/>
          <a:ext cx="753304" cy="5273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kern="1200" dirty="0"/>
            <a:t>3. fáze</a:t>
          </a:r>
        </a:p>
      </dsp:txBody>
      <dsp:txXfrm rot="-5400000">
        <a:off x="1" y="1571938"/>
        <a:ext cx="527313" cy="225991"/>
      </dsp:txXfrm>
    </dsp:sp>
    <dsp:sp modelId="{3EF87DE4-D9EF-41E6-9081-8C71D3A3CBC2}">
      <dsp:nvSpPr>
        <dsp:cNvPr id="0" name=""/>
        <dsp:cNvSpPr/>
      </dsp:nvSpPr>
      <dsp:spPr>
        <a:xfrm rot="5400000">
          <a:off x="3391720" y="-1556126"/>
          <a:ext cx="489647" cy="62184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Kontrola dokončení VZ po podpisu smlouvy</a:t>
          </a:r>
        </a:p>
      </dsp:txBody>
      <dsp:txXfrm rot="-5400000">
        <a:off x="527313" y="1332184"/>
        <a:ext cx="6194559" cy="441841"/>
      </dsp:txXfrm>
    </dsp:sp>
    <dsp:sp modelId="{34AE0708-5404-45CA-9054-0B6698CBD1A6}">
      <dsp:nvSpPr>
        <dsp:cNvPr id="0" name=""/>
        <dsp:cNvSpPr/>
      </dsp:nvSpPr>
      <dsp:spPr>
        <a:xfrm rot="5400000">
          <a:off x="-112995" y="2074272"/>
          <a:ext cx="753304" cy="5273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kern="1200" dirty="0"/>
            <a:t>4. fáze</a:t>
          </a:r>
        </a:p>
      </dsp:txBody>
      <dsp:txXfrm rot="-5400000">
        <a:off x="1" y="2224934"/>
        <a:ext cx="527313" cy="225991"/>
      </dsp:txXfrm>
    </dsp:sp>
    <dsp:sp modelId="{1C3C354B-FD5B-49FD-9DDF-2B775120F2A5}">
      <dsp:nvSpPr>
        <dsp:cNvPr id="0" name=""/>
        <dsp:cNvSpPr/>
      </dsp:nvSpPr>
      <dsp:spPr>
        <a:xfrm rot="5400000">
          <a:off x="3391720" y="-903131"/>
          <a:ext cx="489647" cy="62184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t>Kontrola dodatku ke smlouvě před jeho uzavřením</a:t>
          </a:r>
        </a:p>
      </dsp:txBody>
      <dsp:txXfrm rot="-5400000">
        <a:off x="527313" y="1985179"/>
        <a:ext cx="6194559" cy="441841"/>
      </dsp:txXfrm>
    </dsp:sp>
    <dsp:sp modelId="{4FFD7B70-22BF-40B0-8EA6-0AD1CACF3CAF}">
      <dsp:nvSpPr>
        <dsp:cNvPr id="0" name=""/>
        <dsp:cNvSpPr/>
      </dsp:nvSpPr>
      <dsp:spPr>
        <a:xfrm rot="5400000">
          <a:off x="-112995" y="2727267"/>
          <a:ext cx="753304" cy="5273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kern="1200" dirty="0"/>
            <a:t>5. fáze</a:t>
          </a:r>
        </a:p>
      </dsp:txBody>
      <dsp:txXfrm rot="-5400000">
        <a:off x="1" y="2877929"/>
        <a:ext cx="527313" cy="225991"/>
      </dsp:txXfrm>
    </dsp:sp>
    <dsp:sp modelId="{D94244C2-1B8E-46D1-A843-93B3BA77DE58}">
      <dsp:nvSpPr>
        <dsp:cNvPr id="0" name=""/>
        <dsp:cNvSpPr/>
      </dsp:nvSpPr>
      <dsp:spPr>
        <a:xfrm rot="5400000">
          <a:off x="3391720" y="-250135"/>
          <a:ext cx="489647" cy="62184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t>Kontrola uzavřeného dodatku ke smlouvě</a:t>
          </a:r>
        </a:p>
      </dsp:txBody>
      <dsp:txXfrm rot="-5400000">
        <a:off x="527313" y="2638175"/>
        <a:ext cx="6194559" cy="441841"/>
      </dsp:txXfrm>
    </dsp:sp>
    <dsp:sp modelId="{68412E67-0B66-4E3D-8710-75E336C77EB7}">
      <dsp:nvSpPr>
        <dsp:cNvPr id="0" name=""/>
        <dsp:cNvSpPr/>
      </dsp:nvSpPr>
      <dsp:spPr>
        <a:xfrm rot="5400000">
          <a:off x="-112995" y="3380262"/>
          <a:ext cx="753304" cy="5273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kern="1200" dirty="0"/>
            <a:t>6. A 7. fáze</a:t>
          </a:r>
        </a:p>
      </dsp:txBody>
      <dsp:txXfrm rot="-5400000">
        <a:off x="1" y="3530924"/>
        <a:ext cx="527313" cy="225991"/>
      </dsp:txXfrm>
    </dsp:sp>
    <dsp:sp modelId="{DBC773DC-DC83-468B-81D2-89296B46DFB8}">
      <dsp:nvSpPr>
        <dsp:cNvPr id="0" name=""/>
        <dsp:cNvSpPr/>
      </dsp:nvSpPr>
      <dsp:spPr>
        <a:xfrm rot="5400000">
          <a:off x="3391720" y="402859"/>
          <a:ext cx="489647" cy="62184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Kontrola provedených změn smlouvy identifikovaných při ŽOP / v době udržitelnosti</a:t>
          </a:r>
        </a:p>
      </dsp:txBody>
      <dsp:txXfrm rot="-5400000">
        <a:off x="527313" y="3291170"/>
        <a:ext cx="6194559" cy="441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576886" y="1343"/>
          <a:ext cx="3039502"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Před podáním projektové žádosti</a:t>
          </a:r>
        </a:p>
      </dsp:txBody>
      <dsp:txXfrm>
        <a:off x="1099622" y="1343"/>
        <a:ext cx="1994030" cy="1045472"/>
      </dsp:txXfrm>
    </dsp:sp>
    <dsp:sp modelId="{9730006B-06FB-449F-9FCC-483A01C614F4}">
      <dsp:nvSpPr>
        <dsp:cNvPr id="0" name=""/>
        <dsp:cNvSpPr/>
      </dsp:nvSpPr>
      <dsp:spPr>
        <a:xfrm>
          <a:off x="3276610" y="90208"/>
          <a:ext cx="295142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710481" y="90208"/>
        <a:ext cx="2083687" cy="867742"/>
      </dsp:txXfrm>
    </dsp:sp>
    <dsp:sp modelId="{7EF1ED78-C86B-4E1A-8984-46F76D670988}">
      <dsp:nvSpPr>
        <dsp:cNvPr id="0" name=""/>
        <dsp:cNvSpPr/>
      </dsp:nvSpPr>
      <dsp:spPr>
        <a:xfrm>
          <a:off x="5924330" y="90208"/>
          <a:ext cx="2438594"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Dotazy jsou podávány prostřednictvím konzultačního servisu Centra - https://ks.crr.cz/</a:t>
          </a:r>
        </a:p>
      </dsp:txBody>
      <dsp:txXfrm>
        <a:off x="6358201" y="90208"/>
        <a:ext cx="1570852" cy="867742"/>
      </dsp:txXfrm>
    </dsp:sp>
    <dsp:sp modelId="{88DEEED9-8DEA-4EC7-899E-DBFFE700EAC9}">
      <dsp:nvSpPr>
        <dsp:cNvPr id="0" name=""/>
        <dsp:cNvSpPr/>
      </dsp:nvSpPr>
      <dsp:spPr>
        <a:xfrm>
          <a:off x="576886" y="1193181"/>
          <a:ext cx="2993527"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před vznikem povinnosti předkládat dokumentaci k VZ</a:t>
          </a:r>
        </a:p>
      </dsp:txBody>
      <dsp:txXfrm>
        <a:off x="1099622" y="1193181"/>
        <a:ext cx="1948055" cy="1045472"/>
      </dsp:txXfrm>
    </dsp:sp>
    <dsp:sp modelId="{E13B5AD4-E6A8-4AE6-9B54-F2AA3962C6F5}">
      <dsp:nvSpPr>
        <dsp:cNvPr id="0" name=""/>
        <dsp:cNvSpPr/>
      </dsp:nvSpPr>
      <dsp:spPr>
        <a:xfrm>
          <a:off x="3230635" y="1282046"/>
          <a:ext cx="295628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664506" y="1282046"/>
        <a:ext cx="2088547" cy="867742"/>
      </dsp:txXfrm>
    </dsp:sp>
    <dsp:sp modelId="{D3CC879D-E76F-45FC-BD03-59A5CB4593D8}">
      <dsp:nvSpPr>
        <dsp:cNvPr id="0" name=""/>
        <dsp:cNvSpPr/>
      </dsp:nvSpPr>
      <dsp:spPr>
        <a:xfrm>
          <a:off x="5882428" y="1282046"/>
          <a:ext cx="252113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 se s dotazem obrací na svého manažera projektu prostřednictvím MS2014+</a:t>
          </a:r>
        </a:p>
      </dsp:txBody>
      <dsp:txXfrm>
        <a:off x="6316299" y="1282046"/>
        <a:ext cx="1653396" cy="867742"/>
      </dsp:txXfrm>
    </dsp:sp>
    <dsp:sp modelId="{FCB15C55-ABCE-44D6-B687-8F11270C5BD8}">
      <dsp:nvSpPr>
        <dsp:cNvPr id="0" name=""/>
        <dsp:cNvSpPr/>
      </dsp:nvSpPr>
      <dsp:spPr>
        <a:xfrm>
          <a:off x="576886" y="2385020"/>
          <a:ext cx="2922539"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po vzniku povinnosti předkládat dokumentaci k VZ</a:t>
          </a:r>
        </a:p>
      </dsp:txBody>
      <dsp:txXfrm>
        <a:off x="1099622" y="2385020"/>
        <a:ext cx="1877067" cy="1045472"/>
      </dsp:txXfrm>
    </dsp:sp>
    <dsp:sp modelId="{BAB3D67B-10E9-4D93-B973-A08A225EAC94}">
      <dsp:nvSpPr>
        <dsp:cNvPr id="0" name=""/>
        <dsp:cNvSpPr/>
      </dsp:nvSpPr>
      <dsp:spPr>
        <a:xfrm>
          <a:off x="3159648" y="2473885"/>
          <a:ext cx="305440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Probíhá kontrola veřejné zakázky na základě dokumentace předložené žadatelem/příjemcem</a:t>
          </a:r>
        </a:p>
      </dsp:txBody>
      <dsp:txXfrm>
        <a:off x="3593519" y="2473885"/>
        <a:ext cx="2186666" cy="867742"/>
      </dsp:txXfrm>
    </dsp:sp>
    <dsp:sp modelId="{F7E9775C-EA76-402A-B0E9-FB302DB57E2D}">
      <dsp:nvSpPr>
        <dsp:cNvPr id="0" name=""/>
        <dsp:cNvSpPr/>
      </dsp:nvSpPr>
      <dsp:spPr>
        <a:xfrm>
          <a:off x="5910347" y="2473885"/>
          <a:ext cx="249399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Žadatel/příjemce předkládá dokumentaci ke kontrole prostřednictvím MS2014+</a:t>
          </a:r>
        </a:p>
      </dsp:txBody>
      <dsp:txXfrm>
        <a:off x="6344218" y="2473885"/>
        <a:ext cx="1626257" cy="8677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10/20/2021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10/20/2021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dirty="0"/>
          </a:p>
        </p:txBody>
      </p:sp>
    </p:spTree>
    <p:extLst>
      <p:ext uri="{BB962C8B-B14F-4D97-AF65-F5344CB8AC3E}">
        <p14:creationId xmlns:p14="http://schemas.microsoft.com/office/powerpoint/2010/main" val="318116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115289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114643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250505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132330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17</a:t>
            </a:fld>
            <a:endParaRPr lang="en-US"/>
          </a:p>
        </p:txBody>
      </p:sp>
    </p:spTree>
    <p:extLst>
      <p:ext uri="{BB962C8B-B14F-4D97-AF65-F5344CB8AC3E}">
        <p14:creationId xmlns:p14="http://schemas.microsoft.com/office/powerpoint/2010/main" val="24664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18</a:t>
            </a:fld>
            <a:endParaRPr lang="en-US"/>
          </a:p>
        </p:txBody>
      </p:sp>
    </p:spTree>
    <p:extLst>
      <p:ext uri="{BB962C8B-B14F-4D97-AF65-F5344CB8AC3E}">
        <p14:creationId xmlns:p14="http://schemas.microsoft.com/office/powerpoint/2010/main" val="363192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19</a:t>
            </a:fld>
            <a:endParaRPr lang="en-US"/>
          </a:p>
        </p:txBody>
      </p:sp>
    </p:spTree>
    <p:extLst>
      <p:ext uri="{BB962C8B-B14F-4D97-AF65-F5344CB8AC3E}">
        <p14:creationId xmlns:p14="http://schemas.microsoft.com/office/powerpoint/2010/main" val="4246210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20</a:t>
            </a:fld>
            <a:endParaRPr lang="en-US"/>
          </a:p>
        </p:txBody>
      </p:sp>
    </p:spTree>
    <p:extLst>
      <p:ext uri="{BB962C8B-B14F-4D97-AF65-F5344CB8AC3E}">
        <p14:creationId xmlns:p14="http://schemas.microsoft.com/office/powerpoint/2010/main" val="118653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21</a:t>
            </a:fld>
            <a:endParaRPr lang="en-US"/>
          </a:p>
        </p:txBody>
      </p:sp>
    </p:spTree>
    <p:extLst>
      <p:ext uri="{BB962C8B-B14F-4D97-AF65-F5344CB8AC3E}">
        <p14:creationId xmlns:p14="http://schemas.microsoft.com/office/powerpoint/2010/main" val="213516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dirty="0"/>
          </a:p>
        </p:txBody>
      </p:sp>
    </p:spTree>
    <p:extLst>
      <p:ext uri="{BB962C8B-B14F-4D97-AF65-F5344CB8AC3E}">
        <p14:creationId xmlns:p14="http://schemas.microsoft.com/office/powerpoint/2010/main" val="292516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22</a:t>
            </a:fld>
            <a:endParaRPr lang="en-US"/>
          </a:p>
        </p:txBody>
      </p:sp>
    </p:spTree>
    <p:extLst>
      <p:ext uri="{BB962C8B-B14F-4D97-AF65-F5344CB8AC3E}">
        <p14:creationId xmlns:p14="http://schemas.microsoft.com/office/powerpoint/2010/main" val="424586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23</a:t>
            </a:fld>
            <a:endParaRPr lang="en-US"/>
          </a:p>
        </p:txBody>
      </p:sp>
    </p:spTree>
    <p:extLst>
      <p:ext uri="{BB962C8B-B14F-4D97-AF65-F5344CB8AC3E}">
        <p14:creationId xmlns:p14="http://schemas.microsoft.com/office/powerpoint/2010/main" val="4148612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24</a:t>
            </a:fld>
            <a:endParaRPr lang="en-US"/>
          </a:p>
        </p:txBody>
      </p:sp>
    </p:spTree>
    <p:extLst>
      <p:ext uri="{BB962C8B-B14F-4D97-AF65-F5344CB8AC3E}">
        <p14:creationId xmlns:p14="http://schemas.microsoft.com/office/powerpoint/2010/main" val="1350052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25</a:t>
            </a:fld>
            <a:endParaRPr lang="en-US"/>
          </a:p>
        </p:txBody>
      </p:sp>
    </p:spTree>
    <p:extLst>
      <p:ext uri="{BB962C8B-B14F-4D97-AF65-F5344CB8AC3E}">
        <p14:creationId xmlns:p14="http://schemas.microsoft.com/office/powerpoint/2010/main" val="2175203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26</a:t>
            </a:fld>
            <a:endParaRPr lang="en-US"/>
          </a:p>
        </p:txBody>
      </p:sp>
    </p:spTree>
    <p:extLst>
      <p:ext uri="{BB962C8B-B14F-4D97-AF65-F5344CB8AC3E}">
        <p14:creationId xmlns:p14="http://schemas.microsoft.com/office/powerpoint/2010/main" val="89700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27</a:t>
            </a:fld>
            <a:endParaRPr lang="en-US"/>
          </a:p>
        </p:txBody>
      </p:sp>
    </p:spTree>
    <p:extLst>
      <p:ext uri="{BB962C8B-B14F-4D97-AF65-F5344CB8AC3E}">
        <p14:creationId xmlns:p14="http://schemas.microsoft.com/office/powerpoint/2010/main" val="2117521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29</a:t>
            </a:fld>
            <a:endParaRPr lang="en-US"/>
          </a:p>
        </p:txBody>
      </p:sp>
    </p:spTree>
    <p:extLst>
      <p:ext uri="{BB962C8B-B14F-4D97-AF65-F5344CB8AC3E}">
        <p14:creationId xmlns:p14="http://schemas.microsoft.com/office/powerpoint/2010/main" val="2913000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30</a:t>
            </a:fld>
            <a:endParaRPr lang="en-US"/>
          </a:p>
        </p:txBody>
      </p:sp>
    </p:spTree>
    <p:extLst>
      <p:ext uri="{BB962C8B-B14F-4D97-AF65-F5344CB8AC3E}">
        <p14:creationId xmlns:p14="http://schemas.microsoft.com/office/powerpoint/2010/main" val="707048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31</a:t>
            </a:fld>
            <a:endParaRPr lang="en-US"/>
          </a:p>
        </p:txBody>
      </p:sp>
    </p:spTree>
    <p:extLst>
      <p:ext uri="{BB962C8B-B14F-4D97-AF65-F5344CB8AC3E}">
        <p14:creationId xmlns:p14="http://schemas.microsoft.com/office/powerpoint/2010/main" val="685423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32</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421245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105112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354765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3435395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pubenchmark.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uohs.cz/cs/informacni-centrum/tiskove-zpravy/verejne-zakazky/3110-spolecne-stanovisko-uohs-a-mmr-k-problematice-narustu-cen-stavebnich-materialu-ve-verejnych-zakazkach.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906030"/>
            <a:ext cx="9143999" cy="2456246"/>
          </a:xfrm>
          <a:prstGeom prst="rect">
            <a:avLst/>
          </a:prstGeom>
        </p:spPr>
        <p:txBody>
          <a:bodyPr>
            <a:noAutofit/>
          </a:bodyPr>
          <a:lstStyle/>
          <a:p>
            <a:pPr algn="ctr">
              <a:tabLst>
                <a:tab pos="177800" algn="l"/>
              </a:tabLst>
            </a:pPr>
            <a:r>
              <a:rPr lang="pl-PL" sz="4000" cap="all" dirty="0">
                <a:solidFill>
                  <a:schemeClr val="bg1"/>
                </a:solidFill>
              </a:rPr>
              <a:t>Nejčastější pochybení ve veřejných zakázkách z pohledu irop</a:t>
            </a:r>
            <a:endParaRPr lang="cs-CZ" sz="40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0" y="5709383"/>
            <a:ext cx="9143999" cy="369888"/>
          </a:xfrm>
          <a:prstGeom prst="rect">
            <a:avLst/>
          </a:prstGeom>
        </p:spPr>
        <p:txBody>
          <a:bodyPr>
            <a:normAutofit fontScale="92500" lnSpcReduction="20000"/>
          </a:bodyPr>
          <a:lstStyle/>
          <a:p>
            <a:pPr algn="ctr"/>
            <a:r>
              <a:rPr lang="cs-CZ" sz="2000" b="1" dirty="0">
                <a:solidFill>
                  <a:schemeClr val="bg1"/>
                </a:solidFill>
                <a:latin typeface="Arial" panose="020B0604020202020204" pitchFamily="34" charset="0"/>
                <a:cs typeface="Arial" panose="020B0604020202020204" pitchFamily="34" charset="0"/>
              </a:rPr>
              <a:t>Ústí nad Labem, 20. 10. 2021</a:t>
            </a:r>
          </a:p>
          <a:p>
            <a:pPr algn="ctr"/>
            <a:endParaRPr lang="en-US" dirty="0"/>
          </a:p>
        </p:txBody>
      </p:sp>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z oblasti stanovení předmětu VZ</a:t>
            </a:r>
            <a:endParaRPr lang="en-US" sz="2600" dirty="0"/>
          </a:p>
        </p:txBody>
      </p:sp>
      <p:grpSp>
        <p:nvGrpSpPr>
          <p:cNvPr id="9" name="Skupina 8">
            <a:extLst>
              <a:ext uri="{FF2B5EF4-FFF2-40B4-BE49-F238E27FC236}">
                <a16:creationId xmlns:a16="http://schemas.microsoft.com/office/drawing/2014/main" id="{6787CBC6-0513-4157-A108-625834A2CA96}"/>
              </a:ext>
            </a:extLst>
          </p:cNvPr>
          <p:cNvGrpSpPr/>
          <p:nvPr/>
        </p:nvGrpSpPr>
        <p:grpSpPr>
          <a:xfrm>
            <a:off x="308621" y="1294793"/>
            <a:ext cx="8121276" cy="1990072"/>
            <a:chOff x="-181768" y="259618"/>
            <a:chExt cx="6902047" cy="1698934"/>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181768" y="259618"/>
              <a:ext cx="6902047"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zadavatel rozdělí jednu VZ tak, že dojde ke snížení PH pod limity stanovené nařízením vlády pro ZZVZ (např. přístroje tvořící jeden celek a vzájemně nezbytné k funkčnosti zadá ve více VZ v režimu odpovídajícím vždy jen dané části a nikoliv celkové hodnotě všech částí/VZ).</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diskriminační sloučení předmětu VZ (např. sloučení stavebních prací a dodávky přístrojového vybavení, nábytku, IT vybavení atd., čímž omezí okruh dodavatelů).</a:t>
              </a: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894268" y="1049124"/>
            <a:ext cx="4902525"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algn="l" defTabSz="577850">
                <a:lnSpc>
                  <a:spcPct val="90000"/>
                </a:lnSpc>
                <a:spcBef>
                  <a:spcPct val="0"/>
                </a:spcBef>
                <a:spcAft>
                  <a:spcPct val="35000"/>
                </a:spcAft>
                <a:buNone/>
                <a:tabLst>
                  <a:tab pos="93663" algn="l"/>
                  <a:tab pos="177800" algn="l"/>
                </a:tabLst>
              </a:pPr>
              <a:r>
                <a:rPr lang="cs-CZ" sz="16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308621" y="3752532"/>
            <a:ext cx="8103859" cy="2603817"/>
            <a:chOff x="-148715" y="2300827"/>
            <a:chExt cx="6868450" cy="1447240"/>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148715" y="2300827"/>
              <a:ext cx="6868450" cy="12987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Porušení § 36 odst. 1 ZZVZ a zásady zákazu diskriminace příliš „úzkým“, nebo naopak příliš obecným vymezením technických podmínek (obvykle směřujících k jednomu výrobku):</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např. požadavek, aby nějaký výrobek měl „jednoduché ovládání bez tlačítek, spínačů“ = takový požadavek vede k jednomu jedinému výrobku na trhu a současně je zcela neopodstatněný vzhledem ke způsobu a prostředí použití.</a:t>
              </a:r>
            </a:p>
            <a:p>
              <a:pPr marL="857250" lvl="3" indent="-285750" algn="just" defTabSz="533400">
                <a:lnSpc>
                  <a:spcPct val="90000"/>
                </a:lnSpc>
                <a:spcBef>
                  <a:spcPct val="0"/>
                </a:spcBef>
                <a:spcAft>
                  <a:spcPts val="600"/>
                </a:spcAft>
                <a:buFont typeface="Arial" panose="020B0604020202020204" pitchFamily="34" charset="0"/>
                <a:buChar char="•"/>
              </a:pPr>
              <a:r>
                <a:rPr lang="cs-CZ" sz="1200" dirty="0">
                  <a:solidFill>
                    <a:sysClr val="windowText" lastClr="000000">
                      <a:hueOff val="0"/>
                      <a:satOff val="0"/>
                      <a:lumOff val="0"/>
                      <a:alphaOff val="0"/>
                    </a:sysClr>
                  </a:solidFill>
                  <a:latin typeface="Calibri"/>
                </a:rPr>
                <a:t> požadavek např. na to, aby HDD měl technologii </a:t>
              </a:r>
              <a:r>
                <a:rPr lang="cs-CZ" sz="1200" dirty="0" err="1">
                  <a:solidFill>
                    <a:sysClr val="windowText" lastClr="000000">
                      <a:hueOff val="0"/>
                      <a:satOff val="0"/>
                      <a:lumOff val="0"/>
                      <a:alphaOff val="0"/>
                    </a:sysClr>
                  </a:solidFill>
                  <a:latin typeface="Calibri"/>
                </a:rPr>
                <a:t>IntelliPower</a:t>
              </a:r>
              <a:r>
                <a:rPr lang="cs-CZ" sz="1200" dirty="0">
                  <a:solidFill>
                    <a:sysClr val="windowText" lastClr="000000">
                      <a:hueOff val="0"/>
                      <a:satOff val="0"/>
                      <a:lumOff val="0"/>
                      <a:alphaOff val="0"/>
                    </a:sysClr>
                  </a:solidFill>
                  <a:latin typeface="Calibri"/>
                </a:rPr>
                <a:t>, což je označení funkčnosti vlastní produktům firmy Western Digital, ale jiné firmy tu samou technologii nabízejí také jen pod jiným označením.</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Neposkytnutí ZD v podrobnostech nezbytných pro zpracování </a:t>
              </a:r>
              <a:r>
                <a:rPr lang="cs-CZ" sz="1200" dirty="0">
                  <a:solidFill>
                    <a:sysClr val="windowText" lastClr="000000">
                      <a:hueOff val="0"/>
                      <a:satOff val="0"/>
                      <a:lumOff val="0"/>
                      <a:alphaOff val="0"/>
                    </a:sysClr>
                  </a:solidFill>
                  <a:latin typeface="Calibri"/>
                </a:rPr>
                <a:t>nabídky – příliš obecná definice předmětu plnění (např. požadavek na dodání „učebnic pro výuku jazyků“ bez další podrobnosti; měrná jednotka typu komplet, soubor v položkovém rozpočtu bez detailního popisu).</a:t>
              </a: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875438" y="3515197"/>
            <a:ext cx="4585795"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102296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24" name="Obdélník 23">
            <a:extLst>
              <a:ext uri="{FF2B5EF4-FFF2-40B4-BE49-F238E27FC236}">
                <a16:creationId xmlns:a16="http://schemas.microsoft.com/office/drawing/2014/main" id="{4BCE376A-89A1-4CC0-B024-9BC488C1B976}"/>
              </a:ext>
            </a:extLst>
          </p:cNvPr>
          <p:cNvSpPr/>
          <p:nvPr/>
        </p:nvSpPr>
        <p:spPr>
          <a:xfrm>
            <a:off x="551596" y="946334"/>
            <a:ext cx="7637766" cy="521077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6" name="Skupina 25">
            <a:extLst>
              <a:ext uri="{FF2B5EF4-FFF2-40B4-BE49-F238E27FC236}">
                <a16:creationId xmlns:a16="http://schemas.microsoft.com/office/drawing/2014/main" id="{DA1EBB8A-82C5-45CE-93F6-99B710EF8618}"/>
              </a:ext>
            </a:extLst>
          </p:cNvPr>
          <p:cNvGrpSpPr/>
          <p:nvPr/>
        </p:nvGrpSpPr>
        <p:grpSpPr>
          <a:xfrm>
            <a:off x="843562" y="609791"/>
            <a:ext cx="6786423" cy="501758"/>
            <a:chOff x="330425" y="2172811"/>
            <a:chExt cx="4625961" cy="531360"/>
          </a:xfrm>
        </p:grpSpPr>
        <p:sp>
          <p:nvSpPr>
            <p:cNvPr id="27" name="Obdélník: se zakulacenými rohy 26">
              <a:extLst>
                <a:ext uri="{FF2B5EF4-FFF2-40B4-BE49-F238E27FC236}">
                  <a16:creationId xmlns:a16="http://schemas.microsoft.com/office/drawing/2014/main" id="{130A2B6E-A2F5-415B-84C2-03389DF26055}"/>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bdélník: se zakulacenými rohy 10">
              <a:extLst>
                <a:ext uri="{FF2B5EF4-FFF2-40B4-BE49-F238E27FC236}">
                  <a16:creationId xmlns:a16="http://schemas.microsoft.com/office/drawing/2014/main" id="{1AB4B7F3-E5D5-40C5-A3EB-ED7A01A58352}"/>
                </a:ext>
              </a:extLst>
            </p:cNvPr>
            <p:cNvSpPr txBox="1"/>
            <p:nvPr/>
          </p:nvSpPr>
          <p:spPr>
            <a:xfrm>
              <a:off x="356364" y="2198750"/>
              <a:ext cx="4574083"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2" name="Obdélník 1">
            <a:extLst>
              <a:ext uri="{FF2B5EF4-FFF2-40B4-BE49-F238E27FC236}">
                <a16:creationId xmlns:a16="http://schemas.microsoft.com/office/drawing/2014/main" id="{C3138242-7EAA-413A-A6E9-379B841ACD3B}"/>
              </a:ext>
            </a:extLst>
          </p:cNvPr>
          <p:cNvSpPr/>
          <p:nvPr/>
        </p:nvSpPr>
        <p:spPr>
          <a:xfrm>
            <a:off x="928697" y="700890"/>
            <a:ext cx="7540354" cy="338554"/>
          </a:xfrm>
          <a:prstGeom prst="rect">
            <a:avLst/>
          </a:prstGeom>
        </p:spPr>
        <p:txBody>
          <a:bodyPr wrap="square">
            <a:spAutoFit/>
          </a:bodyPr>
          <a:lstStyle/>
          <a:p>
            <a:pPr lvl="0">
              <a:buNone/>
            </a:pPr>
            <a:r>
              <a:rPr lang="pl-PL" sz="1600" dirty="0">
                <a:solidFill>
                  <a:sysClr val="window" lastClr="FFFFFF"/>
                </a:solidFill>
                <a:latin typeface="Calibri"/>
              </a:rPr>
              <a:t>Odkazy na obchodní názvy a značky – § 89 odst. 5 a 6 ZZVZ a § 36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E51FC049-69D0-41B3-922D-F9E90A98A909}"/>
              </a:ext>
            </a:extLst>
          </p:cNvPr>
          <p:cNvSpPr/>
          <p:nvPr/>
        </p:nvSpPr>
        <p:spPr>
          <a:xfrm>
            <a:off x="781326" y="1322818"/>
            <a:ext cx="7178307" cy="4992136"/>
          </a:xfrm>
          <a:prstGeom prst="rect">
            <a:avLst/>
          </a:prstGeom>
        </p:spPr>
        <p:txBody>
          <a:bodyPr wrap="square">
            <a:spAutoFit/>
          </a:bodyPr>
          <a:lstStyle/>
          <a:p>
            <a:pPr marL="285750" lvl="0" indent="-285750" algn="just" defTabSz="533400">
              <a:lnSpc>
                <a:spcPct val="90000"/>
              </a:lnSpc>
              <a:spcBef>
                <a:spcPct val="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 </a:t>
            </a:r>
            <a:r>
              <a:rPr lang="cs-CZ" sz="1200" dirty="0">
                <a:latin typeface="Calibri" panose="020F0502020204030204" pitchFamily="34" charset="0"/>
                <a:cs typeface="Calibri" panose="020F0502020204030204" pitchFamily="34" charset="0"/>
              </a:rPr>
              <a:t>§ 89 odst. 5 ZZVZ stanoví, že není-li to odůvodněno předmětem veřejné zakázky, zadavatel nesmí zvýhodnit nebo znevýhodnit určité dodavatele nebo výrobky tím, že technické podmínky stanoví prostřednictvím přímého nebo nepřímého odkazu na: </a:t>
            </a:r>
          </a:p>
          <a:p>
            <a:pPr marL="742950" lvl="1" indent="-285750" algn="just" defTabSz="533400">
              <a:lnSpc>
                <a:spcPct val="90000"/>
              </a:lnSpc>
              <a:spcBef>
                <a:spcPct val="0"/>
              </a:spcBef>
              <a:buFont typeface="Arial" panose="020B0604020202020204" pitchFamily="34" charset="0"/>
              <a:buChar char="•"/>
            </a:pP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určité dodavatele nebo výrobky, nebo</a:t>
            </a:r>
          </a:p>
          <a:p>
            <a:pPr marL="742950" lvl="1" indent="-285750" algn="just" defTabSz="533400">
              <a:lnSpc>
                <a:spcPct val="90000"/>
              </a:lnSpc>
              <a:spcBef>
                <a:spcPct val="0"/>
              </a:spcBef>
              <a:buFont typeface="Arial" panose="020B0604020202020204" pitchFamily="34" charset="0"/>
              <a:buChar char="•"/>
            </a:pP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patenty na vynálezy, užitné vzory, průmyslové vzory, ochranné známky nebo označení 	   původu.</a:t>
            </a:r>
          </a:p>
          <a:p>
            <a:pPr marL="285750" lvl="0" indent="-285750" algn="just" defTabSz="533400">
              <a:lnSpc>
                <a:spcPct val="90000"/>
              </a:lnSpc>
              <a:spcBef>
                <a:spcPts val="60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Pokud stanovení technických podmínek nemůže být bez jejich označení dostatečně přesné nebo srozumitelné, je zadavatel povinen u každého takového odkazu dle § 89 odst. 5 a 6 ZZVZ uvést možnost nabídnout rovnocenné řešení.</a:t>
            </a:r>
            <a:endPar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285750" lvl="0" indent="-285750" algn="just" defTabSz="533400">
              <a:lnSpc>
                <a:spcPct val="90000"/>
              </a:lnSpc>
              <a:spcBef>
                <a:spcPct val="0"/>
              </a:spcBef>
              <a:spcAft>
                <a:spcPts val="600"/>
              </a:spcAft>
              <a:buFont typeface="Wingdings" panose="05000000000000000000" pitchFamily="2" charset="2"/>
              <a:buChar char="q"/>
              <a:defRPr/>
            </a:pPr>
            <a:r>
              <a:rPr lang="cs-CZ" sz="1200" dirty="0">
                <a:latin typeface="Calibri" panose="020F0502020204030204" pitchFamily="34" charset="0"/>
                <a:cs typeface="Calibri" panose="020F0502020204030204" pitchFamily="34" charset="0"/>
              </a:rPr>
              <a:t>Na ZPŘ § 89 odst. 5 a 6 ZZVZ vysloveně nedopadají, ale použije se § 36 odst. 1 ZZVZ, který stanoví, že zadávací podmínky nesmí být stanoveny tak, aby určitým dodavatelům bezdůvodně přímo nebo nepřímo zaručovaly konkurenční výhodu nebo vytvářely bezdůvodné překážky hospodářské soutěže. U ZPŘ je možné si vyhradit tzv. generální klauzuli ve smyslu: „Pokud se v zadávací dokumentaci nebo v jejích přílohách vyskytnou obchodní názvy některých výrobků nebo služeb, případně jiná označení mající vztah ke konkrétnímu dodavateli, jedná se o vymezení předpokládaného standardu plnění a účastník je oprávněn nabídnout jiné technicky a kvalitativně srovnatelné řešení.“ </a:t>
            </a:r>
          </a:p>
          <a:p>
            <a:pPr marL="285750" lvl="1" indent="-285750" algn="just" defTabSz="533400">
              <a:lnSpc>
                <a:spcPct val="90000"/>
              </a:lnSpc>
              <a:spcBef>
                <a:spcPct val="0"/>
              </a:spcBef>
              <a:spcAft>
                <a:spcPts val="600"/>
              </a:spcAft>
              <a:buFont typeface="Wingdings" panose="05000000000000000000" pitchFamily="2" charset="2"/>
              <a:buChar char="q"/>
              <a:defRPr/>
            </a:pP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Je přípustné v zadávacích podmínkách pomocí obchodních názvů a značek popsat stávající vybavení/zařízení zadavatele, se kterým má být nově dodávané plnění kompatibilní. Zadavatel by měl určit, co taková kompatibilita znamená/má obsahovat a zajišťovat. Požadavek na plnou kompatibilitu např. u ICT zakázek často vede pouze k produktům značky, kterou už zadavatel používá. </a:t>
            </a:r>
          </a:p>
          <a:p>
            <a:pPr marL="285750" lvl="1" indent="-285750" algn="just" defTabSz="533400">
              <a:lnSpc>
                <a:spcPct val="90000"/>
              </a:lnSpc>
              <a:spcBef>
                <a:spcPct val="0"/>
              </a:spcBef>
              <a:spcAft>
                <a:spcPts val="600"/>
              </a:spcAft>
              <a:buFont typeface="Wingdings" panose="05000000000000000000" pitchFamily="2" charset="2"/>
              <a:buChar char="q"/>
              <a:defRPr/>
            </a:pP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ÚOHS-S0069/2020/VZ – „Zadavatel stanovil zadávací podmínky v rozporu s § 89 odst. 5 a 6 ZZVZ, když zvýhodnil určité dodavatele a výrobky tím, že v příloze „Tabulka s technickými parametry“ ZD a v čl. 5.6. „NORMY NEBO TECHNICKÉ DOKUMENTY OBSAŽENÉ V ZADÁVACÍ DOKUMENTACI“ ZD stanovil technické podmínky prostřednictvím přímých odkazů na konkrétní výrobky…(Karl </a:t>
            </a:r>
            <a:r>
              <a:rPr lang="cs-CZ" sz="1200"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Storz</a:t>
            </a: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a:t>
            </a:r>
            <a:r>
              <a:rPr lang="cs-CZ" sz="1200"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Aesculab</a:t>
            </a: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 </a:t>
            </a:r>
          </a:p>
          <a:p>
            <a:pPr marL="285750" lvl="1" indent="-285750" algn="just" defTabSz="533400">
              <a:lnSpc>
                <a:spcPct val="90000"/>
              </a:lnSpc>
              <a:spcBef>
                <a:spcPct val="0"/>
              </a:spcBef>
              <a:spcAft>
                <a:spcPts val="600"/>
              </a:spcAft>
              <a:buFont typeface="Wingdings" panose="05000000000000000000" pitchFamily="2" charset="2"/>
              <a:buChar char="q"/>
              <a:defRPr/>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sp>
        <p:nvSpPr>
          <p:cNvPr id="20" name="Title 3">
            <a:extLst>
              <a:ext uri="{FF2B5EF4-FFF2-40B4-BE49-F238E27FC236}">
                <a16:creationId xmlns:a16="http://schemas.microsoft.com/office/drawing/2014/main" id="{3B704E2E-B29E-455F-A556-7CEF83F66512}"/>
              </a:ext>
            </a:extLst>
          </p:cNvPr>
          <p:cNvSpPr txBox="1">
            <a:spLocks/>
          </p:cNvSpPr>
          <p:nvPr/>
        </p:nvSpPr>
        <p:spPr>
          <a:xfrm>
            <a:off x="515748" y="156367"/>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63568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82642" y="815212"/>
            <a:ext cx="7667169" cy="5262359"/>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9" y="761026"/>
            <a:ext cx="4625961"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27439" y="4257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Termíny plnění předmětu 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792480" y="1375720"/>
            <a:ext cx="7132320" cy="4335033"/>
          </a:xfrm>
          <a:prstGeom prst="rect">
            <a:avLst/>
          </a:prstGeom>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Není vhodné stanovit termín plnění pevným datem – má vždy potenciál ovlivnit rozhodování dodavatelů o účasti v ZŘ. Velmi problematické v okamžiku změny termínu (obvykle prodloužení).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Ještě problematičtější stanovení termínu plnění v kombinaci do </a:t>
            </a:r>
            <a:r>
              <a:rPr lang="cs-CZ" sz="1300" i="1" dirty="0">
                <a:latin typeface="Calibri" panose="020F0502020204030204" pitchFamily="34" charset="0"/>
                <a:cs typeface="Calibri" panose="020F0502020204030204" pitchFamily="34" charset="0"/>
              </a:rPr>
              <a:t>X dnů/týdnů/měsíců nejpozději však do </a:t>
            </a:r>
            <a:r>
              <a:rPr lang="cs-CZ" sz="1300" dirty="0">
                <a:latin typeface="Calibri" panose="020F0502020204030204" pitchFamily="34" charset="0"/>
                <a:cs typeface="Calibri" panose="020F0502020204030204" pitchFamily="34" charset="0"/>
              </a:rPr>
              <a:t>– stává se, že v době uzavření smlouvy již není stanovený počet dnů/týdnů/měsíců k dispozici, jelikož pevně stanovený termín nastane dříve.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Jako vhodnější se jeví nastavit klouzavé termíny ve dnech/týdnech/měsících od podpisu smlouvy (případně od jiného, ale jasně stanoveného okamžiku – u stavebních prací např. od předání staveniště). Pak mají dodavatelé k dispozici stejnou délku doby plnění, ať by se průběh zadávacího řízení z jakéhokoliv důvodu prodloužil.</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Termín plnění spojený s vydáním kolaudačního souhlasu. Nevhodné, protože zhotovitel nemá možnost ovlivnit délku řízení u stavebního úřadu.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Nevhodné klimatické podmínky jako důvod pro prodloužení termínu plnění nejsou vyšší mocí, je předvídatelné, že mohou nastat. Ve smlouvě specifikovat, co se bude považovat za nevhodné klimatické podmínky, stanovit pravidla – kdo o tom rozhodne, jak se to bude zaznamenávat a jak se bude prodlužovat termín plnění. Mít o tom průkaznou dokumentaci.</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To platí i pro epidemii </a:t>
            </a:r>
            <a:r>
              <a:rPr lang="cs-CZ" sz="1300" dirty="0" err="1">
                <a:latin typeface="Calibri" panose="020F0502020204030204" pitchFamily="34" charset="0"/>
                <a:cs typeface="Calibri" panose="020F0502020204030204" pitchFamily="34" charset="0"/>
              </a:rPr>
              <a:t>koronaviru</a:t>
            </a:r>
            <a:r>
              <a:rPr lang="cs-CZ" sz="1300" dirty="0">
                <a:latin typeface="Calibri" panose="020F0502020204030204" pitchFamily="34" charset="0"/>
                <a:cs typeface="Calibri" panose="020F0502020204030204" pitchFamily="34" charset="0"/>
              </a:rPr>
              <a:t> SARS-CoV-19. Je předvídatelné, že se situace může zhoršit, že na straně zhotovitele dojde k omezení provozu, že stát vyhlásí mimořádná opatření. Opět stanovit jasná pravidla a postupy pro prodloužení termínu plnění a mít patřičnou dokumentaci.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K možnosti prodloužení termínů plnění je vhodné využívat vyhrazených změn závazků ze smlouvy dle § 100 ZZVZ, taková změna však musí být vymezena zcela jednoznačně, aby  byl od počátku zřejmý zamýšlený postup.</a:t>
            </a: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26873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440161" y="1160143"/>
            <a:ext cx="8121276"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9" name="Skupina 8">
            <a:extLst>
              <a:ext uri="{FF2B5EF4-FFF2-40B4-BE49-F238E27FC236}">
                <a16:creationId xmlns:a16="http://schemas.microsoft.com/office/drawing/2014/main" id="{6787CBC6-0513-4157-A108-625834A2CA96}"/>
              </a:ext>
            </a:extLst>
          </p:cNvPr>
          <p:cNvGrpSpPr/>
          <p:nvPr/>
        </p:nvGrpSpPr>
        <p:grpSpPr>
          <a:xfrm>
            <a:off x="308621" y="1160143"/>
            <a:ext cx="8121276" cy="4225589"/>
            <a:chOff x="-181768" y="259618"/>
            <a:chExt cx="6902047" cy="1814840"/>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181768" y="259618"/>
              <a:ext cx="6902047" cy="1814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VZ na dodávky IT.</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Zadavatel v podstatě musí v zadávacích podmínkách stanovit požadavek na minimální počet bodů dle benchmarku v testu CPU </a:t>
              </a:r>
              <a:r>
                <a:rPr lang="cs-CZ" sz="1300"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Passmark</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dle </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hlinkClick r:id="rId4"/>
                </a:rPr>
                <a:t>www.cpubenchmark.net</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V rámci tohoto požadavku je nutné stanovit také konkrétní okamžik, ke kterému účastníci zadávacího řízení ve svých nabídkách musí splnění požadavku prokázat. Hodnoty benchmarků na uvedeném odkazu se každý den mění a na webu není jejich historie. Pak se velmi pravděpodobně může se stát, že v době přípravy a podání nabídky účastníkem bude požadavek zadavatele splněn, ale v době kontroly nabídky zadavatelem již nikoliv.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Zadavatel je povinen dodržovat zásady zadávání veřejných zakázek uvedené v </a:t>
              </a:r>
              <a:r>
                <a:rPr lang="cs-CZ" sz="1300"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ust</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 6 ZZVZ, v tomto případě zásadu transparentnosti spočívající v tom, že jasně definuje okamžik, ke kterému mají účastníci splnění požadavku prokázat a tím zajistit, aby prokázání splnění podmínek účasti v zadávacím řízení bylo nezpochybnitelné. Zároveň zadavatel dostojí své povinnosti uvedené v </a:t>
              </a:r>
              <a:r>
                <a:rPr lang="cs-CZ" sz="1300"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ust</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 36 odst. 3 ZZVZ, že poskytne dodavatelům zadávací podmínky v podrobnostech nezbytných pro jejich účast v zadávacím řízení a zároveň, že nepřenáší odpovědnost za úplnost zadávacích podmínek na dodavatele. </a:t>
              </a:r>
              <a:endPar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845609" y="941473"/>
            <a:ext cx="4936122"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algn="l" defTabSz="577850">
                <a:lnSpc>
                  <a:spcPct val="90000"/>
                </a:lnSpc>
                <a:spcBef>
                  <a:spcPct val="0"/>
                </a:spcBef>
                <a:spcAft>
                  <a:spcPct val="35000"/>
                </a:spcAft>
                <a:buNone/>
                <a:tabLst>
                  <a:tab pos="93663" algn="l"/>
                  <a:tab pos="177800" algn="l"/>
                </a:tabLst>
              </a:pPr>
              <a:r>
                <a:rPr lang="cs-CZ" sz="1600" kern="1200" dirty="0">
                  <a:solidFill>
                    <a:sysClr val="window" lastClr="FFFFFF"/>
                  </a:solidFill>
                  <a:latin typeface="Calibri"/>
                  <a:ea typeface="+mn-ea"/>
                  <a:cs typeface="+mn-cs"/>
                </a:rPr>
                <a:t>Požadavek na CPU Benchmark - § 36 odst. 3 ZZVZ</a:t>
              </a:r>
            </a:p>
          </p:txBody>
        </p:sp>
      </p:grpSp>
    </p:spTree>
    <p:extLst>
      <p:ext uri="{BB962C8B-B14F-4D97-AF65-F5344CB8AC3E}">
        <p14:creationId xmlns:p14="http://schemas.microsoft.com/office/powerpoint/2010/main" val="186919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966B9B2B-8C4B-47F2-975F-5921EFCE97A6}"/>
              </a:ext>
            </a:extLst>
          </p:cNvPr>
          <p:cNvGrpSpPr/>
          <p:nvPr/>
        </p:nvGrpSpPr>
        <p:grpSpPr>
          <a:xfrm>
            <a:off x="391130" y="2167159"/>
            <a:ext cx="8053479" cy="3530698"/>
            <a:chOff x="-174689" y="266527"/>
            <a:chExt cx="6951414" cy="2656336"/>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65633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174689" y="281207"/>
              <a:ext cx="6951414" cy="15795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ct val="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Nepřiměřené požadavky na kvalifikaci – s ohledem na základní zásady § 6 ZZVZ musí zadavatel veškeré požadavky na způsobilost a kvalifikaci stanovit přiměřeně k rozsahu a složitosti předmětu VZ – příliš rozsáhlé požadavky mohou omezit okruh dodavatelů a tím hospodářskou soutěž. Veškeré požadavky na prokázání způsobilosti/kvalifikace musí být stanoveny jednoznačně a transparentně.</a:t>
              </a:r>
            </a:p>
            <a:p>
              <a:pPr marL="285750" lvl="1" indent="-285750" algn="just" defTabSz="533400">
                <a:lnSpc>
                  <a:spcPct val="90000"/>
                </a:lnSpc>
                <a:spcBef>
                  <a:spcPct val="0"/>
                </a:spcBef>
                <a:buFont typeface="Wingdings" panose="05000000000000000000" pitchFamily="2" charset="2"/>
                <a:buChar char="q"/>
              </a:pPr>
              <a:endParaRPr lang="cs-CZ" sz="1300" dirty="0">
                <a:solidFill>
                  <a:sysClr val="windowText" lastClr="000000">
                    <a:hueOff val="0"/>
                    <a:satOff val="0"/>
                    <a:lumOff val="0"/>
                    <a:alphaOff val="0"/>
                  </a:sysClr>
                </a:solidFill>
                <a:latin typeface="Calibri"/>
              </a:endParaRPr>
            </a:p>
            <a:p>
              <a:pPr marL="285750" lvl="1" indent="-285750" algn="just" defTabSz="533400">
                <a:lnSpc>
                  <a:spcPct val="90000"/>
                </a:lnSpc>
                <a:spcBef>
                  <a:spcPct val="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Definovat požadavky na prokázání profesní způsobilosti dle § 77 odst. 2 písm. a) ZZVZ jednoznačně, aby byl postup zadavatele přezkoumatelný a bylo najisto postaveno, že byla požadovaná kvalifikace splněna:</a:t>
              </a:r>
            </a:p>
            <a:p>
              <a:pPr marL="74295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není dostačující vymezení obecného požadavku na předložení dokladu o oprávnění k podnikání v rozsahu odpovídajícímu předmětu veřejné zakázky. Zadavatel musí stanovit konkrétní oprávnění, která jsou nutná a požaduje je (popř. vymezit prostřednictvím požadované činnosti)</a:t>
              </a:r>
            </a:p>
            <a:p>
              <a:pPr marL="74295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Přístup Centra totožný s výkladem MMR a ÚOHS – </a:t>
              </a:r>
              <a:r>
                <a:rPr lang="cs-CZ" sz="1300" i="1" dirty="0">
                  <a:solidFill>
                    <a:sysClr val="windowText" lastClr="000000">
                      <a:hueOff val="0"/>
                      <a:satOff val="0"/>
                      <a:lumOff val="0"/>
                      <a:alphaOff val="0"/>
                    </a:sysClr>
                  </a:solidFill>
                  <a:latin typeface="Calibri"/>
                </a:rPr>
                <a:t>Společné stanovisko Ministerstva pro místní rozvoj a Úřadu pro ochranu hospodářské soutěže k vymezení požadavků na prokázání profesní způsobilosti dodavatele</a:t>
              </a:r>
              <a:r>
                <a:rPr lang="cs-CZ" sz="1300" dirty="0">
                  <a:solidFill>
                    <a:sysClr val="windowText" lastClr="000000">
                      <a:hueOff val="0"/>
                      <a:satOff val="0"/>
                      <a:lumOff val="0"/>
                      <a:alphaOff val="0"/>
                    </a:sysClr>
                  </a:solidFill>
                  <a:latin typeface="Calibri"/>
                </a:rPr>
                <a:t> (dostupné na www.uohs.cz)</a:t>
              </a:r>
            </a:p>
            <a:p>
              <a:pPr marL="742950" lvl="2" indent="-285750" algn="just" defTabSz="533400">
                <a:lnSpc>
                  <a:spcPct val="90000"/>
                </a:lnSpc>
                <a:spcBef>
                  <a:spcPct val="0"/>
                </a:spcBef>
                <a:spcAft>
                  <a:spcPts val="600"/>
                </a:spcAft>
                <a:buFontTx/>
                <a:buChar char="-"/>
              </a:pPr>
              <a:endParaRPr lang="cs-CZ" sz="1300" dirty="0">
                <a:solidFill>
                  <a:sysClr val="windowText" lastClr="000000">
                    <a:hueOff val="0"/>
                    <a:satOff val="0"/>
                    <a:lumOff val="0"/>
                    <a:alphaOff val="0"/>
                  </a:sysClr>
                </a:solidFill>
                <a:latin typeface="Calibri"/>
              </a:endParaRPr>
            </a:p>
            <a:p>
              <a:pPr marL="0" lvl="1" algn="just" defTabSz="533400">
                <a:lnSpc>
                  <a:spcPct val="90000"/>
                </a:lnSpc>
                <a:spcBef>
                  <a:spcPts val="600"/>
                </a:spcBef>
                <a:spcAft>
                  <a:spcPts val="600"/>
                </a:spcAft>
              </a:pPr>
              <a:endParaRPr lang="cs-CZ" sz="1300" kern="1200" dirty="0">
                <a:solidFill>
                  <a:sysClr val="windowText" lastClr="000000">
                    <a:hueOff val="0"/>
                    <a:satOff val="0"/>
                    <a:lumOff val="0"/>
                    <a:alphaOff val="0"/>
                  </a:sysClr>
                </a:solidFill>
                <a:highlight>
                  <a:srgbClr val="FFFF00"/>
                </a:highlight>
                <a:latin typeface="Calibri"/>
                <a:ea typeface="+mn-ea"/>
                <a:cs typeface="+mn-cs"/>
              </a:endParaRP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894267" y="1910892"/>
            <a:ext cx="3040170" cy="501840"/>
            <a:chOff x="-363684" y="29586"/>
            <a:chExt cx="4625961"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63684" y="2958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63684" y="64154"/>
              <a:ext cx="4625959"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ctr"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Kvalifikace obecn</a:t>
              </a:r>
              <a:r>
                <a:rPr lang="cs-CZ" sz="1600" dirty="0">
                  <a:solidFill>
                    <a:sysClr val="window" lastClr="FFFFFF"/>
                  </a:solidFill>
                  <a:latin typeface="Calibri"/>
                </a:rPr>
                <a:t>ě</a:t>
              </a:r>
              <a:endParaRPr lang="cs-CZ" sz="1600" kern="1200" dirty="0">
                <a:solidFill>
                  <a:sysClr val="window" lastClr="FFFFFF"/>
                </a:solidFill>
                <a:latin typeface="Calibri"/>
                <a:ea typeface="+mn-ea"/>
                <a:cs typeface="+mn-cs"/>
              </a:endParaRPr>
            </a:p>
          </p:txBody>
        </p:sp>
      </p:grpSp>
      <p:sp>
        <p:nvSpPr>
          <p:cNvPr id="19" name="Title 3">
            <a:extLst>
              <a:ext uri="{FF2B5EF4-FFF2-40B4-BE49-F238E27FC236}">
                <a16:creationId xmlns:a16="http://schemas.microsoft.com/office/drawing/2014/main" id="{77F9762C-37A4-4D12-9143-CC31CD3D017E}"/>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v oblasti nastavení způsobilosti/kvalifikace</a:t>
            </a:r>
            <a:endParaRPr lang="en-US" sz="2600" dirty="0"/>
          </a:p>
        </p:txBody>
      </p:sp>
    </p:spTree>
    <p:extLst>
      <p:ext uri="{BB962C8B-B14F-4D97-AF65-F5344CB8AC3E}">
        <p14:creationId xmlns:p14="http://schemas.microsoft.com/office/powerpoint/2010/main" val="69690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9" name="Title 3">
            <a:extLst>
              <a:ext uri="{FF2B5EF4-FFF2-40B4-BE49-F238E27FC236}">
                <a16:creationId xmlns:a16="http://schemas.microsoft.com/office/drawing/2014/main" id="{77F9762C-37A4-4D12-9143-CC31CD3D017E}"/>
              </a:ext>
            </a:extLst>
          </p:cNvPr>
          <p:cNvSpPr txBox="1">
            <a:spLocks/>
          </p:cNvSpPr>
          <p:nvPr/>
        </p:nvSpPr>
        <p:spPr>
          <a:xfrm>
            <a:off x="487681" y="382624"/>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20">
            <a:extLst>
              <a:ext uri="{FF2B5EF4-FFF2-40B4-BE49-F238E27FC236}">
                <a16:creationId xmlns:a16="http://schemas.microsoft.com/office/drawing/2014/main" id="{C689F210-9058-425B-8F64-C4EE48B3B1AB}"/>
              </a:ext>
            </a:extLst>
          </p:cNvPr>
          <p:cNvGrpSpPr>
            <a:grpSpLocks/>
          </p:cNvGrpSpPr>
          <p:nvPr/>
        </p:nvGrpSpPr>
        <p:grpSpPr bwMode="auto">
          <a:xfrm>
            <a:off x="367321" y="1328534"/>
            <a:ext cx="7882412" cy="4672215"/>
            <a:chOff x="-146550" y="254597"/>
            <a:chExt cx="6951414" cy="1963334"/>
          </a:xfrm>
        </p:grpSpPr>
        <p:sp>
          <p:nvSpPr>
            <p:cNvPr id="12" name="Obdélník 11">
              <a:extLst>
                <a:ext uri="{FF2B5EF4-FFF2-40B4-BE49-F238E27FC236}">
                  <a16:creationId xmlns:a16="http://schemas.microsoft.com/office/drawing/2014/main" id="{6CBED72B-02B3-4B5F-B0EF-ECDCD30CC3A4}"/>
                </a:ext>
              </a:extLst>
            </p:cNvPr>
            <p:cNvSpPr/>
            <p:nvPr/>
          </p:nvSpPr>
          <p:spPr>
            <a:xfrm>
              <a:off x="-2728" y="254597"/>
              <a:ext cx="6608566" cy="179773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13" name="TextovéPole 12">
              <a:extLst>
                <a:ext uri="{FF2B5EF4-FFF2-40B4-BE49-F238E27FC236}">
                  <a16:creationId xmlns:a16="http://schemas.microsoft.com/office/drawing/2014/main" id="{3423FF40-2714-4AEC-B771-460B8557758F}"/>
                </a:ext>
              </a:extLst>
            </p:cNvPr>
            <p:cNvSpPr txBox="1"/>
            <p:nvPr/>
          </p:nvSpPr>
          <p:spPr>
            <a:xfrm>
              <a:off x="-146550" y="296699"/>
              <a:ext cx="6951414" cy="1921232"/>
            </a:xfrm>
            <a:prstGeom prst="rect">
              <a:avLst/>
            </a:prstGeom>
            <a:noFill/>
            <a:ln>
              <a:noFill/>
            </a:ln>
            <a:effectLst/>
          </p:spPr>
          <p:txBody>
            <a:bodyPr lIns="512894" tIns="354076" rIns="512894" bIns="85344" spcCol="1270"/>
            <a:lstStyle/>
            <a:p>
              <a:pPr marL="285750" marR="0" lvl="1" indent="-285750" algn="just" defTabSz="533400" eaLnBrk="0" fontAlgn="base" latinLnBrk="0" hangingPunct="0">
                <a:lnSpc>
                  <a:spcPct val="90000"/>
                </a:lnSpc>
                <a:spcBef>
                  <a:spcPts val="600"/>
                </a:spcBef>
                <a:spcAft>
                  <a:spcPts val="600"/>
                </a:spcAft>
                <a:buClrTx/>
                <a:buSzTx/>
                <a:buFont typeface="Wingdings" panose="05000000000000000000" pitchFamily="2" charset="2"/>
                <a:buChar char="q"/>
                <a:tabLst/>
                <a:defRPr/>
              </a:pP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Nepřiměřený a diskriminační požadavek na prokázání profesní způsobilosti dle </a:t>
              </a:r>
              <a:r>
                <a:rPr kumimoji="0" lang="cs-CZ" sz="13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ust</a:t>
              </a: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 77 odst. 2 písm. a) ZZVZ doklady prokazujícími živnostenská oprávnění na:</a:t>
              </a:r>
            </a:p>
            <a:p>
              <a:pPr marL="628650" marR="0" lvl="2" indent="-171450" algn="just" defTabSz="533400" eaLnBrk="0" fontAlgn="base" latinLnBrk="0" hangingPunct="0">
                <a:lnSpc>
                  <a:spcPct val="90000"/>
                </a:lnSpc>
                <a:spcBef>
                  <a:spcPct val="0"/>
                </a:spcBef>
                <a:spcAft>
                  <a:spcPts val="600"/>
                </a:spcAft>
                <a:buClrTx/>
                <a:buSzTx/>
                <a:buFont typeface="Arial" panose="020B0604020202020204" pitchFamily="34" charset="0"/>
                <a:buChar char="•"/>
                <a:tabLst/>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Montáž, opravy, revize a zkoušky elektrických zařízení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 „</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Vodoinstalatérství, topenářství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apod. a současně na živnostenské oprávnění „</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Provádění staveb, jejich změn a odstraňování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t>
              </a:r>
            </a:p>
            <a:p>
              <a:pPr marL="628650" marR="0" lvl="2" indent="-171450" algn="just" defTabSz="533400" eaLnBrk="0" fontAlgn="base" latinLnBrk="0" hangingPunct="0">
                <a:lnSpc>
                  <a:spcPct val="90000"/>
                </a:lnSpc>
                <a:spcBef>
                  <a:spcPct val="0"/>
                </a:spcBef>
                <a:spcAft>
                  <a:spcPts val="600"/>
                </a:spcAft>
                <a:buClrTx/>
                <a:buSzTx/>
                <a:buFont typeface="Arial" panose="020B0604020202020204" pitchFamily="34" charset="0"/>
                <a:buChar char="•"/>
                <a:tabLst/>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Dle nařízení vlády č. 278/2008 Sb. o obsahových náplních jednotlivých živností, mohou být 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L="628650" lvl="2" indent="-171450" algn="just" defTabSz="533400" eaLnBrk="0" fontAlgn="base" hangingPunct="0">
                <a:lnSpc>
                  <a:spcPct val="90000"/>
                </a:lnSpc>
                <a:spcBef>
                  <a:spcPct val="0"/>
                </a:spcBef>
                <a:spcAft>
                  <a:spcPts val="600"/>
                </a:spcAft>
                <a:buFont typeface="Arial" panose="020B0604020202020204" pitchFamily="34" charset="0"/>
                <a:buChar char="•"/>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Obdobně se k dané problematice vyjádřil ÚOHS ve svém rozhodnutí č. j. ÚOHS-05747/2020/553/</a:t>
              </a:r>
              <a:r>
                <a:rPr kumimoji="0" lang="cs-CZ" sz="12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LHl</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ze dne 21. 2. 2020.</a:t>
              </a:r>
            </a:p>
            <a:p>
              <a:pPr marL="628650" lvl="2" indent="-171450" algn="just" defTabSz="533400" eaLnBrk="0" fontAlgn="base" hangingPunct="0">
                <a:lnSpc>
                  <a:spcPct val="90000"/>
                </a:lnSpc>
                <a:spcBef>
                  <a:spcPct val="0"/>
                </a:spcBef>
                <a:spcAft>
                  <a:spcPts val="600"/>
                </a:spcAft>
                <a:buFont typeface="Arial" panose="020B0604020202020204" pitchFamily="34" charset="0"/>
                <a:buChar char="•"/>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Věcí se zabývá i rozsudek Nejvyššího správního soudu č. j. 10 As 111/2014 ze dne 24. 7. 2014.</a:t>
              </a:r>
            </a:p>
            <a:p>
              <a:pPr marL="628650" lvl="2" indent="-171450" algn="just" defTabSz="533400" eaLnBrk="0" fontAlgn="base" hangingPunct="0">
                <a:lnSpc>
                  <a:spcPct val="90000"/>
                </a:lnSpc>
                <a:spcBef>
                  <a:spcPct val="0"/>
                </a:spcBef>
                <a:spcAft>
                  <a:spcPts val="600"/>
                </a:spcAft>
                <a:buFont typeface="Arial" panose="020B0604020202020204" pitchFamily="34" charset="0"/>
                <a:buChar char="•"/>
                <a:defRPr/>
              </a:pPr>
              <a:endPar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endParaRPr>
            </a:p>
            <a:p>
              <a:pPr marL="171450" lvl="1" indent="-171450" algn="just" defTabSz="533400" eaLnBrk="0" fontAlgn="base" hangingPunct="0">
                <a:lnSpc>
                  <a:spcPct val="90000"/>
                </a:lnSpc>
                <a:spcBef>
                  <a:spcPct val="0"/>
                </a:spcBef>
                <a:spcAft>
                  <a:spcPts val="600"/>
                </a:spcAft>
                <a:buFont typeface="Wingdings" panose="05000000000000000000" pitchFamily="2" charset="2"/>
                <a:buChar char="q"/>
                <a:defRPr/>
              </a:pPr>
              <a:r>
                <a:rPr lang="cs-CZ" sz="1300" kern="0" dirty="0">
                  <a:solidFill>
                    <a:prstClr val="black">
                      <a:hueOff val="0"/>
                      <a:satOff val="0"/>
                      <a:lumOff val="0"/>
                      <a:alphaOff val="0"/>
                    </a:prstClr>
                  </a:solidFill>
                  <a:latin typeface="Calibri" panose="020F0502020204030204"/>
                  <a:cs typeface="Calibri" panose="020F0502020204030204" pitchFamily="34" charset="0"/>
                </a:rPr>
                <a:t>P</a:t>
              </a:r>
              <a:r>
                <a:rPr kumimoji="0" lang="cs-CZ" sz="13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ožadavek</a:t>
              </a:r>
              <a:r>
                <a:rPr lang="cs-CZ" sz="1300" kern="0" dirty="0">
                  <a:solidFill>
                    <a:prstClr val="black">
                      <a:hueOff val="0"/>
                      <a:satOff val="0"/>
                      <a:lumOff val="0"/>
                      <a:alphaOff val="0"/>
                    </a:prstClr>
                  </a:solidFill>
                  <a:latin typeface="Calibri" panose="020F0502020204030204"/>
                  <a:cs typeface="Calibri" panose="020F0502020204030204" pitchFamily="34" charset="0"/>
                </a:rPr>
                <a:t> </a:t>
              </a: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na živnostenské oprávnění „Projektová činnost ve výstavbě“ u zakázek na stavební práce, součástí jejichž předmětu plnění nejsou činnosti, ke kterým by tato živnost byla nutná (např. zhotovení dokumentace skutečného provedení stavby není podmíněno držením této živnosti) není důvodný.</a:t>
              </a:r>
              <a:endPar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17" name="Skupina 21">
            <a:extLst>
              <a:ext uri="{FF2B5EF4-FFF2-40B4-BE49-F238E27FC236}">
                <a16:creationId xmlns:a16="http://schemas.microsoft.com/office/drawing/2014/main" id="{51907D04-2E4C-47E7-9532-B2E6DCDB5BF9}"/>
              </a:ext>
            </a:extLst>
          </p:cNvPr>
          <p:cNvGrpSpPr>
            <a:grpSpLocks/>
          </p:cNvGrpSpPr>
          <p:nvPr/>
        </p:nvGrpSpPr>
        <p:grpSpPr bwMode="auto">
          <a:xfrm>
            <a:off x="699391" y="924308"/>
            <a:ext cx="7143750" cy="654050"/>
            <a:chOff x="-363684" y="29586"/>
            <a:chExt cx="4625962" cy="516088"/>
          </a:xfrm>
        </p:grpSpPr>
        <p:sp>
          <p:nvSpPr>
            <p:cNvPr id="18" name="Obdélník: se zakulacenými rohy 17">
              <a:extLst>
                <a:ext uri="{FF2B5EF4-FFF2-40B4-BE49-F238E27FC236}">
                  <a16:creationId xmlns:a16="http://schemas.microsoft.com/office/drawing/2014/main" id="{C378E084-9976-4EAD-817B-4D4F5BFA84E7}"/>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20" name="Obdélník: se zakulacenými rohy 6">
              <a:extLst>
                <a:ext uri="{FF2B5EF4-FFF2-40B4-BE49-F238E27FC236}">
                  <a16:creationId xmlns:a16="http://schemas.microsoft.com/office/drawing/2014/main" id="{4B1E83EA-9EE9-486F-B63C-A46EB9F60C7F}"/>
                </a:ext>
              </a:extLst>
            </p:cNvPr>
            <p:cNvSpPr txBox="1"/>
            <p:nvPr/>
          </p:nvSpPr>
          <p:spPr>
            <a:xfrm>
              <a:off x="-363684" y="44618"/>
              <a:ext cx="4625962" cy="501056"/>
            </a:xfrm>
            <a:prstGeom prst="rect">
              <a:avLst/>
            </a:prstGeom>
            <a:noFill/>
            <a:ln>
              <a:noFill/>
            </a:ln>
            <a:effectLst/>
          </p:spPr>
          <p:txBody>
            <a:bodyPr lIns="174850" tIns="0" rIns="174850" bIns="0" spcCol="1270" anchor="ctr"/>
            <a:lstStyle/>
            <a:p>
              <a:pPr marL="0" marR="0" lvl="0" indent="0" algn="ctr"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cap="all" spc="0" normalizeH="0" baseline="0" noProof="0" dirty="0">
                  <a:ln>
                    <a:noFill/>
                  </a:ln>
                  <a:solidFill>
                    <a:prstClr val="white"/>
                  </a:solidFill>
                  <a:effectLst/>
                  <a:uLnTx/>
                  <a:uFillTx/>
                  <a:latin typeface="Calibri" panose="020F0502020204030204"/>
                  <a:ea typeface="+mn-ea"/>
                  <a:cs typeface="+mn-cs"/>
                </a:rPr>
                <a:t>Diskriminační požadavky na živnostenská oprávnění v rámci profesní způsobilosti u veřejných zakázek na stavební práce</a:t>
              </a:r>
            </a:p>
          </p:txBody>
        </p:sp>
      </p:grpSp>
    </p:spTree>
    <p:extLst>
      <p:ext uri="{BB962C8B-B14F-4D97-AF65-F5344CB8AC3E}">
        <p14:creationId xmlns:p14="http://schemas.microsoft.com/office/powerpoint/2010/main" val="409230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3" name="Skupina 12">
            <a:extLst>
              <a:ext uri="{FF2B5EF4-FFF2-40B4-BE49-F238E27FC236}">
                <a16:creationId xmlns:a16="http://schemas.microsoft.com/office/drawing/2014/main" id="{5E6E4DE1-B76B-4F10-9E3E-FE35FCA2F0B1}"/>
              </a:ext>
            </a:extLst>
          </p:cNvPr>
          <p:cNvGrpSpPr/>
          <p:nvPr/>
        </p:nvGrpSpPr>
        <p:grpSpPr>
          <a:xfrm>
            <a:off x="391129" y="1222346"/>
            <a:ext cx="8053480" cy="4520052"/>
            <a:chOff x="-165001" y="2804797"/>
            <a:chExt cx="6919902" cy="1676754"/>
          </a:xfrm>
        </p:grpSpPr>
        <p:sp>
          <p:nvSpPr>
            <p:cNvPr id="14" name="Obdélník 13">
              <a:extLst>
                <a:ext uri="{FF2B5EF4-FFF2-40B4-BE49-F238E27FC236}">
                  <a16:creationId xmlns:a16="http://schemas.microsoft.com/office/drawing/2014/main" id="{61C60B44-1F45-4F87-A7F7-DC77D87EEFD1}"/>
                </a:ext>
              </a:extLst>
            </p:cNvPr>
            <p:cNvSpPr/>
            <p:nvPr/>
          </p:nvSpPr>
          <p:spPr>
            <a:xfrm>
              <a:off x="0" y="2804797"/>
              <a:ext cx="6608516" cy="146357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TextovéPole 14">
              <a:extLst>
                <a:ext uri="{FF2B5EF4-FFF2-40B4-BE49-F238E27FC236}">
                  <a16:creationId xmlns:a16="http://schemas.microsoft.com/office/drawing/2014/main" id="{637735ED-ED9E-4BF1-A907-D46059FAD200}"/>
                </a:ext>
              </a:extLst>
            </p:cNvPr>
            <p:cNvSpPr txBox="1"/>
            <p:nvPr/>
          </p:nvSpPr>
          <p:spPr>
            <a:xfrm>
              <a:off x="-165001" y="2848029"/>
              <a:ext cx="6919902" cy="1633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ts val="1560"/>
                </a:lnSpc>
                <a:spcBef>
                  <a:spcPts val="120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musí jednoznačně definovat obsah požadavků na předložení referenčních zakázek dle § 79 odst. 2 písm. a) ZZVZ způsobem dle § 73 odst. 6 ZZVZ, aby bylo zřejmé, jakou konkrétní referencí (s jakým obsahem a hodnotou) má dodavatel disponovat, aby splnil podmínky účasti v ZŘ.</a:t>
              </a:r>
            </a:p>
            <a:p>
              <a:pPr marL="285750" lvl="1" indent="-285750" algn="just" defTabSz="533400">
                <a:lnSpc>
                  <a:spcPts val="1560"/>
                </a:lnSpc>
                <a:spcBef>
                  <a:spcPts val="12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Požadavek na předložení referencí </a:t>
              </a:r>
              <a:r>
                <a:rPr lang="cs-CZ" sz="1300" dirty="0">
                  <a:latin typeface="Calibri" panose="020F0502020204030204" pitchFamily="34" charset="0"/>
                  <a:cs typeface="Calibri" panose="020F0502020204030204" pitchFamily="34" charset="0"/>
                </a:rPr>
                <a:t>dle § 79 odst. 2 písm. b) ZZVZ</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k dodávce</a:t>
              </a:r>
              <a:r>
                <a:rPr lang="cs-CZ" sz="1300" dirty="0">
                  <a:latin typeface="Calibri" panose="020F0502020204030204" pitchFamily="34" charset="0"/>
                  <a:cs typeface="Calibri" panose="020F0502020204030204" pitchFamily="34" charset="0"/>
                </a:rPr>
                <a:t> </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identického plnění (přístroje), jakým je předmět VZ = se jeví diskriminačně. Je vhodné požadavek referenčních zakázek více rozvolnit – např. „dodávka diagnostických ultrazvukových přístrojů.“</a:t>
              </a:r>
            </a:p>
            <a:p>
              <a:pPr marL="285750" lvl="1" indent="-285750" algn="just" defTabSz="533400">
                <a:lnSpc>
                  <a:spcPts val="1560"/>
                </a:lnSpc>
                <a:spcBef>
                  <a:spcPts val="12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Požadavek zadavatele dle § 79 odst. 2 písm. d) ZZVZ na Osvědčení dle zákona č. 360/1992 Sb., nikoli na Osvědčení o autorizaci podle tohoto zákona. Jde o to, aby byla připuštěna možnost účasti usazených a hostujících osob – ty dokládají potvrzení (osvědčení) o registraci dle § 30l a § 30r zákona č. </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360/1992.</a:t>
              </a:r>
            </a:p>
            <a:p>
              <a:pPr marL="285750" lvl="1" indent="-285750" algn="just" defTabSz="533400">
                <a:lnSpc>
                  <a:spcPts val="1560"/>
                </a:lnSpc>
                <a:spcBef>
                  <a:spcPts val="120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Nedůvodný požadavek zadavatele dle § 79 odst. 2 písm. d) ZZVZ, aby měl stavbyvedoucí vysokoškolské vzdělání – autorizaci získá i osoba se SŠ vzděláním a odpovídající délkou praxe.</a:t>
              </a: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grpSp>
      <p:grpSp>
        <p:nvGrpSpPr>
          <p:cNvPr id="16" name="Skupina 15">
            <a:extLst>
              <a:ext uri="{FF2B5EF4-FFF2-40B4-BE49-F238E27FC236}">
                <a16:creationId xmlns:a16="http://schemas.microsoft.com/office/drawing/2014/main" id="{947940C1-F06A-4A43-8C96-26A70294EFD7}"/>
              </a:ext>
            </a:extLst>
          </p:cNvPr>
          <p:cNvGrpSpPr/>
          <p:nvPr/>
        </p:nvGrpSpPr>
        <p:grpSpPr>
          <a:xfrm>
            <a:off x="894269" y="952927"/>
            <a:ext cx="6026565" cy="501840"/>
            <a:chOff x="-412680" y="2293056"/>
            <a:chExt cx="4625961" cy="501840"/>
          </a:xfrm>
        </p:grpSpPr>
        <p:sp>
          <p:nvSpPr>
            <p:cNvPr id="17" name="Obdélník: se zakulacenými rohy 16">
              <a:extLst>
                <a:ext uri="{FF2B5EF4-FFF2-40B4-BE49-F238E27FC236}">
                  <a16:creationId xmlns:a16="http://schemas.microsoft.com/office/drawing/2014/main" id="{4E4365E7-A343-4484-AD23-828ABB35D884}"/>
                </a:ext>
              </a:extLst>
            </p:cNvPr>
            <p:cNvSpPr/>
            <p:nvPr/>
          </p:nvSpPr>
          <p:spPr>
            <a:xfrm>
              <a:off x="-412680" y="229305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10">
              <a:extLst>
                <a:ext uri="{FF2B5EF4-FFF2-40B4-BE49-F238E27FC236}">
                  <a16:creationId xmlns:a16="http://schemas.microsoft.com/office/drawing/2014/main" id="{99AB03F1-929A-4ECC-923D-F0606EC3BC91}"/>
                </a:ext>
              </a:extLst>
            </p:cNvPr>
            <p:cNvSpPr txBox="1"/>
            <p:nvPr/>
          </p:nvSpPr>
          <p:spPr>
            <a:xfrm>
              <a:off x="-388182" y="231755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Požadavky na technickou kvalifikaci dle § 79 odst. 2</a:t>
              </a:r>
              <a:r>
                <a:rPr lang="cs-CZ" sz="1600" dirty="0">
                  <a:solidFill>
                    <a:sysClr val="window" lastClr="FFFFFF"/>
                  </a:solidFill>
                  <a:latin typeface="Calibri"/>
                </a:rPr>
                <a:t> </a:t>
              </a:r>
              <a:r>
                <a:rPr lang="cs-CZ" sz="1600" kern="1200" dirty="0">
                  <a:solidFill>
                    <a:sysClr val="window" lastClr="FFFFFF"/>
                  </a:solidFill>
                  <a:latin typeface="Calibri"/>
                  <a:ea typeface="+mn-ea"/>
                  <a:cs typeface="+mn-cs"/>
                </a:rPr>
                <a:t>ZZVZ</a:t>
              </a:r>
            </a:p>
          </p:txBody>
        </p:sp>
      </p:grpSp>
    </p:spTree>
    <p:extLst>
      <p:ext uri="{BB962C8B-B14F-4D97-AF65-F5344CB8AC3E}">
        <p14:creationId xmlns:p14="http://schemas.microsoft.com/office/powerpoint/2010/main" val="157035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20">
            <a:extLst>
              <a:ext uri="{FF2B5EF4-FFF2-40B4-BE49-F238E27FC236}">
                <a16:creationId xmlns:a16="http://schemas.microsoft.com/office/drawing/2014/main" id="{BFF14EAC-5C6C-4387-B285-D0FE12761817}"/>
              </a:ext>
            </a:extLst>
          </p:cNvPr>
          <p:cNvGrpSpPr>
            <a:grpSpLocks/>
          </p:cNvGrpSpPr>
          <p:nvPr/>
        </p:nvGrpSpPr>
        <p:grpSpPr bwMode="auto">
          <a:xfrm>
            <a:off x="456766" y="1216637"/>
            <a:ext cx="8005079" cy="5641365"/>
            <a:chOff x="-179830" y="254597"/>
            <a:chExt cx="6951414" cy="2123680"/>
          </a:xfrm>
        </p:grpSpPr>
        <p:sp>
          <p:nvSpPr>
            <p:cNvPr id="19" name="Obdélník 18">
              <a:extLst>
                <a:ext uri="{FF2B5EF4-FFF2-40B4-BE49-F238E27FC236}">
                  <a16:creationId xmlns:a16="http://schemas.microsoft.com/office/drawing/2014/main" id="{2157E846-C1D1-48D2-818B-A07B71C37B1F}"/>
                </a:ext>
              </a:extLst>
            </p:cNvPr>
            <p:cNvSpPr/>
            <p:nvPr/>
          </p:nvSpPr>
          <p:spPr>
            <a:xfrm>
              <a:off x="-2728" y="254597"/>
              <a:ext cx="6608566" cy="179773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20" name="TextovéPole 19">
              <a:extLst>
                <a:ext uri="{FF2B5EF4-FFF2-40B4-BE49-F238E27FC236}">
                  <a16:creationId xmlns:a16="http://schemas.microsoft.com/office/drawing/2014/main" id="{8DC87575-BF9B-4BD9-92E6-A5B2AB805398}"/>
                </a:ext>
              </a:extLst>
            </p:cNvPr>
            <p:cNvSpPr txBox="1"/>
            <p:nvPr/>
          </p:nvSpPr>
          <p:spPr>
            <a:xfrm>
              <a:off x="-179830" y="256647"/>
              <a:ext cx="6951414" cy="2121630"/>
            </a:xfrm>
            <a:prstGeom prst="rect">
              <a:avLst/>
            </a:prstGeom>
            <a:noFill/>
            <a:ln>
              <a:noFill/>
            </a:ln>
            <a:effectLst/>
          </p:spPr>
          <p:txBody>
            <a:bodyPr lIns="512894" tIns="354076" rIns="512894" bIns="85344" spcCol="1270"/>
            <a:lstStyle/>
            <a:p>
              <a:pPr marL="285750" marR="0" lvl="1" indent="-285750" algn="just" defTabSz="533400" eaLnBrk="0" fontAlgn="base" latinLnBrk="0" hangingPunct="0">
                <a:lnSpc>
                  <a:spcPct val="90000"/>
                </a:lnSpc>
                <a:spcBef>
                  <a:spcPct val="0"/>
                </a:spcBef>
                <a:spcAft>
                  <a:spcPts val="600"/>
                </a:spcAft>
                <a:buClrTx/>
                <a:buSzTx/>
                <a:buFont typeface="Wingdings" panose="05000000000000000000" pitchFamily="2" charset="2"/>
                <a:buChar char="q"/>
                <a:tabLst/>
                <a:defRPr/>
              </a:pPr>
              <a:endPar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endParaRPr>
            </a:p>
            <a:p>
              <a:pPr marL="285750" marR="0" lvl="1" indent="-285750" algn="just" defTabSz="533400" eaLnBrk="0" fontAlgn="base" latinLnBrk="0" hangingPunct="0">
                <a:lnSpc>
                  <a:spcPct val="90000"/>
                </a:lnSpc>
                <a:spcBef>
                  <a:spcPct val="0"/>
                </a:spcBef>
                <a:spcAft>
                  <a:spcPts val="600"/>
                </a:spcAft>
                <a:buClrTx/>
                <a:buSzTx/>
                <a:buFont typeface="Wingdings" panose="05000000000000000000" pitchFamily="2" charset="2"/>
                <a:buChar char="q"/>
                <a:tabLst/>
                <a:defRPr/>
              </a:pP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Požadavek, aby referenční zakázka dle § 79 odst. 2 písm. a) a b) ZZVZ byla realizována na typově zcela totožném či blízkém subjektu, jakým je sám zadavatel, ačkoliv takový požadavek není vzhledem ke složitosti a rozsahu předmětu veřejné zakázky (§ 73 odst. 6 ZZVZ) důvodný.</a:t>
              </a:r>
            </a:p>
            <a:p>
              <a:pPr marL="285750" marR="0" lvl="1" indent="-285750" algn="just" defTabSz="533400" eaLnBrk="0" fontAlgn="base" latinLnBrk="0" hangingPunct="0">
                <a:lnSpc>
                  <a:spcPct val="90000"/>
                </a:lnSpc>
                <a:spcBef>
                  <a:spcPct val="0"/>
                </a:spcBef>
                <a:spcAft>
                  <a:spcPts val="600"/>
                </a:spcAft>
                <a:buClrTx/>
                <a:buSzTx/>
                <a:buFont typeface="Wingdings" panose="05000000000000000000" pitchFamily="2" charset="2"/>
                <a:buChar char="q"/>
                <a:tabLst/>
                <a:defRPr/>
              </a:pP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Typicky, nikoliv však výhradně, se jedná např.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 popřípadě ještě za plného provozu.</a:t>
              </a:r>
              <a:endPar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a:p>
              <a:pPr marL="285750" marR="0" lvl="1" indent="-285750" algn="just" defTabSz="533400" eaLnBrk="0" fontAlgn="base" latinLnBrk="0" hangingPunct="0">
                <a:lnSpc>
                  <a:spcPct val="90000"/>
                </a:lnSpc>
                <a:spcBef>
                  <a:spcPct val="0"/>
                </a:spcBef>
                <a:spcAft>
                  <a:spcPts val="1200"/>
                </a:spcAft>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V kontextu uvedeného je nutné poukázat především na věcnou, respektive technickou stránku věci, neboť např. z pohledu dodavatelů stavebních prací nehraje roli, zda stavební práce vykonávají na budově školy, úřadu či nemocnice, neboť dodavatelé budou vždy postupovat dle projektové dokumentace, která je pro ně stěžejní. Stavební práce si jsou z technického hlediska rovnocenné bez ohledu na to, na jakém duhu budovy byly provedeny (vyjma velmi specifických případů).</a:t>
              </a:r>
            </a:p>
            <a:p>
              <a:pPr marL="285750" marR="0" lvl="1" indent="-285750" algn="just" defTabSz="533400" rtl="0" eaLnBrk="0" fontAlgn="base" latinLnBrk="0" hangingPunct="0">
                <a:lnSpc>
                  <a:spcPct val="90000"/>
                </a:lnSpc>
                <a:spcBef>
                  <a:spcPct val="0"/>
                </a:spcBef>
                <a:spcAft>
                  <a:spcPts val="600"/>
                </a:spcAft>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Obdobně se k dané problematice vyjádřil ÚOHS ve svém </a:t>
              </a:r>
              <a:r>
                <a:rPr kumimoji="0" lang="pl-PL"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rozhodnutí č. j. ÚOHS-S277/2011/VZ-13912/2011/510/MLa ze dne 11. 11. 2011.</a:t>
              </a:r>
            </a:p>
            <a:p>
              <a:pPr marL="285750" marR="0" lvl="1" indent="-285750" algn="just" defTabSz="533400" rtl="0" eaLnBrk="0" fontAlgn="base" latinLnBrk="0" hangingPunct="0">
                <a:lnSpc>
                  <a:spcPct val="90000"/>
                </a:lnSpc>
                <a:spcBef>
                  <a:spcPct val="0"/>
                </a:spcBef>
                <a:spcAft>
                  <a:spcPts val="600"/>
                </a:spcAft>
                <a:buClrTx/>
                <a:buSzTx/>
                <a:buFont typeface="Wingdings" panose="05000000000000000000" pitchFamily="2" charset="2"/>
                <a:buChar char="q"/>
                <a:tabLst/>
                <a:defRPr/>
              </a:pPr>
              <a:r>
                <a:rPr kumimoji="0" lang="pl-PL"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Obdobná věc je řešena rovněž v rozhodnutí ÚOHS č. j. S056/2008/VZ-03935/2008/520/EM ze dne 7. 3. 2008.</a:t>
              </a:r>
              <a:endPar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a:p>
              <a:pPr marL="285750" marR="0" lvl="1" indent="-285750" algn="just" defTabSz="533400" eaLnBrk="0" fontAlgn="base" latinLnBrk="0" hangingPunct="0">
                <a:lnSpc>
                  <a:spcPct val="120000"/>
                </a:lnSpc>
                <a:spcBef>
                  <a:spcPct val="0"/>
                </a:spcBef>
                <a:spcAft>
                  <a:spcPts val="1200"/>
                </a:spcAft>
                <a:buClrTx/>
                <a:buSzTx/>
                <a:buFont typeface="Wingdings" panose="05000000000000000000" pitchFamily="2" charset="2"/>
                <a:buChar char="q"/>
                <a:tabLst/>
                <a:defRPr/>
              </a:pPr>
              <a:endParaRPr kumimoji="0" lang="cs-CZ" sz="12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a:p>
              <a:pPr marL="285750" marR="0" lvl="1" indent="-285750" algn="just" defTabSz="533400" eaLnBrk="0" fontAlgn="base" latinLnBrk="0" hangingPunct="0">
                <a:lnSpc>
                  <a:spcPct val="120000"/>
                </a:lnSpc>
                <a:spcBef>
                  <a:spcPct val="0"/>
                </a:spcBef>
                <a:spcAft>
                  <a:spcPts val="1200"/>
                </a:spcAft>
                <a:buClrTx/>
                <a:buSzTx/>
                <a:buFont typeface="Wingdings" panose="05000000000000000000" pitchFamily="2" charset="2"/>
                <a:buChar char="q"/>
                <a:tabLst/>
                <a:defRPr/>
              </a:pPr>
              <a:endParaRPr kumimoji="0" lang="cs-CZ" sz="12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21" name="Skupina 21">
            <a:extLst>
              <a:ext uri="{FF2B5EF4-FFF2-40B4-BE49-F238E27FC236}">
                <a16:creationId xmlns:a16="http://schemas.microsoft.com/office/drawing/2014/main" id="{2804245E-3860-4F9A-BBA5-F08476C082C7}"/>
              </a:ext>
            </a:extLst>
          </p:cNvPr>
          <p:cNvGrpSpPr>
            <a:grpSpLocks/>
          </p:cNvGrpSpPr>
          <p:nvPr/>
        </p:nvGrpSpPr>
        <p:grpSpPr bwMode="auto">
          <a:xfrm>
            <a:off x="864016" y="889612"/>
            <a:ext cx="7143750" cy="654050"/>
            <a:chOff x="-363684" y="29586"/>
            <a:chExt cx="4625962" cy="516088"/>
          </a:xfrm>
        </p:grpSpPr>
        <p:sp>
          <p:nvSpPr>
            <p:cNvPr id="22" name="Obdélník: se zakulacenými rohy 21">
              <a:extLst>
                <a:ext uri="{FF2B5EF4-FFF2-40B4-BE49-F238E27FC236}">
                  <a16:creationId xmlns:a16="http://schemas.microsoft.com/office/drawing/2014/main" id="{6D1EFA43-B09E-4C4C-A310-A05B85AFF2AD}"/>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23" name="Obdélník: se zakulacenými rohy 6">
              <a:extLst>
                <a:ext uri="{FF2B5EF4-FFF2-40B4-BE49-F238E27FC236}">
                  <a16:creationId xmlns:a16="http://schemas.microsoft.com/office/drawing/2014/main" id="{6C71F057-5C70-4C30-988F-DE60B8E61A1C}"/>
                </a:ext>
              </a:extLst>
            </p:cNvPr>
            <p:cNvSpPr txBox="1"/>
            <p:nvPr/>
          </p:nvSpPr>
          <p:spPr>
            <a:xfrm>
              <a:off x="-363684" y="44618"/>
              <a:ext cx="4625962" cy="501056"/>
            </a:xfrm>
            <a:prstGeom prst="rect">
              <a:avLst/>
            </a:prstGeom>
            <a:noFill/>
            <a:ln>
              <a:noFill/>
            </a:ln>
            <a:effectLst/>
          </p:spPr>
          <p:txBody>
            <a:bodyPr lIns="174850" tIns="0" rIns="174850" bIns="0" spcCol="1270" anchor="ctr"/>
            <a:lstStyle/>
            <a:p>
              <a:pPr marL="0" marR="0" lvl="0" indent="0" algn="ctr"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cap="all" spc="0" normalizeH="0" baseline="0" noProof="0" dirty="0">
                  <a:ln>
                    <a:noFill/>
                  </a:ln>
                  <a:solidFill>
                    <a:prstClr val="white"/>
                  </a:solidFill>
                  <a:effectLst/>
                  <a:uLnTx/>
                  <a:uFillTx/>
                  <a:latin typeface="Calibri" panose="020F0502020204030204"/>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53512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35" name="Obdélník 34">
            <a:extLst>
              <a:ext uri="{FF2B5EF4-FFF2-40B4-BE49-F238E27FC236}">
                <a16:creationId xmlns:a16="http://schemas.microsoft.com/office/drawing/2014/main" id="{E516437C-56D6-4009-8769-5874FC5BBEF7}"/>
              </a:ext>
            </a:extLst>
          </p:cNvPr>
          <p:cNvSpPr/>
          <p:nvPr/>
        </p:nvSpPr>
        <p:spPr>
          <a:xfrm>
            <a:off x="512307" y="1020148"/>
            <a:ext cx="7729365" cy="4766237"/>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7" name="Skupina 36">
            <a:extLst>
              <a:ext uri="{FF2B5EF4-FFF2-40B4-BE49-F238E27FC236}">
                <a16:creationId xmlns:a16="http://schemas.microsoft.com/office/drawing/2014/main" id="{EA62D234-E58C-49E5-9CFF-FAE3AEA1EACE}"/>
              </a:ext>
            </a:extLst>
          </p:cNvPr>
          <p:cNvGrpSpPr/>
          <p:nvPr/>
        </p:nvGrpSpPr>
        <p:grpSpPr>
          <a:xfrm>
            <a:off x="894267" y="731484"/>
            <a:ext cx="6786423" cy="501758"/>
            <a:chOff x="330425" y="2172811"/>
            <a:chExt cx="4625961" cy="531360"/>
          </a:xfrm>
        </p:grpSpPr>
        <p:sp>
          <p:nvSpPr>
            <p:cNvPr id="38" name="Obdélník: se zakulacenými rohy 37">
              <a:extLst>
                <a:ext uri="{FF2B5EF4-FFF2-40B4-BE49-F238E27FC236}">
                  <a16:creationId xmlns:a16="http://schemas.microsoft.com/office/drawing/2014/main" id="{626F37D8-0D42-4D1F-A4D4-79C058FB9010}"/>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bdélník: se zakulacenými rohy 10">
              <a:extLst>
                <a:ext uri="{FF2B5EF4-FFF2-40B4-BE49-F238E27FC236}">
                  <a16:creationId xmlns:a16="http://schemas.microsoft.com/office/drawing/2014/main" id="{67651FF0-2CF3-462D-98D8-5DB1B51565A7}"/>
                </a:ext>
              </a:extLst>
            </p:cNvPr>
            <p:cNvSpPr txBox="1"/>
            <p:nvPr/>
          </p:nvSpPr>
          <p:spPr>
            <a:xfrm>
              <a:off x="356364" y="2198750"/>
              <a:ext cx="4574083"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40" name="Obdélník 39">
            <a:extLst>
              <a:ext uri="{FF2B5EF4-FFF2-40B4-BE49-F238E27FC236}">
                <a16:creationId xmlns:a16="http://schemas.microsoft.com/office/drawing/2014/main" id="{AB31A9D8-0EC5-49B6-A3C2-42B83A106107}"/>
              </a:ext>
            </a:extLst>
          </p:cNvPr>
          <p:cNvSpPr/>
          <p:nvPr/>
        </p:nvSpPr>
        <p:spPr>
          <a:xfrm>
            <a:off x="902328" y="818208"/>
            <a:ext cx="6778362" cy="338554"/>
          </a:xfrm>
          <a:prstGeom prst="rect">
            <a:avLst/>
          </a:prstGeom>
        </p:spPr>
        <p:txBody>
          <a:bodyPr wrap="square">
            <a:spAutoFit/>
          </a:bodyPr>
          <a:lstStyle/>
          <a:p>
            <a:pPr lvl="0">
              <a:buNone/>
            </a:pPr>
            <a:r>
              <a:rPr lang="pl-PL" sz="1600" dirty="0">
                <a:solidFill>
                  <a:sysClr val="window" lastClr="FFFFFF"/>
                </a:solidFill>
                <a:latin typeface="Calibri"/>
              </a:rPr>
              <a:t>Požadavky na ekonomickou kvalifikaci – § 78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15CE1D51-EBED-4A4E-9E76-3AB6B08AE8D2}"/>
              </a:ext>
            </a:extLst>
          </p:cNvPr>
          <p:cNvSpPr/>
          <p:nvPr/>
        </p:nvSpPr>
        <p:spPr>
          <a:xfrm>
            <a:off x="719750" y="1405224"/>
            <a:ext cx="7135455" cy="4388894"/>
          </a:xfrm>
          <a:prstGeom prst="rect">
            <a:avLst/>
          </a:prstGeom>
        </p:spPr>
        <p:txBody>
          <a:bodyPr wrap="square">
            <a:spAutoFit/>
          </a:bodyPr>
          <a:lstStyle/>
          <a:p>
            <a:pPr marL="285750" lvl="0"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Požadavek zadavatele na minimální roční obrat dodavatele </a:t>
            </a:r>
            <a:r>
              <a:rPr lang="cs-CZ" sz="1300" b="1" dirty="0">
                <a:solidFill>
                  <a:sysClr val="windowText" lastClr="000000">
                    <a:hueOff val="0"/>
                    <a:satOff val="0"/>
                    <a:lumOff val="0"/>
                    <a:alphaOff val="0"/>
                  </a:sysClr>
                </a:solidFill>
                <a:latin typeface="Calibri" panose="020F0502020204030204" pitchFamily="34" charset="0"/>
                <a:cs typeface="Calibri" panose="020F0502020204030204" pitchFamily="34" charset="0"/>
              </a:rPr>
              <a:t>nebo</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obrat dosažený dodavatelem s ohledem na předmět veřejné zakázky dosahoval minimální úrovně 20 mil. Kč/rok, a to za 3 bezprostředně předcházející účetní období…“</a:t>
            </a:r>
          </a:p>
          <a:p>
            <a:pPr marL="285750" lvl="0"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Zadavatel je dle komentáře (HERMAN, P.; FIDLER, V. a kol. Komentář k zákonu o zadávání veřejných zakázek. Plzeň: Aleš Čeněk, 2016. s. 206.) povinen konkrétně vymezit, které zakázky budou považovány za obdobné a měly by být zahrnuty do obratu s ohledem na předmět VZ. Pokud tak neučiní, bude prokazování obratu složité a v případě sporu zadavatel nebude moci pojem „s ohledem na předmět“ vykládat zužujícím způsobem.</a:t>
            </a:r>
          </a:p>
          <a:p>
            <a:pPr marL="285750" lvl="0"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V případě víceletých kontraktů by měl zadavatel stanovit výši obratu s ohledem na předpokládanou hodnotu plnění za jeden kalendářní rok – viz </a:t>
            </a:r>
            <a:r>
              <a:rPr lang="pt-BR"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ÚOHS-S0167/2019/VZ-18195/2019/523/DFi, ÚOHS-R0193/2017/VZ-01330/2018/321/Hba</a:t>
            </a: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742950" lvl="1" indent="-285750" algn="just" defTabSz="533400">
              <a:lnSpc>
                <a:spcPct val="90000"/>
              </a:lnSpc>
              <a:spcBef>
                <a:spcPct val="0"/>
              </a:spcBef>
              <a:spcAft>
                <a:spcPts val="600"/>
              </a:spcAft>
              <a:buFont typeface="Arial" panose="020B0604020202020204" pitchFamily="34" charset="0"/>
              <a:buChar char="•"/>
            </a:pPr>
            <a:r>
              <a:rPr lang="cs-CZ" sz="1200" i="1" dirty="0">
                <a:solidFill>
                  <a:sysClr val="windowText" lastClr="000000">
                    <a:hueOff val="0"/>
                    <a:satOff val="0"/>
                    <a:lumOff val="0"/>
                    <a:alphaOff val="0"/>
                  </a:sysClr>
                </a:solidFill>
                <a:latin typeface="Calibri" panose="020F0502020204030204" pitchFamily="34" charset="0"/>
                <a:cs typeface="Calibri" panose="020F0502020204030204" pitchFamily="34" charset="0"/>
              </a:rPr>
              <a:t>Ačkoli to není ve věci rozhodné, dodávám na okraj, že považuji za správný a s dosavadním přístupem konzistentní ten postup Úřadu, kdy je pro účely stanovení ekonomického kvalifikačního kritéria veřejné zakázky zadávané na dobu delší jednoho roku brána v potaz předpokládaná hodnota veřejné zakázky nikoli za celé období plnění (resp. za období 48 měsíců ve smyslu ustanovení § 20 písm. b) zákona), nýbrž toliko za období jednoho roku. Je totiž zřejmé, že má-li být ekonomickým kvalifikačním kritériem roční obrat dodavatele, pak by stanovení ekonomického kvalifikačního kritéria v (maximální) výši dvojnásobku předpokládané hodnoty veřejné zakázky za období jiné než rok neposkytovalo reálný obraz o schopnosti dodavatele plnit veřejnou zakázku. Odvození požadavku na minimální roční obrat dodavatele od hodnoty veřejné zakázky za období delší než rok by navíc mohlo vést k nepřiměřenému navýšení ekonomického kvalifikačního kritéria a tím i k vyloučení řady jinak způsobilých dodavatelů z možnosti se o veřejnou zakázku ucházet.</a:t>
            </a:r>
          </a:p>
          <a:p>
            <a:pPr marL="93663" lvl="0" indent="-93663" algn="just" defTabSz="533400">
              <a:lnSpc>
                <a:spcPct val="90000"/>
              </a:lnSpc>
              <a:spcBef>
                <a:spcPct val="0"/>
              </a:spcBef>
              <a:spcAft>
                <a:spcPts val="600"/>
              </a:spcAft>
              <a:buFont typeface="Arial" panose="020B0604020202020204" pitchFamily="34" charset="0"/>
              <a:buChar char="•"/>
            </a:pPr>
            <a:endParaRPr lang="cs-CZ" sz="1300" dirty="0">
              <a:solidFill>
                <a:sysClr val="windowText" lastClr="000000">
                  <a:hueOff val="0"/>
                  <a:satOff val="0"/>
                  <a:lumOff val="0"/>
                  <a:alphaOff val="0"/>
                </a:sysClr>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3775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40" name="Obdélník 39">
            <a:extLst>
              <a:ext uri="{FF2B5EF4-FFF2-40B4-BE49-F238E27FC236}">
                <a16:creationId xmlns:a16="http://schemas.microsoft.com/office/drawing/2014/main" id="{AB31A9D8-0EC5-49B6-A3C2-42B83A106107}"/>
              </a:ext>
            </a:extLst>
          </p:cNvPr>
          <p:cNvSpPr/>
          <p:nvPr/>
        </p:nvSpPr>
        <p:spPr>
          <a:xfrm>
            <a:off x="919937" y="3882788"/>
            <a:ext cx="7540354" cy="338554"/>
          </a:xfrm>
          <a:prstGeom prst="rect">
            <a:avLst/>
          </a:prstGeom>
        </p:spPr>
        <p:txBody>
          <a:bodyPr wrap="square">
            <a:spAutoFit/>
          </a:bodyPr>
          <a:lstStyle/>
          <a:p>
            <a:pPr lvl="0">
              <a:buNone/>
            </a:pPr>
            <a:r>
              <a:rPr lang="pl-PL" sz="1600" dirty="0">
                <a:solidFill>
                  <a:sysClr val="window" lastClr="FFFFFF"/>
                </a:solidFill>
                <a:latin typeface="Calibri"/>
              </a:rPr>
              <a:t>Požadavky na ekonomickou kvalifikaci – § 78 odst. 1 ZZVZ</a:t>
            </a:r>
            <a:endParaRPr lang="cs-CZ" sz="1600" dirty="0">
              <a:solidFill>
                <a:sysClr val="window" lastClr="FFFFFF"/>
              </a:solidFill>
              <a:latin typeface="Calibri"/>
            </a:endParaRPr>
          </a:p>
        </p:txBody>
      </p:sp>
      <p:grpSp>
        <p:nvGrpSpPr>
          <p:cNvPr id="17" name="Skupina 20">
            <a:extLst>
              <a:ext uri="{FF2B5EF4-FFF2-40B4-BE49-F238E27FC236}">
                <a16:creationId xmlns:a16="http://schemas.microsoft.com/office/drawing/2014/main" id="{A9CA1AC6-3915-41DF-A23D-28013427CD9F}"/>
              </a:ext>
            </a:extLst>
          </p:cNvPr>
          <p:cNvGrpSpPr>
            <a:grpSpLocks/>
          </p:cNvGrpSpPr>
          <p:nvPr/>
        </p:nvGrpSpPr>
        <p:grpSpPr bwMode="auto">
          <a:xfrm>
            <a:off x="487682" y="907625"/>
            <a:ext cx="7817744" cy="6290129"/>
            <a:chOff x="-146550" y="254597"/>
            <a:chExt cx="6951414" cy="2302742"/>
          </a:xfrm>
        </p:grpSpPr>
        <p:sp>
          <p:nvSpPr>
            <p:cNvPr id="18" name="Obdélník 17">
              <a:extLst>
                <a:ext uri="{FF2B5EF4-FFF2-40B4-BE49-F238E27FC236}">
                  <a16:creationId xmlns:a16="http://schemas.microsoft.com/office/drawing/2014/main" id="{CEDEBBEA-5B9B-42B4-8F7B-59B8BD72C9AB}"/>
                </a:ext>
              </a:extLst>
            </p:cNvPr>
            <p:cNvSpPr/>
            <p:nvPr/>
          </p:nvSpPr>
          <p:spPr>
            <a:xfrm>
              <a:off x="-2728" y="254597"/>
              <a:ext cx="6608566" cy="179773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23" name="TextovéPole 22">
              <a:extLst>
                <a:ext uri="{FF2B5EF4-FFF2-40B4-BE49-F238E27FC236}">
                  <a16:creationId xmlns:a16="http://schemas.microsoft.com/office/drawing/2014/main" id="{3F86A3B9-BACF-434D-88EE-B328C7A979AD}"/>
                </a:ext>
              </a:extLst>
            </p:cNvPr>
            <p:cNvSpPr txBox="1"/>
            <p:nvPr/>
          </p:nvSpPr>
          <p:spPr>
            <a:xfrm>
              <a:off x="-146550" y="299559"/>
              <a:ext cx="6951414" cy="2257780"/>
            </a:xfrm>
            <a:prstGeom prst="rect">
              <a:avLst/>
            </a:prstGeom>
            <a:noFill/>
            <a:ln>
              <a:noFill/>
            </a:ln>
            <a:effectLst/>
          </p:spPr>
          <p:txBody>
            <a:bodyPr lIns="512894" tIns="354076" rIns="512894" bIns="85344" spcCol="1270"/>
            <a:lstStyle/>
            <a:p>
              <a:pPr marL="285750" marR="0" lvl="1" indent="-285750" algn="just" defTabSz="533400" eaLnBrk="0" fontAlgn="base" latinLnBrk="0" hangingPunct="0">
                <a:lnSpc>
                  <a:spcPct val="90000"/>
                </a:lnSpc>
                <a:spcBef>
                  <a:spcPct val="0"/>
                </a:spcBef>
                <a:spcAft>
                  <a:spcPts val="600"/>
                </a:spcAft>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Nelze požadovat, aby obsahem písemného závazku jiné osoby prokazující dodavateli kvalifikaci, byla společná a nerozdílná odpovědnost této osoby za plnění zakázky společně s dodavatelem. Obsah závazku je primárně definován v § 83 odst. 1 písm. d) ZZVZ. Požadavek na společnou a nerozdílnou odpovědnost je dle § 83 odst. 3 ZZVZ přípustný jen ve vztahu k ekonomické kvalifikaci dle § 78 ZZVZ.</a:t>
              </a:r>
            </a:p>
            <a:p>
              <a:pPr marL="285750" marR="0" lvl="1" indent="-285750" algn="just" defTabSz="533400" eaLnBrk="0" fontAlgn="base" latinLnBrk="0" hangingPunct="0">
                <a:lnSpc>
                  <a:spcPct val="90000"/>
                </a:lnSpc>
                <a:spcBef>
                  <a:spcPct val="0"/>
                </a:spcBef>
                <a:spcAft>
                  <a:spcPts val="600"/>
                </a:spcAft>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Uvedený požadavek je nepřípustným zpřísněním ZZVZ, když § 83 odst. 2 ZZVZ věta první obsahuje vyvratitelnou právní domněnku, že závazek jiné osoby, jejímž prostřednictvím dodavatel prokazuje kvalifikaci, je splněn tím, že se jiná osoba společně s dodavatelem písemně zaváže ke společné a nerozdílné odpovědnosti za plnění veřejné zakázky.</a:t>
              </a:r>
            </a:p>
            <a:p>
              <a:pPr marL="285750" marR="0" lvl="1" indent="-285750" algn="just" defTabSz="533400" eaLnBrk="0" fontAlgn="base" latinLnBrk="0" hangingPunct="0">
                <a:lnSpc>
                  <a:spcPct val="90000"/>
                </a:lnSpc>
                <a:spcBef>
                  <a:spcPct val="0"/>
                </a:spcBef>
                <a:spcAft>
                  <a:spcPts val="600"/>
                </a:spcAft>
                <a:buClrTx/>
                <a:buSzTx/>
                <a:buFont typeface="Wingdings" panose="05000000000000000000" pitchFamily="2" charset="2"/>
                <a:buChar char="q"/>
                <a:tabLst/>
                <a:defRPr/>
              </a:pPr>
              <a:r>
                <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a:p>
              <a:pPr marL="285750" marR="0" lvl="1" indent="-285750" algn="just" defTabSz="533400" rtl="0" eaLnBrk="0" fontAlgn="base" latinLnBrk="0" hangingPunct="0">
                <a:lnSpc>
                  <a:spcPct val="90000"/>
                </a:lnSpc>
                <a:spcBef>
                  <a:spcPct val="0"/>
                </a:spcBef>
                <a:spcAft>
                  <a:spcPts val="600"/>
                </a:spcAft>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83 odst. 2 ZZVZ dále stanoví, že prokazuje-li dodavatel prostřednictvím jiné osoby kvalifikaci a předkládá doklady podle § 79 odst. 2 písm. a), b) nebo d) vztahující se k takové osobě, musí dokument podle odstavce 1 písm. d) obsahovat závazek, že jiná osoba bude vykonávat stavební práce či služby, ke kterým se prokazované kritérium kvalifikace vztahuje.</a:t>
              </a:r>
            </a:p>
            <a:p>
              <a:pPr marL="285750" marR="0" lvl="1" indent="-285750" algn="just" defTabSz="533400" rtl="0" eaLnBrk="0" fontAlgn="base" latinLnBrk="0" hangingPunct="0">
                <a:lnSpc>
                  <a:spcPct val="90000"/>
                </a:lnSpc>
                <a:spcBef>
                  <a:spcPct val="0"/>
                </a:spcBef>
                <a:spcAft>
                  <a:spcPts val="600"/>
                </a:spcAft>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Uvedený výklad byl potvrzen rozsudkem Městského soudu v Praze </a:t>
              </a:r>
              <a:r>
                <a:rPr kumimoji="0" lang="pt-BR"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č. j. 11 A 92/2021- 33</a:t>
              </a: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ze dne 20. 7.2021.</a:t>
              </a:r>
            </a:p>
            <a:p>
              <a:pPr marL="285750" marR="0" lvl="1" indent="-285750" algn="just" defTabSz="533400" rtl="0" eaLnBrk="0" fontAlgn="base" latinLnBrk="0" hangingPunct="0">
                <a:lnSpc>
                  <a:spcPct val="90000"/>
                </a:lnSpc>
                <a:spcBef>
                  <a:spcPct val="0"/>
                </a:spcBef>
                <a:spcAft>
                  <a:spcPts val="600"/>
                </a:spcAft>
                <a:buClrTx/>
                <a:buSzTx/>
                <a:buFont typeface="Wingdings" panose="05000000000000000000" pitchFamily="2" charset="2"/>
                <a:buChar char="q"/>
                <a:tabLst/>
                <a:defRPr/>
              </a:pP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Obdobně věc vykládá rovněž ÚOHS  - viz rozhodnutí č. j. ÚOHS-30735/2020/511/</a:t>
              </a:r>
              <a:r>
                <a:rPr kumimoji="0" lang="cs-CZ" sz="1300" b="0" i="0" u="none" strike="noStrike" kern="1200" cap="none" spc="0" normalizeH="0" baseline="0" noProof="0" dirty="0" err="1">
                  <a:ln>
                    <a:noFill/>
                  </a:ln>
                  <a:solidFill>
                    <a:sysClr val="windowText" lastClr="000000">
                      <a:hueOff val="0"/>
                      <a:satOff val="0"/>
                      <a:lumOff val="0"/>
                      <a:alphaOff val="0"/>
                    </a:sysClr>
                  </a:solidFill>
                  <a:effectLst/>
                  <a:uLnTx/>
                  <a:uFillTx/>
                  <a:latin typeface="Calibri" panose="020F0502020204030204"/>
                  <a:ea typeface="+mn-ea"/>
                  <a:cs typeface="+mn-cs"/>
                </a:rPr>
                <a:t>Mmi</a:t>
              </a:r>
              <a:r>
                <a:rPr kumimoji="0" lang="cs-CZ" sz="1300" b="0" i="0" u="none" strike="noStrike" kern="120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rPr>
                <a:t> ze dne 2. 10. 2020</a:t>
              </a:r>
              <a:endPar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a:p>
              <a:pPr marL="285750" marR="0" lvl="1" indent="-285750" algn="just" defTabSz="533400" eaLnBrk="0" fontAlgn="base" latinLnBrk="0" hangingPunct="0">
                <a:lnSpc>
                  <a:spcPct val="120000"/>
                </a:lnSpc>
                <a:spcBef>
                  <a:spcPct val="0"/>
                </a:spcBef>
                <a:spcAft>
                  <a:spcPts val="600"/>
                </a:spcAft>
                <a:buClrTx/>
                <a:buSzTx/>
                <a:buFont typeface="Wingdings" panose="05000000000000000000" pitchFamily="2" charset="2"/>
                <a:buChar char="q"/>
                <a:tabLst/>
                <a:defRPr/>
              </a:pPr>
              <a:endParaRPr kumimoji="0" lang="cs-CZ" sz="12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27" name="Skupina 21">
            <a:extLst>
              <a:ext uri="{FF2B5EF4-FFF2-40B4-BE49-F238E27FC236}">
                <a16:creationId xmlns:a16="http://schemas.microsoft.com/office/drawing/2014/main" id="{7008B2F7-E195-437C-B3F0-84B59D7E8A84}"/>
              </a:ext>
            </a:extLst>
          </p:cNvPr>
          <p:cNvGrpSpPr>
            <a:grpSpLocks/>
          </p:cNvGrpSpPr>
          <p:nvPr/>
        </p:nvGrpSpPr>
        <p:grpSpPr bwMode="auto">
          <a:xfrm>
            <a:off x="871261" y="621905"/>
            <a:ext cx="6851970" cy="519696"/>
            <a:chOff x="-363684" y="29586"/>
            <a:chExt cx="4625962" cy="516088"/>
          </a:xfrm>
        </p:grpSpPr>
        <p:sp>
          <p:nvSpPr>
            <p:cNvPr id="28" name="Obdélník: se zakulacenými rohy 27">
              <a:extLst>
                <a:ext uri="{FF2B5EF4-FFF2-40B4-BE49-F238E27FC236}">
                  <a16:creationId xmlns:a16="http://schemas.microsoft.com/office/drawing/2014/main" id="{6A3EC06D-196D-44D1-87F8-37E17D6EAF27}"/>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31" name="Obdélník: se zakulacenými rohy 6">
              <a:extLst>
                <a:ext uri="{FF2B5EF4-FFF2-40B4-BE49-F238E27FC236}">
                  <a16:creationId xmlns:a16="http://schemas.microsoft.com/office/drawing/2014/main" id="{DDDAB9F7-CED3-43CF-8E07-795F6F17919D}"/>
                </a:ext>
              </a:extLst>
            </p:cNvPr>
            <p:cNvSpPr txBox="1"/>
            <p:nvPr/>
          </p:nvSpPr>
          <p:spPr>
            <a:xfrm>
              <a:off x="-363684" y="44618"/>
              <a:ext cx="3497227" cy="501056"/>
            </a:xfrm>
            <a:prstGeom prst="rect">
              <a:avLst/>
            </a:prstGeom>
            <a:noFill/>
            <a:ln>
              <a:noFill/>
            </a:ln>
            <a:effectLst/>
          </p:spPr>
          <p:txBody>
            <a:bodyPr lIns="174850" tIns="0" rIns="174850" bIns="0" spcCol="1270" anchor="ctr"/>
            <a:lstStyle/>
            <a:p>
              <a:pPr marL="0" marR="0" lvl="0" indent="0" algn="ctr"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noProof="0" dirty="0">
                  <a:ln>
                    <a:noFill/>
                  </a:ln>
                  <a:solidFill>
                    <a:prstClr val="white"/>
                  </a:solidFill>
                  <a:effectLst/>
                  <a:uLnTx/>
                  <a:uFillTx/>
                  <a:latin typeface="Calibri" panose="020F0502020204030204"/>
                  <a:ea typeface="+mn-ea"/>
                  <a:cs typeface="+mn-cs"/>
                </a:rPr>
                <a:t>Společná a nerozdílná odpovědnost - § 83 odst. 2 ZZVZ</a:t>
              </a:r>
            </a:p>
          </p:txBody>
        </p:sp>
      </p:grpSp>
    </p:spTree>
    <p:extLst>
      <p:ext uri="{BB962C8B-B14F-4D97-AF65-F5344CB8AC3E}">
        <p14:creationId xmlns:p14="http://schemas.microsoft.com/office/powerpoint/2010/main" val="136131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1344967" y="1312495"/>
            <a:ext cx="6454066" cy="804472"/>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ct val="90000"/>
                </a:lnSpc>
                <a:spcBef>
                  <a:spcPct val="0"/>
                </a:spcBef>
                <a:spcAft>
                  <a:spcPct val="150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694672" y="1059221"/>
            <a:ext cx="4523138" cy="496817"/>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86205"/>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1344967" y="2634984"/>
            <a:ext cx="6454066" cy="941203"/>
            <a:chOff x="0" y="1658146"/>
            <a:chExt cx="6454066" cy="773794"/>
          </a:xfrm>
        </p:grpSpPr>
        <p:sp>
          <p:nvSpPr>
            <p:cNvPr id="21" name="Obdélník 20">
              <a:extLst>
                <a:ext uri="{FF2B5EF4-FFF2-40B4-BE49-F238E27FC236}">
                  <a16:creationId xmlns:a16="http://schemas.microsoft.com/office/drawing/2014/main" id="{AE57DB5F-71DD-4B18-AFA2-4B5A922F640C}"/>
                </a:ext>
              </a:extLst>
            </p:cNvPr>
            <p:cNvSpPr/>
            <p:nvPr/>
          </p:nvSpPr>
          <p:spPr>
            <a:xfrm>
              <a:off x="0" y="165814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675940"/>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ts val="156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1.14, platnost od 1. 3. 2021</a:t>
              </a: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717756" y="2412969"/>
            <a:ext cx="4517846" cy="472320"/>
            <a:chOff x="354996" y="1421986"/>
            <a:chExt cx="4517846"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42198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378053" y="144504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1344967" y="4162478"/>
            <a:ext cx="6454066" cy="1954908"/>
            <a:chOff x="0" y="2736706"/>
            <a:chExt cx="6454066" cy="1281774"/>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63016"/>
              <a:ext cx="6454066" cy="12554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171450" lvl="1" indent="-171450" algn="just" defTabSz="488950">
                <a:lnSpc>
                  <a:spcPct val="90000"/>
                </a:lnSpc>
                <a:spcBef>
                  <a:spcPct val="0"/>
                </a:spcBef>
                <a:buFont typeface="Wingdings" panose="05000000000000000000" pitchFamily="2" charset="2"/>
                <a:buChar char="q"/>
              </a:pPr>
              <a:r>
                <a:rPr lang="cs-CZ" sz="1100" kern="1200" dirty="0">
                  <a:solidFill>
                    <a:sysClr val="windowText" lastClr="000000">
                      <a:hueOff val="0"/>
                      <a:satOff val="0"/>
                      <a:lumOff val="0"/>
                      <a:alphaOff val="0"/>
                    </a:sysClr>
                  </a:solidFill>
                  <a:latin typeface="Calibri"/>
                  <a:ea typeface="+mn-ea"/>
                  <a:cs typeface="+mn-cs"/>
                </a:rPr>
                <a:t> </a:t>
              </a:r>
              <a:r>
                <a:rPr lang="cs-CZ" sz="1300" kern="1200" dirty="0">
                  <a:solidFill>
                    <a:sysClr val="windowText" lastClr="000000">
                      <a:hueOff val="0"/>
                      <a:satOff val="0"/>
                      <a:lumOff val="0"/>
                      <a:alphaOff val="0"/>
                    </a:sysClr>
                  </a:solidFill>
                  <a:latin typeface="Calibri"/>
                  <a:ea typeface="+mn-ea"/>
                  <a:cs typeface="+mn-cs"/>
                </a:rPr>
                <a:t>Obecná pravidla pro žadatele a příjemce (dále jen „OPŽP“) – kap. 5 Investiční plánování a zadávání zakázek (obsahuje zejména pravidla pro </a:t>
              </a:r>
              <a:r>
                <a:rPr lang="cs-CZ" sz="1300" dirty="0">
                  <a:solidFill>
                    <a:sysClr val="windowText" lastClr="000000">
                      <a:hueOff val="0"/>
                      <a:satOff val="0"/>
                      <a:lumOff val="0"/>
                      <a:alphaOff val="0"/>
                    </a:sysClr>
                  </a:solidFill>
                  <a:latin typeface="Calibri"/>
                </a:rPr>
                <a:t>p</a:t>
              </a:r>
              <a:r>
                <a:rPr lang="cs-CZ" sz="1300" kern="1200" dirty="0">
                  <a:solidFill>
                    <a:sysClr val="windowText" lastClr="000000">
                      <a:hueOff val="0"/>
                      <a:satOff val="0"/>
                      <a:lumOff val="0"/>
                      <a:alphaOff val="0"/>
                    </a:sysClr>
                  </a:solidFill>
                  <a:latin typeface="Calibri"/>
                  <a:ea typeface="+mn-ea"/>
                  <a:cs typeface="+mn-cs"/>
                </a:rPr>
                <a:t>ředkládání dokumentace ke kontrole)</a:t>
              </a:r>
            </a:p>
            <a:p>
              <a:pPr marL="285750" lvl="1" indent="-285750" algn="just" defTabSz="533400">
                <a:lnSpc>
                  <a:spcPts val="1560"/>
                </a:lnSpc>
                <a:spcBef>
                  <a:spcPts val="60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Příloha č. 5 OPŽP – Finanční opravy za nedodržení postupu stanoveného v ZVZ a v MPZ, </a:t>
              </a:r>
              <a:r>
                <a:rPr lang="pl-PL" sz="1300" kern="1200" dirty="0">
                  <a:solidFill>
                    <a:sysClr val="windowText" lastClr="000000">
                      <a:hueOff val="0"/>
                      <a:satOff val="0"/>
                      <a:lumOff val="0"/>
                      <a:alphaOff val="0"/>
                    </a:sysClr>
                  </a:solidFill>
                  <a:latin typeface="Calibri"/>
                  <a:ea typeface="+mn-ea"/>
                  <a:cs typeface="+mn-cs"/>
                </a:rPr>
                <a:t>aktuální vydání 1.14, platnost od 1. 3. 2021</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ts val="1560"/>
                </a:lnSpc>
                <a:spcBef>
                  <a:spcPct val="0"/>
                </a:spcBef>
                <a:spcAft>
                  <a:spcPct val="150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Příloha č. 3 OPŽP – výše uvedený MPZ</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699963" y="3954305"/>
            <a:ext cx="4517846" cy="472320"/>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pro žadatele a příjemce</a:t>
              </a:r>
            </a:p>
          </p:txBody>
        </p:sp>
      </p:grpSp>
    </p:spTree>
    <p:extLst>
      <p:ext uri="{BB962C8B-B14F-4D97-AF65-F5344CB8AC3E}">
        <p14:creationId xmlns:p14="http://schemas.microsoft.com/office/powerpoint/2010/main" val="229409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9AC994CB-5E61-4E92-9098-EE3DCC18548F}"/>
              </a:ext>
            </a:extLst>
          </p:cNvPr>
          <p:cNvGrpSpPr/>
          <p:nvPr/>
        </p:nvGrpSpPr>
        <p:grpSpPr>
          <a:xfrm>
            <a:off x="433018" y="1901147"/>
            <a:ext cx="7956928" cy="4617099"/>
            <a:chOff x="-163539" y="2736680"/>
            <a:chExt cx="6858266" cy="2148232"/>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63539" y="2762337"/>
              <a:ext cx="6858266" cy="18165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postupuje v rozporu se zásadami 3E, když vyloučí dodavatele s nejvýhodnější nabídkou z další účasti v zadávacím řízení z důvodu nesplnění zadávacích podmínek (např. nedoložení splnění technických kvalifikačních předpokladů, neoceněné položky v rozpočtu, nejasná specifikace nabízeného předm</a:t>
              </a:r>
              <a:r>
                <a:rPr lang="cs-CZ" sz="1300" dirty="0">
                  <a:solidFill>
                    <a:sysClr val="windowText" lastClr="000000">
                      <a:hueOff val="0"/>
                      <a:satOff val="0"/>
                      <a:lumOff val="0"/>
                      <a:alphaOff val="0"/>
                    </a:sysClr>
                  </a:solidFill>
                  <a:latin typeface="Calibri"/>
                </a:rPr>
                <a:t>ětu plnění apod.</a:t>
              </a:r>
              <a:r>
                <a:rPr lang="cs-CZ" sz="1300" kern="1200" dirty="0">
                  <a:solidFill>
                    <a:sysClr val="windowText" lastClr="000000">
                      <a:hueOff val="0"/>
                      <a:satOff val="0"/>
                      <a:lumOff val="0"/>
                      <a:alphaOff val="0"/>
                    </a:sysClr>
                  </a:solidFill>
                  <a:latin typeface="Calibri"/>
                  <a:ea typeface="+mn-ea"/>
                  <a:cs typeface="+mn-cs"/>
                </a:rPr>
                <a:t>), aniž by dodavatele vyzval k objasnění nebo doplnění nabídky dle § 46 odst. 1 ZZVZ, a měl postaveno najisto, že tento účastník není schopen nedostatky nabídky ani po doplnění zhojit (pokud je náprava možná).</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Výše uvedený postup však nelze použít v případě, že se jedná o údaje nebo doklady, které se vztahují ke kritériím hodnocení nabídek. Pozor – za objasnění se dle § 46 odst. 3 ZZVZ považuje oprava položkového rozpočtu, pokud není dotčena celková nabídková cena nebo jiné kritérium hodnocení nabídek.</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Vyloučení účastníka z účasti v zadávacím řízení z důvodu nesplnění zadávacích podmínek a nevyužití možnosti v ustanovení § 46 odst. 1 ZZVZ a nevyzvání účastníka k doplnění dokladů/údajů, ačkoliv takový účastník předložil nabídku s nejnižší nabídkovou cenou, přičemž byla hodnocena pouze nejnižší nabídková cena a jedná se o zhojitelné vady nabídky je rovněž porušením povinnosti zadavatele postupovat dle čl. 5.1 bod 1 Obecných pravidel pro žadatele a příjemce, ve spojení s § 2 zákona č. 320/2001 Sb., o finanční kontrole ve veřejné správě a o změně některých zákonů.</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K nutnosti dodržování zásad 3E se vyjádřil Nejvyšší správní soud ve svém rozsudku ze dne 5. 6. 2008, č. j. 1 </a:t>
              </a:r>
              <a:r>
                <a:rPr lang="cs-CZ" sz="1300" kern="1200" dirty="0" err="1">
                  <a:solidFill>
                    <a:sysClr val="windowText" lastClr="000000">
                      <a:hueOff val="0"/>
                      <a:satOff val="0"/>
                      <a:lumOff val="0"/>
                      <a:alphaOff val="0"/>
                    </a:sysClr>
                  </a:solidFill>
                  <a:latin typeface="Calibri"/>
                  <a:ea typeface="+mn-ea"/>
                  <a:cs typeface="+mn-cs"/>
                </a:rPr>
                <a:t>Afs</a:t>
              </a:r>
              <a:r>
                <a:rPr lang="cs-CZ" sz="1300" kern="1200" dirty="0">
                  <a:solidFill>
                    <a:sysClr val="windowText" lastClr="000000">
                      <a:hueOff val="0"/>
                      <a:satOff val="0"/>
                      <a:lumOff val="0"/>
                      <a:alphaOff val="0"/>
                    </a:sysClr>
                  </a:solidFill>
                  <a:latin typeface="Calibri"/>
                  <a:ea typeface="+mn-ea"/>
                  <a:cs typeface="+mn-cs"/>
                </a:rPr>
                <a:t> 20/2008-152, podle nějž základním cílem zadávání veřejných zakázek „</a:t>
              </a:r>
              <a:r>
                <a:rPr lang="cs-CZ" sz="1300" i="1" kern="1200" dirty="0">
                  <a:solidFill>
                    <a:sysClr val="windowText" lastClr="000000">
                      <a:hueOff val="0"/>
                      <a:satOff val="0"/>
                      <a:lumOff val="0"/>
                      <a:alphaOff val="0"/>
                    </a:sysClr>
                  </a:solidFill>
                  <a:latin typeface="Calibri"/>
                  <a:ea typeface="+mn-ea"/>
                  <a:cs typeface="+mn-cs"/>
                </a:rPr>
                <a:t>je zajištění hospodárnosti, efektivnosti a účelnosti nakládání s veřejnými prostředky. Zákon tohoto cíle dosahuje především vytvářením podmínek pro to, aby smlouvy, jejichž plnění je hrazeno z veřejných prostředků, byly zadavateli uzavírány při zajištění hospodářské soutěže a konkurenčního prostředí mezi dodavateli</a:t>
              </a:r>
              <a:r>
                <a:rPr lang="cs-CZ" sz="1300" kern="1200" dirty="0">
                  <a:solidFill>
                    <a:sysClr val="windowText" lastClr="000000">
                      <a:hueOff val="0"/>
                      <a:satOff val="0"/>
                      <a:lumOff val="0"/>
                      <a:alphaOff val="0"/>
                    </a:sysClr>
                  </a:solidFill>
                  <a:latin typeface="Calibri"/>
                  <a:ea typeface="+mn-ea"/>
                  <a:cs typeface="+mn-cs"/>
                </a:rPr>
                <a:t>“. </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a:p>
              <a:pPr marL="0" lvl="1"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	</a:t>
              </a: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83877" y="1627081"/>
            <a:ext cx="5349143"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65405"/>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Neuplatnění výzvy dle § 46 ZZVZ – porušení pravidel 3E</a:t>
              </a:r>
            </a:p>
          </p:txBody>
        </p:sp>
      </p:grpSp>
      <p:sp>
        <p:nvSpPr>
          <p:cNvPr id="17" name="Title 3">
            <a:extLst>
              <a:ext uri="{FF2B5EF4-FFF2-40B4-BE49-F238E27FC236}">
                <a16:creationId xmlns:a16="http://schemas.microsoft.com/office/drawing/2014/main" id="{F5C358F0-0321-402E-99B5-8955BB0DE114}"/>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posouzení nabídek / v procesu výběru nejvhodnější nabídky</a:t>
            </a:r>
            <a:endParaRPr lang="en-US" sz="2600" dirty="0"/>
          </a:p>
        </p:txBody>
      </p:sp>
    </p:spTree>
    <p:extLst>
      <p:ext uri="{BB962C8B-B14F-4D97-AF65-F5344CB8AC3E}">
        <p14:creationId xmlns:p14="http://schemas.microsoft.com/office/powerpoint/2010/main" val="421791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252803" y="741973"/>
            <a:ext cx="8085960" cy="6116027"/>
            <a:chOff x="-248561" y="2278129"/>
            <a:chExt cx="6966382" cy="4869360"/>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436405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248561" y="2316610"/>
              <a:ext cx="6966382" cy="4830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ts val="156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musí vždy posoudit veškeré požadované parametry – i minimální odchylka je porušením zadávacích podmínek.</a:t>
              </a:r>
            </a:p>
            <a:p>
              <a:pPr marL="285750" lvl="1" indent="-285750" algn="just" defTabSz="533400">
                <a:lnSpc>
                  <a:spcPts val="156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a:p>
              <a:pPr marL="285750" lvl="1" indent="-285750" algn="just" defTabSz="533400">
                <a:lnSpc>
                  <a:spcPts val="156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Rozhodovací praxe ÚOHS – např. rozhodnutí č. j. ÚOHS-S155/2012/VZ-7797/2012/550/</a:t>
              </a:r>
              <a:r>
                <a:rPr lang="cs-CZ" sz="1300" dirty="0" err="1">
                  <a:solidFill>
                    <a:sysClr val="windowText" lastClr="000000">
                      <a:hueOff val="0"/>
                      <a:satOff val="0"/>
                      <a:lumOff val="0"/>
                      <a:alphaOff val="0"/>
                    </a:sysClr>
                  </a:solidFill>
                  <a:latin typeface="Calibri"/>
                </a:rPr>
                <a:t>SMo</a:t>
              </a:r>
              <a:r>
                <a:rPr lang="cs-CZ" sz="1300" dirty="0">
                  <a:solidFill>
                    <a:sysClr val="windowText" lastClr="000000">
                      <a:hueOff val="0"/>
                      <a:satOff val="0"/>
                      <a:lumOff val="0"/>
                      <a:alphaOff val="0"/>
                    </a:sysClr>
                  </a:solidFill>
                  <a:latin typeface="Calibri"/>
                </a:rPr>
                <a:t> ze dne 23. 7. 2012 (nesplnění požadavku na výkon projektoru 24 500 lumen) nebo rozhodnutí č. j. ÚOHS-S0071/2018/VZ-11729/2018/523/</a:t>
              </a:r>
              <a:r>
                <a:rPr lang="cs-CZ" sz="1300" dirty="0" err="1">
                  <a:solidFill>
                    <a:sysClr val="windowText" lastClr="000000">
                      <a:hueOff val="0"/>
                      <a:satOff val="0"/>
                      <a:lumOff val="0"/>
                      <a:alphaOff val="0"/>
                    </a:sysClr>
                  </a:solidFill>
                  <a:latin typeface="Calibri"/>
                </a:rPr>
                <a:t>Hvo</a:t>
              </a:r>
              <a:r>
                <a:rPr lang="cs-CZ" sz="1300" dirty="0">
                  <a:solidFill>
                    <a:sysClr val="windowText" lastClr="000000">
                      <a:hueOff val="0"/>
                      <a:satOff val="0"/>
                      <a:lumOff val="0"/>
                      <a:alphaOff val="0"/>
                    </a:sysClr>
                  </a:solidFill>
                  <a:latin typeface="Calibri"/>
                </a:rPr>
                <a:t> ze dne 20. 4. 2018 potvrzené rozhodnutím předsedy UOHS č. j. ÚOHS-R0073/2018/VZ-20851/2018/322/</a:t>
              </a:r>
              <a:r>
                <a:rPr lang="cs-CZ" sz="1300" dirty="0" err="1">
                  <a:solidFill>
                    <a:sysClr val="windowText" lastClr="000000">
                      <a:hueOff val="0"/>
                      <a:satOff val="0"/>
                      <a:lumOff val="0"/>
                      <a:alphaOff val="0"/>
                    </a:sysClr>
                  </a:solidFill>
                  <a:latin typeface="Calibri"/>
                </a:rPr>
                <a:t>Dja</a:t>
              </a:r>
              <a:r>
                <a:rPr lang="cs-CZ" sz="1300" dirty="0">
                  <a:solidFill>
                    <a:sysClr val="windowText" lastClr="000000">
                      <a:hueOff val="0"/>
                      <a:satOff val="0"/>
                      <a:lumOff val="0"/>
                      <a:alphaOff val="0"/>
                    </a:sysClr>
                  </a:solidFill>
                  <a:latin typeface="Calibri"/>
                </a:rPr>
                <a:t> ze dne 16. 7. 2018 (analyzátory s biochemickým a imunochemickým modulem nedisponovaly řídícím softwarem v českém jazyce, včetně chybových a varovných hlášení) nebo rozhodnutí ÚOHS č. j. ÚOHS-S0245/2018/VZ-24395/2018/533/</a:t>
              </a:r>
              <a:r>
                <a:rPr lang="cs-CZ" sz="1300" dirty="0" err="1">
                  <a:solidFill>
                    <a:sysClr val="windowText" lastClr="000000">
                      <a:hueOff val="0"/>
                      <a:satOff val="0"/>
                      <a:lumOff val="0"/>
                      <a:alphaOff val="0"/>
                    </a:sysClr>
                  </a:solidFill>
                  <a:latin typeface="Calibri"/>
                </a:rPr>
                <a:t>Bku</a:t>
              </a:r>
              <a:r>
                <a:rPr lang="cs-CZ" sz="1300" dirty="0">
                  <a:solidFill>
                    <a:sysClr val="windowText" lastClr="000000">
                      <a:hueOff val="0"/>
                      <a:satOff val="0"/>
                      <a:lumOff val="0"/>
                      <a:alphaOff val="0"/>
                    </a:sysClr>
                  </a:solidFill>
                  <a:latin typeface="Calibri"/>
                </a:rPr>
                <a:t> ze dne 21. 8. 2018 (nesplnění požadavku na digitální RF systém využívající paralelní techniky a disponující min. 64 kanály; v nabídce přístroj s pouze 48 kanály).</a:t>
              </a:r>
            </a:p>
            <a:p>
              <a:pPr marL="285750" lvl="1" indent="-285750" algn="just" defTabSz="533400">
                <a:lnSpc>
                  <a:spcPts val="156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Ekonomická výhodnost nabídky nemůže převážit fakt, že obsah nabídky nesplňuje zadávací podmínky zadávacího řízení stanovené zadavatelem, obecně není vyloučeno, že právě nesplnění zadávacích podmínek může být často důvodem, proč je nabídková cena určitého dodavatele podstatně nižší než u jeho konkurentů.</a:t>
              </a:r>
            </a:p>
            <a:p>
              <a:pPr marL="285750" lvl="1" indent="-285750" algn="just" defTabSz="533400">
                <a:lnSpc>
                  <a:spcPts val="156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Zásady hospodárnosti, efektivnosti a účelnosti vynaložených veřejných prostředků (dále rovněž „zásady 3E“) nemají aplikační přednost před splněním zadávacích podmínek, např. rozhodnutí ÚOHS č. j. ÚOHS-S0032/2018/VZ-08517/2018/541/</a:t>
              </a:r>
              <a:r>
                <a:rPr lang="cs-CZ" sz="1300" dirty="0" err="1">
                  <a:solidFill>
                    <a:sysClr val="windowText" lastClr="000000">
                      <a:hueOff val="0"/>
                      <a:satOff val="0"/>
                      <a:lumOff val="0"/>
                      <a:alphaOff val="0"/>
                    </a:sysClr>
                  </a:solidFill>
                  <a:latin typeface="Calibri"/>
                </a:rPr>
                <a:t>AHr</a:t>
              </a:r>
              <a:r>
                <a:rPr lang="cs-CZ" sz="1300" dirty="0">
                  <a:solidFill>
                    <a:sysClr val="windowText" lastClr="000000">
                      <a:hueOff val="0"/>
                      <a:satOff val="0"/>
                      <a:lumOff val="0"/>
                      <a:alphaOff val="0"/>
                    </a:sysClr>
                  </a:solidFill>
                  <a:latin typeface="Calibri"/>
                </a:rPr>
                <a:t> ze dne 20. 3. 2018.</a:t>
              </a:r>
            </a:p>
            <a:p>
              <a:pPr marL="114300" lvl="1" indent="-114300" algn="just" defTabSz="533400">
                <a:lnSpc>
                  <a:spcPts val="156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ts val="156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699391" y="509334"/>
            <a:ext cx="7162016" cy="472320"/>
            <a:chOff x="310466" y="2041969"/>
            <a:chExt cx="4645920"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61505"/>
              <a:ext cx="4625961"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Nevyloučení účastníka pro nesplnění zadávacích podmínek – technická specifikace </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12274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31" name="Obdélník 30">
            <a:extLst>
              <a:ext uri="{FF2B5EF4-FFF2-40B4-BE49-F238E27FC236}">
                <a16:creationId xmlns:a16="http://schemas.microsoft.com/office/drawing/2014/main" id="{7A66377C-20D2-44E5-A1D8-E2A547A0384B}"/>
              </a:ext>
            </a:extLst>
          </p:cNvPr>
          <p:cNvSpPr/>
          <p:nvPr/>
        </p:nvSpPr>
        <p:spPr>
          <a:xfrm>
            <a:off x="580719" y="1167338"/>
            <a:ext cx="7670065" cy="215529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22" name="Skupina 21">
            <a:extLst>
              <a:ext uri="{FF2B5EF4-FFF2-40B4-BE49-F238E27FC236}">
                <a16:creationId xmlns:a16="http://schemas.microsoft.com/office/drawing/2014/main" id="{BD0DCA1F-0BB1-4668-B7D6-4A04DE5C081B}"/>
              </a:ext>
            </a:extLst>
          </p:cNvPr>
          <p:cNvGrpSpPr/>
          <p:nvPr/>
        </p:nvGrpSpPr>
        <p:grpSpPr>
          <a:xfrm>
            <a:off x="849576" y="940072"/>
            <a:ext cx="7223270" cy="472320"/>
            <a:chOff x="329422" y="2474"/>
            <a:chExt cx="4645154"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2942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19" name="Obdélník: se zakulacenými rohy 10">
            <a:extLst>
              <a:ext uri="{FF2B5EF4-FFF2-40B4-BE49-F238E27FC236}">
                <a16:creationId xmlns:a16="http://schemas.microsoft.com/office/drawing/2014/main" id="{7E3AEE20-204F-4213-8CC1-7316E44DCE19}"/>
              </a:ext>
            </a:extLst>
          </p:cNvPr>
          <p:cNvSpPr txBox="1"/>
          <p:nvPr/>
        </p:nvSpPr>
        <p:spPr>
          <a:xfrm>
            <a:off x="866837" y="963129"/>
            <a:ext cx="7193425" cy="430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defTabSz="577850">
              <a:lnSpc>
                <a:spcPct val="90000"/>
              </a:lnSpc>
              <a:spcBef>
                <a:spcPct val="0"/>
              </a:spcBef>
              <a:spcAft>
                <a:spcPct val="35000"/>
              </a:spcAft>
            </a:pPr>
            <a:r>
              <a:rPr lang="cs-CZ" sz="1600" dirty="0">
                <a:solidFill>
                  <a:sysClr val="window" lastClr="FFFFFF"/>
                </a:solidFill>
                <a:latin typeface="Calibri"/>
              </a:rPr>
              <a:t>Předkládání originálů dokladů o kvalifikaci - § 53 odst. 4 ZZVZ - ZPŘ</a:t>
            </a:r>
          </a:p>
        </p:txBody>
      </p:sp>
      <p:sp>
        <p:nvSpPr>
          <p:cNvPr id="20" name="TextovéPole 19">
            <a:extLst>
              <a:ext uri="{FF2B5EF4-FFF2-40B4-BE49-F238E27FC236}">
                <a16:creationId xmlns:a16="http://schemas.microsoft.com/office/drawing/2014/main" id="{60EE3FB7-12AC-4C2B-BF92-6E67CB3A5EEC}"/>
              </a:ext>
            </a:extLst>
          </p:cNvPr>
          <p:cNvSpPr txBox="1"/>
          <p:nvPr/>
        </p:nvSpPr>
        <p:spPr>
          <a:xfrm>
            <a:off x="359758" y="1205731"/>
            <a:ext cx="8017888" cy="20254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Doklady o kvalifikaci předkládají dodavatelé v nabídkách v kopiích a mohou je nahradit čestným prohlášením nebo jednotným evropským osvědčením pro veřejné zakázky podle § 87.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V ZPŘ se velmi často objevuje ustanovení, ve kterém je uvedeno, že: </a:t>
            </a:r>
            <a:r>
              <a:rPr lang="cs-CZ" sz="1300" i="1" dirty="0">
                <a:solidFill>
                  <a:sysClr val="windowText" lastClr="000000">
                    <a:hueOff val="0"/>
                    <a:satOff val="0"/>
                    <a:lumOff val="0"/>
                    <a:alphaOff val="0"/>
                  </a:sysClr>
                </a:solidFill>
                <a:latin typeface="Calibri"/>
              </a:rPr>
              <a:t>zadavatel je oprávněn si v průběhu zadávacího řízení vyžádat předložení originálů nebo úředně ověřených kopií dokladů o kvalifikaci.</a:t>
            </a:r>
            <a:r>
              <a:rPr lang="cs-CZ" sz="1300" dirty="0">
                <a:solidFill>
                  <a:sysClr val="windowText" lastClr="000000">
                    <a:hueOff val="0"/>
                    <a:satOff val="0"/>
                    <a:lumOff val="0"/>
                    <a:alphaOff val="0"/>
                  </a:sysClr>
                </a:solidFill>
                <a:latin typeface="Calibri"/>
              </a:rPr>
              <a:t> Takovým originálem dokladu je fakticky originál Čestného prohlášení.</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by tak měl vždy stanovit, zda bude požadovat za originál dokladu Čestné prohlášení, popř. stanovit, že k prokázání a předložení originálu dokladu prokazujícího kvalifikaci požaduje konkrétní doklady dle § 75 ZZVZ atp. </a:t>
            </a:r>
          </a:p>
        </p:txBody>
      </p:sp>
      <p:grpSp>
        <p:nvGrpSpPr>
          <p:cNvPr id="17" name="Skupina 16">
            <a:extLst>
              <a:ext uri="{FF2B5EF4-FFF2-40B4-BE49-F238E27FC236}">
                <a16:creationId xmlns:a16="http://schemas.microsoft.com/office/drawing/2014/main" id="{EE9A0DEE-AB9D-48A1-9B12-392779374C26}"/>
              </a:ext>
            </a:extLst>
          </p:cNvPr>
          <p:cNvGrpSpPr/>
          <p:nvPr/>
        </p:nvGrpSpPr>
        <p:grpSpPr>
          <a:xfrm>
            <a:off x="386773" y="4202812"/>
            <a:ext cx="8044014" cy="1899485"/>
            <a:chOff x="-184457" y="289561"/>
            <a:chExt cx="6933328" cy="1786050"/>
          </a:xfrm>
        </p:grpSpPr>
        <p:sp>
          <p:nvSpPr>
            <p:cNvPr id="21" name="Obdélník 20">
              <a:extLst>
                <a:ext uri="{FF2B5EF4-FFF2-40B4-BE49-F238E27FC236}">
                  <a16:creationId xmlns:a16="http://schemas.microsoft.com/office/drawing/2014/main" id="{AA3D3856-DDDA-4351-8671-B7246BCF0CC6}"/>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F4926725-1C01-4C17-9F2A-FE494C505E63}"/>
                </a:ext>
              </a:extLst>
            </p:cNvPr>
            <p:cNvSpPr txBox="1"/>
            <p:nvPr/>
          </p:nvSpPr>
          <p:spPr>
            <a:xfrm>
              <a:off x="-184457" y="289561"/>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je dle § 214 odst. 1 ZZVZ povinen odeslat k uveřejnění ve Věstníku veřejných zakázek (VVZ) adresu profilu zadavatele, a to postupem dle § 212 ZZVZ.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Informace na profilu zadavatele se považují za uveřejněné nejdříve od okamžiku uveřejnění internetové adresy profilu zadavatele ve VVZ.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Nejprve musí být internetová adresa profilu zadavatele uveřejněna ve VVZ a teprve poté může zadavatel uveřejnit informace ke svým veřejným zakázkám na tomto profilu. V opačném případě nedochází k uveřejnění informací </a:t>
              </a:r>
              <a:r>
                <a:rPr lang="cs-CZ" sz="1300" i="1" kern="1200" dirty="0">
                  <a:solidFill>
                    <a:sysClr val="windowText" lastClr="000000">
                      <a:hueOff val="0"/>
                      <a:satOff val="0"/>
                      <a:lumOff val="0"/>
                      <a:alphaOff val="0"/>
                    </a:sysClr>
                  </a:solidFill>
                  <a:latin typeface="Calibri"/>
                  <a:ea typeface="+mn-ea"/>
                  <a:cs typeface="+mn-cs"/>
                </a:rPr>
                <a:t>de iure</a:t>
              </a:r>
              <a:r>
                <a:rPr lang="cs-CZ" sz="1300" kern="1200" dirty="0">
                  <a:solidFill>
                    <a:sysClr val="windowText" lastClr="000000">
                      <a:hueOff val="0"/>
                      <a:satOff val="0"/>
                      <a:lumOff val="0"/>
                      <a:alphaOff val="0"/>
                    </a:sysClr>
                  </a:solidFill>
                  <a:latin typeface="Calibri"/>
                  <a:ea typeface="+mn-ea"/>
                  <a:cs typeface="+mn-cs"/>
                </a:rPr>
                <a:t>.</a:t>
              </a:r>
              <a:endParaRPr lang="cs-CZ" sz="1400" b="1"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33" name="Skupina 32">
            <a:extLst>
              <a:ext uri="{FF2B5EF4-FFF2-40B4-BE49-F238E27FC236}">
                <a16:creationId xmlns:a16="http://schemas.microsoft.com/office/drawing/2014/main" id="{F143FCA5-8A27-406E-A96F-1F7378E185BA}"/>
              </a:ext>
            </a:extLst>
          </p:cNvPr>
          <p:cNvGrpSpPr/>
          <p:nvPr/>
        </p:nvGrpSpPr>
        <p:grpSpPr>
          <a:xfrm>
            <a:off x="924315" y="3872991"/>
            <a:ext cx="5358485" cy="476792"/>
            <a:chOff x="348615" y="20130"/>
            <a:chExt cx="4625961" cy="531360"/>
          </a:xfrm>
        </p:grpSpPr>
        <p:sp>
          <p:nvSpPr>
            <p:cNvPr id="34" name="Obdélník: se zakulacenými rohy 33">
              <a:extLst>
                <a:ext uri="{FF2B5EF4-FFF2-40B4-BE49-F238E27FC236}">
                  <a16:creationId xmlns:a16="http://schemas.microsoft.com/office/drawing/2014/main" id="{DC91839A-1854-4FEF-A209-5053CA9D8076}"/>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Obdélník: se zakulacenými rohy 6">
              <a:extLst>
                <a:ext uri="{FF2B5EF4-FFF2-40B4-BE49-F238E27FC236}">
                  <a16:creationId xmlns:a16="http://schemas.microsoft.com/office/drawing/2014/main" id="{3833383F-7967-4570-8F71-C13BCDD672F8}"/>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Neuveřejnění profilu zadavatele ve VVZ – § 214 odst. 1 ZZVZ</a:t>
              </a:r>
            </a:p>
          </p:txBody>
        </p:sp>
      </p:grpSp>
    </p:spTree>
    <p:extLst>
      <p:ext uri="{BB962C8B-B14F-4D97-AF65-F5344CB8AC3E}">
        <p14:creationId xmlns:p14="http://schemas.microsoft.com/office/powerpoint/2010/main" val="680134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31" name="Obdélník 30">
            <a:extLst>
              <a:ext uri="{FF2B5EF4-FFF2-40B4-BE49-F238E27FC236}">
                <a16:creationId xmlns:a16="http://schemas.microsoft.com/office/drawing/2014/main" id="{7A66377C-20D2-44E5-A1D8-E2A547A0384B}"/>
              </a:ext>
            </a:extLst>
          </p:cNvPr>
          <p:cNvSpPr/>
          <p:nvPr/>
        </p:nvSpPr>
        <p:spPr>
          <a:xfrm>
            <a:off x="483016" y="1487203"/>
            <a:ext cx="7670065" cy="73355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22" name="Skupina 21">
            <a:extLst>
              <a:ext uri="{FF2B5EF4-FFF2-40B4-BE49-F238E27FC236}">
                <a16:creationId xmlns:a16="http://schemas.microsoft.com/office/drawing/2014/main" id="{BD0DCA1F-0BB1-4668-B7D6-4A04DE5C081B}"/>
              </a:ext>
            </a:extLst>
          </p:cNvPr>
          <p:cNvGrpSpPr/>
          <p:nvPr/>
        </p:nvGrpSpPr>
        <p:grpSpPr>
          <a:xfrm>
            <a:off x="527601" y="1094248"/>
            <a:ext cx="7223270" cy="472320"/>
            <a:chOff x="329422" y="2474"/>
            <a:chExt cx="4645154"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2942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19" name="Obdélník: se zakulacenými rohy 10">
            <a:extLst>
              <a:ext uri="{FF2B5EF4-FFF2-40B4-BE49-F238E27FC236}">
                <a16:creationId xmlns:a16="http://schemas.microsoft.com/office/drawing/2014/main" id="{7E3AEE20-204F-4213-8CC1-7316E44DCE19}"/>
              </a:ext>
            </a:extLst>
          </p:cNvPr>
          <p:cNvSpPr txBox="1"/>
          <p:nvPr/>
        </p:nvSpPr>
        <p:spPr>
          <a:xfrm>
            <a:off x="541137" y="1133146"/>
            <a:ext cx="7305457" cy="430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Nevyloučení dodavatele, který nemá výlučně zaknihované akcie – § 48 odst. 9 ZZVZ</a:t>
            </a:r>
          </a:p>
        </p:txBody>
      </p:sp>
      <p:sp>
        <p:nvSpPr>
          <p:cNvPr id="20" name="TextovéPole 19">
            <a:extLst>
              <a:ext uri="{FF2B5EF4-FFF2-40B4-BE49-F238E27FC236}">
                <a16:creationId xmlns:a16="http://schemas.microsoft.com/office/drawing/2014/main" id="{60EE3FB7-12AC-4C2B-BF92-6E67CB3A5EEC}"/>
              </a:ext>
            </a:extLst>
          </p:cNvPr>
          <p:cNvSpPr txBox="1"/>
          <p:nvPr/>
        </p:nvSpPr>
        <p:spPr>
          <a:xfrm>
            <a:off x="231845" y="1308959"/>
            <a:ext cx="8017888" cy="973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ts val="156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musí vyloučit vybraného dodavatele, který je akciovou společností nebo má právní formu obdobnou akciové společnosti a nemá vydány výlučně zaknihované akcie – viz § 48 odst. 7 a 9 ZZVZ.</a:t>
            </a:r>
          </a:p>
        </p:txBody>
      </p:sp>
      <p:sp>
        <p:nvSpPr>
          <p:cNvPr id="24" name="Obdélník 23">
            <a:extLst>
              <a:ext uri="{FF2B5EF4-FFF2-40B4-BE49-F238E27FC236}">
                <a16:creationId xmlns:a16="http://schemas.microsoft.com/office/drawing/2014/main" id="{2CE0AD15-72E1-4C1D-97AF-6D7A798DAB3E}"/>
              </a:ext>
            </a:extLst>
          </p:cNvPr>
          <p:cNvSpPr/>
          <p:nvPr/>
        </p:nvSpPr>
        <p:spPr>
          <a:xfrm>
            <a:off x="478035" y="2863146"/>
            <a:ext cx="7670065" cy="250765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8AC52712-5BF6-41F4-83F2-EA206CF0505B}"/>
              </a:ext>
            </a:extLst>
          </p:cNvPr>
          <p:cNvSpPr txBox="1"/>
          <p:nvPr/>
        </p:nvSpPr>
        <p:spPr>
          <a:xfrm>
            <a:off x="277850" y="2776457"/>
            <a:ext cx="8017888" cy="20524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endParaRPr lang="cs-CZ" sz="1300" dirty="0">
              <a:solidFill>
                <a:sysClr val="windowText" lastClr="000000">
                  <a:hueOff val="0"/>
                  <a:satOff val="0"/>
                  <a:lumOff val="0"/>
                  <a:alphaOff val="0"/>
                </a:sysClr>
              </a:solidFill>
              <a:latin typeface="Calibri"/>
            </a:endParaRP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Postupem dle § 46 ZZVZ nelze umožnit materiální změnu podané nabídky – např. nahrazení původně nabídnutého výrobku, který nesplňoval všechny technické požadavky zadavatele, výrobkem, který vše již splňuje. Tím zadavatel umožní materiální změnu nabídky po uplynutí lhůty pro podání nabídek a ve vztahu k vybranému dodavateli poruší § 48 odst. 8 ZZVZ ve spojení s § 48 odst. 2 písm. a) ZZVZ, když ho nevyloučí.</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posuzování je nutno rozlišovat mezi formální změnou nabídky a materiální (věcnou) změnou nabídky. Viz rozhodnutí ÚOHS č.j.: ÚOHS-11849/2020/322/</a:t>
            </a:r>
            <a:r>
              <a:rPr lang="cs-CZ" sz="1300" dirty="0" err="1">
                <a:solidFill>
                  <a:sysClr val="windowText" lastClr="000000">
                    <a:hueOff val="0"/>
                    <a:satOff val="0"/>
                    <a:lumOff val="0"/>
                    <a:alphaOff val="0"/>
                  </a:sysClr>
                </a:solidFill>
                <a:latin typeface="Calibri"/>
              </a:rPr>
              <a:t>Bví</a:t>
            </a:r>
            <a:r>
              <a:rPr lang="cs-CZ" sz="1300" dirty="0">
                <a:solidFill>
                  <a:sysClr val="windowText" lastClr="000000">
                    <a:hueOff val="0"/>
                    <a:satOff val="0"/>
                    <a:lumOff val="0"/>
                    <a:alphaOff val="0"/>
                  </a:sysClr>
                </a:solidFill>
                <a:latin typeface="Calibri"/>
              </a:rPr>
              <a:t> ze dne 21. 4. 2020.</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POZOR na ÚOHS-S0029/2018/VZ-07966/2018/532/</a:t>
            </a:r>
            <a:r>
              <a:rPr lang="cs-CZ" sz="1300" dirty="0" err="1">
                <a:solidFill>
                  <a:sysClr val="windowText" lastClr="000000">
                    <a:hueOff val="0"/>
                    <a:satOff val="0"/>
                    <a:lumOff val="0"/>
                    <a:alphaOff val="0"/>
                  </a:sysClr>
                </a:solidFill>
                <a:latin typeface="Calibri"/>
              </a:rPr>
              <a:t>VSt</a:t>
            </a:r>
            <a:r>
              <a:rPr lang="cs-CZ" sz="1300" dirty="0">
                <a:solidFill>
                  <a:sysClr val="windowText" lastClr="000000">
                    <a:hueOff val="0"/>
                    <a:satOff val="0"/>
                    <a:lumOff val="0"/>
                    <a:alphaOff val="0"/>
                  </a:sysClr>
                </a:solidFill>
                <a:latin typeface="Calibri"/>
              </a:rPr>
              <a:t> ze dne 14. 3. 2018 – již překonán novějšími rozhodnutími.</a:t>
            </a:r>
            <a:endParaRPr lang="cs-CZ" sz="1300" dirty="0">
              <a:solidFill>
                <a:sysClr val="windowText" lastClr="000000">
                  <a:hueOff val="0"/>
                  <a:satOff val="0"/>
                  <a:lumOff val="0"/>
                  <a:alphaOff val="0"/>
                </a:sysClr>
              </a:solidFill>
              <a:highlight>
                <a:srgbClr val="FFFF00"/>
              </a:highlight>
              <a:latin typeface="Calibri"/>
            </a:endParaRPr>
          </a:p>
        </p:txBody>
      </p:sp>
      <p:pic>
        <p:nvPicPr>
          <p:cNvPr id="2" name="Obrázek 1">
            <a:extLst>
              <a:ext uri="{FF2B5EF4-FFF2-40B4-BE49-F238E27FC236}">
                <a16:creationId xmlns:a16="http://schemas.microsoft.com/office/drawing/2014/main" id="{6C1C5075-70CD-4086-98AC-4BBD6F9FF780}"/>
              </a:ext>
            </a:extLst>
          </p:cNvPr>
          <p:cNvPicPr>
            <a:picLocks noChangeAspect="1"/>
          </p:cNvPicPr>
          <p:nvPr/>
        </p:nvPicPr>
        <p:blipFill>
          <a:blip r:embed="rId4"/>
          <a:stretch>
            <a:fillRect/>
          </a:stretch>
        </p:blipFill>
        <p:spPr>
          <a:xfrm>
            <a:off x="696991" y="2577595"/>
            <a:ext cx="5543721" cy="493819"/>
          </a:xfrm>
          <a:prstGeom prst="rect">
            <a:avLst/>
          </a:prstGeom>
        </p:spPr>
      </p:pic>
      <p:sp>
        <p:nvSpPr>
          <p:cNvPr id="25" name="TextovéPole 24">
            <a:extLst>
              <a:ext uri="{FF2B5EF4-FFF2-40B4-BE49-F238E27FC236}">
                <a16:creationId xmlns:a16="http://schemas.microsoft.com/office/drawing/2014/main" id="{1B1DBDB5-0F53-488C-BA61-39CE27F5EE09}"/>
              </a:ext>
            </a:extLst>
          </p:cNvPr>
          <p:cNvSpPr txBox="1"/>
          <p:nvPr/>
        </p:nvSpPr>
        <p:spPr>
          <a:xfrm>
            <a:off x="995900" y="2643347"/>
            <a:ext cx="5613824" cy="313932"/>
          </a:xfrm>
          <a:prstGeom prst="rect">
            <a:avLst/>
          </a:prstGeom>
          <a:noFill/>
        </p:spPr>
        <p:txBody>
          <a:bodyPr wrap="square">
            <a:spAutoFit/>
          </a:bodyPr>
          <a:lstStyle/>
          <a:p>
            <a:pPr lvl="0" defTabSz="577850">
              <a:lnSpc>
                <a:spcPct val="90000"/>
              </a:lnSpc>
              <a:spcBef>
                <a:spcPct val="0"/>
              </a:spcBef>
              <a:spcAft>
                <a:spcPct val="35000"/>
              </a:spcAft>
            </a:pPr>
            <a:r>
              <a:rPr lang="cs-CZ" sz="1600" dirty="0">
                <a:solidFill>
                  <a:sysClr val="window" lastClr="FFFFFF"/>
                </a:solidFill>
                <a:latin typeface="Calibri"/>
              </a:rPr>
              <a:t>Umožnění materiální změny nabídky – § 46 odst. 2 ZZVZ</a:t>
            </a:r>
          </a:p>
        </p:txBody>
      </p:sp>
    </p:spTree>
    <p:extLst>
      <p:ext uri="{BB962C8B-B14F-4D97-AF65-F5344CB8AC3E}">
        <p14:creationId xmlns:p14="http://schemas.microsoft.com/office/powerpoint/2010/main" val="77308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10">
            <a:extLst>
              <a:ext uri="{FF2B5EF4-FFF2-40B4-BE49-F238E27FC236}">
                <a16:creationId xmlns:a16="http://schemas.microsoft.com/office/drawing/2014/main" id="{C14378E5-0C3D-4D46-B789-0CF1D2CBA673}"/>
              </a:ext>
            </a:extLst>
          </p:cNvPr>
          <p:cNvGrpSpPr/>
          <p:nvPr/>
        </p:nvGrpSpPr>
        <p:grpSpPr>
          <a:xfrm>
            <a:off x="183137" y="1415246"/>
            <a:ext cx="8017887" cy="2275910"/>
            <a:chOff x="-279099" y="2736312"/>
            <a:chExt cx="6910808" cy="2148600"/>
          </a:xfrm>
        </p:grpSpPr>
        <p:sp>
          <p:nvSpPr>
            <p:cNvPr id="12" name="Obdélník 11">
              <a:extLst>
                <a:ext uri="{FF2B5EF4-FFF2-40B4-BE49-F238E27FC236}">
                  <a16:creationId xmlns:a16="http://schemas.microsoft.com/office/drawing/2014/main" id="{BB7C876E-A763-4CC6-AD58-58C30B582BFD}"/>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TextovéPole 12">
              <a:extLst>
                <a:ext uri="{FF2B5EF4-FFF2-40B4-BE49-F238E27FC236}">
                  <a16:creationId xmlns:a16="http://schemas.microsoft.com/office/drawing/2014/main" id="{CF25C18D-4DFD-4399-A7B5-C4986A0C6EAE}"/>
                </a:ext>
              </a:extLst>
            </p:cNvPr>
            <p:cNvSpPr txBox="1"/>
            <p:nvPr/>
          </p:nvSpPr>
          <p:spPr>
            <a:xfrm>
              <a:off x="-279099" y="2736312"/>
              <a:ext cx="6910808" cy="1159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zadavatel (resp. hodnotící komise) postupuje v průběhu ZŘ dle § 39 odst. 5 ZZVZ a ověřuje si samostatně věrohodnost údajů/dokladů v nabídkách – např. telefonicky, pak je třeba o tom mít dokumentaci, jelikož dle § 216 odst. 2 ZZVZ je zadavatel povinen pořizovat dokumentaci o zadávacím řízení takovým způsobem, aby byl schopen v případě potřeby doložit dokumentaci k aktuální fázi zadávacího řízení. Také platí, že komunikace mezi zadavatelem a dodavateli musí probíhat v souladu s § 211 zejm. odst. 1 ZZVZ, tzn., pokud zadavatel využije ústní komunikaci pro ověření tvrzených skutečností, pak je jeho povinností vždy vyhotovit záznam o takto prováděných úkonech, ve kterém bude popsán postup zadavatele vč. zjištěných závěrů, a to zejména z důvodu dodržení zásady transparentnosti zadávacího řízení dle § 6 ZZVZ.</a:t>
              </a:r>
              <a:endParaRPr lang="cs-CZ" sz="13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6" name="Skupina 15">
            <a:extLst>
              <a:ext uri="{FF2B5EF4-FFF2-40B4-BE49-F238E27FC236}">
                <a16:creationId xmlns:a16="http://schemas.microsoft.com/office/drawing/2014/main" id="{6BA60F11-2B6A-4F27-A2A5-5606BC89F2F9}"/>
              </a:ext>
            </a:extLst>
          </p:cNvPr>
          <p:cNvGrpSpPr/>
          <p:nvPr/>
        </p:nvGrpSpPr>
        <p:grpSpPr>
          <a:xfrm>
            <a:off x="894267" y="1084422"/>
            <a:ext cx="4293175" cy="476792"/>
            <a:chOff x="348615" y="20130"/>
            <a:chExt cx="4625961" cy="531360"/>
          </a:xfrm>
        </p:grpSpPr>
        <p:sp>
          <p:nvSpPr>
            <p:cNvPr id="17" name="Obdélník: se zakulacenými rohy 16">
              <a:extLst>
                <a:ext uri="{FF2B5EF4-FFF2-40B4-BE49-F238E27FC236}">
                  <a16:creationId xmlns:a16="http://schemas.microsoft.com/office/drawing/2014/main" id="{44B54329-B8C6-406B-AB8A-31132590D60F}"/>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Obdélník: se zakulacenými rohy 6">
              <a:extLst>
                <a:ext uri="{FF2B5EF4-FFF2-40B4-BE49-F238E27FC236}">
                  <a16:creationId xmlns:a16="http://schemas.microsoft.com/office/drawing/2014/main" id="{581AADCB-B600-4A82-AA99-3DE86E5B1772}"/>
                </a:ext>
              </a:extLst>
            </p:cNvPr>
            <p:cNvSpPr txBox="1"/>
            <p:nvPr/>
          </p:nvSpPr>
          <p:spPr>
            <a:xfrm>
              <a:off x="374553" y="46069"/>
              <a:ext cx="446829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Doporučení pro vlastní ověřování skutečností </a:t>
              </a:r>
            </a:p>
          </p:txBody>
        </p:sp>
      </p:grpSp>
    </p:spTree>
    <p:extLst>
      <p:ext uri="{BB962C8B-B14F-4D97-AF65-F5344CB8AC3E}">
        <p14:creationId xmlns:p14="http://schemas.microsoft.com/office/powerpoint/2010/main" val="1043232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318689" y="2010827"/>
            <a:ext cx="8017887" cy="4079077"/>
            <a:chOff x="-190379" y="2357506"/>
            <a:chExt cx="6908200" cy="2038717"/>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90379" y="2371230"/>
              <a:ext cx="6908200" cy="2024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nesmí umožnit podstatnou změnu závazku ze smlouvy - § 222 odst. 1 ZZVZ a vymezení podstatné změny závazku ze smlouvy v § 222 odst. 3 ZZVZ.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Obecně: úprava § 222 ZZVZ není koncipována formou generálního zákazu jakýchkoliv změn smluv, ale formou zákazu změn dosahujících určité intenzity (založené konstantní rozhodovací praxí) vyjádřené pojmem „podstatná změna závazku ze smlouvy“. Odst. 1 stanoví obecný zákaz umožnit podstatnou změnu závazku, přičemž samotná definice podstatné změny závazku je formulována v odst. 3. V § 222 odst. 2, 4, 5, 6 a 7 ZZVZ výslovně stanoveny případy, které – při naplnění všech podmínek v příslušném ustanovení uvedených – podstatnou změnou závazku ex lege nejsou.</a:t>
              </a:r>
            </a:p>
            <a:p>
              <a:pPr marL="285750" lvl="1" indent="-285750" algn="just" defTabSz="533400">
                <a:lnSpc>
                  <a:spcPct val="90000"/>
                </a:lnSpc>
                <a:spcBef>
                  <a:spcPct val="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ZZVZ povolené nepodstatné změny závazku v § 222 odst. 4, 5, 6 a 7 a limitace celkového cenového nárůstu do 30 % původní hodnoty závazku pro změny dle odst. 5 a 6 - § 222 odst. 9 ZZVZ.</a:t>
              </a:r>
            </a:p>
            <a:p>
              <a:pPr marL="285750" lvl="1" indent="-285750" algn="just" defTabSz="533400">
                <a:lnSpc>
                  <a:spcPct val="90000"/>
                </a:lnSpc>
                <a:spcBef>
                  <a:spcPct val="0"/>
                </a:spcBef>
                <a:buFont typeface="Wingdings" panose="05000000000000000000" pitchFamily="2" charset="2"/>
                <a:buChar char="q"/>
              </a:pP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Nejčastěji pochybení spadají do problematiky termínů plnění (nedůvodné prodloužení), nevyžadování sjednaných bankovních záruk (pojištění) ačkoliv ve smlouvě požadovány jsou (často s navázanou smluvní pokutou), neuplatňovaní sjednaných smluvních pokut v okamžiku naplnění důvodů pro jejich uplatnění předvídaných ve smlouvě, zmírnění jakýchkoliv povinností pro zhotovitele.</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663435" y="1714865"/>
            <a:ext cx="5854150" cy="472320"/>
            <a:chOff x="310466" y="2041969"/>
            <a:chExt cx="4645920"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61505"/>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Nedovolená změna závazku ze smlouvy - § 222 ZZVZ (čl. 9.1 MPZ)</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 podstatná změna závazku ze smlouvy</a:t>
            </a:r>
            <a:endParaRPr lang="en-US" sz="2600" dirty="0"/>
          </a:p>
        </p:txBody>
      </p:sp>
    </p:spTree>
    <p:extLst>
      <p:ext uri="{BB962C8B-B14F-4D97-AF65-F5344CB8AC3E}">
        <p14:creationId xmlns:p14="http://schemas.microsoft.com/office/powerpoint/2010/main" val="371107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29409" y="610254"/>
            <a:ext cx="7667169" cy="5555654"/>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sp>
        <p:nvSpPr>
          <p:cNvPr id="5" name="Slide Number Placeholder 4"/>
          <p:cNvSpPr>
            <a:spLocks noGrp="1"/>
          </p:cNvSpPr>
          <p:nvPr>
            <p:ph type="sldNum" sz="quarter" idx="12"/>
          </p:nvPr>
        </p:nvSpPr>
        <p:spPr/>
        <p:txBody>
          <a:bodyPr/>
          <a:lstStyle/>
          <a:p>
            <a:fld id="{4000C4B2-41BC-D741-8B94-B76DB6967C01}" type="slidenum">
              <a:rPr lang="en-US" smtClean="0"/>
              <a:pPr/>
              <a:t>26</a:t>
            </a:fld>
            <a:endParaRPr lang="en-US" dirty="0"/>
          </a:p>
        </p:txBody>
      </p:sp>
      <p:grpSp>
        <p:nvGrpSpPr>
          <p:cNvPr id="10" name="Skupina 9">
            <a:extLst>
              <a:ext uri="{FF2B5EF4-FFF2-40B4-BE49-F238E27FC236}">
                <a16:creationId xmlns:a16="http://schemas.microsoft.com/office/drawing/2014/main" id="{A2C6D202-BC01-438B-9879-B0252A521C76}"/>
              </a:ext>
            </a:extLst>
          </p:cNvPr>
          <p:cNvGrpSpPr/>
          <p:nvPr/>
        </p:nvGrpSpPr>
        <p:grpSpPr>
          <a:xfrm>
            <a:off x="894189" y="554823"/>
            <a:ext cx="4940554"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Vyhrazená změna závazku dle § 100 odst. 1, 2 a 3 ZZVZ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683568" y="1121759"/>
            <a:ext cx="7141029" cy="5181418"/>
          </a:xfrm>
          <a:prstGeom prst="rect">
            <a:avLst/>
          </a:prstGeom>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si zadavatel vyhradí změnu závazku dle § 100 odst. 1 ZZVZ, pak musí stanovit zcela jasné podmínky pro její aplikaci a obsah změny, zároveň nesmí změna měnit celkovou povahu VZ. Změna se může týkat rozsahu plnění, ceny, termínu a dalších obchodních a technických podmínek.</a:t>
            </a:r>
            <a:r>
              <a:rPr lang="cs-CZ" sz="1300" dirty="0">
                <a:highlight>
                  <a:srgbClr val="FFFF00"/>
                </a:highlight>
                <a:latin typeface="Calibri" panose="020F0502020204030204" pitchFamily="34" charset="0"/>
                <a:cs typeface="Calibri" panose="020F0502020204030204" pitchFamily="34" charset="0"/>
              </a:rPr>
              <a:t>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Nastavení podmínek změny závazku musí být maximálně přesné a nelze jím řešit měřený kontrakt ve smyslu budoucích více či méněprací, které jsou uvedeny v položkovém rozpočtu.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Je ale možná vyhrazená změna závazku na základě měření, včetně podmínek zakotvených ve smlouvě, kdy takto vyhrazená změna musí být stanovena min. v rozsahu podmínek a pravidel, za jakých bude měření probíhat, včetně identifikace konkrétních měřených položek tak, aby nebylo možné vyhrazenou změnu vykládat v libovolném rozsahu.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Za měřené položky lze akceptovat pouze takové, které se skutečně měří, protože jejich rozsah lze předem jen odborně odhadnout (např. odvoz zeminy), nikoliv takové, které lze předem spočítat (počet semaforů, počet oken, apod.).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Zadavatel je povinen v souladu s § 16 odst. 3 ZZVZ zahrnout do předpokládané hodnoty VZ hodnotu změn závazků ze smlouvy, jejichž možnost byla vyhrazena v ZD podle ust. § 100 ZZVZ.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3 ZZVZ si zadavatel může v případě služeb a stavebních prací vyhradit možnost použití JŘBU pro poskytnutí nového plnění vybraným dodavatelem, pokud podmínky odpovídají § 66 ZZVZ, v ZD je uvedena předpokládaná doba a rozsah poskytnutí a předpokládaná hodnota nových služeb nebo stavebních prací nepřesáhne 30 % PH VZ. V tomto případě musí být v ZD uvedena předpokládaná hodnota takto vyhrazeného plnění a zahrnuta do předpokládané hodnoty 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2 ZZVZ lze vyhradit změnu dodavatele v průběhu plnění VZ, pokud jsou podmínky změny a určení nového dodavatele jasně vymezeny. U stavebních prací vyvstávají otázky záruky za již provedenou část díla předchozím zhotovitelem, stanovení ceny za dokončení díla atd. </a:t>
            </a:r>
          </a:p>
          <a:p>
            <a:pPr marL="114300" lvl="1" indent="-114300" algn="just" defTabSz="533400">
              <a:lnSpc>
                <a:spcPct val="90000"/>
              </a:lnSpc>
              <a:spcBef>
                <a:spcPct val="0"/>
              </a:spcBef>
              <a:spcAft>
                <a:spcPts val="600"/>
              </a:spcAft>
              <a:buFontTx/>
              <a:buChar char="•"/>
            </a:pPr>
            <a:endParaRPr lang="cs-CZ" sz="12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83201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Doplňující informace, doporučení</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383177" y="1594742"/>
            <a:ext cx="8061432" cy="4558897"/>
            <a:chOff x="-194591" y="3569056"/>
            <a:chExt cx="6935081" cy="991005"/>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194591" y="3576787"/>
              <a:ext cx="6935081"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Společné stanovisko ÚOHS a MMR ČR k problematice nárůstu cen stavebních materiálů ve veřejných zakázkách z 2. 9. 2021 - </a:t>
              </a:r>
              <a:r>
                <a:rPr lang="cs-CZ" sz="1300" kern="1200" dirty="0">
                  <a:solidFill>
                    <a:sysClr val="windowText" lastClr="000000">
                      <a:hueOff val="0"/>
                      <a:satOff val="0"/>
                      <a:lumOff val="0"/>
                      <a:alphaOff val="0"/>
                    </a:sysClr>
                  </a:solidFill>
                  <a:latin typeface="Calibri"/>
                  <a:ea typeface="+mn-ea"/>
                  <a:cs typeface="+mn-cs"/>
                  <a:hlinkClick r:id="rId4"/>
                </a:rPr>
                <a:t>https://www.uohs.cz/cs/informacni-centrum/tiskove-zpravy/verejne-zakazky/3110-spolecne-stanovisko-uohs-a-mmr-k-problematice-narustu-cen-stavebnich-materialu-ve-verejnych-zakazkach.html</a:t>
              </a:r>
              <a:r>
                <a:rPr lang="cs-CZ" sz="1300" kern="1200" dirty="0">
                  <a:solidFill>
                    <a:sysClr val="windowText" lastClr="000000">
                      <a:hueOff val="0"/>
                      <a:satOff val="0"/>
                      <a:lumOff val="0"/>
                      <a:alphaOff val="0"/>
                    </a:sysClr>
                  </a:solidFill>
                  <a:latin typeface="Calibri"/>
                  <a:ea typeface="+mn-ea"/>
                  <a:cs typeface="+mn-cs"/>
                </a:rPr>
                <a:t>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Pokud </a:t>
              </a:r>
              <a:r>
                <a:rPr lang="cs-CZ" sz="1300" b="0" i="0" dirty="0">
                  <a:solidFill>
                    <a:schemeClr val="tx1"/>
                  </a:solidFill>
                  <a:effectLst/>
                  <a:latin typeface="Calibri" panose="020F0502020204030204" pitchFamily="34" charset="0"/>
                  <a:cs typeface="Calibri" panose="020F0502020204030204" pitchFamily="34" charset="0"/>
                </a:rPr>
                <a:t>je smlouva uzavřena, může zadavatel provádět jen nepodstatné změny dle § 222 ZZVZ. Eventuálně může uplatnit vyhrazené změny závazku dle § 100 ZZVZ, pokud si to vyhradil v ZD před zadáním veřejné zakázky. Pokud v plnění nelze pokračovat, aniž by byla porušena pravidla v § 222 ZZVZ, může zadavatel smlouvu vypovědět nebo od ní odstoupit podle § 223 odst. 1 ZZVZ.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chemeClr val="tx1"/>
                  </a:solidFill>
                  <a:latin typeface="Calibri" panose="020F0502020204030204" pitchFamily="34" charset="0"/>
                  <a:cs typeface="Calibri" panose="020F0502020204030204" pitchFamily="34" charset="0"/>
                </a:rPr>
                <a:t>U </a:t>
              </a:r>
              <a:r>
                <a:rPr lang="cs-CZ" sz="1300" b="0" i="0" dirty="0">
                  <a:solidFill>
                    <a:schemeClr val="tx1"/>
                  </a:solidFill>
                  <a:effectLst/>
                  <a:latin typeface="Calibri" panose="020F0502020204030204" pitchFamily="34" charset="0"/>
                  <a:cs typeface="Calibri" panose="020F0502020204030204" pitchFamily="34" charset="0"/>
                </a:rPr>
                <a:t>probíhajících ZŘ, kde dosud neuběhla lhůta pro podání nabídek, může zadavatel změnit ZD dle § 99 ZZVZ tak, aby riziko změny cen zohledňovala. Současně bude nezbytné prodloužit lhůtu pro podání nabídek tak, aby od odeslání změny činila nejméně celou svou původní délku.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b="0" i="0" dirty="0">
                  <a:solidFill>
                    <a:schemeClr val="tx1"/>
                  </a:solidFill>
                  <a:effectLst/>
                  <a:latin typeface="Calibri" panose="020F0502020204030204" pitchFamily="34" charset="0"/>
                  <a:cs typeface="Calibri" panose="020F0502020204030204" pitchFamily="34" charset="0"/>
                </a:rPr>
                <a:t>Pokud již lhůta pro podání nabídek uběhla, není možné měnit zadávací podmínky a přichází tak v úvahu zrušení zadávacího řízení podle § 127 odst. 2 písm. d) ZZVZ. Bude však nutné prokázat naplnění všech podmínek uvedených v dotčeném ustanovení.</a:t>
              </a:r>
            </a:p>
            <a:p>
              <a:pPr marL="285750" lvl="1" indent="-285750" algn="just" defTabSz="533400">
                <a:lnSpc>
                  <a:spcPct val="90000"/>
                </a:lnSpc>
                <a:spcBef>
                  <a:spcPct val="0"/>
                </a:spcBef>
                <a:spcAft>
                  <a:spcPts val="600"/>
                </a:spcAft>
                <a:buFont typeface="Wingdings" panose="05000000000000000000" pitchFamily="2" charset="2"/>
                <a:buChar char="q"/>
              </a:pPr>
              <a:r>
                <a:rPr lang="cs-CZ" sz="1300" b="0" i="0" dirty="0">
                  <a:solidFill>
                    <a:schemeClr val="tx1"/>
                  </a:solidFill>
                  <a:effectLst/>
                  <a:latin typeface="Calibri" panose="020F0502020204030204" pitchFamily="34" charset="0"/>
                  <a:cs typeface="Calibri" panose="020F0502020204030204" pitchFamily="34" charset="0"/>
                </a:rPr>
                <a:t>U veřejných zakázek v přípravě by se měl zadavatel v zadávacích podmínkách snažit stanovit výhrady podle § 100 odst. 1 ZZVZ, které by mu v průběhu realizace veřejné zakázky umožňovaly pružně reagovat na změny na trhu stavebních materiálů. V úvahu připadají zejména inflační doložky nebo doložky umožňující změnu cen materiálů na základě objektivně zjistitelných informací. Zadavatel by si současně měl uvědomit, že hodnota vyhrazených změn se zahrnuje do předpokládané hodnoty veřejné zakázky.</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52800" y="1334565"/>
            <a:ext cx="6388416" cy="450157"/>
            <a:chOff x="330425" y="3318136"/>
            <a:chExt cx="46259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Aktuální situace na trhu se stavebním materiálem – růst cen, dostupnost</a:t>
              </a:r>
            </a:p>
          </p:txBody>
        </p:sp>
      </p:grpSp>
    </p:spTree>
    <p:extLst>
      <p:ext uri="{BB962C8B-B14F-4D97-AF65-F5344CB8AC3E}">
        <p14:creationId xmlns:p14="http://schemas.microsoft.com/office/powerpoint/2010/main" val="4249091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VZ MIMO REŽIM ZZVZ</a:t>
            </a:r>
          </a:p>
          <a:p>
            <a:pPr algn="ctr"/>
            <a:r>
              <a:rPr lang="cs-CZ" sz="4000" dirty="0">
                <a:solidFill>
                  <a:schemeClr val="bg1"/>
                </a:solidFill>
                <a:latin typeface="Calibri"/>
              </a:rPr>
              <a:t>(POSTUPEM DLE MPZ)</a:t>
            </a:r>
            <a:endParaRPr lang="en-US" sz="4000" dirty="0">
              <a:solidFill>
                <a:schemeClr val="bg1"/>
              </a:solidFill>
            </a:endParaRPr>
          </a:p>
        </p:txBody>
      </p:sp>
    </p:spTree>
    <p:extLst>
      <p:ext uri="{BB962C8B-B14F-4D97-AF65-F5344CB8AC3E}">
        <p14:creationId xmlns:p14="http://schemas.microsoft.com/office/powerpoint/2010/main" val="2178934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71099" y="1460390"/>
            <a:ext cx="8044014" cy="2095121"/>
            <a:chOff x="-184457" y="289561"/>
            <a:chExt cx="6933328"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89561"/>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V uzavřené výzvě vyzývá zadavatel písemnou výzvou nejméně 3 dodavatele k podání nabídky. Zadavatel vyzve pouze takové dodavatele, o kterých má informace, že jsou způsobilí požadované plnění poskytnout.</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si musí </a:t>
              </a:r>
              <a:r>
                <a:rPr lang="cs-CZ" sz="1300" dirty="0">
                  <a:solidFill>
                    <a:sysClr val="windowText" lastClr="000000">
                      <a:hueOff val="0"/>
                      <a:satOff val="0"/>
                      <a:lumOff val="0"/>
                      <a:alphaOff val="0"/>
                    </a:sysClr>
                  </a:solidFill>
                  <a:latin typeface="Calibri"/>
                </a:rPr>
                <a:t>dopředu prověřit, zda opravdu ti dodavatelé, které chce vyzvat k podání nabídky jsou způsobilí, tzn. mají potřebnou kvalifikaci a příp. zkušenosti s předmětem 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a:t>
              </a:r>
              <a:r>
                <a:rPr lang="cs-CZ" sz="1300" dirty="0">
                  <a:solidFill>
                    <a:sysClr val="windowText" lastClr="000000">
                      <a:hueOff val="0"/>
                      <a:satOff val="0"/>
                      <a:lumOff val="0"/>
                      <a:alphaOff val="0"/>
                    </a:sysClr>
                  </a:solidFill>
                  <a:latin typeface="Calibri"/>
                </a:rPr>
                <a:t>kontrole ověřujeme, zda zadavatelem vyzvaní dodavatelé splňovali výše uvedené podmínky. Zabýváme se také tím, proč dodavatelé nabídku nepodali, jak daleko jsou od místa plnění atd.</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68932" y="1197352"/>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Neoslovení min. 3 způsobilých dodavatelů – čl. 7.1.3 MPZ </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malého rozsahu</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596085" y="4133516"/>
            <a:ext cx="7710793" cy="1918755"/>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59939" y="3905401"/>
            <a:ext cx="7138034" cy="419726"/>
            <a:chOff x="330425" y="3318136"/>
            <a:chExt cx="46490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30428" y="3342633"/>
              <a:ext cx="4649058"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Otevřená výzva – uveřejnění na profilu zadavatele/web obce – čl. 7.1.2 MPZ </a:t>
              </a:r>
              <a:endParaRPr lang="cs-CZ" sz="1600" kern="1200" dirty="0">
                <a:solidFill>
                  <a:sysClr val="window" lastClr="FFFFFF"/>
                </a:solidFill>
                <a:latin typeface="Calibri"/>
                <a:ea typeface="+mn-ea"/>
                <a:cs typeface="+mn-cs"/>
              </a:endParaRP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786836" y="4592789"/>
            <a:ext cx="7219405" cy="1763560"/>
          </a:xfrm>
          <a:prstGeom prst="rect">
            <a:avLst/>
          </a:prstGeom>
          <a:noFill/>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zadávávání veřejné zakázky malého rozsahu v otevřené výzvě je zadavatel povinen postupovat v souladu s čl. 7.1.2 MPZ a Oznámení výběrového řízení uveřejnit po celou dobu trvání lhůty pro podání nabídek na </a:t>
            </a:r>
            <a:r>
              <a:rPr lang="cs-CZ" sz="1300" b="1" dirty="0">
                <a:solidFill>
                  <a:sysClr val="windowText" lastClr="000000">
                    <a:hueOff val="0"/>
                    <a:satOff val="0"/>
                    <a:lumOff val="0"/>
                    <a:alphaOff val="0"/>
                  </a:sysClr>
                </a:solidFill>
                <a:latin typeface="Calibri"/>
              </a:rPr>
              <a:t>profilu zadavatele</a:t>
            </a:r>
            <a:r>
              <a:rPr lang="cs-CZ" sz="1300" dirty="0">
                <a:solidFill>
                  <a:sysClr val="windowText" lastClr="000000">
                    <a:hueOff val="0"/>
                    <a:satOff val="0"/>
                    <a:lumOff val="0"/>
                    <a:alphaOff val="0"/>
                  </a:sysClr>
                </a:solidFill>
                <a:latin typeface="Calibri"/>
              </a:rPr>
              <a:t>, nebo v národním elektronickém nástroji.</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současně může oznámení výběrového řízení uveřejnit také na internetové stránce zadavatele, tedy např. na webových stránkách města či obce, nicméně je toto pouze podpůrné a nelze jím nahradit výše uvedenou povinnost.</a:t>
            </a: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p:txBody>
      </p:sp>
    </p:spTree>
    <p:extLst>
      <p:ext uri="{BB962C8B-B14F-4D97-AF65-F5344CB8AC3E}">
        <p14:creationId xmlns:p14="http://schemas.microsoft.com/office/powerpoint/2010/main" val="153124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285263"/>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grpSp>
        <p:nvGrpSpPr>
          <p:cNvPr id="27" name="Skupina 26">
            <a:extLst>
              <a:ext uri="{FF2B5EF4-FFF2-40B4-BE49-F238E27FC236}">
                <a16:creationId xmlns:a16="http://schemas.microsoft.com/office/drawing/2014/main" id="{B60CBDFD-5A9B-4021-8D0E-2FF6F49BBF79}"/>
              </a:ext>
            </a:extLst>
          </p:cNvPr>
          <p:cNvGrpSpPr/>
          <p:nvPr/>
        </p:nvGrpSpPr>
        <p:grpSpPr>
          <a:xfrm>
            <a:off x="1267742" y="1164875"/>
            <a:ext cx="6608516" cy="1906075"/>
            <a:chOff x="0" y="226827"/>
            <a:chExt cx="6608516" cy="1831694"/>
          </a:xfrm>
        </p:grpSpPr>
        <p:sp>
          <p:nvSpPr>
            <p:cNvPr id="37" name="Obdélník 36">
              <a:extLst>
                <a:ext uri="{FF2B5EF4-FFF2-40B4-BE49-F238E27FC236}">
                  <a16:creationId xmlns:a16="http://schemas.microsoft.com/office/drawing/2014/main" id="{26137E17-B1DC-41E9-B77A-69275A7E6F01}"/>
                </a:ext>
              </a:extLst>
            </p:cNvPr>
            <p:cNvSpPr/>
            <p:nvPr/>
          </p:nvSpPr>
          <p:spPr>
            <a:xfrm>
              <a:off x="0" y="226827"/>
              <a:ext cx="6608516" cy="1814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TextovéPole 37">
              <a:extLst>
                <a:ext uri="{FF2B5EF4-FFF2-40B4-BE49-F238E27FC236}">
                  <a16:creationId xmlns:a16="http://schemas.microsoft.com/office/drawing/2014/main" id="{D29A60D4-E610-4AC5-90DC-786F825F5092}"/>
                </a:ext>
              </a:extLst>
            </p:cNvPr>
            <p:cNvSpPr txBox="1"/>
            <p:nvPr/>
          </p:nvSpPr>
          <p:spPr>
            <a:xfrm>
              <a:off x="0" y="226827"/>
              <a:ext cx="6608516" cy="1831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Příjemci postupují v souladu s MPZ, nepostupují-li dle ZZVZ (dopadá zejména na zadávání veřejných zakázek malého rozsahu /VZMR/ ve smyslu § 27 ZZVZ)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MPZ umožňuje využít některých výjimek ZZVZ – čl. 5.2 MPZ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Výjimky z povinnosti postupovat dle MPZ (čl. 5.3):</a:t>
              </a:r>
            </a:p>
            <a:p>
              <a:pPr marL="857250" lvl="3" indent="-285750" algn="just" defTabSz="533400">
                <a:lnSpc>
                  <a:spcPct val="90000"/>
                </a:lnSpc>
                <a:spcBef>
                  <a:spcPct val="0"/>
                </a:spcBef>
                <a:spcAft>
                  <a:spcPts val="600"/>
                </a:spcAft>
                <a:buFont typeface="Arial" panose="020B0604020202020204" pitchFamily="34" charset="0"/>
                <a:buChar char="•"/>
              </a:pPr>
              <a:r>
                <a:rPr lang="cs-CZ" sz="1300" kern="1200" dirty="0">
                  <a:solidFill>
                    <a:sysClr val="windowText" lastClr="000000">
                      <a:hueOff val="0"/>
                      <a:satOff val="0"/>
                      <a:lumOff val="0"/>
                      <a:alphaOff val="0"/>
                    </a:sysClr>
                  </a:solidFill>
                  <a:latin typeface="Calibri"/>
                  <a:ea typeface="+mn-ea"/>
                  <a:cs typeface="+mn-cs"/>
                </a:rPr>
                <a:t>PH VZ je nižší než 500 tis. Kč bez DPH</a:t>
              </a:r>
            </a:p>
            <a:p>
              <a:pPr marL="857250" lvl="3" indent="-285750" algn="just" defTabSz="533400">
                <a:lnSpc>
                  <a:spcPct val="90000"/>
                </a:lnSpc>
                <a:spcBef>
                  <a:spcPct val="0"/>
                </a:spcBef>
                <a:spcAft>
                  <a:spcPts val="600"/>
                </a:spcAft>
                <a:buFont typeface="Arial" panose="020B0604020202020204" pitchFamily="34" charset="0"/>
                <a:buChar char="•"/>
              </a:pPr>
              <a:r>
                <a:rPr lang="cs-CZ" sz="1300" kern="1200" dirty="0">
                  <a:solidFill>
                    <a:sysClr val="windowText" lastClr="000000">
                      <a:hueOff val="0"/>
                      <a:satOff val="0"/>
                      <a:lumOff val="0"/>
                      <a:alphaOff val="0"/>
                    </a:sysClr>
                  </a:solidFill>
                  <a:latin typeface="Calibri"/>
                  <a:ea typeface="+mn-ea"/>
                  <a:cs typeface="+mn-cs"/>
                </a:rPr>
                <a:t>příjemce, který není zadavatelem podle § 4 odst. 1 až 3 ZZVZ, dotace na zakázku není vyšší než 50 %, PH je v limitu pro VZMR dle § 27 ZZVZ</a:t>
              </a:r>
            </a:p>
          </p:txBody>
        </p:sp>
      </p:grpSp>
      <p:grpSp>
        <p:nvGrpSpPr>
          <p:cNvPr id="28" name="Skupina 27">
            <a:extLst>
              <a:ext uri="{FF2B5EF4-FFF2-40B4-BE49-F238E27FC236}">
                <a16:creationId xmlns:a16="http://schemas.microsoft.com/office/drawing/2014/main" id="{8A8C312C-4ADD-4585-B065-1469A6BD3B4D}"/>
              </a:ext>
            </a:extLst>
          </p:cNvPr>
          <p:cNvGrpSpPr/>
          <p:nvPr/>
        </p:nvGrpSpPr>
        <p:grpSpPr>
          <a:xfrm>
            <a:off x="1615460" y="995979"/>
            <a:ext cx="4654711" cy="354240"/>
            <a:chOff x="348615" y="47206"/>
            <a:chExt cx="4625961" cy="354240"/>
          </a:xfrm>
        </p:grpSpPr>
        <p:sp>
          <p:nvSpPr>
            <p:cNvPr id="35" name="Obdélník: se zakulacenými rohy 34">
              <a:extLst>
                <a:ext uri="{FF2B5EF4-FFF2-40B4-BE49-F238E27FC236}">
                  <a16:creationId xmlns:a16="http://schemas.microsoft.com/office/drawing/2014/main" id="{7A2AF41D-2136-4545-9BBF-838F7FECB13A}"/>
                </a:ext>
              </a:extLst>
            </p:cNvPr>
            <p:cNvSpPr/>
            <p:nvPr/>
          </p:nvSpPr>
          <p:spPr>
            <a:xfrm>
              <a:off x="348615" y="47206"/>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6" name="Obdélník: se zakulacenými rohy 6">
              <a:extLst>
                <a:ext uri="{FF2B5EF4-FFF2-40B4-BE49-F238E27FC236}">
                  <a16:creationId xmlns:a16="http://schemas.microsoft.com/office/drawing/2014/main" id="{75F25C82-B578-4978-BFDE-763FEA4F6213}"/>
                </a:ext>
              </a:extLst>
            </p:cNvPr>
            <p:cNvSpPr txBox="1"/>
            <p:nvPr/>
          </p:nvSpPr>
          <p:spPr>
            <a:xfrm>
              <a:off x="365908" y="64499"/>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Působnost</a:t>
              </a:r>
              <a:r>
                <a:rPr lang="cs-CZ" sz="1300" kern="1200" dirty="0">
                  <a:solidFill>
                    <a:sysClr val="window" lastClr="FFFFFF"/>
                  </a:solidFill>
                  <a:latin typeface="Calibri"/>
                  <a:ea typeface="+mn-ea"/>
                  <a:cs typeface="+mn-cs"/>
                </a:rPr>
                <a:t> </a:t>
              </a:r>
              <a:r>
                <a:rPr lang="cs-CZ" sz="1600" kern="1200" dirty="0">
                  <a:solidFill>
                    <a:sysClr val="window" lastClr="FFFFFF"/>
                  </a:solidFill>
                  <a:latin typeface="Calibri"/>
                  <a:ea typeface="+mn-ea"/>
                  <a:cs typeface="+mn-cs"/>
                </a:rPr>
                <a:t>MPZ</a:t>
              </a:r>
              <a:r>
                <a:rPr lang="cs-CZ" sz="1300" kern="1200" dirty="0">
                  <a:solidFill>
                    <a:sysClr val="window" lastClr="FFFFFF"/>
                  </a:solidFill>
                  <a:latin typeface="Calibri"/>
                  <a:ea typeface="+mn-ea"/>
                  <a:cs typeface="+mn-cs"/>
                </a:rPr>
                <a:t> </a:t>
              </a:r>
              <a:r>
                <a:rPr lang="cs-CZ" sz="1600" kern="1200" dirty="0">
                  <a:solidFill>
                    <a:sysClr val="window" lastClr="FFFFFF"/>
                  </a:solidFill>
                  <a:latin typeface="Calibri"/>
                  <a:ea typeface="+mn-ea"/>
                  <a:cs typeface="+mn-cs"/>
                </a:rPr>
                <a:t>(čl. 5 MPZ)</a:t>
              </a:r>
            </a:p>
          </p:txBody>
        </p:sp>
      </p:grpSp>
      <p:grpSp>
        <p:nvGrpSpPr>
          <p:cNvPr id="29" name="Skupina 28">
            <a:extLst>
              <a:ext uri="{FF2B5EF4-FFF2-40B4-BE49-F238E27FC236}">
                <a16:creationId xmlns:a16="http://schemas.microsoft.com/office/drawing/2014/main" id="{31516C52-B111-492E-9685-BADE29632612}"/>
              </a:ext>
            </a:extLst>
          </p:cNvPr>
          <p:cNvGrpSpPr/>
          <p:nvPr/>
        </p:nvGrpSpPr>
        <p:grpSpPr>
          <a:xfrm>
            <a:off x="1267742" y="3354814"/>
            <a:ext cx="6608516" cy="2793437"/>
            <a:chOff x="0" y="2283147"/>
            <a:chExt cx="6608516" cy="2597330"/>
          </a:xfrm>
        </p:grpSpPr>
        <p:sp>
          <p:nvSpPr>
            <p:cNvPr id="33" name="Obdélník 32">
              <a:extLst>
                <a:ext uri="{FF2B5EF4-FFF2-40B4-BE49-F238E27FC236}">
                  <a16:creationId xmlns:a16="http://schemas.microsoft.com/office/drawing/2014/main" id="{FD56B71A-7091-4ABA-86FE-C066EC956DAA}"/>
                </a:ext>
              </a:extLst>
            </p:cNvPr>
            <p:cNvSpPr/>
            <p:nvPr/>
          </p:nvSpPr>
          <p:spPr>
            <a:xfrm>
              <a:off x="0" y="2283147"/>
              <a:ext cx="6608516" cy="2494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TextovéPole 33">
              <a:extLst>
                <a:ext uri="{FF2B5EF4-FFF2-40B4-BE49-F238E27FC236}">
                  <a16:creationId xmlns:a16="http://schemas.microsoft.com/office/drawing/2014/main" id="{D2011403-4734-4827-8C4B-79D87CDDEFF4}"/>
                </a:ext>
              </a:extLst>
            </p:cNvPr>
            <p:cNvSpPr txBox="1"/>
            <p:nvPr/>
          </p:nvSpPr>
          <p:spPr>
            <a:xfrm>
              <a:off x="0" y="2283147"/>
              <a:ext cx="6608516" cy="2597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MPZ stanovuje minimální podmínky, jejichž dodržení je nezbytné pro zdárné získání dotace v plné výši, MPZ je z pohledu poskytovatele dotace nadřazeno interním směrnicím/pokynům zadavatelů</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Kde MPZ kopíruje ZZVZ, je i výklad obdobný jako v případě ZZVZ – např. základní zásady, stanovení PH, změny závazku ze smlouvy</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MPZ výslovně neukotvuje zásady odpovědného zadávání ve smyslu § 6 odst. 4 ZVZZ. Na zadavatele podle § 4 ZZVZ však zásady § 6 ZZVZ dopadají ze zákona i v případě zadávání VZMR – viz § 31 ZZVZ (= povinnost je aplikovat).</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Instituty výslovně neupravené v MPZ lze modifikovat – vždy ale nutné dodržet základní zásady zakotvené v čl. 6.1 MPZ</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Přílohy MPZ mají pouze doporučující charakter </a:t>
              </a:r>
            </a:p>
          </p:txBody>
        </p:sp>
      </p:grpSp>
      <p:grpSp>
        <p:nvGrpSpPr>
          <p:cNvPr id="30" name="Skupina 29">
            <a:extLst>
              <a:ext uri="{FF2B5EF4-FFF2-40B4-BE49-F238E27FC236}">
                <a16:creationId xmlns:a16="http://schemas.microsoft.com/office/drawing/2014/main" id="{A14C277F-F389-447D-ADB8-F0AA14FEBA28}"/>
              </a:ext>
            </a:extLst>
          </p:cNvPr>
          <p:cNvGrpSpPr/>
          <p:nvPr/>
        </p:nvGrpSpPr>
        <p:grpSpPr>
          <a:xfrm>
            <a:off x="1580874" y="3173702"/>
            <a:ext cx="4689297" cy="354240"/>
            <a:chOff x="330425" y="2106027"/>
            <a:chExt cx="4625961" cy="354240"/>
          </a:xfrm>
        </p:grpSpPr>
        <p:sp>
          <p:nvSpPr>
            <p:cNvPr id="31" name="Obdélník: se zakulacenými rohy 30">
              <a:extLst>
                <a:ext uri="{FF2B5EF4-FFF2-40B4-BE49-F238E27FC236}">
                  <a16:creationId xmlns:a16="http://schemas.microsoft.com/office/drawing/2014/main" id="{E9D9FB33-24A6-49C0-BD5F-86354B001FA6}"/>
                </a:ext>
              </a:extLst>
            </p:cNvPr>
            <p:cNvSpPr/>
            <p:nvPr/>
          </p:nvSpPr>
          <p:spPr>
            <a:xfrm>
              <a:off x="330425" y="2106027"/>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Obdélník: se zakulacenými rohy 10">
              <a:extLst>
                <a:ext uri="{FF2B5EF4-FFF2-40B4-BE49-F238E27FC236}">
                  <a16:creationId xmlns:a16="http://schemas.microsoft.com/office/drawing/2014/main" id="{E2D66932-1A89-4BFD-AF78-ABFC4E4750A1}"/>
                </a:ext>
              </a:extLst>
            </p:cNvPr>
            <p:cNvSpPr txBox="1"/>
            <p:nvPr/>
          </p:nvSpPr>
          <p:spPr>
            <a:xfrm>
              <a:off x="347718" y="2123320"/>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Systematika MPZ – vybrané aspekty</a:t>
              </a:r>
            </a:p>
          </p:txBody>
        </p:sp>
      </p:grpSp>
    </p:spTree>
    <p:extLst>
      <p:ext uri="{BB962C8B-B14F-4D97-AF65-F5344CB8AC3E}">
        <p14:creationId xmlns:p14="http://schemas.microsoft.com/office/powerpoint/2010/main" val="413889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14033" y="3525754"/>
            <a:ext cx="8044014" cy="2692385"/>
            <a:chOff x="-184457" y="289561"/>
            <a:chExt cx="6933328"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89561"/>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11784" y="3238981"/>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malého rozsahu</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553068" y="1403564"/>
            <a:ext cx="7710793" cy="1660604"/>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11784" y="1082727"/>
            <a:ext cx="5358485" cy="508476"/>
            <a:chOff x="330425" y="3279153"/>
            <a:chExt cx="4625961" cy="547432"/>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74465" y="3279153"/>
              <a:ext cx="4555981" cy="547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Neprodloužení lhůty pro podání nabídek – čl. 7.3.5 MPZ</a:t>
              </a: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771095" y="1794896"/>
            <a:ext cx="7219405" cy="1583510"/>
          </a:xfrm>
          <a:prstGeom prst="rect">
            <a:avLst/>
          </a:prstGeom>
          <a:noFill/>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Pokud zadavatel změní nebo doplní zadávací podmínky v průběhu lhůty pro podání nabídek, pak musí přiměřeně k rozsahu provedených změn prodloužit lhůtu pro podání nabídek, jelikož tím může rozšířit okruh možných účastníků výběrového řízení.</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V případě rozsáhlejších změn je zadavatel povinen prodloužit lhůtu pro podání nabídek tak, aby od zveřejnění změny zadávacích podmínek činila nejméně celou svou původní délku.</a:t>
            </a: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p:txBody>
      </p:sp>
      <p:sp>
        <p:nvSpPr>
          <p:cNvPr id="2" name="Obdélník 1">
            <a:extLst>
              <a:ext uri="{FF2B5EF4-FFF2-40B4-BE49-F238E27FC236}">
                <a16:creationId xmlns:a16="http://schemas.microsoft.com/office/drawing/2014/main" id="{C6156194-B5ED-4FED-BD27-C3D57B685C27}"/>
              </a:ext>
            </a:extLst>
          </p:cNvPr>
          <p:cNvSpPr/>
          <p:nvPr/>
        </p:nvSpPr>
        <p:spPr>
          <a:xfrm>
            <a:off x="975862" y="3299839"/>
            <a:ext cx="4213654" cy="313932"/>
          </a:xfrm>
          <a:prstGeom prst="rect">
            <a:avLst/>
          </a:prstGeom>
        </p:spPr>
        <p:txBody>
          <a:bodyPr wrap="none">
            <a:spAutoFit/>
          </a:bodyPr>
          <a:lstStyle/>
          <a:p>
            <a:pPr lvl="0" defTabSz="577850">
              <a:lnSpc>
                <a:spcPct val="90000"/>
              </a:lnSpc>
              <a:spcBef>
                <a:spcPct val="0"/>
              </a:spcBef>
              <a:spcAft>
                <a:spcPct val="35000"/>
              </a:spcAft>
            </a:pPr>
            <a:r>
              <a:rPr lang="cs-CZ" sz="1600" dirty="0">
                <a:solidFill>
                  <a:sysClr val="window" lastClr="FFFFFF"/>
                </a:solidFill>
                <a:latin typeface="Calibri"/>
              </a:rPr>
              <a:t>Nabídky e-mailem – čl. 8.2.2 MPZ a čl. 6.1.1 MPZ</a:t>
            </a:r>
          </a:p>
        </p:txBody>
      </p:sp>
      <p:sp>
        <p:nvSpPr>
          <p:cNvPr id="3" name="Obdélník 2">
            <a:extLst>
              <a:ext uri="{FF2B5EF4-FFF2-40B4-BE49-F238E27FC236}">
                <a16:creationId xmlns:a16="http://schemas.microsoft.com/office/drawing/2014/main" id="{B0DC7C37-05DF-458C-821E-B593864C475E}"/>
              </a:ext>
            </a:extLst>
          </p:cNvPr>
          <p:cNvSpPr/>
          <p:nvPr/>
        </p:nvSpPr>
        <p:spPr>
          <a:xfrm>
            <a:off x="683568" y="3986099"/>
            <a:ext cx="7306932" cy="2046714"/>
          </a:xfrm>
          <a:prstGeom prst="rect">
            <a:avLst/>
          </a:prstGeom>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Přijetí nabídky prostřednictvím elektronické pošty na e-mailové adrese zadavatele, nebo zástupce zadavatele, kterým může být advokát, administrátor, popř. další jiná osoba, nebo přes el. uložiště (leteckaposta.cz, uschovna.cz apod.) či prostřednictvím datové schránky není možné akceptovat, jelikož nelze dostatečně zajistit, že nabídky podané v elektronické podobě nebudou zpřístupněny před uplynutím lhůty pro podání nabídek.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Elektronická pošta, stejně jako datová úložiště, nedisponuje funkcionalitou potřebnou pro zajištění zpřístupnění nabídek až po uplynutí lhůty pro podání nabídek, a tudíž ji nelze pro podání nabídek v elektronické podobě použít.</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Není tak možné nezpochybnitelně prokázat, že nabídky nebyly zpřístupněny před uplynutím lhůty pro podání nabídek a s jejich obsahem se někdo neseznámil dříve, než tato lhůta uplynula.</a:t>
            </a:r>
          </a:p>
        </p:txBody>
      </p:sp>
    </p:spTree>
    <p:extLst>
      <p:ext uri="{BB962C8B-B14F-4D97-AF65-F5344CB8AC3E}">
        <p14:creationId xmlns:p14="http://schemas.microsoft.com/office/powerpoint/2010/main" val="1100868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441520" y="1387544"/>
            <a:ext cx="8044014" cy="2578551"/>
            <a:chOff x="-162406" y="270814"/>
            <a:chExt cx="6933328" cy="1804797"/>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62406" y="270814"/>
              <a:ext cx="6933328" cy="16140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Smlouva musí být uzavřena ve shodě se zadávacími podmínkami a vybranou nabídkou.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Není přípustný postup zadavatele, kdy dojde k uzavření smlouvy, ve které už jsou rovnou změněny některé podmínky – např. platební, termín plnění, sankce apod. Není možné uzavřít smlouvu v souladu se zadávacími podmínkami a ihned poté uzavřít dodatek měnící smluvní podmínky.</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nesmí umožnit podstatnou změnu závazku ze smlouvy, kterou uzavřel na plnění zakázky.</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Uzavření smlouvy v rozporu se zadávacími podmínkami je posuzováno z pohledu podstatné změny závazku.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Není ani přípustné, aby následně připustil podstatnou změnu závazku ze smlouvy ve smyslu dodatku ke smlouvě.</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942296" y="1120931"/>
            <a:ext cx="7186064" cy="519696"/>
            <a:chOff x="348615" y="20130"/>
            <a:chExt cx="4657087"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33100"/>
              <a:ext cx="4631148" cy="505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kern="1200" dirty="0">
                  <a:solidFill>
                    <a:sysClr val="window" lastClr="FFFFFF"/>
                  </a:solidFill>
                  <a:latin typeface="Calibri"/>
                  <a:ea typeface="+mn-ea"/>
                  <a:cs typeface="+mn-cs"/>
                </a:rPr>
                <a:t>Neuzavření smlouvy ve shodě se zadávacími podmínkami – čl. </a:t>
              </a:r>
              <a:r>
                <a:rPr lang="cs-CZ" sz="1600" dirty="0">
                  <a:solidFill>
                    <a:sysClr val="window" lastClr="FFFFFF"/>
                  </a:solidFill>
                  <a:latin typeface="Calibri"/>
                </a:rPr>
                <a:t>9.1.1 a čl. 9.2.1 MPZ</a:t>
              </a:r>
              <a:endParaRPr lang="cs-CZ" sz="1600" kern="1200" dirty="0">
                <a:solidFill>
                  <a:sysClr val="window" lastClr="FFFFFF"/>
                </a:solidFill>
                <a:latin typeface="Calibri"/>
                <a:ea typeface="+mn-ea"/>
                <a:cs typeface="+mn-cs"/>
              </a:endParaRP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malého rozsahu</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629943" y="4335563"/>
            <a:ext cx="7710793" cy="2023166"/>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880834" y="4136573"/>
            <a:ext cx="5197040" cy="419726"/>
            <a:chOff x="330425" y="3318136"/>
            <a:chExt cx="46259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30429" y="3342633"/>
              <a:ext cx="4625957"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Doklady před podpisem smlouvy </a:t>
              </a: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812899" y="4714570"/>
            <a:ext cx="7219405" cy="1506566"/>
          </a:xfrm>
          <a:prstGeom prst="rect">
            <a:avLst/>
          </a:prstGeom>
          <a:noFill/>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může v rámci zadávacích podmínek stanovit, že některé doklady bude požadovat předložit až od vybraného dodavatele před podpisem smlouvy, tak aby nezatěžoval všechny účastníky výběrového řízení.</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Tyto doklady je povinen si od vybraného dodavatele vyžádat tzv. v rámci součinnosti před podpisem smlouvy. Dokud potřebné doklady zadavatel nemá, nemělo by k uzavření smlouvy dojít.</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Zejména doporučujeme si dávat pozor i na častá ustanovení v návrzích smluv týkající se bankovních záruk, pojištění apod.</a:t>
            </a:r>
          </a:p>
        </p:txBody>
      </p:sp>
    </p:spTree>
    <p:extLst>
      <p:ext uri="{BB962C8B-B14F-4D97-AF65-F5344CB8AC3E}">
        <p14:creationId xmlns:p14="http://schemas.microsoft.com/office/powerpoint/2010/main" val="730076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333901"/>
            <a:ext cx="9143999" cy="890466"/>
          </a:xfrm>
          <a:prstGeom prst="rect">
            <a:avLst/>
          </a:prstGeom>
        </p:spPr>
        <p:txBody>
          <a:bodyPr>
            <a:noAutofit/>
          </a:bodyPr>
          <a:lstStyle/>
          <a:p>
            <a:pPr algn="ctr"/>
            <a:r>
              <a:rPr lang="cs-CZ" sz="5000" dirty="0">
                <a:solidFill>
                  <a:schemeClr val="bg1"/>
                </a:solidFill>
                <a:latin typeface="Calibri" panose="020F0502020204030204" pitchFamily="34" charset="0"/>
                <a:cs typeface="Calibri" panose="020F0502020204030204" pitchFamily="34" charset="0"/>
              </a:rPr>
              <a:t>Děkujeme Vám za pozornost</a:t>
            </a:r>
            <a:r>
              <a:rPr lang="cs-CZ" sz="5000" dirty="0">
                <a:solidFill>
                  <a:srgbClr val="FF0000"/>
                </a:solidFill>
                <a:latin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32</a:t>
            </a:fld>
            <a:endParaRPr lang="en-US" dirty="0"/>
          </a:p>
        </p:txBody>
      </p:sp>
      <p:sp>
        <p:nvSpPr>
          <p:cNvPr id="3" name="Obdélník 2">
            <a:extLst>
              <a:ext uri="{FF2B5EF4-FFF2-40B4-BE49-F238E27FC236}">
                <a16:creationId xmlns:a16="http://schemas.microsoft.com/office/drawing/2014/main" id="{C9C1FF21-44F9-47BB-A3C3-E5AEABC86D2D}"/>
              </a:ext>
            </a:extLst>
          </p:cNvPr>
          <p:cNvSpPr/>
          <p:nvPr/>
        </p:nvSpPr>
        <p:spPr>
          <a:xfrm>
            <a:off x="0" y="4314192"/>
            <a:ext cx="9144000" cy="1585049"/>
          </a:xfrm>
          <a:prstGeom prst="rect">
            <a:avLst/>
          </a:prstGeom>
        </p:spPr>
        <p:txBody>
          <a:bodyPr wrap="square">
            <a:spAutoFit/>
          </a:bodyPr>
          <a:lstStyle/>
          <a:p>
            <a:pPr algn="ctr">
              <a:lnSpc>
                <a:spcPct val="150000"/>
              </a:lnSpc>
              <a:spcAft>
                <a:spcPts val="600"/>
              </a:spcAft>
            </a:pPr>
            <a:r>
              <a:rPr lang="cs-CZ"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Mgr. Julie Hrubá, Mgr. Lukáš Holub</a:t>
            </a:r>
          </a:p>
          <a:p>
            <a:pPr algn="ctr">
              <a:spcAft>
                <a:spcPts val="300"/>
              </a:spcAft>
            </a:pPr>
            <a:r>
              <a:rPr lang="cs-CZ" sz="1700" b="1" dirty="0">
                <a:solidFill>
                  <a:schemeClr val="bg1"/>
                </a:solidFill>
                <a:latin typeface="Calibri" panose="020F0502020204030204" pitchFamily="34" charset="0"/>
                <a:cs typeface="Calibri" panose="020F0502020204030204" pitchFamily="34" charset="0"/>
              </a:rPr>
              <a:t>Centrum pro regionální rozvoj České republiky</a:t>
            </a:r>
          </a:p>
          <a:p>
            <a:pPr algn="ctr">
              <a:spcAft>
                <a:spcPts val="300"/>
              </a:spcAft>
            </a:pPr>
            <a:r>
              <a:rPr lang="cs-CZ" sz="1700" b="1" dirty="0">
                <a:solidFill>
                  <a:schemeClr val="bg1"/>
                </a:solidFill>
                <a:latin typeface="Calibri" panose="020F0502020204030204" pitchFamily="34" charset="0"/>
                <a:cs typeface="Calibri" panose="020F0502020204030204" pitchFamily="34" charset="0"/>
              </a:rPr>
              <a:t>Územní odbor IROP pro Plzeňský kraj</a:t>
            </a:r>
          </a:p>
          <a:p>
            <a:pPr algn="ctr"/>
            <a:r>
              <a:rPr lang="cs-CZ" sz="1700" b="1" dirty="0">
                <a:solidFill>
                  <a:schemeClr val="bg1"/>
                </a:solidFill>
                <a:latin typeface="Calibri" panose="020F0502020204030204" pitchFamily="34" charset="0"/>
                <a:cs typeface="Calibri" panose="020F0502020204030204" pitchFamily="34" charset="0"/>
              </a:rPr>
              <a:t>Oddělení administrace veřejných zakázek</a:t>
            </a:r>
          </a:p>
        </p:txBody>
      </p:sp>
    </p:spTree>
    <p:extLst>
      <p:ext uri="{BB962C8B-B14F-4D97-AF65-F5344CB8AC3E}">
        <p14:creationId xmlns:p14="http://schemas.microsoft.com/office/powerpoint/2010/main" val="347338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318603"/>
            <a:ext cx="9143999" cy="56533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grpSp>
        <p:nvGrpSpPr>
          <p:cNvPr id="18" name="Skupina 17">
            <a:extLst>
              <a:ext uri="{FF2B5EF4-FFF2-40B4-BE49-F238E27FC236}">
                <a16:creationId xmlns:a16="http://schemas.microsoft.com/office/drawing/2014/main" id="{D7DE5F00-E50A-4C79-B8DD-4D31CE5D3AD5}"/>
              </a:ext>
            </a:extLst>
          </p:cNvPr>
          <p:cNvGrpSpPr/>
          <p:nvPr/>
        </p:nvGrpSpPr>
        <p:grpSpPr>
          <a:xfrm>
            <a:off x="1260788" y="1210680"/>
            <a:ext cx="6489488" cy="2218320"/>
            <a:chOff x="0" y="190267"/>
            <a:chExt cx="6608516" cy="2075255"/>
          </a:xfrm>
        </p:grpSpPr>
        <p:sp>
          <p:nvSpPr>
            <p:cNvPr id="40" name="Obdélník 39">
              <a:extLst>
                <a:ext uri="{FF2B5EF4-FFF2-40B4-BE49-F238E27FC236}">
                  <a16:creationId xmlns:a16="http://schemas.microsoft.com/office/drawing/2014/main" id="{17490A83-0EAE-494D-AC7C-306AB494F391}"/>
                </a:ext>
              </a:extLst>
            </p:cNvPr>
            <p:cNvSpPr/>
            <p:nvPr/>
          </p:nvSpPr>
          <p:spPr>
            <a:xfrm>
              <a:off x="0" y="236922"/>
              <a:ext cx="6608516" cy="2028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085A876D-850E-40C8-A508-7EB05B563D69}"/>
                </a:ext>
              </a:extLst>
            </p:cNvPr>
            <p:cNvSpPr txBox="1"/>
            <p:nvPr/>
          </p:nvSpPr>
          <p:spPr>
            <a:xfrm>
              <a:off x="0" y="190267"/>
              <a:ext cx="6608516" cy="202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MPZ rozlišuje dle výše předpokládané hodnoty</a:t>
              </a:r>
            </a:p>
            <a:p>
              <a:pPr marL="685800" lvl="3" indent="-114300"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	a) zakázky malého rozsahu </a:t>
              </a:r>
            </a:p>
            <a:p>
              <a:pPr marL="800100" lvl="4" indent="-114300"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b) zakázky vyšší hodnoty</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Limity zakázek malého rozsahu totožné s limity dle § 27 ZZVZ (tedy 2 mil. Kč bez DPH pro dodávky a služby a 6 mil. Kč bez DPH pro stavební práce)</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PH zakázky vyšší hodnoty přesahuje limity stanovené pro zakázku malého rozsahu (principiálně určeno pro zadavatele, kteří nemají v těchto případech povinnost zadávat dle ZZVZ – např. při zadání sektorové veřejné zakázky, SVJ)</a:t>
              </a:r>
            </a:p>
          </p:txBody>
        </p:sp>
      </p:grpSp>
      <p:grpSp>
        <p:nvGrpSpPr>
          <p:cNvPr id="19" name="Skupina 18">
            <a:extLst>
              <a:ext uri="{FF2B5EF4-FFF2-40B4-BE49-F238E27FC236}">
                <a16:creationId xmlns:a16="http://schemas.microsoft.com/office/drawing/2014/main" id="{E696190B-4F93-4E59-934C-F589161AAEAF}"/>
              </a:ext>
            </a:extLst>
          </p:cNvPr>
          <p:cNvGrpSpPr/>
          <p:nvPr/>
        </p:nvGrpSpPr>
        <p:grpSpPr>
          <a:xfrm>
            <a:off x="1618342" y="1039089"/>
            <a:ext cx="5481795" cy="413280"/>
            <a:chOff x="348615" y="27364"/>
            <a:chExt cx="5240129" cy="413280"/>
          </a:xfrm>
        </p:grpSpPr>
        <p:sp>
          <p:nvSpPr>
            <p:cNvPr id="26" name="Obdélník: se zakulacenými rohy 25">
              <a:extLst>
                <a:ext uri="{FF2B5EF4-FFF2-40B4-BE49-F238E27FC236}">
                  <a16:creationId xmlns:a16="http://schemas.microsoft.com/office/drawing/2014/main" id="{441FADB3-8C55-46AD-A6CB-EF892E059198}"/>
                </a:ext>
              </a:extLst>
            </p:cNvPr>
            <p:cNvSpPr/>
            <p:nvPr/>
          </p:nvSpPr>
          <p:spPr>
            <a:xfrm>
              <a:off x="348615" y="27364"/>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9A7C6C5D-6EBD-419C-8019-4AF44FA0CF83}"/>
                </a:ext>
              </a:extLst>
            </p:cNvPr>
            <p:cNvSpPr txBox="1"/>
            <p:nvPr/>
          </p:nvSpPr>
          <p:spPr>
            <a:xfrm>
              <a:off x="348615" y="53881"/>
              <a:ext cx="5240129"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Režim zakázky dle předpokládané hodnoty (čl. 6.3 MPZ) </a:t>
              </a:r>
            </a:p>
          </p:txBody>
        </p:sp>
      </p:grpSp>
      <p:grpSp>
        <p:nvGrpSpPr>
          <p:cNvPr id="20" name="Skupina 19">
            <a:extLst>
              <a:ext uri="{FF2B5EF4-FFF2-40B4-BE49-F238E27FC236}">
                <a16:creationId xmlns:a16="http://schemas.microsoft.com/office/drawing/2014/main" id="{32D5BDA9-4790-47B6-BA71-3B0B4E1BB8CC}"/>
              </a:ext>
            </a:extLst>
          </p:cNvPr>
          <p:cNvGrpSpPr/>
          <p:nvPr/>
        </p:nvGrpSpPr>
        <p:grpSpPr>
          <a:xfrm>
            <a:off x="1254033" y="3765918"/>
            <a:ext cx="6496243" cy="2364916"/>
            <a:chOff x="0" y="2547761"/>
            <a:chExt cx="6608516" cy="2062681"/>
          </a:xfrm>
        </p:grpSpPr>
        <p:sp>
          <p:nvSpPr>
            <p:cNvPr id="24" name="Obdélník 23">
              <a:extLst>
                <a:ext uri="{FF2B5EF4-FFF2-40B4-BE49-F238E27FC236}">
                  <a16:creationId xmlns:a16="http://schemas.microsoft.com/office/drawing/2014/main" id="{A8961551-5D8E-4005-BA8D-291842141965}"/>
                </a:ext>
              </a:extLst>
            </p:cNvPr>
            <p:cNvSpPr/>
            <p:nvPr/>
          </p:nvSpPr>
          <p:spPr>
            <a:xfrm>
              <a:off x="0" y="2547762"/>
              <a:ext cx="6608516" cy="18963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5" name="TextovéPole 24">
              <a:extLst>
                <a:ext uri="{FF2B5EF4-FFF2-40B4-BE49-F238E27FC236}">
                  <a16:creationId xmlns:a16="http://schemas.microsoft.com/office/drawing/2014/main" id="{A5657278-F430-4B4D-A1AE-AE5ABA23FCC5}"/>
                </a:ext>
              </a:extLst>
            </p:cNvPr>
            <p:cNvSpPr txBox="1"/>
            <p:nvPr/>
          </p:nvSpPr>
          <p:spPr>
            <a:xfrm>
              <a:off x="0" y="2547761"/>
              <a:ext cx="6608516" cy="2062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může zadat zakázku</a:t>
              </a:r>
            </a:p>
            <a:p>
              <a:pPr marL="457200" lvl="2" indent="-342900" algn="just" defTabSz="533400">
                <a:lnSpc>
                  <a:spcPct val="90000"/>
                </a:lnSpc>
                <a:spcBef>
                  <a:spcPct val="0"/>
                </a:spcBef>
                <a:spcAft>
                  <a:spcPts val="600"/>
                </a:spcAft>
                <a:buFont typeface="+mj-lt"/>
                <a:buAutoNum type="alphaLcParenR"/>
              </a:pPr>
              <a:r>
                <a:rPr lang="cs-CZ" sz="1300" kern="1200" dirty="0">
                  <a:solidFill>
                    <a:sysClr val="windowText" lastClr="000000">
                      <a:hueOff val="0"/>
                      <a:satOff val="0"/>
                      <a:lumOff val="0"/>
                      <a:alphaOff val="0"/>
                    </a:sysClr>
                  </a:solidFill>
                  <a:latin typeface="Calibri"/>
                  <a:ea typeface="+mn-ea"/>
                  <a:cs typeface="+mn-cs"/>
                </a:rPr>
                <a:t>	v otevřené výzvě (oslovení neomezeného počtu dodavatelů prostřednictvím profilu zadavatele), nebo</a:t>
              </a:r>
            </a:p>
            <a:p>
              <a:pPr marL="457200" lvl="2" indent="-342900" algn="just" defTabSz="533400">
                <a:lnSpc>
                  <a:spcPct val="90000"/>
                </a:lnSpc>
                <a:spcBef>
                  <a:spcPct val="0"/>
                </a:spcBef>
                <a:spcAft>
                  <a:spcPts val="600"/>
                </a:spcAft>
                <a:buFont typeface="+mj-lt"/>
                <a:buAutoNum type="alphaLcParenR"/>
              </a:pPr>
              <a:r>
                <a:rPr lang="cs-CZ" sz="1300" kern="1200" dirty="0">
                  <a:solidFill>
                    <a:sysClr val="windowText" lastClr="000000">
                      <a:hueOff val="0"/>
                      <a:satOff val="0"/>
                      <a:lumOff val="0"/>
                      <a:alphaOff val="0"/>
                    </a:sysClr>
                  </a:solidFill>
                  <a:latin typeface="Calibri"/>
                  <a:ea typeface="+mn-ea"/>
                  <a:cs typeface="+mn-cs"/>
                </a:rPr>
                <a:t>v uzavřené výzvě (oslovení omezeného počtu dodavatelů, min. 3</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Uzavřenou výzvu lze využít pouze v případě zakázek malého rozsahu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Výjimka pro „</a:t>
              </a:r>
              <a:r>
                <a:rPr lang="cs-CZ" sz="1300" kern="1200" dirty="0" err="1">
                  <a:solidFill>
                    <a:sysClr val="windowText" lastClr="000000">
                      <a:hueOff val="0"/>
                      <a:satOff val="0"/>
                      <a:lumOff val="0"/>
                      <a:alphaOff val="0"/>
                    </a:sysClr>
                  </a:solidFill>
                  <a:latin typeface="Calibri"/>
                  <a:ea typeface="+mn-ea"/>
                  <a:cs typeface="+mn-cs"/>
                </a:rPr>
                <a:t>nezadavatele</a:t>
              </a:r>
              <a:r>
                <a:rPr lang="cs-CZ" sz="1300" kern="1200" dirty="0">
                  <a:solidFill>
                    <a:sysClr val="windowText" lastClr="000000">
                      <a:hueOff val="0"/>
                      <a:satOff val="0"/>
                      <a:lumOff val="0"/>
                      <a:alphaOff val="0"/>
                    </a:sysClr>
                  </a:solidFill>
                  <a:latin typeface="Calibri"/>
                  <a:ea typeface="+mn-ea"/>
                  <a:cs typeface="+mn-cs"/>
                </a:rPr>
                <a:t>“ (§ 4 odst. 1 až 3 ZZVZ) na zakázku na stavební práce s dotací nepřesahující 50 % - v těchto případech lze využít postup v uzavřené výzvě do PH 20 mil. Kč bez DPH</a:t>
              </a:r>
            </a:p>
          </p:txBody>
        </p:sp>
      </p:grpSp>
      <p:grpSp>
        <p:nvGrpSpPr>
          <p:cNvPr id="21" name="Skupina 20">
            <a:extLst>
              <a:ext uri="{FF2B5EF4-FFF2-40B4-BE49-F238E27FC236}">
                <a16:creationId xmlns:a16="http://schemas.microsoft.com/office/drawing/2014/main" id="{71B92BDD-2B16-47A9-90A4-1C83B245BDAA}"/>
              </a:ext>
            </a:extLst>
          </p:cNvPr>
          <p:cNvGrpSpPr/>
          <p:nvPr/>
        </p:nvGrpSpPr>
        <p:grpSpPr>
          <a:xfrm>
            <a:off x="1598167" y="3534409"/>
            <a:ext cx="4625961" cy="413280"/>
            <a:chOff x="330425" y="2341122"/>
            <a:chExt cx="4625961" cy="413280"/>
          </a:xfrm>
        </p:grpSpPr>
        <p:sp>
          <p:nvSpPr>
            <p:cNvPr id="22" name="Obdélník: se zakulacenými rohy 21">
              <a:extLst>
                <a:ext uri="{FF2B5EF4-FFF2-40B4-BE49-F238E27FC236}">
                  <a16:creationId xmlns:a16="http://schemas.microsoft.com/office/drawing/2014/main" id="{6938EA07-CF47-4E9F-82E7-A82121A36E7E}"/>
                </a:ext>
              </a:extLst>
            </p:cNvPr>
            <p:cNvSpPr/>
            <p:nvPr/>
          </p:nvSpPr>
          <p:spPr>
            <a:xfrm>
              <a:off x="330425" y="2341122"/>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Obdélník: se zakulacenými rohy 10">
              <a:extLst>
                <a:ext uri="{FF2B5EF4-FFF2-40B4-BE49-F238E27FC236}">
                  <a16:creationId xmlns:a16="http://schemas.microsoft.com/office/drawing/2014/main" id="{E2AFBA51-7EE1-4162-BB8D-E7291C55663A}"/>
                </a:ext>
              </a:extLst>
            </p:cNvPr>
            <p:cNvSpPr txBox="1"/>
            <p:nvPr/>
          </p:nvSpPr>
          <p:spPr>
            <a:xfrm>
              <a:off x="350600" y="2361297"/>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Druhy výběrového řízení (čl. 7.1 MPZ)</a:t>
              </a:r>
            </a:p>
          </p:txBody>
        </p:sp>
      </p:grpSp>
    </p:spTree>
    <p:extLst>
      <p:ext uri="{BB962C8B-B14F-4D97-AF65-F5344CB8AC3E}">
        <p14:creationId xmlns:p14="http://schemas.microsoft.com/office/powerpoint/2010/main" val="220576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402245"/>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MPZ upravuje dále zejména</a:t>
            </a:r>
          </a:p>
          <a:p>
            <a:pPr algn="ctr"/>
            <a:endParaRPr lang="en-US" sz="2800" cap="all" dirty="0">
              <a:latin typeface="Arial" panose="020B0604020202020204" pitchFamily="34" charset="0"/>
              <a:cs typeface="Arial" panose="020B0604020202020204" pitchFamily="34" charset="0"/>
            </a:endParaRPr>
          </a:p>
        </p:txBody>
      </p:sp>
      <p:graphicFrame>
        <p:nvGraphicFramePr>
          <p:cNvPr id="27" name="Diagram 26">
            <a:extLst>
              <a:ext uri="{FF2B5EF4-FFF2-40B4-BE49-F238E27FC236}">
                <a16:creationId xmlns:a16="http://schemas.microsoft.com/office/drawing/2014/main" id="{DD3F7357-C43E-448C-AC7B-6994000837C8}"/>
              </a:ext>
            </a:extLst>
          </p:cNvPr>
          <p:cNvGraphicFramePr/>
          <p:nvPr>
            <p:extLst>
              <p:ext uri="{D42A27DB-BD31-4B8C-83A1-F6EECF244321}">
                <p14:modId xmlns:p14="http://schemas.microsoft.com/office/powerpoint/2010/main" val="2346016653"/>
              </p:ext>
            </p:extLst>
          </p:nvPr>
        </p:nvGraphicFramePr>
        <p:xfrm>
          <a:off x="750673" y="1433386"/>
          <a:ext cx="7382230" cy="4381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79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0" y="567900"/>
            <a:ext cx="9144000"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veřejné zakázky - fáze </a:t>
            </a:r>
            <a:r>
              <a:rPr lang="cs-CZ" sz="2800" cap="all" dirty="0" err="1">
                <a:latin typeface="Calibri"/>
              </a:rPr>
              <a:t>KontrolY</a:t>
            </a:r>
            <a:endParaRPr lang="en-US" sz="2800" cap="all" dirty="0">
              <a:latin typeface="Arial" panose="020B0604020202020204" pitchFamily="34" charset="0"/>
              <a:cs typeface="Arial" panose="020B0604020202020204" pitchFamily="34" charset="0"/>
            </a:endParaRPr>
          </a:p>
        </p:txBody>
      </p:sp>
      <p:sp>
        <p:nvSpPr>
          <p:cNvPr id="96" name="Šipka: dvojitá 24">
            <a:extLst>
              <a:ext uri="{FF2B5EF4-FFF2-40B4-BE49-F238E27FC236}">
                <a16:creationId xmlns:a16="http://schemas.microsoft.com/office/drawing/2014/main" id="{21F833FB-01BF-455E-AC0E-52AC131B5B1B}"/>
              </a:ext>
            </a:extLst>
          </p:cNvPr>
          <p:cNvSpPr txBox="1"/>
          <p:nvPr/>
        </p:nvSpPr>
        <p:spPr>
          <a:xfrm>
            <a:off x="1475768" y="5544105"/>
            <a:ext cx="532010" cy="2377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  6. - 7. fáze</a:t>
            </a:r>
          </a:p>
        </p:txBody>
      </p:sp>
      <p:graphicFrame>
        <p:nvGraphicFramePr>
          <p:cNvPr id="46" name="Diagram 45">
            <a:extLst>
              <a:ext uri="{FF2B5EF4-FFF2-40B4-BE49-F238E27FC236}">
                <a16:creationId xmlns:a16="http://schemas.microsoft.com/office/drawing/2014/main" id="{58BD49F6-6B22-49D4-B6DC-AB6285DDAA93}"/>
              </a:ext>
            </a:extLst>
          </p:cNvPr>
          <p:cNvGraphicFramePr/>
          <p:nvPr>
            <p:extLst>
              <p:ext uri="{D42A27DB-BD31-4B8C-83A1-F6EECF244321}">
                <p14:modId xmlns:p14="http://schemas.microsoft.com/office/powerpoint/2010/main" val="1196209726"/>
              </p:ext>
            </p:extLst>
          </p:nvPr>
        </p:nvGraphicFramePr>
        <p:xfrm>
          <a:off x="1107014" y="1758961"/>
          <a:ext cx="6745776" cy="4022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917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cap="all" dirty="0">
                <a:latin typeface="Calibri"/>
              </a:rPr>
              <a:t>Proces konzultací/Kontroly veřejných zakázek</a:t>
            </a:r>
            <a:endParaRPr lang="en-US" sz="2600" cap="all" dirty="0">
              <a:latin typeface="Arial" panose="020B0604020202020204" pitchFamily="34" charset="0"/>
              <a:cs typeface="Arial" panose="020B0604020202020204" pitchFamily="34" charset="0"/>
            </a:endParaRPr>
          </a:p>
        </p:txBody>
      </p:sp>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1129140656"/>
              </p:ext>
            </p:extLst>
          </p:nvPr>
        </p:nvGraphicFramePr>
        <p:xfrm>
          <a:off x="0" y="1787779"/>
          <a:ext cx="8981240" cy="3431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021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VZ DLE ZZVZ</a:t>
            </a:r>
            <a:endParaRPr lang="en-US" sz="4000" dirty="0">
              <a:solidFill>
                <a:schemeClr val="bg1"/>
              </a:solidFill>
            </a:endParaRPr>
          </a:p>
        </p:txBody>
      </p:sp>
    </p:spTree>
    <p:extLst>
      <p:ext uri="{BB962C8B-B14F-4D97-AF65-F5344CB8AC3E}">
        <p14:creationId xmlns:p14="http://schemas.microsoft.com/office/powerpoint/2010/main" val="303855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0" name="Obdélník 9">
            <a:extLst>
              <a:ext uri="{FF2B5EF4-FFF2-40B4-BE49-F238E27FC236}">
                <a16:creationId xmlns:a16="http://schemas.microsoft.com/office/drawing/2014/main" id="{EA8A8A36-5EAE-4321-8E9E-1BB2930928D5}"/>
              </a:ext>
            </a:extLst>
          </p:cNvPr>
          <p:cNvSpPr/>
          <p:nvPr/>
        </p:nvSpPr>
        <p:spPr>
          <a:xfrm>
            <a:off x="1157293" y="1674363"/>
            <a:ext cx="6687361" cy="347560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894269" y="1708034"/>
            <a:ext cx="7213410" cy="31509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algn="just">
              <a:spcBef>
                <a:spcPts val="1200"/>
              </a:spcBef>
            </a:pPr>
            <a:r>
              <a:rPr lang="cs-CZ" sz="1600" dirty="0">
                <a:latin typeface="Calibri" panose="020F0502020204030204" pitchFamily="34" charset="0"/>
                <a:cs typeface="Calibri" panose="020F0502020204030204" pitchFamily="34" charset="0"/>
              </a:rPr>
              <a:t>Jednou ze základních součástí každého projektu jsou veřejné zakázky. Zadávání veřejných zakázek je věcně i právně složitý proces, jehož nedodržení může pro příjemce finančních prostředků IROP znamenat neposkytnutí části dotace z důvodu uložení finanční opravy. </a:t>
            </a:r>
          </a:p>
          <a:p>
            <a:pPr algn="just">
              <a:spcBef>
                <a:spcPts val="1200"/>
              </a:spcBef>
            </a:pPr>
            <a:r>
              <a:rPr lang="cs-CZ" sz="1600" dirty="0">
                <a:latin typeface="Calibri" panose="020F0502020204030204" pitchFamily="34" charset="0"/>
                <a:cs typeface="Calibri" panose="020F0502020204030204" pitchFamily="34" charset="0"/>
              </a:rPr>
              <a:t>Prostřednictvím této prezentace bychom proto rádi přispěli ke správnému zadávání veřejných zakázek podle zákona i zakázek realizovaných mimo režim zákona a pomohli tak Vám zadavatelům, příjemcům dotace při přípravách a následné realizaci zadávacích, popř. výběrových řízení, to vše s využitím zkušeností z dosud provedených kontrol veřejných zakázek zakázek financovaných z IROP. </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6706225"/>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3114</TotalTime>
  <Words>6593</Words>
  <Application>Microsoft Office PowerPoint</Application>
  <PresentationFormat>Předvádění na obrazovce (4:3)</PresentationFormat>
  <Paragraphs>306</Paragraphs>
  <Slides>32</Slides>
  <Notes>29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32</vt:i4>
      </vt:variant>
    </vt:vector>
  </HeadingPairs>
  <TitlesOfParts>
    <vt:vector size="36" baseType="lpstr">
      <vt:lpstr>Arial</vt:lpstr>
      <vt:lpstr>Calibri</vt:lpstr>
      <vt:lpstr>Wingdings</vt:lpstr>
      <vt:lpstr>CRR template</vt:lpstr>
      <vt:lpstr>Nejčastější pochybení ve veřejných zakázkách z pohledu irop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Děkujeme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Štefflová Lenka</cp:lastModifiedBy>
  <cp:revision>284</cp:revision>
  <cp:lastPrinted>2021-10-18T15:34:02Z</cp:lastPrinted>
  <dcterms:created xsi:type="dcterms:W3CDTF">2021-01-13T14:58:16Z</dcterms:created>
  <dcterms:modified xsi:type="dcterms:W3CDTF">2021-10-20T12:07:57Z</dcterms:modified>
  <cp:category/>
</cp:coreProperties>
</file>