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51"/>
  </p:notesMasterIdLst>
  <p:sldIdLst>
    <p:sldId id="432" r:id="rId5"/>
    <p:sldId id="617" r:id="rId6"/>
    <p:sldId id="437" r:id="rId7"/>
    <p:sldId id="709" r:id="rId8"/>
    <p:sldId id="710" r:id="rId9"/>
    <p:sldId id="711" r:id="rId10"/>
    <p:sldId id="712" r:id="rId11"/>
    <p:sldId id="713" r:id="rId12"/>
    <p:sldId id="714" r:id="rId13"/>
    <p:sldId id="715" r:id="rId14"/>
    <p:sldId id="716" r:id="rId15"/>
    <p:sldId id="717" r:id="rId16"/>
    <p:sldId id="718" r:id="rId17"/>
    <p:sldId id="719" r:id="rId18"/>
    <p:sldId id="720" r:id="rId19"/>
    <p:sldId id="721" r:id="rId20"/>
    <p:sldId id="722" r:id="rId21"/>
    <p:sldId id="723" r:id="rId22"/>
    <p:sldId id="663" r:id="rId23"/>
    <p:sldId id="674" r:id="rId24"/>
    <p:sldId id="679" r:id="rId25"/>
    <p:sldId id="680" r:id="rId26"/>
    <p:sldId id="462" r:id="rId27"/>
    <p:sldId id="330" r:id="rId28"/>
    <p:sldId id="463" r:id="rId29"/>
    <p:sldId id="681" r:id="rId30"/>
    <p:sldId id="683" r:id="rId31"/>
    <p:sldId id="678" r:id="rId32"/>
    <p:sldId id="684" r:id="rId33"/>
    <p:sldId id="441" r:id="rId34"/>
    <p:sldId id="682" r:id="rId35"/>
    <p:sldId id="686" r:id="rId36"/>
    <p:sldId id="687" r:id="rId37"/>
    <p:sldId id="705" r:id="rId38"/>
    <p:sldId id="494" r:id="rId39"/>
    <p:sldId id="495" r:id="rId40"/>
    <p:sldId id="690" r:id="rId41"/>
    <p:sldId id="468" r:id="rId42"/>
    <p:sldId id="664" r:id="rId43"/>
    <p:sldId id="685" r:id="rId44"/>
    <p:sldId id="689" r:id="rId45"/>
    <p:sldId id="669" r:id="rId46"/>
    <p:sldId id="670" r:id="rId47"/>
    <p:sldId id="665" r:id="rId48"/>
    <p:sldId id="724" r:id="rId49"/>
    <p:sldId id="461" r:id="rId5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větlý vzhled" id="{847CB7C1-D25C-C94A-90F9-9FA2FE0242E5}">
          <p14:sldIdLst>
            <p14:sldId id="432"/>
            <p14:sldId id="617"/>
            <p14:sldId id="437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663"/>
            <p14:sldId id="674"/>
            <p14:sldId id="679"/>
            <p14:sldId id="680"/>
            <p14:sldId id="462"/>
            <p14:sldId id="330"/>
            <p14:sldId id="463"/>
            <p14:sldId id="681"/>
            <p14:sldId id="683"/>
            <p14:sldId id="678"/>
            <p14:sldId id="684"/>
            <p14:sldId id="441"/>
            <p14:sldId id="682"/>
            <p14:sldId id="686"/>
            <p14:sldId id="687"/>
            <p14:sldId id="705"/>
            <p14:sldId id="494"/>
            <p14:sldId id="495"/>
            <p14:sldId id="690"/>
            <p14:sldId id="468"/>
            <p14:sldId id="664"/>
            <p14:sldId id="685"/>
            <p14:sldId id="689"/>
            <p14:sldId id="669"/>
            <p14:sldId id="670"/>
            <p14:sldId id="665"/>
            <p14:sldId id="724"/>
            <p14:sldId id="4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00"/>
    <a:srgbClr val="007339"/>
    <a:srgbClr val="FCF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4" autoAdjust="0"/>
    <p:restoredTop sz="74074" autoAdjust="0"/>
  </p:normalViewPr>
  <p:slideViewPr>
    <p:cSldViewPr snapToGrid="0">
      <p:cViewPr varScale="1">
        <p:scale>
          <a:sx n="79" d="100"/>
          <a:sy n="79" d="100"/>
        </p:scale>
        <p:origin x="12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E7B8BB-D9D6-467F-9994-F012167BAEAE}" type="datetimeFigureOut">
              <a:rPr lang="cs-CZ" smtClean="0"/>
              <a:pPr/>
              <a:t>15.04.2026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658EE2B-939F-47CD-9BC5-5FD16CEF397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2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#_&#218;pln&#233;_vykazov&#225;n&#237;_v&#253;daj&#367;_1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#_Zjednodu&#353;en&#233;_metody_vykazov&#225;n&#237;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irop.gov.cz/cs/irop-2021-2027/zavazna-stanoviska-ro-irop-2021-2027" TargetMode="External"/><Relationship Id="rId3" Type="http://schemas.openxmlformats.org/officeDocument/2006/relationships/hyperlink" Target="https://irop.gov.cz/cs/irop-2021-2027/dokumenty" TargetMode="External"/><Relationship Id="rId7" Type="http://schemas.openxmlformats.org/officeDocument/2006/relationships/hyperlink" Target="https://crr.gov.cz/irop/projekt-a-kontrola/kontrolni-listy/kontrolni-listy-k-udrzitelnosti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r.gov.cz/irop/projekt-a-kontrola/udrzitelnost-projekt/seznamy-povinnych-priloh-zprav-o-udrzitelnosti/" TargetMode="External"/><Relationship Id="rId5" Type="http://schemas.openxmlformats.org/officeDocument/2006/relationships/hyperlink" Target="https://irop.gov.cz/cs/vyzvy-2021-2027" TargetMode="External"/><Relationship Id="rId4" Type="http://schemas.openxmlformats.org/officeDocument/2006/relationships/hyperlink" Target="https://irop.gov.cz/cs/ms-2021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FAB49-0B87-8704-064D-C42D33424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63550E2-7F59-B856-0661-DBDF47D81F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766C08A-D81F-1304-BF86-43FD706BA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38D083-0E53-3C71-E1AF-B3615285DB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864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 instalovaná zařízení k využívání vody do tabulky uvádíte: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noProof="0" dirty="0"/>
              <a:t>spotřebu vody podloženou technickými listy výrobku, stavební certifikací nebo stávajícím štítkem výrobku v EU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počet kusů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0" i="0" u="none" strike="noStrike" kern="1200" baseline="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 jejich umístění v rámci stavby 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Do ZOR dokládáte pouze vyplněnou tabulku, dokumentaci k výrobkům musíte uchovat po celou dobu udržitelnosti pro případnou kontrolu na místě!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cs-CZ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Udržitelné využívání a ochrana vodních zdrojů: </a:t>
            </a:r>
          </a:p>
          <a:p>
            <a:r>
              <a:rPr lang="cs-CZ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Jsou-li instalována tato zařízení k využívání vody, je pro ně uvedená spotřeba vody doložena technickými listy výrobku, stavební certifikací nebo stávajícím štítkem výrobku v EU: </a:t>
            </a:r>
          </a:p>
          <a:p>
            <a:r>
              <a:rPr lang="cs-CZ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a) umyvadlové baterie a kuchyňské baterie mají maximální průtok vody 6 litrů/min; </a:t>
            </a:r>
          </a:p>
          <a:p>
            <a:r>
              <a:rPr lang="cs-CZ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b) sprchy mají maximální průtok vody 8 litrů/min; </a:t>
            </a:r>
          </a:p>
          <a:p>
            <a:r>
              <a:rPr lang="cs-CZ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c) WC, zahrnující soupravy, mísy a splachovací nádrže, mají úplný objem splachovací vody maximálně 6 litrů a maximální průměrný objem splachovací vody 3,75 litru (vypočteno dle vzorce Va1 = (Vf2 + (3 × Vr3)) /4); </a:t>
            </a:r>
          </a:p>
          <a:p>
            <a:r>
              <a:rPr lang="cs-CZ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d) pisoáry spotřebují maximálně 2 litry/mísu/hodinu. Splachovací pisoáry mají maximální úplný objem splachovací vody 1 litr. </a:t>
            </a:r>
            <a:endParaRPr lang="cs-CZ" sz="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1191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Cílem u zpracování odpadu je, že minimálně 70% stavebního a demoličního odpadu musí být připraveno k:</a:t>
            </a:r>
          </a:p>
          <a:p>
            <a:pPr marL="171450" indent="-171450">
              <a:buFontTx/>
              <a:buChar char="-"/>
            </a:pPr>
            <a:r>
              <a:rPr lang="cs-CZ" dirty="0"/>
              <a:t>opětovnému použití</a:t>
            </a:r>
          </a:p>
          <a:p>
            <a:pPr marL="171450" indent="-171450">
              <a:buFontTx/>
              <a:buChar char="-"/>
            </a:pPr>
            <a:r>
              <a:rPr lang="cs-CZ" dirty="0"/>
              <a:t>recyklaci</a:t>
            </a:r>
          </a:p>
          <a:p>
            <a:pPr marL="171450" indent="-171450">
              <a:buFontTx/>
              <a:buChar char="-"/>
            </a:pPr>
            <a:r>
              <a:rPr lang="cs-CZ" dirty="0"/>
              <a:t>či jinému materiálovému využití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r>
              <a:rPr lang="cs-CZ" dirty="0"/>
              <a:t>Časté chyby:</a:t>
            </a:r>
          </a:p>
          <a:p>
            <a:pPr marL="171450" indent="-171450">
              <a:buFontTx/>
              <a:buChar char="-"/>
            </a:pPr>
            <a:r>
              <a:rPr lang="cs-CZ" dirty="0"/>
              <a:t>Do tabulky nepatří:</a:t>
            </a:r>
          </a:p>
          <a:p>
            <a:pPr marL="0" indent="0">
              <a:buFontTx/>
              <a:buNone/>
            </a:pPr>
            <a:r>
              <a:rPr lang="cs-CZ" dirty="0"/>
              <a:t>	17 05 04 Zemina a kamení </a:t>
            </a:r>
          </a:p>
          <a:p>
            <a:pPr marL="0" indent="0">
              <a:buFontTx/>
              <a:buNone/>
            </a:pPr>
            <a:r>
              <a:rPr lang="cs-CZ" dirty="0"/>
              <a:t>	nebezpečný odpad</a:t>
            </a:r>
          </a:p>
          <a:p>
            <a:pPr marL="0" indent="0">
              <a:buFontTx/>
              <a:buNone/>
            </a:pPr>
            <a:r>
              <a:rPr lang="cs-CZ" dirty="0"/>
              <a:t>	papírové a plastové obaly	</a:t>
            </a:r>
          </a:p>
          <a:p>
            <a:pPr marL="171450" indent="-171450">
              <a:buFontTx/>
              <a:buChar char="-"/>
            </a:pPr>
            <a:r>
              <a:rPr lang="cs-CZ" dirty="0"/>
              <a:t>Do tabulky lze uvést  a započítat i </a:t>
            </a:r>
            <a:r>
              <a:rPr lang="cs-CZ" b="1" dirty="0"/>
              <a:t>další druhy materiálů, které jsou ihned využity na staveništi </a:t>
            </a:r>
            <a:r>
              <a:rPr lang="cs-CZ" dirty="0"/>
              <a:t>a které se formálně nestanou „odpadem“ dle zákona. Dokladem je zpráva TDI s uvedeným množstvím odpadu</a:t>
            </a:r>
          </a:p>
          <a:p>
            <a:pPr marL="171450" indent="-171450">
              <a:buFontTx/>
              <a:buChar char="-"/>
            </a:pPr>
            <a:r>
              <a:rPr lang="cs-CZ" dirty="0"/>
              <a:t>Při VSK se kontrolují </a:t>
            </a:r>
            <a:r>
              <a:rPr lang="cs-CZ" b="1" dirty="0"/>
              <a:t>vážní lístky, faktury, smlouvy aj. doklady dokazující skutečný objem recyklovaného odpadu (při </a:t>
            </a:r>
            <a:r>
              <a:rPr lang="cs-CZ" b="1" dirty="0" err="1"/>
              <a:t>ŽoP</a:t>
            </a:r>
            <a:r>
              <a:rPr lang="cs-CZ" b="1" dirty="0"/>
              <a:t> se nedokládají)</a:t>
            </a:r>
          </a:p>
          <a:p>
            <a:pPr marL="171450" indent="-171450">
              <a:buFontTx/>
              <a:buChar char="-"/>
            </a:pPr>
            <a:endParaRPr lang="cs-CZ" b="1" dirty="0"/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Uvedená množství odpadu předaná k recyklaci musí souhlasit s vážními lístky a s fakturovaným množstvím.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Pokud fakturováno menší množství (předpokládané, odhadnuté předem do smlouvy) než je uvedeno na vážním lístku, tak to není problém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ALE nesmí být fakturováno větší množství než je uvedeno na vážním lístku (toto je předmětem případné VSK na místě)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cs-CZ" sz="800" b="1" i="1" u="sng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Poznámka: </a:t>
            </a:r>
            <a:br>
              <a:rPr lang="cs-CZ" sz="800" b="1" i="1" u="sng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r>
              <a:rPr lang="cs-CZ" sz="8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 úplnost vysvětlení, jaký odpad řešíme: </a:t>
            </a:r>
            <a:r>
              <a:rPr lang="cs-CZ" sz="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</a:t>
            </a: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ákladem je vyhláška č. 8/2021 Sb., o Katalogu odpadů a posuzování vlastností odpadů https://www.zakonyprolidi.cz/cs/2021-8, která jako přílohu obsahuje katalog odpadů. Z kapitoly 17 tvoří základní soubor odpadů, ze kterého je potřeba připravit minimálně 70 % k opětovnému použití, všechny položky, s</a:t>
            </a:r>
            <a:r>
              <a:rPr lang="cs-CZ" sz="8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výjimkou</a:t>
            </a: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těch, které ve svém označení obsahují slovo „</a:t>
            </a:r>
            <a:r>
              <a:rPr lang="cs-CZ" sz="8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nebezpečn</a:t>
            </a: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ý“ (tj. obsahují nebezpečné látky nebo jsou znečištěny nebezpečnými látkami, včetně azbestu, rtuti, dehtu a PCB, neboli jde o všechny položky „s hvězdičkou“), a s </a:t>
            </a:r>
            <a:r>
              <a:rPr lang="cs-CZ" sz="8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výjimkou</a:t>
            </a: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položky </a:t>
            </a:r>
            <a:r>
              <a:rPr lang="cs-CZ" sz="8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17 05 04 </a:t>
            </a: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(Zemina a kamení neuvedené pod číslem 17 05 03). Obdobně se do základního souboru </a:t>
            </a:r>
            <a:r>
              <a:rPr lang="cs-CZ" sz="8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nezapočítá </a:t>
            </a: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materiál splňující požadavky/kritéria pro </a:t>
            </a:r>
            <a:r>
              <a:rPr lang="cs-CZ" sz="8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vedlejší produkt</a:t>
            </a: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dle platné legislativy.</a:t>
            </a:r>
            <a:b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br>
              <a:rPr lang="cs-CZ" sz="8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Pro plnění podmínky DNSH není nutné splnit definici odpadu dle zákona č. 541/2020 Sb., o odpadech – </a:t>
            </a:r>
            <a:r>
              <a:rPr lang="cs-CZ" sz="8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lze započítat i další druhy materiálů, které jsou ihned využity na staveništi</a:t>
            </a: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 které se formálně nestanou odpadem dle zákona. Do tohoto množství se opět nezapočítává nebezpečný materiál (musí s ním být nakládáno v souladu s legislativou) a materiál svým charakterem spadající pod položku 17 05 04 (zemina a kamení).</a:t>
            </a:r>
            <a:b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b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Pokud by byl odpad/materiál využitý přímo na staveništi veden v objemových jednotkách, je potřeba provést </a:t>
            </a:r>
            <a:r>
              <a:rPr lang="cs-CZ" sz="800" b="1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přepočet na jednotky hmotnostní</a:t>
            </a: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použitím vzorce m = </a:t>
            </a:r>
            <a:r>
              <a:rPr lang="el-GR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ρ*</a:t>
            </a:r>
            <a:r>
              <a:rPr lang="cs-CZ" sz="8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V, kde hustota může být stanovena i jako expertní odhad.</a:t>
            </a:r>
            <a:br>
              <a:rPr lang="cs-CZ" sz="1200" b="0" i="1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3955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277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buFontTx/>
              <a:buNone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lang="cs-CZ" sz="1200" b="0" i="0" u="non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Příjemce je povinen v průběhu realizace </a:t>
            </a:r>
            <a:r>
              <a:rPr lang="cs-CZ" sz="1200" b="1" i="0" u="non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jednoznačně oddělovat všechny příjmy </a:t>
            </a:r>
            <a:r>
              <a:rPr lang="cs-CZ" sz="1200" b="1" i="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lang="cs-CZ" sz="1200" b="0" i="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3" action="ppaction://hlinkfile"/>
              </a:rPr>
              <a:t>úplně vykazované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výdaje související s projektem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od ostatních příjmů a výdajů realizovaných příjemcem. </a:t>
            </a:r>
            <a:endParaRPr lang="cs-CZ" sz="1200" b="1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Tx/>
              <a:buChar char="-"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Výdaje spadající pod </a:t>
            </a:r>
            <a:r>
              <a:rPr lang="cs-CZ" sz="1200" b="0" i="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4" action="ppaction://hlinkfile"/>
              </a:rPr>
              <a:t>režim zjednodušeného vykazování výdajů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 věcně nezpůsobilé výdaje není příjemce povinen v účetnictví jednoznačně oddělovat.</a:t>
            </a:r>
            <a:endParaRPr lang="cs-CZ" sz="1200" b="1" i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Tx/>
              <a:buChar char="-"/>
            </a:pPr>
            <a:r>
              <a:rPr lang="cs-CZ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 oddělení příjmů a výdajů </a:t>
            </a:r>
            <a:r>
              <a:rPr lang="cs-CZ" sz="12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(z pohledu účetnictví „výnosů a nákladů“) </a:t>
            </a:r>
            <a:r>
              <a:rPr lang="cs-CZ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musí být využit jedinečný znak (např. středisko, organizace, analytický účet, číslo projektu…).</a:t>
            </a:r>
          </a:p>
          <a:p>
            <a:pPr marL="171450" indent="-171450">
              <a:buFontTx/>
              <a:buChar char="-"/>
            </a:pPr>
            <a:r>
              <a:rPr lang="cs-CZ" dirty="0"/>
              <a:t>Z oddělené účetní evidence musí být zřejmé, zda jsou výdaje zaúčtovány jako </a:t>
            </a:r>
            <a:r>
              <a:rPr lang="cs-CZ" b="1" dirty="0">
                <a:solidFill>
                  <a:srgbClr val="FF0000"/>
                </a:solidFill>
              </a:rPr>
              <a:t>investiční nebo </a:t>
            </a:r>
            <a:r>
              <a:rPr lang="cs-CZ" sz="1200" b="1" i="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neinvestiční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→ soulad se soupiskou dokladů. Je kontrolováno při úplné kontrole </a:t>
            </a:r>
            <a:r>
              <a:rPr lang="cs-CZ" dirty="0" err="1"/>
              <a:t>ŽoP</a:t>
            </a:r>
            <a:r>
              <a:rPr lang="cs-CZ" dirty="0"/>
              <a:t>, ale pokud nám </a:t>
            </a:r>
            <a:r>
              <a:rPr lang="cs-CZ" dirty="0" err="1"/>
              <a:t>ŽoP</a:t>
            </a:r>
            <a:r>
              <a:rPr lang="cs-CZ" dirty="0"/>
              <a:t> spadne do zjednodušené kontroly, tak chybné vykázání v soupisce ÚD neodhalíme.</a:t>
            </a:r>
          </a:p>
          <a:p>
            <a:endParaRPr lang="cs-CZ" dirty="0"/>
          </a:p>
          <a:p>
            <a:r>
              <a:rPr lang="cs-CZ" sz="800" dirty="0"/>
              <a:t>042 Pořízení dlouhodobého hmotného majetku	321 Dodavatelé	231 Krátkodobý bankovní úvěr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00" dirty="0"/>
              <a:t>041 Pořízení dlouhodobého nehmotného majetku			221 Bankovní účty</a:t>
            </a:r>
          </a:p>
          <a:p>
            <a:r>
              <a:rPr lang="cs-CZ" sz="800" dirty="0"/>
              <a:t>						211 Pokladna</a:t>
            </a:r>
          </a:p>
          <a:p>
            <a:r>
              <a:rPr lang="cs-CZ" sz="800" dirty="0"/>
              <a:t>558 náklady na drobný dlouhodobý majetek</a:t>
            </a:r>
          </a:p>
          <a:p>
            <a:r>
              <a:rPr lang="cs-CZ" sz="800" dirty="0"/>
              <a:t>501 spotřeba materiálu</a:t>
            </a:r>
          </a:p>
          <a:p>
            <a:endParaRPr lang="cs-CZ" sz="800" dirty="0"/>
          </a:p>
          <a:p>
            <a:r>
              <a:rPr lang="cs-CZ" sz="800" dirty="0"/>
              <a:t>Nelze mezi způsobilé výdaje zahrnovat spotřební materiál – např. náhradní toner do tiskárny, náplň do 3D tiskárny, výměnné manžety do přístrojů – lze nárokovat spotřební materiál nutný pro uvedení zařízení do provozu</a:t>
            </a:r>
            <a:r>
              <a:rPr lang="cs-CZ" dirty="0"/>
              <a:t>	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841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Sociální sítě a web – do </a:t>
            </a:r>
            <a:r>
              <a:rPr lang="cs-CZ" dirty="0" err="1"/>
              <a:t>ZoR</a:t>
            </a:r>
            <a:r>
              <a:rPr lang="cs-CZ" dirty="0"/>
              <a:t> hypertextový odkaz a do příloh printscreen.</a:t>
            </a:r>
          </a:p>
          <a:p>
            <a:r>
              <a:rPr lang="cs-CZ" dirty="0"/>
              <a:t>Plakát – do </a:t>
            </a:r>
            <a:r>
              <a:rPr lang="cs-CZ" dirty="0" err="1"/>
              <a:t>ZoR</a:t>
            </a:r>
            <a:r>
              <a:rPr lang="cs-CZ" dirty="0"/>
              <a:t> popis umístění a do příloh foto</a:t>
            </a:r>
          </a:p>
          <a:p>
            <a:endParaRPr lang="cs-CZ" dirty="0"/>
          </a:p>
          <a:p>
            <a:r>
              <a:rPr lang="cs-CZ" dirty="0"/>
              <a:t>Billboard / pamětní deska – projekty jejichž celkové výdaje přesahují 500 000 EUR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Billboard  je umístěn po dobu realizace projektu a po ukončení fyzické realizace nejpozději do 3 měsíců nahrazen buď permanentním billboardem, nebo stálou pamětní deskou.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 plnění publicitní činnosti informujete v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 Pokud v 1.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splníte některou formu publicity (vyplníte v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ANO), tak 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 další </a:t>
            </a:r>
            <a:r>
              <a:rPr lang="cs-CZ" sz="1200" b="1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ZoR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se tato forma publicity již nedá editovat a pouze do Popisu realizace uvádíte že, 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plnění publicity  stále trvá.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Pokud pamětní desku ještě nemáte k Závěrečné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, tak i v Závěrečné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vyplníte plnění  u Billboardu/Pamětní desky PROZATÍM NE a až v 1. Zprávě o udržitelnosti vyplníte ANO a doložíte.</a:t>
            </a:r>
          </a:p>
          <a:p>
            <a:endParaRPr lang="cs-CZ" sz="1200" b="1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Plnění publicity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 ukončení realizace projektu 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 celou dobu udržitelnosti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se vztahuje na 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webové stránky příjemce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 na 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pamětní desku.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701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Nákup pozemku – běžně v první </a:t>
            </a:r>
            <a:r>
              <a:rPr lang="cs-CZ" dirty="0" err="1"/>
              <a:t>ŽoP</a:t>
            </a:r>
            <a:r>
              <a:rPr lang="cs-CZ" dirty="0"/>
              <a:t> jako jediný výdaj (%limit celkových způsobilých výdajů na projekt nelze zkontrolovat, pouze odhadnout), kontrola až v závěrečné </a:t>
            </a:r>
            <a:r>
              <a:rPr lang="cs-CZ" dirty="0" err="1"/>
              <a:t>ŽoP</a:t>
            </a:r>
            <a:r>
              <a:rPr lang="cs-CZ" dirty="0"/>
              <a:t> – pokud by byl limit překročen, je potřeba řešit vratkou (NELZE započítat oproti výdajům v závěrečné ŽOP, proto doporučujeme hned od první </a:t>
            </a:r>
            <a:r>
              <a:rPr lang="cs-CZ" dirty="0" err="1"/>
              <a:t>ŽoP</a:t>
            </a:r>
            <a:r>
              <a:rPr lang="cs-CZ" dirty="0"/>
              <a:t> sledovat, a pokud nemáte jisté, že vyčerpáte celkovou částku rozpočtu, tak raději v 1. </a:t>
            </a:r>
            <a:r>
              <a:rPr lang="cs-CZ" dirty="0" err="1"/>
              <a:t>ŽoP</a:t>
            </a:r>
            <a:r>
              <a:rPr lang="cs-CZ" dirty="0"/>
              <a:t> uplatnit jen část z nákupu pozemku, a část do limitu si dodatečně nárokovat v závěrečné </a:t>
            </a:r>
            <a:r>
              <a:rPr lang="cs-CZ" dirty="0" err="1"/>
              <a:t>ŽoP</a:t>
            </a:r>
            <a:r>
              <a:rPr lang="cs-CZ" dirty="0"/>
              <a:t>, aby jste se </a:t>
            </a:r>
            <a:r>
              <a:rPr lang="cs-CZ"/>
              <a:t>vyhnuli vratce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913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je např. celý stavební objekt v přehledu čerpání nebo přílohách faktur je oddělen a přehledně totožný s vyjmutou částkou v soupisce, stačí napsat kategorii/název objektu (VRN, SO07 Oplocení apod.) a není nutné vypsat jednotlivé položky.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257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605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cap="al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PODPORA ROZVOJE A DOSTUPNOSTI paliativní PÉČE - SC 4.3 (MRR)</a:t>
            </a:r>
          </a:p>
          <a:p>
            <a:endParaRPr lang="cs-CZ" sz="1200" b="1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Kapacitní indikátor 560 201 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Toleranční pásmo činí 10 % cílové hodnoty indikátoru. </a:t>
            </a:r>
          </a:p>
          <a:p>
            <a:endParaRPr lang="cs-CZ" dirty="0"/>
          </a:p>
          <a:p>
            <a:r>
              <a:rPr lang="cs-CZ" b="1" dirty="0"/>
              <a:t>Výsledkový indikátor 560 003 – počet uživatelů</a:t>
            </a: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Dosažená hodnota: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Skutečný počet osob, které podpořené zařízení jednou obsloužilo během 1. roku udržitelnosti projektu. Hodnotu je nutné poprvé vykázat nejpozději k Rozhodnému datu, tedy v 1. Zprávě o udržitelnosti projektu ke skutečnému datu, kdy skončil první rok udržitelnosti projektu.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Je nutné doložit relevantní uvedené dokumenty. Počínaje 2. Zprávou o udržitelnosti projektu bude vykázána aktualizovaná hodnota, a to k datu ukončení daného roku udržitelnosti. Zároveň budou opětovně dodány materiály pro její ověření.</a:t>
            </a: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Toleranční pásmo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činí 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minus 30 %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cílové hodnoty indikátoru.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822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54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258C8-A283-EEF3-0088-210752B7B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C791BA-81EE-6B9E-D301-AA749CFC2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B1A2869-D18A-8414-1C6B-6EFF224B4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A9E6B7-B9EE-F10B-8B33-74FA2DF5C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029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první </a:t>
            </a:r>
            <a:r>
              <a:rPr lang="cs-CZ" dirty="0" err="1"/>
              <a:t>ZoU</a:t>
            </a:r>
            <a:r>
              <a:rPr lang="cs-CZ" dirty="0"/>
              <a:t> je nutné zahrnout i období od konce realizace do začátku udržitelnosti.</a:t>
            </a:r>
          </a:p>
          <a:p>
            <a:r>
              <a:rPr lang="cs-CZ" dirty="0"/>
              <a:t>Příjemce podává </a:t>
            </a:r>
            <a:r>
              <a:rPr lang="cs-CZ" dirty="0" err="1"/>
              <a:t>ZoU</a:t>
            </a:r>
            <a:r>
              <a:rPr lang="cs-CZ" dirty="0"/>
              <a:t> do 10 PD od konce každého sledovaného období – na termín je upozorňován automatickou depeší 20/5/1 PD před termínem podání a v den předložení. Žádostí nelze prodloužit, ale při nepodání automaticky přidána dodatečná lhůta 10 PD (automatická depeše).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702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666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636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Obecná pravidla pro žadatele a příjemce a jejich přílohy </a:t>
            </a:r>
          </a:p>
          <a:p>
            <a:r>
              <a:rPr lang="cs-CZ" dirty="0">
                <a:hlinkClick r:id="rId3"/>
              </a:rPr>
              <a:t>https://irop.gov.cz/cs/irop-2021-2027/dokumenty</a:t>
            </a:r>
            <a:endParaRPr lang="cs-CZ" dirty="0"/>
          </a:p>
          <a:p>
            <a:endParaRPr lang="cs-CZ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Postup pro vyplňování zprávy o udržitelnosti projektu</a:t>
            </a:r>
          </a:p>
          <a:p>
            <a:r>
              <a:rPr lang="cs-CZ" dirty="0">
                <a:hlinkClick r:id="rId4"/>
              </a:rPr>
              <a:t>https://irop.gov.cz/cs/ms-2021</a:t>
            </a:r>
            <a:r>
              <a:rPr lang="cs-CZ" dirty="0"/>
              <a:t> </a:t>
            </a:r>
          </a:p>
          <a:p>
            <a:endParaRPr lang="cs-CZ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Specifická pravidla pro žadatele a příjemce dané výzvy</a:t>
            </a:r>
          </a:p>
          <a:p>
            <a:r>
              <a:rPr lang="cs-CZ" dirty="0">
                <a:hlinkClick r:id="rId5"/>
              </a:rPr>
              <a:t>https://irop.gov.cz/cs/vyzvy-2021-2027</a:t>
            </a:r>
            <a:endParaRPr lang="cs-CZ" dirty="0"/>
          </a:p>
          <a:p>
            <a:endParaRPr lang="cs-CZ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Seznamy povinných příloh zpráv o udržitelnosti </a:t>
            </a:r>
          </a:p>
          <a:p>
            <a:r>
              <a:rPr lang="cs-CZ" dirty="0">
                <a:hlinkClick r:id="rId6"/>
              </a:rPr>
              <a:t>https://crr.gov.cz/irop/projekt-a-kontrola/udrzitelnost-projekt/seznamy-povinnych-priloh-zprav-o-udrzitelnosti/</a:t>
            </a:r>
            <a:endParaRPr lang="cs-CZ" dirty="0"/>
          </a:p>
          <a:p>
            <a:endParaRPr lang="cs-CZ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Kontrolní listy pro kontrolu zpráv o udržitelnosti </a:t>
            </a:r>
          </a:p>
          <a:p>
            <a:r>
              <a:rPr lang="cs-CZ" dirty="0">
                <a:hlinkClick r:id="rId7"/>
              </a:rPr>
              <a:t>https://crr.gov.cz/irop/projekt-a-kontrola/kontrolni-listy/kontrolni-listy-k-udrzitelnosti/</a:t>
            </a:r>
            <a:endParaRPr lang="cs-CZ" dirty="0"/>
          </a:p>
          <a:p>
            <a:endParaRPr lang="cs-CZ" sz="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Závazná stanoviska ŘO IROP </a:t>
            </a:r>
          </a:p>
          <a:p>
            <a:r>
              <a:rPr lang="cs-CZ" dirty="0">
                <a:hlinkClick r:id="rId8"/>
              </a:rPr>
              <a:t>https://irop.gov.cz/cs/irop-2021-2027/zavazna-stanoviska-ro-irop-2021-2027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443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/>
              <a:t>- vyžadován soupis majetku v podobě vzorové tabulky evidence majetku, příp. export/výpis dat evidence majetku vedené příjemcem; v případě, kdy příjemce dokládal majetek v předchozích </a:t>
            </a:r>
            <a:r>
              <a:rPr lang="cs-CZ" noProof="0" dirty="0" err="1"/>
              <a:t>ZoU</a:t>
            </a:r>
            <a:r>
              <a:rPr lang="cs-CZ" noProof="0" dirty="0"/>
              <a:t> inventárními kartami, je možné dále nimi soupis majetku nahradit – nově ale inventární karty nejsou správnou přílohou k doložení evidence majetku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Aktualizace ostatních příloh tak, aby příjemce buď popsal skutečnost v </a:t>
            </a:r>
            <a:r>
              <a:rPr lang="cs-CZ" dirty="0" err="1"/>
              <a:t>ZoU</a:t>
            </a:r>
            <a:r>
              <a:rPr lang="cs-CZ" dirty="0"/>
              <a:t> nebo doložil přílohu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/>
              <a:t>Povinná publicita – web (povinnost po dobu Udržitelnosti, odkaz do formuláře a printscreen do příloh), pamětní deska/billboard (do 3 měsíců od ukončení realizace, popis umístění do komentáře, foto do příloh – i v případě splnění již v </a:t>
            </a:r>
            <a:r>
              <a:rPr lang="cs-CZ" noProof="0" dirty="0" err="1"/>
              <a:t>ZoR</a:t>
            </a:r>
            <a:r>
              <a:rPr lang="cs-CZ" noProof="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noProof="0" dirty="0"/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Výzva k dopracování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ZoU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v monitorovacím systému formou depeše.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Depeše buď odkáže na záložku Důvody vrácení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ZoU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ve Zprávě, nebo bude odkazovat na samostatnou přílohu s výzvou k doplnění.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Lhůta pro doplnění zpravidla 10 pracovních dní (možnost požádat o prodloužení).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Počet výzev není omezen, v rámci výzev může být příjemce vyzván na doložení dokumentů nad rámec zveřejněných příloh.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 případě problematické komunikace/nedoplňování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ZoU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může být zahájena veřejnosprávní kontrola.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Není-li kontrola Zprávy uzavřena a příjemce nemůže novou podat ve stanovené lhůtě, není za pozdní podání udělena finanční oprava.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noProof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225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848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744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965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Doporučujeme vyplňovat postupně, během realizace. V případě porouchání/zničení majetku je vhodné nahrazující majetek napsat na nový řádek pod majetek vyřazený. Pozor na náhradu majetkem ze zásoby/skladu – není možné, neodpovídá to zdůvodnění nutnosti pořízení majetku z dotace v rámci projektu.</a:t>
            </a:r>
          </a:p>
          <a:p>
            <a:endParaRPr lang="cs-CZ" dirty="0"/>
          </a:p>
          <a:p>
            <a:r>
              <a:rPr lang="cs-CZ" dirty="0"/>
              <a:t>Tabulku (případně Seznam z interní evidence) je potřeba doložit v editovatelném formátu (</a:t>
            </a:r>
            <a:r>
              <a:rPr lang="cs-CZ" dirty="0" err="1"/>
              <a:t>xls</a:t>
            </a:r>
            <a:r>
              <a:rPr lang="cs-CZ" dirty="0"/>
              <a:t>, </a:t>
            </a:r>
            <a:r>
              <a:rPr lang="cs-CZ" dirty="0" err="1"/>
              <a:t>pdf</a:t>
            </a:r>
            <a:r>
              <a:rPr lang="cs-CZ" dirty="0"/>
              <a:t>), tedy NE např. podepsaný sken.</a:t>
            </a:r>
          </a:p>
          <a:p>
            <a:endParaRPr lang="cs-CZ" dirty="0"/>
          </a:p>
          <a:p>
            <a:r>
              <a:rPr lang="cs-CZ" dirty="0"/>
              <a:t>Karty majetku se v IROP II nedokládají.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723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37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7746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Koeficient DPH: v </a:t>
            </a:r>
            <a:r>
              <a:rPr lang="cs-CZ" sz="1200" dirty="0" err="1"/>
              <a:t>ŽoP</a:t>
            </a:r>
            <a:r>
              <a:rPr lang="cs-CZ" sz="1200" dirty="0"/>
              <a:t> je vypočítáno DPH podle předpokládaného koeficientu a skutečný je vypočítán až v dalším roce, tedy už v Udržitelnosti – je potřeba nahlásit reálnou hodnotu depeší. Na to konto bude vystavena Vratka bez nesrovnalostí a Příjemce vyzván k vrácení části dotace (v opačném případě se rozdíl nedoplácí) -&gt; v případě zjištění až v 1. </a:t>
            </a:r>
            <a:r>
              <a:rPr lang="cs-CZ" sz="1200" dirty="0" err="1"/>
              <a:t>ZoU</a:t>
            </a:r>
            <a:r>
              <a:rPr lang="cs-CZ" sz="1200" dirty="0"/>
              <a:t> je již řešeno jako nesrovnalost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Automobil je třeba využívat v souladu s cílem a účelem projektu ze 100 %. Příjemce má povinnost vést dokumentaci, na základě které je schopen tuto skutečnost prokázat. Jízdy, které nesplňují tuto podmínku jsou poměrově vyčísleny a příjemce je vyzván k vrácení části dotace.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​(V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ZoR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jen popis využití, ale je nutné evidovat využití a předložit při podezření na nesrovnalost).</a:t>
            </a:r>
            <a:endParaRPr lang="cs-CZ" sz="1200" dirty="0"/>
          </a:p>
          <a:p>
            <a:endParaRPr lang="cs-CZ" dirty="0"/>
          </a:p>
          <a:p>
            <a:pPr rtl="0" fontAlgn="base"/>
            <a:r>
              <a:rPr lang="cs-CZ" sz="1200" b="1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Nepoužívání pořízeného majetku.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 rámci doložené fotodokumentace bylo zjištěno, že pořízené vybavení je i na konci 1. období udržitelnosti zabaleno a nepoužíváno. Pokud není majetek využíván, může dojít k proporčními krácení výše dotace na jeho pořízení. </a:t>
            </a:r>
            <a:endParaRPr lang="en-US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870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341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561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797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4E142-E497-AA92-DEF3-8B9F56B1D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DBC8A41-8392-C0CE-D3CA-586BEC2C1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53C7B2D-D5DE-8D29-715C-6ABD52AC3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1F7E6E-C33A-102C-0ACF-C83D71CE1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506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 špatné praxe: Z fotografie patrné keře, zasahující do vodicí linie, zastavení části chodníku lavičkami, zastavění vodicí linie stojany na kola apod.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0736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5508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772C9-1C05-0619-713A-C7706AE6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D2E7B5A-75EE-C42D-C19E-8F7284A2F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BE91B4-8A2B-E349-6DD8-8F9143EC1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CF8F90-A122-278C-2F09-4419971C8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4976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7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Závazné stanovisko 54 – aktualizuje Přílohu č. 34 Obecných pravidel (Postup pro vyplňování </a:t>
            </a:r>
            <a:r>
              <a:rPr lang="cs-CZ" dirty="0" err="1"/>
              <a:t>ZoU</a:t>
            </a:r>
            <a:r>
              <a:rPr lang="cs-CZ" dirty="0"/>
              <a:t> v MS2014+.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5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655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7456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8305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Rozdíl – formulář je nepovinný, ale informace v něm musí být do </a:t>
            </a:r>
            <a:r>
              <a:rPr lang="cs-CZ" dirty="0" err="1"/>
              <a:t>ZoU</a:t>
            </a:r>
            <a:r>
              <a:rPr lang="cs-CZ" dirty="0"/>
              <a:t> zahrnuty – jedná se tedy o zjednodušení administrace.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4702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5C0EA-40A2-D727-7AF3-C852EB953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CF965AD-43E1-5CAD-8D90-0B47FABE1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BAB0981-A395-B6E2-5D6D-9AE70A32B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D2B015-0FE3-1AEB-65BD-467928BC7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920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9CF7B-96B5-FF7B-7513-4B5DB1479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4B86313-2EC5-94E2-8D5D-315EB8E57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9F1B154-1E5C-6AE5-0C3D-6B2E6F0B7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800" kern="120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F3702D-2184-037D-E417-B7E14AD4D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24948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6229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18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U průběžné </a:t>
            </a:r>
            <a:r>
              <a:rPr lang="cs-CZ" dirty="0" err="1"/>
              <a:t>ŽoP</a:t>
            </a:r>
            <a:r>
              <a:rPr lang="cs-CZ" dirty="0"/>
              <a:t> když vyčerpáte více nebo méně, než máte uvedeno ve Finančním plánu, nemusíte podávat </a:t>
            </a:r>
            <a:r>
              <a:rPr lang="cs-CZ" dirty="0" err="1"/>
              <a:t>ŽoZ</a:t>
            </a:r>
            <a:r>
              <a:rPr lang="cs-CZ" dirty="0"/>
              <a:t>, podáte </a:t>
            </a:r>
            <a:r>
              <a:rPr lang="cs-CZ" dirty="0" err="1"/>
              <a:t>ŽoP</a:t>
            </a:r>
            <a:r>
              <a:rPr lang="cs-CZ" dirty="0"/>
              <a:t> na skutečně čerpané způsobilé výdaje.</a:t>
            </a:r>
          </a:p>
          <a:p>
            <a:pPr marL="171450" indent="-171450">
              <a:buFontTx/>
              <a:buChar char="-"/>
            </a:pPr>
            <a:r>
              <a:rPr lang="cs-CZ" dirty="0"/>
              <a:t>Na dřívější ukončení projektu není potřeba podávat </a:t>
            </a:r>
            <a:r>
              <a:rPr lang="cs-CZ" dirty="0" err="1"/>
              <a:t>ŽoZ</a:t>
            </a:r>
            <a:r>
              <a:rPr lang="cs-CZ" dirty="0"/>
              <a:t> – projekt lze ukončit dříve rovnou podáním </a:t>
            </a:r>
            <a:r>
              <a:rPr lang="cs-CZ" dirty="0" err="1"/>
              <a:t>ŽoP</a:t>
            </a:r>
            <a:r>
              <a:rPr lang="cs-CZ" dirty="0"/>
              <a:t>/</a:t>
            </a:r>
            <a:r>
              <a:rPr lang="cs-CZ" dirty="0" err="1"/>
              <a:t>ZoR</a:t>
            </a:r>
            <a:r>
              <a:rPr lang="cs-CZ" dirty="0"/>
              <a:t> (pokud se projekt nachází v posledním/jediném sledovaném období).</a:t>
            </a:r>
          </a:p>
          <a:p>
            <a:pPr marL="171450" indent="-171450">
              <a:buFontTx/>
              <a:buChar char="-"/>
            </a:pPr>
            <a:r>
              <a:rPr lang="cs-CZ" dirty="0"/>
              <a:t>Pokud je potřeba ukončit realizaci dříve a projekt není v posledním sledovaném období – je potřeba pomocí </a:t>
            </a:r>
            <a:r>
              <a:rPr lang="cs-CZ" dirty="0" err="1"/>
              <a:t>ŽoZ</a:t>
            </a:r>
            <a:r>
              <a:rPr lang="cs-CZ" dirty="0"/>
              <a:t> sloučit sledovaná období.</a:t>
            </a:r>
          </a:p>
          <a:p>
            <a:pPr marL="171450" indent="-171450">
              <a:buFontTx/>
              <a:buChar char="-"/>
            </a:pPr>
            <a:r>
              <a:rPr lang="cs-CZ" dirty="0"/>
              <a:t>Změny v realizaci, které se neoznamují </a:t>
            </a:r>
            <a:r>
              <a:rPr lang="cs-CZ" dirty="0" err="1"/>
              <a:t>ŽoZ</a:t>
            </a:r>
            <a:r>
              <a:rPr lang="cs-CZ" dirty="0"/>
              <a:t> stačí popsat v </a:t>
            </a:r>
            <a:r>
              <a:rPr lang="cs-CZ" dirty="0" err="1"/>
              <a:t>ZoR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70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noProof="0" dirty="0"/>
              <a:t>Předání díla </a:t>
            </a:r>
            <a:r>
              <a:rPr lang="cs-CZ" b="1" noProof="0" dirty="0"/>
              <a:t>nejpozději</a:t>
            </a:r>
            <a:r>
              <a:rPr lang="cs-CZ" noProof="0" dirty="0"/>
              <a:t> k datu ukončení realizace projektu.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noProof="0" dirty="0"/>
              <a:t>Vady a nedodělky </a:t>
            </a:r>
            <a:r>
              <a:rPr lang="cs-CZ" noProof="0" dirty="0"/>
              <a:t>nesmí bránit užívání a plnění účelu projektu.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noProof="0" dirty="0"/>
              <a:t>Veškeré vady a nedodělky (i ty nebránící užívání) musí být </a:t>
            </a:r>
            <a:r>
              <a:rPr lang="cs-CZ" b="1" noProof="0" dirty="0"/>
              <a:t>odstraněny a doloženy </a:t>
            </a:r>
            <a:r>
              <a:rPr lang="cs-CZ" noProof="0" dirty="0"/>
              <a:t>v rámci kontroly </a:t>
            </a:r>
            <a:r>
              <a:rPr lang="cs-CZ" noProof="0" dirty="0" err="1"/>
              <a:t>ŽoP</a:t>
            </a:r>
            <a:r>
              <a:rPr lang="cs-CZ" noProof="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noProof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dirty="0"/>
              <a:t>Smlouvy/objednávky – u výdajů, které nebyly realizovány formou VŘ, Smlouvy doložené v modulu VZ není potřeba znovu dokládat.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b="1" dirty="0"/>
              <a:t>Účetní doklady do 20 000 Kč </a:t>
            </a:r>
            <a:r>
              <a:rPr lang="cs-CZ" dirty="0"/>
              <a:t>(paragon, faktura) je možné uvést do Seznamu účetních dokladů a nedokládat k nim </a:t>
            </a:r>
            <a:r>
              <a:rPr lang="cs-CZ"/>
              <a:t>žádné doklady.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Jestliže je na faktuře uvedeno: </a:t>
            </a:r>
            <a:r>
              <a:rPr lang="cs-CZ" sz="12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Daň odvede zákazník</a:t>
            </a:r>
            <a:r>
              <a:rPr lang="cs-CZ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/odběratel, pak je potřeba doložit také doklady o splnění přenesené daň. Povinnosti: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cs-CZ" sz="12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Kontrolní hlášení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cs-CZ" sz="12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Přiznání k DPH </a:t>
            </a:r>
            <a:r>
              <a:rPr lang="cs-CZ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za příslušné zdaňovací období (měsíc nebo čtvrtletí)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cs-CZ" sz="12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Bankovní výpis o úhradě DPH</a:t>
            </a:r>
          </a:p>
          <a:p>
            <a:pPr marL="342900" lvl="2" indent="-342900">
              <a:buFont typeface="Wingdings" panose="05000000000000000000" pitchFamily="2" charset="2"/>
              <a:buChar char="§"/>
            </a:pPr>
            <a:r>
              <a:rPr lang="cs-CZ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! Pozor při ukončení projektu – DPH musí být zaplaceno, aby mohlo být nárokováno v soupisce mezi způsobilými výdaji (může být problém zvlášť v případě čtvrtletního zdaň. období </a:t>
            </a:r>
          </a:p>
          <a:p>
            <a:pPr marL="0" lvl="2" indent="0">
              <a:buFont typeface="Wingdings" panose="05000000000000000000" pitchFamily="2" charset="2"/>
              <a:buNone/>
            </a:pPr>
            <a:r>
              <a:rPr lang="cs-CZ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       – nutno řešit buď prodloužením projektu – prodloužením posledního sled. období nebo přidání dalšího 3měsíčního sled. období nebo vyjmutím DPH ze ZV)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34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/>
              <a:t>Znalecký posudek </a:t>
            </a:r>
            <a:r>
              <a:rPr lang="cs-CZ" dirty="0"/>
              <a:t>k nákupu stavby či pozemku: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musí být vyhotoven dle zákona č. 151/1997 Sb., o oceňování majetku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nesmí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být starší než 6 měsíců před pořízením nemovitosti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! Rozhodným okamžikem pro posouzení je datum, ke kterému má vklad do katastru nemovitostí právní účinky.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Nebo pokud byla k žádosti o podporu doložena smlouva o smlouvě budoucí kupní, tak nesmí být starší než 6 měsíců před datem uzavření této smlouvy.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Lze doložit znalecký posudek vyhotovený i po pořízení nemovitosti, ve kterém je uvedeno, že je zpracován k datu pořízení nemovitosti.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200" b="1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Smlouva o zřízení bú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– nutno doložit k účtu na který žádáte poslat dotaci, pokud je příjemcem PO obce či kraje – bú příjemce a bú zřizovatele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Pokud z dokladů o úhradě lze vyčíst, že majitelem účtu je příjemce, není potřeba již dokládat všechny bank. účty ze kterých byly hrazeny ZV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dirty="0"/>
              <a:t>Výpis z </a:t>
            </a:r>
            <a:r>
              <a:rPr lang="cs-CZ" b="1" dirty="0"/>
              <a:t>účetní</a:t>
            </a:r>
            <a:r>
              <a:rPr lang="cs-CZ" dirty="0"/>
              <a:t> evidence - preferujeme </a:t>
            </a:r>
            <a:r>
              <a:rPr lang="cs-CZ" b="1" dirty="0"/>
              <a:t>Účetní deník, případně hlavní kniha </a:t>
            </a:r>
            <a:r>
              <a:rPr lang="cs-CZ" dirty="0"/>
              <a:t>– průvodka k faktuře není  relevantním dokladem o zaúčtování!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dirty="0"/>
              <a:t>Stavební práce – 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oubor 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čerpání,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který odpovídá výdajům v dané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ŽoP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ve struktuře pol. rozpočtu stavby (možnost využití BIM platformy). </a:t>
            </a:r>
            <a:r>
              <a:rPr lang="cs-CZ" dirty="0"/>
              <a:t>Odsouhlasené, tzn. </a:t>
            </a:r>
            <a:r>
              <a:rPr lang="cs-CZ" b="1" dirty="0"/>
              <a:t>podepsané</a:t>
            </a:r>
            <a:r>
              <a:rPr lang="cs-CZ" dirty="0"/>
              <a:t> </a:t>
            </a:r>
            <a:r>
              <a:rPr lang="cs-CZ" b="1" dirty="0"/>
              <a:t>soupisy prací </a:t>
            </a:r>
            <a:r>
              <a:rPr lang="cs-CZ" b="0" dirty="0"/>
              <a:t>k jednotlivým fakturám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12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72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cs-CZ" noProof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b="1" dirty="0">
                <a:highlight>
                  <a:srgbClr val="FFFF00"/>
                </a:highlight>
              </a:rPr>
              <a:t>Nejpozději v Závěrečné  ZOR dokládáte: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dirty="0"/>
              <a:t>Popis naplnění zásad</a:t>
            </a:r>
            <a:r>
              <a:rPr lang="cs-CZ" b="1" dirty="0"/>
              <a:t> DNSH </a:t>
            </a:r>
            <a:r>
              <a:rPr lang="cs-CZ" b="0" dirty="0"/>
              <a:t>ke kterým jste se zavázali ve SP</a:t>
            </a:r>
            <a:r>
              <a:rPr lang="cs-CZ" b="0" noProof="0" dirty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noProof="0" dirty="0"/>
              <a:t>Podmínky DNSH musí plnit celý projekt (včetně nepřímých a nezpůsobilých výdajů)!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Pokud předmětem projektu jsou stavební práce podléhající stavebnímu povolení, musí být ke dni ukončení realizace projektu vydán </a:t>
            </a:r>
            <a:r>
              <a:rPr lang="cs-CZ" b="1" dirty="0"/>
              <a:t>kolaudační souhlas/rozhodnutí</a:t>
            </a:r>
            <a:r>
              <a:rPr lang="cs-CZ" b="0" dirty="0"/>
              <a:t>, případně </a:t>
            </a:r>
            <a:r>
              <a:rPr lang="cs-CZ" b="1" dirty="0"/>
              <a:t>povolení k předčasnému užívání stavby/ zkušebnímu provozu</a:t>
            </a:r>
            <a:r>
              <a:rPr lang="cs-CZ" dirty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Kolaudačním souhlasem/rozhodnutím je potvrzeno, že stavba plně odpovídá stanoveným </a:t>
            </a:r>
            <a:r>
              <a:rPr lang="cs-CZ" b="1" dirty="0"/>
              <a:t>účelům a cílům projektu</a:t>
            </a:r>
            <a:r>
              <a:rPr lang="cs-CZ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Kolaudační souhlas/rozhodnutí musí </a:t>
            </a:r>
            <a:r>
              <a:rPr lang="cs-CZ" b="1" dirty="0"/>
              <a:t>nabýt právní</a:t>
            </a:r>
            <a:r>
              <a:rPr lang="cs-CZ" dirty="0"/>
              <a:t> </a:t>
            </a:r>
            <a:r>
              <a:rPr lang="cs-CZ" b="1" dirty="0"/>
              <a:t>moci</a:t>
            </a:r>
            <a:r>
              <a:rPr lang="cs-CZ" dirty="0"/>
              <a:t> nejpozději poslední den realizace projektu.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 případě </a:t>
            </a:r>
            <a:r>
              <a:rPr lang="cs-CZ" b="1" dirty="0"/>
              <a:t>předčasného užívání stavby/zkušebního provozu </a:t>
            </a:r>
            <a:r>
              <a:rPr lang="cs-CZ" dirty="0"/>
              <a:t>ke konci realizace, kolaudační souhlas/rozhodnutí se dokládá s 1. </a:t>
            </a:r>
            <a:r>
              <a:rPr lang="cs-CZ" dirty="0" err="1"/>
              <a:t>ZoU</a:t>
            </a:r>
            <a:r>
              <a:rPr lang="cs-CZ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70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Požadavky na dodržení zásad DNSH v projektech jsou uvedeny ve Specifických pravidlech a v Osnově SP/Podkladech pro hodnocení k dané Výzvě. Naplnění principů se může lišit, vždy je třeba postupovat dle Specifických pravidel.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8EE2B-939F-47CD-9BC5-5FD16CEF397F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80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004CA7-C17D-D8D9-C9E3-13BD9A897C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73024"/>
            <a:ext cx="5241924" cy="3017303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C6278A6F-2072-802E-B7BE-41A9502C6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93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ma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7003"/>
            <a:ext cx="8964000" cy="3915521"/>
          </a:xfrm>
        </p:spPr>
        <p:txBody>
          <a:bodyPr numCol="1" spcCol="360000">
            <a:normAutofit/>
          </a:bodyPr>
          <a:lstStyle>
            <a:lvl1pPr marL="360000" indent="-360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CE9CC28-7235-AD7A-DB4E-668388ACDC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37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ředělový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1015999"/>
            <a:ext cx="9900000" cy="2413001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4000" y="3676651"/>
            <a:ext cx="9900000" cy="241300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7497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1599"/>
            <a:ext cx="9900000" cy="2160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5686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obrázk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5">
            <a:extLst>
              <a:ext uri="{FF2B5EF4-FFF2-40B4-BE49-F238E27FC236}">
                <a16:creationId xmlns:a16="http://schemas.microsoft.com/office/drawing/2014/main" id="{0EED0200-723A-192F-A0AB-3C11FC533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3174"/>
            <a:ext cx="5412000" cy="338435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8091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ěžný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4"/>
            <a:ext cx="4476000" cy="3797036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BB38CCEF-CF1A-B72B-D67E-9A39E14D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501" y="2213429"/>
            <a:ext cx="4285499" cy="361866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1065781-E8E7-294E-C915-217395039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0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2843CF9-B3FD-9E68-3D7A-392FEBCB4FE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66427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BD80FE8-91B7-EF90-BA76-9A9EC1475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93601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671851E-E145-B540-BFE6-BCB164F765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19333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5DD8208-8E62-3BCD-5295-A5DE908611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8009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A077D30C-97C0-01A0-B294-98C278258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64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3 sloupce podbarve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0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C9E7C88-D105-85BB-7817-7828128845B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56517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3B495C6-E9D9-BB16-034D-BB35D518475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20259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9986C4D-2CAB-C81A-2B37-3DD8F9371F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7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dbarvené se šip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3E211A-EC28-5A07-3501-03AC420E83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05601" y="2246803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544A6B-12C5-DC1B-EDF5-D0332255C4D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48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A3086D1-EC65-B74C-A8BB-C58567182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314" y="3880589"/>
            <a:ext cx="360717" cy="30112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AAABE1A-E3F7-8D77-4BC1-22DA8776E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114" y="3880589"/>
            <a:ext cx="360717" cy="301120"/>
          </a:xfrm>
          <a:prstGeom prst="rect">
            <a:avLst/>
          </a:prstGeom>
        </p:spPr>
      </p:pic>
      <p:sp>
        <p:nvSpPr>
          <p:cNvPr id="21" name="Zástupný text 8">
            <a:extLst>
              <a:ext uri="{FF2B5EF4-FFF2-40B4-BE49-F238E27FC236}">
                <a16:creationId xmlns:a16="http://schemas.microsoft.com/office/drawing/2014/main" id="{EE858B53-D403-C768-50C6-B820DCD4E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26242DA-260F-6797-8C41-57D89E33B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2BBABD90-CD69-8115-7FEC-D104DB712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05499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516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731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9CCF29-D0D5-5A2E-6E31-68FFDCEB4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73024"/>
            <a:ext cx="5241924" cy="3017303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0DB39A9-67C3-E7B3-D822-2AA1E8E7DC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78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CA1D6CFE-D554-641B-0B03-A16B30787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48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940F6A9-B3DB-057A-3718-C66EF78B0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18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 a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E9243F7-A316-F2B0-86D1-9F1EC8827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80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1846262"/>
            <a:ext cx="6157278" cy="3383763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C69257D0-A2AC-D273-53A5-E376F18EB9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93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2165625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4F692555-6195-4F09-FB48-4EF6E638FA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B8BF1D7-BE8D-BB69-3757-117EA26B8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28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400942" y="2213361"/>
            <a:ext cx="6097458" cy="2836476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AA2B79E-EBDF-2530-1330-B70DF2E98A5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20000" y="2167003"/>
            <a:ext cx="3516021" cy="3915521"/>
          </a:xfrm>
        </p:spPr>
        <p:txBody>
          <a:bodyPr numCol="1" spcCol="360000">
            <a:normAutofit/>
          </a:bodyPr>
          <a:lstStyle>
            <a:lvl1pPr marL="288000" indent="-288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255A238-5C02-1DBD-6D4F-30638A7F4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45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38824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083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věr a shrnu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0" indent="-504000">
              <a:lnSpc>
                <a:spcPct val="120000"/>
              </a:lnSpc>
              <a:spcAft>
                <a:spcPts val="100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marL="0"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marL="0"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marL="0"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630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 a 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D56F6DB-766E-BA32-C615-60D76E996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73024"/>
            <a:ext cx="5241924" cy="3017303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7E21D66-90B8-3F0D-E39C-E7C4457D05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90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0" y="2340000"/>
            <a:ext cx="63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0" y="4500000"/>
            <a:ext cx="63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1BAC52B-D652-3E66-C5A8-9CCBF5C6B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73024"/>
            <a:ext cx="5241924" cy="3017303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4E92449-B44B-596E-075C-93586F1C98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4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05499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516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731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C4DEFAB-9104-A714-0523-8B8816DEF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73024"/>
            <a:ext cx="5241924" cy="3017303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89F8F537-3A23-40EE-CFEC-FEF60831E5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4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áklad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0000"/>
            <a:ext cx="8964000" cy="396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Aft>
                <a:spcPts val="600"/>
              </a:spcAft>
              <a:defRPr sz="1800"/>
            </a:lvl2pPr>
            <a:lvl3pPr marL="684000" indent="-180000">
              <a:spcAft>
                <a:spcPts val="600"/>
              </a:spcAft>
              <a:defRPr>
                <a:solidFill>
                  <a:schemeClr val="accent1"/>
                </a:solidFill>
              </a:defRPr>
            </a:lvl3pPr>
            <a:lvl4pPr marL="684000" indent="-180000">
              <a:spcAft>
                <a:spcPts val="600"/>
              </a:spcAft>
              <a:defRPr/>
            </a:lvl4pPr>
            <a:lvl5pPr marL="684000" indent="-180000">
              <a:spcAft>
                <a:spcPts val="600"/>
              </a:spcAft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C50D58-9C13-7041-41AC-823B5DE4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C96CD2C0-749C-6A1A-EAB2-C1900B94C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89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ředělový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1599"/>
            <a:ext cx="9900000" cy="2160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30612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ředělový slide s obrázk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5">
            <a:extLst>
              <a:ext uri="{FF2B5EF4-FFF2-40B4-BE49-F238E27FC236}">
                <a16:creationId xmlns:a16="http://schemas.microsoft.com/office/drawing/2014/main" id="{0EED0200-723A-192F-A0AB-3C11FC533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3174"/>
            <a:ext cx="5412000" cy="338435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6788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běžný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4"/>
            <a:ext cx="4476000" cy="3797036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BB38CCEF-CF1A-B72B-D67E-9A39E14D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501" y="2213429"/>
            <a:ext cx="4285499" cy="361866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96720C0-191C-DA49-80A1-5F5397A28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dnadpis,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2843CF9-B3FD-9E68-3D7A-392FEBCB4FE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66427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A1A2942-D5E7-7812-0BEB-523466C40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08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93601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671851E-E145-B540-BFE6-BCB164F765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19333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5DD8208-8E62-3BCD-5295-A5DE908611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8009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1C79420B-22FF-F6EC-2997-B8D8B6E49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6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dnadpis, 3 sloupce podbarve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0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C9E7C88-D105-85BB-7817-7828128845B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56517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3B495C6-E9D9-BB16-034D-BB35D518475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20259" y="2257436"/>
            <a:ext cx="3355437" cy="3590706"/>
          </a:xfr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06F2B86-3AEB-2C89-F23A-B8B2BBAAE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03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sloupce podbarvené se šip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3E211A-EC28-5A07-3501-03AC420E83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05601" y="2246803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544A6B-12C5-DC1B-EDF5-D0332255C4D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48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A3086D1-EC65-B74C-A8BB-C58567182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314" y="3880589"/>
            <a:ext cx="360717" cy="30112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AAABE1A-E3F7-8D77-4BC1-22DA8776E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114" y="3880589"/>
            <a:ext cx="360717" cy="301120"/>
          </a:xfrm>
          <a:prstGeom prst="rect">
            <a:avLst/>
          </a:prstGeom>
        </p:spPr>
      </p:pic>
      <p:sp>
        <p:nvSpPr>
          <p:cNvPr id="21" name="Zástupný text 8">
            <a:extLst>
              <a:ext uri="{FF2B5EF4-FFF2-40B4-BE49-F238E27FC236}">
                <a16:creationId xmlns:a16="http://schemas.microsoft.com/office/drawing/2014/main" id="{EE858B53-D403-C768-50C6-B820DCD4E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B753382E-03E7-995D-7CC5-A657F1BA0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74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6BEB90B7-FCC7-BD20-908B-D26231333A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8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0000"/>
            <a:ext cx="8964000" cy="396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Aft>
                <a:spcPts val="600"/>
              </a:spcAft>
              <a:defRPr sz="1800"/>
            </a:lvl2pPr>
            <a:lvl3pPr marL="684000" indent="-180000">
              <a:spcAft>
                <a:spcPts val="600"/>
              </a:spcAft>
              <a:defRPr>
                <a:solidFill>
                  <a:schemeClr val="accent1"/>
                </a:solidFill>
              </a:defRPr>
            </a:lvl3pPr>
            <a:lvl4pPr marL="684000" indent="-180000">
              <a:spcAft>
                <a:spcPts val="600"/>
              </a:spcAft>
              <a:defRPr/>
            </a:lvl4pPr>
            <a:lvl5pPr marL="684000" indent="-180000">
              <a:spcAft>
                <a:spcPts val="600"/>
              </a:spcAft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C50D58-9C13-7041-41AC-823B5DE4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1CC5E5D7-244D-03B3-EA5B-1A4969A9B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4169AC22-BA16-43E8-C6C0-0793456FCA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0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9E8BC70-139E-91B2-78D9-C7DFE7600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69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loupce s obrázky a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6015AFCA-3138-B325-252D-A45CD63FD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1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1846262"/>
            <a:ext cx="6157278" cy="3383763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19B3E5D4-77E1-7CD8-3B40-F534C1F72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54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d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2165625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4F692555-6195-4F09-FB48-4EF6E638FA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495509E-6FAA-3B65-14EC-424E70B13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6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dnadpis, 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400942" y="2213361"/>
            <a:ext cx="6097458" cy="2836476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AA2B79E-EBDF-2530-1330-B70DF2E98A5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20000" y="2167003"/>
            <a:ext cx="3516021" cy="3915521"/>
          </a:xfrm>
        </p:spPr>
        <p:txBody>
          <a:bodyPr numCol="1" spcCol="360000">
            <a:normAutofit/>
          </a:bodyPr>
          <a:lstStyle>
            <a:lvl1pPr marL="288000" indent="-288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363153D5-3D5F-8E52-C7B2-D2D228485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05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05499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516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731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FC2B327-3EAB-9D39-76E3-480F3FA6A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-73024"/>
            <a:ext cx="5241924" cy="30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kladní s podnadpis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7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1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B27983E4-0CC5-BF15-2D16-08612ADA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5200" y="6300000"/>
            <a:ext cx="2743200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29E84FD-5C68-99E2-B460-3E0ED3D603D3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  <p:sp>
        <p:nvSpPr>
          <p:cNvPr id="6" name="Zástupný text 8">
            <a:extLst>
              <a:ext uri="{FF2B5EF4-FFF2-40B4-BE49-F238E27FC236}">
                <a16:creationId xmlns:a16="http://schemas.microsoft.com/office/drawing/2014/main" id="{EAFD7DDD-C5B6-5990-5E30-D6370B82CB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44131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ředělový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1599"/>
            <a:ext cx="9900000" cy="2160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83850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ředělový slide s obrázk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5">
            <a:extLst>
              <a:ext uri="{FF2B5EF4-FFF2-40B4-BE49-F238E27FC236}">
                <a16:creationId xmlns:a16="http://schemas.microsoft.com/office/drawing/2014/main" id="{0EED0200-723A-192F-A0AB-3C11FC533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3174"/>
            <a:ext cx="5412000" cy="338435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766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s podna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0000"/>
            <a:ext cx="8964000" cy="396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Aft>
                <a:spcPts val="600"/>
              </a:spcAft>
              <a:defRPr sz="1800"/>
            </a:lvl2pPr>
            <a:lvl3pPr marL="684000" indent="-180000">
              <a:spcAft>
                <a:spcPts val="600"/>
              </a:spcAft>
              <a:defRPr>
                <a:solidFill>
                  <a:schemeClr val="accent1"/>
                </a:solidFill>
              </a:defRPr>
            </a:lvl3pPr>
            <a:lvl4pPr marL="684000" indent="-180000">
              <a:spcAft>
                <a:spcPts val="600"/>
              </a:spcAft>
              <a:defRPr/>
            </a:lvl4pPr>
            <a:lvl5pPr marL="684000" indent="-180000">
              <a:spcAft>
                <a:spcPts val="600"/>
              </a:spcAft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C50D58-9C13-7041-41AC-823B5DE4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7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Zástupný text 8">
            <a:extLst>
              <a:ext uri="{FF2B5EF4-FFF2-40B4-BE49-F238E27FC236}">
                <a16:creationId xmlns:a16="http://schemas.microsoft.com/office/drawing/2014/main" id="{DD33B0B3-F00C-A126-16C0-3C78885C5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6FE7054-1290-8AE0-184F-7095B6B64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36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běžný s obrázk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4"/>
            <a:ext cx="4476000" cy="3797036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BB38CCEF-CF1A-B72B-D67E-9A39E14D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501" y="2213429"/>
            <a:ext cx="4285499" cy="361866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217DFE5-4AB5-CB80-1E80-AF1A38727F6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4102232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ři sloup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93601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671851E-E145-B540-BFE6-BCB164F765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19333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5DD8208-8E62-3BCD-5295-A5DE908611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8009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C2D358F0-6A79-42DF-456E-F8DBAF212BB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234631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dnadpis, 3 sloupce podbarven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0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C9E7C88-D105-85BB-7817-7828128845B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56517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3B495C6-E9D9-BB16-034D-BB35D518475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20259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362B212-FD62-9F50-CE3D-DFF199FD57C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683013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sloupce podbarvené se šipkam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B0AA4C-B328-7C47-A4DA-F8ED2EFC4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314" y="3880589"/>
            <a:ext cx="363853" cy="30112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3E211A-EC28-5A07-3501-03AC420E83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056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544A6B-12C5-DC1B-EDF5-D0332255C4D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48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D22E6FE-C4C5-B012-E7A4-C90616289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114" y="3880589"/>
            <a:ext cx="363853" cy="301120"/>
          </a:xfrm>
          <a:prstGeom prst="rect">
            <a:avLst/>
          </a:prstGeom>
        </p:spPr>
      </p:pic>
      <p:sp>
        <p:nvSpPr>
          <p:cNvPr id="13" name="Zástupný text 8">
            <a:extLst>
              <a:ext uri="{FF2B5EF4-FFF2-40B4-BE49-F238E27FC236}">
                <a16:creationId xmlns:a16="http://schemas.microsoft.com/office/drawing/2014/main" id="{E61F4B55-11B4-1167-283D-55E922C634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82C2015C-6855-8BFE-A304-EDB16134EE6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1907722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E6FDC1DE-B4B0-083B-CF86-1E57EC819B1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4254742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dnadpis, 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rm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indent="0"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60B77F-477A-D5FB-8405-23971B2738BD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3712844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odnadpis, 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0E9E0BDC-B470-B4BC-892A-7CD72300D49D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520165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sloupce s obrázky a popis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Název fotky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7556DA22-95D2-B84C-8D36-C93C88F1A70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998650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 gra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1846262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6068FBD-80A0-A131-94EA-3F77B4064DB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12338423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dnadpis, text a gra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2175418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4979A1C8-AB56-208C-E695-4985A095C3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FB432D-C3B5-D43F-DAB7-52E395EF4C4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302607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551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dnadpis, text a tabulk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 dirty="0"/>
              <a:t>Po kliknutí můžete upravovat styly textu v předloze.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400942" y="2213361"/>
            <a:ext cx="6097458" cy="2836476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66658BE-27EF-DD53-8F17-938260B54B8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20000" y="2167003"/>
            <a:ext cx="3516021" cy="3915521"/>
          </a:xfrm>
        </p:spPr>
        <p:txBody>
          <a:bodyPr numCol="1" spcCol="360000">
            <a:normAutofit/>
          </a:bodyPr>
          <a:lstStyle>
            <a:lvl1pPr marL="288000" indent="-288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E903755D-63C9-7F62-34B8-C0C2AFB43970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Centrum pro regionální rozvoj České republiky</a:t>
            </a:r>
          </a:p>
        </p:txBody>
      </p:sp>
    </p:spTree>
    <p:extLst>
      <p:ext uri="{BB962C8B-B14F-4D97-AF65-F5344CB8AC3E}">
        <p14:creationId xmlns:p14="http://schemas.microsoft.com/office/powerpoint/2010/main" val="2652019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odnadpis,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2843CF9-B3FD-9E68-3D7A-392FEBCB4FE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66427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7F5FAB3E-8966-9E27-A74B-F35FD3811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0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velk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22525"/>
            <a:ext cx="8964000" cy="3960000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928E7E7F-4D4F-AE55-902D-E01E834FC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62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  <p15:guide id="2" orient="horz" pos="411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běž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56503"/>
            <a:ext cx="8964000" cy="3926021"/>
          </a:xfrm>
        </p:spPr>
        <p:txBody>
          <a:bodyPr numCol="1" spcCol="360000">
            <a:norm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B1030E4-3D00-C999-9A6F-854B5C7A2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9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vel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35605"/>
            <a:ext cx="8964000" cy="3946919"/>
          </a:xfrm>
        </p:spPr>
        <p:txBody>
          <a:bodyPr numCol="1" spcCol="360000">
            <a:normAutofit/>
          </a:bodyPr>
          <a:lstStyle>
            <a:lvl1pPr marL="504000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89D310A-F68A-8A3E-7C8D-3011E8F7A9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427" y="6207296"/>
            <a:ext cx="3366996" cy="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77971" y="2160000"/>
            <a:ext cx="8906029" cy="40780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5200" y="6300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A29A96-A469-4350-B155-21439378B4C4}"/>
              </a:ext>
            </a:extLst>
          </p:cNvPr>
          <p:cNvPicPr>
            <a:picLocks noChangeAspect="1"/>
          </p:cNvPicPr>
          <p:nvPr userDrawn="1"/>
        </p:nvPicPr>
        <p:blipFill>
          <a:blip r:embed="rId63"/>
          <a:stretch>
            <a:fillRect/>
          </a:stretch>
        </p:blipFill>
        <p:spPr>
          <a:xfrm>
            <a:off x="11094914" y="1651"/>
            <a:ext cx="453600" cy="10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66" r:id="rId4"/>
    <p:sldLayoutId id="2147483722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7" r:id="rId24"/>
    <p:sldLayoutId id="2147483713" r:id="rId25"/>
    <p:sldLayoutId id="2147483668" r:id="rId26"/>
    <p:sldLayoutId id="2147483669" r:id="rId27"/>
    <p:sldLayoutId id="2147483720" r:id="rId28"/>
    <p:sldLayoutId id="2147483724" r:id="rId29"/>
    <p:sldLayoutId id="2147483737" r:id="rId30"/>
    <p:sldLayoutId id="2147483738" r:id="rId31"/>
    <p:sldLayoutId id="2147483739" r:id="rId32"/>
    <p:sldLayoutId id="2147483740" r:id="rId33"/>
    <p:sldLayoutId id="2147483741" r:id="rId34"/>
    <p:sldLayoutId id="2147483742" r:id="rId35"/>
    <p:sldLayoutId id="2147483743" r:id="rId36"/>
    <p:sldLayoutId id="2147483744" r:id="rId37"/>
    <p:sldLayoutId id="2147483745" r:id="rId38"/>
    <p:sldLayoutId id="2147483746" r:id="rId39"/>
    <p:sldLayoutId id="2147483747" r:id="rId40"/>
    <p:sldLayoutId id="2147483748" r:id="rId41"/>
    <p:sldLayoutId id="2147483749" r:id="rId42"/>
    <p:sldLayoutId id="2147483750" r:id="rId43"/>
    <p:sldLayoutId id="2147483751" r:id="rId44"/>
    <p:sldLayoutId id="2147483752" r:id="rId45"/>
    <p:sldLayoutId id="2147483675" r:id="rId46"/>
    <p:sldLayoutId id="2147483721" r:id="rId47"/>
    <p:sldLayoutId id="2147483680" r:id="rId48"/>
    <p:sldLayoutId id="2147483681" r:id="rId49"/>
    <p:sldLayoutId id="2147483682" r:id="rId50"/>
    <p:sldLayoutId id="2147483683" r:id="rId51"/>
    <p:sldLayoutId id="2147483684" r:id="rId52"/>
    <p:sldLayoutId id="2147483685" r:id="rId53"/>
    <p:sldLayoutId id="2147483686" r:id="rId54"/>
    <p:sldLayoutId id="2147483687" r:id="rId55"/>
    <p:sldLayoutId id="2147483688" r:id="rId56"/>
    <p:sldLayoutId id="2147483689" r:id="rId57"/>
    <p:sldLayoutId id="2147483690" r:id="rId58"/>
    <p:sldLayoutId id="2147483716" r:id="rId59"/>
    <p:sldLayoutId id="2147483691" r:id="rId60"/>
    <p:sldLayoutId id="2147483753" r:id="rId6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04000" indent="-216000" algn="l" defTabSz="914400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 userDrawn="1">
          <p15:clr>
            <a:srgbClr val="F26B43"/>
          </p15:clr>
        </p15:guide>
        <p15:guide id="2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gov.cz/getmedia/0b55e199-bf3a-488c-b654-7b294eae4f4b/Priloha-c-2-Vzor-vypoctu-odpady.xlsx.aspx?ext=.xls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irop.gov.cz/getmedia/127fca36-7f1e-4a68-bee7-18f1e2a88617/Priloha-c-1-Vzor-zaverecne-zpravy-TDI.xlsx.aspx?ext=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gov.cz/cs/irop-2021-2027/publicita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publicita.dotaceeu.cz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r.gov.cz/irop/projekt-a-kontrola/udrzitelnost-projek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IROP2_ZoU_formul&#225;&#345;_VZOR_naRO.doc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r.gov.cz/irop/irop-2021-2027/" TargetMode="External"/><Relationship Id="rId3" Type="http://schemas.openxmlformats.org/officeDocument/2006/relationships/hyperlink" Target="https://irop.mmr.cz/cs/irop-2021-2027/dokumenty" TargetMode="External"/><Relationship Id="rId7" Type="http://schemas.openxmlformats.org/officeDocument/2006/relationships/hyperlink" Target="https://irop.gov.cz/cs/irop-2021-2027/dokumen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p.gov.cz/cs/irop-2021-2027/zavazna-stanoviska-ro-irop-2021-2027" TargetMode="External"/><Relationship Id="rId5" Type="http://schemas.openxmlformats.org/officeDocument/2006/relationships/hyperlink" Target="https://irop.mmr.cz/cs/ms-2021" TargetMode="External"/><Relationship Id="rId4" Type="http://schemas.openxmlformats.org/officeDocument/2006/relationships/hyperlink" Target="https://irop.mmr.cz/cs/vyzvy-2021-2027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gov.cz/cs/irop-2021-2027/dokument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crr.gov.cz/irop/vyzvy/kontrolni-listy/kontrolni-listy-pro-kontrolu-zprav-o-udrzitelnosti-projektu/" TargetMode="External"/><Relationship Id="rId3" Type="http://schemas.openxmlformats.org/officeDocument/2006/relationships/hyperlink" Target="https://irop.gov.cz/cs/zadatele-a-prijemci/dokumenty/zakladni-dokumenty" TargetMode="External"/><Relationship Id="rId7" Type="http://schemas.openxmlformats.org/officeDocument/2006/relationships/hyperlink" Target="https://crr.gov.cz/irop/vyzvy/seznamy-povinnych-priloh-zprav-o-udrzitelnosti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r.gov.cz/irop/projekt/udrzitelnost-projektu/" TargetMode="External"/><Relationship Id="rId5" Type="http://schemas.openxmlformats.org/officeDocument/2006/relationships/hyperlink" Target="https://irop.gov.cz/cs/zadatele-a-prijemci/dokumenty/zakladni-dokumenty/zavazna-stanoviska-ro-irop/zavazne-stanovisko-ro-irop-c-54-priloha-34-postup" TargetMode="External"/><Relationship Id="rId10" Type="http://schemas.openxmlformats.org/officeDocument/2006/relationships/hyperlink" Target="https://crr.gov.cz/irop/projekt/udrzitelnost-projektu/evidencni-tabulka-majetku/" TargetMode="External"/><Relationship Id="rId4" Type="http://schemas.openxmlformats.org/officeDocument/2006/relationships/hyperlink" Target="https://irop.gov.cz/cs/zadatele-a-prijemci/dokumenty/zakladni-dokumenty/obecna-pravidla-pro-zadatele-a-prijemce" TargetMode="External"/><Relationship Id="rId9" Type="http://schemas.openxmlformats.org/officeDocument/2006/relationships/hyperlink" Target="https://crr.gov.cz/irop/projekt/udrzitelnost-projektu/formulare-popis-plneni-udrzitelnosti-projekt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rr.gov.cz/irop/projekt/udrzitelnost-projektu/evidencni-tabulka-majetku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rr.gov.cz/irop/projekt/udrzitelnost-projektu/formulare-popis-plneni-udrzitelnosti-projektu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irop.gov.cz/cs/zadatele-a-prijemci/dokumenty/zakladni-dokumenty/obecna-pravidla-pro-zadatele-a-prijemce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crr.gov.cz/irop/vyzvy/seznamy-povinnych-priloh-zprav-o-udrzitelnosti/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hyperlink" Target="https://crr.gov.cz/irop/vyzvy/kontrolni-listy/kontrolni-listy-pro-kontrolu-zprav-o-udrzitelnosti-projektu/" TargetMode="External"/><Relationship Id="rId4" Type="http://schemas.openxmlformats.org/officeDocument/2006/relationships/hyperlink" Target="https://irop.gov.cz/cs/zadatele-a-prijemci/dokumenty/zakladni-dokumenty/obecna-pravidla-pro-zadatele-a-prijemce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Gabriela.rejchova@crr.gov.cz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arbora.Kapralova@crr.gov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r.gov.cz/irop/projekt-a-kontrola/dns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s://irop.gov.cz/cs/irop-2021-2027/dokument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A1F01-D27C-3EF4-6813-2E62388FF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D6D7413-0EDC-5816-11F3-DB3A0EDA5199}"/>
              </a:ext>
            </a:extLst>
          </p:cNvPr>
          <p:cNvSpPr txBox="1">
            <a:spLocks/>
          </p:cNvSpPr>
          <p:nvPr/>
        </p:nvSpPr>
        <p:spPr>
          <a:xfrm>
            <a:off x="529213" y="588790"/>
            <a:ext cx="11133573" cy="1351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3600" noProof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3F4725-F1E0-A930-C7FB-44C0D9821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Udržitelnost a závěr realizace projektů IROP</a:t>
            </a:r>
            <a:br>
              <a:rPr lang="cs-CZ" noProof="0" dirty="0"/>
            </a:br>
            <a:endParaRPr lang="cs-CZ" noProof="0" dirty="0">
              <a:solidFill>
                <a:schemeClr val="accent2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7EBA929-BB41-6CB9-B9E2-AB5F551B47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Ing. Gabriela Rejchová</a:t>
            </a:r>
          </a:p>
          <a:p>
            <a:r>
              <a:rPr lang="cs-CZ" noProof="0" dirty="0"/>
              <a:t>Mgr. Barbora Kaprálová</a:t>
            </a:r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47FADFE4-8E2E-33DB-A192-4AB732DFD2A9}"/>
              </a:ext>
            </a:extLst>
          </p:cNvPr>
          <p:cNvSpPr txBox="1">
            <a:spLocks/>
          </p:cNvSpPr>
          <p:nvPr/>
        </p:nvSpPr>
        <p:spPr>
          <a:xfrm>
            <a:off x="720000" y="5976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noProof="0" dirty="0"/>
              <a:t>Datum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6A71CD5D-CB4B-5819-4534-18F380B6CBF6}"/>
              </a:ext>
            </a:extLst>
          </p:cNvPr>
          <p:cNvSpPr txBox="1">
            <a:spLocks/>
          </p:cNvSpPr>
          <p:nvPr/>
        </p:nvSpPr>
        <p:spPr>
          <a:xfrm>
            <a:off x="872400" y="5841015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noProof="0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867795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8272C-D3E8-8779-E7FF-206DF8D5F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18771-C620-8834-CBD5-2A22A52F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496" y="652723"/>
            <a:ext cx="9900000" cy="860889"/>
          </a:xfrm>
        </p:spPr>
        <p:txBody>
          <a:bodyPr>
            <a:noAutofit/>
          </a:bodyPr>
          <a:lstStyle/>
          <a:p>
            <a:r>
              <a:rPr lang="cs-CZ" sz="2600" dirty="0"/>
              <a:t>Zásada DNSH – Udržitelné využívání a ochrana vodních zdrojů 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5195E0-6D4C-092D-4FFA-3751850D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000" y="2070935"/>
            <a:ext cx="8964000" cy="3946919"/>
          </a:xfrm>
        </p:spPr>
        <p:txBody>
          <a:bodyPr>
            <a:norm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96DF1A-B3CB-D78C-B6AE-6113E562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10</a:t>
            </a:fld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9CC2DF2-3A15-8D22-ED69-6E655E0A72F8}"/>
              </a:ext>
            </a:extLst>
          </p:cNvPr>
          <p:cNvSpPr txBox="1"/>
          <p:nvPr/>
        </p:nvSpPr>
        <p:spPr>
          <a:xfrm>
            <a:off x="2239526" y="1211031"/>
            <a:ext cx="699993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Příloha č. 1 – Udržitelné využívání a ochrana vodních zdrojů</a:t>
            </a:r>
            <a:endParaRPr lang="cs-CZ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30DA614-2EA7-C883-066D-C30FA7B42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25" y="1933347"/>
            <a:ext cx="9903326" cy="39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5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504D7-B02A-7C79-4C9B-0F9304668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6C559-0DFB-896B-6B1A-CFC678B3E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8" y="526424"/>
            <a:ext cx="9900000" cy="599268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Zásada DNSH – Přechod na oběhové hospodářství</a:t>
            </a:r>
            <a:br>
              <a:rPr lang="cs-CZ" dirty="0"/>
            </a:br>
            <a:r>
              <a:rPr lang="cs-CZ" dirty="0"/>
              <a:t> </a:t>
            </a:r>
            <a:endParaRPr lang="cs-CZ" noProof="0" dirty="0"/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574021BC-9CC7-91B6-0584-5682FC61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5200" y="63000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CF5A12E-3DFE-4C3E-9036-7893F29C52C1}" type="slidenum">
              <a:rPr lang="cs-CZ" noProof="0" smtClean="0"/>
              <a:pPr>
                <a:spcAft>
                  <a:spcPts val="600"/>
                </a:spcAft>
              </a:pPr>
              <a:t>11</a:t>
            </a:fld>
            <a:endParaRPr lang="cs-CZ" noProof="0" dirty="0"/>
          </a:p>
        </p:txBody>
      </p:sp>
      <p:sp>
        <p:nvSpPr>
          <p:cNvPr id="34" name="Zástupný text 33">
            <a:extLst>
              <a:ext uri="{FF2B5EF4-FFF2-40B4-BE49-F238E27FC236}">
                <a16:creationId xmlns:a16="http://schemas.microsoft.com/office/drawing/2014/main" id="{4C78879E-BACC-DC33-127C-7B805BD8BD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999" y="1219200"/>
            <a:ext cx="8412376" cy="7725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1800" b="1" dirty="0">
                <a:solidFill>
                  <a:schemeClr val="tx1"/>
                </a:solidFill>
              </a:rPr>
              <a:t>Příloha č. 2 - Přechod na oběhové hospodářství</a:t>
            </a:r>
          </a:p>
          <a:p>
            <a:pPr>
              <a:lnSpc>
                <a:spcPct val="90000"/>
              </a:lnSpc>
            </a:pPr>
            <a:r>
              <a:rPr lang="cs-CZ" sz="1400" b="1" dirty="0">
                <a:solidFill>
                  <a:schemeClr val="tx1"/>
                </a:solidFill>
              </a:rPr>
              <a:t>Vzor popisu v Doprovodné informaci k  Závaznému stanovisku č. 7 a 29</a:t>
            </a:r>
          </a:p>
          <a:p>
            <a:pPr>
              <a:lnSpc>
                <a:spcPct val="90000"/>
              </a:lnSpc>
            </a:pPr>
            <a:endParaRPr lang="cs-CZ" sz="17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500" dirty="0">
                <a:solidFill>
                  <a:schemeClr val="tx1"/>
                </a:solidFill>
              </a:rPr>
              <a:t>   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BE2AB80-3130-D416-1568-44501322A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10" t="32978" r="7056" b="9941"/>
          <a:stretch/>
        </p:blipFill>
        <p:spPr bwMode="auto">
          <a:xfrm>
            <a:off x="683998" y="1964220"/>
            <a:ext cx="8506153" cy="4148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219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C579B-018B-BB38-A541-7C76929F7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17EDA1E6-BC66-AE0F-8A46-5351C205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Zásada DNSH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097EA995-6B6F-552C-7959-9F91EC171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999" y="1927499"/>
            <a:ext cx="4323523" cy="396053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cs-CZ" noProof="0" dirty="0"/>
              <a:t>Kontrola plnění v </a:t>
            </a:r>
            <a:r>
              <a:rPr lang="cs-CZ" noProof="0" dirty="0" err="1"/>
              <a:t>ZoR</a:t>
            </a:r>
            <a:endParaRPr lang="cs-CZ" noProof="0" dirty="0"/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cs-CZ" b="0" noProof="0" dirty="0">
                <a:solidFill>
                  <a:schemeClr val="tx1"/>
                </a:solidFill>
              </a:rPr>
              <a:t>ověřujeme splnění všech opatření dle Studie proveditelnosti/Podkladů pro hodnocení a výzvy</a:t>
            </a: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cs-CZ" noProof="0" dirty="0">
                <a:solidFill>
                  <a:schemeClr val="tx1"/>
                </a:solidFill>
              </a:rPr>
              <a:t>Doložení: </a:t>
            </a:r>
            <a:r>
              <a:rPr lang="cs-CZ" b="0" noProof="0" dirty="0">
                <a:solidFill>
                  <a:schemeClr val="tx1"/>
                </a:solidFill>
              </a:rPr>
              <a:t>popis v </a:t>
            </a:r>
            <a:r>
              <a:rPr lang="cs-CZ" b="0" noProof="0" dirty="0" err="1">
                <a:solidFill>
                  <a:schemeClr val="tx1"/>
                </a:solidFill>
              </a:rPr>
              <a:t>ZoR</a:t>
            </a:r>
            <a:r>
              <a:rPr lang="cs-CZ" b="0" noProof="0" dirty="0">
                <a:solidFill>
                  <a:schemeClr val="tx1"/>
                </a:solidFill>
              </a:rPr>
              <a:t> (pole Popis pokroku) nebo samostatná příloha, </a:t>
            </a: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cs-CZ" b="0" noProof="0" dirty="0">
                <a:solidFill>
                  <a:schemeClr val="tx1"/>
                </a:solidFill>
              </a:rPr>
              <a:t>Tabulky Příloh </a:t>
            </a:r>
            <a:r>
              <a:rPr lang="cs-CZ" b="0" noProof="0" dirty="0">
                <a:solidFill>
                  <a:schemeClr val="tx1"/>
                </a:solidFill>
                <a:hlinkClick r:id="rId3"/>
              </a:rPr>
              <a:t>Odpady</a:t>
            </a:r>
            <a:r>
              <a:rPr lang="cs-CZ" b="0" noProof="0" dirty="0">
                <a:solidFill>
                  <a:schemeClr val="tx1"/>
                </a:solidFill>
              </a:rPr>
              <a:t> a </a:t>
            </a:r>
            <a:r>
              <a:rPr lang="cs-CZ" b="0" noProof="0" dirty="0">
                <a:solidFill>
                  <a:schemeClr val="tx1"/>
                </a:solidFill>
                <a:hlinkClick r:id="rId4"/>
              </a:rPr>
              <a:t>Voda</a:t>
            </a:r>
            <a:endParaRPr lang="cs-CZ" b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6FF86F-2B65-CC5A-E4CB-39577CA3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pPr/>
              <a:t>12</a:t>
            </a:fld>
            <a:endParaRPr lang="cs-CZ" noProof="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9B3F6CE-FA84-FEB9-DB68-4E2ED73E8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999" y="1243809"/>
            <a:ext cx="10355475" cy="772560"/>
          </a:xfrm>
        </p:spPr>
        <p:txBody>
          <a:bodyPr>
            <a:normAutofit/>
          </a:bodyPr>
          <a:lstStyle/>
          <a:p>
            <a:r>
              <a:rPr lang="cs-CZ" noProof="0" dirty="0"/>
              <a:t>Podmínky DNSH musí plnit celý projekt (včetně nepřímých a nezpůsobilých výdajů)!  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0B383F6-D6A6-8E1D-050C-69FE566E599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60477" y="1971934"/>
            <a:ext cx="4323523" cy="396053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cs-CZ" dirty="0"/>
              <a:t>Kontrola plnění</a:t>
            </a:r>
            <a:r>
              <a:rPr lang="cs-CZ" noProof="0" dirty="0"/>
              <a:t> rámci VSK</a:t>
            </a: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cs-CZ" b="0" noProof="0" dirty="0">
                <a:solidFill>
                  <a:schemeClr val="tx1"/>
                </a:solidFill>
              </a:rPr>
              <a:t>nutná </a:t>
            </a:r>
            <a:r>
              <a:rPr lang="cs-CZ" noProof="0" dirty="0">
                <a:solidFill>
                  <a:schemeClr val="tx1"/>
                </a:solidFill>
              </a:rPr>
              <a:t>technická a smluvní dokumentace </a:t>
            </a:r>
            <a:r>
              <a:rPr lang="cs-CZ" b="0" noProof="0" dirty="0">
                <a:solidFill>
                  <a:schemeClr val="tx1"/>
                </a:solidFill>
              </a:rPr>
              <a:t>(např. technické listy, potvrzení/smlouva o recyklaci odpadu)</a:t>
            </a:r>
            <a:br>
              <a:rPr lang="cs-CZ" b="0" noProof="0" dirty="0">
                <a:solidFill>
                  <a:schemeClr val="tx1"/>
                </a:solidFill>
              </a:rPr>
            </a:br>
            <a:r>
              <a:rPr lang="cs-CZ" b="0" noProof="0" dirty="0">
                <a:solidFill>
                  <a:schemeClr val="tx1"/>
                </a:solidFill>
              </a:rPr>
              <a:t>→ dokumenty uchovat </a:t>
            </a:r>
            <a:r>
              <a:rPr lang="cs-CZ" b="0" dirty="0"/>
              <a:t>po celou dobu udržitelnosti</a:t>
            </a:r>
            <a:endParaRPr lang="cs-CZ" b="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63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E2923-A61A-3332-C723-6702F1730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9323D-E4E6-6E78-9154-2C616FA0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Účetnictví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8D784A-3990-6439-2572-8D2CBD9F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13</a:t>
            </a:fld>
            <a:endParaRPr lang="cs-CZ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2577B6-0160-EB45-1DE7-E82AAB9FA407}"/>
              </a:ext>
            </a:extLst>
          </p:cNvPr>
          <p:cNvSpPr txBox="1">
            <a:spLocks/>
          </p:cNvSpPr>
          <p:nvPr/>
        </p:nvSpPr>
        <p:spPr>
          <a:xfrm>
            <a:off x="2475673" y="1633769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Obrázek 20" descr="Obsah obrázku text, snímek obrazovky, čísl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2311BE0F-D132-60FD-0C1B-864DABA41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261" y="1311602"/>
            <a:ext cx="8591739" cy="4848130"/>
          </a:xfrm>
          <a:prstGeom prst="rect">
            <a:avLst/>
          </a:prstGeom>
        </p:spPr>
      </p:pic>
      <p:sp>
        <p:nvSpPr>
          <p:cNvPr id="22" name="Ovál 21">
            <a:extLst>
              <a:ext uri="{FF2B5EF4-FFF2-40B4-BE49-F238E27FC236}">
                <a16:creationId xmlns:a16="http://schemas.microsoft.com/office/drawing/2014/main" id="{0ED836D1-906E-6A7F-4FFD-BA5C806137E3}"/>
              </a:ext>
            </a:extLst>
          </p:cNvPr>
          <p:cNvSpPr/>
          <p:nvPr/>
        </p:nvSpPr>
        <p:spPr>
          <a:xfrm>
            <a:off x="3409130" y="3112334"/>
            <a:ext cx="425512" cy="3168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2C78F6E9-2A75-E9A6-6203-7091CA76C040}"/>
              </a:ext>
            </a:extLst>
          </p:cNvPr>
          <p:cNvSpPr/>
          <p:nvPr/>
        </p:nvSpPr>
        <p:spPr>
          <a:xfrm>
            <a:off x="7344908" y="3101772"/>
            <a:ext cx="925932" cy="3168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A5FCC4DD-FDEA-08DC-B5BD-EEB98001F190}"/>
              </a:ext>
            </a:extLst>
          </p:cNvPr>
          <p:cNvSpPr/>
          <p:nvPr/>
        </p:nvSpPr>
        <p:spPr>
          <a:xfrm>
            <a:off x="6617054" y="3110825"/>
            <a:ext cx="425511" cy="31687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91952CF0-10D3-D08A-0E58-17B13B434D72}"/>
              </a:ext>
            </a:extLst>
          </p:cNvPr>
          <p:cNvSpPr/>
          <p:nvPr/>
        </p:nvSpPr>
        <p:spPr>
          <a:xfrm>
            <a:off x="7344908" y="5315176"/>
            <a:ext cx="645274" cy="68521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3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BF0A6-1AAF-4FB5-96B1-BE787A3EE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B2B5B-3FDF-1043-4A33-5CB9ADCC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Publicita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269409-D765-D2EB-6ABC-A935C1172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503122"/>
            <a:ext cx="10730454" cy="2169717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chemeClr val="accent2"/>
                </a:solidFill>
              </a:rPr>
              <a:t>Kdy: </a:t>
            </a:r>
            <a:r>
              <a:rPr lang="cs-CZ" noProof="0" dirty="0"/>
              <a:t>Po vydání prvního Právního aktu/Rozhodnutí a v průběhu </a:t>
            </a:r>
            <a:r>
              <a:rPr lang="cs-CZ" b="1" noProof="0" dirty="0"/>
              <a:t>realizace projektu </a:t>
            </a:r>
            <a:r>
              <a:rPr lang="cs-CZ" noProof="0" dirty="0"/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chemeClr val="accent2"/>
                </a:solidFill>
              </a:rPr>
              <a:t>Forma publicity: </a:t>
            </a:r>
            <a:r>
              <a:rPr lang="cs-CZ" noProof="0" dirty="0"/>
              <a:t>web, soc. sítě, plakát A3, billboard, pamětní deska</a:t>
            </a:r>
          </a:p>
          <a:p>
            <a:r>
              <a:rPr lang="cs-CZ" dirty="0">
                <a:solidFill>
                  <a:schemeClr val="accent2"/>
                </a:solidFill>
              </a:rPr>
              <a:t>Plnění publicitní činnosti: </a:t>
            </a:r>
            <a:r>
              <a:rPr lang="cs-CZ" b="1" dirty="0"/>
              <a:t>ANO/PROZATÍM NE a komentář </a:t>
            </a:r>
            <a:r>
              <a:rPr lang="cs-CZ" dirty="0"/>
              <a:t>(popis, odkaz na webové stránky, odkaz na foto, otisk obrazovky). </a:t>
            </a:r>
          </a:p>
          <a:p>
            <a:r>
              <a:rPr lang="cs-CZ" dirty="0"/>
              <a:t>	1. Zpráva o realizaci a další Zprávy o realizaci (</a:t>
            </a:r>
            <a:r>
              <a:rPr lang="cs-CZ" b="1" dirty="0"/>
              <a:t>plnění publicity trvá</a:t>
            </a:r>
            <a:r>
              <a:rPr lang="cs-CZ" dirty="0"/>
              <a:t>)</a:t>
            </a:r>
          </a:p>
          <a:p>
            <a:r>
              <a:rPr lang="cs-CZ" dirty="0"/>
              <a:t>Vše k publicitě naleznete zde: </a:t>
            </a: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https://irop.gov.cz/cs/irop-2021-2027/publicita</a:t>
            </a:r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cs-CZ" b="1" dirty="0"/>
              <a:t>Generátor</a:t>
            </a:r>
            <a:r>
              <a:rPr lang="cs-CZ" dirty="0"/>
              <a:t> povinné publicity: </a:t>
            </a: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https://publicita.dotaceeu.cz</a:t>
            </a:r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C843B3-DBB2-FD92-733B-9F2691AD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14</a:t>
            </a:fld>
            <a:endParaRPr 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F90E27-6083-8785-D794-87C8A17C4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987" y="3859506"/>
            <a:ext cx="5843956" cy="704985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9AF16865-A388-30CA-0B9C-1A7F7BD85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0515" y="5128660"/>
            <a:ext cx="6662450" cy="928252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7236EFF3-1083-C2C1-97AD-2660F77CFD18}"/>
              </a:ext>
            </a:extLst>
          </p:cNvPr>
          <p:cNvSpPr/>
          <p:nvPr/>
        </p:nvSpPr>
        <p:spPr>
          <a:xfrm>
            <a:off x="8755200" y="4728550"/>
            <a:ext cx="320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5. 2026</a:t>
            </a:r>
          </a:p>
        </p:txBody>
      </p:sp>
    </p:spTree>
    <p:extLst>
      <p:ext uri="{BB962C8B-B14F-4D97-AF65-F5344CB8AC3E}">
        <p14:creationId xmlns:p14="http://schemas.microsoft.com/office/powerpoint/2010/main" val="6538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695C5-D6BB-3B33-2FEC-A81318B91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6092A-6617-0003-5E9D-4A7BF184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Doporučení a časté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8F06C7-EF88-6F7C-6852-B1E8DD601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Dbát </a:t>
            </a:r>
            <a:r>
              <a:rPr lang="cs-CZ" b="1" dirty="0"/>
              <a:t>na dodržování uzavřené Smlouvy o dílo / Kupní smlouvy </a:t>
            </a:r>
            <a:r>
              <a:rPr lang="cs-CZ" dirty="0"/>
              <a:t>(termíny, cena, bankovní záruky, pojistky, podmínky).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V případě </a:t>
            </a:r>
            <a:r>
              <a:rPr lang="cs-CZ" b="1" dirty="0"/>
              <a:t>změn a porušení Smlouvy </a:t>
            </a:r>
            <a:r>
              <a:rPr lang="cs-CZ" dirty="0"/>
              <a:t>s dodavatelem jednat (uzavírat dodatky, uplatňovat </a:t>
            </a:r>
            <a:r>
              <a:rPr lang="cs-CZ" b="1" dirty="0"/>
              <a:t>sankce</a:t>
            </a:r>
            <a:r>
              <a:rPr lang="cs-CZ" dirty="0"/>
              <a:t>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Do přímých výdajů na soupisce dokladů </a:t>
            </a:r>
            <a:r>
              <a:rPr lang="cs-CZ" b="1" dirty="0"/>
              <a:t>nezahrnovat nepřímé / nezpůsobilé výdaje </a:t>
            </a:r>
            <a:r>
              <a:rPr lang="cs-CZ" dirty="0"/>
              <a:t>(např. dokumentace, VRN).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Do </a:t>
            </a:r>
            <a:r>
              <a:rPr lang="cs-CZ" b="1" dirty="0"/>
              <a:t>popisu výdaje </a:t>
            </a:r>
            <a:r>
              <a:rPr lang="cs-CZ" dirty="0"/>
              <a:t>na soupisce uvést položky a částky připadající na hlavní, doprovodnou aktivitu nebo jiné limitní výdaje.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Dodržovat </a:t>
            </a:r>
            <a:r>
              <a:rPr lang="cs-CZ" b="1" dirty="0"/>
              <a:t>limitované výdaje </a:t>
            </a:r>
            <a:r>
              <a:rPr lang="cs-CZ" dirty="0"/>
              <a:t>(např. nákup pozemku, doprovodná aktivita), viz tabulka „Kontrola limitů a kategorie intervencí“ předkládaná v závěrečné </a:t>
            </a:r>
            <a:r>
              <a:rPr lang="cs-CZ" dirty="0" err="1"/>
              <a:t>ŽoP</a:t>
            </a:r>
            <a:r>
              <a:rPr lang="cs-CZ" dirty="0"/>
              <a:t>/</a:t>
            </a:r>
            <a:r>
              <a:rPr lang="cs-CZ" dirty="0" err="1"/>
              <a:t>ZoR</a:t>
            </a:r>
            <a:r>
              <a:rPr lang="cs-CZ" dirty="0"/>
              <a:t>. </a:t>
            </a:r>
          </a:p>
          <a:p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3400ED-81D4-B65C-D716-4D6CA9741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15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41421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8774E-CF20-9CBE-02F2-1F963CAF5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66B61-BBBD-AF49-F375-953349FD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výdaje v soupisce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B69E2-00F3-B453-11E1-D58E0C543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  <a:p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E5EC74-4567-18F6-AF6B-2E9308DF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16</a:t>
            </a:fld>
            <a:endParaRPr lang="cs-CZ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6D3BD8-A183-A8C2-1F08-D51DE9BB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97" y="1908164"/>
            <a:ext cx="9657003" cy="98322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683AE2D-99C9-FE3D-B124-96B475CE0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97" y="3652562"/>
            <a:ext cx="9438968" cy="20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4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84485-261E-4B26-EE41-F451A8CD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Monitorovací 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5F40F1-3ECA-DBBB-2DF1-1A2D7987F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během realizace nastanou změny projektu, které mohou ovlivnit cílovou hodnotu indikátoru nebo datum cílové hodnoty, je nutné je hlásit formou Žádosti o změnu.</a:t>
            </a:r>
          </a:p>
          <a:p>
            <a:r>
              <a:rPr lang="cs-CZ" dirty="0"/>
              <a:t>Podrobné informace k jednotlivým indikátorům a závazná pravidla jejich vykazování a výpočtu obsahují </a:t>
            </a:r>
            <a:r>
              <a:rPr lang="cs-CZ" b="1" dirty="0"/>
              <a:t>metodické listy indikátorů</a:t>
            </a:r>
            <a:r>
              <a:rPr lang="cs-CZ" dirty="0"/>
              <a:t>, které jsou přílohou Specifických pravidel vydaných k příslušné výzvě.</a:t>
            </a:r>
          </a:p>
          <a:p>
            <a:r>
              <a:rPr lang="cs-CZ" dirty="0"/>
              <a:t>Jakékoliv změny v projektu, které by mohly mít vliv na hodnoty indikátorů doporučujeme konzultovat předem se svým manažerem projektu.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5E5967-5F60-7DD4-86E1-21407F13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59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99BAA2A-3BFB-7C69-4E91-C775A724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Monitorovací indikátory (71. a 72. Výzva)</a:t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C1972D-E298-DEBD-1C4A-FF6D6C04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647650"/>
            <a:ext cx="9591764" cy="433276"/>
          </a:xfrm>
        </p:spPr>
        <p:txBody>
          <a:bodyPr>
            <a:normAutofit/>
          </a:bodyPr>
          <a:lstStyle/>
          <a:p>
            <a:r>
              <a:rPr lang="cs-CZ" sz="1800" b="1" dirty="0">
                <a:latin typeface="+mn-lt"/>
                <a:cs typeface="+mn-cs"/>
              </a:rPr>
              <a:t>560 201 - Kapacita nových nebo modernizovaných zdravotnických zařízení (osoby/rok)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D0160F-3F50-C4C7-262D-C80F5174C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18</a:t>
            </a:fld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442E3F3C-345A-1050-2678-DB534E9D4B9E}"/>
              </a:ext>
            </a:extLst>
          </p:cNvPr>
          <p:cNvSpPr txBox="1"/>
          <p:nvPr/>
        </p:nvSpPr>
        <p:spPr>
          <a:xfrm>
            <a:off x="578076" y="4247701"/>
            <a:ext cx="1015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560 003 - Počet uživatelů nových nebo modernizovaných zdravotnických zařízení za rok (uživatelé/rok)</a:t>
            </a:r>
            <a:endParaRPr lang="cs-CZ" dirty="0"/>
          </a:p>
          <a:p>
            <a:endParaRPr lang="cs-CZ" dirty="0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77616CD5-E055-6605-9D02-A51F8326E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76" y="4630456"/>
            <a:ext cx="7528464" cy="147732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4FD67FC0-AAD6-8F1E-2FD4-D99963DFB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76" y="1931419"/>
            <a:ext cx="7191464" cy="23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84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907C24E-946E-D359-55EE-2158283F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61598"/>
            <a:ext cx="9900000" cy="2867401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5300" dirty="0"/>
              <a:t>Udržitelnost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884450-B60C-2D14-6381-37D1E408C4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00788"/>
            <a:ext cx="2743200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68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7D55F-D19E-5FEF-A8D8-B4686E1D3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D8F5169-5D7D-57AB-49D2-68363DE3E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Časový harmonogram</a:t>
            </a:r>
          </a:p>
        </p:txBody>
      </p:sp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F86AB463-ADD4-3A86-AE87-96CF387EE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07771"/>
            <a:ext cx="9666962" cy="5303571"/>
          </a:xfrm>
        </p:spPr>
        <p:txBody>
          <a:bodyPr numCol="1" spcCol="360000">
            <a:normAutofit/>
          </a:bodyPr>
          <a:lstStyle/>
          <a:p>
            <a:pPr marL="0" indent="0"/>
            <a:r>
              <a:rPr lang="cs-CZ" dirty="0"/>
              <a:t>08:30 – 09:00	Registrace účastníků </a:t>
            </a:r>
          </a:p>
          <a:p>
            <a:pPr marL="0" indent="0"/>
            <a:r>
              <a:rPr lang="cs-CZ" dirty="0"/>
              <a:t>09:00 – 10:15	Ukončení realizace projektů: jasně, prakticky a srozumitelně (IROP 2)</a:t>
            </a:r>
          </a:p>
          <a:p>
            <a:pPr marL="0" indent="0"/>
            <a:r>
              <a:rPr lang="cs-CZ" dirty="0"/>
              <a:t>10:15 – 10:45	</a:t>
            </a:r>
            <a:r>
              <a:rPr lang="cs-CZ" dirty="0" err="1"/>
              <a:t>Coffee</a:t>
            </a:r>
            <a:r>
              <a:rPr lang="cs-CZ" dirty="0"/>
              <a:t> </a:t>
            </a:r>
            <a:r>
              <a:rPr lang="cs-CZ" dirty="0" err="1"/>
              <a:t>break</a:t>
            </a:r>
            <a:r>
              <a:rPr lang="cs-CZ" dirty="0"/>
              <a:t> a individuální konzultace</a:t>
            </a:r>
          </a:p>
          <a:p>
            <a:pPr marL="0" indent="0"/>
            <a:r>
              <a:rPr lang="cs-CZ" dirty="0"/>
              <a:t>10:45 – 12:00	Udržitelnost projektů: novinky a nejčastější pochybení (IROP 1 a 2)</a:t>
            </a:r>
          </a:p>
          <a:p>
            <a:pPr marL="0" indent="0"/>
            <a:r>
              <a:rPr lang="cs-CZ" dirty="0"/>
              <a:t>12:00 – 13:00	Ukončení semináře a individuální konzultace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211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0EE45-E487-294B-E184-CB864C12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Udržitelnost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DF776F-D459-90A8-5D97-4AEBB8A19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778696"/>
            <a:ext cx="10238696" cy="3915521"/>
          </a:xfrm>
        </p:spPr>
        <p:txBody>
          <a:bodyPr/>
          <a:lstStyle/>
          <a:p>
            <a:pPr algn="just"/>
            <a:r>
              <a:rPr lang="pl-PL" dirty="0"/>
              <a:t>Doba, po kterou musí příjemce udržet výstupy projektu, </a:t>
            </a:r>
            <a:r>
              <a:rPr lang="pl-PL" b="1" dirty="0"/>
              <a:t>zpravidla 5 let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Doba udržitelnosti začíná následující den po nastavení stavu PP41 </a:t>
            </a:r>
            <a:r>
              <a:rPr lang="pl-PL" i="1" dirty="0"/>
              <a:t>Projekt finančně ukončen ze strany ŘO </a:t>
            </a:r>
            <a:r>
              <a:rPr lang="pl-PL" dirty="0"/>
              <a:t>v MS2021+.</a:t>
            </a:r>
          </a:p>
          <a:p>
            <a:pPr algn="just"/>
            <a:r>
              <a:rPr lang="pl-PL" dirty="0"/>
              <a:t>Monitorování zachování výstupů projektu probíhá přes Zprávy o udržitelnosti v MS2021+ (kap. 11.1 Obecných pravidel) každých 12 měsíců od počátku doby udržitelnosti.</a:t>
            </a:r>
          </a:p>
          <a:p>
            <a:pPr algn="just"/>
            <a:r>
              <a:rPr lang="pl-PL" dirty="0"/>
              <a:t>V případě, že příjemce nezajistí udržitelnost dle Podmínek, bude mu udělena  sankce. V takovém případě může  být  požádán  o  vrácení  části  nebo i celé dotace.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D2CD3D-B143-92B9-8B48-A499FCC5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311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B4E8D-AF58-7B47-B687-042AABE6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FCBA05-65C0-6AB2-15E3-2DB4683B5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/>
              <a:t>Zajistit plnění cíle projektu, uchovat  výstupy  projektu,  plnit či udržovat příslušné indikátory projektu. </a:t>
            </a:r>
            <a:endParaRPr lang="cs-CZ" dirty="0"/>
          </a:p>
          <a:p>
            <a:pPr algn="just"/>
            <a:r>
              <a:rPr lang="cs-CZ" dirty="0"/>
              <a:t>Veškerý pořízený </a:t>
            </a:r>
            <a:r>
              <a:rPr lang="cs-CZ" b="1" dirty="0"/>
              <a:t>majetek využívat k účelu, ke kterému se zavázal </a:t>
            </a:r>
            <a:r>
              <a:rPr lang="cs-CZ" dirty="0"/>
              <a:t>v žádosti o podporu. </a:t>
            </a:r>
          </a:p>
          <a:p>
            <a:pPr algn="just"/>
            <a:r>
              <a:rPr lang="cs-CZ" dirty="0"/>
              <a:t>Dodržovat </a:t>
            </a:r>
            <a:r>
              <a:rPr lang="cs-CZ" b="1" dirty="0"/>
              <a:t>pravidla publicity </a:t>
            </a:r>
            <a:r>
              <a:rPr lang="cs-CZ" dirty="0"/>
              <a:t>(kap. 10 Obecných pravidel). </a:t>
            </a:r>
          </a:p>
          <a:p>
            <a:pPr algn="just"/>
            <a:r>
              <a:rPr lang="cs-CZ" b="1" dirty="0"/>
              <a:t>Informovat Centrum o všech zahájených externích kontrolách </a:t>
            </a:r>
            <a:r>
              <a:rPr lang="cs-CZ" dirty="0"/>
              <a:t>(kap. 16.4 Obecných pravidel). </a:t>
            </a:r>
          </a:p>
          <a:p>
            <a:pPr algn="just"/>
            <a:r>
              <a:rPr lang="cs-CZ" dirty="0"/>
              <a:t>Řádně </a:t>
            </a:r>
            <a:r>
              <a:rPr lang="cs-CZ" b="1" dirty="0"/>
              <a:t>uchovávat veškerou dokumentaci a účetní doklady </a:t>
            </a:r>
            <a:r>
              <a:rPr lang="cs-CZ" dirty="0"/>
              <a:t>související s realizací projektu minimálně do roku </a:t>
            </a:r>
            <a:r>
              <a:rPr lang="cs-CZ" b="1" dirty="0"/>
              <a:t>2035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2955EC-3E1F-7386-B2D9-BE8463B7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927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B4630-E116-78C9-A13E-2454618E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5A3DA9-209D-7CAD-8C3A-4DED4F43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Řádně vést účetní evidenci  majetku  pořízeného z dotace. Výstup z této evidence předkládat jako přílohu zprávy o udržitelnosti (editovatelný formát!)</a:t>
            </a:r>
          </a:p>
          <a:p>
            <a:pPr algn="just"/>
            <a:r>
              <a:rPr lang="cs-CZ" dirty="0"/>
              <a:t>Informovat Centrum o všech změnách v  projektu, vč. změny závazku ze smlouvy na veřejné zakázce, ze které byly v projektu uplatňovány výdaje (kap. 12 Obecných pravidel).</a:t>
            </a:r>
          </a:p>
          <a:p>
            <a:pPr lvl="1" algn="just"/>
            <a:r>
              <a:rPr lang="cs-CZ" dirty="0"/>
              <a:t>	Reklamace, Havárie apod. – stačí v </a:t>
            </a:r>
            <a:r>
              <a:rPr lang="cs-CZ" dirty="0" err="1"/>
              <a:t>ZoU</a:t>
            </a:r>
            <a:endParaRPr lang="cs-CZ" dirty="0"/>
          </a:p>
          <a:p>
            <a:pPr lvl="1" algn="just"/>
            <a:r>
              <a:rPr lang="cs-CZ" dirty="0"/>
              <a:t>	Změna statutára - </a:t>
            </a:r>
            <a:r>
              <a:rPr lang="cs-CZ" dirty="0" err="1"/>
              <a:t>ŽoZ</a:t>
            </a:r>
            <a:endParaRPr lang="cs-CZ" dirty="0"/>
          </a:p>
          <a:p>
            <a:pPr algn="just"/>
            <a:r>
              <a:rPr lang="cs-CZ" b="1" dirty="0"/>
              <a:t>Ve Specifických pravidlech příslušné výzvy mohou být uvedeny bližší informace k povinnostem příjemce v době udržitelnosti.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BC6B5D-FB75-0C13-68CA-C1A5B7AC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53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EF7CA-DEB0-B215-0641-383BDE0C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Udržitelnost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0C6F4E-B654-01A6-1396-040AD632C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Všechny informace pro příjemce na jednom místě: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webové stránky CRR </a:t>
            </a:r>
            <a:r>
              <a:rPr lang="cs-CZ" dirty="0">
                <a:hlinkClick r:id="rId3"/>
              </a:rPr>
              <a:t>https://crr.gov.cz/irop/projekt-a-kontrola/udrzitelnost-projekt/</a:t>
            </a:r>
            <a:endParaRPr lang="cs-CZ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Doporučení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Požadované přílohy </a:t>
            </a:r>
            <a:r>
              <a:rPr lang="cs-CZ" dirty="0" err="1"/>
              <a:t>ZoU</a:t>
            </a:r>
            <a:endParaRPr lang="cs-CZ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Vzorové dokumenty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dirty="0"/>
              <a:t>Kontrolní listy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E73B3B-1496-5320-E36E-14391337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82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6">
            <a:extLst>
              <a:ext uri="{FF2B5EF4-FFF2-40B4-BE49-F238E27FC236}">
                <a16:creationId xmlns:a16="http://schemas.microsoft.com/office/drawing/2014/main" id="{5AC4B5F6-FF28-9732-D04C-97DF45F2F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9186" y="1825625"/>
            <a:ext cx="9834813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Aktuální fotografie výstupu projektu (5 ks)</a:t>
            </a:r>
          </a:p>
          <a:p>
            <a:r>
              <a:rPr lang="cs-CZ" dirty="0"/>
              <a:t>Nově požadavek na doložení </a:t>
            </a: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fotografií bezbariérovosti </a:t>
            </a:r>
            <a:r>
              <a:rPr lang="cs-CZ" dirty="0"/>
              <a:t>(kde je relevantní)</a:t>
            </a:r>
          </a:p>
          <a:p>
            <a:r>
              <a:rPr lang="cs-CZ" dirty="0"/>
              <a:t>Kolaudační rozhodnutí/souhlas v případě, kdy bylo užívání stavby povoleno povolením zkušebního provozu nebo předčasného užívání stavby</a:t>
            </a:r>
          </a:p>
          <a:p>
            <a:r>
              <a:rPr lang="cs-CZ" dirty="0"/>
              <a:t>Povinná publicita</a:t>
            </a:r>
          </a:p>
          <a:p>
            <a:r>
              <a:rPr lang="cs-CZ" dirty="0"/>
              <a:t>Popis plnění udržitelnosti </a:t>
            </a:r>
            <a:r>
              <a:rPr lang="cs-CZ" sz="2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od ukončení realizace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/>
              <a:t>projektu do ukončení sledovaného období </a:t>
            </a:r>
            <a:r>
              <a:rPr lang="cs-CZ" dirty="0" err="1"/>
              <a:t>ZoU</a:t>
            </a:r>
            <a:endParaRPr lang="cs-CZ" dirty="0"/>
          </a:p>
          <a:p>
            <a:r>
              <a:rPr lang="cs-CZ" dirty="0"/>
              <a:t>Nově </a:t>
            </a:r>
            <a:r>
              <a:rPr lang="cs-CZ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Popis plnění udržitelnosti projektu (Interaktivní formulář)</a:t>
            </a:r>
            <a:endParaRPr lang="cs-CZ" dirty="0"/>
          </a:p>
          <a:p>
            <a:r>
              <a:rPr lang="cs-CZ" dirty="0"/>
              <a:t>Evidence a využívání majetku pořízeného z dotace, jeho údržby a nahrazení v případě poškození/vyřazení majetku – NIKOLIV karty majetku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noProof="0" dirty="0"/>
          </a:p>
          <a:p>
            <a:pPr lvl="1"/>
            <a:endParaRPr lang="cs-CZ" noProof="0" dirty="0"/>
          </a:p>
          <a:p>
            <a:pPr lvl="1"/>
            <a:endParaRPr lang="cs-CZ" noProof="0" dirty="0"/>
          </a:p>
          <a:p>
            <a:endParaRPr lang="cs-CZ" noProof="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D2DFD-F201-DBDA-7106-8DCDFF95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24</a:t>
            </a:fld>
            <a:endParaRPr lang="cs-CZ" noProof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E4B157-3B9B-69A5-715E-CC64AEE9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10300992" cy="1070756"/>
          </a:xfrm>
        </p:spPr>
        <p:txBody>
          <a:bodyPr/>
          <a:lstStyle/>
          <a:p>
            <a:r>
              <a:rPr lang="cs-CZ" noProof="0" dirty="0"/>
              <a:t>Co kontrolujeme ve Zprávě o udržitelnosti (</a:t>
            </a:r>
            <a:r>
              <a:rPr lang="cs-CZ" noProof="0" dirty="0" err="1"/>
              <a:t>ZoU</a:t>
            </a:r>
            <a:r>
              <a:rPr lang="cs-CZ" noProof="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135072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65BFF39-735D-D7CE-4B84-5C67B0008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Interaktivní formulář pro Popis plnění udržitelnosti projektu </a:t>
            </a:r>
          </a:p>
          <a:p>
            <a:pPr marL="789750" lvl="1" indent="-285750"/>
            <a:r>
              <a:rPr lang="cs-CZ" dirty="0"/>
              <a:t>Minimální rozsah požadovaných informací pro popis plnění udržitelnosti projektu</a:t>
            </a:r>
          </a:p>
          <a:p>
            <a:pPr marL="789750" lvl="1" indent="-285750"/>
            <a:r>
              <a:rPr lang="cs-CZ" dirty="0"/>
              <a:t>Interaktivní formulář pro danou výzvu (zaměření projektu)</a:t>
            </a:r>
          </a:p>
          <a:p>
            <a:pPr marL="789750" lvl="1" indent="-285750"/>
            <a:r>
              <a:rPr lang="cs-CZ" dirty="0">
                <a:hlinkClick r:id="rId3" action="ppaction://hlinkfile"/>
              </a:rPr>
              <a:t>Ukázka formuláře</a:t>
            </a:r>
            <a:endParaRPr lang="cs-CZ" dirty="0"/>
          </a:p>
          <a:p>
            <a:r>
              <a:rPr lang="cs-CZ" sz="2700" dirty="0"/>
              <a:t>Evidence majetku pořízeného z dotace (VZOR) / Export evidence majetku vedené příjemcem</a:t>
            </a:r>
          </a:p>
          <a:p>
            <a:pPr marL="789750" lvl="1" indent="-285750"/>
            <a:r>
              <a:rPr lang="cs-CZ" b="1" u="sng" dirty="0"/>
              <a:t>Nahrazuje</a:t>
            </a:r>
            <a:r>
              <a:rPr lang="cs-CZ" dirty="0"/>
              <a:t> dokládání inventárních karet majetku</a:t>
            </a:r>
          </a:p>
          <a:p>
            <a:pPr marL="789750" lvl="1" indent="-285750"/>
            <a:r>
              <a:rPr lang="cs-CZ" dirty="0"/>
              <a:t>Minimální rozsah: Inventární číslo (je-li relevantní), Název položky, Datum pořízení/zařazení/vyřazení,  Fyzické umístění, Pořizovací cena </a:t>
            </a:r>
          </a:p>
          <a:p>
            <a:pPr marL="789750" lvl="1" indent="-285750"/>
            <a:r>
              <a:rPr lang="cs-CZ" dirty="0"/>
              <a:t>Příjemce v dalších letech udržitelnosti potvrzuje platnost uvedených údajů, případně provádí změny</a:t>
            </a:r>
          </a:p>
          <a:p>
            <a:r>
              <a:rPr lang="cs-CZ" dirty="0"/>
              <a:t>Předpokládané datum vydání: 30. 4. 2026</a:t>
            </a:r>
          </a:p>
          <a:p>
            <a:r>
              <a:rPr lang="cs-CZ" dirty="0"/>
              <a:t>Účinnost: </a:t>
            </a:r>
            <a:r>
              <a:rPr lang="cs-CZ" dirty="0">
                <a:solidFill>
                  <a:srgbClr val="FF0000"/>
                </a:solidFill>
              </a:rPr>
              <a:t>1. 6. 2026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A83742-601D-E2D8-8EFC-C54B76E4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25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46680E-08FB-3E42-E0B4-4F25BB18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Novinky v dokládání Udržitelnosti</a:t>
            </a:r>
          </a:p>
        </p:txBody>
      </p:sp>
    </p:spTree>
    <p:extLst>
      <p:ext uri="{BB962C8B-B14F-4D97-AF65-F5344CB8AC3E}">
        <p14:creationId xmlns:p14="http://schemas.microsoft.com/office/powerpoint/2010/main" val="4008515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2A398E-FB3A-EB99-4149-8CBA31299D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00788"/>
            <a:ext cx="2743200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t>26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B607359-393C-85E1-D234-C51FB985F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273" y="2027039"/>
            <a:ext cx="6162357" cy="515141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199D238-8157-FA8B-A8FE-DF46870D0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123" y="56201"/>
            <a:ext cx="6609386" cy="210862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D640F8C-1304-306B-9D89-6728CEF51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" y="56201"/>
            <a:ext cx="5934903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1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92C2A1C-C487-5909-177F-E2D0AAD92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560" y="0"/>
            <a:ext cx="6306430" cy="32770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86011DA-B4DD-7FCF-29A4-4FAF30E40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9" y="3580944"/>
            <a:ext cx="5915851" cy="48870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D0B518-49AA-CDA4-6D05-5D2E5743A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870" y="96511"/>
            <a:ext cx="5849166" cy="52871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081B049-1773-0520-385D-349623C168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3922" y="5383624"/>
            <a:ext cx="5830114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39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733BC76-DDBF-5481-FA8C-E5B7BA19C3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" y="619932"/>
            <a:ext cx="12169400" cy="4503213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6F339D-4B42-B539-5F54-30BB5042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83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09429-7886-9A99-63DD-7472C4C2A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0B07459-EDB4-283F-0E2C-EDE46E01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Změny v projektu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6DE8BCF1-BE2C-DB6C-C797-65B405403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spcAft>
                <a:spcPts val="1000"/>
              </a:spcAft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Změny, které je nutné hlásit před jejich realizací</a:t>
            </a:r>
            <a:endParaRPr lang="cs-CZ" b="1" noProof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cs-CZ" b="0" noProof="0" dirty="0">
                <a:solidFill>
                  <a:schemeClr val="tx1"/>
                </a:solidFill>
              </a:rPr>
              <a:t>Změna termínu předložení </a:t>
            </a:r>
            <a:r>
              <a:rPr lang="cs-CZ" b="0" noProof="0" dirty="0" err="1">
                <a:solidFill>
                  <a:schemeClr val="tx1"/>
                </a:solidFill>
              </a:rPr>
              <a:t>ŽoP</a:t>
            </a:r>
            <a:endParaRPr lang="cs-CZ" b="0" noProof="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cs-CZ" b="0" dirty="0">
                <a:solidFill>
                  <a:schemeClr val="tx1"/>
                </a:solidFill>
              </a:rPr>
              <a:t>Změna termínu ukončení realizace (na pozdější datum) </a:t>
            </a: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cs-CZ" b="0" noProof="0" dirty="0">
                <a:solidFill>
                  <a:schemeClr val="tx1"/>
                </a:solidFill>
              </a:rPr>
              <a:t>Změna projektu s vlivem na </a:t>
            </a:r>
            <a:r>
              <a:rPr lang="cs-CZ" b="0" dirty="0">
                <a:solidFill>
                  <a:schemeClr val="tx1"/>
                </a:solidFill>
              </a:rPr>
              <a:t>plnění účelu a cílů </a:t>
            </a: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cs-CZ" b="1" noProof="0" dirty="0">
                <a:solidFill>
                  <a:schemeClr val="tx1"/>
                </a:solidFill>
              </a:rPr>
              <a:t>Pře</a:t>
            </a:r>
            <a:r>
              <a:rPr lang="cs-CZ" b="1" dirty="0">
                <a:solidFill>
                  <a:schemeClr val="tx1"/>
                </a:solidFill>
              </a:rPr>
              <a:t>vod/svěření majetku získaného z dotace jinému subjektu </a:t>
            </a: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cs-CZ" b="1" noProof="0" dirty="0">
                <a:solidFill>
                  <a:schemeClr val="tx1"/>
                </a:solidFill>
              </a:rPr>
              <a:t>Zatížení majetku získaného z dotace věcnými právy třetích osob</a:t>
            </a: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cs-CZ" b="1" dirty="0">
                <a:solidFill>
                  <a:schemeClr val="tx1"/>
                </a:solidFill>
              </a:rPr>
              <a:t>Výpůjčka/pronájem majetku delší než 24 hodin</a:t>
            </a:r>
          </a:p>
          <a:p>
            <a:pPr>
              <a:spcAft>
                <a:spcPts val="1000"/>
              </a:spcAft>
              <a:buFont typeface="Wingdings" pitchFamily="2" charset="2"/>
              <a:buChar char="§"/>
            </a:pPr>
            <a:r>
              <a:rPr lang="cs-CZ" b="1" noProof="0" dirty="0">
                <a:solidFill>
                  <a:schemeClr val="tx1"/>
                </a:solidFill>
              </a:rPr>
              <a:t>Změna v osobě příjemce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E71753-DB6C-227E-921D-059308D8B1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00788"/>
            <a:ext cx="2743200" cy="365125"/>
          </a:xfrm>
        </p:spPr>
        <p:txBody>
          <a:bodyPr/>
          <a:lstStyle/>
          <a:p>
            <a:fld id="{1CF5A12E-3DFE-4C3E-9036-7893F29C52C1}" type="slidenum">
              <a:rPr lang="cs-CZ" noProof="0" smtClean="0"/>
              <a:pPr/>
              <a:t>29</a:t>
            </a:fld>
            <a:endParaRPr lang="cs-CZ" noProof="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6F9761-28C4-CFC8-9929-2188F252BB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6612" y="1301750"/>
            <a:ext cx="5259388" cy="3889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Kap. 12 Obecných pravidel</a:t>
            </a:r>
          </a:p>
        </p:txBody>
      </p:sp>
    </p:spTree>
    <p:extLst>
      <p:ext uri="{BB962C8B-B14F-4D97-AF65-F5344CB8AC3E}">
        <p14:creationId xmlns:p14="http://schemas.microsoft.com/office/powerpoint/2010/main" val="4629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E01C3-9AB2-01AC-36D8-43DAFFD12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9AEA0-92EE-0BF4-9CF3-C0F459D4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 IROP 2021 -2027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48FE4-EC58-7299-B3D5-E3727957F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Obecná pravidla pro žadatele a příjemce (OPPŽP): </a:t>
            </a:r>
            <a:r>
              <a:rPr lang="cs-CZ" dirty="0">
                <a:hlinkClick r:id="rId3"/>
              </a:rPr>
              <a:t>https://irop.mmr.cz/cs/irop-2021-2027/dokumenty</a:t>
            </a:r>
            <a:r>
              <a:rPr lang="cs-CZ" dirty="0"/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Specifická pravidla pro žadatele a příjemce (SPPŽP): </a:t>
            </a:r>
            <a:r>
              <a:rPr lang="cs-CZ" dirty="0">
                <a:hlinkClick r:id="rId4"/>
              </a:rPr>
              <a:t>https://irop.mmr.cz/cs/vyzvy-2021-2027</a:t>
            </a:r>
            <a:endParaRPr lang="cs-CZ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Uživatelské příručky pro práci v MS2021+: </a:t>
            </a:r>
            <a:r>
              <a:rPr lang="cs-CZ" dirty="0">
                <a:hlinkClick r:id="rId5"/>
              </a:rPr>
              <a:t>https://irop.mmr.cz/cs/ms-2021</a:t>
            </a:r>
            <a:endParaRPr lang="cs-CZ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Metodický pokyn pro oblast zadávání zakázek: </a:t>
            </a:r>
            <a:r>
              <a:rPr lang="cs-CZ" dirty="0">
                <a:hlinkClick r:id="rId3"/>
              </a:rPr>
              <a:t>https://irop.mmr.cz/cs/irop-2021-2027/dokumenty</a:t>
            </a:r>
            <a:endParaRPr lang="cs-CZ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Závazná stanoviska IROP: </a:t>
            </a:r>
            <a:r>
              <a:rPr lang="cs-CZ" dirty="0">
                <a:hlinkClick r:id="rId6"/>
              </a:rPr>
              <a:t>https://irop.gov.cz/cs/irop-2021-2027/zavazna-stanoviska-ro-irop-2021-2027</a:t>
            </a:r>
            <a:endParaRPr lang="cs-CZ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Další dokumenty – DNSH, nepřímé náklady: </a:t>
            </a:r>
            <a:r>
              <a:rPr lang="cs-CZ" dirty="0">
                <a:hlinkClick r:id="rId7"/>
              </a:rPr>
              <a:t>https://irop.gov.cz/cs/irop-2021-2027/dokumenty</a:t>
            </a:r>
            <a:endParaRPr lang="cs-CZ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Rozhodnutí o poskytnutí dotace včetně Podmínek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dirty="0"/>
              <a:t>Stránky Centra: </a:t>
            </a:r>
            <a:r>
              <a:rPr lang="cs-CZ" dirty="0">
                <a:hlinkClick r:id="rId8"/>
              </a:rPr>
              <a:t>https://crr.gov.cz/irop/irop-2021-2027/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BD4745-8855-C1D1-4D96-F193259D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53862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A2725-655F-CFDA-738A-74EE505B6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B5482AD-C26A-2CC2-4AE9-F1717717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Doporučení a časté chyby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787E4AA-0427-8C95-9623-BF1CEC27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Více přístupů do ISKP (alespoň 2 osoby a nejen Zástupce Žadatele)</a:t>
            </a:r>
          </a:p>
          <a:p>
            <a:pPr lvl="1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Automobily nesmí být použity pro soukromé účely</a:t>
            </a:r>
          </a:p>
          <a:p>
            <a:pPr lvl="1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Nevyužívání majetku</a:t>
            </a:r>
          </a:p>
          <a:p>
            <a:pPr lvl="1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Koeficient DPH při </a:t>
            </a:r>
            <a:r>
              <a:rPr lang="cs-CZ" sz="2000" dirty="0" err="1"/>
              <a:t>ŽoP</a:t>
            </a:r>
            <a:r>
              <a:rPr lang="cs-CZ" sz="2000" dirty="0"/>
              <a:t> na přelomu roku – nutné </a:t>
            </a:r>
            <a:r>
              <a:rPr lang="cs-CZ" sz="2000" b="1" dirty="0"/>
              <a:t>oznámit před 1. ZOU!</a:t>
            </a:r>
          </a:p>
          <a:p>
            <a:pPr lvl="1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Soc. služby: </a:t>
            </a:r>
          </a:p>
          <a:p>
            <a:pPr lvl="3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Pověřovací akty doložit v </a:t>
            </a:r>
            <a:r>
              <a:rPr lang="cs-CZ" sz="1400" dirty="0" err="1"/>
              <a:t>ZoR</a:t>
            </a:r>
            <a:r>
              <a:rPr lang="cs-CZ" sz="1400" dirty="0"/>
              <a:t> (Rekonstruované služby)</a:t>
            </a:r>
          </a:p>
          <a:p>
            <a:pPr lvl="3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Pověřovací akty zajistit do 6 měsíců – doložit v 1. </a:t>
            </a:r>
            <a:r>
              <a:rPr lang="cs-CZ" sz="1400" dirty="0" err="1"/>
              <a:t>ZoU</a:t>
            </a:r>
            <a:r>
              <a:rPr lang="cs-CZ" sz="1400" dirty="0"/>
              <a:t> (Nové služby)</a:t>
            </a:r>
          </a:p>
          <a:p>
            <a:pPr lvl="5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pokrývat po celou dobu Udržitelnosti bez pauzy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noProof="0" dirty="0"/>
          </a:p>
        </p:txBody>
      </p:sp>
      <p:sp>
        <p:nvSpPr>
          <p:cNvPr id="2" name="Zástupný symbol pro číslo snímku 3">
            <a:extLst>
              <a:ext uri="{FF2B5EF4-FFF2-40B4-BE49-F238E27FC236}">
                <a16:creationId xmlns:a16="http://schemas.microsoft.com/office/drawing/2014/main" id="{3B5CF704-E882-0248-2D91-EAC01A6A85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1CF5A12E-3DFE-4C3E-9036-7893F29C52C1}" type="slidenum">
              <a:rPr lang="cs-CZ" noProof="0" smtClean="0"/>
              <a:t>30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95536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6B6F1-882B-E037-9FD9-001A89006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DAEABA-D012-D418-80E7-90FD3644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619931"/>
            <a:ext cx="10381267" cy="736257"/>
          </a:xfrm>
        </p:spPr>
        <p:txBody>
          <a:bodyPr>
            <a:normAutofit/>
          </a:bodyPr>
          <a:lstStyle/>
          <a:p>
            <a:r>
              <a:rPr lang="cs-CZ" noProof="0" dirty="0"/>
              <a:t>Nejčastější nedostatky zpráv o udržitelnosti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3F5FC-715D-B312-C486-22306CCED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999" y="1702162"/>
            <a:ext cx="3375982" cy="3960537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cs-CZ" noProof="0" dirty="0"/>
              <a:t>1) </a:t>
            </a:r>
            <a:r>
              <a:rPr lang="cs-CZ" noProof="0" dirty="0" err="1"/>
              <a:t>ZoU</a:t>
            </a:r>
            <a:r>
              <a:rPr lang="cs-CZ" noProof="0" dirty="0"/>
              <a:t> není podána v požadovaném termínu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noProof="0" dirty="0">
                <a:solidFill>
                  <a:schemeClr val="tx1"/>
                </a:solidFill>
              </a:rPr>
              <a:t>Dodatečná lhůta → </a:t>
            </a:r>
            <a:br>
              <a:rPr lang="cs-CZ" b="0" noProof="0" dirty="0">
                <a:solidFill>
                  <a:schemeClr val="tx1"/>
                </a:solidFill>
              </a:rPr>
            </a:br>
            <a:r>
              <a:rPr lang="cs-CZ" b="0" noProof="0" dirty="0">
                <a:solidFill>
                  <a:schemeClr val="tx1"/>
                </a:solidFill>
              </a:rPr>
              <a:t>10 pracovních dní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dirty="0">
                <a:solidFill>
                  <a:schemeClr val="tx1"/>
                </a:solidFill>
              </a:rPr>
              <a:t>Doložení po dodatečné lhůtě → sankce dle Podmínek PA 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dirty="0">
                <a:solidFill>
                  <a:schemeClr val="tx1"/>
                </a:solidFill>
              </a:rPr>
              <a:t>Nedoložení </a:t>
            </a:r>
            <a:r>
              <a:rPr lang="cs-CZ" b="0" dirty="0" err="1">
                <a:solidFill>
                  <a:schemeClr val="tx1"/>
                </a:solidFill>
              </a:rPr>
              <a:t>ZoU</a:t>
            </a:r>
            <a:r>
              <a:rPr lang="cs-CZ" b="0" dirty="0">
                <a:solidFill>
                  <a:schemeClr val="tx1"/>
                </a:solidFill>
              </a:rPr>
              <a:t> → zahájení veřejnosprávní kontroly </a:t>
            </a:r>
            <a:endParaRPr lang="cs-CZ" b="0" noProof="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F3CBA2-EF6C-5F6C-B02D-3533FED2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31</a:t>
            </a:fld>
            <a:endParaRPr lang="cs-CZ" noProof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80A832-FAB6-0B92-20A1-1652964D67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2418" y="1702161"/>
            <a:ext cx="3375982" cy="3960537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cs-CZ" noProof="0" dirty="0"/>
              <a:t>3) </a:t>
            </a:r>
            <a:r>
              <a:rPr lang="cs-CZ" noProof="0" dirty="0" err="1"/>
              <a:t>ZoU</a:t>
            </a:r>
            <a:r>
              <a:rPr lang="cs-CZ" noProof="0" dirty="0"/>
              <a:t> č. 1 nepopisuje období od ukončení realizace projektu do začátku udržitelnosti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noProof="0" dirty="0">
                <a:solidFill>
                  <a:schemeClr val="tx1"/>
                </a:solidFill>
              </a:rPr>
              <a:t>Podmínky udržitelnosti musí příjemce plnit ode dne následujícího po datu ukončení realizace projektu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A52654-905B-B610-696A-5EEA969880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8009" y="1702161"/>
            <a:ext cx="3375982" cy="396053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cs-CZ" noProof="0" dirty="0"/>
              <a:t>2) </a:t>
            </a:r>
            <a:r>
              <a:rPr lang="cs-CZ" noProof="0" dirty="0" err="1"/>
              <a:t>ZoU</a:t>
            </a:r>
            <a:r>
              <a:rPr lang="cs-CZ" noProof="0" dirty="0"/>
              <a:t> není podepsána oprávněnou osobou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noProof="0" dirty="0">
                <a:solidFill>
                  <a:schemeClr val="tx1"/>
                </a:solidFill>
              </a:rPr>
              <a:t>Nebyla oznámena změna statutárního zástupce příjemce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dirty="0">
                <a:solidFill>
                  <a:schemeClr val="tx1"/>
                </a:solidFill>
              </a:rPr>
              <a:t>Není doložena platná plná moc/plná moc neplní požadavky IROP</a:t>
            </a:r>
            <a:endParaRPr lang="cs-CZ" b="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3B06E-33D5-5793-ED3A-7C2C62932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C2225-ABCF-98B5-BD2F-C9B3E6D2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619931"/>
            <a:ext cx="10381267" cy="736257"/>
          </a:xfrm>
        </p:spPr>
        <p:txBody>
          <a:bodyPr>
            <a:normAutofit/>
          </a:bodyPr>
          <a:lstStyle/>
          <a:p>
            <a:r>
              <a:rPr lang="cs-CZ" noProof="0" dirty="0"/>
              <a:t>Nejčastější nedostatky zpráv o udržitelnosti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DB2861-D1F6-4513-0C00-CF5E1A645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685" y="1777318"/>
            <a:ext cx="3375982" cy="3960537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cs-CZ" noProof="0" dirty="0"/>
              <a:t>4) </a:t>
            </a:r>
            <a:r>
              <a:rPr lang="cs-CZ" dirty="0" err="1"/>
              <a:t>ZoU</a:t>
            </a:r>
            <a:r>
              <a:rPr lang="cs-CZ" dirty="0"/>
              <a:t> neobsahuje vyjádření k udržení dosažených hodnot indikátorů nebo i</a:t>
            </a:r>
            <a:r>
              <a:rPr lang="cs-CZ" noProof="0" dirty="0" err="1"/>
              <a:t>ndikátory</a:t>
            </a:r>
            <a:r>
              <a:rPr lang="cs-CZ" noProof="0" dirty="0"/>
              <a:t> nejsou vykázány v souladu s MLI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dirty="0">
                <a:solidFill>
                  <a:schemeClr val="tx1"/>
                </a:solidFill>
              </a:rPr>
              <a:t>Podstatné pro zachování účelu a cílů projektu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noProof="0" dirty="0">
                <a:solidFill>
                  <a:schemeClr val="tx1"/>
                </a:solidFill>
              </a:rPr>
              <a:t>MLI = Metodické listy indikátorů 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dirty="0">
                <a:solidFill>
                  <a:schemeClr val="tx1"/>
                </a:solidFill>
              </a:rPr>
              <a:t>Specifika dle příslušné výzvy IROP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99F35C-2365-0648-4B48-DBB9C2ED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32</a:t>
            </a:fld>
            <a:endParaRPr lang="cs-CZ" noProof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C62393-A14F-4B4C-449B-A76BE0CEF2B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07223" y="1777317"/>
            <a:ext cx="3375982" cy="3960537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cs-CZ" dirty="0"/>
              <a:t>6</a:t>
            </a:r>
            <a:r>
              <a:rPr lang="cs-CZ" noProof="0" dirty="0"/>
              <a:t>) </a:t>
            </a:r>
            <a:r>
              <a:rPr lang="cs-CZ" noProof="0" dirty="0" err="1"/>
              <a:t>ZoU</a:t>
            </a:r>
            <a:r>
              <a:rPr lang="cs-CZ" noProof="0" dirty="0"/>
              <a:t> neobsahuje vyjádření, zda došlo ke změnám v plnění DNSH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dirty="0">
                <a:solidFill>
                  <a:schemeClr val="tx1"/>
                </a:solidFill>
              </a:rPr>
              <a:t>Vychází ze seznamu povinných příloh 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noProof="0" dirty="0" err="1">
                <a:solidFill>
                  <a:schemeClr val="tx1"/>
                </a:solidFill>
              </a:rPr>
              <a:t>Dokum</a:t>
            </a:r>
            <a:r>
              <a:rPr lang="cs-CZ" b="0" dirty="0" err="1">
                <a:solidFill>
                  <a:schemeClr val="tx1"/>
                </a:solidFill>
              </a:rPr>
              <a:t>enty</a:t>
            </a:r>
            <a:r>
              <a:rPr lang="cs-CZ" b="0" dirty="0">
                <a:solidFill>
                  <a:schemeClr val="tx1"/>
                </a:solidFill>
              </a:rPr>
              <a:t> k implementaci zásad DNSH k dispozici zde: </a:t>
            </a:r>
            <a:r>
              <a:rPr lang="cs-CZ" b="0" dirty="0">
                <a:solidFill>
                  <a:schemeClr val="tx1"/>
                </a:solidFill>
                <a:hlinkClick r:id="rId3"/>
              </a:rPr>
              <a:t>https://irop.gov.cz/cs/irop-2021-2027/dokumenty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endParaRPr lang="cs-CZ" b="0" noProof="0" dirty="0">
              <a:solidFill>
                <a:schemeClr val="tx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56FC28-DF53-BA75-1C06-016DCF7A467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81957" y="1777317"/>
            <a:ext cx="3503092" cy="396053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cs-CZ" dirty="0"/>
              <a:t>5</a:t>
            </a:r>
            <a:r>
              <a:rPr lang="cs-CZ" noProof="0" dirty="0"/>
              <a:t>) </a:t>
            </a:r>
            <a:r>
              <a:rPr lang="cs-CZ" dirty="0"/>
              <a:t>Nedostatečný popis plnění udržitelnosti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0" i="1" dirty="0">
                <a:solidFill>
                  <a:schemeClr val="tx1"/>
                </a:solidFill>
              </a:rPr>
              <a:t>„Plněno tak, jak je uvedeno ve Studii proveditelnosti/ Podkladech pro hodnocení“</a:t>
            </a:r>
            <a:r>
              <a:rPr lang="cs-CZ" b="0" dirty="0">
                <a:solidFill>
                  <a:schemeClr val="tx1"/>
                </a:solidFill>
              </a:rPr>
              <a:t>→ nedostatečné </a:t>
            </a:r>
          </a:p>
        </p:txBody>
      </p:sp>
    </p:spTree>
    <p:extLst>
      <p:ext uri="{BB962C8B-B14F-4D97-AF65-F5344CB8AC3E}">
        <p14:creationId xmlns:p14="http://schemas.microsoft.com/office/powerpoint/2010/main" val="7341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B59CC-C31D-BBD0-920E-2EF2EB4DA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DC76E-9F7D-7FC4-8F21-D06D9A44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999" y="619931"/>
            <a:ext cx="10381267" cy="736257"/>
          </a:xfrm>
        </p:spPr>
        <p:txBody>
          <a:bodyPr>
            <a:normAutofit/>
          </a:bodyPr>
          <a:lstStyle/>
          <a:p>
            <a:r>
              <a:rPr lang="cs-CZ" noProof="0" dirty="0"/>
              <a:t>Nejčastější nedostatky zpráv o udržitelnosti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3BA7E8-4590-282A-98B5-8D1AE6655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685" y="1714688"/>
            <a:ext cx="3375982" cy="396053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cs-CZ" sz="2400" noProof="0" dirty="0"/>
              <a:t>7) </a:t>
            </a:r>
            <a:r>
              <a:rPr lang="cs-CZ" sz="2400" dirty="0"/>
              <a:t>Nedoložená/neúplná evidence majetku</a:t>
            </a:r>
            <a:endParaRPr lang="cs-CZ" sz="2400" noProof="0" dirty="0"/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400" b="0" dirty="0">
                <a:solidFill>
                  <a:schemeClr val="tx1"/>
                </a:solidFill>
              </a:rPr>
              <a:t>V případě svěření majetku k hospodaření (např. u příspěvkových organizací) →  doložení smlouvy o výpůjčce, převodu.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400" b="0" dirty="0">
                <a:solidFill>
                  <a:schemeClr val="tx1"/>
                </a:solidFill>
              </a:rPr>
              <a:t>Součástí smlouvy →  specifikace majetku, odpovědnost za škodní události, opravy atd.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b="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258AC7-BA7B-E4EF-52E4-57032F40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33</a:t>
            </a:fld>
            <a:endParaRPr lang="cs-CZ" noProof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FFA300-1D64-9E1D-3336-9C5AB49733A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19333" y="1714687"/>
            <a:ext cx="3375982" cy="396053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cs-CZ" sz="1900" noProof="0" dirty="0"/>
              <a:t>9) Neohlášení/nezadávání externích kontrol na projektu</a:t>
            </a:r>
          </a:p>
          <a:p>
            <a:pPr>
              <a:spcAft>
                <a:spcPts val="1000"/>
              </a:spcAft>
            </a:pPr>
            <a:endParaRPr lang="cs-CZ" sz="1900" noProof="0" dirty="0"/>
          </a:p>
          <a:p>
            <a:pPr>
              <a:spcAft>
                <a:spcPts val="1000"/>
              </a:spcAft>
            </a:pPr>
            <a:r>
              <a:rPr lang="cs-CZ" sz="1900" dirty="0"/>
              <a:t>10) Neinformování o změnách v projektu a změnách závazku na veřejných zakázkách (uzavření dodatku)</a:t>
            </a:r>
            <a:endParaRPr lang="cs-CZ" sz="1900" noProof="0" dirty="0"/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900" b="0" dirty="0">
                <a:solidFill>
                  <a:schemeClr val="tx1"/>
                </a:solidFill>
              </a:rPr>
              <a:t>V případě, že nedošlo k žádným změnám → výslovně uveďte v </a:t>
            </a:r>
            <a:r>
              <a:rPr lang="cs-CZ" sz="1900" b="0" dirty="0" err="1">
                <a:solidFill>
                  <a:schemeClr val="tx1"/>
                </a:solidFill>
              </a:rPr>
              <a:t>ZoU</a:t>
            </a:r>
            <a:endParaRPr lang="cs-CZ" sz="1900" b="0" dirty="0">
              <a:solidFill>
                <a:schemeClr val="tx1"/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3F50E79-CDF5-3E78-CD2B-ED383092AD5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44454" y="1714687"/>
            <a:ext cx="3503092" cy="3960537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cs-CZ" sz="1900" noProof="0" dirty="0"/>
              <a:t>8) </a:t>
            </a:r>
            <a:r>
              <a:rPr lang="cs-CZ" sz="1900" dirty="0"/>
              <a:t>Nedoložení povinných příloh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900" b="0" dirty="0">
                <a:solidFill>
                  <a:schemeClr val="tx1"/>
                </a:solidFill>
              </a:rPr>
              <a:t>Vzdělávání → výkaz počtu žáků, třídní kniha, jiná evidence počtu žáků; rozvrh hodin, záznamy o využívání podpořené učebny 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900" b="0" dirty="0">
                <a:solidFill>
                  <a:schemeClr val="tx1"/>
                </a:solidFill>
              </a:rPr>
              <a:t>Sociální služby → pověřovací akt 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900" b="0" dirty="0">
                <a:solidFill>
                  <a:schemeClr val="tx1"/>
                </a:solidFill>
              </a:rPr>
              <a:t>Bezpečnost dopravy → výstup z CDV nebo popis (počet nehod)</a:t>
            </a:r>
          </a:p>
        </p:txBody>
      </p:sp>
    </p:spTree>
    <p:extLst>
      <p:ext uri="{BB962C8B-B14F-4D97-AF65-F5344CB8AC3E}">
        <p14:creationId xmlns:p14="http://schemas.microsoft.com/office/powerpoint/2010/main" val="263309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504BD-108B-C879-1F98-5AD01DA38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0674058-7469-5EA4-BB96-70819DC4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61598"/>
            <a:ext cx="9900000" cy="2867401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5300" dirty="0"/>
              <a:t>Specifika konkrétních výzev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3B3DC0-7204-48F9-F8ED-8CD7E165CE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00788"/>
            <a:ext cx="2743200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70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E4F5C-15E9-D86F-0A86-499CF04AA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EB258-39C7-36D9-145B-AA679A5D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Bezpečnost nemotorové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B2C81C-7671-B987-5401-8659D0190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587271"/>
            <a:ext cx="10401300" cy="46893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Specifická kritéria udržitelnosti</a:t>
            </a:r>
          </a:p>
          <a:p>
            <a:pPr algn="just"/>
            <a:r>
              <a:rPr lang="cs-CZ" dirty="0"/>
              <a:t>Zajistit po celou dobu udržitelnosti </a:t>
            </a:r>
            <a:r>
              <a:rPr lang="cs-CZ" b="1" dirty="0"/>
              <a:t>provoz a řádnou péči o komunikaci pro pěší </a:t>
            </a:r>
            <a:br>
              <a:rPr lang="cs-CZ" dirty="0"/>
            </a:br>
            <a:r>
              <a:rPr lang="cs-CZ" dirty="0"/>
              <a:t>a komunikaci pro cyklisty, na kterou obdržel dotaci z IROP, v souladu se zákonem č. 13/1997 Sb., o pozemních komunikacích, ve znění pozdějších předpisů, a vyhláškou č. 104/1997 Sb., kterou se provádí zákon o pozemních komunikacích, ve znění.</a:t>
            </a:r>
          </a:p>
          <a:p>
            <a:pPr algn="just"/>
            <a:r>
              <a:rPr lang="cs-CZ" dirty="0"/>
              <a:t>Zabezpečit </a:t>
            </a:r>
            <a:r>
              <a:rPr lang="cs-CZ" b="1" dirty="0"/>
              <a:t>stálou funkčnost zrealizovaných prvků bezbariérovosti</a:t>
            </a:r>
            <a:r>
              <a:rPr lang="cs-CZ" dirty="0"/>
              <a:t> na celém úseku komunikace určené pro pěší.</a:t>
            </a:r>
          </a:p>
          <a:p>
            <a:pPr marL="0" indent="0">
              <a:buNone/>
            </a:pPr>
            <a:r>
              <a:rPr lang="cs-CZ" u="sng" dirty="0"/>
              <a:t>Naplnění specifických kritérií v </a:t>
            </a:r>
            <a:r>
              <a:rPr lang="cs-CZ" u="sng" dirty="0" err="1"/>
              <a:t>ZoU</a:t>
            </a:r>
            <a:endParaRPr lang="cs-CZ" u="sng" dirty="0"/>
          </a:p>
          <a:p>
            <a:pPr algn="just"/>
            <a:r>
              <a:rPr lang="cs-CZ" dirty="0"/>
              <a:t>V </a:t>
            </a:r>
            <a:r>
              <a:rPr lang="cs-CZ" dirty="0" err="1"/>
              <a:t>ZoU</a:t>
            </a:r>
            <a:r>
              <a:rPr lang="cs-CZ" dirty="0"/>
              <a:t> popsat, jakým způsobem byl ve sledovaném období ve vztahu k projektem řešeným úsekům komunikace pro pěší/cyklisty plněn plán údržby a oprav, který příjemce deklaroval ve Studii proveditelnosti/v Podkladech pro hodnocení.</a:t>
            </a:r>
          </a:p>
          <a:p>
            <a:pPr algn="just"/>
            <a:r>
              <a:rPr lang="cs-CZ" dirty="0"/>
              <a:t>V </a:t>
            </a:r>
            <a:r>
              <a:rPr lang="cs-CZ" dirty="0" err="1"/>
              <a:t>ZoU</a:t>
            </a:r>
            <a:r>
              <a:rPr lang="cs-CZ" dirty="0"/>
              <a:t> dále zahrnout i informaci, že prováděná údržba zajistila v průběhu sledovaného období stálou funkčnost projektem realizovaných prvků bezbariérovosti (pouze pokud byly projektem řešeny komunikace určené pro pohyb pěších).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81A7C8-94A4-DB2F-7BEE-F7ADACF9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35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0402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2B9CA-270A-4A12-2564-6A4F51C6E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FF758-B914-5F95-13F6-0290D836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Bezpečnost nemotorové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239806-D8E9-E274-46B3-65EDF44C0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587271"/>
            <a:ext cx="10401300" cy="468933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90000"/>
              </a:lnSpc>
              <a:buNone/>
              <a:defRPr/>
            </a:pPr>
            <a:r>
              <a:rPr lang="cs-CZ" sz="2100" b="1" dirty="0"/>
              <a:t>Indikátor výsledku </a:t>
            </a:r>
          </a:p>
          <a:p>
            <a:pPr marL="0" lvl="0" indent="0" algn="just" defTabSz="4572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sz="1900" i="1" dirty="0">
              <a:solidFill>
                <a:prstClr val="black"/>
              </a:solidFill>
            </a:endParaRPr>
          </a:p>
          <a:p>
            <a:pPr marL="0" lvl="0" indent="0" algn="just" defTabSz="4572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cs-CZ" sz="1900" i="1" dirty="0">
                <a:solidFill>
                  <a:prstClr val="black"/>
                </a:solidFill>
              </a:rPr>
              <a:t>726 011 Počet nehod na km komunikace s realizovaným bezpečnostním opatřením</a:t>
            </a:r>
          </a:p>
          <a:p>
            <a:pPr marL="0" lvl="0" indent="0" algn="just" defTabSz="4572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cs-CZ" sz="1900" i="1" dirty="0">
              <a:solidFill>
                <a:prstClr val="black"/>
              </a:solidFill>
            </a:endParaRPr>
          </a:p>
          <a:p>
            <a:pPr marL="285750" lvl="0" indent="-285750" algn="just" defTabSz="457200" fontAlgn="base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cs-CZ" sz="800" b="1" dirty="0">
              <a:solidFill>
                <a:prstClr val="black"/>
              </a:solidFill>
              <a:latin typeface="Arial" panose="020B0604020202020204"/>
            </a:endParaRPr>
          </a:p>
          <a:p>
            <a:pPr lvl="0" algn="just" fontAlgn="base">
              <a:lnSpc>
                <a:spcPct val="90000"/>
              </a:lnSpc>
              <a:defRPr/>
            </a:pPr>
            <a:r>
              <a:rPr lang="cs-CZ" sz="1800" dirty="0"/>
              <a:t>Dosažená hodnota: Skutečný počet dopravních nehod na jeden kilometr stávající pozemní komunikace pro motorovou dopravu vymezené souběžnou trasou komunikace pro pěší, křížením s komunikací pro pěší nebo nehodovou lokalitou s komunikací pro pěší a pro cyklisty, kterou žadatel v rámci projektu vybudoval, zmodernizoval, zrekonstruoval nebo stavebně upravil, za období 1. roku udržitelnosti projektu.</a:t>
            </a:r>
          </a:p>
          <a:p>
            <a:pPr lvl="0" algn="just" fontAlgn="base">
              <a:lnSpc>
                <a:spcPct val="90000"/>
              </a:lnSpc>
              <a:defRPr/>
            </a:pPr>
            <a:r>
              <a:rPr lang="cs-CZ" sz="1800" dirty="0"/>
              <a:t>Hodnotu je nutné vykázat v 1. Zprávě o udržitelnosti projektu ke skutečnému datu, kdy skončil první rok udržitelnosti projektu. </a:t>
            </a:r>
          </a:p>
          <a:p>
            <a:pPr lvl="0" algn="just" fontAlgn="base">
              <a:lnSpc>
                <a:spcPct val="90000"/>
              </a:lnSpc>
              <a:defRPr/>
            </a:pPr>
            <a:r>
              <a:rPr lang="cs-CZ" sz="1800" dirty="0"/>
              <a:t>Dokládá se výpočet dosažené hodnoty indikátoru 726 011 v souladu s metodickým listem a analogicky s výpočtem výchozí hodnoty indikátoru 726 011 ve studii proveditelnosti. </a:t>
            </a:r>
          </a:p>
          <a:p>
            <a:pPr lvl="0" algn="just" fontAlgn="base">
              <a:lnSpc>
                <a:spcPct val="90000"/>
              </a:lnSpc>
              <a:defRPr/>
            </a:pPr>
            <a:r>
              <a:rPr lang="cs-CZ" sz="1800" dirty="0"/>
              <a:t>Nenaplnění cílové hodnoty indikátoru není sankcionováno. Rozdíl v hodnotách by ale měl být okomentován. </a:t>
            </a:r>
          </a:p>
          <a:p>
            <a:pPr lvl="0" algn="just" fontAlgn="base">
              <a:lnSpc>
                <a:spcPct val="90000"/>
              </a:lnSpc>
              <a:defRPr/>
            </a:pPr>
            <a:r>
              <a:rPr lang="cs-CZ" sz="1800" dirty="0"/>
              <a:t>V dalších letech je hodnota vykazována ve Zprávách o udržitelnosti projektu pouze v případě změny aktivit projektu, a to včetně popisu, kdy a proč ke změně došlo. 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326B57-2EB3-0DB1-AB5C-A29B84E5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36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42105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7206-5771-80C8-6E36-36E9B54E1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749D1E2-B55E-0A2F-B293-E182FEBA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61598"/>
            <a:ext cx="9900000" cy="2867401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5400" dirty="0"/>
              <a:t>Specifika IROP I (2014-2020)</a:t>
            </a:r>
            <a:endParaRPr lang="cs-CZ" sz="53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D563A6-00A0-3158-78C0-F33A05EEFF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00788"/>
            <a:ext cx="2743200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732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73E76D-4E18-2F9F-C2FC-2FF827B3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38</a:t>
            </a:fld>
            <a:endParaRPr lang="cs-CZ"/>
          </a:p>
        </p:txBody>
      </p:sp>
      <p:pic>
        <p:nvPicPr>
          <p:cNvPr id="6" name="Obrázek 5" descr="Obsah obrázku text, snímek obrazovky, Písmo, dokument&#10;&#10;Obsah generovaný pomocí AI může být nesprávný.">
            <a:extLst>
              <a:ext uri="{FF2B5EF4-FFF2-40B4-BE49-F238E27FC236}">
                <a16:creationId xmlns:a16="http://schemas.microsoft.com/office/drawing/2014/main" id="{BA88F9BE-291B-5FF4-4763-8707B1207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079"/>
            <a:ext cx="12192000" cy="609984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E9667DA-C6D5-3B7D-1266-09CA2EC00977}"/>
              </a:ext>
            </a:extLst>
          </p:cNvPr>
          <p:cNvSpPr/>
          <p:nvPr/>
        </p:nvSpPr>
        <p:spPr>
          <a:xfrm>
            <a:off x="315686" y="4114800"/>
            <a:ext cx="3483428" cy="2362200"/>
          </a:xfrm>
          <a:prstGeom prst="rect">
            <a:avLst/>
          </a:prstGeom>
          <a:noFill/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623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FACD9-A98B-C595-90CC-7A938402C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F79C9-19B7-1E5D-D79B-4742937B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 IROP 2014–2020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B8A60-736C-86EE-9840-D1733A5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557309"/>
            <a:ext cx="10824000" cy="3743381"/>
          </a:xfrm>
        </p:spPr>
        <p:txBody>
          <a:bodyPr numCol="2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sz="2100" noProof="0" dirty="0">
                <a:solidFill>
                  <a:schemeClr val="accent2"/>
                </a:solidFill>
              </a:rPr>
              <a:t>Základní dokumenty:</a:t>
            </a:r>
          </a:p>
          <a:p>
            <a:pPr>
              <a:lnSpc>
                <a:spcPct val="110000"/>
              </a:lnSpc>
            </a:pPr>
            <a:r>
              <a:rPr lang="cs-CZ" sz="2100" dirty="0">
                <a:solidFill>
                  <a:schemeClr val="tx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https://irop.gov.cz/cs/irop-2014-2020/dokumenty </a:t>
            </a:r>
            <a:endParaRPr lang="cs-CZ" sz="21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cs-CZ" b="1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10000"/>
              </a:lnSpc>
            </a:pPr>
            <a:r>
              <a:rPr lang="cs-CZ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Obecná</a:t>
            </a:r>
            <a:r>
              <a:rPr lang="cs-CZ" b="1" dirty="0"/>
              <a:t> </a:t>
            </a:r>
            <a:r>
              <a:rPr lang="cs-CZ" dirty="0"/>
              <a:t>pravidla pro žadatele a příjemce </a:t>
            </a:r>
          </a:p>
          <a:p>
            <a:pPr>
              <a:lnSpc>
                <a:spcPct val="110000"/>
              </a:lnSpc>
            </a:pPr>
            <a:r>
              <a:rPr lang="cs-CZ" dirty="0"/>
              <a:t>Uživatelské </a:t>
            </a:r>
            <a:r>
              <a:rPr lang="cs-CZ" b="1" dirty="0"/>
              <a:t>příručky </a:t>
            </a:r>
            <a:r>
              <a:rPr lang="cs-CZ" dirty="0"/>
              <a:t>pro práci v ISKP2014+</a:t>
            </a:r>
          </a:p>
          <a:p>
            <a:pPr>
              <a:lnSpc>
                <a:spcPct val="110000"/>
              </a:lnSpc>
            </a:pPr>
            <a:r>
              <a:rPr lang="cs-CZ" dirty="0"/>
              <a:t>Dokumenty k jednotlivým </a:t>
            </a:r>
            <a:r>
              <a:rPr lang="cs-CZ" b="1" dirty="0"/>
              <a:t>výzvám</a:t>
            </a:r>
          </a:p>
          <a:p>
            <a:pPr>
              <a:lnSpc>
                <a:spcPct val="110000"/>
              </a:lnSpc>
            </a:pPr>
            <a:r>
              <a:rPr lang="cs-CZ" b="1" dirty="0"/>
              <a:t>Závazná stanoviska IROP </a:t>
            </a: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</a:t>
            </a: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Závazné stanovisko ŘO IROP č. 54</a:t>
            </a:r>
            <a:r>
              <a:rPr lang="cs-CZ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endParaRPr lang="cs-CZ" noProof="0" dirty="0"/>
          </a:p>
          <a:p>
            <a:pPr>
              <a:lnSpc>
                <a:spcPct val="110000"/>
              </a:lnSpc>
            </a:pPr>
            <a:endParaRPr lang="cs-CZ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2100" dirty="0">
                <a:solidFill>
                  <a:schemeClr val="accent2"/>
                </a:solidFill>
              </a:rPr>
              <a:t>Dokumenty k udržitelnosti </a:t>
            </a:r>
          </a:p>
          <a:p>
            <a:pPr>
              <a:lnSpc>
                <a:spcPct val="110000"/>
              </a:lnSpc>
            </a:pPr>
            <a:r>
              <a:rPr lang="cs-CZ" sz="2100" dirty="0">
                <a:solidFill>
                  <a:schemeClr val="tx2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https://crr.gov.cz/irop/projekt/udrzitelnost-projektu/</a:t>
            </a:r>
            <a:endParaRPr lang="cs-CZ" sz="21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cs-CZ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Seznam</a:t>
            </a:r>
            <a:r>
              <a:rPr lang="cs-CZ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</a:t>
            </a:r>
            <a:r>
              <a:rPr lang="cs-CZ" dirty="0"/>
              <a:t>, které se ke Zprávě o udržitelnosti dokládají</a:t>
            </a:r>
            <a:endParaRPr lang="cs-CZ" b="1" dirty="0"/>
          </a:p>
          <a:p>
            <a:pPr>
              <a:lnSpc>
                <a:spcPct val="110000"/>
              </a:lnSpc>
            </a:pPr>
            <a:r>
              <a:rPr lang="cs-CZ" b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Kontrolní list</a:t>
            </a:r>
            <a:r>
              <a:rPr lang="cs-CZ" dirty="0"/>
              <a:t>, díky kterému snadno ověříte, že máte vše správně vyplněno</a:t>
            </a:r>
          </a:p>
          <a:p>
            <a:pPr>
              <a:lnSpc>
                <a:spcPct val="110000"/>
              </a:lnSpc>
            </a:pPr>
            <a:r>
              <a:rPr lang="cs-CZ" sz="2100" b="1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Interaktivní formulář </a:t>
            </a:r>
            <a:r>
              <a:rPr lang="cs-CZ" sz="2100" dirty="0"/>
              <a:t>Popisu</a:t>
            </a:r>
            <a:r>
              <a:rPr lang="cs-CZ" sz="2100" b="1" dirty="0"/>
              <a:t> </a:t>
            </a:r>
            <a:r>
              <a:rPr lang="cs-CZ" dirty="0"/>
              <a:t>plnění udržitelnosti projektu </a:t>
            </a:r>
          </a:p>
          <a:p>
            <a:pPr>
              <a:lnSpc>
                <a:spcPct val="110000"/>
              </a:lnSpc>
            </a:pPr>
            <a:r>
              <a:rPr lang="cs-CZ" dirty="0"/>
              <a:t>Vzorová </a:t>
            </a:r>
            <a:r>
              <a:rPr lang="cs-CZ" b="1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evidenční tabulka majetku</a:t>
            </a:r>
            <a:endParaRPr lang="cs-CZ" b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BA6E2D-4BFC-A3ED-7560-437D46C4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39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21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D4BC9-30DA-8451-7C2A-B443D319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15999"/>
            <a:ext cx="9900000" cy="2413001"/>
          </a:xfrm>
        </p:spPr>
        <p:txBody>
          <a:bodyPr anchor="b">
            <a:normAutofit/>
          </a:bodyPr>
          <a:lstStyle/>
          <a:p>
            <a:r>
              <a:rPr lang="cs-CZ" dirty="0"/>
              <a:t>Ukončení realizace projektu</a:t>
            </a:r>
          </a:p>
        </p:txBody>
      </p:sp>
      <p:sp>
        <p:nvSpPr>
          <p:cNvPr id="4" name="Zástupný symbol pro číslo snímku 3" hidden="1">
            <a:extLst>
              <a:ext uri="{FF2B5EF4-FFF2-40B4-BE49-F238E27FC236}">
                <a16:creationId xmlns:a16="http://schemas.microsoft.com/office/drawing/2014/main" id="{7043A843-E065-768D-840F-470826751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0078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CF5A12E-3DFE-4C3E-9036-7893F29C52C1}" type="slidenum">
              <a:rPr lang="cs-CZ" smtClean="0"/>
              <a:pPr>
                <a:spcAft>
                  <a:spcPts val="600"/>
                </a:spcAft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429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C16A3-F5F2-3F25-DFDA-74CE0D94E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BAE58-4AAF-AA00-108A-AA2C72AA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 IROP 2014–2020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6FF637-1BE7-5272-4184-11CFAEF67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02" y="1880367"/>
            <a:ext cx="10977169" cy="462444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Vzorová evidenční tabulka:</a:t>
            </a:r>
          </a:p>
          <a:p>
            <a:r>
              <a:rPr lang="cs-CZ" sz="1600" dirty="0">
                <a:solidFill>
                  <a:schemeClr val="tx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https://crr.gov.cz/irop/projekt/udrzitelnost-projektu/evidencni-tabulka-majetku/</a:t>
            </a:r>
            <a:endParaRPr lang="cs-CZ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C00EF506-CFCE-44F4-D207-129A32586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86" y="2769166"/>
            <a:ext cx="11705427" cy="206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14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58D22-E2C3-6247-B1BB-703B39BF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56A9F2-16F9-5483-752A-158C1687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 IROP 2014–2020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04E977-837D-A7F6-67BB-04E9BFB82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14" y="1930471"/>
            <a:ext cx="10977169" cy="462444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/>
                </a:solidFill>
              </a:rPr>
              <a:t>Interaktivní formulář:</a:t>
            </a:r>
          </a:p>
          <a:p>
            <a:r>
              <a:rPr lang="cs-CZ" sz="1600" dirty="0">
                <a:solidFill>
                  <a:schemeClr val="tx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https://crr.gov.cz/irop/projekt/udrzitelnost-projektu/formulare-popis-plneni-udrzitelnosti-projektu/</a:t>
            </a:r>
            <a:endParaRPr lang="cs-CZ" sz="1600" dirty="0">
              <a:solidFill>
                <a:schemeClr val="tx2">
                  <a:lumMod val="50000"/>
                  <a:lumOff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5D8B586-855D-5BBD-626A-11F483676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630" y="3016082"/>
            <a:ext cx="4439058" cy="303501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7A05CF8-7892-F81A-1123-C12F392BA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00" y="3016082"/>
            <a:ext cx="5128372" cy="30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43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528A1-3820-6E47-C9E1-81A6025AB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0632DF0-B9F1-9091-21A0-C8C2D7D5E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342530"/>
            <a:ext cx="9900000" cy="1070756"/>
          </a:xfrm>
        </p:spPr>
        <p:txBody>
          <a:bodyPr/>
          <a:lstStyle/>
          <a:p>
            <a:r>
              <a:rPr lang="cs-CZ" noProof="0" dirty="0"/>
              <a:t>Interaktivní formulář</a:t>
            </a:r>
            <a:br>
              <a:rPr lang="cs-CZ" noProof="0" dirty="0"/>
            </a:br>
            <a:endParaRPr lang="cs-CZ" noProof="0" dirty="0"/>
          </a:p>
        </p:txBody>
      </p:sp>
      <p:sp>
        <p:nvSpPr>
          <p:cNvPr id="2" name="Zástupný symbol pro číslo snímku 3">
            <a:extLst>
              <a:ext uri="{FF2B5EF4-FFF2-40B4-BE49-F238E27FC236}">
                <a16:creationId xmlns:a16="http://schemas.microsoft.com/office/drawing/2014/main" id="{BA592CF4-4AE0-FB78-3461-BF987D11E7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2400" y="6284888"/>
            <a:ext cx="2743200" cy="365125"/>
          </a:xfrm>
        </p:spPr>
        <p:txBody>
          <a:bodyPr/>
          <a:lstStyle/>
          <a:p>
            <a:fld id="{1CF5A12E-3DFE-4C3E-9036-7893F29C52C1}" type="slidenum">
              <a:rPr lang="cs-CZ" noProof="0" smtClean="0"/>
              <a:t>42</a:t>
            </a:fld>
            <a:endParaRPr lang="cs-CZ" noProof="0" dirty="0"/>
          </a:p>
        </p:txBody>
      </p:sp>
      <p:pic>
        <p:nvPicPr>
          <p:cNvPr id="9" name="Zástupný obsah 8" descr="Obsah obrázku text, snímek obrazovky, Paralelní, číslo&#10;&#10;Obsah generovaný pomocí AI může být nesprávný.">
            <a:extLst>
              <a:ext uri="{FF2B5EF4-FFF2-40B4-BE49-F238E27FC236}">
                <a16:creationId xmlns:a16="http://schemas.microsoft.com/office/drawing/2014/main" id="{8D186643-0636-7036-EF3C-3552E931B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/>
          <a:stretch>
            <a:fillRect/>
          </a:stretch>
        </p:blipFill>
        <p:spPr>
          <a:xfrm rot="16200000">
            <a:off x="6210900" y="1925831"/>
            <a:ext cx="5261786" cy="3287687"/>
          </a:xfrm>
        </p:spPr>
      </p:pic>
      <p:pic>
        <p:nvPicPr>
          <p:cNvPr id="11" name="Obrázek 10" descr="Obsah obrázku text, snímek obrazovky, Publikace, kniha&#10;&#10;Obsah generovaný pomocí AI může být nesprávný.">
            <a:extLst>
              <a:ext uri="{FF2B5EF4-FFF2-40B4-BE49-F238E27FC236}">
                <a16:creationId xmlns:a16="http://schemas.microsoft.com/office/drawing/2014/main" id="{393B2B5E-9961-7AAC-AE96-ADF0469E42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/>
          <a:stretch>
            <a:fillRect/>
          </a:stretch>
        </p:blipFill>
        <p:spPr>
          <a:xfrm rot="16200000">
            <a:off x="748011" y="1925833"/>
            <a:ext cx="5204393" cy="328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F1991-FBFA-0F21-E337-80A275E0F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000D6D4-1755-5FFA-1DA0-7534A500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393901"/>
            <a:ext cx="9900000" cy="1070756"/>
          </a:xfrm>
        </p:spPr>
        <p:txBody>
          <a:bodyPr/>
          <a:lstStyle/>
          <a:p>
            <a:r>
              <a:rPr lang="cs-CZ" noProof="0" dirty="0"/>
              <a:t>Interaktivní formulář </a:t>
            </a:r>
            <a:r>
              <a:rPr lang="cs-CZ" dirty="0"/>
              <a:t>– </a:t>
            </a:r>
            <a:r>
              <a:rPr lang="cs-CZ" noProof="0" dirty="0"/>
              <a:t>pokračování</a:t>
            </a:r>
            <a:br>
              <a:rPr lang="cs-CZ" noProof="0" dirty="0"/>
            </a:br>
            <a:endParaRPr lang="cs-CZ" noProof="0" dirty="0"/>
          </a:p>
        </p:txBody>
      </p:sp>
      <p:sp>
        <p:nvSpPr>
          <p:cNvPr id="2" name="Zástupný symbol pro číslo snímku 3">
            <a:extLst>
              <a:ext uri="{FF2B5EF4-FFF2-40B4-BE49-F238E27FC236}">
                <a16:creationId xmlns:a16="http://schemas.microsoft.com/office/drawing/2014/main" id="{E0B6963D-4632-F3C6-59ED-A74B6D2FE6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12400" y="6284888"/>
            <a:ext cx="2743200" cy="365125"/>
          </a:xfrm>
        </p:spPr>
        <p:txBody>
          <a:bodyPr/>
          <a:lstStyle/>
          <a:p>
            <a:fld id="{1CF5A12E-3DFE-4C3E-9036-7893F29C52C1}" type="slidenum">
              <a:rPr lang="cs-CZ" noProof="0" smtClean="0"/>
              <a:t>43</a:t>
            </a:fld>
            <a:endParaRPr lang="cs-CZ" noProof="0" dirty="0"/>
          </a:p>
        </p:txBody>
      </p:sp>
      <p:pic>
        <p:nvPicPr>
          <p:cNvPr id="7" name="Zástupný obsah 6" descr="Obsah obrázku text, snímek obrazovky, Paralelní&#10;&#10;Obsah generovaný pomocí AI může být nesprávný.">
            <a:extLst>
              <a:ext uri="{FF2B5EF4-FFF2-40B4-BE49-F238E27FC236}">
                <a16:creationId xmlns:a16="http://schemas.microsoft.com/office/drawing/2014/main" id="{06B782F6-BD49-FDAB-9FD0-7B2F5D76D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/>
          <a:stretch>
            <a:fillRect/>
          </a:stretch>
        </p:blipFill>
        <p:spPr>
          <a:xfrm rot="16200000">
            <a:off x="6207687" y="1982726"/>
            <a:ext cx="5118050" cy="3204391"/>
          </a:xfrm>
        </p:spPr>
      </p:pic>
      <p:pic>
        <p:nvPicPr>
          <p:cNvPr id="10" name="Obrázek 9" descr="Obsah obrázku text, Paralelní, dokument, snímek obrazovky&#10;&#10;Obsah generovaný pomocí AI může být nesprávný.">
            <a:extLst>
              <a:ext uri="{FF2B5EF4-FFF2-40B4-BE49-F238E27FC236}">
                <a16:creationId xmlns:a16="http://schemas.microsoft.com/office/drawing/2014/main" id="{C52EF3B6-8E6A-C1A2-946E-8FA947E5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/>
          <a:stretch>
            <a:fillRect/>
          </a:stretch>
        </p:blipFill>
        <p:spPr>
          <a:xfrm rot="16200000">
            <a:off x="1127105" y="2005865"/>
            <a:ext cx="5118047" cy="31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29507-E5DA-A640-4735-3167CAE7E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4D777-D89E-3389-D507-3CA01BFD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Dokumentace IROP 2014–2020</a:t>
            </a:r>
            <a:endParaRPr lang="cs-CZ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90F222-31C6-043E-AACD-249715597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00" y="1298237"/>
            <a:ext cx="10824000" cy="4866257"/>
          </a:xfrm>
        </p:spPr>
        <p:txBody>
          <a:bodyPr numCol="2">
            <a:normAutofit/>
          </a:bodyPr>
          <a:lstStyle/>
          <a:p>
            <a:r>
              <a:rPr lang="cs-CZ" sz="2600" dirty="0">
                <a:solidFill>
                  <a:schemeClr val="accent2"/>
                </a:solidFill>
              </a:rPr>
              <a:t>Seznamy příloh:</a:t>
            </a:r>
          </a:p>
          <a:p>
            <a:r>
              <a:rPr lang="cs-CZ" sz="1700" dirty="0">
                <a:solidFill>
                  <a:schemeClr val="tx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https://crr.gov.cz/irop/vyzvy/seznamy-povinnych-priloh-zprav-o-udrzitelnosti/</a:t>
            </a:r>
            <a:endParaRPr lang="cs-CZ" sz="1700" dirty="0">
              <a:solidFill>
                <a:schemeClr val="tx2">
                  <a:lumMod val="50000"/>
                  <a:lumOff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noProof="0" dirty="0">
              <a:highlight>
                <a:srgbClr val="FFFF00"/>
              </a:highlight>
            </a:endParaRPr>
          </a:p>
          <a:p>
            <a:endParaRPr lang="cs-CZ" noProof="0" dirty="0">
              <a:highlight>
                <a:srgbClr val="FFFF00"/>
              </a:highlight>
            </a:endParaRPr>
          </a:p>
          <a:p>
            <a:endParaRPr lang="cs-CZ" dirty="0">
              <a:solidFill>
                <a:schemeClr val="accent2"/>
              </a:solidFill>
            </a:endParaRPr>
          </a:p>
          <a:p>
            <a:endParaRPr lang="cs-CZ" dirty="0">
              <a:solidFill>
                <a:schemeClr val="accent2"/>
              </a:solidFill>
            </a:endParaRPr>
          </a:p>
          <a:p>
            <a:endParaRPr lang="cs-CZ" dirty="0">
              <a:solidFill>
                <a:schemeClr val="accent2"/>
              </a:solidFill>
            </a:endParaRPr>
          </a:p>
          <a:p>
            <a:endParaRPr lang="cs-CZ" dirty="0">
              <a:solidFill>
                <a:schemeClr val="accent2"/>
              </a:solidFill>
            </a:endParaRPr>
          </a:p>
          <a:p>
            <a:endParaRPr lang="cs-CZ" dirty="0">
              <a:solidFill>
                <a:schemeClr val="accent2"/>
              </a:solidFill>
            </a:endParaRPr>
          </a:p>
          <a:p>
            <a:endParaRPr lang="cs-CZ" dirty="0">
              <a:solidFill>
                <a:schemeClr val="accent2"/>
              </a:solidFill>
            </a:endParaRPr>
          </a:p>
          <a:p>
            <a:r>
              <a:rPr lang="cs-CZ" sz="2600" dirty="0">
                <a:solidFill>
                  <a:schemeClr val="accent2"/>
                </a:solidFill>
              </a:rPr>
              <a:t>Kontrolní list:</a:t>
            </a:r>
          </a:p>
          <a:p>
            <a:r>
              <a:rPr lang="cs-CZ" sz="1700" dirty="0">
                <a:solidFill>
                  <a:schemeClr val="tx2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https://crr.gov.cz/irop/vyzvy/kontrolni-listy/kontrolni-listy-pro-kontrolu-zprav-o-udrzitelnosti-projektu/</a:t>
            </a:r>
            <a:endParaRPr lang="cs-CZ" sz="17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cs-CZ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cs-CZ" dirty="0">
              <a:highlight>
                <a:srgbClr val="FFFF00"/>
              </a:highlight>
            </a:endParaRPr>
          </a:p>
          <a:p>
            <a:endParaRPr lang="cs-CZ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E17752-C564-6E32-C2EA-C1FC7A55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44</a:t>
            </a:fld>
            <a:endParaRPr lang="cs-CZ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9D2C0FE-06D3-6ECB-F6F6-B9E740EC75E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1944"/>
          <a:stretch>
            <a:fillRect/>
          </a:stretch>
        </p:blipFill>
        <p:spPr>
          <a:xfrm>
            <a:off x="693600" y="2361100"/>
            <a:ext cx="4104431" cy="383421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5E2BE50-C838-8004-088A-832B80633B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16937"/>
          <a:stretch>
            <a:fillRect/>
          </a:stretch>
        </p:blipFill>
        <p:spPr>
          <a:xfrm>
            <a:off x="6143658" y="2368993"/>
            <a:ext cx="2431910" cy="393100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C9B49B9-2E57-24AC-3F22-9A3461A5663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512"/>
          <a:stretch>
            <a:fillRect/>
          </a:stretch>
        </p:blipFill>
        <p:spPr>
          <a:xfrm>
            <a:off x="8755199" y="2404405"/>
            <a:ext cx="2340891" cy="389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71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6DD22-8CAF-4EA5-02A0-2D8A1791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novinek Udržitelnost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014E38-E295-E6DC-D74A-E6787FBD2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864" y="1377697"/>
            <a:ext cx="5126659" cy="4748466"/>
          </a:xfrm>
          <a:solidFill>
            <a:schemeClr val="accent3"/>
          </a:solidFill>
          <a:ln w="44450" cap="rnd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</a:pPr>
            <a:endParaRPr lang="cs-CZ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</a:pPr>
            <a:r>
              <a:rPr lang="cs-CZ" sz="1400" b="1" u="sng" dirty="0">
                <a:solidFill>
                  <a:schemeClr val="accent6">
                    <a:lumMod val="75000"/>
                  </a:schemeClr>
                </a:solidFill>
              </a:rPr>
              <a:t>IROP I 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  A) Formulář Popis plnění udržitelnosti je: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1400" b="0" dirty="0">
                <a:solidFill>
                  <a:schemeClr val="accent6">
                    <a:lumMod val="75000"/>
                  </a:schemeClr>
                </a:solidFill>
              </a:rPr>
              <a:t>			doporučený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1400" b="0" dirty="0">
                <a:solidFill>
                  <a:schemeClr val="accent6">
                    <a:lumMod val="75000"/>
                  </a:schemeClr>
                </a:solidFill>
              </a:rPr>
              <a:t>			červeně podbarvený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1400" b="0" dirty="0">
                <a:solidFill>
                  <a:schemeClr val="accent6">
                    <a:lumMod val="75000"/>
                  </a:schemeClr>
                </a:solidFill>
              </a:rPr>
              <a:t>			již nyní na webu CRR.CZ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  B) Tabulka evidence majetku je: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1400" b="0" dirty="0">
                <a:solidFill>
                  <a:schemeClr val="accent6">
                    <a:lumMod val="75000"/>
                  </a:schemeClr>
                </a:solidFill>
              </a:rPr>
              <a:t>			doporučená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1400" b="0" dirty="0">
                <a:solidFill>
                  <a:schemeClr val="accent6">
                    <a:lumMod val="75000"/>
                  </a:schemeClr>
                </a:solidFill>
              </a:rPr>
              <a:t>			již nyní na webu CRR.CZ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53C79F-EE49-E6D5-552A-CA21D621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45</a:t>
            </a:fld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7583032-386D-1DD5-1240-93FF288300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66427" y="1377697"/>
            <a:ext cx="5108709" cy="4748465"/>
          </a:xfrm>
          <a:solidFill>
            <a:schemeClr val="accent5"/>
          </a:solidFill>
          <a:ln w="44450" cap="rnd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</a:pPr>
            <a:endParaRPr lang="cs-CZ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1200"/>
              </a:spcAft>
            </a:pPr>
            <a:r>
              <a:rPr lang="cs-CZ" u="sng" dirty="0">
                <a:solidFill>
                  <a:schemeClr val="accent6">
                    <a:lumMod val="75000"/>
                  </a:schemeClr>
                </a:solidFill>
              </a:rPr>
              <a:t>IROP II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 A) Formulář Popis plnění udržitelnosti je: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cs-CZ" b="0" dirty="0">
                <a:solidFill>
                  <a:schemeClr val="accent6">
                    <a:lumMod val="75000"/>
                  </a:schemeClr>
                </a:solidFill>
              </a:rPr>
              <a:t>povinný (od 1. 6. 2026)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b="0" dirty="0">
                <a:solidFill>
                  <a:schemeClr val="accent6">
                    <a:lumMod val="75000"/>
                  </a:schemeClr>
                </a:solidFill>
              </a:rPr>
              <a:t>		modře podbarvený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b="0" dirty="0">
                <a:solidFill>
                  <a:schemeClr val="accent6">
                    <a:lumMod val="75000"/>
                  </a:schemeClr>
                </a:solidFill>
              </a:rPr>
              <a:t>		na webu CRR.CZ od května 2026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 B) Tabulka evidence majetku je: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cs-CZ" b="0" dirty="0">
                <a:solidFill>
                  <a:schemeClr val="accent6">
                    <a:lumMod val="75000"/>
                  </a:schemeClr>
                </a:solidFill>
              </a:rPr>
              <a:t>doporučená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b="0" dirty="0">
                <a:solidFill>
                  <a:schemeClr val="accent6">
                    <a:lumMod val="75000"/>
                  </a:schemeClr>
                </a:solidFill>
              </a:rPr>
              <a:t>		(nahraditelná soupisem z evidence)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b="0" dirty="0">
                <a:solidFill>
                  <a:schemeClr val="accent6">
                    <a:lumMod val="75000"/>
                  </a:schemeClr>
                </a:solidFill>
              </a:rPr>
              <a:t>		na webu CRR.CZ od května 2026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828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3E60A-9752-1EC4-E999-A9CB591B2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99A6E-CCB0-FF7A-352F-767BF93E8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0000" y="2116183"/>
            <a:ext cx="5400000" cy="1916866"/>
          </a:xfrm>
        </p:spPr>
        <p:txBody>
          <a:bodyPr/>
          <a:lstStyle/>
          <a:p>
            <a:r>
              <a:rPr lang="cs-CZ" noProof="0" dirty="0"/>
              <a:t>Děkujeme</a:t>
            </a:r>
            <a:br>
              <a:rPr lang="cs-CZ" noProof="0" dirty="0"/>
            </a:br>
            <a:r>
              <a:rPr lang="cs-CZ" noProof="0" dirty="0"/>
              <a:t>za pozornost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0B9B68E-35D5-30A7-7E39-DDBA219CF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950677"/>
            <a:ext cx="4767618" cy="2263692"/>
          </a:xfrm>
        </p:spPr>
        <p:txBody>
          <a:bodyPr>
            <a:normAutofit/>
          </a:bodyPr>
          <a:lstStyle/>
          <a:p>
            <a:r>
              <a:rPr lang="cs-CZ" b="1" dirty="0"/>
              <a:t>Oddělení realizace IROP pro Karlovarský kraj</a:t>
            </a:r>
          </a:p>
          <a:p>
            <a:r>
              <a:rPr lang="cs-CZ" dirty="0">
                <a:hlinkClick r:id="rId3"/>
              </a:rPr>
              <a:t>Gabriela.Rejchova@crr.gov.cz</a:t>
            </a:r>
            <a:r>
              <a:rPr lang="cs-CZ" dirty="0"/>
              <a:t>	</a:t>
            </a:r>
          </a:p>
          <a:p>
            <a:r>
              <a:rPr lang="cs-CZ" dirty="0">
                <a:hlinkClick r:id="rId4"/>
              </a:rPr>
              <a:t>Barbora.Kapralova@crr.gov.cz</a:t>
            </a:r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51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584F2-A5FC-EC6D-583C-66FFE036D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955C1-91F6-1C25-C05F-8C8056AE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dirty="0"/>
              <a:t>Harmonogram realizace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259E13-E948-9E14-1839-6988500F6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842024"/>
            <a:ext cx="10730454" cy="3374212"/>
          </a:xfrm>
        </p:spPr>
        <p:txBody>
          <a:bodyPr>
            <a:normAutofit fontScale="85000" lnSpcReduction="20000"/>
          </a:bodyPr>
          <a:lstStyle/>
          <a:p>
            <a:r>
              <a:rPr lang="cs-CZ" noProof="0" dirty="0">
                <a:solidFill>
                  <a:schemeClr val="accent2"/>
                </a:solidFill>
              </a:rPr>
              <a:t>Sledované období </a:t>
            </a:r>
          </a:p>
          <a:p>
            <a:r>
              <a:rPr lang="cs-CZ" noProof="0" dirty="0"/>
              <a:t>V systému je uvedeno pouze datum zahájení a ukončení realizace celého projektu.</a:t>
            </a:r>
          </a:p>
          <a:p>
            <a:r>
              <a:rPr lang="cs-CZ" noProof="0" dirty="0"/>
              <a:t>Sledované období je </a:t>
            </a:r>
            <a:r>
              <a:rPr lang="cs-CZ" b="1" noProof="0" dirty="0"/>
              <a:t>ukončeno vždy 20 pracovních dní </a:t>
            </a:r>
            <a:r>
              <a:rPr lang="cs-CZ" noProof="0" dirty="0"/>
              <a:t>před datem předložení Žádosti o platbu. </a:t>
            </a:r>
          </a:p>
          <a:p>
            <a:r>
              <a:rPr lang="cs-CZ" noProof="0" dirty="0"/>
              <a:t>Sledovaná období na sebe musí časově </a:t>
            </a:r>
            <a:r>
              <a:rPr lang="cs-CZ" b="1" noProof="0" dirty="0"/>
              <a:t>navazovat</a:t>
            </a:r>
            <a:r>
              <a:rPr lang="cs-CZ" noProof="0" dirty="0"/>
              <a:t> a nesmí se překrývat. </a:t>
            </a:r>
          </a:p>
          <a:p>
            <a:r>
              <a:rPr lang="cs-CZ" noProof="0" dirty="0"/>
              <a:t>Data předložení Finančních plánů musí být od sebe vzdálena minimálně </a:t>
            </a:r>
            <a:r>
              <a:rPr lang="cs-CZ" b="1" noProof="0" dirty="0"/>
              <a:t>3 měsíce</a:t>
            </a:r>
            <a:r>
              <a:rPr lang="cs-CZ" noProof="0" dirty="0"/>
              <a:t>. </a:t>
            </a:r>
          </a:p>
          <a:p>
            <a:endParaRPr lang="cs-CZ" noProof="0" dirty="0"/>
          </a:p>
          <a:p>
            <a:r>
              <a:rPr lang="cs-CZ" dirty="0">
                <a:solidFill>
                  <a:schemeClr val="accent2"/>
                </a:solidFill>
              </a:rPr>
              <a:t>Automatická aktualizace finančního plánu</a:t>
            </a:r>
          </a:p>
          <a:p>
            <a:r>
              <a:rPr lang="cs-CZ" dirty="0"/>
              <a:t>Nevyčerpané prostředky se mezi sledovanými obdobími přesouvají </a:t>
            </a:r>
            <a:r>
              <a:rPr lang="cs-CZ" b="1" dirty="0"/>
              <a:t>automaticky do výše schváleného celkového rozpočtu</a:t>
            </a:r>
            <a:r>
              <a:rPr lang="cs-CZ" dirty="0"/>
              <a:t>.</a:t>
            </a:r>
          </a:p>
          <a:p>
            <a:r>
              <a:rPr lang="cs-CZ" dirty="0"/>
              <a:t>Příjemce nemusí o převod žádat prostřednictvím žádosti o změnu.</a:t>
            </a:r>
            <a:r>
              <a:rPr lang="cs-CZ" noProof="0" dirty="0"/>
              <a:t> </a:t>
            </a:r>
          </a:p>
          <a:p>
            <a:endParaRPr lang="cs-CZ" noProof="0" dirty="0"/>
          </a:p>
          <a:p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5D86D5-FCA5-F81C-9111-E1CB0152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773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410340-58A0-B559-7B1E-5D0850C8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realizaci (</a:t>
            </a:r>
            <a:r>
              <a:rPr lang="cs-CZ" dirty="0" err="1"/>
              <a:t>ZoR</a:t>
            </a:r>
            <a:r>
              <a:rPr lang="cs-CZ" dirty="0"/>
              <a:t>) a Žádost o platbu (</a:t>
            </a:r>
            <a:r>
              <a:rPr lang="cs-CZ" dirty="0" err="1"/>
              <a:t>ŽoP</a:t>
            </a:r>
            <a:r>
              <a:rPr lang="cs-CZ" dirty="0"/>
              <a:t>) – 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B19A4C-EB18-9F02-6AC4-F7D6871F4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400" y="1542198"/>
            <a:ext cx="9900000" cy="454032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cs-CZ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/>
              <a:t>Faktury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Doklady o </a:t>
            </a:r>
            <a:r>
              <a:rPr lang="cs-CZ" b="1" dirty="0"/>
              <a:t>úhradě</a:t>
            </a:r>
            <a:r>
              <a:rPr lang="cs-CZ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Předávací </a:t>
            </a:r>
            <a:r>
              <a:rPr lang="cs-CZ" b="1" dirty="0"/>
              <a:t>protokoly </a:t>
            </a:r>
            <a:r>
              <a:rPr lang="cs-CZ" dirty="0"/>
              <a:t>/ dodací listy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Smlouvy / objednávky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Doklady o splnění </a:t>
            </a:r>
            <a:r>
              <a:rPr lang="cs-CZ" b="1" dirty="0"/>
              <a:t>daňové povinnosti </a:t>
            </a:r>
            <a:r>
              <a:rPr lang="cs-CZ" dirty="0"/>
              <a:t>v případě přenesené daňové povinnosti</a:t>
            </a:r>
          </a:p>
          <a:p>
            <a:pPr marL="2353500" lvl="5" indent="-34290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Kontrolní hlášení</a:t>
            </a:r>
          </a:p>
          <a:p>
            <a:pPr marL="2353500" lvl="5" indent="-34290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Přiznání k DPH </a:t>
            </a:r>
            <a:r>
              <a:rPr lang="cs-C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příslušné zdaňovací období (měsíc nebo čtvrtletí)</a:t>
            </a:r>
          </a:p>
          <a:p>
            <a:pPr marL="2353500" lvl="5" indent="-34290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Bankovní výpis o úhradě DPH</a:t>
            </a:r>
            <a:endParaRPr lang="cs-CZ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955864-D1CD-93F1-E7C2-B00F9AE5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12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97B2C-B17C-C485-178E-6A539951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realizaci (</a:t>
            </a:r>
            <a:r>
              <a:rPr lang="cs-CZ" dirty="0" err="1"/>
              <a:t>ZoR</a:t>
            </a:r>
            <a:r>
              <a:rPr lang="cs-CZ" dirty="0"/>
              <a:t>) a Žádost o platbu (</a:t>
            </a:r>
            <a:r>
              <a:rPr lang="cs-CZ" dirty="0" err="1"/>
              <a:t>ŽoP</a:t>
            </a:r>
            <a:r>
              <a:rPr lang="cs-CZ" dirty="0"/>
              <a:t>) – 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3E56CD-F7E6-E9AE-122C-F8D489248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Nákup nemovitosti – </a:t>
            </a:r>
            <a:r>
              <a:rPr lang="cs-CZ" b="1" dirty="0"/>
              <a:t>znalecký posudek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/>
              <a:t>Smlouva</a:t>
            </a:r>
            <a:r>
              <a:rPr lang="cs-CZ" dirty="0"/>
              <a:t> o zřízení bankovních </a:t>
            </a:r>
            <a:r>
              <a:rPr lang="cs-CZ" b="1" dirty="0"/>
              <a:t>účtů/čestné prohlášení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Výpis z </a:t>
            </a:r>
            <a:r>
              <a:rPr lang="cs-CZ" b="1" dirty="0"/>
              <a:t>účetní</a:t>
            </a:r>
            <a:r>
              <a:rPr lang="cs-CZ" dirty="0"/>
              <a:t> evidence (nikoliv průvodka k faktuře)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/>
              <a:t>Fotodokumentace</a:t>
            </a:r>
            <a:r>
              <a:rPr lang="cs-CZ" dirty="0"/>
              <a:t> z realizace projektu (z </a:t>
            </a:r>
            <a:r>
              <a:rPr lang="cs-CZ" b="1" dirty="0"/>
              <a:t>průběhu realizace </a:t>
            </a:r>
            <a:r>
              <a:rPr lang="cs-CZ" dirty="0"/>
              <a:t>stavebních prací i konečný stav)</a:t>
            </a:r>
          </a:p>
          <a:p>
            <a:pPr marL="846900" lvl="1" indent="-342900">
              <a:buFont typeface="Wingdings" panose="05000000000000000000" pitchFamily="2" charset="2"/>
              <a:buChar char="§"/>
            </a:pPr>
            <a:r>
              <a:rPr lang="cs-CZ" dirty="0"/>
              <a:t>Nápomocné: pojmenování fotografií u specifických výstupů (např. IT vybavení, zdravotnické přístroje, více realizovaných podobných učeben apod.)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Podklady prokazující dodržení pravidel pro </a:t>
            </a:r>
            <a:r>
              <a:rPr lang="cs-CZ" b="1" dirty="0"/>
              <a:t>publicitu</a:t>
            </a:r>
            <a:r>
              <a:rPr lang="cs-CZ" dirty="0"/>
              <a:t> (fotodokumentace, printscreeny)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Stavební práce – soubor </a:t>
            </a:r>
            <a:r>
              <a:rPr lang="cs-CZ" b="1" dirty="0"/>
              <a:t>čerpání</a:t>
            </a:r>
            <a:r>
              <a:rPr lang="cs-CZ" dirty="0"/>
              <a:t>, odsouhlasené </a:t>
            </a:r>
            <a:r>
              <a:rPr lang="cs-CZ" b="1" dirty="0"/>
              <a:t>soupisy prací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DA39F8-35AD-42A6-9E7A-08A4BEB8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13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FB4EC-A51C-4755-B718-BEDEDDF7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realizaci (</a:t>
            </a:r>
            <a:r>
              <a:rPr lang="cs-CZ" dirty="0" err="1"/>
              <a:t>ZoR</a:t>
            </a:r>
            <a:r>
              <a:rPr lang="cs-CZ" dirty="0"/>
              <a:t>) a Žádost o platbu (</a:t>
            </a:r>
            <a:r>
              <a:rPr lang="cs-CZ" dirty="0" err="1"/>
              <a:t>ŽoP</a:t>
            </a:r>
            <a:r>
              <a:rPr lang="cs-CZ" dirty="0"/>
              <a:t>) – povinné přílohy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A63FE-9853-FE74-4474-7C47A9392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1805774"/>
            <a:ext cx="8964000" cy="392602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Popis naplnění zásad </a:t>
            </a:r>
            <a:r>
              <a:rPr lang="cs-CZ" b="1" dirty="0"/>
              <a:t>DNSH</a:t>
            </a:r>
            <a:r>
              <a:rPr lang="cs-CZ" dirty="0"/>
              <a:t>, případně další dokumenty stanovené v SPPŽP (*)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Doklady o </a:t>
            </a:r>
            <a:r>
              <a:rPr lang="cs-CZ" b="1" dirty="0"/>
              <a:t>pojištění</a:t>
            </a:r>
            <a:r>
              <a:rPr lang="cs-CZ" dirty="0"/>
              <a:t> a bankovní </a:t>
            </a:r>
            <a:r>
              <a:rPr lang="cs-CZ" b="1" dirty="0"/>
              <a:t>záruce</a:t>
            </a:r>
            <a:r>
              <a:rPr lang="cs-CZ" dirty="0"/>
              <a:t> zhotovitele stavby/dodavatele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Kolaudační souhlas</a:t>
            </a:r>
            <a:r>
              <a:rPr lang="cs-CZ" dirty="0"/>
              <a:t>/rozhodnutí/rozhodnutí o povolení zkušebního provozu / rozhodnutí o povolení k předčasnému užívání stavby (*)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Aktualizovaná příloha SPPŽP „</a:t>
            </a:r>
            <a:r>
              <a:rPr lang="cs-CZ" b="1" dirty="0"/>
              <a:t>Podklady pro stanovení kategorií intervencí a kontrolu limitů</a:t>
            </a:r>
            <a:r>
              <a:rPr lang="cs-CZ" dirty="0"/>
              <a:t>“ (*)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Další případné přílohy vycházející </a:t>
            </a:r>
            <a:r>
              <a:rPr lang="cs-CZ" b="1" dirty="0"/>
              <a:t>ze specifik daných výzev </a:t>
            </a:r>
            <a:r>
              <a:rPr lang="cs-CZ" dirty="0"/>
              <a:t>(dle SPPŽP), zejména k naplnění </a:t>
            </a:r>
            <a:r>
              <a:rPr lang="cs-CZ" b="1" dirty="0"/>
              <a:t>indikátorů</a:t>
            </a:r>
            <a:r>
              <a:rPr lang="cs-CZ" dirty="0"/>
              <a:t> dle Metodických listů indikátorů a ukončení realizace projektu (*)</a:t>
            </a:r>
          </a:p>
          <a:p>
            <a:r>
              <a:rPr lang="cs-CZ" dirty="0"/>
              <a:t>Při kontrole Zprávy o realizaci (</a:t>
            </a:r>
            <a:r>
              <a:rPr lang="cs-CZ" dirty="0" err="1"/>
              <a:t>ZoR</a:t>
            </a:r>
            <a:r>
              <a:rPr lang="cs-CZ" dirty="0"/>
              <a:t>) a Žádosti o platbu (</a:t>
            </a:r>
            <a:r>
              <a:rPr lang="cs-CZ" dirty="0" err="1"/>
              <a:t>ŽoP</a:t>
            </a:r>
            <a:r>
              <a:rPr lang="cs-CZ" dirty="0"/>
              <a:t>) mohou být vyžádány i další doklady </a:t>
            </a:r>
            <a:r>
              <a:rPr lang="cs-CZ" b="1" dirty="0"/>
              <a:t>nad rámec povinných příloh</a:t>
            </a:r>
            <a:r>
              <a:rPr lang="cs-CZ" dirty="0"/>
              <a:t>. </a:t>
            </a:r>
          </a:p>
          <a:p>
            <a:r>
              <a:rPr lang="cs-CZ" i="1" dirty="0"/>
              <a:t>(*) nejpozději v závěrečné Žádosti o platbu/ Zprávě o realizaci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403F69-1A9A-59C8-5B03-943F913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7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7067B-6DCE-F46F-7532-49089B7E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Zásada DNSH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CC5AE5-55BD-D620-3517-F1105372A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000" y="1487607"/>
            <a:ext cx="9900000" cy="4594918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https://crr.gov.cz/irop/projekt-a-kontrola/dnsh/</a:t>
            </a:r>
            <a:endParaRPr lang="cs-CZ" dirty="0"/>
          </a:p>
          <a:p>
            <a:r>
              <a:rPr lang="cs-CZ" dirty="0">
                <a:hlinkClick r:id="rId4"/>
              </a:rPr>
              <a:t>https://irop.gov.cz/cs/irop-2021-2027/dokumenty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2EC013-8D81-3428-3726-5E5AA900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8199C2-DE12-B6E5-4815-F1C80D86C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999" y="2355521"/>
            <a:ext cx="8964001" cy="352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55604"/>
      </p:ext>
    </p:extLst>
  </p:cSld>
  <p:clrMapOvr>
    <a:masterClrMapping/>
  </p:clrMapOvr>
</p:sld>
</file>

<file path=ppt/theme/theme1.xml><?xml version="1.0" encoding="utf-8"?>
<a:theme xmlns:a="http://schemas.openxmlformats.org/drawingml/2006/main" name="JVS PPS Light">
  <a:themeElements>
    <a:clrScheme name="JVS UOSS 1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59B"/>
      </a:accent1>
      <a:accent2>
        <a:srgbClr val="D70C0F"/>
      </a:accent2>
      <a:accent3>
        <a:srgbClr val="F7C1B9"/>
      </a:accent3>
      <a:accent4>
        <a:srgbClr val="690527"/>
      </a:accent4>
      <a:accent5>
        <a:srgbClr val="9DC8E9"/>
      </a:accent5>
      <a:accent6>
        <a:srgbClr val="878A95"/>
      </a:accent6>
      <a:hlink>
        <a:srgbClr val="008C99"/>
      </a:hlink>
      <a:folHlink>
        <a:srgbClr val="452E73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969453E1B5BA4F8EC2F1D1B947206C" ma:contentTypeVersion="10" ma:contentTypeDescription="Vytvoří nový dokument" ma:contentTypeScope="" ma:versionID="12bc7386997a536173ddae25389ef407">
  <xsd:schema xmlns:xsd="http://www.w3.org/2001/XMLSchema" xmlns:xs="http://www.w3.org/2001/XMLSchema" xmlns:p="http://schemas.microsoft.com/office/2006/metadata/properties" xmlns:ns2="97a11eb0-1de4-4dea-8117-42250bfed714" xmlns:ns3="be08ce9e-1a0d-47a2-842f-2c5e51b500ba" targetNamespace="http://schemas.microsoft.com/office/2006/metadata/properties" ma:root="true" ma:fieldsID="83f23450edf5b38013c7c1073e83de79" ns2:_="" ns3:_="">
    <xsd:import namespace="97a11eb0-1de4-4dea-8117-42250bfed714"/>
    <xsd:import namespace="be08ce9e-1a0d-47a2-842f-2c5e51b500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11eb0-1de4-4dea-8117-42250bfed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ee38a382-c502-43bf-abac-d2fc79361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08ce9e-1a0d-47a2-842f-2c5e51b500b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fa1de0-548a-412f-a803-8c5846d303f4}" ma:internalName="TaxCatchAll" ma:showField="CatchAllData" ma:web="be08ce9e-1a0d-47a2-842f-2c5e51b50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a11eb0-1de4-4dea-8117-42250bfed714">
      <Terms xmlns="http://schemas.microsoft.com/office/infopath/2007/PartnerControls"/>
    </lcf76f155ced4ddcb4097134ff3c332f>
    <TaxCatchAll xmlns="be08ce9e-1a0d-47a2-842f-2c5e51b500ba" xsi:nil="true"/>
  </documentManagement>
</p:properties>
</file>

<file path=customXml/itemProps1.xml><?xml version="1.0" encoding="utf-8"?>
<ds:datastoreItem xmlns:ds="http://schemas.openxmlformats.org/officeDocument/2006/customXml" ds:itemID="{CC91B0F1-BDD1-486A-BD8F-8AC4E1CC69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7F40EB-DC0A-49DD-B04F-2CCEDCE489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a11eb0-1de4-4dea-8117-42250bfed714"/>
    <ds:schemaRef ds:uri="be08ce9e-1a0d-47a2-842f-2c5e51b50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19C120-5274-443A-93A6-139E5591E124}">
  <ds:schemaRefs>
    <ds:schemaRef ds:uri="http://schemas.microsoft.com/office/infopath/2007/PartnerControls"/>
    <ds:schemaRef ds:uri="http://schemas.openxmlformats.org/package/2006/metadata/core-properties"/>
    <ds:schemaRef ds:uri="be08ce9e-1a0d-47a2-842f-2c5e51b500ba"/>
    <ds:schemaRef ds:uri="http://purl.org/dc/dcmitype/"/>
    <ds:schemaRef ds:uri="97a11eb0-1de4-4dea-8117-42250bfed71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11794</TotalTime>
  <Words>5461</Words>
  <Application>Microsoft Office PowerPoint</Application>
  <PresentationFormat>Širokoúhlá obrazovka</PresentationFormat>
  <Paragraphs>538</Paragraphs>
  <Slides>46</Slides>
  <Notes>46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9" baseType="lpstr">
      <vt:lpstr>Arial</vt:lpstr>
      <vt:lpstr>Wingdings</vt:lpstr>
      <vt:lpstr>JVS PPS Light</vt:lpstr>
      <vt:lpstr>Udržitelnost a závěr realizace projektů IROP </vt:lpstr>
      <vt:lpstr>Časový harmonogram</vt:lpstr>
      <vt:lpstr>DOKUMENTACE IROP 2021 -2027</vt:lpstr>
      <vt:lpstr>Ukončení realizace projektu</vt:lpstr>
      <vt:lpstr>Harmonogram realizace projektu</vt:lpstr>
      <vt:lpstr>Zpráva o realizaci (ZoR) a Žádost o platbu (ŽoP) – povinné přílohy</vt:lpstr>
      <vt:lpstr>Zpráva o realizaci (ZoR) a Žádost o platbu (ŽoP) – povinné přílohy</vt:lpstr>
      <vt:lpstr>Zpráva o realizaci (ZoR) a Žádost o platbu (ŽoP) – povinné přílohy</vt:lpstr>
      <vt:lpstr>Zásada DNSH</vt:lpstr>
      <vt:lpstr>Zásada DNSH – Udržitelné využívání a ochrana vodních zdrojů  </vt:lpstr>
      <vt:lpstr>Zásada DNSH – Přechod na oběhové hospodářství  </vt:lpstr>
      <vt:lpstr>Zásada DNSH</vt:lpstr>
      <vt:lpstr>Účetnictví</vt:lpstr>
      <vt:lpstr>Publicita</vt:lpstr>
      <vt:lpstr>Doporučení a časté chyby</vt:lpstr>
      <vt:lpstr>Popis výdaje v soupisce</vt:lpstr>
      <vt:lpstr>Monitorovací indikátory</vt:lpstr>
      <vt:lpstr>Monitorovací indikátory (71. a 72. Výzva) </vt:lpstr>
      <vt:lpstr>    Udržitelnost</vt:lpstr>
      <vt:lpstr>Udržitelnost</vt:lpstr>
      <vt:lpstr>Povinnosti příjemce</vt:lpstr>
      <vt:lpstr>Povinnosti příjemce</vt:lpstr>
      <vt:lpstr>Udržitelnost</vt:lpstr>
      <vt:lpstr>Co kontrolujeme ve Zprávě o udržitelnosti (ZoU)?</vt:lpstr>
      <vt:lpstr>Novinky v dokládání Udržitelnosti</vt:lpstr>
      <vt:lpstr>Prezentace aplikace PowerPoint</vt:lpstr>
      <vt:lpstr>Prezentace aplikace PowerPoint</vt:lpstr>
      <vt:lpstr>Prezentace aplikace PowerPoint</vt:lpstr>
      <vt:lpstr>Změny v projektu</vt:lpstr>
      <vt:lpstr>Doporučení a časté chyby</vt:lpstr>
      <vt:lpstr>Nejčastější nedostatky zpráv o udržitelnosti </vt:lpstr>
      <vt:lpstr>Nejčastější nedostatky zpráv o udržitelnosti</vt:lpstr>
      <vt:lpstr>Nejčastější nedostatky zpráv o udržitelnosti</vt:lpstr>
      <vt:lpstr>    Specifika konkrétních výzev</vt:lpstr>
      <vt:lpstr>Bezpečnost nemotorové dopravy</vt:lpstr>
      <vt:lpstr>Bezpečnost nemotorové dopravy</vt:lpstr>
      <vt:lpstr>    Specifika IROP I (2014-2020)</vt:lpstr>
      <vt:lpstr>Prezentace aplikace PowerPoint</vt:lpstr>
      <vt:lpstr>Dokumentace IROP 2014–2020</vt:lpstr>
      <vt:lpstr>Dokumentace IROP 2014–2020</vt:lpstr>
      <vt:lpstr>Dokumentace IROP 2014–2020</vt:lpstr>
      <vt:lpstr>Interaktivní formulář </vt:lpstr>
      <vt:lpstr>Interaktivní formulář – pokračování </vt:lpstr>
      <vt:lpstr>Dokumentace IROP 2014–2020</vt:lpstr>
      <vt:lpstr>Shrnutí novinek Udržitelnost</vt:lpstr>
      <vt:lpstr>Děkujeme za pozornost</vt:lpstr>
    </vt:vector>
  </TitlesOfParts>
  <Manager/>
  <Company>Jednotný vizuální styl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Karel Drašnar</dc:creator>
  <cp:keywords/>
  <dc:description/>
  <cp:lastModifiedBy>Kaprálová Barbora</cp:lastModifiedBy>
  <cp:revision>256</cp:revision>
  <cp:lastPrinted>2026-04-08T13:54:21Z</cp:lastPrinted>
  <dcterms:created xsi:type="dcterms:W3CDTF">2025-01-29T13:36:29Z</dcterms:created>
  <dcterms:modified xsi:type="dcterms:W3CDTF">2026-04-15T11:57:15Z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0x010100D8969453E1B5BA4F8EC2F1D1B947206C</vt:lpwstr>
  </property>
  <property fmtid="{D5CDD505-2E9C-101B-9397-08002B2CF9AE}" pid="3" name="MediaServiceImageTags">
    <vt:lpwstr/>
  </property>
  <property fmtid="{D5CDD505-2E9C-101B-9397-08002B2CF9AE}" pid="4" name="MSIP_Label_b3564849-fbfc-4795-ad59-055bb350645f_Enabled">
    <vt:lpwstr>true</vt:lpwstr>
  </property>
  <property fmtid="{D5CDD505-2E9C-101B-9397-08002B2CF9AE}" pid="5" name="MSIP_Label_b3564849-fbfc-4795-ad59-055bb350645f_SetDate">
    <vt:lpwstr>2025-11-05T08:47:26Z</vt:lpwstr>
  </property>
  <property fmtid="{D5CDD505-2E9C-101B-9397-08002B2CF9AE}" pid="6" name="MSIP_Label_b3564849-fbfc-4795-ad59-055bb350645f_Method">
    <vt:lpwstr>Standard</vt:lpwstr>
  </property>
  <property fmtid="{D5CDD505-2E9C-101B-9397-08002B2CF9AE}" pid="7" name="MSIP_Label_b3564849-fbfc-4795-ad59-055bb350645f_Name">
    <vt:lpwstr>M102S01</vt:lpwstr>
  </property>
  <property fmtid="{D5CDD505-2E9C-101B-9397-08002B2CF9AE}" pid="8" name="MSIP_Label_b3564849-fbfc-4795-ad59-055bb350645f_SiteId">
    <vt:lpwstr>65154e19-ce31-44e2-97af-2480f4c17f95</vt:lpwstr>
  </property>
  <property fmtid="{D5CDD505-2E9C-101B-9397-08002B2CF9AE}" pid="9" name="MSIP_Label_b3564849-fbfc-4795-ad59-055bb350645f_ActionId">
    <vt:lpwstr>a46c3e65-4ee5-4762-a82b-3d1c88712a7f</vt:lpwstr>
  </property>
  <property fmtid="{D5CDD505-2E9C-101B-9397-08002B2CF9AE}" pid="10" name="MSIP_Label_b3564849-fbfc-4795-ad59-055bb350645f_ContentBits">
    <vt:lpwstr>0</vt:lpwstr>
  </property>
  <property fmtid="{D5CDD505-2E9C-101B-9397-08002B2CF9AE}" pid="11" name="MSIP_Label_b3564849-fbfc-4795-ad59-055bb350645f_Tag">
    <vt:lpwstr>10, 3, 0, 1</vt:lpwstr>
  </property>
</Properties>
</file>