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4"/>
  </p:notesMasterIdLst>
  <p:handoutMasterIdLst>
    <p:handoutMasterId r:id="rId45"/>
  </p:handoutMasterIdLst>
  <p:sldIdLst>
    <p:sldId id="269" r:id="rId5"/>
    <p:sldId id="283" r:id="rId6"/>
    <p:sldId id="518" r:id="rId7"/>
    <p:sldId id="519" r:id="rId8"/>
    <p:sldId id="520" r:id="rId9"/>
    <p:sldId id="521" r:id="rId10"/>
    <p:sldId id="522" r:id="rId11"/>
    <p:sldId id="523" r:id="rId12"/>
    <p:sldId id="524" r:id="rId13"/>
    <p:sldId id="525" r:id="rId14"/>
    <p:sldId id="526" r:id="rId15"/>
    <p:sldId id="527" r:id="rId16"/>
    <p:sldId id="528" r:id="rId17"/>
    <p:sldId id="529" r:id="rId18"/>
    <p:sldId id="530" r:id="rId19"/>
    <p:sldId id="531" r:id="rId20"/>
    <p:sldId id="532" r:id="rId21"/>
    <p:sldId id="533" r:id="rId22"/>
    <p:sldId id="534" r:id="rId23"/>
    <p:sldId id="535" r:id="rId24"/>
    <p:sldId id="536" r:id="rId25"/>
    <p:sldId id="537" r:id="rId26"/>
    <p:sldId id="538" r:id="rId27"/>
    <p:sldId id="539" r:id="rId28"/>
    <p:sldId id="540" r:id="rId29"/>
    <p:sldId id="541" r:id="rId30"/>
    <p:sldId id="542" r:id="rId31"/>
    <p:sldId id="543" r:id="rId32"/>
    <p:sldId id="544" r:id="rId33"/>
    <p:sldId id="545" r:id="rId34"/>
    <p:sldId id="546" r:id="rId35"/>
    <p:sldId id="547" r:id="rId36"/>
    <p:sldId id="548" r:id="rId37"/>
    <p:sldId id="549" r:id="rId38"/>
    <p:sldId id="550" r:id="rId39"/>
    <p:sldId id="551" r:id="rId40"/>
    <p:sldId id="552" r:id="rId41"/>
    <p:sldId id="553" r:id="rId42"/>
    <p:sldId id="277" r:id="rId4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2">
          <p15:clr>
            <a:srgbClr val="A4A3A4"/>
          </p15:clr>
        </p15:guide>
        <p15:guide id="2" pos="4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C"/>
    <a:srgbClr val="0B55A2"/>
    <a:srgbClr val="0C56A4"/>
    <a:srgbClr val="0C56A6"/>
    <a:srgbClr val="CCCCCC"/>
    <a:srgbClr val="5FA4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28"/>
    <p:restoredTop sz="95976"/>
  </p:normalViewPr>
  <p:slideViewPr>
    <p:cSldViewPr snapToGrid="0" snapToObjects="1">
      <p:cViewPr varScale="1">
        <p:scale>
          <a:sx n="106" d="100"/>
          <a:sy n="106" d="100"/>
        </p:scale>
        <p:origin x="1362" y="108"/>
      </p:cViewPr>
      <p:guideLst>
        <p:guide orient="horz" pos="3382"/>
        <p:guide pos="4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2.xml.rels><?xml version="1.0" encoding="UTF-8" standalone="yes"?>
<Relationships xmlns="http://schemas.openxmlformats.org/package/2006/relationships"><Relationship Id="rId1" Type="http://schemas.openxmlformats.org/officeDocument/2006/relationships/hyperlink" Target="https://ks.crr.cz/"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ks.crr.cz/"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39A469-1D32-43AD-9DB6-57E708C2DF9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cs-CZ"/>
        </a:p>
      </dgm:t>
    </dgm:pt>
    <dgm:pt modelId="{006F731C-AC1D-4363-85D3-1AF27314463B}">
      <dgm:prSet phldrT="[Text]"/>
      <dgm:spPr/>
      <dgm:t>
        <a:bodyPr/>
        <a:lstStyle/>
        <a:p>
          <a:r>
            <a:rPr lang="cs-CZ" dirty="0"/>
            <a:t>1. fáze</a:t>
          </a:r>
        </a:p>
      </dgm:t>
    </dgm:pt>
    <dgm:pt modelId="{C9FAE397-1B6A-4461-AE3A-26FECC24F36A}" type="parTrans" cxnId="{FAA2EA8B-FDD2-4636-A614-F647E1008235}">
      <dgm:prSet/>
      <dgm:spPr/>
      <dgm:t>
        <a:bodyPr/>
        <a:lstStyle/>
        <a:p>
          <a:endParaRPr lang="cs-CZ"/>
        </a:p>
      </dgm:t>
    </dgm:pt>
    <dgm:pt modelId="{58AC72C9-FD11-477C-9A4B-EB4ADB210B45}" type="sibTrans" cxnId="{FAA2EA8B-FDD2-4636-A614-F647E1008235}">
      <dgm:prSet/>
      <dgm:spPr/>
      <dgm:t>
        <a:bodyPr/>
        <a:lstStyle/>
        <a:p>
          <a:endParaRPr lang="cs-CZ"/>
        </a:p>
      </dgm:t>
    </dgm:pt>
    <dgm:pt modelId="{3FC73430-60AA-4CC7-8E30-F80FC9E8CC6E}">
      <dgm:prSet phldrT="[Text]" custT="1"/>
      <dgm:spPr/>
      <dgm:t>
        <a:bodyPr/>
        <a:lstStyle/>
        <a:p>
          <a:r>
            <a:rPr lang="cs-CZ" sz="1800" dirty="0">
              <a:latin typeface="Calibri" panose="020F0502020204030204" pitchFamily="34" charset="0"/>
              <a:cs typeface="Calibri" panose="020F0502020204030204" pitchFamily="34" charset="0"/>
            </a:rPr>
            <a:t>Kontrola zadávacích podmínek před zahájením ZŘ</a:t>
          </a:r>
        </a:p>
      </dgm:t>
    </dgm:pt>
    <dgm:pt modelId="{B832EF2D-7FAC-4E6D-9B17-69058E886929}" type="parTrans" cxnId="{66FC222E-A115-4B49-8FB9-AD31161C091E}">
      <dgm:prSet/>
      <dgm:spPr/>
      <dgm:t>
        <a:bodyPr/>
        <a:lstStyle/>
        <a:p>
          <a:endParaRPr lang="cs-CZ"/>
        </a:p>
      </dgm:t>
    </dgm:pt>
    <dgm:pt modelId="{3F9114C1-BF93-4A9D-BC6E-3A32AADDD68A}" type="sibTrans" cxnId="{66FC222E-A115-4B49-8FB9-AD31161C091E}">
      <dgm:prSet/>
      <dgm:spPr/>
      <dgm:t>
        <a:bodyPr/>
        <a:lstStyle/>
        <a:p>
          <a:endParaRPr lang="cs-CZ"/>
        </a:p>
      </dgm:t>
    </dgm:pt>
    <dgm:pt modelId="{23A449C2-3345-4C49-990E-E65441B2E7A4}">
      <dgm:prSet phldrT="[Text]"/>
      <dgm:spPr/>
      <dgm:t>
        <a:bodyPr/>
        <a:lstStyle/>
        <a:p>
          <a:r>
            <a:rPr lang="cs-CZ" dirty="0"/>
            <a:t>2. fáze</a:t>
          </a:r>
        </a:p>
      </dgm:t>
    </dgm:pt>
    <dgm:pt modelId="{4E0F1344-FF7B-4724-9EF0-38246A15B9BE}" type="parTrans" cxnId="{3A8CA3C9-745C-44E1-8D1D-90BE8009CAA9}">
      <dgm:prSet/>
      <dgm:spPr/>
      <dgm:t>
        <a:bodyPr/>
        <a:lstStyle/>
        <a:p>
          <a:endParaRPr lang="cs-CZ"/>
        </a:p>
      </dgm:t>
    </dgm:pt>
    <dgm:pt modelId="{EE59E7C9-238F-4337-B814-D8A7422D009B}" type="sibTrans" cxnId="{3A8CA3C9-745C-44E1-8D1D-90BE8009CAA9}">
      <dgm:prSet/>
      <dgm:spPr/>
      <dgm:t>
        <a:bodyPr/>
        <a:lstStyle/>
        <a:p>
          <a:endParaRPr lang="cs-CZ"/>
        </a:p>
      </dgm:t>
    </dgm:pt>
    <dgm:pt modelId="{721C0F9D-26CD-4BE9-A2AF-43CF61D3156A}">
      <dgm:prSet phldrT="[Text]" custT="1"/>
      <dgm:spPr/>
      <dgm:t>
        <a:bodyPr/>
        <a:lstStyle/>
        <a:p>
          <a:r>
            <a:rPr lang="cs-CZ" sz="1800" dirty="0">
              <a:latin typeface="Calibri" panose="020F0502020204030204" pitchFamily="34" charset="0"/>
              <a:cs typeface="Calibri" panose="020F0502020204030204" pitchFamily="34" charset="0"/>
            </a:rPr>
            <a:t>Kontrola průběhu ZŘ před podpisem smlouvy</a:t>
          </a:r>
        </a:p>
      </dgm:t>
    </dgm:pt>
    <dgm:pt modelId="{A7A0FAB3-9E04-4268-BCA3-24CA73E7F89A}" type="parTrans" cxnId="{A1ABA81E-1F49-430E-9F36-7B7DEE987F21}">
      <dgm:prSet/>
      <dgm:spPr/>
      <dgm:t>
        <a:bodyPr/>
        <a:lstStyle/>
        <a:p>
          <a:endParaRPr lang="cs-CZ"/>
        </a:p>
      </dgm:t>
    </dgm:pt>
    <dgm:pt modelId="{3F2C51D3-E713-48E5-8478-742C829CEED9}" type="sibTrans" cxnId="{A1ABA81E-1F49-430E-9F36-7B7DEE987F21}">
      <dgm:prSet/>
      <dgm:spPr/>
      <dgm:t>
        <a:bodyPr/>
        <a:lstStyle/>
        <a:p>
          <a:endParaRPr lang="cs-CZ"/>
        </a:p>
      </dgm:t>
    </dgm:pt>
    <dgm:pt modelId="{60846F43-9E1D-4D78-BA1F-DCB8C1E4D199}">
      <dgm:prSet phldrT="[Text]"/>
      <dgm:spPr/>
      <dgm:t>
        <a:bodyPr/>
        <a:lstStyle/>
        <a:p>
          <a:r>
            <a:rPr lang="cs-CZ" dirty="0"/>
            <a:t>3. fáze</a:t>
          </a:r>
        </a:p>
      </dgm:t>
    </dgm:pt>
    <dgm:pt modelId="{CA547B06-5A98-4FA9-82C1-41DACAF8E901}" type="parTrans" cxnId="{3A47D630-F7DF-45DA-8EDD-15908FC42D64}">
      <dgm:prSet/>
      <dgm:spPr/>
      <dgm:t>
        <a:bodyPr/>
        <a:lstStyle/>
        <a:p>
          <a:endParaRPr lang="cs-CZ"/>
        </a:p>
      </dgm:t>
    </dgm:pt>
    <dgm:pt modelId="{1619C2C3-8C07-46A0-AE62-988CB7255910}" type="sibTrans" cxnId="{3A47D630-F7DF-45DA-8EDD-15908FC42D64}">
      <dgm:prSet/>
      <dgm:spPr/>
      <dgm:t>
        <a:bodyPr/>
        <a:lstStyle/>
        <a:p>
          <a:endParaRPr lang="cs-CZ"/>
        </a:p>
      </dgm:t>
    </dgm:pt>
    <dgm:pt modelId="{53161DA6-61A0-4DBE-B23B-F2626E19CCA6}">
      <dgm:prSet phldrT="[Text]" custT="1"/>
      <dgm:spPr/>
      <dgm:t>
        <a:bodyPr/>
        <a:lstStyle/>
        <a:p>
          <a:r>
            <a:rPr lang="cs-CZ" sz="1800" dirty="0">
              <a:latin typeface="Calibri" panose="020F0502020204030204" pitchFamily="34" charset="0"/>
              <a:cs typeface="Calibri" panose="020F0502020204030204" pitchFamily="34" charset="0"/>
            </a:rPr>
            <a:t>Kontrola dokončení ZŘ po podpisu smlouvy</a:t>
          </a:r>
        </a:p>
      </dgm:t>
    </dgm:pt>
    <dgm:pt modelId="{7394C4A2-EC3C-46FF-BD37-940F7F079434}" type="parTrans" cxnId="{2AA8BD9A-8FF7-4D9C-A2E2-60193BB64D15}">
      <dgm:prSet/>
      <dgm:spPr/>
      <dgm:t>
        <a:bodyPr/>
        <a:lstStyle/>
        <a:p>
          <a:endParaRPr lang="cs-CZ"/>
        </a:p>
      </dgm:t>
    </dgm:pt>
    <dgm:pt modelId="{AB5969D3-12DF-400D-AFF0-CC9BA760C5AB}" type="sibTrans" cxnId="{2AA8BD9A-8FF7-4D9C-A2E2-60193BB64D15}">
      <dgm:prSet/>
      <dgm:spPr/>
      <dgm:t>
        <a:bodyPr/>
        <a:lstStyle/>
        <a:p>
          <a:endParaRPr lang="cs-CZ"/>
        </a:p>
      </dgm:t>
    </dgm:pt>
    <dgm:pt modelId="{CFFFB974-1F33-4A0C-A0CD-E27BDB80E39B}">
      <dgm:prSet/>
      <dgm:spPr/>
      <dgm:t>
        <a:bodyPr/>
        <a:lstStyle/>
        <a:p>
          <a:r>
            <a:rPr lang="cs-CZ" dirty="0"/>
            <a:t>4. fáze</a:t>
          </a:r>
        </a:p>
      </dgm:t>
    </dgm:pt>
    <dgm:pt modelId="{5B262DAA-725B-472C-BAAD-B14157E983FF}" type="parTrans" cxnId="{A80D6B68-D963-4FDF-AC43-82EC4ED95EAC}">
      <dgm:prSet/>
      <dgm:spPr/>
      <dgm:t>
        <a:bodyPr/>
        <a:lstStyle/>
        <a:p>
          <a:endParaRPr lang="cs-CZ"/>
        </a:p>
      </dgm:t>
    </dgm:pt>
    <dgm:pt modelId="{2D357FC2-4B2A-49D6-B6B8-A63C9D1529DC}" type="sibTrans" cxnId="{A80D6B68-D963-4FDF-AC43-82EC4ED95EAC}">
      <dgm:prSet/>
      <dgm:spPr/>
      <dgm:t>
        <a:bodyPr/>
        <a:lstStyle/>
        <a:p>
          <a:endParaRPr lang="cs-CZ"/>
        </a:p>
      </dgm:t>
    </dgm:pt>
    <dgm:pt modelId="{E8CA880F-3DB9-45DC-96EF-36EBE23123E9}">
      <dgm:prSet/>
      <dgm:spPr/>
      <dgm:t>
        <a:bodyPr/>
        <a:lstStyle/>
        <a:p>
          <a:r>
            <a:rPr lang="cs-CZ" dirty="0"/>
            <a:t>5. fáze</a:t>
          </a:r>
        </a:p>
      </dgm:t>
    </dgm:pt>
    <dgm:pt modelId="{09BF7473-E55E-4225-8A3E-FEDCEB0AB2D1}" type="parTrans" cxnId="{3BC61884-FD0D-4C4C-9094-5DDCF7A0DA6B}">
      <dgm:prSet/>
      <dgm:spPr/>
      <dgm:t>
        <a:bodyPr/>
        <a:lstStyle/>
        <a:p>
          <a:endParaRPr lang="cs-CZ"/>
        </a:p>
      </dgm:t>
    </dgm:pt>
    <dgm:pt modelId="{A28A32B2-137C-4417-94DC-BA01CB96CAB1}" type="sibTrans" cxnId="{3BC61884-FD0D-4C4C-9094-5DDCF7A0DA6B}">
      <dgm:prSet/>
      <dgm:spPr/>
      <dgm:t>
        <a:bodyPr/>
        <a:lstStyle/>
        <a:p>
          <a:endParaRPr lang="cs-CZ"/>
        </a:p>
      </dgm:t>
    </dgm:pt>
    <dgm:pt modelId="{B47E46AD-2742-4AB5-8C0D-27F163BFA677}">
      <dgm:prSet/>
      <dgm:spPr/>
      <dgm:t>
        <a:bodyPr/>
        <a:lstStyle/>
        <a:p>
          <a:r>
            <a:rPr lang="cs-CZ" dirty="0"/>
            <a:t>6. fáze</a:t>
          </a:r>
        </a:p>
      </dgm:t>
    </dgm:pt>
    <dgm:pt modelId="{7067D538-4A53-45B9-AFC2-1010B6720CD6}" type="parTrans" cxnId="{926C1708-745F-4666-9CEC-D14E2D1B5836}">
      <dgm:prSet/>
      <dgm:spPr/>
      <dgm:t>
        <a:bodyPr/>
        <a:lstStyle/>
        <a:p>
          <a:endParaRPr lang="cs-CZ"/>
        </a:p>
      </dgm:t>
    </dgm:pt>
    <dgm:pt modelId="{ABAD1AD1-B165-44C2-A566-CDB8A3C41BF9}" type="sibTrans" cxnId="{926C1708-745F-4666-9CEC-D14E2D1B5836}">
      <dgm:prSet/>
      <dgm:spPr/>
      <dgm:t>
        <a:bodyPr/>
        <a:lstStyle/>
        <a:p>
          <a:endParaRPr lang="cs-CZ"/>
        </a:p>
      </dgm:t>
    </dgm:pt>
    <dgm:pt modelId="{FE63E299-6596-415F-BB2C-71AC2262C98C}">
      <dgm:prSet custT="1"/>
      <dgm:spPr/>
      <dgm:t>
        <a:bodyPr/>
        <a:lstStyle/>
        <a:p>
          <a:r>
            <a:rPr lang="cs-CZ" sz="1800" dirty="0">
              <a:latin typeface="Calibri" panose="020F0502020204030204" pitchFamily="34" charset="0"/>
              <a:cs typeface="Calibri" panose="020F0502020204030204" pitchFamily="34" charset="0"/>
            </a:rPr>
            <a:t>Kontrola dodatku ke smlouvě před jeho uzavřením</a:t>
          </a:r>
        </a:p>
      </dgm:t>
    </dgm:pt>
    <dgm:pt modelId="{F81A3775-D30B-4F24-BB7D-8617F73EA3A1}" type="parTrans" cxnId="{D16DA36F-00FF-410F-A430-55010B36D695}">
      <dgm:prSet/>
      <dgm:spPr/>
      <dgm:t>
        <a:bodyPr/>
        <a:lstStyle/>
        <a:p>
          <a:endParaRPr lang="cs-CZ"/>
        </a:p>
      </dgm:t>
    </dgm:pt>
    <dgm:pt modelId="{AB3C37D4-3A49-4729-BD6C-3171774D4FDE}" type="sibTrans" cxnId="{D16DA36F-00FF-410F-A430-55010B36D695}">
      <dgm:prSet/>
      <dgm:spPr/>
      <dgm:t>
        <a:bodyPr/>
        <a:lstStyle/>
        <a:p>
          <a:endParaRPr lang="cs-CZ"/>
        </a:p>
      </dgm:t>
    </dgm:pt>
    <dgm:pt modelId="{36EA4103-6974-4E2C-80A9-A46FBBC01E6F}">
      <dgm:prSet custT="1"/>
      <dgm:spPr/>
      <dgm:t>
        <a:bodyPr/>
        <a:lstStyle/>
        <a:p>
          <a:r>
            <a:rPr lang="cs-CZ" sz="1800" dirty="0">
              <a:latin typeface="Calibri" panose="020F0502020204030204" pitchFamily="34" charset="0"/>
              <a:cs typeface="Calibri" panose="020F0502020204030204" pitchFamily="34" charset="0"/>
            </a:rPr>
            <a:t>Kontrola uzavřeného dodatku ke smlouvě</a:t>
          </a:r>
        </a:p>
      </dgm:t>
    </dgm:pt>
    <dgm:pt modelId="{2BA3C4F1-9B10-4D73-B3B8-F10DA36A2706}" type="parTrans" cxnId="{E3297A7A-1496-4AB3-B2CD-3094B28D3933}">
      <dgm:prSet/>
      <dgm:spPr/>
      <dgm:t>
        <a:bodyPr/>
        <a:lstStyle/>
        <a:p>
          <a:endParaRPr lang="cs-CZ"/>
        </a:p>
      </dgm:t>
    </dgm:pt>
    <dgm:pt modelId="{0346B6B5-FFB1-40CF-9AA8-643209FA544D}" type="sibTrans" cxnId="{E3297A7A-1496-4AB3-B2CD-3094B28D3933}">
      <dgm:prSet/>
      <dgm:spPr/>
      <dgm:t>
        <a:bodyPr/>
        <a:lstStyle/>
        <a:p>
          <a:endParaRPr lang="cs-CZ"/>
        </a:p>
      </dgm:t>
    </dgm:pt>
    <dgm:pt modelId="{A5DE2507-2E82-4137-9E96-D41235AF5B5F}">
      <dgm:prSet custT="1"/>
      <dgm:spPr/>
      <dgm:t>
        <a:bodyPr/>
        <a:lstStyle/>
        <a:p>
          <a:r>
            <a:rPr lang="cs-CZ" sz="1800" dirty="0">
              <a:latin typeface="Calibri" panose="020F0502020204030204" pitchFamily="34" charset="0"/>
              <a:cs typeface="Calibri" panose="020F0502020204030204" pitchFamily="34" charset="0"/>
            </a:rPr>
            <a:t>Kontrola dodatků / provedených změn smlouvy identifikovaných při ŽOP</a:t>
          </a:r>
        </a:p>
      </dgm:t>
    </dgm:pt>
    <dgm:pt modelId="{500B49CE-052A-4742-A90D-650EA9467C10}" type="parTrans" cxnId="{80D1FE87-4F6E-42AC-AF89-1C52E78CCCEA}">
      <dgm:prSet/>
      <dgm:spPr/>
      <dgm:t>
        <a:bodyPr/>
        <a:lstStyle/>
        <a:p>
          <a:endParaRPr lang="cs-CZ"/>
        </a:p>
      </dgm:t>
    </dgm:pt>
    <dgm:pt modelId="{EA21DC96-AC3E-4CB0-B2F5-A443BD99D1FF}" type="sibTrans" cxnId="{80D1FE87-4F6E-42AC-AF89-1C52E78CCCEA}">
      <dgm:prSet/>
      <dgm:spPr/>
      <dgm:t>
        <a:bodyPr/>
        <a:lstStyle/>
        <a:p>
          <a:endParaRPr lang="cs-CZ"/>
        </a:p>
      </dgm:t>
    </dgm:pt>
    <dgm:pt modelId="{33FB58F9-1F29-434B-9295-CFBC6E2277BA}">
      <dgm:prSet/>
      <dgm:spPr/>
      <dgm:t>
        <a:bodyPr/>
        <a:lstStyle/>
        <a:p>
          <a:r>
            <a:rPr lang="cs-CZ" dirty="0"/>
            <a:t>7. fáze</a:t>
          </a:r>
        </a:p>
      </dgm:t>
    </dgm:pt>
    <dgm:pt modelId="{C7F17B92-201F-452C-BE80-0D1BDE837C85}" type="parTrans" cxnId="{4451C2E3-96B4-4DAF-9684-ED0AB88A95E8}">
      <dgm:prSet/>
      <dgm:spPr/>
      <dgm:t>
        <a:bodyPr/>
        <a:lstStyle/>
        <a:p>
          <a:endParaRPr lang="cs-CZ"/>
        </a:p>
      </dgm:t>
    </dgm:pt>
    <dgm:pt modelId="{C28EF8A1-9D5B-4F98-9E70-E74D6FD4BD81}" type="sibTrans" cxnId="{4451C2E3-96B4-4DAF-9684-ED0AB88A95E8}">
      <dgm:prSet/>
      <dgm:spPr/>
      <dgm:t>
        <a:bodyPr/>
        <a:lstStyle/>
        <a:p>
          <a:endParaRPr lang="cs-CZ"/>
        </a:p>
      </dgm:t>
    </dgm:pt>
    <dgm:pt modelId="{74C71BE3-57D4-4EC8-A9AF-7C1622FB4600}">
      <dgm:prSet custT="1"/>
      <dgm:spPr/>
      <dgm:t>
        <a:bodyPr/>
        <a:lstStyle/>
        <a:p>
          <a:r>
            <a:rPr lang="cs-CZ" sz="1800" dirty="0">
              <a:latin typeface="Calibri" panose="020F0502020204030204" pitchFamily="34" charset="0"/>
              <a:cs typeface="Calibri" panose="020F0502020204030204" pitchFamily="34" charset="0"/>
            </a:rPr>
            <a:t>Kontrola dodatků / provedených změn v době udržitelnosti</a:t>
          </a:r>
        </a:p>
      </dgm:t>
    </dgm:pt>
    <dgm:pt modelId="{29D3C3AA-927D-41C0-B45B-BE1F2D7474B6}" type="parTrans" cxnId="{414DA204-3753-47D1-822E-859C413EA130}">
      <dgm:prSet/>
      <dgm:spPr/>
      <dgm:t>
        <a:bodyPr/>
        <a:lstStyle/>
        <a:p>
          <a:endParaRPr lang="cs-CZ"/>
        </a:p>
      </dgm:t>
    </dgm:pt>
    <dgm:pt modelId="{12FA3267-C37B-47F7-B762-DFB83DF41C82}" type="sibTrans" cxnId="{414DA204-3753-47D1-822E-859C413EA130}">
      <dgm:prSet/>
      <dgm:spPr/>
      <dgm:t>
        <a:bodyPr/>
        <a:lstStyle/>
        <a:p>
          <a:endParaRPr lang="cs-CZ"/>
        </a:p>
      </dgm:t>
    </dgm:pt>
    <dgm:pt modelId="{EC43BA53-7A4C-4900-BA6D-068621996995}" type="pres">
      <dgm:prSet presAssocID="{3F39A469-1D32-43AD-9DB6-57E708C2DF90}" presName="linearFlow" presStyleCnt="0">
        <dgm:presLayoutVars>
          <dgm:dir/>
          <dgm:animLvl val="lvl"/>
          <dgm:resizeHandles val="exact"/>
        </dgm:presLayoutVars>
      </dgm:prSet>
      <dgm:spPr/>
    </dgm:pt>
    <dgm:pt modelId="{3941550E-6E73-4C7C-94F9-7FA4726391FF}" type="pres">
      <dgm:prSet presAssocID="{006F731C-AC1D-4363-85D3-1AF27314463B}" presName="composite" presStyleCnt="0"/>
      <dgm:spPr/>
    </dgm:pt>
    <dgm:pt modelId="{DF87505E-9BE8-4DFE-AAE8-CFA848760476}" type="pres">
      <dgm:prSet presAssocID="{006F731C-AC1D-4363-85D3-1AF27314463B}" presName="parentText" presStyleLbl="alignNode1" presStyleIdx="0" presStyleCnt="7">
        <dgm:presLayoutVars>
          <dgm:chMax val="1"/>
          <dgm:bulletEnabled val="1"/>
        </dgm:presLayoutVars>
      </dgm:prSet>
      <dgm:spPr/>
    </dgm:pt>
    <dgm:pt modelId="{B2E5599F-7870-403F-8B3A-C681B6B16D15}" type="pres">
      <dgm:prSet presAssocID="{006F731C-AC1D-4363-85D3-1AF27314463B}" presName="descendantText" presStyleLbl="alignAcc1" presStyleIdx="0" presStyleCnt="7">
        <dgm:presLayoutVars>
          <dgm:bulletEnabled val="1"/>
        </dgm:presLayoutVars>
      </dgm:prSet>
      <dgm:spPr/>
    </dgm:pt>
    <dgm:pt modelId="{51902B51-E593-47B1-AF39-AF0A8FC90220}" type="pres">
      <dgm:prSet presAssocID="{58AC72C9-FD11-477C-9A4B-EB4ADB210B45}" presName="sp" presStyleCnt="0"/>
      <dgm:spPr/>
    </dgm:pt>
    <dgm:pt modelId="{D4496AA8-4A86-47F7-9630-590FD575D363}" type="pres">
      <dgm:prSet presAssocID="{23A449C2-3345-4C49-990E-E65441B2E7A4}" presName="composite" presStyleCnt="0"/>
      <dgm:spPr/>
    </dgm:pt>
    <dgm:pt modelId="{B7F8DF76-6C0C-48A7-91C7-39F7A32FF159}" type="pres">
      <dgm:prSet presAssocID="{23A449C2-3345-4C49-990E-E65441B2E7A4}" presName="parentText" presStyleLbl="alignNode1" presStyleIdx="1" presStyleCnt="7">
        <dgm:presLayoutVars>
          <dgm:chMax val="1"/>
          <dgm:bulletEnabled val="1"/>
        </dgm:presLayoutVars>
      </dgm:prSet>
      <dgm:spPr/>
    </dgm:pt>
    <dgm:pt modelId="{DE8709F2-E923-4626-B408-A6C63FF76F60}" type="pres">
      <dgm:prSet presAssocID="{23A449C2-3345-4C49-990E-E65441B2E7A4}" presName="descendantText" presStyleLbl="alignAcc1" presStyleIdx="1" presStyleCnt="7">
        <dgm:presLayoutVars>
          <dgm:bulletEnabled val="1"/>
        </dgm:presLayoutVars>
      </dgm:prSet>
      <dgm:spPr/>
    </dgm:pt>
    <dgm:pt modelId="{01D0AA50-3EAF-44C9-B59D-5851AEEA0072}" type="pres">
      <dgm:prSet presAssocID="{EE59E7C9-238F-4337-B814-D8A7422D009B}" presName="sp" presStyleCnt="0"/>
      <dgm:spPr/>
    </dgm:pt>
    <dgm:pt modelId="{640727D9-8260-48C0-973F-B6ACDB1A21C3}" type="pres">
      <dgm:prSet presAssocID="{60846F43-9E1D-4D78-BA1F-DCB8C1E4D199}" presName="composite" presStyleCnt="0"/>
      <dgm:spPr/>
    </dgm:pt>
    <dgm:pt modelId="{3E112618-E6B1-4C79-9EA9-C592C449328A}" type="pres">
      <dgm:prSet presAssocID="{60846F43-9E1D-4D78-BA1F-DCB8C1E4D199}" presName="parentText" presStyleLbl="alignNode1" presStyleIdx="2" presStyleCnt="7">
        <dgm:presLayoutVars>
          <dgm:chMax val="1"/>
          <dgm:bulletEnabled val="1"/>
        </dgm:presLayoutVars>
      </dgm:prSet>
      <dgm:spPr/>
    </dgm:pt>
    <dgm:pt modelId="{3EF87DE4-D9EF-41E6-9081-8C71D3A3CBC2}" type="pres">
      <dgm:prSet presAssocID="{60846F43-9E1D-4D78-BA1F-DCB8C1E4D199}" presName="descendantText" presStyleLbl="alignAcc1" presStyleIdx="2" presStyleCnt="7">
        <dgm:presLayoutVars>
          <dgm:bulletEnabled val="1"/>
        </dgm:presLayoutVars>
      </dgm:prSet>
      <dgm:spPr/>
    </dgm:pt>
    <dgm:pt modelId="{3AA1671C-7D53-4E93-816B-5B42FB1A2304}" type="pres">
      <dgm:prSet presAssocID="{1619C2C3-8C07-46A0-AE62-988CB7255910}" presName="sp" presStyleCnt="0"/>
      <dgm:spPr/>
    </dgm:pt>
    <dgm:pt modelId="{7983B004-A38A-4697-AB15-A3087507DDD5}" type="pres">
      <dgm:prSet presAssocID="{CFFFB974-1F33-4A0C-A0CD-E27BDB80E39B}" presName="composite" presStyleCnt="0"/>
      <dgm:spPr/>
    </dgm:pt>
    <dgm:pt modelId="{34AE0708-5404-45CA-9054-0B6698CBD1A6}" type="pres">
      <dgm:prSet presAssocID="{CFFFB974-1F33-4A0C-A0CD-E27BDB80E39B}" presName="parentText" presStyleLbl="alignNode1" presStyleIdx="3" presStyleCnt="7">
        <dgm:presLayoutVars>
          <dgm:chMax val="1"/>
          <dgm:bulletEnabled val="1"/>
        </dgm:presLayoutVars>
      </dgm:prSet>
      <dgm:spPr/>
    </dgm:pt>
    <dgm:pt modelId="{1C3C354B-FD5B-49FD-9DDF-2B775120F2A5}" type="pres">
      <dgm:prSet presAssocID="{CFFFB974-1F33-4A0C-A0CD-E27BDB80E39B}" presName="descendantText" presStyleLbl="alignAcc1" presStyleIdx="3" presStyleCnt="7">
        <dgm:presLayoutVars>
          <dgm:bulletEnabled val="1"/>
        </dgm:presLayoutVars>
      </dgm:prSet>
      <dgm:spPr/>
    </dgm:pt>
    <dgm:pt modelId="{28171288-E004-47ED-B6A9-7918B11D94B1}" type="pres">
      <dgm:prSet presAssocID="{2D357FC2-4B2A-49D6-B6B8-A63C9D1529DC}" presName="sp" presStyleCnt="0"/>
      <dgm:spPr/>
    </dgm:pt>
    <dgm:pt modelId="{8ED12F07-4E04-404B-8B96-1C644A85F2C7}" type="pres">
      <dgm:prSet presAssocID="{E8CA880F-3DB9-45DC-96EF-36EBE23123E9}" presName="composite" presStyleCnt="0"/>
      <dgm:spPr/>
    </dgm:pt>
    <dgm:pt modelId="{4FFD7B70-22BF-40B0-8EA6-0AD1CACF3CAF}" type="pres">
      <dgm:prSet presAssocID="{E8CA880F-3DB9-45DC-96EF-36EBE23123E9}" presName="parentText" presStyleLbl="alignNode1" presStyleIdx="4" presStyleCnt="7">
        <dgm:presLayoutVars>
          <dgm:chMax val="1"/>
          <dgm:bulletEnabled val="1"/>
        </dgm:presLayoutVars>
      </dgm:prSet>
      <dgm:spPr/>
    </dgm:pt>
    <dgm:pt modelId="{D94244C2-1B8E-46D1-A843-93B3BA77DE58}" type="pres">
      <dgm:prSet presAssocID="{E8CA880F-3DB9-45DC-96EF-36EBE23123E9}" presName="descendantText" presStyleLbl="alignAcc1" presStyleIdx="4" presStyleCnt="7">
        <dgm:presLayoutVars>
          <dgm:bulletEnabled val="1"/>
        </dgm:presLayoutVars>
      </dgm:prSet>
      <dgm:spPr/>
    </dgm:pt>
    <dgm:pt modelId="{73BBC59F-2999-44C8-99AC-32A15C0CCA06}" type="pres">
      <dgm:prSet presAssocID="{A28A32B2-137C-4417-94DC-BA01CB96CAB1}" presName="sp" presStyleCnt="0"/>
      <dgm:spPr/>
    </dgm:pt>
    <dgm:pt modelId="{0788AEFD-5F95-4C53-9E14-14BFB179F054}" type="pres">
      <dgm:prSet presAssocID="{B47E46AD-2742-4AB5-8C0D-27F163BFA677}" presName="composite" presStyleCnt="0"/>
      <dgm:spPr/>
    </dgm:pt>
    <dgm:pt modelId="{68412E67-0B66-4E3D-8710-75E336C77EB7}" type="pres">
      <dgm:prSet presAssocID="{B47E46AD-2742-4AB5-8C0D-27F163BFA677}" presName="parentText" presStyleLbl="alignNode1" presStyleIdx="5" presStyleCnt="7">
        <dgm:presLayoutVars>
          <dgm:chMax val="1"/>
          <dgm:bulletEnabled val="1"/>
        </dgm:presLayoutVars>
      </dgm:prSet>
      <dgm:spPr/>
    </dgm:pt>
    <dgm:pt modelId="{DBC773DC-DC83-468B-81D2-89296B46DFB8}" type="pres">
      <dgm:prSet presAssocID="{B47E46AD-2742-4AB5-8C0D-27F163BFA677}" presName="descendantText" presStyleLbl="alignAcc1" presStyleIdx="5" presStyleCnt="7" custScaleY="106230">
        <dgm:presLayoutVars>
          <dgm:bulletEnabled val="1"/>
        </dgm:presLayoutVars>
      </dgm:prSet>
      <dgm:spPr/>
    </dgm:pt>
    <dgm:pt modelId="{A0DBF863-1688-40C2-833E-09E432465B67}" type="pres">
      <dgm:prSet presAssocID="{ABAD1AD1-B165-44C2-A566-CDB8A3C41BF9}" presName="sp" presStyleCnt="0"/>
      <dgm:spPr/>
    </dgm:pt>
    <dgm:pt modelId="{66A6186E-EC63-4810-8F68-178CFFED42C3}" type="pres">
      <dgm:prSet presAssocID="{33FB58F9-1F29-434B-9295-CFBC6E2277BA}" presName="composite" presStyleCnt="0"/>
      <dgm:spPr/>
    </dgm:pt>
    <dgm:pt modelId="{8685C34A-F491-47E5-B4E8-C117431058B5}" type="pres">
      <dgm:prSet presAssocID="{33FB58F9-1F29-434B-9295-CFBC6E2277BA}" presName="parentText" presStyleLbl="alignNode1" presStyleIdx="6" presStyleCnt="7">
        <dgm:presLayoutVars>
          <dgm:chMax val="1"/>
          <dgm:bulletEnabled val="1"/>
        </dgm:presLayoutVars>
      </dgm:prSet>
      <dgm:spPr/>
    </dgm:pt>
    <dgm:pt modelId="{D00060CB-01A6-44C4-906B-6AA5BD30B4B4}" type="pres">
      <dgm:prSet presAssocID="{33FB58F9-1F29-434B-9295-CFBC6E2277BA}" presName="descendantText" presStyleLbl="alignAcc1" presStyleIdx="6" presStyleCnt="7">
        <dgm:presLayoutVars>
          <dgm:bulletEnabled val="1"/>
        </dgm:presLayoutVars>
      </dgm:prSet>
      <dgm:spPr/>
    </dgm:pt>
  </dgm:ptLst>
  <dgm:cxnLst>
    <dgm:cxn modelId="{0202D503-5C86-4759-8DE3-D0F3026FB4D7}" type="presOf" srcId="{74C71BE3-57D4-4EC8-A9AF-7C1622FB4600}" destId="{D00060CB-01A6-44C4-906B-6AA5BD30B4B4}" srcOrd="0" destOrd="0" presId="urn:microsoft.com/office/officeart/2005/8/layout/chevron2"/>
    <dgm:cxn modelId="{414DA204-3753-47D1-822E-859C413EA130}" srcId="{33FB58F9-1F29-434B-9295-CFBC6E2277BA}" destId="{74C71BE3-57D4-4EC8-A9AF-7C1622FB4600}" srcOrd="0" destOrd="0" parTransId="{29D3C3AA-927D-41C0-B45B-BE1F2D7474B6}" sibTransId="{12FA3267-C37B-47F7-B762-DFB83DF41C82}"/>
    <dgm:cxn modelId="{E8222806-96DB-4D84-9E2E-9B0050B8401C}" type="presOf" srcId="{23A449C2-3345-4C49-990E-E65441B2E7A4}" destId="{B7F8DF76-6C0C-48A7-91C7-39F7A32FF159}" srcOrd="0" destOrd="0" presId="urn:microsoft.com/office/officeart/2005/8/layout/chevron2"/>
    <dgm:cxn modelId="{926C1708-745F-4666-9CEC-D14E2D1B5836}" srcId="{3F39A469-1D32-43AD-9DB6-57E708C2DF90}" destId="{B47E46AD-2742-4AB5-8C0D-27F163BFA677}" srcOrd="5" destOrd="0" parTransId="{7067D538-4A53-45B9-AFC2-1010B6720CD6}" sibTransId="{ABAD1AD1-B165-44C2-A566-CDB8A3C41BF9}"/>
    <dgm:cxn modelId="{A1ABA81E-1F49-430E-9F36-7B7DEE987F21}" srcId="{23A449C2-3345-4C49-990E-E65441B2E7A4}" destId="{721C0F9D-26CD-4BE9-A2AF-43CF61D3156A}" srcOrd="0" destOrd="0" parTransId="{A7A0FAB3-9E04-4268-BCA3-24CA73E7F89A}" sibTransId="{3F2C51D3-E713-48E5-8478-742C829CEED9}"/>
    <dgm:cxn modelId="{66FC222E-A115-4B49-8FB9-AD31161C091E}" srcId="{006F731C-AC1D-4363-85D3-1AF27314463B}" destId="{3FC73430-60AA-4CC7-8E30-F80FC9E8CC6E}" srcOrd="0" destOrd="0" parTransId="{B832EF2D-7FAC-4E6D-9B17-69058E886929}" sibTransId="{3F9114C1-BF93-4A9D-BC6E-3A32AADDD68A}"/>
    <dgm:cxn modelId="{3A47D630-F7DF-45DA-8EDD-15908FC42D64}" srcId="{3F39A469-1D32-43AD-9DB6-57E708C2DF90}" destId="{60846F43-9E1D-4D78-BA1F-DCB8C1E4D199}" srcOrd="2" destOrd="0" parTransId="{CA547B06-5A98-4FA9-82C1-41DACAF8E901}" sibTransId="{1619C2C3-8C07-46A0-AE62-988CB7255910}"/>
    <dgm:cxn modelId="{40E3163E-BAD4-435A-BCBE-EA20AD8D75FE}" type="presOf" srcId="{E8CA880F-3DB9-45DC-96EF-36EBE23123E9}" destId="{4FFD7B70-22BF-40B0-8EA6-0AD1CACF3CAF}" srcOrd="0" destOrd="0" presId="urn:microsoft.com/office/officeart/2005/8/layout/chevron2"/>
    <dgm:cxn modelId="{B1616A66-AD55-47BF-877D-D56DE00E4668}" type="presOf" srcId="{33FB58F9-1F29-434B-9295-CFBC6E2277BA}" destId="{8685C34A-F491-47E5-B4E8-C117431058B5}" srcOrd="0" destOrd="0" presId="urn:microsoft.com/office/officeart/2005/8/layout/chevron2"/>
    <dgm:cxn modelId="{1AC8E566-EF30-4132-8DF1-A5F666E5A868}" type="presOf" srcId="{3F39A469-1D32-43AD-9DB6-57E708C2DF90}" destId="{EC43BA53-7A4C-4900-BA6D-068621996995}" srcOrd="0" destOrd="0" presId="urn:microsoft.com/office/officeart/2005/8/layout/chevron2"/>
    <dgm:cxn modelId="{A80D6B68-D963-4FDF-AC43-82EC4ED95EAC}" srcId="{3F39A469-1D32-43AD-9DB6-57E708C2DF90}" destId="{CFFFB974-1F33-4A0C-A0CD-E27BDB80E39B}" srcOrd="3" destOrd="0" parTransId="{5B262DAA-725B-472C-BAAD-B14157E983FF}" sibTransId="{2D357FC2-4B2A-49D6-B6B8-A63C9D1529DC}"/>
    <dgm:cxn modelId="{FA14856B-4A0D-4C63-9CFB-FE0FBB28623A}" type="presOf" srcId="{CFFFB974-1F33-4A0C-A0CD-E27BDB80E39B}" destId="{34AE0708-5404-45CA-9054-0B6698CBD1A6}" srcOrd="0" destOrd="0" presId="urn:microsoft.com/office/officeart/2005/8/layout/chevron2"/>
    <dgm:cxn modelId="{F94F0B4C-0632-47BD-A8BD-A75CBA60F57A}" type="presOf" srcId="{36EA4103-6974-4E2C-80A9-A46FBBC01E6F}" destId="{D94244C2-1B8E-46D1-A843-93B3BA77DE58}" srcOrd="0" destOrd="0" presId="urn:microsoft.com/office/officeart/2005/8/layout/chevron2"/>
    <dgm:cxn modelId="{D16DA36F-00FF-410F-A430-55010B36D695}" srcId="{CFFFB974-1F33-4A0C-A0CD-E27BDB80E39B}" destId="{FE63E299-6596-415F-BB2C-71AC2262C98C}" srcOrd="0" destOrd="0" parTransId="{F81A3775-D30B-4F24-BB7D-8617F73EA3A1}" sibTransId="{AB3C37D4-3A49-4729-BD6C-3171774D4FDE}"/>
    <dgm:cxn modelId="{AEAC8451-E472-47A9-B1B4-4F3658223396}" type="presOf" srcId="{A5DE2507-2E82-4137-9E96-D41235AF5B5F}" destId="{DBC773DC-DC83-468B-81D2-89296B46DFB8}" srcOrd="0" destOrd="0" presId="urn:microsoft.com/office/officeart/2005/8/layout/chevron2"/>
    <dgm:cxn modelId="{D5294552-B1E2-4F06-B1F7-CF3A67D8FC48}" type="presOf" srcId="{721C0F9D-26CD-4BE9-A2AF-43CF61D3156A}" destId="{DE8709F2-E923-4626-B408-A6C63FF76F60}" srcOrd="0" destOrd="0" presId="urn:microsoft.com/office/officeart/2005/8/layout/chevron2"/>
    <dgm:cxn modelId="{E3297A7A-1496-4AB3-B2CD-3094B28D3933}" srcId="{E8CA880F-3DB9-45DC-96EF-36EBE23123E9}" destId="{36EA4103-6974-4E2C-80A9-A46FBBC01E6F}" srcOrd="0" destOrd="0" parTransId="{2BA3C4F1-9B10-4D73-B3B8-F10DA36A2706}" sibTransId="{0346B6B5-FFB1-40CF-9AA8-643209FA544D}"/>
    <dgm:cxn modelId="{EAB1CB7B-37AA-48C7-B414-0219ECDDAA24}" type="presOf" srcId="{3FC73430-60AA-4CC7-8E30-F80FC9E8CC6E}" destId="{B2E5599F-7870-403F-8B3A-C681B6B16D15}" srcOrd="0" destOrd="0" presId="urn:microsoft.com/office/officeart/2005/8/layout/chevron2"/>
    <dgm:cxn modelId="{8361E87B-4957-4F10-BE6E-32A1B861240B}" type="presOf" srcId="{53161DA6-61A0-4DBE-B23B-F2626E19CCA6}" destId="{3EF87DE4-D9EF-41E6-9081-8C71D3A3CBC2}" srcOrd="0" destOrd="0" presId="urn:microsoft.com/office/officeart/2005/8/layout/chevron2"/>
    <dgm:cxn modelId="{3BC61884-FD0D-4C4C-9094-5DDCF7A0DA6B}" srcId="{3F39A469-1D32-43AD-9DB6-57E708C2DF90}" destId="{E8CA880F-3DB9-45DC-96EF-36EBE23123E9}" srcOrd="4" destOrd="0" parTransId="{09BF7473-E55E-4225-8A3E-FEDCEB0AB2D1}" sibTransId="{A28A32B2-137C-4417-94DC-BA01CB96CAB1}"/>
    <dgm:cxn modelId="{99F7D185-4CA5-4877-B099-4E29FB6145AB}" type="presOf" srcId="{006F731C-AC1D-4363-85D3-1AF27314463B}" destId="{DF87505E-9BE8-4DFE-AAE8-CFA848760476}" srcOrd="0" destOrd="0" presId="urn:microsoft.com/office/officeart/2005/8/layout/chevron2"/>
    <dgm:cxn modelId="{80D1FE87-4F6E-42AC-AF89-1C52E78CCCEA}" srcId="{B47E46AD-2742-4AB5-8C0D-27F163BFA677}" destId="{A5DE2507-2E82-4137-9E96-D41235AF5B5F}" srcOrd="0" destOrd="0" parTransId="{500B49CE-052A-4742-A90D-650EA9467C10}" sibTransId="{EA21DC96-AC3E-4CB0-B2F5-A443BD99D1FF}"/>
    <dgm:cxn modelId="{FAA2EA8B-FDD2-4636-A614-F647E1008235}" srcId="{3F39A469-1D32-43AD-9DB6-57E708C2DF90}" destId="{006F731C-AC1D-4363-85D3-1AF27314463B}" srcOrd="0" destOrd="0" parTransId="{C9FAE397-1B6A-4461-AE3A-26FECC24F36A}" sibTransId="{58AC72C9-FD11-477C-9A4B-EB4ADB210B45}"/>
    <dgm:cxn modelId="{2AA8BD9A-8FF7-4D9C-A2E2-60193BB64D15}" srcId="{60846F43-9E1D-4D78-BA1F-DCB8C1E4D199}" destId="{53161DA6-61A0-4DBE-B23B-F2626E19CCA6}" srcOrd="0" destOrd="0" parTransId="{7394C4A2-EC3C-46FF-BD37-940F7F079434}" sibTransId="{AB5969D3-12DF-400D-AFF0-CC9BA760C5AB}"/>
    <dgm:cxn modelId="{3A8CA3C9-745C-44E1-8D1D-90BE8009CAA9}" srcId="{3F39A469-1D32-43AD-9DB6-57E708C2DF90}" destId="{23A449C2-3345-4C49-990E-E65441B2E7A4}" srcOrd="1" destOrd="0" parTransId="{4E0F1344-FF7B-4724-9EF0-38246A15B9BE}" sibTransId="{EE59E7C9-238F-4337-B814-D8A7422D009B}"/>
    <dgm:cxn modelId="{C5DB43DF-3AC7-407D-8857-7F5DAF4BB6F2}" type="presOf" srcId="{FE63E299-6596-415F-BB2C-71AC2262C98C}" destId="{1C3C354B-FD5B-49FD-9DDF-2B775120F2A5}" srcOrd="0" destOrd="0" presId="urn:microsoft.com/office/officeart/2005/8/layout/chevron2"/>
    <dgm:cxn modelId="{4451C2E3-96B4-4DAF-9684-ED0AB88A95E8}" srcId="{3F39A469-1D32-43AD-9DB6-57E708C2DF90}" destId="{33FB58F9-1F29-434B-9295-CFBC6E2277BA}" srcOrd="6" destOrd="0" parTransId="{C7F17B92-201F-452C-BE80-0D1BDE837C85}" sibTransId="{C28EF8A1-9D5B-4F98-9E70-E74D6FD4BD81}"/>
    <dgm:cxn modelId="{763726EA-51B3-44EF-AE04-74BB5AE20E57}" type="presOf" srcId="{B47E46AD-2742-4AB5-8C0D-27F163BFA677}" destId="{68412E67-0B66-4E3D-8710-75E336C77EB7}" srcOrd="0" destOrd="0" presId="urn:microsoft.com/office/officeart/2005/8/layout/chevron2"/>
    <dgm:cxn modelId="{B70041FB-0361-4EEE-A47E-58EFDA9BC2F4}" type="presOf" srcId="{60846F43-9E1D-4D78-BA1F-DCB8C1E4D199}" destId="{3E112618-E6B1-4C79-9EA9-C592C449328A}" srcOrd="0" destOrd="0" presId="urn:microsoft.com/office/officeart/2005/8/layout/chevron2"/>
    <dgm:cxn modelId="{09B4BF90-F2F2-46F5-9A22-8BBD7BCCD7AE}" type="presParOf" srcId="{EC43BA53-7A4C-4900-BA6D-068621996995}" destId="{3941550E-6E73-4C7C-94F9-7FA4726391FF}" srcOrd="0" destOrd="0" presId="urn:microsoft.com/office/officeart/2005/8/layout/chevron2"/>
    <dgm:cxn modelId="{34844A5D-8FF7-4D38-8CA6-FEB938FCB580}" type="presParOf" srcId="{3941550E-6E73-4C7C-94F9-7FA4726391FF}" destId="{DF87505E-9BE8-4DFE-AAE8-CFA848760476}" srcOrd="0" destOrd="0" presId="urn:microsoft.com/office/officeart/2005/8/layout/chevron2"/>
    <dgm:cxn modelId="{8020DBFC-2489-45D5-A6DB-EF0C46E34896}" type="presParOf" srcId="{3941550E-6E73-4C7C-94F9-7FA4726391FF}" destId="{B2E5599F-7870-403F-8B3A-C681B6B16D15}" srcOrd="1" destOrd="0" presId="urn:microsoft.com/office/officeart/2005/8/layout/chevron2"/>
    <dgm:cxn modelId="{0052DB35-CFD4-41A3-A532-E73C72158692}" type="presParOf" srcId="{EC43BA53-7A4C-4900-BA6D-068621996995}" destId="{51902B51-E593-47B1-AF39-AF0A8FC90220}" srcOrd="1" destOrd="0" presId="urn:microsoft.com/office/officeart/2005/8/layout/chevron2"/>
    <dgm:cxn modelId="{EE072AB4-BE47-4A6C-8DB8-7015070F7095}" type="presParOf" srcId="{EC43BA53-7A4C-4900-BA6D-068621996995}" destId="{D4496AA8-4A86-47F7-9630-590FD575D363}" srcOrd="2" destOrd="0" presId="urn:microsoft.com/office/officeart/2005/8/layout/chevron2"/>
    <dgm:cxn modelId="{972BDEFB-192E-44DC-922B-0922BEF706CD}" type="presParOf" srcId="{D4496AA8-4A86-47F7-9630-590FD575D363}" destId="{B7F8DF76-6C0C-48A7-91C7-39F7A32FF159}" srcOrd="0" destOrd="0" presId="urn:microsoft.com/office/officeart/2005/8/layout/chevron2"/>
    <dgm:cxn modelId="{2726731C-0941-40F4-9096-26DA503F4788}" type="presParOf" srcId="{D4496AA8-4A86-47F7-9630-590FD575D363}" destId="{DE8709F2-E923-4626-B408-A6C63FF76F60}" srcOrd="1" destOrd="0" presId="urn:microsoft.com/office/officeart/2005/8/layout/chevron2"/>
    <dgm:cxn modelId="{DCE1425D-1F60-47C1-9385-AF620F779E60}" type="presParOf" srcId="{EC43BA53-7A4C-4900-BA6D-068621996995}" destId="{01D0AA50-3EAF-44C9-B59D-5851AEEA0072}" srcOrd="3" destOrd="0" presId="urn:microsoft.com/office/officeart/2005/8/layout/chevron2"/>
    <dgm:cxn modelId="{BFE39F7C-C9CB-40C8-BDC0-8CA60AF19A16}" type="presParOf" srcId="{EC43BA53-7A4C-4900-BA6D-068621996995}" destId="{640727D9-8260-48C0-973F-B6ACDB1A21C3}" srcOrd="4" destOrd="0" presId="urn:microsoft.com/office/officeart/2005/8/layout/chevron2"/>
    <dgm:cxn modelId="{625E0CF6-55CC-497F-9C80-36B59B9FAEA2}" type="presParOf" srcId="{640727D9-8260-48C0-973F-B6ACDB1A21C3}" destId="{3E112618-E6B1-4C79-9EA9-C592C449328A}" srcOrd="0" destOrd="0" presId="urn:microsoft.com/office/officeart/2005/8/layout/chevron2"/>
    <dgm:cxn modelId="{EE54764D-26E7-4EB4-95F3-87C05B158431}" type="presParOf" srcId="{640727D9-8260-48C0-973F-B6ACDB1A21C3}" destId="{3EF87DE4-D9EF-41E6-9081-8C71D3A3CBC2}" srcOrd="1" destOrd="0" presId="urn:microsoft.com/office/officeart/2005/8/layout/chevron2"/>
    <dgm:cxn modelId="{954A57F6-507F-4C8A-AE7B-B519634C4E8D}" type="presParOf" srcId="{EC43BA53-7A4C-4900-BA6D-068621996995}" destId="{3AA1671C-7D53-4E93-816B-5B42FB1A2304}" srcOrd="5" destOrd="0" presId="urn:microsoft.com/office/officeart/2005/8/layout/chevron2"/>
    <dgm:cxn modelId="{4F49F2E1-68CA-4665-BEC5-CFB698D937EB}" type="presParOf" srcId="{EC43BA53-7A4C-4900-BA6D-068621996995}" destId="{7983B004-A38A-4697-AB15-A3087507DDD5}" srcOrd="6" destOrd="0" presId="urn:microsoft.com/office/officeart/2005/8/layout/chevron2"/>
    <dgm:cxn modelId="{CD44AECE-7867-4F72-B94F-6A35AFCB1A6E}" type="presParOf" srcId="{7983B004-A38A-4697-AB15-A3087507DDD5}" destId="{34AE0708-5404-45CA-9054-0B6698CBD1A6}" srcOrd="0" destOrd="0" presId="urn:microsoft.com/office/officeart/2005/8/layout/chevron2"/>
    <dgm:cxn modelId="{7C5A853C-7123-4709-9744-8AF3EAE4B4DD}" type="presParOf" srcId="{7983B004-A38A-4697-AB15-A3087507DDD5}" destId="{1C3C354B-FD5B-49FD-9DDF-2B775120F2A5}" srcOrd="1" destOrd="0" presId="urn:microsoft.com/office/officeart/2005/8/layout/chevron2"/>
    <dgm:cxn modelId="{59FFF35D-4F95-4CFC-A7CD-A35AD5C1C265}" type="presParOf" srcId="{EC43BA53-7A4C-4900-BA6D-068621996995}" destId="{28171288-E004-47ED-B6A9-7918B11D94B1}" srcOrd="7" destOrd="0" presId="urn:microsoft.com/office/officeart/2005/8/layout/chevron2"/>
    <dgm:cxn modelId="{DA49BF06-AE72-47EF-9EEE-976F12F102C2}" type="presParOf" srcId="{EC43BA53-7A4C-4900-BA6D-068621996995}" destId="{8ED12F07-4E04-404B-8B96-1C644A85F2C7}" srcOrd="8" destOrd="0" presId="urn:microsoft.com/office/officeart/2005/8/layout/chevron2"/>
    <dgm:cxn modelId="{D74F112F-6341-41FD-96F4-FA9B67CEECA1}" type="presParOf" srcId="{8ED12F07-4E04-404B-8B96-1C644A85F2C7}" destId="{4FFD7B70-22BF-40B0-8EA6-0AD1CACF3CAF}" srcOrd="0" destOrd="0" presId="urn:microsoft.com/office/officeart/2005/8/layout/chevron2"/>
    <dgm:cxn modelId="{B20B76AF-D21F-41D0-8BA9-F0F75DA31103}" type="presParOf" srcId="{8ED12F07-4E04-404B-8B96-1C644A85F2C7}" destId="{D94244C2-1B8E-46D1-A843-93B3BA77DE58}" srcOrd="1" destOrd="0" presId="urn:microsoft.com/office/officeart/2005/8/layout/chevron2"/>
    <dgm:cxn modelId="{92E8427D-69A9-499B-A087-D0CEB7471B7F}" type="presParOf" srcId="{EC43BA53-7A4C-4900-BA6D-068621996995}" destId="{73BBC59F-2999-44C8-99AC-32A15C0CCA06}" srcOrd="9" destOrd="0" presId="urn:microsoft.com/office/officeart/2005/8/layout/chevron2"/>
    <dgm:cxn modelId="{0EC543C0-41C1-4403-90D5-438D22D3B945}" type="presParOf" srcId="{EC43BA53-7A4C-4900-BA6D-068621996995}" destId="{0788AEFD-5F95-4C53-9E14-14BFB179F054}" srcOrd="10" destOrd="0" presId="urn:microsoft.com/office/officeart/2005/8/layout/chevron2"/>
    <dgm:cxn modelId="{28C1D731-167D-41A7-8BF3-7A5AD0EBA516}" type="presParOf" srcId="{0788AEFD-5F95-4C53-9E14-14BFB179F054}" destId="{68412E67-0B66-4E3D-8710-75E336C77EB7}" srcOrd="0" destOrd="0" presId="urn:microsoft.com/office/officeart/2005/8/layout/chevron2"/>
    <dgm:cxn modelId="{68543634-FFD3-4743-ACE5-0B9437158950}" type="presParOf" srcId="{0788AEFD-5F95-4C53-9E14-14BFB179F054}" destId="{DBC773DC-DC83-468B-81D2-89296B46DFB8}" srcOrd="1" destOrd="0" presId="urn:microsoft.com/office/officeart/2005/8/layout/chevron2"/>
    <dgm:cxn modelId="{A9F2865C-93DD-48F8-8402-E5179C5EB7CF}" type="presParOf" srcId="{EC43BA53-7A4C-4900-BA6D-068621996995}" destId="{A0DBF863-1688-40C2-833E-09E432465B67}" srcOrd="11" destOrd="0" presId="urn:microsoft.com/office/officeart/2005/8/layout/chevron2"/>
    <dgm:cxn modelId="{3C336F1B-D0BA-4A36-AF09-84F0F0FC6C8A}" type="presParOf" srcId="{EC43BA53-7A4C-4900-BA6D-068621996995}" destId="{66A6186E-EC63-4810-8F68-178CFFED42C3}" srcOrd="12" destOrd="0" presId="urn:microsoft.com/office/officeart/2005/8/layout/chevron2"/>
    <dgm:cxn modelId="{C6AD1106-0976-4FDA-8CBC-F746FA70B150}" type="presParOf" srcId="{66A6186E-EC63-4810-8F68-178CFFED42C3}" destId="{8685C34A-F491-47E5-B4E8-C117431058B5}" srcOrd="0" destOrd="0" presId="urn:microsoft.com/office/officeart/2005/8/layout/chevron2"/>
    <dgm:cxn modelId="{4359ABB3-4AF2-4C7A-B194-79F371FD6CB3}" type="presParOf" srcId="{66A6186E-EC63-4810-8F68-178CFFED42C3}" destId="{D00060CB-01A6-44C4-906B-6AA5BD30B4B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EC348D-703B-4F8A-93B8-D181933B399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cs-CZ"/>
        </a:p>
      </dgm:t>
    </dgm:pt>
    <dgm:pt modelId="{D2A428FA-14EF-4869-B561-D4102FAA43FD}">
      <dgm:prSet phldrT="[Text]"/>
      <dgm:spPr/>
      <dgm:t>
        <a:bodyPr/>
        <a:lstStyle/>
        <a:p>
          <a:r>
            <a:rPr lang="cs-CZ" dirty="0">
              <a:latin typeface="Calibri" panose="020F0502020204030204" pitchFamily="34" charset="0"/>
              <a:cs typeface="Calibri" panose="020F0502020204030204" pitchFamily="34" charset="0"/>
            </a:rPr>
            <a:t>Před podáním projektové žádosti</a:t>
          </a:r>
        </a:p>
      </dgm:t>
    </dgm:pt>
    <dgm:pt modelId="{D8DAD741-142C-4347-8831-30B84EE5B97F}" type="parTrans" cxnId="{44ACB3C0-B680-4091-BE39-E34B6AD9A632}">
      <dgm:prSet/>
      <dgm:spPr/>
      <dgm:t>
        <a:bodyPr/>
        <a:lstStyle/>
        <a:p>
          <a:endParaRPr lang="cs-CZ"/>
        </a:p>
      </dgm:t>
    </dgm:pt>
    <dgm:pt modelId="{6BBDCDB1-40F8-4529-B0B3-A2B496755DF8}" type="sibTrans" cxnId="{44ACB3C0-B680-4091-BE39-E34B6AD9A632}">
      <dgm:prSet/>
      <dgm:spPr/>
      <dgm:t>
        <a:bodyPr/>
        <a:lstStyle/>
        <a:p>
          <a:endParaRPr lang="cs-CZ"/>
        </a:p>
      </dgm:t>
    </dgm:pt>
    <dgm:pt modelId="{35CBF9D7-D10C-4418-ADD9-5DC11A2E1B02}">
      <dgm:prSet phldrT="[Text]" custT="1"/>
      <dgm:spPr/>
      <dgm:t>
        <a:bodyPr/>
        <a:lstStyle/>
        <a:p>
          <a:r>
            <a:rPr lang="cs-CZ" sz="1100" dirty="0">
              <a:latin typeface="Calibri" panose="020F0502020204030204" pitchFamily="34" charset="0"/>
              <a:cs typeface="Calibri" panose="020F0502020204030204" pitchFamily="34" charset="0"/>
            </a:rPr>
            <a:t>Poskytovány odborné konzultace dílčích nejasností (pouze v případě disponibilních kapacit)</a:t>
          </a:r>
        </a:p>
      </dgm:t>
    </dgm:pt>
    <dgm:pt modelId="{8D1F57CD-8CCC-4773-8699-1FBC878FE0D6}" type="parTrans" cxnId="{DB5CD31E-30E4-4B49-A470-AF9B532ED867}">
      <dgm:prSet/>
      <dgm:spPr/>
      <dgm:t>
        <a:bodyPr/>
        <a:lstStyle/>
        <a:p>
          <a:endParaRPr lang="cs-CZ"/>
        </a:p>
      </dgm:t>
    </dgm:pt>
    <dgm:pt modelId="{8A58BC5C-1F40-44BB-B050-0B722CC3C168}" type="sibTrans" cxnId="{DB5CD31E-30E4-4B49-A470-AF9B532ED867}">
      <dgm:prSet/>
      <dgm:spPr/>
      <dgm:t>
        <a:bodyPr/>
        <a:lstStyle/>
        <a:p>
          <a:endParaRPr lang="cs-CZ"/>
        </a:p>
      </dgm:t>
    </dgm:pt>
    <dgm:pt modelId="{B6502065-6167-42A4-B8DF-790AA3C77F11}">
      <dgm:prSet phldrT="[Text]" custT="1"/>
      <dgm:spPr/>
      <dgm:t>
        <a:bodyPr/>
        <a:lstStyle/>
        <a:p>
          <a:r>
            <a:rPr lang="cs-CZ" sz="1100" dirty="0">
              <a:latin typeface="Calibri" panose="020F0502020204030204" pitchFamily="34" charset="0"/>
              <a:cs typeface="Calibri" panose="020F0502020204030204" pitchFamily="34" charset="0"/>
            </a:rPr>
            <a:t>Dotazy jsou podávány prostřednictvím konzultačního servisu Centra - </a:t>
          </a:r>
          <a:r>
            <a:rPr lang="cs-CZ" sz="1100" dirty="0">
              <a:latin typeface="Calibri" panose="020F0502020204030204" pitchFamily="34" charset="0"/>
              <a:cs typeface="Calibri" panose="020F0502020204030204" pitchFamily="34" charset="0"/>
              <a:hlinkClick xmlns:r="http://schemas.openxmlformats.org/officeDocument/2006/relationships" r:id="rId1"/>
            </a:rPr>
            <a:t>https://ks.crr.cz/</a:t>
          </a:r>
          <a:r>
            <a:rPr lang="cs-CZ" sz="1100" dirty="0">
              <a:latin typeface="Calibri" panose="020F0502020204030204" pitchFamily="34" charset="0"/>
              <a:cs typeface="Calibri" panose="020F0502020204030204" pitchFamily="34" charset="0"/>
            </a:rPr>
            <a:t> </a:t>
          </a:r>
        </a:p>
      </dgm:t>
    </dgm:pt>
    <dgm:pt modelId="{00C62F0E-E8C6-46C0-94ED-F822ACCE6AB8}" type="parTrans" cxnId="{DF5EFE56-A9EC-4F58-9240-37C11A95688E}">
      <dgm:prSet/>
      <dgm:spPr/>
      <dgm:t>
        <a:bodyPr/>
        <a:lstStyle/>
        <a:p>
          <a:endParaRPr lang="cs-CZ"/>
        </a:p>
      </dgm:t>
    </dgm:pt>
    <dgm:pt modelId="{EEDF419D-771E-4696-BEE7-B6CB21E7B08A}" type="sibTrans" cxnId="{DF5EFE56-A9EC-4F58-9240-37C11A95688E}">
      <dgm:prSet/>
      <dgm:spPr/>
      <dgm:t>
        <a:bodyPr/>
        <a:lstStyle/>
        <a:p>
          <a:endParaRPr lang="cs-CZ"/>
        </a:p>
      </dgm:t>
    </dgm:pt>
    <dgm:pt modelId="{8D2CD10E-7623-450E-B6EF-FE129C02E845}">
      <dgm:prSet phldrT="[Text]"/>
      <dgm:spPr/>
      <dgm:t>
        <a:bodyPr/>
        <a:lstStyle/>
        <a:p>
          <a:pPr algn="ctr"/>
          <a:r>
            <a:rPr lang="cs-CZ" dirty="0">
              <a:latin typeface="Calibri" panose="020F0502020204030204" pitchFamily="34" charset="0"/>
              <a:cs typeface="Calibri" panose="020F0502020204030204" pitchFamily="34" charset="0"/>
            </a:rPr>
            <a:t>Po podání projektové žádosti – před vznikem povinnosti předkládat dokumentaci k VZ</a:t>
          </a:r>
        </a:p>
      </dgm:t>
    </dgm:pt>
    <dgm:pt modelId="{2506165F-2DD1-4DD1-B2BB-AAE9202BFAF7}" type="parTrans" cxnId="{66CC1FB5-7CAF-4C9B-B0E9-C9557B10372D}">
      <dgm:prSet/>
      <dgm:spPr/>
      <dgm:t>
        <a:bodyPr/>
        <a:lstStyle/>
        <a:p>
          <a:endParaRPr lang="cs-CZ"/>
        </a:p>
      </dgm:t>
    </dgm:pt>
    <dgm:pt modelId="{04EE76B4-6C85-44B8-965B-E3E32E7CFE19}" type="sibTrans" cxnId="{66CC1FB5-7CAF-4C9B-B0E9-C9557B10372D}">
      <dgm:prSet/>
      <dgm:spPr/>
      <dgm:t>
        <a:bodyPr/>
        <a:lstStyle/>
        <a:p>
          <a:endParaRPr lang="cs-CZ"/>
        </a:p>
      </dgm:t>
    </dgm:pt>
    <dgm:pt modelId="{09AC638A-83BF-42F4-9BD3-C68704BA0C52}">
      <dgm:prSet phldrT="[Text]" custT="1"/>
      <dgm:spPr/>
      <dgm:t>
        <a:bodyPr/>
        <a:lstStyle/>
        <a:p>
          <a:r>
            <a:rPr lang="cs-CZ" sz="1100" dirty="0">
              <a:latin typeface="Calibri" panose="020F0502020204030204" pitchFamily="34" charset="0"/>
              <a:cs typeface="Calibri" panose="020F0502020204030204" pitchFamily="34" charset="0"/>
            </a:rPr>
            <a:t>Poskytovány odborné konzultace dílčích nejasností (pouze v případě disponibilních kapacit)</a:t>
          </a:r>
        </a:p>
      </dgm:t>
    </dgm:pt>
    <dgm:pt modelId="{72D3BB4B-CEF9-48ED-9233-7DFC1C6CAF7E}" type="parTrans" cxnId="{5BFCB3D7-D0D7-4E42-83C5-75BB86E339DD}">
      <dgm:prSet/>
      <dgm:spPr/>
      <dgm:t>
        <a:bodyPr/>
        <a:lstStyle/>
        <a:p>
          <a:endParaRPr lang="cs-CZ"/>
        </a:p>
      </dgm:t>
    </dgm:pt>
    <dgm:pt modelId="{BD6A763B-1395-41D8-A96A-594966A1A057}" type="sibTrans" cxnId="{5BFCB3D7-D0D7-4E42-83C5-75BB86E339DD}">
      <dgm:prSet/>
      <dgm:spPr/>
      <dgm:t>
        <a:bodyPr/>
        <a:lstStyle/>
        <a:p>
          <a:endParaRPr lang="cs-CZ"/>
        </a:p>
      </dgm:t>
    </dgm:pt>
    <dgm:pt modelId="{00D71D0E-D749-496D-BD2E-ED04D3592A0B}">
      <dgm:prSet phldrT="[Text]" custT="1"/>
      <dgm:spPr/>
      <dgm:t>
        <a:bodyPr/>
        <a:lstStyle/>
        <a:p>
          <a:r>
            <a:rPr lang="cs-CZ" sz="1100" dirty="0">
              <a:latin typeface="Calibri" panose="020F0502020204030204" pitchFamily="34" charset="0"/>
              <a:cs typeface="Calibri" panose="020F0502020204030204" pitchFamily="34" charset="0"/>
            </a:rPr>
            <a:t>Žadatel se s dotazem obrací na svého manažera projektu prostřednictvím MS2021+</a:t>
          </a:r>
        </a:p>
      </dgm:t>
    </dgm:pt>
    <dgm:pt modelId="{B822E469-D0E5-447A-9733-2D62CF364308}" type="parTrans" cxnId="{369EAD83-C148-483A-9636-A0C79E70DE92}">
      <dgm:prSet/>
      <dgm:spPr/>
      <dgm:t>
        <a:bodyPr/>
        <a:lstStyle/>
        <a:p>
          <a:endParaRPr lang="cs-CZ"/>
        </a:p>
      </dgm:t>
    </dgm:pt>
    <dgm:pt modelId="{98DFB05B-7546-4516-B8B2-00503C448850}" type="sibTrans" cxnId="{369EAD83-C148-483A-9636-A0C79E70DE92}">
      <dgm:prSet/>
      <dgm:spPr/>
      <dgm:t>
        <a:bodyPr/>
        <a:lstStyle/>
        <a:p>
          <a:endParaRPr lang="cs-CZ"/>
        </a:p>
      </dgm:t>
    </dgm:pt>
    <dgm:pt modelId="{7ABB19B5-E0CB-4C8C-8D14-2B40254F5E6C}">
      <dgm:prSet phldrT="[Text]"/>
      <dgm:spPr/>
      <dgm:t>
        <a:bodyPr/>
        <a:lstStyle/>
        <a:p>
          <a:r>
            <a:rPr lang="cs-CZ" dirty="0">
              <a:latin typeface="Calibri" panose="020F0502020204030204" pitchFamily="34" charset="0"/>
              <a:cs typeface="Calibri" panose="020F0502020204030204" pitchFamily="34" charset="0"/>
            </a:rPr>
            <a:t>Po podání projektové žádosti – po vzniku povinnosti předkládat dokumentaci k VZ</a:t>
          </a:r>
        </a:p>
      </dgm:t>
    </dgm:pt>
    <dgm:pt modelId="{2DE28605-A31F-4E58-A4D3-2C016DC10827}" type="parTrans" cxnId="{29AC1EF7-D3A4-4950-B3EA-900362068914}">
      <dgm:prSet/>
      <dgm:spPr/>
      <dgm:t>
        <a:bodyPr/>
        <a:lstStyle/>
        <a:p>
          <a:endParaRPr lang="cs-CZ"/>
        </a:p>
      </dgm:t>
    </dgm:pt>
    <dgm:pt modelId="{1A2840AF-D6BC-48A4-867F-E37EC88E9643}" type="sibTrans" cxnId="{29AC1EF7-D3A4-4950-B3EA-900362068914}">
      <dgm:prSet/>
      <dgm:spPr/>
      <dgm:t>
        <a:bodyPr/>
        <a:lstStyle/>
        <a:p>
          <a:endParaRPr lang="cs-CZ"/>
        </a:p>
      </dgm:t>
    </dgm:pt>
    <dgm:pt modelId="{6F88368C-7B2F-4159-AB29-654431B93F66}">
      <dgm:prSet phldrT="[Text]" custT="1"/>
      <dgm:spPr/>
      <dgm:t>
        <a:bodyPr/>
        <a:lstStyle/>
        <a:p>
          <a:r>
            <a:rPr lang="cs-CZ" sz="1100" dirty="0">
              <a:latin typeface="Calibri" panose="020F0502020204030204" pitchFamily="34" charset="0"/>
              <a:cs typeface="Calibri" panose="020F0502020204030204" pitchFamily="34" charset="0"/>
            </a:rPr>
            <a:t>Probíhá kontrola veřejné zakázky na základě dokumentace předložené žadatelem/příjemcem</a:t>
          </a:r>
        </a:p>
      </dgm:t>
    </dgm:pt>
    <dgm:pt modelId="{23CC1314-4DBF-4074-9758-0F778074B136}" type="parTrans" cxnId="{C0AD6275-0E46-4C69-83C9-72C5A1466304}">
      <dgm:prSet/>
      <dgm:spPr/>
      <dgm:t>
        <a:bodyPr/>
        <a:lstStyle/>
        <a:p>
          <a:endParaRPr lang="cs-CZ"/>
        </a:p>
      </dgm:t>
    </dgm:pt>
    <dgm:pt modelId="{20F7D9B7-E3DD-457E-9464-96A8E2F16891}" type="sibTrans" cxnId="{C0AD6275-0E46-4C69-83C9-72C5A1466304}">
      <dgm:prSet/>
      <dgm:spPr/>
      <dgm:t>
        <a:bodyPr/>
        <a:lstStyle/>
        <a:p>
          <a:endParaRPr lang="cs-CZ"/>
        </a:p>
      </dgm:t>
    </dgm:pt>
    <dgm:pt modelId="{6F046E0C-FDC6-4148-9E6A-6F24E320792B}">
      <dgm:prSet phldrT="[Text]" custT="1"/>
      <dgm:spPr/>
      <dgm:t>
        <a:bodyPr/>
        <a:lstStyle/>
        <a:p>
          <a:r>
            <a:rPr lang="cs-CZ" sz="1100" dirty="0">
              <a:latin typeface="Calibri" panose="020F0502020204030204" pitchFamily="34" charset="0"/>
              <a:cs typeface="Calibri" panose="020F0502020204030204" pitchFamily="34" charset="0"/>
            </a:rPr>
            <a:t>Žadatel/příjemce předkládá dokumentaci ke kontrole prostřednictvím MS2021+</a:t>
          </a:r>
        </a:p>
      </dgm:t>
    </dgm:pt>
    <dgm:pt modelId="{D81E52BC-FB66-4BEE-BA43-C2B6738354FB}" type="parTrans" cxnId="{5F007BDA-B572-462D-8FF8-21380E6EFED9}">
      <dgm:prSet/>
      <dgm:spPr/>
      <dgm:t>
        <a:bodyPr/>
        <a:lstStyle/>
        <a:p>
          <a:endParaRPr lang="cs-CZ"/>
        </a:p>
      </dgm:t>
    </dgm:pt>
    <dgm:pt modelId="{75F383FE-BE82-4BE1-87C4-0A03D7387EF2}" type="sibTrans" cxnId="{5F007BDA-B572-462D-8FF8-21380E6EFED9}">
      <dgm:prSet/>
      <dgm:spPr/>
      <dgm:t>
        <a:bodyPr/>
        <a:lstStyle/>
        <a:p>
          <a:endParaRPr lang="cs-CZ"/>
        </a:p>
      </dgm:t>
    </dgm:pt>
    <dgm:pt modelId="{A30B2B00-66EB-4F7C-BCE4-AC60DE7A3878}" type="pres">
      <dgm:prSet presAssocID="{ABEC348D-703B-4F8A-93B8-D181933B3997}" presName="Name0" presStyleCnt="0">
        <dgm:presLayoutVars>
          <dgm:chPref val="3"/>
          <dgm:dir/>
          <dgm:animLvl val="lvl"/>
          <dgm:resizeHandles/>
        </dgm:presLayoutVars>
      </dgm:prSet>
      <dgm:spPr/>
    </dgm:pt>
    <dgm:pt modelId="{0CB9787C-7654-4DB4-8122-B7EC162BAC2B}" type="pres">
      <dgm:prSet presAssocID="{D2A428FA-14EF-4869-B561-D4102FAA43FD}" presName="horFlow" presStyleCnt="0"/>
      <dgm:spPr/>
    </dgm:pt>
    <dgm:pt modelId="{40682867-4498-4F1C-83A1-F59CDC264FDE}" type="pres">
      <dgm:prSet presAssocID="{D2A428FA-14EF-4869-B561-D4102FAA43FD}" presName="bigChev" presStyleLbl="node1" presStyleIdx="0" presStyleCnt="3" custScaleX="116292"/>
      <dgm:spPr/>
    </dgm:pt>
    <dgm:pt modelId="{D528D989-0EE0-40B2-A819-B178A6031F67}" type="pres">
      <dgm:prSet presAssocID="{8D1F57CD-8CCC-4773-8699-1FBC878FE0D6}" presName="parTrans" presStyleCnt="0"/>
      <dgm:spPr/>
    </dgm:pt>
    <dgm:pt modelId="{9730006B-06FB-449F-9FCC-483A01C614F4}" type="pres">
      <dgm:prSet presAssocID="{35CBF9D7-D10C-4418-ADD9-5DC11A2E1B02}" presName="node" presStyleLbl="alignAccFollowNode1" presStyleIdx="0" presStyleCnt="6" custScaleX="136051">
        <dgm:presLayoutVars>
          <dgm:bulletEnabled val="1"/>
        </dgm:presLayoutVars>
      </dgm:prSet>
      <dgm:spPr/>
    </dgm:pt>
    <dgm:pt modelId="{B1DA788F-CA43-4DBA-8BFE-3C0947D75316}" type="pres">
      <dgm:prSet presAssocID="{8A58BC5C-1F40-44BB-B050-0B722CC3C168}" presName="sibTrans" presStyleCnt="0"/>
      <dgm:spPr/>
    </dgm:pt>
    <dgm:pt modelId="{7EF1ED78-C86B-4E1A-8984-46F76D670988}" type="pres">
      <dgm:prSet presAssocID="{B6502065-6167-42A4-B8DF-790AA3C77F11}" presName="node" presStyleLbl="alignAccFollowNode1" presStyleIdx="1" presStyleCnt="6" custScaleX="112411">
        <dgm:presLayoutVars>
          <dgm:bulletEnabled val="1"/>
        </dgm:presLayoutVars>
      </dgm:prSet>
      <dgm:spPr/>
    </dgm:pt>
    <dgm:pt modelId="{E2B417FC-E332-4B59-9C0A-C2FD385DCDC7}" type="pres">
      <dgm:prSet presAssocID="{D2A428FA-14EF-4869-B561-D4102FAA43FD}" presName="vSp" presStyleCnt="0"/>
      <dgm:spPr/>
    </dgm:pt>
    <dgm:pt modelId="{32F2185C-7FA0-4782-AF77-B6A1BAEE2EC6}" type="pres">
      <dgm:prSet presAssocID="{8D2CD10E-7623-450E-B6EF-FE129C02E845}" presName="horFlow" presStyleCnt="0"/>
      <dgm:spPr/>
    </dgm:pt>
    <dgm:pt modelId="{88DEEED9-8DEA-4EC7-899E-DBFFE700EAC9}" type="pres">
      <dgm:prSet presAssocID="{8D2CD10E-7623-450E-B6EF-FE129C02E845}" presName="bigChev" presStyleLbl="node1" presStyleIdx="1" presStyleCnt="3" custScaleX="114533"/>
      <dgm:spPr/>
    </dgm:pt>
    <dgm:pt modelId="{760510F8-5993-4456-ABA9-6B4FD7497467}" type="pres">
      <dgm:prSet presAssocID="{72D3BB4B-CEF9-48ED-9233-7DFC1C6CAF7E}" presName="parTrans" presStyleCnt="0"/>
      <dgm:spPr/>
    </dgm:pt>
    <dgm:pt modelId="{E13B5AD4-E6A8-4AE6-9B54-F2AA3962C6F5}" type="pres">
      <dgm:prSet presAssocID="{09AC638A-83BF-42F4-9BD3-C68704BA0C52}" presName="node" presStyleLbl="alignAccFollowNode1" presStyleIdx="2" presStyleCnt="6" custScaleX="136275">
        <dgm:presLayoutVars>
          <dgm:bulletEnabled val="1"/>
        </dgm:presLayoutVars>
      </dgm:prSet>
      <dgm:spPr/>
    </dgm:pt>
    <dgm:pt modelId="{26EF57F8-9296-4E9A-B903-E99AC9AA9F82}" type="pres">
      <dgm:prSet presAssocID="{BD6A763B-1395-41D8-A96A-594966A1A057}" presName="sibTrans" presStyleCnt="0"/>
      <dgm:spPr/>
    </dgm:pt>
    <dgm:pt modelId="{D3CC879D-E76F-45FC-BD03-59A5CB4593D8}" type="pres">
      <dgm:prSet presAssocID="{00D71D0E-D749-496D-BD2E-ED04D3592A0B}" presName="node" presStyleLbl="alignAccFollowNode1" presStyleIdx="3" presStyleCnt="6" custScaleX="116216" custLinFactNeighborX="-259">
        <dgm:presLayoutVars>
          <dgm:bulletEnabled val="1"/>
        </dgm:presLayoutVars>
      </dgm:prSet>
      <dgm:spPr/>
    </dgm:pt>
    <dgm:pt modelId="{1F52AB66-3CAE-4186-AE71-58C277F66D97}" type="pres">
      <dgm:prSet presAssocID="{8D2CD10E-7623-450E-B6EF-FE129C02E845}" presName="vSp" presStyleCnt="0"/>
      <dgm:spPr/>
    </dgm:pt>
    <dgm:pt modelId="{55A9F5AF-CF96-4DA0-B748-40B03926D035}" type="pres">
      <dgm:prSet presAssocID="{7ABB19B5-E0CB-4C8C-8D14-2B40254F5E6C}" presName="horFlow" presStyleCnt="0"/>
      <dgm:spPr/>
    </dgm:pt>
    <dgm:pt modelId="{FCB15C55-ABCE-44D6-B687-8F11270C5BD8}" type="pres">
      <dgm:prSet presAssocID="{7ABB19B5-E0CB-4C8C-8D14-2B40254F5E6C}" presName="bigChev" presStyleLbl="node1" presStyleIdx="2" presStyleCnt="3" custScaleX="111817"/>
      <dgm:spPr/>
    </dgm:pt>
    <dgm:pt modelId="{BC082FC4-C22A-46ED-989D-5199D1BD3354}" type="pres">
      <dgm:prSet presAssocID="{23CC1314-4DBF-4074-9758-0F778074B136}" presName="parTrans" presStyleCnt="0"/>
      <dgm:spPr/>
    </dgm:pt>
    <dgm:pt modelId="{BAB3D67B-10E9-4D93-B973-A08A225EAC94}" type="pres">
      <dgm:prSet presAssocID="{6F88368C-7B2F-4159-AB29-654431B93F66}" presName="node" presStyleLbl="alignAccFollowNode1" presStyleIdx="4" presStyleCnt="6" custScaleX="140798">
        <dgm:presLayoutVars>
          <dgm:bulletEnabled val="1"/>
        </dgm:presLayoutVars>
      </dgm:prSet>
      <dgm:spPr/>
    </dgm:pt>
    <dgm:pt modelId="{3A715453-E055-4AEB-978C-603F3365D5C0}" type="pres">
      <dgm:prSet presAssocID="{20F7D9B7-E3DD-457E-9464-96A8E2F16891}" presName="sibTrans" presStyleCnt="0"/>
      <dgm:spPr/>
    </dgm:pt>
    <dgm:pt modelId="{F7E9775C-EA76-402A-B0E9-FB302DB57E2D}" type="pres">
      <dgm:prSet presAssocID="{6F046E0C-FDC6-4148-9E6A-6F24E320792B}" presName="node" presStyleLbl="alignAccFollowNode1" presStyleIdx="5" presStyleCnt="6" custScaleX="114965">
        <dgm:presLayoutVars>
          <dgm:bulletEnabled val="1"/>
        </dgm:presLayoutVars>
      </dgm:prSet>
      <dgm:spPr/>
    </dgm:pt>
  </dgm:ptLst>
  <dgm:cxnLst>
    <dgm:cxn modelId="{E50D5F10-3798-410F-A2BF-78902DF4155A}" type="presOf" srcId="{8D2CD10E-7623-450E-B6EF-FE129C02E845}" destId="{88DEEED9-8DEA-4EC7-899E-DBFFE700EAC9}" srcOrd="0" destOrd="0" presId="urn:microsoft.com/office/officeart/2005/8/layout/lProcess3"/>
    <dgm:cxn modelId="{51BC361E-1DBA-40B2-BB70-1276CD872B12}" type="presOf" srcId="{ABEC348D-703B-4F8A-93B8-D181933B3997}" destId="{A30B2B00-66EB-4F7C-BCE4-AC60DE7A3878}" srcOrd="0" destOrd="0" presId="urn:microsoft.com/office/officeart/2005/8/layout/lProcess3"/>
    <dgm:cxn modelId="{DB5CD31E-30E4-4B49-A470-AF9B532ED867}" srcId="{D2A428FA-14EF-4869-B561-D4102FAA43FD}" destId="{35CBF9D7-D10C-4418-ADD9-5DC11A2E1B02}" srcOrd="0" destOrd="0" parTransId="{8D1F57CD-8CCC-4773-8699-1FBC878FE0D6}" sibTransId="{8A58BC5C-1F40-44BB-B050-0B722CC3C168}"/>
    <dgm:cxn modelId="{CCB56D3E-B793-4591-8FCE-D860D5B30020}" type="presOf" srcId="{D2A428FA-14EF-4869-B561-D4102FAA43FD}" destId="{40682867-4498-4F1C-83A1-F59CDC264FDE}" srcOrd="0" destOrd="0" presId="urn:microsoft.com/office/officeart/2005/8/layout/lProcess3"/>
    <dgm:cxn modelId="{C3209072-101D-40AA-A30F-B9B15FFDEF68}" type="presOf" srcId="{B6502065-6167-42A4-B8DF-790AA3C77F11}" destId="{7EF1ED78-C86B-4E1A-8984-46F76D670988}" srcOrd="0" destOrd="0" presId="urn:microsoft.com/office/officeart/2005/8/layout/lProcess3"/>
    <dgm:cxn modelId="{C0AD6275-0E46-4C69-83C9-72C5A1466304}" srcId="{7ABB19B5-E0CB-4C8C-8D14-2B40254F5E6C}" destId="{6F88368C-7B2F-4159-AB29-654431B93F66}" srcOrd="0" destOrd="0" parTransId="{23CC1314-4DBF-4074-9758-0F778074B136}" sibTransId="{20F7D9B7-E3DD-457E-9464-96A8E2F16891}"/>
    <dgm:cxn modelId="{DF5EFE56-A9EC-4F58-9240-37C11A95688E}" srcId="{D2A428FA-14EF-4869-B561-D4102FAA43FD}" destId="{B6502065-6167-42A4-B8DF-790AA3C77F11}" srcOrd="1" destOrd="0" parTransId="{00C62F0E-E8C6-46C0-94ED-F822ACCE6AB8}" sibTransId="{EEDF419D-771E-4696-BEE7-B6CB21E7B08A}"/>
    <dgm:cxn modelId="{1C606759-3215-4CC8-BBD6-0E2E58F0C8A0}" type="presOf" srcId="{7ABB19B5-E0CB-4C8C-8D14-2B40254F5E6C}" destId="{FCB15C55-ABCE-44D6-B687-8F11270C5BD8}" srcOrd="0" destOrd="0" presId="urn:microsoft.com/office/officeart/2005/8/layout/lProcess3"/>
    <dgm:cxn modelId="{369EAD83-C148-483A-9636-A0C79E70DE92}" srcId="{8D2CD10E-7623-450E-B6EF-FE129C02E845}" destId="{00D71D0E-D749-496D-BD2E-ED04D3592A0B}" srcOrd="1" destOrd="0" parTransId="{B822E469-D0E5-447A-9733-2D62CF364308}" sibTransId="{98DFB05B-7546-4516-B8B2-00503C448850}"/>
    <dgm:cxn modelId="{2CE86FAF-038C-448F-8AEF-9006377A7E52}" type="presOf" srcId="{35CBF9D7-D10C-4418-ADD9-5DC11A2E1B02}" destId="{9730006B-06FB-449F-9FCC-483A01C614F4}" srcOrd="0" destOrd="0" presId="urn:microsoft.com/office/officeart/2005/8/layout/lProcess3"/>
    <dgm:cxn modelId="{66CC1FB5-7CAF-4C9B-B0E9-C9557B10372D}" srcId="{ABEC348D-703B-4F8A-93B8-D181933B3997}" destId="{8D2CD10E-7623-450E-B6EF-FE129C02E845}" srcOrd="1" destOrd="0" parTransId="{2506165F-2DD1-4DD1-B2BB-AAE9202BFAF7}" sibTransId="{04EE76B4-6C85-44B8-965B-E3E32E7CFE19}"/>
    <dgm:cxn modelId="{44ACB3C0-B680-4091-BE39-E34B6AD9A632}" srcId="{ABEC348D-703B-4F8A-93B8-D181933B3997}" destId="{D2A428FA-14EF-4869-B561-D4102FAA43FD}" srcOrd="0" destOrd="0" parTransId="{D8DAD741-142C-4347-8831-30B84EE5B97F}" sibTransId="{6BBDCDB1-40F8-4529-B0B3-A2B496755DF8}"/>
    <dgm:cxn modelId="{54122CC3-78F8-40CE-B1D1-C09317D27014}" type="presOf" srcId="{6F046E0C-FDC6-4148-9E6A-6F24E320792B}" destId="{F7E9775C-EA76-402A-B0E9-FB302DB57E2D}" srcOrd="0" destOrd="0" presId="urn:microsoft.com/office/officeart/2005/8/layout/lProcess3"/>
    <dgm:cxn modelId="{B72D1DC4-5F26-45DA-848A-79AB51CC843D}" type="presOf" srcId="{09AC638A-83BF-42F4-9BD3-C68704BA0C52}" destId="{E13B5AD4-E6A8-4AE6-9B54-F2AA3962C6F5}" srcOrd="0" destOrd="0" presId="urn:microsoft.com/office/officeart/2005/8/layout/lProcess3"/>
    <dgm:cxn modelId="{5BFCB3D7-D0D7-4E42-83C5-75BB86E339DD}" srcId="{8D2CD10E-7623-450E-B6EF-FE129C02E845}" destId="{09AC638A-83BF-42F4-9BD3-C68704BA0C52}" srcOrd="0" destOrd="0" parTransId="{72D3BB4B-CEF9-48ED-9233-7DFC1C6CAF7E}" sibTransId="{BD6A763B-1395-41D8-A96A-594966A1A057}"/>
    <dgm:cxn modelId="{5F007BDA-B572-462D-8FF8-21380E6EFED9}" srcId="{7ABB19B5-E0CB-4C8C-8D14-2B40254F5E6C}" destId="{6F046E0C-FDC6-4148-9E6A-6F24E320792B}" srcOrd="1" destOrd="0" parTransId="{D81E52BC-FB66-4BEE-BA43-C2B6738354FB}" sibTransId="{75F383FE-BE82-4BE1-87C4-0A03D7387EF2}"/>
    <dgm:cxn modelId="{FDD50CDF-B3A5-4453-BAB7-026703DD6EB9}" type="presOf" srcId="{6F88368C-7B2F-4159-AB29-654431B93F66}" destId="{BAB3D67B-10E9-4D93-B973-A08A225EAC94}" srcOrd="0" destOrd="0" presId="urn:microsoft.com/office/officeart/2005/8/layout/lProcess3"/>
    <dgm:cxn modelId="{F8A2CCEF-9DE1-4842-A9B0-82855885F6C8}" type="presOf" srcId="{00D71D0E-D749-496D-BD2E-ED04D3592A0B}" destId="{D3CC879D-E76F-45FC-BD03-59A5CB4593D8}" srcOrd="0" destOrd="0" presId="urn:microsoft.com/office/officeart/2005/8/layout/lProcess3"/>
    <dgm:cxn modelId="{29AC1EF7-D3A4-4950-B3EA-900362068914}" srcId="{ABEC348D-703B-4F8A-93B8-D181933B3997}" destId="{7ABB19B5-E0CB-4C8C-8D14-2B40254F5E6C}" srcOrd="2" destOrd="0" parTransId="{2DE28605-A31F-4E58-A4D3-2C016DC10827}" sibTransId="{1A2840AF-D6BC-48A4-867F-E37EC88E9643}"/>
    <dgm:cxn modelId="{E1B7938B-1FB2-401F-A9AD-E1249341A87A}" type="presParOf" srcId="{A30B2B00-66EB-4F7C-BCE4-AC60DE7A3878}" destId="{0CB9787C-7654-4DB4-8122-B7EC162BAC2B}" srcOrd="0" destOrd="0" presId="urn:microsoft.com/office/officeart/2005/8/layout/lProcess3"/>
    <dgm:cxn modelId="{7564EB1F-B333-40E1-B7A6-24194506B4AC}" type="presParOf" srcId="{0CB9787C-7654-4DB4-8122-B7EC162BAC2B}" destId="{40682867-4498-4F1C-83A1-F59CDC264FDE}" srcOrd="0" destOrd="0" presId="urn:microsoft.com/office/officeart/2005/8/layout/lProcess3"/>
    <dgm:cxn modelId="{C8F2BA86-82EC-4BF8-896A-ACECA8E703A5}" type="presParOf" srcId="{0CB9787C-7654-4DB4-8122-B7EC162BAC2B}" destId="{D528D989-0EE0-40B2-A819-B178A6031F67}" srcOrd="1" destOrd="0" presId="urn:microsoft.com/office/officeart/2005/8/layout/lProcess3"/>
    <dgm:cxn modelId="{18091341-B043-4BD7-9BA3-C3A6DE1F0C42}" type="presParOf" srcId="{0CB9787C-7654-4DB4-8122-B7EC162BAC2B}" destId="{9730006B-06FB-449F-9FCC-483A01C614F4}" srcOrd="2" destOrd="0" presId="urn:microsoft.com/office/officeart/2005/8/layout/lProcess3"/>
    <dgm:cxn modelId="{9600A684-3557-4EC0-9B18-5F8F8184B950}" type="presParOf" srcId="{0CB9787C-7654-4DB4-8122-B7EC162BAC2B}" destId="{B1DA788F-CA43-4DBA-8BFE-3C0947D75316}" srcOrd="3" destOrd="0" presId="urn:microsoft.com/office/officeart/2005/8/layout/lProcess3"/>
    <dgm:cxn modelId="{3E470062-4454-413A-9A56-F346B37FC6A0}" type="presParOf" srcId="{0CB9787C-7654-4DB4-8122-B7EC162BAC2B}" destId="{7EF1ED78-C86B-4E1A-8984-46F76D670988}" srcOrd="4" destOrd="0" presId="urn:microsoft.com/office/officeart/2005/8/layout/lProcess3"/>
    <dgm:cxn modelId="{5D4F05E2-DD59-47C1-9C84-2DCA48C761FD}" type="presParOf" srcId="{A30B2B00-66EB-4F7C-BCE4-AC60DE7A3878}" destId="{E2B417FC-E332-4B59-9C0A-C2FD385DCDC7}" srcOrd="1" destOrd="0" presId="urn:microsoft.com/office/officeart/2005/8/layout/lProcess3"/>
    <dgm:cxn modelId="{8950F958-5C7B-44C0-972D-401042663BEB}" type="presParOf" srcId="{A30B2B00-66EB-4F7C-BCE4-AC60DE7A3878}" destId="{32F2185C-7FA0-4782-AF77-B6A1BAEE2EC6}" srcOrd="2" destOrd="0" presId="urn:microsoft.com/office/officeart/2005/8/layout/lProcess3"/>
    <dgm:cxn modelId="{F253B12E-278E-4FDB-B483-707F8F08987D}" type="presParOf" srcId="{32F2185C-7FA0-4782-AF77-B6A1BAEE2EC6}" destId="{88DEEED9-8DEA-4EC7-899E-DBFFE700EAC9}" srcOrd="0" destOrd="0" presId="urn:microsoft.com/office/officeart/2005/8/layout/lProcess3"/>
    <dgm:cxn modelId="{C9EC1D82-5268-4527-AE48-33DECB430B71}" type="presParOf" srcId="{32F2185C-7FA0-4782-AF77-B6A1BAEE2EC6}" destId="{760510F8-5993-4456-ABA9-6B4FD7497467}" srcOrd="1" destOrd="0" presId="urn:microsoft.com/office/officeart/2005/8/layout/lProcess3"/>
    <dgm:cxn modelId="{9CE7A7DF-75FE-4035-BF6F-CC4FD12664B1}" type="presParOf" srcId="{32F2185C-7FA0-4782-AF77-B6A1BAEE2EC6}" destId="{E13B5AD4-E6A8-4AE6-9B54-F2AA3962C6F5}" srcOrd="2" destOrd="0" presId="urn:microsoft.com/office/officeart/2005/8/layout/lProcess3"/>
    <dgm:cxn modelId="{ED2B3443-43B5-4DB0-9CF5-5E57FFD6DB34}" type="presParOf" srcId="{32F2185C-7FA0-4782-AF77-B6A1BAEE2EC6}" destId="{26EF57F8-9296-4E9A-B903-E99AC9AA9F82}" srcOrd="3" destOrd="0" presId="urn:microsoft.com/office/officeart/2005/8/layout/lProcess3"/>
    <dgm:cxn modelId="{8B1BB562-1624-43CB-BA50-0C2994CBD1DF}" type="presParOf" srcId="{32F2185C-7FA0-4782-AF77-B6A1BAEE2EC6}" destId="{D3CC879D-E76F-45FC-BD03-59A5CB4593D8}" srcOrd="4" destOrd="0" presId="urn:microsoft.com/office/officeart/2005/8/layout/lProcess3"/>
    <dgm:cxn modelId="{14E1F42B-8D6C-47BB-A370-AED356477F70}" type="presParOf" srcId="{A30B2B00-66EB-4F7C-BCE4-AC60DE7A3878}" destId="{1F52AB66-3CAE-4186-AE71-58C277F66D97}" srcOrd="3" destOrd="0" presId="urn:microsoft.com/office/officeart/2005/8/layout/lProcess3"/>
    <dgm:cxn modelId="{1DF14A34-1AB5-4404-8911-92268634B112}" type="presParOf" srcId="{A30B2B00-66EB-4F7C-BCE4-AC60DE7A3878}" destId="{55A9F5AF-CF96-4DA0-B748-40B03926D035}" srcOrd="4" destOrd="0" presId="urn:microsoft.com/office/officeart/2005/8/layout/lProcess3"/>
    <dgm:cxn modelId="{8C5ADBA6-D324-4E9B-94A0-3E374A5111E8}" type="presParOf" srcId="{55A9F5AF-CF96-4DA0-B748-40B03926D035}" destId="{FCB15C55-ABCE-44D6-B687-8F11270C5BD8}" srcOrd="0" destOrd="0" presId="urn:microsoft.com/office/officeart/2005/8/layout/lProcess3"/>
    <dgm:cxn modelId="{6EB0B9C6-EF05-4CFD-AA90-B9328DFC41CC}" type="presParOf" srcId="{55A9F5AF-CF96-4DA0-B748-40B03926D035}" destId="{BC082FC4-C22A-46ED-989D-5199D1BD3354}" srcOrd="1" destOrd="0" presId="urn:microsoft.com/office/officeart/2005/8/layout/lProcess3"/>
    <dgm:cxn modelId="{027A3FA5-5875-4D50-8639-1D136C08F173}" type="presParOf" srcId="{55A9F5AF-CF96-4DA0-B748-40B03926D035}" destId="{BAB3D67B-10E9-4D93-B973-A08A225EAC94}" srcOrd="2" destOrd="0" presId="urn:microsoft.com/office/officeart/2005/8/layout/lProcess3"/>
    <dgm:cxn modelId="{5FC85A9C-52FF-4C2D-AFA4-C4A518C94FE3}" type="presParOf" srcId="{55A9F5AF-CF96-4DA0-B748-40B03926D035}" destId="{3A715453-E055-4AEB-978C-603F3365D5C0}" srcOrd="3" destOrd="0" presId="urn:microsoft.com/office/officeart/2005/8/layout/lProcess3"/>
    <dgm:cxn modelId="{6F442068-6062-4A74-ABF4-698B8396F0F1}" type="presParOf" srcId="{55A9F5AF-CF96-4DA0-B748-40B03926D035}" destId="{F7E9775C-EA76-402A-B0E9-FB302DB57E2D}"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7505E-9BE8-4DFE-AAE8-CFA848760476}">
      <dsp:nvSpPr>
        <dsp:cNvPr id="0" name=""/>
        <dsp:cNvSpPr/>
      </dsp:nvSpPr>
      <dsp:spPr>
        <a:xfrm rot="5400000">
          <a:off x="-112919" y="115936"/>
          <a:ext cx="752795" cy="52695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1. fáze</a:t>
          </a:r>
        </a:p>
      </dsp:txBody>
      <dsp:txXfrm rot="-5400000">
        <a:off x="1" y="266494"/>
        <a:ext cx="526956" cy="225839"/>
      </dsp:txXfrm>
    </dsp:sp>
    <dsp:sp modelId="{B2E5599F-7870-403F-8B3A-C681B6B16D15}">
      <dsp:nvSpPr>
        <dsp:cNvPr id="0" name=""/>
        <dsp:cNvSpPr/>
      </dsp:nvSpPr>
      <dsp:spPr>
        <a:xfrm rot="5400000">
          <a:off x="3691799" y="-3161825"/>
          <a:ext cx="489317" cy="68190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kern="1200" dirty="0">
              <a:latin typeface="Calibri" panose="020F0502020204030204" pitchFamily="34" charset="0"/>
              <a:cs typeface="Calibri" panose="020F0502020204030204" pitchFamily="34" charset="0"/>
            </a:rPr>
            <a:t>Kontrola zadávacích podmínek před zahájením ZŘ</a:t>
          </a:r>
        </a:p>
      </dsp:txBody>
      <dsp:txXfrm rot="-5400000">
        <a:off x="526956" y="26904"/>
        <a:ext cx="6795117" cy="441545"/>
      </dsp:txXfrm>
    </dsp:sp>
    <dsp:sp modelId="{B7F8DF76-6C0C-48A7-91C7-39F7A32FF159}">
      <dsp:nvSpPr>
        <dsp:cNvPr id="0" name=""/>
        <dsp:cNvSpPr/>
      </dsp:nvSpPr>
      <dsp:spPr>
        <a:xfrm rot="5400000">
          <a:off x="-112919" y="784460"/>
          <a:ext cx="752795" cy="52695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2. fáze</a:t>
          </a:r>
        </a:p>
      </dsp:txBody>
      <dsp:txXfrm rot="-5400000">
        <a:off x="1" y="935018"/>
        <a:ext cx="526956" cy="225839"/>
      </dsp:txXfrm>
    </dsp:sp>
    <dsp:sp modelId="{DE8709F2-E923-4626-B408-A6C63FF76F60}">
      <dsp:nvSpPr>
        <dsp:cNvPr id="0" name=""/>
        <dsp:cNvSpPr/>
      </dsp:nvSpPr>
      <dsp:spPr>
        <a:xfrm rot="5400000">
          <a:off x="3691799" y="-2493301"/>
          <a:ext cx="489317" cy="68190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kern="1200" dirty="0">
              <a:latin typeface="Calibri" panose="020F0502020204030204" pitchFamily="34" charset="0"/>
              <a:cs typeface="Calibri" panose="020F0502020204030204" pitchFamily="34" charset="0"/>
            </a:rPr>
            <a:t>Kontrola průběhu ZŘ před podpisem smlouvy</a:t>
          </a:r>
        </a:p>
      </dsp:txBody>
      <dsp:txXfrm rot="-5400000">
        <a:off x="526956" y="695428"/>
        <a:ext cx="6795117" cy="441545"/>
      </dsp:txXfrm>
    </dsp:sp>
    <dsp:sp modelId="{3E112618-E6B1-4C79-9EA9-C592C449328A}">
      <dsp:nvSpPr>
        <dsp:cNvPr id="0" name=""/>
        <dsp:cNvSpPr/>
      </dsp:nvSpPr>
      <dsp:spPr>
        <a:xfrm rot="5400000">
          <a:off x="-112919" y="1452984"/>
          <a:ext cx="752795" cy="52695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3. fáze</a:t>
          </a:r>
        </a:p>
      </dsp:txBody>
      <dsp:txXfrm rot="-5400000">
        <a:off x="1" y="1603542"/>
        <a:ext cx="526956" cy="225839"/>
      </dsp:txXfrm>
    </dsp:sp>
    <dsp:sp modelId="{3EF87DE4-D9EF-41E6-9081-8C71D3A3CBC2}">
      <dsp:nvSpPr>
        <dsp:cNvPr id="0" name=""/>
        <dsp:cNvSpPr/>
      </dsp:nvSpPr>
      <dsp:spPr>
        <a:xfrm rot="5400000">
          <a:off x="3691799" y="-1824777"/>
          <a:ext cx="489317" cy="68190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kern="1200" dirty="0">
              <a:latin typeface="Calibri" panose="020F0502020204030204" pitchFamily="34" charset="0"/>
              <a:cs typeface="Calibri" panose="020F0502020204030204" pitchFamily="34" charset="0"/>
            </a:rPr>
            <a:t>Kontrola dokončení ZŘ po podpisu smlouvy</a:t>
          </a:r>
        </a:p>
      </dsp:txBody>
      <dsp:txXfrm rot="-5400000">
        <a:off x="526956" y="1363952"/>
        <a:ext cx="6795117" cy="441545"/>
      </dsp:txXfrm>
    </dsp:sp>
    <dsp:sp modelId="{34AE0708-5404-45CA-9054-0B6698CBD1A6}">
      <dsp:nvSpPr>
        <dsp:cNvPr id="0" name=""/>
        <dsp:cNvSpPr/>
      </dsp:nvSpPr>
      <dsp:spPr>
        <a:xfrm rot="5400000">
          <a:off x="-112919" y="2121508"/>
          <a:ext cx="752795" cy="52695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4. fáze</a:t>
          </a:r>
        </a:p>
      </dsp:txBody>
      <dsp:txXfrm rot="-5400000">
        <a:off x="1" y="2272066"/>
        <a:ext cx="526956" cy="225839"/>
      </dsp:txXfrm>
    </dsp:sp>
    <dsp:sp modelId="{1C3C354B-FD5B-49FD-9DDF-2B775120F2A5}">
      <dsp:nvSpPr>
        <dsp:cNvPr id="0" name=""/>
        <dsp:cNvSpPr/>
      </dsp:nvSpPr>
      <dsp:spPr>
        <a:xfrm rot="5400000">
          <a:off x="3691799" y="-1156253"/>
          <a:ext cx="489317" cy="68190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kern="1200" dirty="0">
              <a:latin typeface="Calibri" panose="020F0502020204030204" pitchFamily="34" charset="0"/>
              <a:cs typeface="Calibri" panose="020F0502020204030204" pitchFamily="34" charset="0"/>
            </a:rPr>
            <a:t>Kontrola dodatku ke smlouvě před jeho uzavřením</a:t>
          </a:r>
        </a:p>
      </dsp:txBody>
      <dsp:txXfrm rot="-5400000">
        <a:off x="526956" y="2032476"/>
        <a:ext cx="6795117" cy="441545"/>
      </dsp:txXfrm>
    </dsp:sp>
    <dsp:sp modelId="{4FFD7B70-22BF-40B0-8EA6-0AD1CACF3CAF}">
      <dsp:nvSpPr>
        <dsp:cNvPr id="0" name=""/>
        <dsp:cNvSpPr/>
      </dsp:nvSpPr>
      <dsp:spPr>
        <a:xfrm rot="5400000">
          <a:off x="-112919" y="2790033"/>
          <a:ext cx="752795" cy="52695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5. fáze</a:t>
          </a:r>
        </a:p>
      </dsp:txBody>
      <dsp:txXfrm rot="-5400000">
        <a:off x="1" y="2940591"/>
        <a:ext cx="526956" cy="225839"/>
      </dsp:txXfrm>
    </dsp:sp>
    <dsp:sp modelId="{D94244C2-1B8E-46D1-A843-93B3BA77DE58}">
      <dsp:nvSpPr>
        <dsp:cNvPr id="0" name=""/>
        <dsp:cNvSpPr/>
      </dsp:nvSpPr>
      <dsp:spPr>
        <a:xfrm rot="5400000">
          <a:off x="3691799" y="-487729"/>
          <a:ext cx="489317" cy="68190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kern="1200" dirty="0">
              <a:latin typeface="Calibri" panose="020F0502020204030204" pitchFamily="34" charset="0"/>
              <a:cs typeface="Calibri" panose="020F0502020204030204" pitchFamily="34" charset="0"/>
            </a:rPr>
            <a:t>Kontrola uzavřeného dodatku ke smlouvě</a:t>
          </a:r>
        </a:p>
      </dsp:txBody>
      <dsp:txXfrm rot="-5400000">
        <a:off x="526956" y="2701000"/>
        <a:ext cx="6795117" cy="441545"/>
      </dsp:txXfrm>
    </dsp:sp>
    <dsp:sp modelId="{68412E67-0B66-4E3D-8710-75E336C77EB7}">
      <dsp:nvSpPr>
        <dsp:cNvPr id="0" name=""/>
        <dsp:cNvSpPr/>
      </dsp:nvSpPr>
      <dsp:spPr>
        <a:xfrm rot="5400000">
          <a:off x="-112919" y="3473799"/>
          <a:ext cx="752795" cy="52695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6. fáze</a:t>
          </a:r>
        </a:p>
      </dsp:txBody>
      <dsp:txXfrm rot="-5400000">
        <a:off x="1" y="3624357"/>
        <a:ext cx="526956" cy="225839"/>
      </dsp:txXfrm>
    </dsp:sp>
    <dsp:sp modelId="{DBC773DC-DC83-468B-81D2-89296B46DFB8}">
      <dsp:nvSpPr>
        <dsp:cNvPr id="0" name=""/>
        <dsp:cNvSpPr/>
      </dsp:nvSpPr>
      <dsp:spPr>
        <a:xfrm rot="5400000">
          <a:off x="3676557" y="196037"/>
          <a:ext cx="519801" cy="68190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kern="1200" dirty="0">
              <a:latin typeface="Calibri" panose="020F0502020204030204" pitchFamily="34" charset="0"/>
              <a:cs typeface="Calibri" panose="020F0502020204030204" pitchFamily="34" charset="0"/>
            </a:rPr>
            <a:t>Kontrola dodatků / provedených změn smlouvy identifikovaných při ŽOP</a:t>
          </a:r>
        </a:p>
      </dsp:txBody>
      <dsp:txXfrm rot="-5400000">
        <a:off x="526957" y="3371013"/>
        <a:ext cx="6793628" cy="469051"/>
      </dsp:txXfrm>
    </dsp:sp>
    <dsp:sp modelId="{8685C34A-F491-47E5-B4E8-C117431058B5}">
      <dsp:nvSpPr>
        <dsp:cNvPr id="0" name=""/>
        <dsp:cNvSpPr/>
      </dsp:nvSpPr>
      <dsp:spPr>
        <a:xfrm rot="5400000">
          <a:off x="-112919" y="4142323"/>
          <a:ext cx="752795" cy="52695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s-CZ" sz="1300" kern="1200" dirty="0"/>
            <a:t>7. fáze</a:t>
          </a:r>
        </a:p>
      </dsp:txBody>
      <dsp:txXfrm rot="-5400000">
        <a:off x="1" y="4292881"/>
        <a:ext cx="526956" cy="225839"/>
      </dsp:txXfrm>
    </dsp:sp>
    <dsp:sp modelId="{D00060CB-01A6-44C4-906B-6AA5BD30B4B4}">
      <dsp:nvSpPr>
        <dsp:cNvPr id="0" name=""/>
        <dsp:cNvSpPr/>
      </dsp:nvSpPr>
      <dsp:spPr>
        <a:xfrm rot="5400000">
          <a:off x="3691799" y="864561"/>
          <a:ext cx="489317" cy="68190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kern="1200" dirty="0">
              <a:latin typeface="Calibri" panose="020F0502020204030204" pitchFamily="34" charset="0"/>
              <a:cs typeface="Calibri" panose="020F0502020204030204" pitchFamily="34" charset="0"/>
            </a:rPr>
            <a:t>Kontrola dodatků / provedených změn v době udržitelnosti</a:t>
          </a:r>
        </a:p>
      </dsp:txBody>
      <dsp:txXfrm rot="-5400000">
        <a:off x="526956" y="4053290"/>
        <a:ext cx="6795117" cy="4415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82867-4498-4F1C-83A1-F59CDC264FDE}">
      <dsp:nvSpPr>
        <dsp:cNvPr id="0" name=""/>
        <dsp:cNvSpPr/>
      </dsp:nvSpPr>
      <dsp:spPr>
        <a:xfrm>
          <a:off x="576886" y="1343"/>
          <a:ext cx="3039502" cy="10454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cs-CZ" sz="1600" kern="1200" dirty="0">
              <a:latin typeface="Calibri" panose="020F0502020204030204" pitchFamily="34" charset="0"/>
              <a:cs typeface="Calibri" panose="020F0502020204030204" pitchFamily="34" charset="0"/>
            </a:rPr>
            <a:t>Před podáním projektové žádosti</a:t>
          </a:r>
        </a:p>
      </dsp:txBody>
      <dsp:txXfrm>
        <a:off x="1099622" y="1343"/>
        <a:ext cx="1994030" cy="1045472"/>
      </dsp:txXfrm>
    </dsp:sp>
    <dsp:sp modelId="{9730006B-06FB-449F-9FCC-483A01C614F4}">
      <dsp:nvSpPr>
        <dsp:cNvPr id="0" name=""/>
        <dsp:cNvSpPr/>
      </dsp:nvSpPr>
      <dsp:spPr>
        <a:xfrm>
          <a:off x="3276610" y="90208"/>
          <a:ext cx="2951429"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Poskytovány odborné konzultace dílčích nejasností (pouze v případě disponibilních kapacit)</a:t>
          </a:r>
        </a:p>
      </dsp:txBody>
      <dsp:txXfrm>
        <a:off x="3710481" y="90208"/>
        <a:ext cx="2083687" cy="867742"/>
      </dsp:txXfrm>
    </dsp:sp>
    <dsp:sp modelId="{7EF1ED78-C86B-4E1A-8984-46F76D670988}">
      <dsp:nvSpPr>
        <dsp:cNvPr id="0" name=""/>
        <dsp:cNvSpPr/>
      </dsp:nvSpPr>
      <dsp:spPr>
        <a:xfrm>
          <a:off x="5924330" y="90208"/>
          <a:ext cx="2438594"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Dotazy jsou podávány prostřednictvím konzultačního servisu Centra - </a:t>
          </a:r>
          <a:r>
            <a:rPr lang="cs-CZ" sz="1100" kern="1200" dirty="0">
              <a:latin typeface="Calibri" panose="020F0502020204030204" pitchFamily="34" charset="0"/>
              <a:cs typeface="Calibri" panose="020F0502020204030204" pitchFamily="34" charset="0"/>
              <a:hlinkClick xmlns:r="http://schemas.openxmlformats.org/officeDocument/2006/relationships" r:id="rId1"/>
            </a:rPr>
            <a:t>https://ks.crr.cz/</a:t>
          </a:r>
          <a:r>
            <a:rPr lang="cs-CZ" sz="1100" kern="1200" dirty="0">
              <a:latin typeface="Calibri" panose="020F0502020204030204" pitchFamily="34" charset="0"/>
              <a:cs typeface="Calibri" panose="020F0502020204030204" pitchFamily="34" charset="0"/>
            </a:rPr>
            <a:t> </a:t>
          </a:r>
        </a:p>
      </dsp:txBody>
      <dsp:txXfrm>
        <a:off x="6358201" y="90208"/>
        <a:ext cx="1570852" cy="867742"/>
      </dsp:txXfrm>
    </dsp:sp>
    <dsp:sp modelId="{88DEEED9-8DEA-4EC7-899E-DBFFE700EAC9}">
      <dsp:nvSpPr>
        <dsp:cNvPr id="0" name=""/>
        <dsp:cNvSpPr/>
      </dsp:nvSpPr>
      <dsp:spPr>
        <a:xfrm>
          <a:off x="576886" y="1193181"/>
          <a:ext cx="2993527" cy="10454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cs-CZ" sz="1600" kern="1200" dirty="0">
              <a:latin typeface="Calibri" panose="020F0502020204030204" pitchFamily="34" charset="0"/>
              <a:cs typeface="Calibri" panose="020F0502020204030204" pitchFamily="34" charset="0"/>
            </a:rPr>
            <a:t>Po podání projektové žádosti – před vznikem povinnosti předkládat dokumentaci k VZ</a:t>
          </a:r>
        </a:p>
      </dsp:txBody>
      <dsp:txXfrm>
        <a:off x="1099622" y="1193181"/>
        <a:ext cx="1948055" cy="1045472"/>
      </dsp:txXfrm>
    </dsp:sp>
    <dsp:sp modelId="{E13B5AD4-E6A8-4AE6-9B54-F2AA3962C6F5}">
      <dsp:nvSpPr>
        <dsp:cNvPr id="0" name=""/>
        <dsp:cNvSpPr/>
      </dsp:nvSpPr>
      <dsp:spPr>
        <a:xfrm>
          <a:off x="3230635" y="1282046"/>
          <a:ext cx="2956289"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Poskytovány odborné konzultace dílčích nejasností (pouze v případě disponibilních kapacit)</a:t>
          </a:r>
        </a:p>
      </dsp:txBody>
      <dsp:txXfrm>
        <a:off x="3664506" y="1282046"/>
        <a:ext cx="2088547" cy="867742"/>
      </dsp:txXfrm>
    </dsp:sp>
    <dsp:sp modelId="{D3CC879D-E76F-45FC-BD03-59A5CB4593D8}">
      <dsp:nvSpPr>
        <dsp:cNvPr id="0" name=""/>
        <dsp:cNvSpPr/>
      </dsp:nvSpPr>
      <dsp:spPr>
        <a:xfrm>
          <a:off x="5882428" y="1282046"/>
          <a:ext cx="2521138"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Žadatel se s dotazem obrací na svého manažera projektu prostřednictvím MS2021+</a:t>
          </a:r>
        </a:p>
      </dsp:txBody>
      <dsp:txXfrm>
        <a:off x="6316299" y="1282046"/>
        <a:ext cx="1653396" cy="867742"/>
      </dsp:txXfrm>
    </dsp:sp>
    <dsp:sp modelId="{FCB15C55-ABCE-44D6-B687-8F11270C5BD8}">
      <dsp:nvSpPr>
        <dsp:cNvPr id="0" name=""/>
        <dsp:cNvSpPr/>
      </dsp:nvSpPr>
      <dsp:spPr>
        <a:xfrm>
          <a:off x="576886" y="2385020"/>
          <a:ext cx="2922539" cy="10454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cs-CZ" sz="1600" kern="1200" dirty="0">
              <a:latin typeface="Calibri" panose="020F0502020204030204" pitchFamily="34" charset="0"/>
              <a:cs typeface="Calibri" panose="020F0502020204030204" pitchFamily="34" charset="0"/>
            </a:rPr>
            <a:t>Po podání projektové žádosti – po vzniku povinnosti předkládat dokumentaci k VZ</a:t>
          </a:r>
        </a:p>
      </dsp:txBody>
      <dsp:txXfrm>
        <a:off x="1099622" y="2385020"/>
        <a:ext cx="1877067" cy="1045472"/>
      </dsp:txXfrm>
    </dsp:sp>
    <dsp:sp modelId="{BAB3D67B-10E9-4D93-B973-A08A225EAC94}">
      <dsp:nvSpPr>
        <dsp:cNvPr id="0" name=""/>
        <dsp:cNvSpPr/>
      </dsp:nvSpPr>
      <dsp:spPr>
        <a:xfrm>
          <a:off x="3159648" y="2473885"/>
          <a:ext cx="3054408"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Probíhá kontrola veřejné zakázky na základě dokumentace předložené žadatelem/příjemcem</a:t>
          </a:r>
        </a:p>
      </dsp:txBody>
      <dsp:txXfrm>
        <a:off x="3593519" y="2473885"/>
        <a:ext cx="2186666" cy="867742"/>
      </dsp:txXfrm>
    </dsp:sp>
    <dsp:sp modelId="{F7E9775C-EA76-402A-B0E9-FB302DB57E2D}">
      <dsp:nvSpPr>
        <dsp:cNvPr id="0" name=""/>
        <dsp:cNvSpPr/>
      </dsp:nvSpPr>
      <dsp:spPr>
        <a:xfrm>
          <a:off x="5910347" y="2473885"/>
          <a:ext cx="2493999" cy="86774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cs-CZ" sz="1100" kern="1200" dirty="0">
              <a:latin typeface="Calibri" panose="020F0502020204030204" pitchFamily="34" charset="0"/>
              <a:cs typeface="Calibri" panose="020F0502020204030204" pitchFamily="34" charset="0"/>
            </a:rPr>
            <a:t>Žadatel/příjemce předkládá dokumentaci ke kontrole prostřednictvím MS2021+</a:t>
          </a:r>
        </a:p>
      </dsp:txBody>
      <dsp:txXfrm>
        <a:off x="6344218" y="2473885"/>
        <a:ext cx="1626257" cy="86774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424D319-7988-0C47-A5AD-1F558D33A394}" type="datetimeFigureOut">
              <a:rPr lang="en-US" smtClean="0"/>
              <a:t>11/18/2025</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736DEBE-37C2-3D4C-B405-6A6964797A22}" type="slidenum">
              <a:rPr lang="en-US" smtClean="0"/>
              <a:t>‹#›</a:t>
            </a:fld>
            <a:endParaRPr lang="en-US"/>
          </a:p>
        </p:txBody>
      </p:sp>
    </p:spTree>
    <p:extLst>
      <p:ext uri="{BB962C8B-B14F-4D97-AF65-F5344CB8AC3E}">
        <p14:creationId xmlns:p14="http://schemas.microsoft.com/office/powerpoint/2010/main" val="2328932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A6DD4C1-CE3B-8245-AB32-946652F98E9B}" type="datetimeFigureOut">
              <a:rPr lang="en-US" smtClean="0"/>
              <a:t>11/18/2025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61A35AD-0B81-F94A-83A1-9125CBB4FF2A}" type="slidenum">
              <a:rPr lang="en-US" smtClean="0"/>
              <a:t>‹#›</a:t>
            </a:fld>
            <a:endParaRPr lang="en-US"/>
          </a:p>
        </p:txBody>
      </p:sp>
    </p:spTree>
    <p:extLst>
      <p:ext uri="{BB962C8B-B14F-4D97-AF65-F5344CB8AC3E}">
        <p14:creationId xmlns:p14="http://schemas.microsoft.com/office/powerpoint/2010/main" val="32636195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80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7092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baseline="0">
                <a:solidFill>
                  <a:schemeClr val="bg1"/>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7049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17744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baseline="0">
                <a:solidFill>
                  <a:schemeClr val="bg1"/>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13497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88B61CF2-46DE-C141-AA64-5A32E04513DC}"/>
              </a:ext>
            </a:extLst>
          </p:cNvPr>
          <p:cNvSpPr>
            <a:spLocks noGrp="1"/>
          </p:cNvSpPr>
          <p:nvPr>
            <p:ph type="sldNum" sz="quarter" idx="12"/>
          </p:nvPr>
        </p:nvSpPr>
        <p:spPr>
          <a:xfrm>
            <a:off x="183137" y="6356349"/>
            <a:ext cx="500431" cy="365125"/>
          </a:xfrm>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75107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183137" y="6356349"/>
            <a:ext cx="500431" cy="365125"/>
          </a:xfrm>
          <a:prstGeom prst="rect">
            <a:avLst/>
          </a:prstGeom>
        </p:spPr>
        <p:txBody>
          <a:bodyPr vert="horz" lIns="91440" tIns="45720" rIns="91440" bIns="45720" rtlCol="0" anchor="ctr"/>
          <a:lstStyle>
            <a:lvl1pPr algn="l">
              <a:defRPr sz="1200">
                <a:solidFill>
                  <a:srgbClr val="00529C"/>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38405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1" r:id="rId4"/>
    <p:sldLayoutId id="2147483662" r:id="rId5"/>
    <p:sldLayoutId id="2147483660" r:id="rId6"/>
  </p:sldLayoutIdLst>
  <p:hf hdr="0" ftr="0" dt="0"/>
  <p:txStyles>
    <p:titleStyle>
      <a:lvl1pPr algn="l" defTabSz="457200" rtl="0" eaLnBrk="1" latinLnBrk="0" hangingPunct="1">
        <a:spcBef>
          <a:spcPct val="0"/>
        </a:spcBef>
        <a:buNone/>
        <a:defRPr sz="3600" b="1" kern="1200">
          <a:solidFill>
            <a:srgbClr val="00529C"/>
          </a:solidFill>
          <a:latin typeface="+mj-lt"/>
          <a:ea typeface="+mj-ea"/>
          <a:cs typeface="+mj-cs"/>
        </a:defRPr>
      </a:lvl1pPr>
    </p:titleStyle>
    <p:body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hyperlink" Target="https://vvz.nipez.cz/vyhledat-profi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rr.cz/irop/projekt/verejne-zakazky-v-projektech-irop-pohledem-centra/" TargetMode="Externa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hyperlink" Target="https://uohs.gov.cz/cs/informacni-centrum/tiskove-zpravy/hospodarska-soutez/4090-urad-ulozil-pokuty-i-zakaz-plneni-verejnych-zakazek-za-kartel-ve-verejne-zakazce-v-ostrave-zatim-nepravomocne.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hyperlink" Target="https://irop.gov.cz/cs/irop-2021-2027/dokument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rr.cz/irop/konzultacni-servis-irop/" TargetMode="Externa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hyperlink" Target="https://portal-vz.cz/metodiky-stanoviska/metodicka-doporuceni/" TargetMode="External"/><Relationship Id="rId4" Type="http://schemas.openxmlformats.org/officeDocument/2006/relationships/hyperlink" Target="https://portal-vz.cz/metodiky-stanoviska/metodiky-k-zakonu-c-134-2016-sb-o-zadavani-verejnych-zakazek/metodicka-stanovisk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hyperlink" Target="https://crr.gov.cz/kontakty/kontakty-sekce-irop/uo-irop-jihomoravsky-kraj/"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crr.cz/irop/konzultacni-servis-irop/" TargetMode="External"/><Relationship Id="rId2" Type="http://schemas.openxmlformats.org/officeDocument/2006/relationships/hyperlink" Target="mailto:podatelna@crr.cz" TargetMode="External"/><Relationship Id="rId1" Type="http://schemas.openxmlformats.org/officeDocument/2006/relationships/slideLayout" Target="../slideLayouts/slideLayout3.xml"/><Relationship Id="rId5" Type="http://schemas.openxmlformats.org/officeDocument/2006/relationships/hyperlink" Target="mailto:alena.rihoskova@crr.gov.cz" TargetMode="External"/><Relationship Id="rId4" Type="http://schemas.openxmlformats.org/officeDocument/2006/relationships/hyperlink" Target="mailto:Barbora.Dedkova@crr.gov.cz"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hyperlink" Target="https://irop.gov.cz/cs/irop-2021-2027/dokumenty" TargetMode="External"/><Relationship Id="rId4" Type="http://schemas.openxmlformats.org/officeDocument/2006/relationships/hyperlink" Target="https://dotaceeu.cz/cs/evropske-fondy-v-cr/kohezni-politika-po-roce-2020/metodicke-dokumenty/metodicke-dokumenty-v-gesci-mmr-cr/metodicky-pokyn-pro-oblast-zadavani-zakaze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0560BA9-053C-A794-031A-E0B914B951AF}"/>
              </a:ext>
            </a:extLst>
          </p:cNvPr>
          <p:cNvSpPr txBox="1">
            <a:spLocks/>
          </p:cNvSpPr>
          <p:nvPr/>
        </p:nvSpPr>
        <p:spPr>
          <a:xfrm>
            <a:off x="1017526" y="874272"/>
            <a:ext cx="7397106" cy="270462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5000" dirty="0">
                <a:solidFill>
                  <a:schemeClr val="bg1"/>
                </a:solidFill>
                <a:latin typeface="Arial" panose="020B0604020202020204" pitchFamily="34" charset="0"/>
                <a:cs typeface="Arial" panose="020B0604020202020204" pitchFamily="34" charset="0"/>
              </a:rPr>
              <a:t>Centrum pro regionální rozvoj </a:t>
            </a:r>
            <a:br>
              <a:rPr lang="cs-CZ" sz="5000" dirty="0">
                <a:solidFill>
                  <a:schemeClr val="bg1"/>
                </a:solidFill>
                <a:latin typeface="Arial" panose="020B0604020202020204" pitchFamily="34" charset="0"/>
                <a:cs typeface="Arial" panose="020B0604020202020204" pitchFamily="34" charset="0"/>
              </a:rPr>
            </a:br>
            <a:r>
              <a:rPr lang="cs-CZ" sz="5000" dirty="0">
                <a:solidFill>
                  <a:schemeClr val="bg1"/>
                </a:solidFill>
                <a:latin typeface="Arial" panose="020B0604020202020204" pitchFamily="34" charset="0"/>
                <a:cs typeface="Arial" panose="020B0604020202020204" pitchFamily="34" charset="0"/>
              </a:rPr>
              <a:t>České republiky</a:t>
            </a:r>
            <a:r>
              <a:rPr lang="cs-CZ" sz="5000" dirty="0">
                <a:solidFill>
                  <a:srgbClr val="FF0000"/>
                </a:solidFill>
                <a:latin typeface="Arial" panose="020B0604020202020204" pitchFamily="34" charset="0"/>
                <a:cs typeface="Arial" panose="020B0604020202020204" pitchFamily="34" charset="0"/>
              </a:rPr>
              <a:t>.</a:t>
            </a:r>
          </a:p>
        </p:txBody>
      </p:sp>
      <p:sp>
        <p:nvSpPr>
          <p:cNvPr id="6" name="Text Placeholder 3">
            <a:extLst>
              <a:ext uri="{FF2B5EF4-FFF2-40B4-BE49-F238E27FC236}">
                <a16:creationId xmlns:a16="http://schemas.microsoft.com/office/drawing/2014/main" id="{3D94CCF5-36D1-3E63-6689-8E3B5F070C89}"/>
              </a:ext>
            </a:extLst>
          </p:cNvPr>
          <p:cNvSpPr txBox="1">
            <a:spLocks/>
          </p:cNvSpPr>
          <p:nvPr/>
        </p:nvSpPr>
        <p:spPr>
          <a:xfrm>
            <a:off x="1092992" y="3911129"/>
            <a:ext cx="7585544" cy="817129"/>
          </a:xfrm>
          <a:prstGeom prst="rect">
            <a:avLst/>
          </a:prstGeom>
        </p:spPr>
        <p:txBody>
          <a:bodyPr>
            <a:no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cs-CZ" sz="2200" dirty="0">
                <a:solidFill>
                  <a:schemeClr val="bg1"/>
                </a:solidFill>
                <a:latin typeface="Arial" panose="020B0604020202020204" pitchFamily="34" charset="0"/>
                <a:cs typeface="Arial" panose="020B0604020202020204" pitchFamily="34" charset="0"/>
              </a:rPr>
              <a:t>Výběrová řízení dle Metodického pokynu pro oblast zadávání zakázek v programovém období 2021-2027</a:t>
            </a:r>
          </a:p>
        </p:txBody>
      </p:sp>
      <p:sp>
        <p:nvSpPr>
          <p:cNvPr id="7" name="Text Placeholder 4">
            <a:extLst>
              <a:ext uri="{FF2B5EF4-FFF2-40B4-BE49-F238E27FC236}">
                <a16:creationId xmlns:a16="http://schemas.microsoft.com/office/drawing/2014/main" id="{F908A8A3-AF30-E4E2-3E5A-67A4C67006B3}"/>
              </a:ext>
            </a:extLst>
          </p:cNvPr>
          <p:cNvSpPr txBox="1">
            <a:spLocks/>
          </p:cNvSpPr>
          <p:nvPr/>
        </p:nvSpPr>
        <p:spPr>
          <a:xfrm>
            <a:off x="1092992" y="4833538"/>
            <a:ext cx="7685264" cy="1150190"/>
          </a:xfrm>
          <a:prstGeom prst="rect">
            <a:avLst/>
          </a:prstGeom>
        </p:spPr>
        <p:txBody>
          <a:bodyPr>
            <a:normAutofit fontScale="70000" lnSpcReduction="2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cs-CZ" sz="1400" dirty="0">
                <a:solidFill>
                  <a:schemeClr val="bg1"/>
                </a:solidFill>
                <a:latin typeface="Arial" panose="020B0604020202020204" pitchFamily="34" charset="0"/>
                <a:cs typeface="Arial" panose="020B0604020202020204" pitchFamily="34" charset="0"/>
              </a:rPr>
              <a:t>Ing. Veronika Blahová</a:t>
            </a:r>
          </a:p>
          <a:p>
            <a:r>
              <a:rPr lang="cs-CZ" sz="1400" dirty="0">
                <a:solidFill>
                  <a:schemeClr val="bg1"/>
                </a:solidFill>
                <a:latin typeface="Arial" panose="020B0604020202020204" pitchFamily="34" charset="0"/>
                <a:cs typeface="Arial" panose="020B0604020202020204" pitchFamily="34" charset="0"/>
              </a:rPr>
              <a:t>Mgr. Barbora Dedková</a:t>
            </a:r>
          </a:p>
          <a:p>
            <a:r>
              <a:rPr lang="cs-CZ" sz="1400" dirty="0">
                <a:solidFill>
                  <a:schemeClr val="bg1"/>
                </a:solidFill>
                <a:latin typeface="Arial" panose="020B0604020202020204" pitchFamily="34" charset="0"/>
                <a:cs typeface="Arial" panose="020B0604020202020204" pitchFamily="34" charset="0"/>
              </a:rPr>
              <a:t>Ing. Alena Řihošková </a:t>
            </a:r>
            <a:r>
              <a:rPr lang="cs-CZ" sz="1400" dirty="0" err="1">
                <a:solidFill>
                  <a:schemeClr val="bg1"/>
                </a:solidFill>
                <a:latin typeface="Arial" panose="020B0604020202020204" pitchFamily="34" charset="0"/>
                <a:cs typeface="Arial" panose="020B0604020202020204" pitchFamily="34" charset="0"/>
              </a:rPr>
              <a:t>DiS</a:t>
            </a:r>
            <a:r>
              <a:rPr lang="cs-CZ" sz="1400" dirty="0">
                <a:solidFill>
                  <a:schemeClr val="bg1"/>
                </a:solidFill>
                <a:latin typeface="Arial" panose="020B0604020202020204" pitchFamily="34" charset="0"/>
                <a:cs typeface="Arial" panose="020B0604020202020204" pitchFamily="34" charset="0"/>
              </a:rPr>
              <a:t>. </a:t>
            </a:r>
          </a:p>
          <a:p>
            <a:endParaRPr lang="cs-CZ" sz="1400" dirty="0">
              <a:solidFill>
                <a:schemeClr val="bg1"/>
              </a:solidFill>
              <a:latin typeface="Arial" panose="020B0604020202020204" pitchFamily="34" charset="0"/>
              <a:cs typeface="Arial" panose="020B0604020202020204" pitchFamily="34" charset="0"/>
            </a:endParaRPr>
          </a:p>
          <a:p>
            <a:r>
              <a:rPr lang="cs-CZ" sz="1400" dirty="0">
                <a:solidFill>
                  <a:schemeClr val="bg1"/>
                </a:solidFill>
                <a:latin typeface="Arial" panose="020B0604020202020204" pitchFamily="34" charset="0"/>
                <a:cs typeface="Arial" panose="020B0604020202020204" pitchFamily="34" charset="0"/>
              </a:rPr>
              <a:t>specialista na administraci veřejných zakázek, Centrum pro regionální rozvoj Brno</a:t>
            </a:r>
          </a:p>
          <a:p>
            <a:r>
              <a:rPr lang="cs-CZ" sz="1400" dirty="0">
                <a:solidFill>
                  <a:schemeClr val="bg1"/>
                </a:solidFill>
                <a:latin typeface="Arial" panose="020B0604020202020204" pitchFamily="34" charset="0"/>
                <a:cs typeface="Arial" panose="020B0604020202020204" pitchFamily="34" charset="0"/>
              </a:rPr>
              <a:t>19. 11. 2025, Olomouc, prezentace pro Seminář IROP s názvem </a:t>
            </a:r>
            <a:r>
              <a:rPr lang="cs-CZ" sz="1400" b="1" dirty="0">
                <a:solidFill>
                  <a:schemeClr val="bg1"/>
                </a:solidFill>
                <a:latin typeface="Arial" panose="020B0604020202020204" pitchFamily="34" charset="0"/>
                <a:cs typeface="Arial" panose="020B0604020202020204" pitchFamily="34" charset="0"/>
              </a:rPr>
              <a:t>Veřejné zakázky malého rozsahu</a:t>
            </a:r>
            <a:endParaRPr lang="en-US" sz="1400" b="1" dirty="0">
              <a:solidFill>
                <a:schemeClr val="bg1"/>
              </a:solidFill>
            </a:endParaRPr>
          </a:p>
          <a:p>
            <a:endParaRPr lang="en-US" dirty="0"/>
          </a:p>
        </p:txBody>
      </p:sp>
    </p:spTree>
    <p:extLst>
      <p:ext uri="{BB962C8B-B14F-4D97-AF65-F5344CB8AC3E}">
        <p14:creationId xmlns:p14="http://schemas.microsoft.com/office/powerpoint/2010/main" val="304724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10</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466591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ts val="0"/>
              </a:spcBef>
              <a:spcAft>
                <a:spcPts val="300"/>
              </a:spcAft>
              <a:buClrTx/>
              <a:buSzTx/>
              <a:tabLst/>
              <a:defRPr/>
            </a:pPr>
            <a:endParaRPr kumimoji="0" lang="cs-CZ" sz="1600" b="0" i="1"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8D44EEA-86B1-369D-C6BE-203FA6F5E5CA}"/>
              </a:ext>
            </a:extLst>
          </p:cNvPr>
          <p:cNvPicPr>
            <a:picLocks noChangeAspect="1"/>
          </p:cNvPicPr>
          <p:nvPr/>
        </p:nvPicPr>
        <p:blipFill>
          <a:blip r:embed="rId2"/>
          <a:stretch>
            <a:fillRect/>
          </a:stretch>
        </p:blipFill>
        <p:spPr>
          <a:xfrm>
            <a:off x="962510" y="106659"/>
            <a:ext cx="7242676" cy="1048603"/>
          </a:xfrm>
          <a:prstGeom prst="rect">
            <a:avLst/>
          </a:prstGeom>
        </p:spPr>
      </p:pic>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3"/>
          <a:stretch>
            <a:fillRect/>
          </a:stretch>
        </p:blipFill>
        <p:spPr>
          <a:xfrm>
            <a:off x="307478" y="1015042"/>
            <a:ext cx="8529043" cy="140220"/>
          </a:xfrm>
          <a:prstGeom prst="rect">
            <a:avLst/>
          </a:prstGeom>
        </p:spPr>
      </p:pic>
      <p:sp>
        <p:nvSpPr>
          <p:cNvPr id="8" name="TextovéPole 7">
            <a:extLst>
              <a:ext uri="{FF2B5EF4-FFF2-40B4-BE49-F238E27FC236}">
                <a16:creationId xmlns:a16="http://schemas.microsoft.com/office/drawing/2014/main" id="{7C29530B-CB3F-930F-5BC1-D1E3E2E90598}"/>
              </a:ext>
            </a:extLst>
          </p:cNvPr>
          <p:cNvSpPr txBox="1"/>
          <p:nvPr/>
        </p:nvSpPr>
        <p:spPr>
          <a:xfrm>
            <a:off x="481415" y="1726068"/>
            <a:ext cx="8355106" cy="4401205"/>
          </a:xfrm>
          <a:prstGeom prst="rect">
            <a:avLst/>
          </a:prstGeom>
          <a:noFill/>
        </p:spPr>
        <p:txBody>
          <a:bodyPr wrap="square">
            <a:spAutoFit/>
          </a:bodyPr>
          <a:lstStyle/>
          <a:p>
            <a:pPr algn="ctr">
              <a:spcAft>
                <a:spcPts val="300"/>
              </a:spcAft>
            </a:pPr>
            <a:r>
              <a:rPr lang="cs-CZ" sz="2000" b="1" dirty="0">
                <a:solidFill>
                  <a:srgbClr val="00529C"/>
                </a:solidFill>
              </a:rPr>
              <a:t>Dělení veřejných zakázek dle výše předpokládané hodnoty VZ</a:t>
            </a:r>
          </a:p>
          <a:p>
            <a:pPr algn="ctr">
              <a:spcAft>
                <a:spcPts val="300"/>
              </a:spcAft>
            </a:pPr>
            <a:endParaRPr lang="cs-CZ" sz="1600" b="1" dirty="0">
              <a:solidFill>
                <a:srgbClr val="00529C"/>
              </a:solidFill>
            </a:endParaRPr>
          </a:p>
          <a:p>
            <a:pPr>
              <a:spcAft>
                <a:spcPts val="300"/>
              </a:spcAft>
            </a:pPr>
            <a:r>
              <a:rPr lang="cs-CZ" sz="1600" u="sng" dirty="0">
                <a:solidFill>
                  <a:srgbClr val="00529C"/>
                </a:solidFill>
              </a:rPr>
              <a:t>Neveřejný „nedotovaný“ zadavatel (dotace na VZ je rovna nebo nižší než 50 %)</a:t>
            </a:r>
          </a:p>
          <a:p>
            <a:pPr algn="just">
              <a:spcAft>
                <a:spcPts val="300"/>
              </a:spcAft>
            </a:pPr>
            <a:endParaRPr lang="cs-CZ" sz="1600" cap="none" dirty="0">
              <a:solidFill>
                <a:srgbClr val="00529C"/>
              </a:solidFill>
            </a:endParaRPr>
          </a:p>
          <a:p>
            <a:pPr marL="342900" indent="-342900" algn="just">
              <a:spcAft>
                <a:spcPts val="300"/>
              </a:spcAft>
              <a:buFont typeface="Wingdings" panose="05000000000000000000" pitchFamily="2" charset="2"/>
              <a:buChar char="Ø"/>
            </a:pPr>
            <a:r>
              <a:rPr lang="cs-CZ" sz="1600" cap="none" dirty="0">
                <a:solidFill>
                  <a:srgbClr val="00529C"/>
                </a:solidFill>
              </a:rPr>
              <a:t>PH je nižší nebo rovna 6 000 000,- Kč bez DPH v případě VZ na dodávky a/nebo služby nebo 18 000 000,- Kč bez DPH v případě zakázky na stavební práce = lze realizovat </a:t>
            </a:r>
            <a:r>
              <a:rPr lang="cs-CZ" sz="1600" b="1" u="sng" cap="none" dirty="0">
                <a:solidFill>
                  <a:srgbClr val="00529C"/>
                </a:solidFill>
              </a:rPr>
              <a:t>přímý nákup </a:t>
            </a:r>
            <a:r>
              <a:rPr lang="cs-CZ" sz="1600" cap="none" dirty="0">
                <a:solidFill>
                  <a:srgbClr val="00529C"/>
                </a:solidFill>
              </a:rPr>
              <a:t>nebo objednávku (odst. 4.3 písm. b) MPZ) </a:t>
            </a:r>
            <a:r>
              <a:rPr lang="cs-CZ" sz="1600" b="1" u="sng" cap="none" dirty="0">
                <a:solidFill>
                  <a:srgbClr val="00529C"/>
                </a:solidFill>
              </a:rPr>
              <a:t>za předpokladu dodržení odst. 6.1 a 6.5 MPZ.</a:t>
            </a:r>
          </a:p>
          <a:p>
            <a:pPr marL="342900" indent="-342900" algn="just">
              <a:spcAft>
                <a:spcPts val="300"/>
              </a:spcAft>
              <a:buFont typeface="Wingdings" panose="05000000000000000000" pitchFamily="2" charset="2"/>
              <a:buChar char="Ø"/>
            </a:pPr>
            <a:endParaRPr lang="cs-CZ" sz="1600" cap="none" dirty="0">
              <a:solidFill>
                <a:srgbClr val="00529C"/>
              </a:solidFill>
            </a:endParaRPr>
          </a:p>
          <a:p>
            <a:pPr marL="342900" indent="-342900" algn="just">
              <a:spcAft>
                <a:spcPts val="300"/>
              </a:spcAft>
              <a:buFont typeface="Wingdings" panose="05000000000000000000" pitchFamily="2" charset="2"/>
              <a:buChar char="Ø"/>
            </a:pPr>
            <a:r>
              <a:rPr lang="cs-CZ" sz="1600" cap="none" dirty="0">
                <a:solidFill>
                  <a:srgbClr val="00529C"/>
                </a:solidFill>
              </a:rPr>
              <a:t>PH je vyšší než 6 000 000,- Kč bez DPH v případě VZ na dodávky a/nebo služby nebo 18 000 000,- Kč bez DPH v případě zakázky na stavební práce (</a:t>
            </a:r>
            <a:r>
              <a:rPr lang="cs-CZ" sz="1600" dirty="0">
                <a:solidFill>
                  <a:srgbClr val="00529C"/>
                </a:solidFill>
              </a:rPr>
              <a:t>bod</a:t>
            </a:r>
            <a:r>
              <a:rPr lang="cs-CZ" sz="1600" cap="none" dirty="0">
                <a:solidFill>
                  <a:srgbClr val="00529C"/>
                </a:solidFill>
              </a:rPr>
              <a:t> 6.3.3 MPZ). </a:t>
            </a:r>
            <a:r>
              <a:rPr lang="cs-CZ" sz="1600" dirty="0">
                <a:solidFill>
                  <a:srgbClr val="00529C"/>
                </a:solidFill>
              </a:rPr>
              <a:t>J</a:t>
            </a:r>
            <a:r>
              <a:rPr lang="cs-CZ" sz="1600" cap="none" dirty="0">
                <a:solidFill>
                  <a:srgbClr val="00529C"/>
                </a:solidFill>
              </a:rPr>
              <a:t>edná se o veřejné </a:t>
            </a:r>
            <a:r>
              <a:rPr lang="cs-CZ" sz="1600" b="1" u="sng" cap="none" dirty="0">
                <a:solidFill>
                  <a:srgbClr val="00529C"/>
                </a:solidFill>
              </a:rPr>
              <a:t>zakázky</a:t>
            </a:r>
            <a:r>
              <a:rPr lang="cs-CZ" sz="1600" u="sng" cap="none" dirty="0">
                <a:solidFill>
                  <a:srgbClr val="00529C"/>
                </a:solidFill>
              </a:rPr>
              <a:t> </a:t>
            </a:r>
            <a:r>
              <a:rPr lang="cs-CZ" sz="1600" b="1" u="sng" cap="none" dirty="0">
                <a:solidFill>
                  <a:srgbClr val="00529C"/>
                </a:solidFill>
              </a:rPr>
              <a:t>vyšší hodnoty (ZVH)</a:t>
            </a:r>
            <a:r>
              <a:rPr lang="cs-CZ" sz="1600" cap="none" dirty="0">
                <a:solidFill>
                  <a:srgbClr val="00529C"/>
                </a:solidFill>
              </a:rPr>
              <a:t> a je nutné jej zadávat postupem dle MPZ (zejm. kapitola 7, 8 a 9).</a:t>
            </a:r>
          </a:p>
          <a:p>
            <a:pPr marL="342900" indent="-342900" algn="just">
              <a:spcAft>
                <a:spcPts val="300"/>
              </a:spcAft>
              <a:buFont typeface="Wingdings" panose="05000000000000000000" pitchFamily="2" charset="2"/>
              <a:buChar char="Ø"/>
            </a:pPr>
            <a:endParaRPr lang="cs-CZ" sz="1600" dirty="0">
              <a:solidFill>
                <a:srgbClr val="00529C"/>
              </a:solidFill>
            </a:endParaRPr>
          </a:p>
          <a:p>
            <a:pPr marL="342900" indent="-342900" algn="just">
              <a:spcAft>
                <a:spcPts val="300"/>
              </a:spcAft>
              <a:buFont typeface="Wingdings" panose="05000000000000000000" pitchFamily="2" charset="2"/>
              <a:buChar char="Ø"/>
            </a:pPr>
            <a:r>
              <a:rPr lang="cs-CZ" sz="1600" cap="none" dirty="0">
                <a:solidFill>
                  <a:srgbClr val="00529C"/>
                </a:solidFill>
              </a:rPr>
              <a:t>Navýšení limitu plyne z metodického stanoviska ministra pro místní rozvoj č. 4 (účinnost od 1. 5. 2025).</a:t>
            </a:r>
          </a:p>
        </p:txBody>
      </p:sp>
    </p:spTree>
    <p:extLst>
      <p:ext uri="{BB962C8B-B14F-4D97-AF65-F5344CB8AC3E}">
        <p14:creationId xmlns:p14="http://schemas.microsoft.com/office/powerpoint/2010/main" val="464103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11</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466591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ts val="0"/>
              </a:spcBef>
              <a:spcAft>
                <a:spcPts val="300"/>
              </a:spcAft>
              <a:buClrTx/>
              <a:buSzTx/>
              <a:tabLst/>
              <a:defRPr/>
            </a:pPr>
            <a:endParaRPr kumimoji="0" lang="cs-CZ" sz="1600" b="0" i="1"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8D44EEA-86B1-369D-C6BE-203FA6F5E5CA}"/>
              </a:ext>
            </a:extLst>
          </p:cNvPr>
          <p:cNvPicPr>
            <a:picLocks noChangeAspect="1"/>
          </p:cNvPicPr>
          <p:nvPr/>
        </p:nvPicPr>
        <p:blipFill>
          <a:blip r:embed="rId2"/>
          <a:stretch>
            <a:fillRect/>
          </a:stretch>
        </p:blipFill>
        <p:spPr>
          <a:xfrm>
            <a:off x="962510" y="106659"/>
            <a:ext cx="7242676" cy="1048603"/>
          </a:xfrm>
          <a:prstGeom prst="rect">
            <a:avLst/>
          </a:prstGeom>
        </p:spPr>
      </p:pic>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3"/>
          <a:stretch>
            <a:fillRect/>
          </a:stretch>
        </p:blipFill>
        <p:spPr>
          <a:xfrm>
            <a:off x="307478" y="1015042"/>
            <a:ext cx="8529043" cy="140220"/>
          </a:xfrm>
          <a:prstGeom prst="rect">
            <a:avLst/>
          </a:prstGeom>
        </p:spPr>
      </p:pic>
      <p:sp>
        <p:nvSpPr>
          <p:cNvPr id="8" name="TextovéPole 7">
            <a:extLst>
              <a:ext uri="{FF2B5EF4-FFF2-40B4-BE49-F238E27FC236}">
                <a16:creationId xmlns:a16="http://schemas.microsoft.com/office/drawing/2014/main" id="{7C29530B-CB3F-930F-5BC1-D1E3E2E90598}"/>
              </a:ext>
            </a:extLst>
          </p:cNvPr>
          <p:cNvSpPr txBox="1"/>
          <p:nvPr/>
        </p:nvSpPr>
        <p:spPr>
          <a:xfrm>
            <a:off x="394448" y="1257899"/>
            <a:ext cx="8355106" cy="4785926"/>
          </a:xfrm>
          <a:prstGeom prst="rect">
            <a:avLst/>
          </a:prstGeom>
          <a:noFill/>
        </p:spPr>
        <p:txBody>
          <a:bodyPr wrap="square">
            <a:spAutoFit/>
          </a:bodyPr>
          <a:lstStyle/>
          <a:p>
            <a:pPr algn="ctr">
              <a:spcAft>
                <a:spcPts val="300"/>
              </a:spcAft>
            </a:pPr>
            <a:r>
              <a:rPr lang="cs-CZ" sz="2000" b="1" cap="none" dirty="0">
                <a:solidFill>
                  <a:srgbClr val="00529C"/>
                </a:solidFill>
              </a:rPr>
              <a:t>Pečlivě vážit stanovení předmětu jedné VZ (funkční celek)</a:t>
            </a:r>
          </a:p>
          <a:p>
            <a:pPr algn="just">
              <a:spcAft>
                <a:spcPts val="300"/>
              </a:spcAft>
            </a:pPr>
            <a:endParaRPr lang="cs-CZ" b="0" cap="none" dirty="0">
              <a:solidFill>
                <a:srgbClr val="00529C"/>
              </a:solidFill>
            </a:endParaRPr>
          </a:p>
          <a:p>
            <a:pPr marL="285750" indent="-285750" algn="just">
              <a:spcAft>
                <a:spcPts val="300"/>
              </a:spcAft>
              <a:buFont typeface="Wingdings" panose="05000000000000000000" pitchFamily="2" charset="2"/>
              <a:buChar char="Ø"/>
            </a:pPr>
            <a:r>
              <a:rPr lang="cs-CZ" sz="1600" dirty="0">
                <a:solidFill>
                  <a:srgbClr val="00529C"/>
                </a:solidFill>
              </a:rPr>
              <a:t>Platí zde shodná pravidla jako v ZZVZ (§ 16 a násl.): </a:t>
            </a:r>
          </a:p>
          <a:p>
            <a:pPr marL="742950" lvl="1" indent="-285750" algn="just">
              <a:spcAft>
                <a:spcPts val="300"/>
              </a:spcAft>
              <a:buFont typeface="Arial" panose="020B0604020202020204" pitchFamily="34" charset="0"/>
              <a:buChar char="•"/>
            </a:pPr>
            <a:r>
              <a:rPr lang="cs-CZ" sz="1600" dirty="0">
                <a:solidFill>
                  <a:srgbClr val="00529C"/>
                </a:solidFill>
              </a:rPr>
              <a:t>Povinnost stanovit předmět zakázky v souladu se základními zásadami </a:t>
            </a:r>
            <a:br>
              <a:rPr lang="cs-CZ" sz="1600" dirty="0">
                <a:solidFill>
                  <a:srgbClr val="00529C"/>
                </a:solidFill>
              </a:rPr>
            </a:br>
            <a:r>
              <a:rPr lang="cs-CZ" sz="1600" dirty="0">
                <a:solidFill>
                  <a:srgbClr val="00529C"/>
                </a:solidFill>
              </a:rPr>
              <a:t>a v souladu s odst. 6.4 MPZ </a:t>
            </a:r>
          </a:p>
          <a:p>
            <a:pPr marL="742950" lvl="1" indent="-285750" algn="just">
              <a:spcAft>
                <a:spcPts val="300"/>
              </a:spcAft>
              <a:buFont typeface="Arial" panose="020B0604020202020204" pitchFamily="34" charset="0"/>
              <a:buChar char="•"/>
            </a:pPr>
            <a:r>
              <a:rPr lang="cs-CZ" sz="1600" dirty="0">
                <a:solidFill>
                  <a:srgbClr val="00529C"/>
                </a:solidFill>
              </a:rPr>
              <a:t>Zákaz neoprávněného dělení předmětu zakázky</a:t>
            </a:r>
          </a:p>
          <a:p>
            <a:pPr marL="742950" lvl="1" indent="-285750" algn="just">
              <a:spcAft>
                <a:spcPts val="300"/>
              </a:spcAft>
              <a:buFont typeface="Arial" panose="020B0604020202020204" pitchFamily="34" charset="0"/>
              <a:buChar char="•"/>
            </a:pPr>
            <a:r>
              <a:rPr lang="cs-CZ" sz="1600" dirty="0">
                <a:solidFill>
                  <a:srgbClr val="00529C"/>
                </a:solidFill>
              </a:rPr>
              <a:t>Zákaz diskriminačního slučování předmětu zakázky</a:t>
            </a:r>
          </a:p>
          <a:p>
            <a:pPr marL="742950" lvl="1" indent="-285750" algn="just">
              <a:spcAft>
                <a:spcPts val="300"/>
              </a:spcAft>
              <a:buFont typeface="Arial" panose="020B0604020202020204" pitchFamily="34" charset="0"/>
              <a:buChar char="•"/>
            </a:pPr>
            <a:r>
              <a:rPr lang="cs-CZ" sz="1600" dirty="0">
                <a:solidFill>
                  <a:srgbClr val="00529C"/>
                </a:solidFill>
              </a:rPr>
              <a:t>Zákaz neodůvodněné značkové specifikace</a:t>
            </a:r>
          </a:p>
          <a:p>
            <a:pPr algn="just">
              <a:spcAft>
                <a:spcPts val="300"/>
              </a:spcAft>
            </a:pPr>
            <a:endParaRPr lang="cs-CZ" sz="1200" dirty="0">
              <a:solidFill>
                <a:srgbClr val="00529C"/>
              </a:solidFill>
            </a:endParaRPr>
          </a:p>
          <a:p>
            <a:pPr marL="342900" indent="-342900" algn="just">
              <a:spcAft>
                <a:spcPts val="300"/>
              </a:spcAft>
              <a:buFont typeface="Wingdings" panose="05000000000000000000" pitchFamily="2" charset="2"/>
              <a:buChar char="Ø"/>
            </a:pPr>
            <a:r>
              <a:rPr lang="cs-CZ" sz="1600" dirty="0">
                <a:solidFill>
                  <a:srgbClr val="00529C"/>
                </a:solidFill>
              </a:rPr>
              <a:t>Při vymezení předmětu veřejné zakázky tak může dojít k porušení bodu 6.4.5 MPZ </a:t>
            </a:r>
            <a:br>
              <a:rPr lang="cs-CZ" sz="1600" dirty="0">
                <a:solidFill>
                  <a:srgbClr val="00529C"/>
                </a:solidFill>
              </a:rPr>
            </a:br>
            <a:r>
              <a:rPr lang="cs-CZ" sz="1600" dirty="0">
                <a:solidFill>
                  <a:srgbClr val="00529C"/>
                </a:solidFill>
              </a:rPr>
              <a:t>a základních zásad dle bodu 6.1.1 MPZ zejména v případě:</a:t>
            </a:r>
          </a:p>
          <a:p>
            <a:pPr marL="742950" lvl="1" indent="-285750" algn="just">
              <a:spcAft>
                <a:spcPts val="300"/>
              </a:spcAft>
              <a:buFont typeface="Arial" panose="020B0604020202020204" pitchFamily="34" charset="0"/>
              <a:buChar char="•"/>
            </a:pPr>
            <a:r>
              <a:rPr lang="cs-CZ" sz="1600" dirty="0">
                <a:solidFill>
                  <a:srgbClr val="00529C"/>
                </a:solidFill>
              </a:rPr>
              <a:t>Zadavatel rozdělí jednu VZ tak, že dojde ke snížení PH pod stanovené limity (např. přístroje tvořící jeden celek a vzájemně nezbytné k funkčnosti zadá ve více VZ v režimu odpovídajícím vždy jen dané části a nikoliv celkové hodnotě všech částí/VZ).</a:t>
            </a:r>
          </a:p>
          <a:p>
            <a:pPr marL="742950" lvl="1" indent="-285750" algn="just">
              <a:spcAft>
                <a:spcPts val="300"/>
              </a:spcAft>
              <a:buFont typeface="Arial" panose="020B0604020202020204" pitchFamily="34" charset="0"/>
              <a:buChar char="•"/>
            </a:pPr>
            <a:r>
              <a:rPr lang="cs-CZ" sz="1600" dirty="0">
                <a:solidFill>
                  <a:srgbClr val="00529C"/>
                </a:solidFill>
              </a:rPr>
              <a:t>Diskriminační sloučení předmětu VZ (např. sloučení stavebních prací a dodávky přístrojového vybavení, nábytku, IT vybavení atd., čímž omezí okruh dodavatelů).</a:t>
            </a:r>
          </a:p>
        </p:txBody>
      </p:sp>
    </p:spTree>
    <p:extLst>
      <p:ext uri="{BB962C8B-B14F-4D97-AF65-F5344CB8AC3E}">
        <p14:creationId xmlns:p14="http://schemas.microsoft.com/office/powerpoint/2010/main" val="1073559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12</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466591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ts val="0"/>
              </a:spcBef>
              <a:spcAft>
                <a:spcPts val="300"/>
              </a:spcAft>
              <a:buClrTx/>
              <a:buSzTx/>
              <a:tabLst/>
              <a:defRPr/>
            </a:pPr>
            <a:endParaRPr kumimoji="0" lang="cs-CZ" sz="1600" b="0" i="1"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8D44EEA-86B1-369D-C6BE-203FA6F5E5CA}"/>
              </a:ext>
            </a:extLst>
          </p:cNvPr>
          <p:cNvPicPr>
            <a:picLocks noChangeAspect="1"/>
          </p:cNvPicPr>
          <p:nvPr/>
        </p:nvPicPr>
        <p:blipFill>
          <a:blip r:embed="rId2"/>
          <a:stretch>
            <a:fillRect/>
          </a:stretch>
        </p:blipFill>
        <p:spPr>
          <a:xfrm>
            <a:off x="962510" y="106659"/>
            <a:ext cx="7242676" cy="1048603"/>
          </a:xfrm>
          <a:prstGeom prst="rect">
            <a:avLst/>
          </a:prstGeom>
        </p:spPr>
      </p:pic>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3"/>
          <a:stretch>
            <a:fillRect/>
          </a:stretch>
        </p:blipFill>
        <p:spPr>
          <a:xfrm>
            <a:off x="307478" y="1015042"/>
            <a:ext cx="8529043" cy="140220"/>
          </a:xfrm>
          <a:prstGeom prst="rect">
            <a:avLst/>
          </a:prstGeom>
        </p:spPr>
      </p:pic>
      <p:sp>
        <p:nvSpPr>
          <p:cNvPr id="8" name="TextovéPole 7">
            <a:extLst>
              <a:ext uri="{FF2B5EF4-FFF2-40B4-BE49-F238E27FC236}">
                <a16:creationId xmlns:a16="http://schemas.microsoft.com/office/drawing/2014/main" id="{7C29530B-CB3F-930F-5BC1-D1E3E2E90598}"/>
              </a:ext>
            </a:extLst>
          </p:cNvPr>
          <p:cNvSpPr txBox="1"/>
          <p:nvPr/>
        </p:nvSpPr>
        <p:spPr>
          <a:xfrm>
            <a:off x="394448" y="1257899"/>
            <a:ext cx="8355106" cy="4416594"/>
          </a:xfrm>
          <a:prstGeom prst="rect">
            <a:avLst/>
          </a:prstGeom>
          <a:noFill/>
        </p:spPr>
        <p:txBody>
          <a:bodyPr wrap="square">
            <a:spAutoFit/>
          </a:bodyPr>
          <a:lstStyle/>
          <a:p>
            <a:pPr algn="ctr">
              <a:spcAft>
                <a:spcPts val="300"/>
              </a:spcAft>
            </a:pPr>
            <a:r>
              <a:rPr lang="cs-CZ" b="1" cap="none" dirty="0">
                <a:solidFill>
                  <a:srgbClr val="00529C"/>
                </a:solidFill>
              </a:rPr>
              <a:t>Náležitosti Výzvy k podání nabídky</a:t>
            </a:r>
          </a:p>
          <a:p>
            <a:pPr algn="ctr">
              <a:spcAft>
                <a:spcPts val="300"/>
              </a:spcAft>
            </a:pPr>
            <a:endParaRPr lang="cs-CZ" sz="1600" b="1" cap="none" dirty="0">
              <a:solidFill>
                <a:srgbClr val="00529C"/>
              </a:solidFill>
            </a:endParaRPr>
          </a:p>
          <a:p>
            <a:pPr algn="just">
              <a:spcAft>
                <a:spcPts val="300"/>
              </a:spcAft>
            </a:pPr>
            <a:r>
              <a:rPr lang="cs-CZ" sz="1600" b="1" dirty="0">
                <a:solidFill>
                  <a:srgbClr val="00529C"/>
                </a:solidFill>
              </a:rPr>
              <a:t>Zadávací podmínky </a:t>
            </a:r>
          </a:p>
          <a:p>
            <a:pPr marL="342900" indent="-342900" algn="just">
              <a:spcAft>
                <a:spcPts val="300"/>
              </a:spcAft>
              <a:buFont typeface="Wingdings" panose="05000000000000000000" pitchFamily="2" charset="2"/>
              <a:buChar char="Ø"/>
            </a:pPr>
            <a:r>
              <a:rPr lang="cs-CZ" sz="1600" dirty="0">
                <a:solidFill>
                  <a:srgbClr val="00529C"/>
                </a:solidFill>
              </a:rPr>
              <a:t>Zadávací podmínky nesmí být stanoveny tak, aby určitým dodavatelům bezdůvodně přímo nebo nepřímo zaručovaly konkurenční výhodu nebo vytvářely bezdůvodné překážky hospodářské soutěže (bod 7.2.1 MPZ</a:t>
            </a:r>
            <a:r>
              <a:rPr lang="pl-PL" sz="1600" dirty="0">
                <a:solidFill>
                  <a:srgbClr val="00529C"/>
                </a:solidFill>
              </a:rPr>
              <a:t>)</a:t>
            </a:r>
          </a:p>
          <a:p>
            <a:pPr marL="342900" indent="-342900" algn="just">
              <a:spcAft>
                <a:spcPts val="300"/>
              </a:spcAft>
              <a:buFont typeface="Wingdings" panose="05000000000000000000" pitchFamily="2" charset="2"/>
              <a:buChar char="Ø"/>
            </a:pPr>
            <a:r>
              <a:rPr lang="pl-PL" sz="1600" dirty="0">
                <a:solidFill>
                  <a:srgbClr val="00529C"/>
                </a:solidFill>
              </a:rPr>
              <a:t>Povinné náležitosti Výzvy k podání nabídek jsou stanoveny v bodu 7.2.2 písm. a) – o) MPZ </a:t>
            </a:r>
          </a:p>
          <a:p>
            <a:pPr marL="342900" indent="-342900" algn="just">
              <a:spcAft>
                <a:spcPts val="300"/>
              </a:spcAft>
              <a:buFont typeface="Wingdings" panose="05000000000000000000" pitchFamily="2" charset="2"/>
              <a:buChar char="Ø"/>
            </a:pPr>
            <a:r>
              <a:rPr lang="pl-PL" sz="1600" dirty="0">
                <a:solidFill>
                  <a:srgbClr val="00529C"/>
                </a:solidFill>
              </a:rPr>
              <a:t>Další volitelné zadávací podmínky jsou uvedeny v bodu 7.2.3 MPZ</a:t>
            </a:r>
          </a:p>
          <a:p>
            <a:pPr algn="just">
              <a:spcAft>
                <a:spcPts val="300"/>
              </a:spcAft>
            </a:pPr>
            <a:endParaRPr lang="pl-PL" sz="1600" dirty="0">
              <a:solidFill>
                <a:srgbClr val="00529C"/>
              </a:solidFill>
            </a:endParaRPr>
          </a:p>
          <a:p>
            <a:pPr algn="just">
              <a:spcAft>
                <a:spcPts val="300"/>
              </a:spcAft>
            </a:pPr>
            <a:r>
              <a:rPr lang="pl-PL" sz="1600" dirty="0">
                <a:solidFill>
                  <a:srgbClr val="00529C"/>
                </a:solidFill>
              </a:rPr>
              <a:t> </a:t>
            </a:r>
            <a:r>
              <a:rPr lang="cs-CZ" sz="1600" b="1" dirty="0">
                <a:solidFill>
                  <a:srgbClr val="00529C"/>
                </a:solidFill>
              </a:rPr>
              <a:t>Pravidla pro hodnocení nabídek</a:t>
            </a:r>
          </a:p>
          <a:p>
            <a:pPr marL="285750" indent="-285750" algn="just">
              <a:spcAft>
                <a:spcPts val="300"/>
              </a:spcAft>
              <a:buFont typeface="Wingdings" panose="05000000000000000000" pitchFamily="2" charset="2"/>
              <a:buChar char="Ø"/>
            </a:pPr>
            <a:r>
              <a:rPr lang="cs-CZ" sz="1600" dirty="0">
                <a:solidFill>
                  <a:srgbClr val="00529C"/>
                </a:solidFill>
              </a:rPr>
              <a:t>Pravidla pro hodnocení nabídek zahrnují i) kritéria hodnocení, </a:t>
            </a:r>
            <a:r>
              <a:rPr lang="cs-CZ" sz="1600" dirty="0" err="1">
                <a:solidFill>
                  <a:srgbClr val="00529C"/>
                </a:solidFill>
              </a:rPr>
              <a:t>ii</a:t>
            </a:r>
            <a:r>
              <a:rPr lang="cs-CZ" sz="1600" dirty="0">
                <a:solidFill>
                  <a:srgbClr val="00529C"/>
                </a:solidFill>
              </a:rPr>
              <a:t>) metodu vyhodnocení nabídek v jednotlivých kritériích a </a:t>
            </a:r>
            <a:r>
              <a:rPr lang="cs-CZ" sz="1600" dirty="0" err="1">
                <a:solidFill>
                  <a:srgbClr val="00529C"/>
                </a:solidFill>
              </a:rPr>
              <a:t>iii</a:t>
            </a:r>
            <a:r>
              <a:rPr lang="cs-CZ" sz="1600" dirty="0">
                <a:solidFill>
                  <a:srgbClr val="00529C"/>
                </a:solidFill>
              </a:rPr>
              <a:t>) váhu nebo jiný matematický vztah mezi kritérii</a:t>
            </a:r>
          </a:p>
          <a:p>
            <a:pPr marL="285750" indent="-285750" algn="just">
              <a:spcAft>
                <a:spcPts val="300"/>
              </a:spcAft>
              <a:buFont typeface="Wingdings" panose="05000000000000000000" pitchFamily="2" charset="2"/>
              <a:buChar char="Ø"/>
            </a:pPr>
            <a:r>
              <a:rPr lang="cs-CZ" sz="1600" dirty="0">
                <a:solidFill>
                  <a:srgbClr val="00529C"/>
                </a:solidFill>
              </a:rPr>
              <a:t>MPZ upravuje blíže v bodech 8.2.10 – 8.2.12</a:t>
            </a:r>
          </a:p>
          <a:p>
            <a:pPr marL="285750" indent="-285750" algn="just">
              <a:spcAft>
                <a:spcPts val="300"/>
              </a:spcAft>
              <a:buFont typeface="Wingdings" panose="05000000000000000000" pitchFamily="2" charset="2"/>
              <a:buChar char="Ø"/>
            </a:pPr>
            <a:r>
              <a:rPr lang="cs-CZ" sz="1600" dirty="0">
                <a:solidFill>
                  <a:srgbClr val="00529C"/>
                </a:solidFill>
              </a:rPr>
              <a:t>Kritériem kvality nesmí být smluvní podmínky, jejichž účelem je utvrzení povinností dodavatele, nebo platební podmínky</a:t>
            </a:r>
          </a:p>
        </p:txBody>
      </p:sp>
    </p:spTree>
    <p:extLst>
      <p:ext uri="{BB962C8B-B14F-4D97-AF65-F5344CB8AC3E}">
        <p14:creationId xmlns:p14="http://schemas.microsoft.com/office/powerpoint/2010/main" val="4024737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13</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466591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ts val="0"/>
              </a:spcBef>
              <a:spcAft>
                <a:spcPts val="300"/>
              </a:spcAft>
              <a:buClrTx/>
              <a:buSzTx/>
              <a:tabLst/>
              <a:defRPr/>
            </a:pPr>
            <a:endParaRPr kumimoji="0" lang="cs-CZ" sz="1600" b="0" i="1"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8D44EEA-86B1-369D-C6BE-203FA6F5E5CA}"/>
              </a:ext>
            </a:extLst>
          </p:cNvPr>
          <p:cNvPicPr>
            <a:picLocks noChangeAspect="1"/>
          </p:cNvPicPr>
          <p:nvPr/>
        </p:nvPicPr>
        <p:blipFill>
          <a:blip r:embed="rId2"/>
          <a:stretch>
            <a:fillRect/>
          </a:stretch>
        </p:blipFill>
        <p:spPr>
          <a:xfrm>
            <a:off x="962510" y="106659"/>
            <a:ext cx="7242676" cy="1048603"/>
          </a:xfrm>
          <a:prstGeom prst="rect">
            <a:avLst/>
          </a:prstGeom>
        </p:spPr>
      </p:pic>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3"/>
          <a:stretch>
            <a:fillRect/>
          </a:stretch>
        </p:blipFill>
        <p:spPr>
          <a:xfrm>
            <a:off x="307478" y="1015042"/>
            <a:ext cx="8529043" cy="140220"/>
          </a:xfrm>
          <a:prstGeom prst="rect">
            <a:avLst/>
          </a:prstGeom>
        </p:spPr>
      </p:pic>
      <p:sp>
        <p:nvSpPr>
          <p:cNvPr id="8" name="TextovéPole 7">
            <a:extLst>
              <a:ext uri="{FF2B5EF4-FFF2-40B4-BE49-F238E27FC236}">
                <a16:creationId xmlns:a16="http://schemas.microsoft.com/office/drawing/2014/main" id="{7C29530B-CB3F-930F-5BC1-D1E3E2E90598}"/>
              </a:ext>
            </a:extLst>
          </p:cNvPr>
          <p:cNvSpPr txBox="1"/>
          <p:nvPr/>
        </p:nvSpPr>
        <p:spPr>
          <a:xfrm>
            <a:off x="394448" y="1257899"/>
            <a:ext cx="8355106" cy="5009064"/>
          </a:xfrm>
          <a:prstGeom prst="rect">
            <a:avLst/>
          </a:prstGeom>
          <a:noFill/>
        </p:spPr>
        <p:txBody>
          <a:bodyPr wrap="square">
            <a:spAutoFit/>
          </a:bodyPr>
          <a:lstStyle/>
          <a:p>
            <a:pPr algn="just">
              <a:spcAft>
                <a:spcPts val="300"/>
              </a:spcAft>
            </a:pPr>
            <a:r>
              <a:rPr lang="cs-CZ" sz="1950" b="1" cap="none" dirty="0">
                <a:solidFill>
                  <a:srgbClr val="00529C"/>
                </a:solidFill>
              </a:rPr>
              <a:t>Při stanovení technických podmínek vždy důkladně zvážit, co </a:t>
            </a:r>
            <a:br>
              <a:rPr lang="cs-CZ" sz="1950" b="1" cap="none" dirty="0">
                <a:solidFill>
                  <a:srgbClr val="00529C"/>
                </a:solidFill>
              </a:rPr>
            </a:br>
            <a:r>
              <a:rPr lang="cs-CZ" sz="1950" b="1" cap="none" dirty="0">
                <a:solidFill>
                  <a:srgbClr val="00529C"/>
                </a:solidFill>
              </a:rPr>
              <a:t>a z jakého důvodu je v nich uvedeno</a:t>
            </a:r>
          </a:p>
          <a:p>
            <a:pPr algn="just">
              <a:spcAft>
                <a:spcPts val="300"/>
              </a:spcAft>
            </a:pPr>
            <a:endParaRPr lang="cs-CZ" sz="1000" b="1" dirty="0">
              <a:solidFill>
                <a:srgbClr val="00529C"/>
              </a:solidFill>
            </a:endParaRPr>
          </a:p>
          <a:p>
            <a:pPr marL="342900" indent="-342900" algn="just">
              <a:spcAft>
                <a:spcPts val="300"/>
              </a:spcAft>
              <a:buFont typeface="Wingdings" panose="05000000000000000000" pitchFamily="2" charset="2"/>
              <a:buChar char="Ø"/>
            </a:pPr>
            <a:r>
              <a:rPr lang="cs-CZ" sz="1650" dirty="0">
                <a:solidFill>
                  <a:srgbClr val="00529C"/>
                </a:solidFill>
              </a:rPr>
              <a:t>Vymezení technických parametrů předmětu plnění </a:t>
            </a:r>
            <a:r>
              <a:rPr lang="pl-PL" sz="1650" dirty="0">
                <a:solidFill>
                  <a:srgbClr val="00529C"/>
                </a:solidFill>
              </a:rPr>
              <a:t>odkazem na obchodní názvy </a:t>
            </a:r>
            <a:br>
              <a:rPr lang="pl-PL" sz="1650" dirty="0">
                <a:solidFill>
                  <a:srgbClr val="00529C"/>
                </a:solidFill>
              </a:rPr>
            </a:br>
            <a:r>
              <a:rPr lang="pl-PL" sz="1650" dirty="0">
                <a:solidFill>
                  <a:srgbClr val="00529C"/>
                </a:solidFill>
              </a:rPr>
              <a:t>a značky (bod 7.2.4 a 7.2.5 MPZ)</a:t>
            </a:r>
            <a:r>
              <a:rPr lang="cs-CZ" sz="1650" dirty="0">
                <a:solidFill>
                  <a:srgbClr val="00529C"/>
                </a:solidFill>
              </a:rPr>
              <a:t>:</a:t>
            </a:r>
          </a:p>
          <a:p>
            <a:pPr marL="742950" lvl="1" indent="-285750" algn="just">
              <a:spcAft>
                <a:spcPts val="300"/>
              </a:spcAft>
              <a:buFont typeface="Arial" panose="020B0604020202020204" pitchFamily="34" charset="0"/>
              <a:buChar char="•"/>
            </a:pPr>
            <a:r>
              <a:rPr lang="cs-CZ" sz="1500" dirty="0">
                <a:solidFill>
                  <a:srgbClr val="00529C"/>
                </a:solidFill>
              </a:rPr>
              <a:t>Vnímat zásadní rozdíl mezi bodem 7.2.4 MPZ (zadavatel má důvod chtít toto konkrétní plnění) a bodem 7.2.5 MPZ (zadavatel připouští nabídku rovnocenného řešení).</a:t>
            </a:r>
          </a:p>
          <a:p>
            <a:pPr marL="742950" lvl="1" indent="-285750" algn="just">
              <a:spcAft>
                <a:spcPts val="300"/>
              </a:spcAft>
              <a:buFont typeface="Courier New" panose="02070309020205020404" pitchFamily="49" charset="0"/>
              <a:buChar char="o"/>
            </a:pPr>
            <a:r>
              <a:rPr lang="cs-CZ" sz="1200" dirty="0">
                <a:solidFill>
                  <a:srgbClr val="00529C"/>
                </a:solidFill>
              </a:rPr>
              <a:t>Např. požadavek na to, aby HDD měl technologii </a:t>
            </a:r>
            <a:r>
              <a:rPr lang="cs-CZ" sz="1200" dirty="0" err="1">
                <a:solidFill>
                  <a:srgbClr val="00529C"/>
                </a:solidFill>
              </a:rPr>
              <a:t>IntelliPower</a:t>
            </a:r>
            <a:r>
              <a:rPr lang="cs-CZ" sz="1200" dirty="0">
                <a:solidFill>
                  <a:srgbClr val="00529C"/>
                </a:solidFill>
              </a:rPr>
              <a:t>, což je označení funkčnosti vlastní produktům firmy Western Digital, ale jiné firmy tu samou technologii nabízejí také (jen pod jiným označením).</a:t>
            </a:r>
          </a:p>
          <a:p>
            <a:pPr marL="742950" lvl="1" indent="-285750" algn="just">
              <a:spcAft>
                <a:spcPts val="300"/>
              </a:spcAft>
              <a:buFont typeface="Courier New" panose="02070309020205020404" pitchFamily="49" charset="0"/>
              <a:buChar char="o"/>
            </a:pPr>
            <a:r>
              <a:rPr lang="cs-CZ" sz="1200" dirty="0">
                <a:solidFill>
                  <a:srgbClr val="00529C"/>
                </a:solidFill>
              </a:rPr>
              <a:t>Např. požadavek, aby nějaký výrobek měl „jednoduché ovládání bez tlačítek, spínačů“ v situaci, kdy takový požadavek vede k jednomu jedinému výrobku na trhu a současně je zcela neopodstatněný vzhledem </a:t>
            </a:r>
            <a:br>
              <a:rPr lang="cs-CZ" sz="1200" dirty="0">
                <a:solidFill>
                  <a:srgbClr val="00529C"/>
                </a:solidFill>
              </a:rPr>
            </a:br>
            <a:r>
              <a:rPr lang="cs-CZ" sz="1200" dirty="0">
                <a:solidFill>
                  <a:srgbClr val="00529C"/>
                </a:solidFill>
              </a:rPr>
              <a:t>ke způsobu a prostředí použití.</a:t>
            </a:r>
          </a:p>
          <a:p>
            <a:pPr marL="742950" lvl="1" indent="-285750" algn="just">
              <a:spcAft>
                <a:spcPts val="300"/>
              </a:spcAft>
              <a:buFont typeface="Courier New" panose="02070309020205020404" pitchFamily="49" charset="0"/>
              <a:buChar char="o"/>
            </a:pPr>
            <a:r>
              <a:rPr lang="cs-CZ" sz="1200" dirty="0">
                <a:solidFill>
                  <a:srgbClr val="00529C"/>
                </a:solidFill>
              </a:rPr>
              <a:t>Pozor na požadavek rovnocenného řešení podmíněný „100% kompatibilitou“ (zejména u ICT zakázek) – </a:t>
            </a:r>
            <a:br>
              <a:rPr lang="cs-CZ" sz="1200" dirty="0">
                <a:solidFill>
                  <a:srgbClr val="00529C"/>
                </a:solidFill>
              </a:rPr>
            </a:br>
            <a:r>
              <a:rPr lang="cs-CZ" sz="1200" dirty="0">
                <a:solidFill>
                  <a:srgbClr val="00529C"/>
                </a:solidFill>
              </a:rPr>
              <a:t>de facto ji splní pouze dané řešení.</a:t>
            </a:r>
          </a:p>
          <a:p>
            <a:pPr lvl="1" algn="just">
              <a:spcAft>
                <a:spcPts val="300"/>
              </a:spcAft>
            </a:pPr>
            <a:endParaRPr lang="cs-CZ" sz="800" dirty="0">
              <a:solidFill>
                <a:srgbClr val="00529C"/>
              </a:solidFill>
            </a:endParaRPr>
          </a:p>
          <a:p>
            <a:pPr marL="342900" indent="-342900" algn="just">
              <a:spcAft>
                <a:spcPts val="300"/>
              </a:spcAft>
              <a:buFont typeface="Wingdings" panose="05000000000000000000" pitchFamily="2" charset="2"/>
              <a:buChar char="Ø"/>
            </a:pPr>
            <a:r>
              <a:rPr lang="cs-CZ" sz="1650" dirty="0">
                <a:solidFill>
                  <a:srgbClr val="00529C"/>
                </a:solidFill>
              </a:rPr>
              <a:t>Porušení bodu 7.2.1 MPZ příliš „úzkým“ (obvykle směřujícím k jednomu výrobku – viz výše), nebo naopak příliš obecným vymezením technických podmínek:</a:t>
            </a:r>
          </a:p>
          <a:p>
            <a:pPr marL="742950" lvl="1" indent="-285750" algn="just">
              <a:spcAft>
                <a:spcPts val="300"/>
              </a:spcAft>
              <a:buFont typeface="Arial" panose="020B0604020202020204" pitchFamily="34" charset="0"/>
              <a:buChar char="•"/>
            </a:pPr>
            <a:r>
              <a:rPr lang="cs-CZ" sz="1500" dirty="0">
                <a:solidFill>
                  <a:srgbClr val="00529C"/>
                </a:solidFill>
              </a:rPr>
              <a:t>Neposkytnutí ZD v podrobnostech nezbytných pro zpracování nabídky – příliš obecná definice předmětu plnění (např. požadavek na dodání „učebnic pro výuku jazyků“ bez další podrobnosti; měrná jednotka typu komplet, soubor v položkovém rozpočtu bez detailního popisu).</a:t>
            </a:r>
          </a:p>
        </p:txBody>
      </p:sp>
    </p:spTree>
    <p:extLst>
      <p:ext uri="{BB962C8B-B14F-4D97-AF65-F5344CB8AC3E}">
        <p14:creationId xmlns:p14="http://schemas.microsoft.com/office/powerpoint/2010/main" val="207512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14</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466591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ts val="0"/>
              </a:spcBef>
              <a:spcAft>
                <a:spcPts val="300"/>
              </a:spcAft>
              <a:buClrTx/>
              <a:buSzTx/>
              <a:tabLst/>
              <a:defRPr/>
            </a:pPr>
            <a:endParaRPr kumimoji="0" lang="cs-CZ" sz="1600" b="0" i="1"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8D44EEA-86B1-369D-C6BE-203FA6F5E5CA}"/>
              </a:ext>
            </a:extLst>
          </p:cNvPr>
          <p:cNvPicPr>
            <a:picLocks noChangeAspect="1"/>
          </p:cNvPicPr>
          <p:nvPr/>
        </p:nvPicPr>
        <p:blipFill>
          <a:blip r:embed="rId2"/>
          <a:stretch>
            <a:fillRect/>
          </a:stretch>
        </p:blipFill>
        <p:spPr>
          <a:xfrm>
            <a:off x="962510" y="106659"/>
            <a:ext cx="7242676" cy="1048603"/>
          </a:xfrm>
          <a:prstGeom prst="rect">
            <a:avLst/>
          </a:prstGeom>
        </p:spPr>
      </p:pic>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3"/>
          <a:stretch>
            <a:fillRect/>
          </a:stretch>
        </p:blipFill>
        <p:spPr>
          <a:xfrm>
            <a:off x="307478" y="1015042"/>
            <a:ext cx="8529043" cy="140220"/>
          </a:xfrm>
          <a:prstGeom prst="rect">
            <a:avLst/>
          </a:prstGeom>
        </p:spPr>
      </p:pic>
      <p:sp>
        <p:nvSpPr>
          <p:cNvPr id="8" name="TextovéPole 7">
            <a:extLst>
              <a:ext uri="{FF2B5EF4-FFF2-40B4-BE49-F238E27FC236}">
                <a16:creationId xmlns:a16="http://schemas.microsoft.com/office/drawing/2014/main" id="{7C29530B-CB3F-930F-5BC1-D1E3E2E90598}"/>
              </a:ext>
            </a:extLst>
          </p:cNvPr>
          <p:cNvSpPr txBox="1"/>
          <p:nvPr/>
        </p:nvSpPr>
        <p:spPr>
          <a:xfrm>
            <a:off x="394448" y="1257899"/>
            <a:ext cx="8355106" cy="4385816"/>
          </a:xfrm>
          <a:prstGeom prst="rect">
            <a:avLst/>
          </a:prstGeom>
          <a:noFill/>
        </p:spPr>
        <p:txBody>
          <a:bodyPr wrap="square">
            <a:spAutoFit/>
          </a:bodyPr>
          <a:lstStyle/>
          <a:p>
            <a:pPr algn="just">
              <a:spcAft>
                <a:spcPts val="300"/>
              </a:spcAft>
            </a:pPr>
            <a:r>
              <a:rPr lang="cs-CZ" sz="1850" b="1" cap="none" dirty="0">
                <a:solidFill>
                  <a:srgbClr val="00529C"/>
                </a:solidFill>
              </a:rPr>
              <a:t>Zvolit přiměřené požadavky na kvalifikaci vzhledem k předmětu VZ </a:t>
            </a:r>
            <a:br>
              <a:rPr lang="cs-CZ" sz="1850" b="1" cap="none" dirty="0">
                <a:solidFill>
                  <a:srgbClr val="00529C"/>
                </a:solidFill>
              </a:rPr>
            </a:br>
            <a:r>
              <a:rPr lang="cs-CZ" sz="1850" b="1" cap="none" dirty="0">
                <a:solidFill>
                  <a:srgbClr val="00529C"/>
                </a:solidFill>
              </a:rPr>
              <a:t>(bod 7.2.3 písm. a) MPZ)</a:t>
            </a:r>
          </a:p>
          <a:p>
            <a:pPr algn="just">
              <a:spcAft>
                <a:spcPts val="300"/>
              </a:spcAft>
            </a:pPr>
            <a:endParaRPr lang="cs-CZ" sz="700" b="1" cap="none" dirty="0">
              <a:solidFill>
                <a:srgbClr val="00529C"/>
              </a:solidFill>
            </a:endParaRPr>
          </a:p>
          <a:p>
            <a:pPr marL="342900" indent="-342900" algn="just">
              <a:spcAft>
                <a:spcPts val="300"/>
              </a:spcAft>
              <a:buFont typeface="Wingdings" panose="05000000000000000000" pitchFamily="2" charset="2"/>
              <a:buChar char="Ø"/>
            </a:pPr>
            <a:r>
              <a:rPr lang="cs-CZ" sz="1600" cap="none" dirty="0">
                <a:solidFill>
                  <a:srgbClr val="00529C"/>
                </a:solidFill>
              </a:rPr>
              <a:t>Nepřiměřený a diskriminační požadavek na prokázání profesní způsobilosti doklady prokazujícími živnostenská oprávnění na:</a:t>
            </a:r>
          </a:p>
          <a:p>
            <a:pPr marL="742950" marR="0" lvl="1" indent="-285750" algn="just"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cs-CZ" sz="1400" cap="none" dirty="0">
                <a:solidFill>
                  <a:srgbClr val="00529C"/>
                </a:solidFill>
              </a:rPr>
              <a:t>„Montáž, opravy, revize a zkoušky elektrických zařízení“ a „Vodoinstalatérství, topenářství“ apod. </a:t>
            </a:r>
            <a:r>
              <a:rPr lang="cs-CZ" sz="1400" b="1" u="sng" cap="none" dirty="0">
                <a:solidFill>
                  <a:srgbClr val="00529C"/>
                </a:solidFill>
              </a:rPr>
              <a:t>a současně</a:t>
            </a:r>
            <a:r>
              <a:rPr lang="cs-CZ" sz="1400" cap="none" dirty="0">
                <a:solidFill>
                  <a:srgbClr val="00529C"/>
                </a:solidFill>
              </a:rPr>
              <a:t> i na živnostenské oprávnění „Provádění staveb, jejich změn a odstraňování“. </a:t>
            </a:r>
          </a:p>
          <a:p>
            <a:pPr marL="742950" marR="0" lvl="1" indent="-285750" algn="just"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cs-CZ" sz="1400" cap="none" dirty="0">
                <a:solidFill>
                  <a:srgbClr val="00529C"/>
                </a:solidFill>
              </a:rPr>
              <a:t>Dle nařízení vlády č. 278/2008 Sb. o obsahových náplních jednotlivých živností, mohou být </a:t>
            </a:r>
            <a:br>
              <a:rPr lang="cs-CZ" sz="1400" cap="none" dirty="0">
                <a:solidFill>
                  <a:srgbClr val="00529C"/>
                </a:solidFill>
              </a:rPr>
            </a:br>
            <a:r>
              <a:rPr lang="cs-CZ" sz="1400" cap="none" dirty="0">
                <a:solidFill>
                  <a:srgbClr val="00529C"/>
                </a:solidFill>
              </a:rPr>
              <a:t>v rámci živnosti „Provádění staveb, jejich změn a odstraňování“ při provádění stavebních prací prostřednictvím odborně způsobilých osob vykonávány i činnosti, které jsou jinak předmětem samostatných živností souvisejících s vedením, změnami a údržbou staveb, tedy i živnosti „Montáž, opravy, revize a zkoušky elektrických zařízení“ a „Vodoinstalatérství, topenářství“.</a:t>
            </a:r>
          </a:p>
          <a:p>
            <a:pPr marR="0" lvl="1" algn="just" defTabSz="457200" rtl="0" eaLnBrk="1" fontAlgn="auto" latinLnBrk="0" hangingPunct="1">
              <a:lnSpc>
                <a:spcPct val="100000"/>
              </a:lnSpc>
              <a:spcBef>
                <a:spcPts val="0"/>
              </a:spcBef>
              <a:spcAft>
                <a:spcPts val="300"/>
              </a:spcAft>
              <a:buClrTx/>
              <a:buSzTx/>
              <a:tabLst/>
              <a:defRPr/>
            </a:pPr>
            <a:endParaRPr lang="cs-CZ" sz="1200" cap="none" dirty="0">
              <a:solidFill>
                <a:srgbClr val="00529C"/>
              </a:solidFill>
            </a:endParaRPr>
          </a:p>
          <a:p>
            <a:pPr marL="342900" indent="-342900" algn="just">
              <a:spcAft>
                <a:spcPts val="300"/>
              </a:spcAft>
              <a:buFont typeface="Wingdings" panose="05000000000000000000" pitchFamily="2" charset="2"/>
              <a:buChar char="Ø"/>
            </a:pPr>
            <a:r>
              <a:rPr lang="cs-CZ" sz="1600" cap="none" dirty="0">
                <a:solidFill>
                  <a:srgbClr val="00529C"/>
                </a:solidFill>
              </a:rPr>
              <a:t>Požadavek na živnostenské oprávnění „</a:t>
            </a:r>
            <a:r>
              <a:rPr lang="cs-CZ" sz="1600" b="1" u="sng" cap="none" dirty="0">
                <a:solidFill>
                  <a:srgbClr val="00529C"/>
                </a:solidFill>
              </a:rPr>
              <a:t>Projektová činnost ve výstavbě</a:t>
            </a:r>
            <a:r>
              <a:rPr lang="cs-CZ" sz="1600" cap="none" dirty="0">
                <a:solidFill>
                  <a:srgbClr val="00529C"/>
                </a:solidFill>
              </a:rPr>
              <a:t>“ u zakázek na stavební práce, součástí jejichž předmětu plnění nejsou činnosti, ke kterým by tato živnost byla nutná (např. zhotovení dokumentace skutečného provedení stavby není podmíněno držením této živnosti) </a:t>
            </a:r>
            <a:r>
              <a:rPr lang="cs-CZ" sz="1600" b="1" u="sng" cap="none" dirty="0">
                <a:solidFill>
                  <a:srgbClr val="00529C"/>
                </a:solidFill>
              </a:rPr>
              <a:t>není důvodný</a:t>
            </a:r>
            <a:r>
              <a:rPr lang="cs-CZ" sz="1600" cap="none" dirty="0">
                <a:solidFill>
                  <a:srgbClr val="00529C"/>
                </a:solidFill>
              </a:rPr>
              <a:t>.</a:t>
            </a:r>
          </a:p>
        </p:txBody>
      </p:sp>
    </p:spTree>
    <p:extLst>
      <p:ext uri="{BB962C8B-B14F-4D97-AF65-F5344CB8AC3E}">
        <p14:creationId xmlns:p14="http://schemas.microsoft.com/office/powerpoint/2010/main" val="2706587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15</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466591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ts val="0"/>
              </a:spcBef>
              <a:spcAft>
                <a:spcPts val="300"/>
              </a:spcAft>
              <a:buClrTx/>
              <a:buSzTx/>
              <a:tabLst/>
              <a:defRPr/>
            </a:pPr>
            <a:endParaRPr kumimoji="0" lang="cs-CZ" sz="1600" b="0" i="1"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8D44EEA-86B1-369D-C6BE-203FA6F5E5CA}"/>
              </a:ext>
            </a:extLst>
          </p:cNvPr>
          <p:cNvPicPr>
            <a:picLocks noChangeAspect="1"/>
          </p:cNvPicPr>
          <p:nvPr/>
        </p:nvPicPr>
        <p:blipFill>
          <a:blip r:embed="rId2"/>
          <a:stretch>
            <a:fillRect/>
          </a:stretch>
        </p:blipFill>
        <p:spPr>
          <a:xfrm>
            <a:off x="962510" y="106659"/>
            <a:ext cx="7242676" cy="1048603"/>
          </a:xfrm>
          <a:prstGeom prst="rect">
            <a:avLst/>
          </a:prstGeom>
        </p:spPr>
      </p:pic>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3"/>
          <a:stretch>
            <a:fillRect/>
          </a:stretch>
        </p:blipFill>
        <p:spPr>
          <a:xfrm>
            <a:off x="307478" y="1015042"/>
            <a:ext cx="8529043" cy="140220"/>
          </a:xfrm>
          <a:prstGeom prst="rect">
            <a:avLst/>
          </a:prstGeom>
        </p:spPr>
      </p:pic>
      <p:sp>
        <p:nvSpPr>
          <p:cNvPr id="8" name="TextovéPole 7">
            <a:extLst>
              <a:ext uri="{FF2B5EF4-FFF2-40B4-BE49-F238E27FC236}">
                <a16:creationId xmlns:a16="http://schemas.microsoft.com/office/drawing/2014/main" id="{7C29530B-CB3F-930F-5BC1-D1E3E2E90598}"/>
              </a:ext>
            </a:extLst>
          </p:cNvPr>
          <p:cNvSpPr txBox="1"/>
          <p:nvPr/>
        </p:nvSpPr>
        <p:spPr>
          <a:xfrm>
            <a:off x="394448" y="1257899"/>
            <a:ext cx="8355106" cy="4501232"/>
          </a:xfrm>
          <a:prstGeom prst="rect">
            <a:avLst/>
          </a:prstGeom>
          <a:noFill/>
        </p:spPr>
        <p:txBody>
          <a:bodyPr wrap="square">
            <a:spAutoFit/>
          </a:bodyPr>
          <a:lstStyle/>
          <a:p>
            <a:pPr algn="just">
              <a:spcAft>
                <a:spcPts val="300"/>
              </a:spcAft>
            </a:pPr>
            <a:r>
              <a:rPr lang="cs-CZ" b="1" cap="none" dirty="0">
                <a:solidFill>
                  <a:srgbClr val="00529C"/>
                </a:solidFill>
              </a:rPr>
              <a:t>Zvolit přiměřené požadavky na kvalifikaci vzhledem k předmětu VZ </a:t>
            </a:r>
            <a:br>
              <a:rPr lang="cs-CZ" b="1" cap="none" dirty="0">
                <a:solidFill>
                  <a:srgbClr val="00529C"/>
                </a:solidFill>
              </a:rPr>
            </a:br>
            <a:r>
              <a:rPr lang="cs-CZ" b="1" cap="none" dirty="0">
                <a:solidFill>
                  <a:srgbClr val="00529C"/>
                </a:solidFill>
              </a:rPr>
              <a:t>(bod 7.2.3 písm. a) MPZ)</a:t>
            </a:r>
          </a:p>
          <a:p>
            <a:pPr algn="just">
              <a:spcAft>
                <a:spcPts val="300"/>
              </a:spcAft>
            </a:pPr>
            <a:endParaRPr lang="cs-CZ" sz="1400" b="1" dirty="0">
              <a:solidFill>
                <a:srgbClr val="00529C"/>
              </a:solidFill>
            </a:endParaRPr>
          </a:p>
          <a:p>
            <a:pPr marL="342900" indent="-342900" algn="just">
              <a:spcAft>
                <a:spcPts val="300"/>
              </a:spcAft>
              <a:buFont typeface="Wingdings" panose="05000000000000000000" pitchFamily="2" charset="2"/>
              <a:buChar char="Ø"/>
            </a:pPr>
            <a:r>
              <a:rPr lang="cs-CZ" sz="1400" cap="none" dirty="0">
                <a:solidFill>
                  <a:srgbClr val="00529C"/>
                </a:solidFill>
              </a:rPr>
              <a:t>Požadavek na certifikaci, resp. osvědčení realizátora systému ETICS a osvědčení podle ČSN 74 6077 (okna a dveře) vydávané TZÚS      ve vztahu k veřejně dostupnému seznamu držitelů certifikátu ETICS na webu TZÚS lze považovat za nedůvodně diskriminační </a:t>
            </a:r>
            <a:br>
              <a:rPr lang="cs-CZ" sz="1400" cap="none" dirty="0">
                <a:solidFill>
                  <a:srgbClr val="00529C"/>
                </a:solidFill>
              </a:rPr>
            </a:br>
            <a:r>
              <a:rPr lang="cs-CZ" sz="1400" cap="none" dirty="0">
                <a:solidFill>
                  <a:srgbClr val="00529C"/>
                </a:solidFill>
              </a:rPr>
              <a:t>a omezující (podrobněji web Centra).</a:t>
            </a:r>
          </a:p>
          <a:p>
            <a:pPr marL="342900" indent="-342900" algn="just">
              <a:spcAft>
                <a:spcPts val="300"/>
              </a:spcAft>
              <a:buFont typeface="Wingdings" panose="05000000000000000000" pitchFamily="2" charset="2"/>
              <a:buChar char="Ø"/>
            </a:pPr>
            <a:r>
              <a:rPr lang="cs-CZ" sz="1400" dirty="0">
                <a:solidFill>
                  <a:srgbClr val="00529C"/>
                </a:solidFill>
              </a:rPr>
              <a:t>Nedůvodný požadavek zadavatele, aby měl stavbyvedoucí vysokoškolské vzdělání – autorizaci získá i osoba se SŠ vzděláním a odpovídající délkou praxe.</a:t>
            </a:r>
          </a:p>
          <a:p>
            <a:pPr marL="342900" indent="-342900" algn="just">
              <a:spcAft>
                <a:spcPts val="300"/>
              </a:spcAft>
              <a:buFont typeface="Wingdings" panose="05000000000000000000" pitchFamily="2" charset="2"/>
              <a:buChar char="Ø"/>
            </a:pPr>
            <a:r>
              <a:rPr lang="cs-CZ" sz="1400" dirty="0">
                <a:solidFill>
                  <a:srgbClr val="00529C"/>
                </a:solidFill>
              </a:rPr>
              <a:t>Důkladně zvážit důvodnost řetězení dílčích požadavků v rámci požadavku na jednu referenci </a:t>
            </a:r>
            <a:br>
              <a:rPr lang="cs-CZ" sz="1400" dirty="0">
                <a:solidFill>
                  <a:srgbClr val="00529C"/>
                </a:solidFill>
              </a:rPr>
            </a:br>
            <a:r>
              <a:rPr lang="cs-CZ" sz="1400" dirty="0">
                <a:solidFill>
                  <a:srgbClr val="00529C"/>
                </a:solidFill>
              </a:rPr>
              <a:t>(např. rekonstrukce min. 4 podlažního parkovacího domu s ocelovou konstrukcí a se založením stavby na vrtaných pilotech v intravilánu města, spolu s revitalizací veřejného prostranství včetně realizace zpevněných ploch (např. chodníky, komunikace), ve finančním objemu realizovaného objektu min. ... Kč bez DPH za každou zakázku).</a:t>
            </a:r>
          </a:p>
          <a:p>
            <a:pPr marL="342900" indent="-342900" algn="just">
              <a:spcAft>
                <a:spcPts val="300"/>
              </a:spcAft>
              <a:buFont typeface="Wingdings" panose="05000000000000000000" pitchFamily="2" charset="2"/>
              <a:buChar char="Ø"/>
            </a:pPr>
            <a:r>
              <a:rPr lang="cs-CZ" sz="1400" dirty="0">
                <a:solidFill>
                  <a:srgbClr val="00529C"/>
                </a:solidFill>
              </a:rPr>
              <a:t>Nestanovovat požadavky na doklady (certifikáty) dle OHSAS / ISO, pokud to není relevantní </a:t>
            </a:r>
            <a:br>
              <a:rPr lang="cs-CZ" sz="1400" dirty="0">
                <a:solidFill>
                  <a:srgbClr val="00529C"/>
                </a:solidFill>
              </a:rPr>
            </a:br>
            <a:r>
              <a:rPr lang="cs-CZ" sz="1400" dirty="0">
                <a:solidFill>
                  <a:srgbClr val="00529C"/>
                </a:solidFill>
              </a:rPr>
              <a:t>ve vztahu k předmětu plnění VZ (např. řízení z hlediska ochrany životního prostředí dle norem řady ISO 14001 v oboru předmětu plnění VZ, pokud se na stavbě nevyskytují žádné zvláštní okolnosti </a:t>
            </a:r>
            <a:br>
              <a:rPr lang="cs-CZ" sz="1400" dirty="0">
                <a:solidFill>
                  <a:srgbClr val="00529C"/>
                </a:solidFill>
              </a:rPr>
            </a:br>
            <a:r>
              <a:rPr lang="cs-CZ" sz="1400" dirty="0">
                <a:solidFill>
                  <a:srgbClr val="00529C"/>
                </a:solidFill>
              </a:rPr>
              <a:t>a nejsou žádné nestandardní požadavky v této oblasti, tedy jde o stavbu spíše jednoduchou </a:t>
            </a:r>
            <a:br>
              <a:rPr lang="cs-CZ" sz="1400" dirty="0">
                <a:solidFill>
                  <a:srgbClr val="00529C"/>
                </a:solidFill>
              </a:rPr>
            </a:br>
            <a:r>
              <a:rPr lang="cs-CZ" sz="1400" dirty="0">
                <a:solidFill>
                  <a:srgbClr val="00529C"/>
                </a:solidFill>
              </a:rPr>
              <a:t>a bez rizik).</a:t>
            </a:r>
          </a:p>
        </p:txBody>
      </p:sp>
      <p:pic>
        <p:nvPicPr>
          <p:cNvPr id="7" name="Obrázek 6">
            <a:extLst>
              <a:ext uri="{FF2B5EF4-FFF2-40B4-BE49-F238E27FC236}">
                <a16:creationId xmlns:a16="http://schemas.microsoft.com/office/drawing/2014/main" id="{166F7B10-4CE8-4132-7F82-1520506320F9}"/>
              </a:ext>
            </a:extLst>
          </p:cNvPr>
          <p:cNvPicPr>
            <a:picLocks noChangeAspect="1"/>
          </p:cNvPicPr>
          <p:nvPr/>
        </p:nvPicPr>
        <p:blipFill>
          <a:blip r:embed="rId4"/>
          <a:stretch>
            <a:fillRect/>
          </a:stretch>
        </p:blipFill>
        <p:spPr>
          <a:xfrm>
            <a:off x="4039159" y="2286732"/>
            <a:ext cx="359695" cy="304826"/>
          </a:xfrm>
          <a:prstGeom prst="rect">
            <a:avLst/>
          </a:prstGeom>
        </p:spPr>
      </p:pic>
    </p:spTree>
    <p:extLst>
      <p:ext uri="{BB962C8B-B14F-4D97-AF65-F5344CB8AC3E}">
        <p14:creationId xmlns:p14="http://schemas.microsoft.com/office/powerpoint/2010/main" val="3824487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16</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466591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ts val="0"/>
              </a:spcBef>
              <a:spcAft>
                <a:spcPts val="300"/>
              </a:spcAft>
              <a:buClrTx/>
              <a:buSzTx/>
              <a:tabLst/>
              <a:defRPr/>
            </a:pPr>
            <a:endParaRPr kumimoji="0" lang="cs-CZ" sz="1600" b="0" i="1"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8D44EEA-86B1-369D-C6BE-203FA6F5E5CA}"/>
              </a:ext>
            </a:extLst>
          </p:cNvPr>
          <p:cNvPicPr>
            <a:picLocks noChangeAspect="1"/>
          </p:cNvPicPr>
          <p:nvPr/>
        </p:nvPicPr>
        <p:blipFill>
          <a:blip r:embed="rId2"/>
          <a:stretch>
            <a:fillRect/>
          </a:stretch>
        </p:blipFill>
        <p:spPr>
          <a:xfrm>
            <a:off x="962510" y="106659"/>
            <a:ext cx="7242676" cy="1048603"/>
          </a:xfrm>
          <a:prstGeom prst="rect">
            <a:avLst/>
          </a:prstGeom>
        </p:spPr>
      </p:pic>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3"/>
          <a:stretch>
            <a:fillRect/>
          </a:stretch>
        </p:blipFill>
        <p:spPr>
          <a:xfrm>
            <a:off x="307478" y="1015042"/>
            <a:ext cx="8529043" cy="140220"/>
          </a:xfrm>
          <a:prstGeom prst="rect">
            <a:avLst/>
          </a:prstGeom>
        </p:spPr>
      </p:pic>
      <p:sp>
        <p:nvSpPr>
          <p:cNvPr id="8" name="TextovéPole 7">
            <a:extLst>
              <a:ext uri="{FF2B5EF4-FFF2-40B4-BE49-F238E27FC236}">
                <a16:creationId xmlns:a16="http://schemas.microsoft.com/office/drawing/2014/main" id="{7C29530B-CB3F-930F-5BC1-D1E3E2E90598}"/>
              </a:ext>
            </a:extLst>
          </p:cNvPr>
          <p:cNvSpPr txBox="1"/>
          <p:nvPr/>
        </p:nvSpPr>
        <p:spPr>
          <a:xfrm>
            <a:off x="394448" y="1257899"/>
            <a:ext cx="8355106" cy="4639732"/>
          </a:xfrm>
          <a:prstGeom prst="rect">
            <a:avLst/>
          </a:prstGeom>
          <a:noFill/>
        </p:spPr>
        <p:txBody>
          <a:bodyPr wrap="square">
            <a:spAutoFit/>
          </a:bodyPr>
          <a:lstStyle/>
          <a:p>
            <a:pPr algn="just">
              <a:spcAft>
                <a:spcPts val="300"/>
              </a:spcAft>
            </a:pPr>
            <a:r>
              <a:rPr lang="cs-CZ" sz="2000" b="1" cap="none" dirty="0">
                <a:solidFill>
                  <a:srgbClr val="00529C"/>
                </a:solidFill>
              </a:rPr>
              <a:t>Zvolit přiměřené požadavky na kvalifikaci vzhledem k předmětu VZ (bod 7.2.3 písm. a) MPZ)</a:t>
            </a:r>
          </a:p>
          <a:p>
            <a:pPr algn="just">
              <a:spcAft>
                <a:spcPts val="300"/>
              </a:spcAft>
            </a:pPr>
            <a:endParaRPr lang="cs-CZ" sz="1100" b="1" cap="none" dirty="0">
              <a:solidFill>
                <a:srgbClr val="00529C"/>
              </a:solidFill>
            </a:endParaRPr>
          </a:p>
          <a:p>
            <a:pPr marL="342900" indent="-342900" algn="just">
              <a:spcAft>
                <a:spcPts val="300"/>
              </a:spcAft>
              <a:buFont typeface="Wingdings" panose="05000000000000000000" pitchFamily="2" charset="2"/>
              <a:buChar char="Ø"/>
            </a:pPr>
            <a:r>
              <a:rPr lang="cs-CZ" sz="1450" cap="none" dirty="0">
                <a:solidFill>
                  <a:srgbClr val="00529C"/>
                </a:solidFill>
              </a:rPr>
              <a:t>Požadavek, aby referenční zakázka byla realizována na typově zcela totožném či blízkém subjektu, jakým je sám zadavatel, ačkoliv takový požadavek není vzhledem ke složitosti </a:t>
            </a:r>
            <a:br>
              <a:rPr lang="cs-CZ" sz="1450" cap="none" dirty="0">
                <a:solidFill>
                  <a:srgbClr val="00529C"/>
                </a:solidFill>
              </a:rPr>
            </a:br>
            <a:r>
              <a:rPr lang="cs-CZ" sz="1450" cap="none" dirty="0">
                <a:solidFill>
                  <a:srgbClr val="00529C"/>
                </a:solidFill>
              </a:rPr>
              <a:t>a rozsahu předmětu veřejné zakázky důvodný.</a:t>
            </a:r>
          </a:p>
          <a:p>
            <a:pPr marL="800100" lvl="1" indent="-342900" algn="just">
              <a:spcAft>
                <a:spcPts val="300"/>
              </a:spcAft>
              <a:buFont typeface="Courier New" panose="02070309020205020404" pitchFamily="49" charset="0"/>
              <a:buChar char="o"/>
            </a:pPr>
            <a:r>
              <a:rPr lang="cs-CZ" sz="1450" cap="none" dirty="0">
                <a:solidFill>
                  <a:srgbClr val="00529C"/>
                </a:solidFill>
              </a:rPr>
              <a:t>Typicky, nikoliv však výhradně, se jedná např. o zadavatele z oblasti školství </a:t>
            </a:r>
            <a:br>
              <a:rPr lang="cs-CZ" sz="1450" cap="none" dirty="0">
                <a:solidFill>
                  <a:srgbClr val="00529C"/>
                </a:solidFill>
              </a:rPr>
            </a:br>
            <a:r>
              <a:rPr lang="cs-CZ" sz="1450" cap="none" dirty="0">
                <a:solidFill>
                  <a:srgbClr val="00529C"/>
                </a:solidFill>
              </a:rPr>
              <a:t>či zdravotnictví, kteří požadují např. u veřejné zakázky na stavební úpravy budovy školy </a:t>
            </a:r>
            <a:br>
              <a:rPr lang="cs-CZ" sz="1450" cap="none" dirty="0">
                <a:solidFill>
                  <a:srgbClr val="00529C"/>
                </a:solidFill>
              </a:rPr>
            </a:br>
            <a:r>
              <a:rPr lang="cs-CZ" sz="1450" cap="none" dirty="0">
                <a:solidFill>
                  <a:srgbClr val="00529C"/>
                </a:solidFill>
              </a:rPr>
              <a:t>či nemocnice nebo na dodávku standardních IT technologií (PC stanice, notebooky, tiskárny apod.) jako podmínku předkládaných referencí mj. skutečnost, aby reference prokazující technickou kvalifikaci byly realizovány pro školská, respektive zdravotnická zařízení či dokonce výlučně nemocnice, popřípadě ještě za plného provozu.</a:t>
            </a:r>
          </a:p>
          <a:p>
            <a:pPr marL="800100" lvl="1" indent="-342900" algn="just">
              <a:spcAft>
                <a:spcPts val="300"/>
              </a:spcAft>
              <a:buFont typeface="Courier New" panose="02070309020205020404" pitchFamily="49" charset="0"/>
              <a:buChar char="o"/>
            </a:pPr>
            <a:endParaRPr lang="cs-CZ" sz="1450" cap="none" dirty="0">
              <a:solidFill>
                <a:srgbClr val="00529C"/>
              </a:solidFill>
            </a:endParaRPr>
          </a:p>
          <a:p>
            <a:pPr marL="800100" lvl="1" indent="-342900" algn="just">
              <a:spcAft>
                <a:spcPts val="300"/>
              </a:spcAft>
              <a:buFont typeface="Courier New" panose="02070309020205020404" pitchFamily="49" charset="0"/>
              <a:buChar char="o"/>
            </a:pPr>
            <a:r>
              <a:rPr lang="cs-CZ" sz="1450" cap="none" dirty="0">
                <a:solidFill>
                  <a:srgbClr val="00529C"/>
                </a:solidFill>
              </a:rPr>
              <a:t>V kontextu uvedeného je nutné poukázat především na věcnou, respektive technickou stránku věci, neboť např. z pohledu dodavatelů stavebních prací nehraje roli, zda stavební práce vykonávají na budově školy, úřadu či nemocnice, neboť dodavatelé budou vždy postupovat dle projektové dokumentace, která je pro ně stěžejní. Stavební práce si jsou z technického hlediska rovnocenné bez ohledu na to, na jakém druhu budovy byly provedeny (vyjma velmi specifických případů).</a:t>
            </a:r>
          </a:p>
        </p:txBody>
      </p:sp>
    </p:spTree>
    <p:extLst>
      <p:ext uri="{BB962C8B-B14F-4D97-AF65-F5344CB8AC3E}">
        <p14:creationId xmlns:p14="http://schemas.microsoft.com/office/powerpoint/2010/main" val="1331118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17</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466591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ts val="0"/>
              </a:spcBef>
              <a:spcAft>
                <a:spcPts val="300"/>
              </a:spcAft>
              <a:buClrTx/>
              <a:buSzTx/>
              <a:tabLst/>
              <a:defRPr/>
            </a:pPr>
            <a:endParaRPr kumimoji="0" lang="cs-CZ" sz="1600" b="0" i="1"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8D44EEA-86B1-369D-C6BE-203FA6F5E5CA}"/>
              </a:ext>
            </a:extLst>
          </p:cNvPr>
          <p:cNvPicPr>
            <a:picLocks noChangeAspect="1"/>
          </p:cNvPicPr>
          <p:nvPr/>
        </p:nvPicPr>
        <p:blipFill>
          <a:blip r:embed="rId2"/>
          <a:stretch>
            <a:fillRect/>
          </a:stretch>
        </p:blipFill>
        <p:spPr>
          <a:xfrm>
            <a:off x="962510" y="106659"/>
            <a:ext cx="7242676" cy="1048603"/>
          </a:xfrm>
          <a:prstGeom prst="rect">
            <a:avLst/>
          </a:prstGeom>
        </p:spPr>
      </p:pic>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3"/>
          <a:stretch>
            <a:fillRect/>
          </a:stretch>
        </p:blipFill>
        <p:spPr>
          <a:xfrm>
            <a:off x="307478" y="1015042"/>
            <a:ext cx="8529043" cy="140220"/>
          </a:xfrm>
          <a:prstGeom prst="rect">
            <a:avLst/>
          </a:prstGeom>
        </p:spPr>
      </p:pic>
      <p:sp>
        <p:nvSpPr>
          <p:cNvPr id="8" name="TextovéPole 7">
            <a:extLst>
              <a:ext uri="{FF2B5EF4-FFF2-40B4-BE49-F238E27FC236}">
                <a16:creationId xmlns:a16="http://schemas.microsoft.com/office/drawing/2014/main" id="{7C29530B-CB3F-930F-5BC1-D1E3E2E90598}"/>
              </a:ext>
            </a:extLst>
          </p:cNvPr>
          <p:cNvSpPr txBox="1"/>
          <p:nvPr/>
        </p:nvSpPr>
        <p:spPr>
          <a:xfrm>
            <a:off x="394448" y="1257899"/>
            <a:ext cx="8355106" cy="4762842"/>
          </a:xfrm>
          <a:prstGeom prst="rect">
            <a:avLst/>
          </a:prstGeom>
          <a:noFill/>
        </p:spPr>
        <p:txBody>
          <a:bodyPr wrap="square">
            <a:spAutoFit/>
          </a:bodyPr>
          <a:lstStyle/>
          <a:p>
            <a:pPr algn="ctr">
              <a:spcAft>
                <a:spcPts val="300"/>
              </a:spcAft>
            </a:pPr>
            <a:r>
              <a:rPr lang="cs-CZ" sz="2000" b="1" dirty="0">
                <a:solidFill>
                  <a:srgbClr val="00529C"/>
                </a:solidFill>
              </a:rPr>
              <a:t>Doporučení k nastavení obchodních podmínek (termín plnění)</a:t>
            </a:r>
          </a:p>
          <a:p>
            <a:pPr algn="just">
              <a:spcAft>
                <a:spcPts val="300"/>
              </a:spcAft>
            </a:pPr>
            <a:endParaRPr lang="cs-CZ" sz="1400" b="1" cap="none" dirty="0">
              <a:solidFill>
                <a:srgbClr val="00529C"/>
              </a:solidFill>
            </a:endParaRPr>
          </a:p>
          <a:p>
            <a:pPr marL="342900" indent="-342900" algn="just">
              <a:spcAft>
                <a:spcPts val="300"/>
              </a:spcAft>
              <a:buFont typeface="Wingdings" panose="05000000000000000000" pitchFamily="2" charset="2"/>
              <a:buChar char="Ø"/>
            </a:pPr>
            <a:r>
              <a:rPr lang="cs-CZ" sz="1400" cap="none" dirty="0">
                <a:solidFill>
                  <a:srgbClr val="00529C"/>
                </a:solidFill>
              </a:rPr>
              <a:t>Není vhodné stanovit termín plnění pevným datem – má vždy potenciál ovlivnit rozhodování dodavatelů o účasti ve </a:t>
            </a:r>
            <a:r>
              <a:rPr lang="cs-CZ" sz="1400" dirty="0">
                <a:solidFill>
                  <a:srgbClr val="00529C"/>
                </a:solidFill>
              </a:rPr>
              <a:t>VŘ</a:t>
            </a:r>
            <a:r>
              <a:rPr lang="cs-CZ" sz="1400" cap="none" dirty="0">
                <a:solidFill>
                  <a:srgbClr val="00529C"/>
                </a:solidFill>
              </a:rPr>
              <a:t>. Velmi problematické v okamžiku změny termínu (obvykle prodloužení). </a:t>
            </a:r>
          </a:p>
          <a:p>
            <a:pPr marL="342900" indent="-342900" algn="just">
              <a:spcAft>
                <a:spcPts val="300"/>
              </a:spcAft>
              <a:buFont typeface="Wingdings" panose="05000000000000000000" pitchFamily="2" charset="2"/>
              <a:buChar char="Ø"/>
            </a:pPr>
            <a:r>
              <a:rPr lang="cs-CZ" sz="1400" dirty="0">
                <a:solidFill>
                  <a:srgbClr val="00529C"/>
                </a:solidFill>
              </a:rPr>
              <a:t>Obdobně</a:t>
            </a:r>
            <a:r>
              <a:rPr lang="cs-CZ" sz="1400" cap="none" dirty="0">
                <a:solidFill>
                  <a:srgbClr val="00529C"/>
                </a:solidFill>
              </a:rPr>
              <a:t> problematické je stanovení termínu plnění v kombinaci „</a:t>
            </a:r>
            <a:r>
              <a:rPr lang="cs-CZ" sz="1400" i="1" cap="none" dirty="0">
                <a:solidFill>
                  <a:srgbClr val="00529C"/>
                </a:solidFill>
              </a:rPr>
              <a:t>do X dnů/týdnů/měsíců nejpozději však do …</a:t>
            </a:r>
            <a:r>
              <a:rPr lang="cs-CZ" sz="1400" cap="none" dirty="0">
                <a:solidFill>
                  <a:srgbClr val="00529C"/>
                </a:solidFill>
              </a:rPr>
              <a:t>“ – stává se, že v době uzavření smlouvy již není stanovený počet dnů/týdnů/měsíců </a:t>
            </a:r>
            <a:br>
              <a:rPr lang="cs-CZ" sz="1400" cap="none" dirty="0">
                <a:solidFill>
                  <a:srgbClr val="00529C"/>
                </a:solidFill>
              </a:rPr>
            </a:br>
            <a:r>
              <a:rPr lang="cs-CZ" sz="1400" cap="none" dirty="0">
                <a:solidFill>
                  <a:srgbClr val="00529C"/>
                </a:solidFill>
              </a:rPr>
              <a:t>k dispozici, jelikož pevně stanovený termín nastane dříve.  </a:t>
            </a:r>
          </a:p>
          <a:p>
            <a:pPr marL="342900" indent="-342900" algn="just">
              <a:spcAft>
                <a:spcPts val="300"/>
              </a:spcAft>
              <a:buFont typeface="Wingdings" panose="05000000000000000000" pitchFamily="2" charset="2"/>
              <a:buChar char="Ø"/>
            </a:pPr>
            <a:r>
              <a:rPr lang="cs-CZ" sz="1400" cap="none" dirty="0">
                <a:solidFill>
                  <a:srgbClr val="00529C"/>
                </a:solidFill>
              </a:rPr>
              <a:t>Jako vhodnější se jeví nastavit klouzavé termíny ve dnech/týdnech/měsících od podpisu/účinnosti smlouvy (případně od jiného, ale jasně stanoveného okamžiku – u stavebních prací např. </a:t>
            </a:r>
            <a:br>
              <a:rPr lang="cs-CZ" sz="1400" cap="none" dirty="0">
                <a:solidFill>
                  <a:srgbClr val="00529C"/>
                </a:solidFill>
              </a:rPr>
            </a:br>
            <a:r>
              <a:rPr lang="cs-CZ" sz="1400" cap="none" dirty="0">
                <a:solidFill>
                  <a:srgbClr val="00529C"/>
                </a:solidFill>
              </a:rPr>
              <a:t>od předání staveniště). Pak mají dodavatelé k dispozici stejnou délku doby plnění, ať by se průběh zadávacího řízení z jakéhokoliv důvodu prodloužil.</a:t>
            </a:r>
          </a:p>
          <a:p>
            <a:pPr marL="342900" indent="-342900" algn="just">
              <a:spcAft>
                <a:spcPts val="300"/>
              </a:spcAft>
              <a:buFont typeface="Wingdings" panose="05000000000000000000" pitchFamily="2" charset="2"/>
              <a:buChar char="Ø"/>
            </a:pPr>
            <a:r>
              <a:rPr lang="cs-CZ" sz="1400" cap="none" dirty="0">
                <a:solidFill>
                  <a:srgbClr val="00529C"/>
                </a:solidFill>
              </a:rPr>
              <a:t>Termín plnění spojený s vydáním kolaudačního souhlasu. Nevhodné, protože zhotovitel nemá možnost ovlivnit délku řízení u stavebního úřadu.</a:t>
            </a:r>
          </a:p>
          <a:p>
            <a:pPr marL="342900" indent="-342900" algn="just">
              <a:spcAft>
                <a:spcPts val="300"/>
              </a:spcAft>
              <a:buFont typeface="Wingdings" panose="05000000000000000000" pitchFamily="2" charset="2"/>
              <a:buChar char="Ø"/>
            </a:pPr>
            <a:r>
              <a:rPr lang="cs-CZ" sz="1400" cap="none" dirty="0">
                <a:solidFill>
                  <a:srgbClr val="00529C"/>
                </a:solidFill>
              </a:rPr>
              <a:t>Nevhodné klimatické podmínky jako důvod pro prodloužení termínu plnění zpravidla nejsou vyšší mocí, je předvídatelné, že mohou nastat. Ve smlouvě specifikovat, co se bude považovat </a:t>
            </a:r>
            <a:br>
              <a:rPr lang="cs-CZ" sz="1400" cap="none" dirty="0">
                <a:solidFill>
                  <a:srgbClr val="00529C"/>
                </a:solidFill>
              </a:rPr>
            </a:br>
            <a:r>
              <a:rPr lang="cs-CZ" sz="1400" cap="none" dirty="0">
                <a:solidFill>
                  <a:srgbClr val="00529C"/>
                </a:solidFill>
              </a:rPr>
              <a:t>za nevhodné klimatické podmínky, stanovit pravidla – kdo o tom rozhodne, jak se to bude zaznamenávat a jak se bude prodlužovat termín plnění. Mít o tom průkaznou dokumentaci.</a:t>
            </a:r>
          </a:p>
          <a:p>
            <a:pPr marL="342900" indent="-342900" algn="just">
              <a:spcAft>
                <a:spcPts val="300"/>
              </a:spcAft>
              <a:buFont typeface="Wingdings" panose="05000000000000000000" pitchFamily="2" charset="2"/>
              <a:buChar char="Ø"/>
            </a:pPr>
            <a:r>
              <a:rPr lang="cs-CZ" sz="1400" cap="none" dirty="0">
                <a:solidFill>
                  <a:srgbClr val="00529C"/>
                </a:solidFill>
              </a:rPr>
              <a:t>K možnosti prodloužení termínů plnění je vhodné využívat vyhrazených změn závazků ze smlouvy </a:t>
            </a:r>
            <a:r>
              <a:rPr lang="cs-CZ" sz="1400" dirty="0">
                <a:solidFill>
                  <a:srgbClr val="00529C"/>
                </a:solidFill>
              </a:rPr>
              <a:t>dle bodu 7.2.2 písm. o) a bodu 9.2.7 MPZ, taková změna však musí být vymezena zcela jednoznačně, aby b</a:t>
            </a:r>
            <a:r>
              <a:rPr lang="cs-CZ" sz="1400" cap="none" dirty="0">
                <a:solidFill>
                  <a:srgbClr val="00529C"/>
                </a:solidFill>
              </a:rPr>
              <a:t>yl od počátku zřejmý zamýšlený postup.</a:t>
            </a:r>
          </a:p>
        </p:txBody>
      </p:sp>
    </p:spTree>
    <p:extLst>
      <p:ext uri="{BB962C8B-B14F-4D97-AF65-F5344CB8AC3E}">
        <p14:creationId xmlns:p14="http://schemas.microsoft.com/office/powerpoint/2010/main" val="3535038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18</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466591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ts val="0"/>
              </a:spcBef>
              <a:spcAft>
                <a:spcPts val="300"/>
              </a:spcAft>
              <a:buClrTx/>
              <a:buSzTx/>
              <a:tabLst/>
              <a:defRPr/>
            </a:pPr>
            <a:endParaRPr kumimoji="0" lang="cs-CZ" sz="1600" b="0" i="1"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8D44EEA-86B1-369D-C6BE-203FA6F5E5CA}"/>
              </a:ext>
            </a:extLst>
          </p:cNvPr>
          <p:cNvPicPr>
            <a:picLocks noChangeAspect="1"/>
          </p:cNvPicPr>
          <p:nvPr/>
        </p:nvPicPr>
        <p:blipFill>
          <a:blip r:embed="rId2"/>
          <a:stretch>
            <a:fillRect/>
          </a:stretch>
        </p:blipFill>
        <p:spPr>
          <a:xfrm>
            <a:off x="962510" y="106659"/>
            <a:ext cx="7242676" cy="1048603"/>
          </a:xfrm>
          <a:prstGeom prst="rect">
            <a:avLst/>
          </a:prstGeom>
        </p:spPr>
      </p:pic>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3"/>
          <a:stretch>
            <a:fillRect/>
          </a:stretch>
        </p:blipFill>
        <p:spPr>
          <a:xfrm>
            <a:off x="307478" y="1015042"/>
            <a:ext cx="8529043" cy="140220"/>
          </a:xfrm>
          <a:prstGeom prst="rect">
            <a:avLst/>
          </a:prstGeom>
        </p:spPr>
      </p:pic>
      <p:sp>
        <p:nvSpPr>
          <p:cNvPr id="8" name="TextovéPole 7">
            <a:extLst>
              <a:ext uri="{FF2B5EF4-FFF2-40B4-BE49-F238E27FC236}">
                <a16:creationId xmlns:a16="http://schemas.microsoft.com/office/drawing/2014/main" id="{7C29530B-CB3F-930F-5BC1-D1E3E2E90598}"/>
              </a:ext>
            </a:extLst>
          </p:cNvPr>
          <p:cNvSpPr txBox="1"/>
          <p:nvPr/>
        </p:nvSpPr>
        <p:spPr>
          <a:xfrm>
            <a:off x="406295" y="1196237"/>
            <a:ext cx="8355106" cy="4555093"/>
          </a:xfrm>
          <a:prstGeom prst="rect">
            <a:avLst/>
          </a:prstGeom>
          <a:noFill/>
        </p:spPr>
        <p:txBody>
          <a:bodyPr wrap="square">
            <a:spAutoFit/>
          </a:bodyPr>
          <a:lstStyle/>
          <a:p>
            <a:pPr algn="ctr">
              <a:spcAft>
                <a:spcPts val="300"/>
              </a:spcAft>
            </a:pPr>
            <a:r>
              <a:rPr lang="cs-CZ" sz="2000" b="1" dirty="0">
                <a:solidFill>
                  <a:srgbClr val="00529C"/>
                </a:solidFill>
              </a:rPr>
              <a:t>Zahájení výběrového řízení (odst. 7.1 MPZ)</a:t>
            </a:r>
          </a:p>
          <a:p>
            <a:pPr algn="ctr">
              <a:spcAft>
                <a:spcPts val="300"/>
              </a:spcAft>
            </a:pPr>
            <a:endParaRPr lang="cs-CZ" sz="500" b="1" dirty="0">
              <a:solidFill>
                <a:srgbClr val="00529C"/>
              </a:solidFill>
            </a:endParaRPr>
          </a:p>
          <a:p>
            <a:pPr>
              <a:spcAft>
                <a:spcPts val="300"/>
              </a:spcAft>
            </a:pPr>
            <a:r>
              <a:rPr lang="cs-CZ" sz="1600" dirty="0">
                <a:solidFill>
                  <a:srgbClr val="00529C"/>
                </a:solidFill>
              </a:rPr>
              <a:t>Zadavatel může zadat zakázku:</a:t>
            </a:r>
          </a:p>
          <a:p>
            <a:pPr marL="285750" indent="-285750">
              <a:spcAft>
                <a:spcPts val="300"/>
              </a:spcAft>
              <a:buFont typeface="Wingdings" panose="05000000000000000000" pitchFamily="2" charset="2"/>
              <a:buChar char="Ø"/>
            </a:pPr>
            <a:r>
              <a:rPr lang="cs-CZ" sz="1600" dirty="0">
                <a:solidFill>
                  <a:srgbClr val="00529C"/>
                </a:solidFill>
              </a:rPr>
              <a:t>v otevřené výzvě, nebo</a:t>
            </a:r>
          </a:p>
          <a:p>
            <a:pPr marL="285750" indent="-285750">
              <a:spcAft>
                <a:spcPts val="300"/>
              </a:spcAft>
              <a:buFont typeface="Wingdings" panose="05000000000000000000" pitchFamily="2" charset="2"/>
              <a:buChar char="Ø"/>
            </a:pPr>
            <a:r>
              <a:rPr lang="cs-CZ" sz="1600" dirty="0">
                <a:solidFill>
                  <a:srgbClr val="00529C"/>
                </a:solidFill>
              </a:rPr>
              <a:t> v případě zakázek malého rozsahu v uzavřené výzvě.</a:t>
            </a:r>
          </a:p>
          <a:p>
            <a:pPr>
              <a:spcAft>
                <a:spcPts val="300"/>
              </a:spcAft>
            </a:pPr>
            <a:endParaRPr lang="cs-CZ" sz="200" dirty="0">
              <a:solidFill>
                <a:srgbClr val="00529C"/>
              </a:solidFill>
            </a:endParaRPr>
          </a:p>
          <a:p>
            <a:pPr algn="ctr">
              <a:spcAft>
                <a:spcPts val="300"/>
              </a:spcAft>
            </a:pPr>
            <a:endParaRPr lang="cs-CZ" sz="500" b="1" dirty="0">
              <a:solidFill>
                <a:srgbClr val="00529C"/>
              </a:solidFill>
            </a:endParaRPr>
          </a:p>
          <a:p>
            <a:pPr>
              <a:spcAft>
                <a:spcPts val="300"/>
              </a:spcAft>
            </a:pPr>
            <a:r>
              <a:rPr lang="cs-CZ" sz="1600" b="1" dirty="0">
                <a:solidFill>
                  <a:srgbClr val="00529C"/>
                </a:solidFill>
              </a:rPr>
              <a:t>Otevřená výzva (odst. 7.1.2 MPZ)</a:t>
            </a:r>
            <a:endParaRPr lang="cs-CZ" sz="1200" dirty="0">
              <a:solidFill>
                <a:srgbClr val="00529C"/>
              </a:solidFill>
            </a:endParaRPr>
          </a:p>
          <a:p>
            <a:pPr marL="342900" indent="-342900" algn="just">
              <a:spcAft>
                <a:spcPts val="300"/>
              </a:spcAft>
              <a:buFont typeface="Wingdings" panose="05000000000000000000" pitchFamily="2" charset="2"/>
              <a:buChar char="Ø"/>
            </a:pPr>
            <a:r>
              <a:rPr lang="cs-CZ" sz="1600" cap="none" dirty="0">
                <a:solidFill>
                  <a:srgbClr val="00529C"/>
                </a:solidFill>
              </a:rPr>
              <a:t>Výzvu k podání nabídek uveřejní zadavatel po celou dobu trvání lhůty </a:t>
            </a:r>
            <a:br>
              <a:rPr lang="cs-CZ" sz="1600" cap="none" dirty="0">
                <a:solidFill>
                  <a:srgbClr val="00529C"/>
                </a:solidFill>
              </a:rPr>
            </a:br>
            <a:r>
              <a:rPr lang="cs-CZ" sz="1600" cap="none" dirty="0">
                <a:solidFill>
                  <a:srgbClr val="00529C"/>
                </a:solidFill>
              </a:rPr>
              <a:t>pro podání nabídek:</a:t>
            </a:r>
          </a:p>
          <a:p>
            <a:pPr marL="800100" lvl="1" indent="-342900">
              <a:spcAft>
                <a:spcPts val="300"/>
              </a:spcAft>
              <a:buFont typeface="Arial" panose="020B0604020202020204" pitchFamily="34" charset="0"/>
              <a:buChar char="•"/>
            </a:pPr>
            <a:r>
              <a:rPr lang="cs-CZ" sz="1600" cap="none" dirty="0">
                <a:solidFill>
                  <a:srgbClr val="00529C"/>
                </a:solidFill>
              </a:rPr>
              <a:t>na profilu zadavatele (</a:t>
            </a:r>
            <a:r>
              <a:rPr lang="cs-CZ" sz="1600" dirty="0">
                <a:solidFill>
                  <a:srgbClr val="00529C"/>
                </a:solidFill>
              </a:rPr>
              <a:t>pozor v definicích pojmů MPZ odkaz na § 214 ZZVZ – adresa profilu zadavatele by měla být uveřejněna ve VVZ - </a:t>
            </a:r>
            <a:r>
              <a:rPr lang="cs-CZ" sz="1600" dirty="0">
                <a:solidFill>
                  <a:srgbClr val="00529C"/>
                </a:solidFill>
                <a:hlinkClick r:id="rId4"/>
              </a:rPr>
              <a:t>https://vvz.nipez.cz/vyhledat-profil</a:t>
            </a:r>
            <a:r>
              <a:rPr lang="cs-CZ" sz="1600" dirty="0">
                <a:solidFill>
                  <a:srgbClr val="00529C"/>
                </a:solidFill>
              </a:rPr>
              <a:t>), </a:t>
            </a:r>
            <a:r>
              <a:rPr lang="cs-CZ" sz="1600" cap="none" dirty="0">
                <a:solidFill>
                  <a:srgbClr val="00529C"/>
                </a:solidFill>
              </a:rPr>
              <a:t>nebo</a:t>
            </a:r>
          </a:p>
          <a:p>
            <a:pPr marL="800100" lvl="1" indent="-342900">
              <a:spcAft>
                <a:spcPts val="300"/>
              </a:spcAft>
              <a:buFont typeface="Arial" panose="020B0604020202020204" pitchFamily="34" charset="0"/>
              <a:buChar char="•"/>
            </a:pPr>
            <a:r>
              <a:rPr lang="cs-CZ" sz="1600" cap="none" dirty="0">
                <a:solidFill>
                  <a:srgbClr val="00529C"/>
                </a:solidFill>
              </a:rPr>
              <a:t>v elektronickém nástroji, nebo</a:t>
            </a:r>
          </a:p>
          <a:p>
            <a:pPr marL="800100" lvl="1" indent="-342900">
              <a:spcAft>
                <a:spcPts val="300"/>
              </a:spcAft>
              <a:buFont typeface="Arial" panose="020B0604020202020204" pitchFamily="34" charset="0"/>
              <a:buChar char="•"/>
            </a:pPr>
            <a:r>
              <a:rPr lang="cs-CZ" sz="1600" dirty="0">
                <a:solidFill>
                  <a:srgbClr val="00529C"/>
                </a:solidFill>
              </a:rPr>
              <a:t>n</a:t>
            </a:r>
            <a:r>
              <a:rPr lang="cs-CZ" sz="1600" cap="none" dirty="0">
                <a:solidFill>
                  <a:srgbClr val="00529C"/>
                </a:solidFill>
              </a:rPr>
              <a:t>a webových stránkách příslušného Programu </a:t>
            </a:r>
            <a:r>
              <a:rPr lang="cs-CZ" sz="1200" cap="none" dirty="0">
                <a:solidFill>
                  <a:srgbClr val="00529C"/>
                </a:solidFill>
              </a:rPr>
              <a:t>(pro IROP neplatí)</a:t>
            </a:r>
          </a:p>
          <a:p>
            <a:pPr marL="800100" lvl="1" indent="-342900">
              <a:spcAft>
                <a:spcPts val="300"/>
              </a:spcAft>
              <a:buFont typeface="Arial" panose="020B0604020202020204" pitchFamily="34" charset="0"/>
              <a:buChar char="•"/>
            </a:pPr>
            <a:endParaRPr lang="cs-CZ" sz="300" b="0" cap="none" dirty="0">
              <a:solidFill>
                <a:srgbClr val="00529C"/>
              </a:solidFill>
            </a:endParaRPr>
          </a:p>
          <a:p>
            <a:pPr algn="just">
              <a:spcAft>
                <a:spcPts val="300"/>
              </a:spcAft>
            </a:pPr>
            <a:r>
              <a:rPr lang="cs-CZ" sz="1550" dirty="0">
                <a:solidFill>
                  <a:srgbClr val="00529C"/>
                </a:solidFill>
              </a:rPr>
              <a:t>Zadavatel současně může Výzvu k podání nabídek uveřejnit také na internetové stránce zadavatele, tedy např. na webových stránkách města či obce, nicméně je toto pouze podpůrné a nelze jím nahradit výše uvedenou povinnost.</a:t>
            </a:r>
          </a:p>
        </p:txBody>
      </p:sp>
    </p:spTree>
    <p:extLst>
      <p:ext uri="{BB962C8B-B14F-4D97-AF65-F5344CB8AC3E}">
        <p14:creationId xmlns:p14="http://schemas.microsoft.com/office/powerpoint/2010/main" val="320298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19</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466591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ts val="0"/>
              </a:spcBef>
              <a:spcAft>
                <a:spcPts val="300"/>
              </a:spcAft>
              <a:buClrTx/>
              <a:buSzTx/>
              <a:tabLst/>
              <a:defRPr/>
            </a:pPr>
            <a:endParaRPr kumimoji="0" lang="cs-CZ" sz="1600" b="0" i="1"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8D44EEA-86B1-369D-C6BE-203FA6F5E5CA}"/>
              </a:ext>
            </a:extLst>
          </p:cNvPr>
          <p:cNvPicPr>
            <a:picLocks noChangeAspect="1"/>
          </p:cNvPicPr>
          <p:nvPr/>
        </p:nvPicPr>
        <p:blipFill>
          <a:blip r:embed="rId2"/>
          <a:stretch>
            <a:fillRect/>
          </a:stretch>
        </p:blipFill>
        <p:spPr>
          <a:xfrm>
            <a:off x="962510" y="106659"/>
            <a:ext cx="7242676" cy="1048603"/>
          </a:xfrm>
          <a:prstGeom prst="rect">
            <a:avLst/>
          </a:prstGeom>
        </p:spPr>
      </p:pic>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3"/>
          <a:stretch>
            <a:fillRect/>
          </a:stretch>
        </p:blipFill>
        <p:spPr>
          <a:xfrm>
            <a:off x="307478" y="1015042"/>
            <a:ext cx="8529043" cy="140220"/>
          </a:xfrm>
          <a:prstGeom prst="rect">
            <a:avLst/>
          </a:prstGeom>
        </p:spPr>
      </p:pic>
      <p:sp>
        <p:nvSpPr>
          <p:cNvPr id="8" name="TextovéPole 7">
            <a:extLst>
              <a:ext uri="{FF2B5EF4-FFF2-40B4-BE49-F238E27FC236}">
                <a16:creationId xmlns:a16="http://schemas.microsoft.com/office/drawing/2014/main" id="{7C29530B-CB3F-930F-5BC1-D1E3E2E90598}"/>
              </a:ext>
            </a:extLst>
          </p:cNvPr>
          <p:cNvSpPr txBox="1"/>
          <p:nvPr/>
        </p:nvSpPr>
        <p:spPr>
          <a:xfrm>
            <a:off x="406295" y="1196237"/>
            <a:ext cx="8355106" cy="4624343"/>
          </a:xfrm>
          <a:prstGeom prst="rect">
            <a:avLst/>
          </a:prstGeom>
          <a:noFill/>
        </p:spPr>
        <p:txBody>
          <a:bodyPr wrap="square">
            <a:spAutoFit/>
          </a:bodyPr>
          <a:lstStyle/>
          <a:p>
            <a:pPr algn="ctr">
              <a:spcAft>
                <a:spcPts val="300"/>
              </a:spcAft>
            </a:pPr>
            <a:r>
              <a:rPr lang="cs-CZ" sz="2000" b="1" dirty="0">
                <a:solidFill>
                  <a:srgbClr val="00529C"/>
                </a:solidFill>
              </a:rPr>
              <a:t>Zahájení výběrového řízení (odst. 7.1 MPZ)</a:t>
            </a:r>
          </a:p>
          <a:p>
            <a:pPr>
              <a:spcAft>
                <a:spcPts val="300"/>
              </a:spcAft>
            </a:pPr>
            <a:endParaRPr lang="cs-CZ" sz="800" b="1" dirty="0">
              <a:solidFill>
                <a:srgbClr val="00529C"/>
              </a:solidFill>
            </a:endParaRPr>
          </a:p>
          <a:p>
            <a:pPr>
              <a:spcAft>
                <a:spcPts val="300"/>
              </a:spcAft>
            </a:pPr>
            <a:endParaRPr lang="cs-CZ" sz="1000" b="1" cap="none" dirty="0">
              <a:solidFill>
                <a:srgbClr val="00529C"/>
              </a:solidFill>
            </a:endParaRPr>
          </a:p>
          <a:p>
            <a:pPr>
              <a:spcAft>
                <a:spcPts val="300"/>
              </a:spcAft>
            </a:pPr>
            <a:r>
              <a:rPr lang="cs-CZ" sz="1600" b="1" dirty="0">
                <a:solidFill>
                  <a:srgbClr val="00529C"/>
                </a:solidFill>
              </a:rPr>
              <a:t>Uzavřená výzva (odst. 7.1.3 MPZ)</a:t>
            </a:r>
            <a:endParaRPr lang="cs-CZ" sz="1600" b="1" cap="none" dirty="0">
              <a:solidFill>
                <a:srgbClr val="00529C"/>
              </a:solidFill>
            </a:endParaRPr>
          </a:p>
          <a:p>
            <a:pPr marL="342900" indent="-342900" algn="just">
              <a:spcAft>
                <a:spcPts val="300"/>
              </a:spcAft>
              <a:buFont typeface="Wingdings" panose="05000000000000000000" pitchFamily="2" charset="2"/>
              <a:buChar char="Ø"/>
            </a:pPr>
            <a:r>
              <a:rPr lang="cs-CZ" sz="1600" dirty="0">
                <a:solidFill>
                  <a:srgbClr val="00529C"/>
                </a:solidFill>
              </a:rPr>
              <a:t>P</a:t>
            </a:r>
            <a:r>
              <a:rPr lang="cs-CZ" sz="1600" cap="none" dirty="0">
                <a:solidFill>
                  <a:srgbClr val="00529C"/>
                </a:solidFill>
              </a:rPr>
              <a:t>ouze v případě zakázek malého rozsahu</a:t>
            </a:r>
          </a:p>
          <a:p>
            <a:pPr marL="342900" indent="-342900" algn="just">
              <a:spcAft>
                <a:spcPts val="300"/>
              </a:spcAft>
              <a:buFont typeface="Wingdings" panose="05000000000000000000" pitchFamily="2" charset="2"/>
              <a:buChar char="Ø"/>
            </a:pPr>
            <a:r>
              <a:rPr lang="cs-CZ" sz="1600" dirty="0">
                <a:solidFill>
                  <a:srgbClr val="00529C"/>
                </a:solidFill>
              </a:rPr>
              <a:t>V</a:t>
            </a:r>
            <a:r>
              <a:rPr lang="cs-CZ" sz="1600" cap="none" dirty="0">
                <a:solidFill>
                  <a:srgbClr val="00529C"/>
                </a:solidFill>
              </a:rPr>
              <a:t>ýzva nejméně 3 dodavatelům k podání nabídky</a:t>
            </a:r>
          </a:p>
          <a:p>
            <a:pPr marL="800100" lvl="1" indent="-342900" algn="just">
              <a:spcAft>
                <a:spcPts val="300"/>
              </a:spcAft>
              <a:buFont typeface="Arial" panose="020B0604020202020204" pitchFamily="34" charset="0"/>
              <a:buChar char="•"/>
            </a:pPr>
            <a:r>
              <a:rPr lang="cs-CZ" sz="1600" dirty="0">
                <a:solidFill>
                  <a:srgbClr val="00529C"/>
                </a:solidFill>
              </a:rPr>
              <a:t>J</a:t>
            </a:r>
            <a:r>
              <a:rPr lang="cs-CZ" sz="1600" cap="none" dirty="0">
                <a:solidFill>
                  <a:srgbClr val="00529C"/>
                </a:solidFill>
              </a:rPr>
              <a:t>edná se pouze o takové dodavatele, o kterých zadavatel </a:t>
            </a:r>
            <a:r>
              <a:rPr lang="cs-CZ" sz="1600" b="1" cap="none" dirty="0">
                <a:solidFill>
                  <a:srgbClr val="00529C"/>
                </a:solidFill>
              </a:rPr>
              <a:t>důvodně</a:t>
            </a:r>
            <a:r>
              <a:rPr lang="cs-CZ" sz="1600" cap="none" dirty="0">
                <a:solidFill>
                  <a:srgbClr val="00529C"/>
                </a:solidFill>
              </a:rPr>
              <a:t> předpokládá, že jsou způsobilí požadované plnění poskytnout</a:t>
            </a:r>
          </a:p>
          <a:p>
            <a:pPr marL="800100" lvl="1" indent="-342900" algn="just">
              <a:spcAft>
                <a:spcPts val="300"/>
              </a:spcAft>
              <a:buFont typeface="Arial" panose="020B0604020202020204" pitchFamily="34" charset="0"/>
              <a:buChar char="•"/>
            </a:pPr>
            <a:r>
              <a:rPr lang="cs-CZ" sz="1600" dirty="0">
                <a:solidFill>
                  <a:srgbClr val="00529C"/>
                </a:solidFill>
              </a:rPr>
              <a:t>Nevyzývat tzv. propojené dodavatele (např. stejný jednatel či stejní společníci) – posuzováno jako oslovení jednoho dodavatele</a:t>
            </a:r>
          </a:p>
          <a:p>
            <a:pPr marL="800100" lvl="1" indent="-342900" algn="just">
              <a:spcAft>
                <a:spcPts val="300"/>
              </a:spcAft>
              <a:buFont typeface="Arial" panose="020B0604020202020204" pitchFamily="34" charset="0"/>
              <a:buChar char="•"/>
            </a:pPr>
            <a:r>
              <a:rPr lang="cs-CZ" sz="1600" cap="none" dirty="0">
                <a:solidFill>
                  <a:srgbClr val="00529C"/>
                </a:solidFill>
              </a:rPr>
              <a:t>Při kontrole ověřujeme, zda zadavatelem vyzvaní dodavatelé splňovali výše uvedené podmínky. Zabýváme se také tím, proč dodavatelé nabídku nepodali, jak daleko jsou od místa plnění atd.</a:t>
            </a:r>
          </a:p>
          <a:p>
            <a:pPr marL="342900" indent="-342900" algn="just">
              <a:spcAft>
                <a:spcPts val="300"/>
              </a:spcAft>
              <a:buFont typeface="Wingdings" panose="05000000000000000000" pitchFamily="2" charset="2"/>
              <a:buChar char="Ø"/>
            </a:pPr>
            <a:r>
              <a:rPr lang="cs-CZ" sz="1600" dirty="0">
                <a:solidFill>
                  <a:srgbClr val="00529C"/>
                </a:solidFill>
              </a:rPr>
              <a:t>P</a:t>
            </a:r>
            <a:r>
              <a:rPr lang="cs-CZ" sz="1600" cap="none" dirty="0">
                <a:solidFill>
                  <a:srgbClr val="00529C"/>
                </a:solidFill>
              </a:rPr>
              <a:t>rokazatelný způsob odeslání výzvy</a:t>
            </a:r>
          </a:p>
          <a:p>
            <a:pPr marL="342900" indent="-342900" algn="just">
              <a:spcAft>
                <a:spcPts val="300"/>
              </a:spcAft>
              <a:buFont typeface="Wingdings" panose="05000000000000000000" pitchFamily="2" charset="2"/>
              <a:buChar char="Ø"/>
            </a:pPr>
            <a:r>
              <a:rPr lang="cs-CZ" sz="1600" dirty="0">
                <a:solidFill>
                  <a:srgbClr val="00529C"/>
                </a:solidFill>
              </a:rPr>
              <a:t>Z</a:t>
            </a:r>
            <a:r>
              <a:rPr lang="cs-CZ" sz="1600" cap="none" dirty="0">
                <a:solidFill>
                  <a:srgbClr val="00529C"/>
                </a:solidFill>
              </a:rPr>
              <a:t>adavatel nesmí vyzývat opakovaně stejný okruh dodavatelů, není-li to odůvodněno předmětem plnění zakázky či jinými zvláštními okolnostmi, případně zrušením předcházejícího výběrového řízení.</a:t>
            </a:r>
          </a:p>
          <a:p>
            <a:pPr algn="ctr">
              <a:spcAft>
                <a:spcPts val="300"/>
              </a:spcAft>
            </a:pPr>
            <a:endParaRPr lang="cs-CZ" sz="500" b="1" dirty="0">
              <a:solidFill>
                <a:srgbClr val="00529C"/>
              </a:solidFill>
            </a:endParaRPr>
          </a:p>
        </p:txBody>
      </p:sp>
    </p:spTree>
    <p:extLst>
      <p:ext uri="{BB962C8B-B14F-4D97-AF65-F5344CB8AC3E}">
        <p14:creationId xmlns:p14="http://schemas.microsoft.com/office/powerpoint/2010/main" val="511890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2</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1130604"/>
          </a:xfrm>
          <a:prstGeom prst="rect">
            <a:avLst/>
          </a:prstGeom>
        </p:spPr>
        <p:txBody>
          <a:bodyPr>
            <a:normAutofit fontScale="70000" lnSpcReduction="2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gn="just">
              <a:lnSpc>
                <a:spcPct val="134000"/>
              </a:lnSpc>
              <a:spcBef>
                <a:spcPts val="0"/>
              </a:spcBef>
              <a:spcAft>
                <a:spcPts val="300"/>
              </a:spcAft>
              <a:buFont typeface="Wingdings" panose="05000000000000000000" pitchFamily="2" charset="2"/>
              <a:buChar char="Ø"/>
            </a:pPr>
            <a:r>
              <a:rPr lang="cs-CZ" sz="2000" b="0" cap="none" dirty="0">
                <a:solidFill>
                  <a:srgbClr val="00529C"/>
                </a:solidFill>
              </a:rPr>
              <a:t>Pravidelně sledovat webové stránky IROP (MMR, Centrum).</a:t>
            </a:r>
          </a:p>
          <a:p>
            <a:pPr marL="342900" indent="-342900" algn="just">
              <a:lnSpc>
                <a:spcPct val="134000"/>
              </a:lnSpc>
              <a:spcBef>
                <a:spcPts val="0"/>
              </a:spcBef>
              <a:spcAft>
                <a:spcPts val="300"/>
              </a:spcAft>
              <a:buFont typeface="Wingdings" panose="05000000000000000000" pitchFamily="2" charset="2"/>
              <a:buChar char="Ø"/>
            </a:pPr>
            <a:r>
              <a:rPr lang="cs-CZ" sz="2000" dirty="0">
                <a:solidFill>
                  <a:srgbClr val="00529C"/>
                </a:solidFill>
              </a:rPr>
              <a:t>Web Centra k VZ - </a:t>
            </a:r>
            <a:r>
              <a:rPr lang="cs-CZ" sz="2000" dirty="0">
                <a:solidFill>
                  <a:srgbClr val="00529C"/>
                </a:solidFill>
                <a:hlinkClick r:id="rId2"/>
              </a:rPr>
              <a:t>https://www.crr.cz/irop/projekt/verejne-zakazky-v-projektech-irop-pohledem-centra/</a:t>
            </a:r>
            <a:r>
              <a:rPr lang="cs-CZ" sz="2000" dirty="0">
                <a:solidFill>
                  <a:srgbClr val="00529C"/>
                </a:solidFill>
              </a:rPr>
              <a:t> (Metodické postupy a výkladová stanoviska, Nejčastější pochybení, Publikační činnost ve VZ).</a:t>
            </a:r>
            <a:endParaRPr lang="cs-CZ" sz="2000" b="0" cap="none" dirty="0">
              <a:solidFill>
                <a:srgbClr val="00529C"/>
              </a:solidFill>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8D44EEA-86B1-369D-C6BE-203FA6F5E5CA}"/>
              </a:ext>
            </a:extLst>
          </p:cNvPr>
          <p:cNvPicPr>
            <a:picLocks noChangeAspect="1"/>
          </p:cNvPicPr>
          <p:nvPr/>
        </p:nvPicPr>
        <p:blipFill>
          <a:blip r:embed="rId3"/>
          <a:stretch>
            <a:fillRect/>
          </a:stretch>
        </p:blipFill>
        <p:spPr>
          <a:xfrm>
            <a:off x="962510" y="106659"/>
            <a:ext cx="7242676" cy="1048603"/>
          </a:xfrm>
          <a:prstGeom prst="rect">
            <a:avLst/>
          </a:prstGeom>
        </p:spPr>
      </p:pic>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4"/>
          <a:stretch>
            <a:fillRect/>
          </a:stretch>
        </p:blipFill>
        <p:spPr>
          <a:xfrm>
            <a:off x="307478" y="1015042"/>
            <a:ext cx="8529043" cy="140220"/>
          </a:xfrm>
          <a:prstGeom prst="rect">
            <a:avLst/>
          </a:prstGeom>
        </p:spPr>
      </p:pic>
      <p:pic>
        <p:nvPicPr>
          <p:cNvPr id="7" name="Obrázek 6">
            <a:extLst>
              <a:ext uri="{FF2B5EF4-FFF2-40B4-BE49-F238E27FC236}">
                <a16:creationId xmlns:a16="http://schemas.microsoft.com/office/drawing/2014/main" id="{28AE844A-F5A2-4AA8-E519-01C07BDC56F1}"/>
              </a:ext>
            </a:extLst>
          </p:cNvPr>
          <p:cNvPicPr>
            <a:picLocks noChangeAspect="1"/>
          </p:cNvPicPr>
          <p:nvPr/>
        </p:nvPicPr>
        <p:blipFill>
          <a:blip r:embed="rId5"/>
          <a:stretch>
            <a:fillRect/>
          </a:stretch>
        </p:blipFill>
        <p:spPr>
          <a:xfrm>
            <a:off x="850833" y="2483224"/>
            <a:ext cx="3440534" cy="3673999"/>
          </a:xfrm>
          <a:prstGeom prst="rect">
            <a:avLst/>
          </a:prstGeom>
        </p:spPr>
      </p:pic>
      <p:pic>
        <p:nvPicPr>
          <p:cNvPr id="8" name="Obrázek 7">
            <a:extLst>
              <a:ext uri="{FF2B5EF4-FFF2-40B4-BE49-F238E27FC236}">
                <a16:creationId xmlns:a16="http://schemas.microsoft.com/office/drawing/2014/main" id="{56EF0A88-9238-19A9-E1AC-0A3ADA631F73}"/>
              </a:ext>
            </a:extLst>
          </p:cNvPr>
          <p:cNvPicPr>
            <a:picLocks noChangeAspect="1"/>
          </p:cNvPicPr>
          <p:nvPr/>
        </p:nvPicPr>
        <p:blipFill>
          <a:blip r:embed="rId6"/>
          <a:stretch>
            <a:fillRect/>
          </a:stretch>
        </p:blipFill>
        <p:spPr>
          <a:xfrm>
            <a:off x="4458630" y="2474260"/>
            <a:ext cx="3746556" cy="3673999"/>
          </a:xfrm>
          <a:prstGeom prst="rect">
            <a:avLst/>
          </a:prstGeom>
        </p:spPr>
      </p:pic>
    </p:spTree>
    <p:extLst>
      <p:ext uri="{BB962C8B-B14F-4D97-AF65-F5344CB8AC3E}">
        <p14:creationId xmlns:p14="http://schemas.microsoft.com/office/powerpoint/2010/main" val="71508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20</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466591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ts val="0"/>
              </a:spcBef>
              <a:spcAft>
                <a:spcPts val="300"/>
              </a:spcAft>
              <a:buClrTx/>
              <a:buSzTx/>
              <a:tabLst/>
              <a:defRPr/>
            </a:pPr>
            <a:endParaRPr kumimoji="0" lang="cs-CZ" sz="1600" b="0" i="1"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8D44EEA-86B1-369D-C6BE-203FA6F5E5CA}"/>
              </a:ext>
            </a:extLst>
          </p:cNvPr>
          <p:cNvPicPr>
            <a:picLocks noChangeAspect="1"/>
          </p:cNvPicPr>
          <p:nvPr/>
        </p:nvPicPr>
        <p:blipFill>
          <a:blip r:embed="rId2"/>
          <a:stretch>
            <a:fillRect/>
          </a:stretch>
        </p:blipFill>
        <p:spPr>
          <a:xfrm>
            <a:off x="962510" y="106659"/>
            <a:ext cx="7242676" cy="1048603"/>
          </a:xfrm>
          <a:prstGeom prst="rect">
            <a:avLst/>
          </a:prstGeom>
        </p:spPr>
      </p:pic>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3"/>
          <a:stretch>
            <a:fillRect/>
          </a:stretch>
        </p:blipFill>
        <p:spPr>
          <a:xfrm>
            <a:off x="307478" y="1015042"/>
            <a:ext cx="8529043" cy="140220"/>
          </a:xfrm>
          <a:prstGeom prst="rect">
            <a:avLst/>
          </a:prstGeom>
        </p:spPr>
      </p:pic>
      <p:sp>
        <p:nvSpPr>
          <p:cNvPr id="8" name="TextovéPole 7">
            <a:extLst>
              <a:ext uri="{FF2B5EF4-FFF2-40B4-BE49-F238E27FC236}">
                <a16:creationId xmlns:a16="http://schemas.microsoft.com/office/drawing/2014/main" id="{7C29530B-CB3F-930F-5BC1-D1E3E2E90598}"/>
              </a:ext>
            </a:extLst>
          </p:cNvPr>
          <p:cNvSpPr txBox="1"/>
          <p:nvPr/>
        </p:nvSpPr>
        <p:spPr>
          <a:xfrm>
            <a:off x="433352" y="1573805"/>
            <a:ext cx="8355106" cy="3893374"/>
          </a:xfrm>
          <a:prstGeom prst="rect">
            <a:avLst/>
          </a:prstGeom>
          <a:noFill/>
        </p:spPr>
        <p:txBody>
          <a:bodyPr wrap="square">
            <a:spAutoFit/>
          </a:bodyPr>
          <a:lstStyle/>
          <a:p>
            <a:pPr algn="ctr">
              <a:spcAft>
                <a:spcPts val="300"/>
              </a:spcAft>
            </a:pPr>
            <a:r>
              <a:rPr lang="cs-CZ" sz="2400" b="1" dirty="0">
                <a:solidFill>
                  <a:srgbClr val="00529C"/>
                </a:solidFill>
              </a:rPr>
              <a:t>Lhůta pro podání nabídek (bod 7.3.1 a 7.3.2 MPZ)</a:t>
            </a:r>
          </a:p>
          <a:p>
            <a:pPr algn="ctr">
              <a:spcAft>
                <a:spcPts val="300"/>
              </a:spcAft>
            </a:pPr>
            <a:endParaRPr lang="cs-CZ" b="1" dirty="0">
              <a:solidFill>
                <a:srgbClr val="00529C"/>
              </a:solidFill>
            </a:endParaRPr>
          </a:p>
          <a:p>
            <a:pPr algn="just">
              <a:spcAft>
                <a:spcPts val="300"/>
              </a:spcAft>
            </a:pPr>
            <a:r>
              <a:rPr lang="cs-CZ" cap="none" dirty="0">
                <a:solidFill>
                  <a:srgbClr val="00529C"/>
                </a:solidFill>
              </a:rPr>
              <a:t>Lhůta stanovená podle tohoto MPZ (bod 7.3.1) počíná dnem, který následuje </a:t>
            </a:r>
            <a:br>
              <a:rPr lang="cs-CZ" cap="none" dirty="0">
                <a:solidFill>
                  <a:srgbClr val="00529C"/>
                </a:solidFill>
              </a:rPr>
            </a:br>
            <a:r>
              <a:rPr lang="cs-CZ" cap="none" dirty="0">
                <a:solidFill>
                  <a:srgbClr val="00529C"/>
                </a:solidFill>
              </a:rPr>
              <a:t>po dnu uveřejnění výzvy k podání nabídek podle odst. 7.1.2 MPZ nebo odesláním výzvy k podání nabídek podle odst. 7.1.3 MPZ.  </a:t>
            </a:r>
          </a:p>
          <a:p>
            <a:pPr>
              <a:spcAft>
                <a:spcPts val="300"/>
              </a:spcAft>
            </a:pPr>
            <a:endParaRPr lang="cs-CZ" b="1" cap="none" dirty="0">
              <a:solidFill>
                <a:srgbClr val="00529C"/>
              </a:solidFill>
            </a:endParaRPr>
          </a:p>
          <a:p>
            <a:pPr>
              <a:spcAft>
                <a:spcPts val="300"/>
              </a:spcAft>
            </a:pPr>
            <a:r>
              <a:rPr lang="cs-CZ" b="1" dirty="0">
                <a:solidFill>
                  <a:srgbClr val="00529C"/>
                </a:solidFill>
              </a:rPr>
              <a:t>Lhůta pro podání nabídek nesmí být kratší než:</a:t>
            </a:r>
          </a:p>
          <a:p>
            <a:pPr marL="342900" indent="-342900" algn="just">
              <a:spcAft>
                <a:spcPts val="300"/>
              </a:spcAft>
              <a:buFont typeface="Arial" panose="020B0604020202020204" pitchFamily="34" charset="0"/>
              <a:buChar char="•"/>
            </a:pPr>
            <a:r>
              <a:rPr lang="cs-CZ" cap="none" dirty="0">
                <a:solidFill>
                  <a:srgbClr val="00529C"/>
                </a:solidFill>
              </a:rPr>
              <a:t>10 kalendářních dnů u zakázek malého rozsahu,</a:t>
            </a:r>
          </a:p>
          <a:p>
            <a:pPr marL="342900" indent="-342900" algn="just">
              <a:spcAft>
                <a:spcPts val="300"/>
              </a:spcAft>
              <a:buFont typeface="Arial" panose="020B0604020202020204" pitchFamily="34" charset="0"/>
              <a:buChar char="•"/>
            </a:pPr>
            <a:r>
              <a:rPr lang="cs-CZ" dirty="0">
                <a:solidFill>
                  <a:srgbClr val="00529C"/>
                </a:solidFill>
              </a:rPr>
              <a:t>15 kalendářních dnů u zakázek vyšší hodnoty,</a:t>
            </a:r>
          </a:p>
          <a:p>
            <a:pPr marL="342900" indent="-342900" algn="just">
              <a:spcAft>
                <a:spcPts val="300"/>
              </a:spcAft>
              <a:buFont typeface="Arial" panose="020B0604020202020204" pitchFamily="34" charset="0"/>
              <a:buChar char="•"/>
            </a:pPr>
            <a:r>
              <a:rPr lang="cs-CZ" cap="none" dirty="0">
                <a:solidFill>
                  <a:srgbClr val="00529C"/>
                </a:solidFill>
              </a:rPr>
              <a:t>30 kalendářních dnů v případě zakázek, jejichž předpokládaná hodnota dosáhne nejméně hodnoty nadlimitní sektorové veřejné zakázky podle nařízení vlády č. 172/2016 Sb.</a:t>
            </a:r>
            <a:endParaRPr lang="cs-CZ" b="1" cap="none" dirty="0">
              <a:solidFill>
                <a:srgbClr val="00529C"/>
              </a:solidFill>
            </a:endParaRPr>
          </a:p>
          <a:p>
            <a:pPr algn="ctr">
              <a:spcAft>
                <a:spcPts val="300"/>
              </a:spcAft>
            </a:pPr>
            <a:endParaRPr lang="cs-CZ" sz="500" b="1" dirty="0">
              <a:solidFill>
                <a:srgbClr val="00529C"/>
              </a:solidFill>
            </a:endParaRPr>
          </a:p>
        </p:txBody>
      </p:sp>
    </p:spTree>
    <p:extLst>
      <p:ext uri="{BB962C8B-B14F-4D97-AF65-F5344CB8AC3E}">
        <p14:creationId xmlns:p14="http://schemas.microsoft.com/office/powerpoint/2010/main" val="2633486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21</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466591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ts val="0"/>
              </a:spcBef>
              <a:spcAft>
                <a:spcPts val="300"/>
              </a:spcAft>
              <a:buClrTx/>
              <a:buSzTx/>
              <a:tabLst/>
              <a:defRPr/>
            </a:pPr>
            <a:endParaRPr kumimoji="0" lang="cs-CZ" sz="1600" b="0" i="1"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8D44EEA-86B1-369D-C6BE-203FA6F5E5CA}"/>
              </a:ext>
            </a:extLst>
          </p:cNvPr>
          <p:cNvPicPr>
            <a:picLocks noChangeAspect="1"/>
          </p:cNvPicPr>
          <p:nvPr/>
        </p:nvPicPr>
        <p:blipFill>
          <a:blip r:embed="rId2"/>
          <a:stretch>
            <a:fillRect/>
          </a:stretch>
        </p:blipFill>
        <p:spPr>
          <a:xfrm>
            <a:off x="962510" y="106659"/>
            <a:ext cx="7242676" cy="1048603"/>
          </a:xfrm>
          <a:prstGeom prst="rect">
            <a:avLst/>
          </a:prstGeom>
        </p:spPr>
      </p:pic>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3"/>
          <a:stretch>
            <a:fillRect/>
          </a:stretch>
        </p:blipFill>
        <p:spPr>
          <a:xfrm>
            <a:off x="307478" y="1015042"/>
            <a:ext cx="8529043" cy="140220"/>
          </a:xfrm>
          <a:prstGeom prst="rect">
            <a:avLst/>
          </a:prstGeom>
        </p:spPr>
      </p:pic>
      <p:sp>
        <p:nvSpPr>
          <p:cNvPr id="8" name="TextovéPole 7">
            <a:extLst>
              <a:ext uri="{FF2B5EF4-FFF2-40B4-BE49-F238E27FC236}">
                <a16:creationId xmlns:a16="http://schemas.microsoft.com/office/drawing/2014/main" id="{7C29530B-CB3F-930F-5BC1-D1E3E2E90598}"/>
              </a:ext>
            </a:extLst>
          </p:cNvPr>
          <p:cNvSpPr txBox="1"/>
          <p:nvPr/>
        </p:nvSpPr>
        <p:spPr>
          <a:xfrm>
            <a:off x="406295" y="1196237"/>
            <a:ext cx="8355106" cy="5216813"/>
          </a:xfrm>
          <a:prstGeom prst="rect">
            <a:avLst/>
          </a:prstGeom>
          <a:noFill/>
        </p:spPr>
        <p:txBody>
          <a:bodyPr wrap="square">
            <a:spAutoFit/>
          </a:bodyPr>
          <a:lstStyle/>
          <a:p>
            <a:pPr algn="ctr">
              <a:spcAft>
                <a:spcPts val="300"/>
              </a:spcAft>
            </a:pPr>
            <a:r>
              <a:rPr lang="cs-CZ" sz="1600" b="1" dirty="0">
                <a:solidFill>
                  <a:srgbClr val="00529C"/>
                </a:solidFill>
              </a:rPr>
              <a:t>Vysvětlení zadávacích podmínek (bod 7.3.3 – 7.3.5 MPZ)</a:t>
            </a:r>
          </a:p>
          <a:p>
            <a:pPr marL="285750" indent="-285750" algn="just">
              <a:spcAft>
                <a:spcPts val="300"/>
              </a:spcAft>
              <a:buFont typeface="Wingdings" panose="05000000000000000000" pitchFamily="2" charset="2"/>
              <a:buChar char="Ø"/>
            </a:pPr>
            <a:r>
              <a:rPr lang="cs-CZ" sz="1400" cap="none" dirty="0">
                <a:solidFill>
                  <a:srgbClr val="00529C"/>
                </a:solidFill>
              </a:rPr>
              <a:t>Písemná žádost dodavatele o vysvětlení ZP musí být zadavateli doručena nejpozději 4 pracovní dny</a:t>
            </a:r>
            <a:r>
              <a:rPr lang="cs-CZ" sz="1400" b="1" cap="none" dirty="0">
                <a:solidFill>
                  <a:srgbClr val="00529C"/>
                </a:solidFill>
              </a:rPr>
              <a:t> </a:t>
            </a:r>
            <a:r>
              <a:rPr lang="cs-CZ" sz="1400" cap="none" dirty="0">
                <a:solidFill>
                  <a:srgbClr val="00529C"/>
                </a:solidFill>
              </a:rPr>
              <a:t>před uplynutím lhůty pro podání nabídek.</a:t>
            </a:r>
          </a:p>
          <a:p>
            <a:pPr marL="285750" indent="-285750" algn="just">
              <a:spcAft>
                <a:spcPts val="300"/>
              </a:spcAft>
              <a:buFont typeface="Wingdings" panose="05000000000000000000" pitchFamily="2" charset="2"/>
              <a:buChar char="Ø"/>
            </a:pPr>
            <a:r>
              <a:rPr lang="cs-CZ" sz="1400" cap="none" dirty="0">
                <a:solidFill>
                  <a:srgbClr val="00529C"/>
                </a:solidFill>
              </a:rPr>
              <a:t>Vysvětlení ZP může zadavatel poskytnout i bez předchozí žádosti nebo na základě pozdě doručené žádosti. </a:t>
            </a:r>
          </a:p>
          <a:p>
            <a:pPr marL="285750" indent="-285750" algn="just">
              <a:spcAft>
                <a:spcPts val="300"/>
              </a:spcAft>
              <a:buFont typeface="Wingdings" panose="05000000000000000000" pitchFamily="2" charset="2"/>
              <a:buChar char="Ø"/>
            </a:pPr>
            <a:r>
              <a:rPr lang="cs-CZ" sz="1400" dirty="0">
                <a:solidFill>
                  <a:srgbClr val="00529C"/>
                </a:solidFill>
              </a:rPr>
              <a:t>Vysvětlení ZP musí obsahovat přesné znění požadavku a musí být uvedeno bez identifikace dodavatele, který o vysvětlení požádal. Toto vysvětlení ZP zadavatel odešle </a:t>
            </a:r>
            <a:r>
              <a:rPr lang="cs-CZ" sz="1400" b="1" dirty="0">
                <a:solidFill>
                  <a:srgbClr val="00529C"/>
                </a:solidFill>
              </a:rPr>
              <a:t>současně</a:t>
            </a:r>
            <a:r>
              <a:rPr lang="cs-CZ" sz="1400" dirty="0">
                <a:solidFill>
                  <a:srgbClr val="00529C"/>
                </a:solidFill>
              </a:rPr>
              <a:t> všem dodavatelům, které vyzval v rámci uzavřené výzvy, nebo uveřejní stejným způsobem, jakým uveřejnil výzvu k podání nabídek.</a:t>
            </a:r>
          </a:p>
          <a:p>
            <a:pPr marL="285750" indent="-285750" algn="just">
              <a:spcAft>
                <a:spcPts val="300"/>
              </a:spcAft>
              <a:buFont typeface="Wingdings" panose="05000000000000000000" pitchFamily="2" charset="2"/>
              <a:buChar char="Ø"/>
            </a:pPr>
            <a:r>
              <a:rPr lang="cs-CZ" sz="1400" cap="none" dirty="0">
                <a:solidFill>
                  <a:srgbClr val="00529C"/>
                </a:solidFill>
              </a:rPr>
              <a:t>Zadavatel uveřejní, odešle nebo předá vysvětlení ZP, případně související dokumenty, nejpozději </a:t>
            </a:r>
            <a:br>
              <a:rPr lang="cs-CZ" sz="1400" cap="none" dirty="0">
                <a:solidFill>
                  <a:srgbClr val="00529C"/>
                </a:solidFill>
              </a:rPr>
            </a:br>
            <a:r>
              <a:rPr lang="cs-CZ" sz="1400" cap="none" dirty="0">
                <a:solidFill>
                  <a:srgbClr val="00529C"/>
                </a:solidFill>
              </a:rPr>
              <a:t>do 2 pracovních dnů po doručení žádosti o vysvětlení ZP.</a:t>
            </a:r>
          </a:p>
          <a:p>
            <a:pPr marL="285750" indent="-285750" algn="just">
              <a:spcAft>
                <a:spcPts val="300"/>
              </a:spcAft>
              <a:buFont typeface="Wingdings" panose="05000000000000000000" pitchFamily="2" charset="2"/>
              <a:buChar char="Ø"/>
            </a:pPr>
            <a:r>
              <a:rPr lang="cs-CZ" sz="1400" cap="none" dirty="0">
                <a:solidFill>
                  <a:srgbClr val="00529C"/>
                </a:solidFill>
              </a:rPr>
              <a:t>Pokud je žádost o vysvětlení ZP doručena včas a zadavatel neuveřejní, neodešle nebo nepředá vysvětlení do 2 pracovních dnů, prodlouží lhůtu pro podání nabídek nejméně o tolik pracovních dnů, </a:t>
            </a:r>
            <a:br>
              <a:rPr lang="cs-CZ" sz="1400" cap="none" dirty="0">
                <a:solidFill>
                  <a:srgbClr val="00529C"/>
                </a:solidFill>
              </a:rPr>
            </a:br>
            <a:r>
              <a:rPr lang="cs-CZ" sz="1400" cap="none" dirty="0">
                <a:solidFill>
                  <a:srgbClr val="00529C"/>
                </a:solidFill>
              </a:rPr>
              <a:t>o kolik přesáhla doba od doručení žádosti o vysvětlení ZP do uveřejnění, odeslání nebo předání vysvětlení 2 pracovní dny. </a:t>
            </a:r>
          </a:p>
          <a:p>
            <a:pPr marL="285750" indent="-285750" algn="just">
              <a:spcAft>
                <a:spcPts val="300"/>
              </a:spcAft>
              <a:buFont typeface="Wingdings" panose="05000000000000000000" pitchFamily="2" charset="2"/>
              <a:buChar char="Ø"/>
            </a:pPr>
            <a:r>
              <a:rPr lang="cs-CZ" sz="1400" dirty="0">
                <a:solidFill>
                  <a:srgbClr val="00529C"/>
                </a:solidFill>
              </a:rPr>
              <a:t>ZP může zadavatel změnit nebo doplnit před uplynutím lhůty pro podání nabídek. Změna nebo doplnění ZP musí být uveřejněna nebo oznámena dodavatelům stejným způsobem jako ZP, která byla změněna nebo doplněna.  </a:t>
            </a:r>
          </a:p>
          <a:p>
            <a:pPr marL="285750" indent="-285750" algn="just">
              <a:spcAft>
                <a:spcPts val="300"/>
              </a:spcAft>
              <a:buFont typeface="Wingdings" panose="05000000000000000000" pitchFamily="2" charset="2"/>
              <a:buChar char="Ø"/>
            </a:pPr>
            <a:r>
              <a:rPr lang="cs-CZ" sz="1400" cap="none" dirty="0">
                <a:solidFill>
                  <a:srgbClr val="00529C"/>
                </a:solidFill>
              </a:rPr>
              <a:t>Pokud to povaha doplnění nebo změny ZP vyžaduje, zadavatel současně přiměřeně prodlouží lhůtu pro podání nabídek. V případě takové změny nebo doplnění ZP, která může rozšířit okruh možných účastníků VŘ, prodlouží zadavatel lhůtu tak, aby od odeslání změny nebo doplnění ZP činila nejméně celou svou původní délku.</a:t>
            </a:r>
          </a:p>
          <a:p>
            <a:pPr algn="ctr">
              <a:spcAft>
                <a:spcPts val="300"/>
              </a:spcAft>
            </a:pPr>
            <a:endParaRPr lang="cs-CZ" sz="500" b="1" dirty="0">
              <a:solidFill>
                <a:srgbClr val="00529C"/>
              </a:solidFill>
            </a:endParaRPr>
          </a:p>
        </p:txBody>
      </p:sp>
    </p:spTree>
    <p:extLst>
      <p:ext uri="{BB962C8B-B14F-4D97-AF65-F5344CB8AC3E}">
        <p14:creationId xmlns:p14="http://schemas.microsoft.com/office/powerpoint/2010/main" val="1646905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22</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4665912"/>
          </a:xfrm>
          <a:prstGeom prst="rect">
            <a:avLst/>
          </a:prstGeom>
        </p:spPr>
        <p:txBody>
          <a:bodyPr>
            <a:normAutofit fontScale="92500" lnSpcReduction="1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Aft>
                <a:spcPts val="300"/>
              </a:spcAft>
            </a:pPr>
            <a:r>
              <a:rPr lang="cs-CZ" sz="2000" b="1" dirty="0">
                <a:solidFill>
                  <a:srgbClr val="00529C"/>
                </a:solidFill>
              </a:rPr>
              <a:t>Otevírání, posouzení a hodnocení nabídek (čl. 8 MPZ)</a:t>
            </a:r>
          </a:p>
          <a:p>
            <a:pPr algn="ctr">
              <a:spcAft>
                <a:spcPts val="300"/>
              </a:spcAft>
            </a:pPr>
            <a:endParaRPr lang="cs-CZ" sz="1000" b="1" dirty="0">
              <a:solidFill>
                <a:srgbClr val="00529C"/>
              </a:solidFill>
            </a:endParaRPr>
          </a:p>
          <a:p>
            <a:pPr marL="285750" indent="-285750" algn="just">
              <a:spcAft>
                <a:spcPts val="300"/>
              </a:spcAft>
              <a:buFont typeface="Wingdings" panose="05000000000000000000" pitchFamily="2" charset="2"/>
              <a:buChar char="Ø"/>
            </a:pPr>
            <a:r>
              <a:rPr lang="cs-CZ" sz="1600" b="1" dirty="0">
                <a:solidFill>
                  <a:srgbClr val="00529C"/>
                </a:solidFill>
              </a:rPr>
              <a:t>!</a:t>
            </a:r>
            <a:r>
              <a:rPr lang="cs-CZ" sz="1600" dirty="0">
                <a:solidFill>
                  <a:srgbClr val="00529C"/>
                </a:solidFill>
              </a:rPr>
              <a:t>Přijetí nabídky prostřednictvím elektronické pošty na e-mailové adrese zadavatele, nebo zástupce zadavatele (advokát, administrátor, popř. další jiná osoba), nebo přes </a:t>
            </a:r>
            <a:br>
              <a:rPr lang="cs-CZ" sz="1600" dirty="0">
                <a:solidFill>
                  <a:srgbClr val="00529C"/>
                </a:solidFill>
              </a:rPr>
            </a:br>
            <a:r>
              <a:rPr lang="cs-CZ" sz="1600" dirty="0">
                <a:solidFill>
                  <a:srgbClr val="00529C"/>
                </a:solidFill>
              </a:rPr>
              <a:t>el. uložiště (leteckaposta.cz, uschovna.cz apod.) či prostřednictvím datové schránky </a:t>
            </a:r>
            <a:br>
              <a:rPr lang="cs-CZ" sz="1600" dirty="0">
                <a:solidFill>
                  <a:srgbClr val="00529C"/>
                </a:solidFill>
              </a:rPr>
            </a:br>
            <a:r>
              <a:rPr lang="cs-CZ" sz="1600" b="1" u="sng" dirty="0">
                <a:solidFill>
                  <a:srgbClr val="00529C"/>
                </a:solidFill>
              </a:rPr>
              <a:t>není možné akceptovat</a:t>
            </a:r>
            <a:r>
              <a:rPr lang="cs-CZ" sz="1600" dirty="0">
                <a:solidFill>
                  <a:srgbClr val="00529C"/>
                </a:solidFill>
              </a:rPr>
              <a:t>, jelikož nelze dostatečně zajistit, že nabídky podané </a:t>
            </a:r>
            <a:br>
              <a:rPr lang="cs-CZ" sz="1600" dirty="0">
                <a:solidFill>
                  <a:srgbClr val="00529C"/>
                </a:solidFill>
              </a:rPr>
            </a:br>
            <a:r>
              <a:rPr lang="cs-CZ" sz="1600" dirty="0">
                <a:solidFill>
                  <a:srgbClr val="00529C"/>
                </a:solidFill>
              </a:rPr>
              <a:t>v elektronické podobě nebudou zpřístupněny před uplynutím lhůty pro podání nabídek.</a:t>
            </a:r>
          </a:p>
          <a:p>
            <a:pPr marL="285750" indent="-285750" algn="just">
              <a:spcAft>
                <a:spcPts val="300"/>
              </a:spcAft>
              <a:buFont typeface="Wingdings" panose="05000000000000000000" pitchFamily="2" charset="2"/>
              <a:buChar char="Ø"/>
            </a:pPr>
            <a:endParaRPr lang="cs-CZ" sz="500" dirty="0">
              <a:solidFill>
                <a:srgbClr val="00529C"/>
              </a:solidFill>
            </a:endParaRPr>
          </a:p>
          <a:p>
            <a:pPr marL="285750" indent="-285750" algn="just">
              <a:spcAft>
                <a:spcPts val="300"/>
              </a:spcAft>
              <a:buFont typeface="Wingdings" panose="05000000000000000000" pitchFamily="2" charset="2"/>
              <a:buChar char="Ø"/>
            </a:pPr>
            <a:r>
              <a:rPr lang="cs-CZ" sz="1600" dirty="0">
                <a:solidFill>
                  <a:srgbClr val="00529C"/>
                </a:solidFill>
              </a:rPr>
              <a:t>Osoby, které posuzují a hodnotí nabídky, nesmí být ve vztahu k zakázce a účastníkům </a:t>
            </a:r>
            <a:br>
              <a:rPr lang="cs-CZ" sz="1600" dirty="0">
                <a:solidFill>
                  <a:srgbClr val="00529C"/>
                </a:solidFill>
              </a:rPr>
            </a:br>
            <a:r>
              <a:rPr lang="cs-CZ" sz="1600" dirty="0">
                <a:solidFill>
                  <a:srgbClr val="00529C"/>
                </a:solidFill>
              </a:rPr>
              <a:t>ve střetu zájmů.</a:t>
            </a:r>
          </a:p>
          <a:p>
            <a:pPr marL="285750" indent="-285750" algn="just">
              <a:spcAft>
                <a:spcPts val="300"/>
              </a:spcAft>
              <a:buFont typeface="Wingdings" panose="05000000000000000000" pitchFamily="2" charset="2"/>
              <a:buChar char="Ø"/>
            </a:pPr>
            <a:endParaRPr lang="cs-CZ" sz="500" dirty="0">
              <a:solidFill>
                <a:srgbClr val="00529C"/>
              </a:solidFill>
            </a:endParaRPr>
          </a:p>
          <a:p>
            <a:pPr marL="285750" indent="-285750" algn="just">
              <a:spcAft>
                <a:spcPts val="300"/>
              </a:spcAft>
              <a:buFont typeface="Wingdings" panose="05000000000000000000" pitchFamily="2" charset="2"/>
              <a:buChar char="Ø"/>
            </a:pPr>
            <a:r>
              <a:rPr lang="cs-CZ" sz="1600" dirty="0">
                <a:solidFill>
                  <a:srgbClr val="00529C"/>
                </a:solidFill>
              </a:rPr>
              <a:t>O otevírání, posouzení a hodnocení nabídek se pořizuje protokol s náležitostmi dle bodu 8.1.2 MPZ.</a:t>
            </a:r>
          </a:p>
          <a:p>
            <a:pPr marL="285750" indent="-285750" algn="just">
              <a:spcAft>
                <a:spcPts val="300"/>
              </a:spcAft>
              <a:buFont typeface="Wingdings" panose="05000000000000000000" pitchFamily="2" charset="2"/>
              <a:buChar char="Ø"/>
            </a:pPr>
            <a:endParaRPr lang="cs-CZ" sz="500" cap="none" dirty="0">
              <a:solidFill>
                <a:srgbClr val="00529C"/>
              </a:solidFill>
            </a:endParaRPr>
          </a:p>
          <a:p>
            <a:pPr marL="285750" indent="-285750" algn="just">
              <a:spcAft>
                <a:spcPts val="300"/>
              </a:spcAft>
              <a:buFont typeface="Wingdings" panose="05000000000000000000" pitchFamily="2" charset="2"/>
              <a:buChar char="Ø"/>
            </a:pPr>
            <a:r>
              <a:rPr lang="cs-CZ" sz="1600" cap="none" dirty="0">
                <a:solidFill>
                  <a:srgbClr val="00529C"/>
                </a:solidFill>
              </a:rPr>
              <a:t>Hodnocení nabídek může být provedeno před jejich posouzením, posoudí se pak pouze nabídka, která se umístila jako první v pořadí dle kritérií hodnocení (bod 8.2.9 MPZ) – povinnost uvést tento postup </a:t>
            </a:r>
            <a:r>
              <a:rPr lang="cs-CZ" sz="1600" dirty="0">
                <a:solidFill>
                  <a:srgbClr val="00529C"/>
                </a:solidFill>
              </a:rPr>
              <a:t>do</a:t>
            </a:r>
            <a:r>
              <a:rPr lang="cs-CZ" sz="1600" cap="none" dirty="0">
                <a:solidFill>
                  <a:srgbClr val="00529C"/>
                </a:solidFill>
              </a:rPr>
              <a:t> protokolu dle bodu 8.1.2. MPZ.</a:t>
            </a:r>
          </a:p>
          <a:p>
            <a:pPr marL="285750" indent="-285750" algn="just">
              <a:spcAft>
                <a:spcPts val="300"/>
              </a:spcAft>
              <a:buFont typeface="Wingdings" panose="05000000000000000000" pitchFamily="2" charset="2"/>
              <a:buChar char="Ø"/>
            </a:pPr>
            <a:endParaRPr lang="cs-CZ" sz="500" cap="none" dirty="0">
              <a:solidFill>
                <a:srgbClr val="00529C"/>
              </a:solidFill>
            </a:endParaRPr>
          </a:p>
          <a:p>
            <a:pPr marL="285750" indent="-285750" algn="just">
              <a:spcAft>
                <a:spcPts val="300"/>
              </a:spcAft>
              <a:buFont typeface="Wingdings" panose="05000000000000000000" pitchFamily="2" charset="2"/>
              <a:buChar char="Ø"/>
            </a:pPr>
            <a:r>
              <a:rPr lang="cs-CZ" sz="1600" cap="none" dirty="0">
                <a:solidFill>
                  <a:srgbClr val="00529C"/>
                </a:solidFill>
              </a:rPr>
              <a:t>Pokud je ve výběrovém řízení jediný účastník, může být zadavatelem vybrán </a:t>
            </a:r>
            <a:br>
              <a:rPr lang="cs-CZ" sz="1600" cap="none" dirty="0">
                <a:solidFill>
                  <a:srgbClr val="00529C"/>
                </a:solidFill>
              </a:rPr>
            </a:br>
            <a:r>
              <a:rPr lang="cs-CZ" sz="1600" cap="none" dirty="0">
                <a:solidFill>
                  <a:srgbClr val="00529C"/>
                </a:solidFill>
              </a:rPr>
              <a:t>bez provedení hodnocení (bod 8.2.13 MPZ).</a:t>
            </a:r>
            <a:endParaRPr lang="cs-CZ" sz="1600" b="0" cap="none" dirty="0">
              <a:solidFill>
                <a:srgbClr val="00529C"/>
              </a:solidFill>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8D44EEA-86B1-369D-C6BE-203FA6F5E5CA}"/>
              </a:ext>
            </a:extLst>
          </p:cNvPr>
          <p:cNvPicPr>
            <a:picLocks noChangeAspect="1"/>
          </p:cNvPicPr>
          <p:nvPr/>
        </p:nvPicPr>
        <p:blipFill>
          <a:blip r:embed="rId2"/>
          <a:stretch>
            <a:fillRect/>
          </a:stretch>
        </p:blipFill>
        <p:spPr>
          <a:xfrm>
            <a:off x="962510" y="106659"/>
            <a:ext cx="7242676" cy="1048603"/>
          </a:xfrm>
          <a:prstGeom prst="rect">
            <a:avLst/>
          </a:prstGeom>
        </p:spPr>
      </p:pic>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3"/>
          <a:stretch>
            <a:fillRect/>
          </a:stretch>
        </p:blipFill>
        <p:spPr>
          <a:xfrm>
            <a:off x="307478" y="1015042"/>
            <a:ext cx="8529043" cy="140220"/>
          </a:xfrm>
          <a:prstGeom prst="rect">
            <a:avLst/>
          </a:prstGeom>
        </p:spPr>
      </p:pic>
    </p:spTree>
    <p:extLst>
      <p:ext uri="{BB962C8B-B14F-4D97-AF65-F5344CB8AC3E}">
        <p14:creationId xmlns:p14="http://schemas.microsoft.com/office/powerpoint/2010/main" val="1838917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23</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466591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ts val="0"/>
              </a:spcBef>
              <a:spcAft>
                <a:spcPts val="300"/>
              </a:spcAft>
              <a:buClrTx/>
              <a:buSzTx/>
              <a:tabLst/>
              <a:defRPr/>
            </a:pPr>
            <a:endParaRPr kumimoji="0" lang="cs-CZ" sz="1600" b="0" i="1"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8D44EEA-86B1-369D-C6BE-203FA6F5E5CA}"/>
              </a:ext>
            </a:extLst>
          </p:cNvPr>
          <p:cNvPicPr>
            <a:picLocks noChangeAspect="1"/>
          </p:cNvPicPr>
          <p:nvPr/>
        </p:nvPicPr>
        <p:blipFill>
          <a:blip r:embed="rId2"/>
          <a:stretch>
            <a:fillRect/>
          </a:stretch>
        </p:blipFill>
        <p:spPr>
          <a:xfrm>
            <a:off x="962510" y="106659"/>
            <a:ext cx="7242676" cy="1048603"/>
          </a:xfrm>
          <a:prstGeom prst="rect">
            <a:avLst/>
          </a:prstGeom>
        </p:spPr>
      </p:pic>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3"/>
          <a:stretch>
            <a:fillRect/>
          </a:stretch>
        </p:blipFill>
        <p:spPr>
          <a:xfrm>
            <a:off x="307478" y="1015042"/>
            <a:ext cx="8529043" cy="140220"/>
          </a:xfrm>
          <a:prstGeom prst="rect">
            <a:avLst/>
          </a:prstGeom>
        </p:spPr>
      </p:pic>
      <p:sp>
        <p:nvSpPr>
          <p:cNvPr id="8" name="TextovéPole 7">
            <a:extLst>
              <a:ext uri="{FF2B5EF4-FFF2-40B4-BE49-F238E27FC236}">
                <a16:creationId xmlns:a16="http://schemas.microsoft.com/office/drawing/2014/main" id="{7C29530B-CB3F-930F-5BC1-D1E3E2E90598}"/>
              </a:ext>
            </a:extLst>
          </p:cNvPr>
          <p:cNvSpPr txBox="1"/>
          <p:nvPr/>
        </p:nvSpPr>
        <p:spPr>
          <a:xfrm>
            <a:off x="406295" y="1196237"/>
            <a:ext cx="8355106" cy="5347618"/>
          </a:xfrm>
          <a:prstGeom prst="rect">
            <a:avLst/>
          </a:prstGeom>
          <a:noFill/>
        </p:spPr>
        <p:txBody>
          <a:bodyPr wrap="square">
            <a:spAutoFit/>
          </a:bodyPr>
          <a:lstStyle/>
          <a:p>
            <a:pPr algn="ctr">
              <a:spcAft>
                <a:spcPts val="300"/>
              </a:spcAft>
            </a:pPr>
            <a:r>
              <a:rPr lang="cs-CZ" sz="1600" b="1" cap="none" dirty="0">
                <a:solidFill>
                  <a:srgbClr val="00529C"/>
                </a:solidFill>
              </a:rPr>
              <a:t>Zvážit možnost uplatnění výzvy dle bodu 8.2.3 MPZ – potenciál porušení 3E</a:t>
            </a:r>
          </a:p>
          <a:p>
            <a:pPr marL="342900" indent="-342900" algn="just">
              <a:spcAft>
                <a:spcPts val="300"/>
              </a:spcAft>
              <a:buFont typeface="Wingdings" panose="05000000000000000000" pitchFamily="2" charset="2"/>
              <a:buChar char="Ø"/>
            </a:pPr>
            <a:r>
              <a:rPr lang="cs-CZ" sz="1400" cap="none" dirty="0">
                <a:solidFill>
                  <a:srgbClr val="00529C"/>
                </a:solidFill>
              </a:rPr>
              <a:t>Zadavatel postupuje v rozporu se zásadami hospodárnosti, efektivnosti a účelnosti vynaložených veřejných prostředků (dále rovněž „zásady 3E“), když vyloučí dodavatele s nejvýhodnější nabídkou </a:t>
            </a:r>
            <a:br>
              <a:rPr lang="cs-CZ" sz="1400" cap="none" dirty="0">
                <a:solidFill>
                  <a:srgbClr val="00529C"/>
                </a:solidFill>
              </a:rPr>
            </a:br>
            <a:r>
              <a:rPr lang="cs-CZ" sz="1400" cap="none" dirty="0">
                <a:solidFill>
                  <a:srgbClr val="00529C"/>
                </a:solidFill>
              </a:rPr>
              <a:t>z další účasti ve VŘ z důvodu nesplnění zadávacích podmínek (např. nedoložení splnění technických kvalifikačních předpokladů, neoceněné položky v rozpočtu, nejasná specifikace nabízeného předmětu plnění apod.), aniž by dodavatele vyzval k objasnění nebo doplnění nabídky dle bodu 8.2.3 MPZ, a měl postaveno najisto, že tento dodavatel není schopen nedostatky nabídky ani po doplnění zhojit (pokud je náprava možná).</a:t>
            </a:r>
          </a:p>
          <a:p>
            <a:pPr marL="342900" indent="-342900" algn="just">
              <a:spcAft>
                <a:spcPts val="300"/>
              </a:spcAft>
              <a:buFont typeface="Wingdings" panose="05000000000000000000" pitchFamily="2" charset="2"/>
              <a:buChar char="Ø"/>
            </a:pPr>
            <a:r>
              <a:rPr lang="cs-CZ" sz="1400" cap="none" dirty="0">
                <a:solidFill>
                  <a:srgbClr val="00529C"/>
                </a:solidFill>
              </a:rPr>
              <a:t>Výše uvedený postup však nelze použít v případě, že se jedná o údaje nebo doklady, které se vztahují ke kritériím hodnocení nabídek. Pozor – za objasnění lze považovat opravu položkového rozpočtu, pokud není dotčena celková nabídková cena nebo jiné kritérium hodnocení nabídek.</a:t>
            </a:r>
          </a:p>
          <a:p>
            <a:pPr marL="342900" indent="-342900" algn="just">
              <a:spcAft>
                <a:spcPts val="300"/>
              </a:spcAft>
              <a:buFont typeface="Wingdings" panose="05000000000000000000" pitchFamily="2" charset="2"/>
              <a:buChar char="Ø"/>
            </a:pPr>
            <a:r>
              <a:rPr lang="cs-CZ" sz="1400" cap="none" dirty="0">
                <a:solidFill>
                  <a:srgbClr val="00529C"/>
                </a:solidFill>
              </a:rPr>
              <a:t>Vyloučení účastníka z účasti ve VŘ z důvodu nesplnění zadávacích podmínek a nevyužití možnosti </a:t>
            </a:r>
            <a:br>
              <a:rPr lang="cs-CZ" sz="1400" cap="none" dirty="0">
                <a:solidFill>
                  <a:srgbClr val="00529C"/>
                </a:solidFill>
              </a:rPr>
            </a:br>
            <a:r>
              <a:rPr lang="cs-CZ" sz="1400" cap="none" dirty="0">
                <a:solidFill>
                  <a:srgbClr val="00529C"/>
                </a:solidFill>
              </a:rPr>
              <a:t>v bodu 8.2.3 MPZ a nevyzvání účastníka k doplnění dokladů/údajů, ačkoliv takový účastník předložil nabídku s nejnižší nabídkovou cenou, přičemž byla hodnocena pouze nejnižší nabídková cena a jedná se o zhojitelné vady nabídky je rovněž porušením povinnosti zadavatele postupovat dle čl. 5.1 Obecných pravidel pro žadatele a příjemce, ve spojení s § 2 zákona č. 320/2001 Sb., </a:t>
            </a:r>
            <a:br>
              <a:rPr lang="cs-CZ" sz="1400" cap="none" dirty="0">
                <a:solidFill>
                  <a:srgbClr val="00529C"/>
                </a:solidFill>
              </a:rPr>
            </a:br>
            <a:r>
              <a:rPr lang="cs-CZ" sz="1400" cap="none" dirty="0">
                <a:solidFill>
                  <a:srgbClr val="00529C"/>
                </a:solidFill>
              </a:rPr>
              <a:t>o finanční kontrole ve veřejné správě a o změně některých zákonů.</a:t>
            </a:r>
          </a:p>
          <a:p>
            <a:pPr marL="342900" indent="-342900" algn="just">
              <a:spcAft>
                <a:spcPts val="300"/>
              </a:spcAft>
              <a:buFont typeface="Wingdings" panose="05000000000000000000" pitchFamily="2" charset="2"/>
              <a:buChar char="Ø"/>
            </a:pPr>
            <a:r>
              <a:rPr lang="cs-CZ" sz="1400" cap="none" dirty="0">
                <a:solidFill>
                  <a:srgbClr val="00529C"/>
                </a:solidFill>
              </a:rPr>
              <a:t>K nutnosti dodržování zásad 3E se vyjádřil Nejvyšší správní soud ve svém rozsudku ze dne 5. 6. 2008, č. j. 1 </a:t>
            </a:r>
            <a:r>
              <a:rPr lang="cs-CZ" sz="1400" cap="none" dirty="0" err="1">
                <a:solidFill>
                  <a:srgbClr val="00529C"/>
                </a:solidFill>
              </a:rPr>
              <a:t>Afs</a:t>
            </a:r>
            <a:r>
              <a:rPr lang="cs-CZ" sz="1400" cap="none" dirty="0">
                <a:solidFill>
                  <a:srgbClr val="00529C"/>
                </a:solidFill>
              </a:rPr>
              <a:t> 20/2008-152, podle nějž základním cílem zadávání veřejných zakázek „</a:t>
            </a:r>
            <a:r>
              <a:rPr lang="cs-CZ" sz="1400" i="1" cap="none" dirty="0">
                <a:solidFill>
                  <a:srgbClr val="00529C"/>
                </a:solidFill>
              </a:rPr>
              <a:t>je zajištění hospodárnosti, efektivnosti a účelnosti nakládání s veřejnými prostředky. Zákon tohoto cíle dosahuje především vytvářením podmínek pro to, aby smlouvy, jejichž plnění je hrazeno z veřejných prostředků, byly zadavateli uzavírány při zajištění hospodářské soutěže a konkurenčního prostředí mezi dodavateli.“</a:t>
            </a:r>
            <a:endParaRPr lang="cs-CZ" sz="1400" cap="none" dirty="0">
              <a:solidFill>
                <a:srgbClr val="00529C"/>
              </a:solidFill>
            </a:endParaRPr>
          </a:p>
          <a:p>
            <a:pPr algn="ctr">
              <a:spcAft>
                <a:spcPts val="300"/>
              </a:spcAft>
            </a:pPr>
            <a:endParaRPr lang="cs-CZ" sz="500" b="1" dirty="0">
              <a:solidFill>
                <a:srgbClr val="00529C"/>
              </a:solidFill>
            </a:endParaRPr>
          </a:p>
        </p:txBody>
      </p:sp>
    </p:spTree>
    <p:extLst>
      <p:ext uri="{BB962C8B-B14F-4D97-AF65-F5344CB8AC3E}">
        <p14:creationId xmlns:p14="http://schemas.microsoft.com/office/powerpoint/2010/main" val="861001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24</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466591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ts val="0"/>
              </a:spcBef>
              <a:spcAft>
                <a:spcPts val="300"/>
              </a:spcAft>
              <a:buClrTx/>
              <a:buSzTx/>
              <a:tabLst/>
              <a:defRPr/>
            </a:pPr>
            <a:endParaRPr kumimoji="0" lang="cs-CZ" sz="1600" b="0" i="1"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8D44EEA-86B1-369D-C6BE-203FA6F5E5CA}"/>
              </a:ext>
            </a:extLst>
          </p:cNvPr>
          <p:cNvPicPr>
            <a:picLocks noChangeAspect="1"/>
          </p:cNvPicPr>
          <p:nvPr/>
        </p:nvPicPr>
        <p:blipFill>
          <a:blip r:embed="rId2"/>
          <a:stretch>
            <a:fillRect/>
          </a:stretch>
        </p:blipFill>
        <p:spPr>
          <a:xfrm>
            <a:off x="962510" y="106659"/>
            <a:ext cx="7242676" cy="1048603"/>
          </a:xfrm>
          <a:prstGeom prst="rect">
            <a:avLst/>
          </a:prstGeom>
        </p:spPr>
      </p:pic>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3"/>
          <a:stretch>
            <a:fillRect/>
          </a:stretch>
        </p:blipFill>
        <p:spPr>
          <a:xfrm>
            <a:off x="307478" y="1015042"/>
            <a:ext cx="8529043" cy="140220"/>
          </a:xfrm>
          <a:prstGeom prst="rect">
            <a:avLst/>
          </a:prstGeom>
        </p:spPr>
      </p:pic>
      <p:sp>
        <p:nvSpPr>
          <p:cNvPr id="8" name="TextovéPole 7">
            <a:extLst>
              <a:ext uri="{FF2B5EF4-FFF2-40B4-BE49-F238E27FC236}">
                <a16:creationId xmlns:a16="http://schemas.microsoft.com/office/drawing/2014/main" id="{7C29530B-CB3F-930F-5BC1-D1E3E2E90598}"/>
              </a:ext>
            </a:extLst>
          </p:cNvPr>
          <p:cNvSpPr txBox="1"/>
          <p:nvPr/>
        </p:nvSpPr>
        <p:spPr>
          <a:xfrm>
            <a:off x="394447" y="1693702"/>
            <a:ext cx="8355106" cy="3108543"/>
          </a:xfrm>
          <a:prstGeom prst="rect">
            <a:avLst/>
          </a:prstGeom>
          <a:noFill/>
        </p:spPr>
        <p:txBody>
          <a:bodyPr wrap="square">
            <a:spAutoFit/>
          </a:bodyPr>
          <a:lstStyle/>
          <a:p>
            <a:pPr algn="ctr">
              <a:spcAft>
                <a:spcPts val="300"/>
              </a:spcAft>
            </a:pPr>
            <a:r>
              <a:rPr lang="cs-CZ" sz="1800" b="1" cap="none" dirty="0">
                <a:solidFill>
                  <a:srgbClr val="00529C"/>
                </a:solidFill>
              </a:rPr>
              <a:t>Možnost doplnění nebo objasnění nabídek </a:t>
            </a:r>
          </a:p>
          <a:p>
            <a:pPr algn="just">
              <a:spcAft>
                <a:spcPts val="300"/>
              </a:spcAft>
            </a:pPr>
            <a:endParaRPr lang="cs-CZ" sz="600" b="1" cap="none" dirty="0">
              <a:solidFill>
                <a:srgbClr val="00529C"/>
              </a:solidFill>
            </a:endParaRPr>
          </a:p>
          <a:p>
            <a:pPr marL="342900" indent="-342900" algn="just">
              <a:spcAft>
                <a:spcPts val="300"/>
              </a:spcAft>
              <a:buFont typeface="Wingdings" panose="05000000000000000000" pitchFamily="2" charset="2"/>
              <a:buChar char="Ø"/>
            </a:pPr>
            <a:r>
              <a:rPr lang="cs-CZ" sz="1400" cap="none" dirty="0">
                <a:solidFill>
                  <a:srgbClr val="00529C"/>
                </a:solidFill>
              </a:rPr>
              <a:t>Úprava MPZ v bodě 8.2.3 je mírnější než § 46 ZZVZ, který zapovídá tzv. materiální změnu nabídky např. nahrazení původně nabídnutého výrobku, který nesplňoval všechny technické požadavky zadavatele, výrobkem, který vše již splňuje.</a:t>
            </a:r>
          </a:p>
          <a:p>
            <a:pPr marL="342900" indent="-342900" algn="just">
              <a:spcAft>
                <a:spcPts val="300"/>
              </a:spcAft>
              <a:buFont typeface="Wingdings" panose="05000000000000000000" pitchFamily="2" charset="2"/>
              <a:buChar char="Ø"/>
            </a:pPr>
            <a:endParaRPr lang="cs-CZ" sz="400" cap="none" dirty="0">
              <a:solidFill>
                <a:srgbClr val="00529C"/>
              </a:solidFill>
            </a:endParaRPr>
          </a:p>
          <a:p>
            <a:pPr marL="342900" indent="-342900" algn="just">
              <a:spcAft>
                <a:spcPts val="300"/>
              </a:spcAft>
              <a:buFont typeface="Wingdings" panose="05000000000000000000" pitchFamily="2" charset="2"/>
              <a:buChar char="Ø"/>
            </a:pPr>
            <a:r>
              <a:rPr lang="cs-CZ" sz="1400" dirty="0">
                <a:solidFill>
                  <a:srgbClr val="00529C"/>
                </a:solidFill>
              </a:rPr>
              <a:t>Ve veřejných zakázkách dle ZZVZ je při posuzování nutno rozlišovat mezi formální změnou nabídky a materiální (věcnou) změnou nabídky. Viz rozhodnutí ÚOHS č.j.: ÚOHS-11849/2020/322/</a:t>
            </a:r>
            <a:r>
              <a:rPr lang="cs-CZ" sz="1400" dirty="0" err="1">
                <a:solidFill>
                  <a:srgbClr val="00529C"/>
                </a:solidFill>
              </a:rPr>
              <a:t>Bví</a:t>
            </a:r>
            <a:r>
              <a:rPr lang="cs-CZ" sz="1400" dirty="0">
                <a:solidFill>
                  <a:srgbClr val="00529C"/>
                </a:solidFill>
              </a:rPr>
              <a:t> </a:t>
            </a:r>
            <a:br>
              <a:rPr lang="cs-CZ" sz="1400" dirty="0">
                <a:solidFill>
                  <a:srgbClr val="00529C"/>
                </a:solidFill>
              </a:rPr>
            </a:br>
            <a:r>
              <a:rPr lang="cs-CZ" sz="1400" dirty="0">
                <a:solidFill>
                  <a:srgbClr val="00529C"/>
                </a:solidFill>
              </a:rPr>
              <a:t>ze dne 21. 4. 2020.</a:t>
            </a:r>
          </a:p>
          <a:p>
            <a:pPr marL="342900" indent="-342900" algn="just">
              <a:spcAft>
                <a:spcPts val="300"/>
              </a:spcAft>
              <a:buFont typeface="Wingdings" panose="05000000000000000000" pitchFamily="2" charset="2"/>
              <a:buChar char="Ø"/>
            </a:pPr>
            <a:endParaRPr lang="cs-CZ" sz="400" dirty="0">
              <a:solidFill>
                <a:srgbClr val="00529C"/>
              </a:solidFill>
            </a:endParaRPr>
          </a:p>
          <a:p>
            <a:pPr marL="342900" indent="-342900" algn="just">
              <a:spcAft>
                <a:spcPts val="300"/>
              </a:spcAft>
              <a:buFont typeface="Wingdings" panose="05000000000000000000" pitchFamily="2" charset="2"/>
              <a:buChar char="Ø"/>
            </a:pPr>
            <a:r>
              <a:rPr lang="cs-CZ" sz="1400" dirty="0">
                <a:solidFill>
                  <a:srgbClr val="00529C"/>
                </a:solidFill>
              </a:rPr>
              <a:t>I přes mírnější úpravu v MPZ, dbát striktně na pravidla bodu 8.2.3 MPZ – doplnění nebo objasnění nemůže měnit celkovou nabídkovou cenu a údaje pro hodnocení.</a:t>
            </a:r>
          </a:p>
          <a:p>
            <a:pPr marL="342900" indent="-342900" algn="just">
              <a:spcAft>
                <a:spcPts val="300"/>
              </a:spcAft>
              <a:buFont typeface="Wingdings" panose="05000000000000000000" pitchFamily="2" charset="2"/>
              <a:buChar char="Ø"/>
            </a:pPr>
            <a:endParaRPr lang="cs-CZ" sz="400" cap="none" dirty="0">
              <a:solidFill>
                <a:srgbClr val="00529C"/>
              </a:solidFill>
            </a:endParaRPr>
          </a:p>
          <a:p>
            <a:pPr marL="342900" indent="-342900" algn="just">
              <a:spcAft>
                <a:spcPts val="300"/>
              </a:spcAft>
              <a:buFont typeface="Wingdings" panose="05000000000000000000" pitchFamily="2" charset="2"/>
              <a:buChar char="Ø"/>
            </a:pPr>
            <a:endParaRPr lang="cs-CZ" sz="400" cap="none" dirty="0">
              <a:solidFill>
                <a:srgbClr val="00529C"/>
              </a:solidFill>
            </a:endParaRPr>
          </a:p>
          <a:p>
            <a:pPr algn="ctr">
              <a:spcAft>
                <a:spcPts val="300"/>
              </a:spcAft>
            </a:pPr>
            <a:endParaRPr lang="cs-CZ" sz="1400" cap="none" dirty="0">
              <a:solidFill>
                <a:srgbClr val="00529C"/>
              </a:solidFill>
            </a:endParaRPr>
          </a:p>
          <a:p>
            <a:pPr algn="ctr">
              <a:spcAft>
                <a:spcPts val="300"/>
              </a:spcAft>
            </a:pPr>
            <a:endParaRPr lang="cs-CZ" sz="500" b="1" dirty="0">
              <a:solidFill>
                <a:srgbClr val="00529C"/>
              </a:solidFill>
            </a:endParaRPr>
          </a:p>
        </p:txBody>
      </p:sp>
    </p:spTree>
    <p:extLst>
      <p:ext uri="{BB962C8B-B14F-4D97-AF65-F5344CB8AC3E}">
        <p14:creationId xmlns:p14="http://schemas.microsoft.com/office/powerpoint/2010/main" val="1182373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25</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466591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ts val="0"/>
              </a:spcBef>
              <a:spcAft>
                <a:spcPts val="300"/>
              </a:spcAft>
              <a:buClrTx/>
              <a:buSzTx/>
              <a:tabLst/>
              <a:defRPr/>
            </a:pPr>
            <a:endParaRPr kumimoji="0" lang="cs-CZ" sz="1600" b="0" i="1"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8D44EEA-86B1-369D-C6BE-203FA6F5E5CA}"/>
              </a:ext>
            </a:extLst>
          </p:cNvPr>
          <p:cNvPicPr>
            <a:picLocks noChangeAspect="1"/>
          </p:cNvPicPr>
          <p:nvPr/>
        </p:nvPicPr>
        <p:blipFill>
          <a:blip r:embed="rId2"/>
          <a:stretch>
            <a:fillRect/>
          </a:stretch>
        </p:blipFill>
        <p:spPr>
          <a:xfrm>
            <a:off x="962510" y="106659"/>
            <a:ext cx="7242676" cy="1048603"/>
          </a:xfrm>
          <a:prstGeom prst="rect">
            <a:avLst/>
          </a:prstGeom>
        </p:spPr>
      </p:pic>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3"/>
          <a:stretch>
            <a:fillRect/>
          </a:stretch>
        </p:blipFill>
        <p:spPr>
          <a:xfrm>
            <a:off x="307478" y="1015042"/>
            <a:ext cx="8529043" cy="140220"/>
          </a:xfrm>
          <a:prstGeom prst="rect">
            <a:avLst/>
          </a:prstGeom>
        </p:spPr>
      </p:pic>
      <p:sp>
        <p:nvSpPr>
          <p:cNvPr id="8" name="TextovéPole 7">
            <a:extLst>
              <a:ext uri="{FF2B5EF4-FFF2-40B4-BE49-F238E27FC236}">
                <a16:creationId xmlns:a16="http://schemas.microsoft.com/office/drawing/2014/main" id="{7C29530B-CB3F-930F-5BC1-D1E3E2E90598}"/>
              </a:ext>
            </a:extLst>
          </p:cNvPr>
          <p:cNvSpPr txBox="1"/>
          <p:nvPr/>
        </p:nvSpPr>
        <p:spPr>
          <a:xfrm>
            <a:off x="406295" y="1181529"/>
            <a:ext cx="8355106" cy="4732065"/>
          </a:xfrm>
          <a:prstGeom prst="rect">
            <a:avLst/>
          </a:prstGeom>
          <a:noFill/>
        </p:spPr>
        <p:txBody>
          <a:bodyPr wrap="square">
            <a:spAutoFit/>
          </a:bodyPr>
          <a:lstStyle/>
          <a:p>
            <a:pPr algn="ctr">
              <a:spcAft>
                <a:spcPts val="300"/>
              </a:spcAft>
            </a:pPr>
            <a:r>
              <a:rPr lang="cs-CZ" sz="2000" b="1" cap="none" dirty="0" err="1">
                <a:solidFill>
                  <a:srgbClr val="00529C"/>
                </a:solidFill>
              </a:rPr>
              <a:t>Bid</a:t>
            </a:r>
            <a:r>
              <a:rPr lang="cs-CZ" sz="2000" b="1" cap="none" dirty="0">
                <a:solidFill>
                  <a:srgbClr val="00529C"/>
                </a:solidFill>
              </a:rPr>
              <a:t> </a:t>
            </a:r>
            <a:r>
              <a:rPr lang="cs-CZ" sz="2000" b="1" cap="none" dirty="0" err="1">
                <a:solidFill>
                  <a:srgbClr val="00529C"/>
                </a:solidFill>
              </a:rPr>
              <a:t>rigging</a:t>
            </a:r>
            <a:endParaRPr lang="cs-CZ" sz="2000" b="1" cap="none" dirty="0">
              <a:solidFill>
                <a:srgbClr val="00529C"/>
              </a:solidFill>
            </a:endParaRPr>
          </a:p>
          <a:p>
            <a:pPr algn="just">
              <a:spcAft>
                <a:spcPts val="300"/>
              </a:spcAft>
            </a:pPr>
            <a:endParaRPr lang="cs-CZ" sz="1200" b="1" cap="none" dirty="0">
              <a:solidFill>
                <a:srgbClr val="00529C"/>
              </a:solidFill>
            </a:endParaRPr>
          </a:p>
          <a:p>
            <a:pPr algn="just">
              <a:spcAft>
                <a:spcPts val="300"/>
              </a:spcAft>
            </a:pPr>
            <a:r>
              <a:rPr lang="cs-CZ" sz="1200" cap="none" dirty="0">
                <a:solidFill>
                  <a:srgbClr val="00529C"/>
                </a:solidFill>
              </a:rPr>
              <a:t>Účastníci řízení jednají ve vzájemné shodě a tím uzavřou zakázanou cílovou dohodu, čímž ovlivní výsledek výběrového řízení a naruší hospodářskou soutěž ve výběrovém řízení, a tím poruší zákaz stanovený v § 3 odst. 1 zákona </a:t>
            </a:r>
            <a:br>
              <a:rPr lang="cs-CZ" sz="1200" cap="none" dirty="0">
                <a:solidFill>
                  <a:srgbClr val="00529C"/>
                </a:solidFill>
              </a:rPr>
            </a:br>
            <a:r>
              <a:rPr lang="cs-CZ" sz="1200" cap="none" dirty="0">
                <a:solidFill>
                  <a:srgbClr val="00529C"/>
                </a:solidFill>
              </a:rPr>
              <a:t>č. 143/2001 Sb., o ochraně hospodářské soutěže a o změně některých zákonů (zákon o ochraně hospodářské soutěže), ve znění zákona č. 262/2017 </a:t>
            </a:r>
            <a:r>
              <a:rPr lang="cs-CZ" sz="1200" cap="none" dirty="0" err="1">
                <a:solidFill>
                  <a:srgbClr val="00529C"/>
                </a:solidFill>
              </a:rPr>
              <a:t>Sb.,a</a:t>
            </a:r>
            <a:r>
              <a:rPr lang="cs-CZ" sz="1200" cap="none" dirty="0">
                <a:solidFill>
                  <a:srgbClr val="00529C"/>
                </a:solidFill>
              </a:rPr>
              <a:t> dopustí se přestupku dle § 22a odst. 1 písm. b) tohoto zákona.</a:t>
            </a:r>
          </a:p>
          <a:p>
            <a:pPr marL="285750" indent="-285750" algn="just">
              <a:spcAft>
                <a:spcPts val="300"/>
              </a:spcAft>
              <a:buFont typeface="Wingdings" panose="05000000000000000000" pitchFamily="2" charset="2"/>
              <a:buChar char="Ø"/>
            </a:pPr>
            <a:r>
              <a:rPr lang="cs-CZ" sz="1200" cap="none" dirty="0">
                <a:solidFill>
                  <a:srgbClr val="00529C"/>
                </a:solidFill>
              </a:rPr>
              <a:t>Rozhodnutí ÚOHS </a:t>
            </a:r>
            <a:r>
              <a:rPr lang="cs-CZ" sz="1200" cap="none" dirty="0" err="1">
                <a:solidFill>
                  <a:srgbClr val="00529C"/>
                </a:solidFill>
              </a:rPr>
              <a:t>sp</a:t>
            </a:r>
            <a:r>
              <a:rPr lang="cs-CZ" sz="1200" cap="none" dirty="0">
                <a:solidFill>
                  <a:srgbClr val="00529C"/>
                </a:solidFill>
              </a:rPr>
              <a:t>. zn. ÚOHS-S0014/2020/KD, potvrzeno rozhodnutím předsedy ÚOHS </a:t>
            </a:r>
            <a:r>
              <a:rPr lang="cs-CZ" sz="1200" cap="none" dirty="0" err="1">
                <a:solidFill>
                  <a:srgbClr val="00529C"/>
                </a:solidFill>
              </a:rPr>
              <a:t>sp</a:t>
            </a:r>
            <a:r>
              <a:rPr lang="cs-CZ" sz="1200" cap="none" dirty="0">
                <a:solidFill>
                  <a:srgbClr val="00529C"/>
                </a:solidFill>
              </a:rPr>
              <a:t>. zn. ÚOHS-R0128/2021/HS ze dne 8. 12. 2021 následně potvrzeno KS v Brně 29 A 212/2019-44. Jednalo se o otevřené řízení podlimitní dle ZZVZ. Byly shledány indicie vedoucí k podezření na uzavření zakázané dohody. Jako hlavní indicie Centrum uvedlo shodu použitých koeficientů při úpravě jednotlivých oddílů nabídkových rozpočtů (byl použit jednotný přepočtový koeficient 0,8864), nedoložení požadované kvalifikace účastníka zadávacího řízení a nečitelnost položek v rozpisu nabídkové ceny v nabídce účastníka zadávacího řízení. </a:t>
            </a:r>
          </a:p>
          <a:p>
            <a:pPr marL="285750" indent="-285750" algn="just">
              <a:spcAft>
                <a:spcPts val="300"/>
              </a:spcAft>
              <a:buFont typeface="Wingdings" panose="05000000000000000000" pitchFamily="2" charset="2"/>
              <a:buChar char="Ø"/>
            </a:pPr>
            <a:r>
              <a:rPr lang="cs-CZ" sz="1200" cap="none" dirty="0">
                <a:solidFill>
                  <a:srgbClr val="00529C"/>
                </a:solidFill>
                <a:hlinkClick r:id="rId4"/>
              </a:rPr>
              <a:t>https://uohs.gov.cz/cs/informacni-centrum/tiskove-zpravy/hospodarska-soutez/4090-urad-ulozil-pokuty-i-zakaz-plneni-verejnych-zakazek-za-kartel-ve-verejne-zakazce-v-ostrave-zatim-nepravomocne.html</a:t>
            </a:r>
            <a:r>
              <a:rPr lang="cs-CZ" sz="1200" cap="none" dirty="0">
                <a:solidFill>
                  <a:srgbClr val="00529C"/>
                </a:solidFill>
              </a:rPr>
              <a:t> - V odkazu je mj. uvedeno, cit.: “</a:t>
            </a:r>
            <a:r>
              <a:rPr lang="cs-CZ" sz="1200" i="1" dirty="0">
                <a:solidFill>
                  <a:srgbClr val="00529C"/>
                </a:solidFill>
              </a:rPr>
              <a:t>Úřad v souvislosti s daným rozhodnutím velice oceňuje prozíravý postup starosty zadavatele, který na možný kartel o veřejné zakázce (tzv. </a:t>
            </a:r>
            <a:r>
              <a:rPr lang="cs-CZ" sz="1200" i="1" dirty="0" err="1">
                <a:solidFill>
                  <a:srgbClr val="00529C"/>
                </a:solidFill>
              </a:rPr>
              <a:t>bid</a:t>
            </a:r>
            <a:r>
              <a:rPr lang="cs-CZ" sz="1200" i="1" dirty="0">
                <a:solidFill>
                  <a:srgbClr val="00529C"/>
                </a:solidFill>
              </a:rPr>
              <a:t> </a:t>
            </a:r>
            <a:r>
              <a:rPr lang="cs-CZ" sz="1200" i="1" dirty="0" err="1">
                <a:solidFill>
                  <a:srgbClr val="00529C"/>
                </a:solidFill>
              </a:rPr>
              <a:t>rigging</a:t>
            </a:r>
            <a:r>
              <a:rPr lang="cs-CZ" sz="1200" i="1" dirty="0">
                <a:solidFill>
                  <a:srgbClr val="00529C"/>
                </a:solidFill>
              </a:rPr>
              <a:t>) upozornil. </a:t>
            </a:r>
            <a:r>
              <a:rPr lang="cs-CZ" sz="1200" i="1" u="sng" dirty="0">
                <a:solidFill>
                  <a:srgbClr val="00529C"/>
                </a:solidFill>
              </a:rPr>
              <a:t>„Zástupce zadavatele se zachoval učebnicově, když na možné protisoutěžní jednání upozornil nejprve Úřad. Měli jsme pak možnost provést místní šetření a zajistit důkazy. Vyzýváme i další zadavatele, kteří mají případně pochybnosti o tom, zda nedošlo k protisoutěžní dohodě uchazečů o jimi zadávanou zakázku, aby se na nás obrátili a nabízíme případnou konzultaci v tomto ohledu,“ uvedl k případu místopředseda ÚOHS Kamil Nejezchleb.</a:t>
            </a:r>
            <a:r>
              <a:rPr lang="cs-CZ" sz="1200" i="1" dirty="0">
                <a:solidFill>
                  <a:srgbClr val="00529C"/>
                </a:solidFill>
              </a:rPr>
              <a:t> Přestože Úřad v posledních letech proškolil ohledně </a:t>
            </a:r>
            <a:r>
              <a:rPr lang="cs-CZ" sz="1200" i="1" dirty="0" err="1">
                <a:solidFill>
                  <a:srgbClr val="00529C"/>
                </a:solidFill>
              </a:rPr>
              <a:t>bid</a:t>
            </a:r>
            <a:r>
              <a:rPr lang="cs-CZ" sz="1200" i="1" dirty="0">
                <a:solidFill>
                  <a:srgbClr val="00529C"/>
                </a:solidFill>
              </a:rPr>
              <a:t> </a:t>
            </a:r>
            <a:r>
              <a:rPr lang="cs-CZ" sz="1200" i="1" dirty="0" err="1">
                <a:solidFill>
                  <a:srgbClr val="00529C"/>
                </a:solidFill>
              </a:rPr>
              <a:t>riggingu</a:t>
            </a:r>
            <a:r>
              <a:rPr lang="cs-CZ" sz="1200" i="1" dirty="0">
                <a:solidFill>
                  <a:srgbClr val="00529C"/>
                </a:solidFill>
              </a:rPr>
              <a:t> stovky zadavatelů, v řadě případů se stále setkává se zcela nesprávným postupem, kdy zadavatel své podezření sdělí účastníkům kartelu nebo je dokonce oznámí médiím. Členové kartelu následně zpravidla zlikvidují všechny důkazy o své zakázané spolupráci a Úřad pak nemůže kartel prokázat a potrestat.“</a:t>
            </a:r>
            <a:endParaRPr lang="cs-CZ" sz="1200" cap="none" dirty="0">
              <a:solidFill>
                <a:srgbClr val="00529C"/>
              </a:solidFill>
            </a:endParaRPr>
          </a:p>
          <a:p>
            <a:pPr algn="ctr">
              <a:spcAft>
                <a:spcPts val="300"/>
              </a:spcAft>
            </a:pPr>
            <a:endParaRPr lang="cs-CZ" sz="500" b="1" dirty="0">
              <a:solidFill>
                <a:srgbClr val="00529C"/>
              </a:solidFill>
            </a:endParaRPr>
          </a:p>
        </p:txBody>
      </p:sp>
    </p:spTree>
    <p:extLst>
      <p:ext uri="{BB962C8B-B14F-4D97-AF65-F5344CB8AC3E}">
        <p14:creationId xmlns:p14="http://schemas.microsoft.com/office/powerpoint/2010/main" val="1431255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26</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466591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ts val="0"/>
              </a:spcBef>
              <a:spcAft>
                <a:spcPts val="300"/>
              </a:spcAft>
              <a:buClrTx/>
              <a:buSzTx/>
              <a:tabLst/>
              <a:defRPr/>
            </a:pPr>
            <a:endParaRPr kumimoji="0" lang="cs-CZ" sz="1600" b="0" i="1"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8D44EEA-86B1-369D-C6BE-203FA6F5E5CA}"/>
              </a:ext>
            </a:extLst>
          </p:cNvPr>
          <p:cNvPicPr>
            <a:picLocks noChangeAspect="1"/>
          </p:cNvPicPr>
          <p:nvPr/>
        </p:nvPicPr>
        <p:blipFill>
          <a:blip r:embed="rId2"/>
          <a:stretch>
            <a:fillRect/>
          </a:stretch>
        </p:blipFill>
        <p:spPr>
          <a:xfrm>
            <a:off x="962510" y="106659"/>
            <a:ext cx="7242676" cy="1048603"/>
          </a:xfrm>
          <a:prstGeom prst="rect">
            <a:avLst/>
          </a:prstGeom>
        </p:spPr>
      </p:pic>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3"/>
          <a:stretch>
            <a:fillRect/>
          </a:stretch>
        </p:blipFill>
        <p:spPr>
          <a:xfrm>
            <a:off x="307478" y="1015042"/>
            <a:ext cx="8529043" cy="140220"/>
          </a:xfrm>
          <a:prstGeom prst="rect">
            <a:avLst/>
          </a:prstGeom>
        </p:spPr>
      </p:pic>
      <p:sp>
        <p:nvSpPr>
          <p:cNvPr id="8" name="TextovéPole 7">
            <a:extLst>
              <a:ext uri="{FF2B5EF4-FFF2-40B4-BE49-F238E27FC236}">
                <a16:creationId xmlns:a16="http://schemas.microsoft.com/office/drawing/2014/main" id="{7C29530B-CB3F-930F-5BC1-D1E3E2E90598}"/>
              </a:ext>
            </a:extLst>
          </p:cNvPr>
          <p:cNvSpPr txBox="1"/>
          <p:nvPr/>
        </p:nvSpPr>
        <p:spPr>
          <a:xfrm>
            <a:off x="406295" y="1181529"/>
            <a:ext cx="8355106" cy="4939814"/>
          </a:xfrm>
          <a:prstGeom prst="rect">
            <a:avLst/>
          </a:prstGeom>
          <a:noFill/>
        </p:spPr>
        <p:txBody>
          <a:bodyPr wrap="square">
            <a:spAutoFit/>
          </a:bodyPr>
          <a:lstStyle/>
          <a:p>
            <a:pPr algn="ctr">
              <a:spcAft>
                <a:spcPts val="300"/>
              </a:spcAft>
            </a:pPr>
            <a:r>
              <a:rPr lang="cs-CZ" sz="2000" b="1" cap="none" dirty="0" err="1">
                <a:solidFill>
                  <a:srgbClr val="00529C"/>
                </a:solidFill>
              </a:rPr>
              <a:t>Bid</a:t>
            </a:r>
            <a:r>
              <a:rPr lang="cs-CZ" sz="2000" b="1" cap="none" dirty="0">
                <a:solidFill>
                  <a:srgbClr val="00529C"/>
                </a:solidFill>
              </a:rPr>
              <a:t> </a:t>
            </a:r>
            <a:r>
              <a:rPr lang="cs-CZ" sz="2000" b="1" cap="none" dirty="0" err="1">
                <a:solidFill>
                  <a:srgbClr val="00529C"/>
                </a:solidFill>
              </a:rPr>
              <a:t>rigging</a:t>
            </a:r>
            <a:r>
              <a:rPr lang="cs-CZ" sz="2000" b="1" cap="none" dirty="0">
                <a:solidFill>
                  <a:srgbClr val="00529C"/>
                </a:solidFill>
              </a:rPr>
              <a:t> ve VZMR</a:t>
            </a:r>
          </a:p>
          <a:p>
            <a:pPr algn="just">
              <a:spcAft>
                <a:spcPts val="300"/>
              </a:spcAft>
            </a:pPr>
            <a:endParaRPr lang="cs-CZ" sz="1400" b="1" cap="none" dirty="0">
              <a:solidFill>
                <a:srgbClr val="00529C"/>
              </a:solidFill>
            </a:endParaRPr>
          </a:p>
          <a:p>
            <a:pPr algn="just">
              <a:spcAft>
                <a:spcPts val="300"/>
              </a:spcAft>
            </a:pPr>
            <a:r>
              <a:rPr lang="cs-CZ" sz="1400" cap="none" dirty="0">
                <a:solidFill>
                  <a:srgbClr val="00529C"/>
                </a:solidFill>
              </a:rPr>
              <a:t>Jedná se o porušení obzvláště závažným způsobem zásady transparentnosti, neboť z dokumentace </a:t>
            </a:r>
            <a:br>
              <a:rPr lang="cs-CZ" sz="1400" cap="none" dirty="0">
                <a:solidFill>
                  <a:srgbClr val="00529C"/>
                </a:solidFill>
              </a:rPr>
            </a:br>
            <a:r>
              <a:rPr lang="cs-CZ" sz="1400" cap="none" dirty="0">
                <a:solidFill>
                  <a:srgbClr val="00529C"/>
                </a:solidFill>
              </a:rPr>
              <a:t>k veřejné zakázce vyplývá, že ve skutečnosti výběrové řízení, resp. řádná hospodářská soutěž neproběhla, jelikož nabídka vybraného dodavatele sloužila jako podklad ke stanovení nabídkových cen zbylých dvou předložených nabídek (použit koeficient pro jednu nabídku 4,80 % z jednotkových cen vybraného dodavatele a pro další nabídku použit koeficient  9,20 % z jednotkových cen nabídky vybraného dodavatele), což svědčí závěru, že účastnící výběrového řízení konali spolu ve vzájemné shodě s cílem ovlivnit hospodářskou soutěž a výsledek výběrového řízení.  </a:t>
            </a:r>
          </a:p>
          <a:p>
            <a:pPr algn="just">
              <a:spcAft>
                <a:spcPts val="300"/>
              </a:spcAft>
            </a:pPr>
            <a:endParaRPr lang="cs-CZ" sz="1400" dirty="0">
              <a:solidFill>
                <a:srgbClr val="00529C"/>
              </a:solidFill>
            </a:endParaRPr>
          </a:p>
          <a:p>
            <a:pPr algn="just">
              <a:spcAft>
                <a:spcPts val="300"/>
              </a:spcAft>
            </a:pPr>
            <a:r>
              <a:rPr lang="cs-CZ" sz="1400" dirty="0">
                <a:solidFill>
                  <a:srgbClr val="00529C"/>
                </a:solidFill>
              </a:rPr>
              <a:t>Účelem zásady transparentnosti je zajistit kontrolovatelnost, čitelnost a přehlednost procesu zadávání veřejných zakázek (i malého rozsahu) jako celku, jakož i vyloučení jakýchkoli pochybností </a:t>
            </a:r>
            <a:br>
              <a:rPr lang="cs-CZ" sz="1400" dirty="0">
                <a:solidFill>
                  <a:srgbClr val="00529C"/>
                </a:solidFill>
              </a:rPr>
            </a:br>
            <a:r>
              <a:rPr lang="cs-CZ" sz="1400" dirty="0">
                <a:solidFill>
                  <a:srgbClr val="00529C"/>
                </a:solidFill>
              </a:rPr>
              <a:t>o jednotlivých krocích a úkonech zadavatele učiněných v jeho průběhu. Podmínkou dodržení zásady transparentnosti je tedy vedení výběrového řízení takovým způsobem, který se navenek jeví jako férový a řádný. Je-li postup zadavatele při zadávání zakázky reálně nekontrolovatelným, jedná se </a:t>
            </a:r>
            <a:br>
              <a:rPr lang="cs-CZ" sz="1400" dirty="0">
                <a:solidFill>
                  <a:srgbClr val="00529C"/>
                </a:solidFill>
              </a:rPr>
            </a:br>
            <a:r>
              <a:rPr lang="cs-CZ" sz="1400" dirty="0">
                <a:solidFill>
                  <a:srgbClr val="00529C"/>
                </a:solidFill>
              </a:rPr>
              <a:t>o porušení zásady transparentnosti: výběrové řízení tak trpí zásadní vadou indikující rovněž uzavření dohody narušující hospodářskou soutěž ve smyslu § 3 odst. 1 zákona č. 143/2001 Sb., o ochraně hospodářské soutěže a o změně některých zákonů (zákon o ochraně hospodářské soutěže), ve znění pozdějších předpisů .</a:t>
            </a:r>
          </a:p>
          <a:p>
            <a:pPr algn="just">
              <a:spcAft>
                <a:spcPts val="300"/>
              </a:spcAft>
            </a:pPr>
            <a:endParaRPr lang="cs-CZ" sz="1400" dirty="0">
              <a:solidFill>
                <a:srgbClr val="00529C"/>
              </a:solidFill>
            </a:endParaRPr>
          </a:p>
          <a:p>
            <a:pPr algn="just">
              <a:spcAft>
                <a:spcPts val="300"/>
              </a:spcAft>
            </a:pPr>
            <a:r>
              <a:rPr lang="cs-CZ" sz="1400" dirty="0">
                <a:solidFill>
                  <a:srgbClr val="00529C"/>
                </a:solidFill>
              </a:rPr>
              <a:t>Zadavatel má možnost tyto účastníky výběrového řízení vyloučit dle bodu 8.2.5 písm. b) MPZ. </a:t>
            </a:r>
          </a:p>
        </p:txBody>
      </p:sp>
    </p:spTree>
    <p:extLst>
      <p:ext uri="{BB962C8B-B14F-4D97-AF65-F5344CB8AC3E}">
        <p14:creationId xmlns:p14="http://schemas.microsoft.com/office/powerpoint/2010/main" val="1128048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27</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466591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ts val="0"/>
              </a:spcBef>
              <a:spcAft>
                <a:spcPts val="300"/>
              </a:spcAft>
              <a:buClrTx/>
              <a:buSzTx/>
              <a:tabLst/>
              <a:defRPr/>
            </a:pPr>
            <a:endParaRPr kumimoji="0" lang="cs-CZ" sz="1600" b="0" i="1"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8D44EEA-86B1-369D-C6BE-203FA6F5E5CA}"/>
              </a:ext>
            </a:extLst>
          </p:cNvPr>
          <p:cNvPicPr>
            <a:picLocks noChangeAspect="1"/>
          </p:cNvPicPr>
          <p:nvPr/>
        </p:nvPicPr>
        <p:blipFill>
          <a:blip r:embed="rId2"/>
          <a:stretch>
            <a:fillRect/>
          </a:stretch>
        </p:blipFill>
        <p:spPr>
          <a:xfrm>
            <a:off x="962510" y="106659"/>
            <a:ext cx="7242676" cy="1048603"/>
          </a:xfrm>
          <a:prstGeom prst="rect">
            <a:avLst/>
          </a:prstGeom>
        </p:spPr>
      </p:pic>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3"/>
          <a:stretch>
            <a:fillRect/>
          </a:stretch>
        </p:blipFill>
        <p:spPr>
          <a:xfrm>
            <a:off x="307478" y="1015042"/>
            <a:ext cx="8529043" cy="140220"/>
          </a:xfrm>
          <a:prstGeom prst="rect">
            <a:avLst/>
          </a:prstGeom>
        </p:spPr>
      </p:pic>
      <p:sp>
        <p:nvSpPr>
          <p:cNvPr id="8" name="TextovéPole 7">
            <a:extLst>
              <a:ext uri="{FF2B5EF4-FFF2-40B4-BE49-F238E27FC236}">
                <a16:creationId xmlns:a16="http://schemas.microsoft.com/office/drawing/2014/main" id="{7C29530B-CB3F-930F-5BC1-D1E3E2E90598}"/>
              </a:ext>
            </a:extLst>
          </p:cNvPr>
          <p:cNvSpPr txBox="1"/>
          <p:nvPr/>
        </p:nvSpPr>
        <p:spPr>
          <a:xfrm>
            <a:off x="406295" y="1181529"/>
            <a:ext cx="8355106" cy="5216813"/>
          </a:xfrm>
          <a:prstGeom prst="rect">
            <a:avLst/>
          </a:prstGeom>
          <a:noFill/>
        </p:spPr>
        <p:txBody>
          <a:bodyPr wrap="square">
            <a:spAutoFit/>
          </a:bodyPr>
          <a:lstStyle/>
          <a:p>
            <a:pPr algn="just">
              <a:spcAft>
                <a:spcPts val="300"/>
              </a:spcAft>
            </a:pPr>
            <a:r>
              <a:rPr lang="cs-CZ" sz="1950" b="1" dirty="0">
                <a:solidFill>
                  <a:srgbClr val="00529C"/>
                </a:solidFill>
              </a:rPr>
              <a:t>K nutnosti v</a:t>
            </a:r>
            <a:r>
              <a:rPr lang="cs-CZ" sz="1950" b="1" cap="none" dirty="0">
                <a:solidFill>
                  <a:srgbClr val="00529C"/>
                </a:solidFill>
              </a:rPr>
              <a:t>yloučení účastníka pro nesplnění zadávacích podmínek</a:t>
            </a:r>
          </a:p>
          <a:p>
            <a:pPr algn="just">
              <a:spcAft>
                <a:spcPts val="300"/>
              </a:spcAft>
            </a:pPr>
            <a:endParaRPr lang="cs-CZ" sz="500" b="1" cap="none" dirty="0">
              <a:solidFill>
                <a:srgbClr val="00529C"/>
              </a:solidFill>
            </a:endParaRPr>
          </a:p>
          <a:p>
            <a:pPr marL="342900" indent="-342900" algn="just">
              <a:spcAft>
                <a:spcPts val="300"/>
              </a:spcAft>
              <a:buFont typeface="Wingdings" panose="05000000000000000000" pitchFamily="2" charset="2"/>
              <a:buChar char="Ø"/>
            </a:pPr>
            <a:r>
              <a:rPr lang="cs-CZ" sz="1350" cap="none" dirty="0">
                <a:solidFill>
                  <a:srgbClr val="00529C"/>
                </a:solidFill>
              </a:rPr>
              <a:t>Zadavatel musí vždy posoudit veškeré požadované parametry – i minimální odchylka je porušením zadávacích podmínek.</a:t>
            </a:r>
          </a:p>
          <a:p>
            <a:pPr marL="742950" marR="0" lvl="1" indent="-285750" algn="just"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cs-CZ" sz="1200" cap="none" dirty="0">
                <a:solidFill>
                  <a:srgbClr val="00529C"/>
                </a:solidFill>
              </a:rPr>
              <a:t>Např.: zadavatel postupoval v rozporu s bodem </a:t>
            </a:r>
            <a:r>
              <a:rPr lang="pl-PL" sz="1200" cap="none" dirty="0">
                <a:solidFill>
                  <a:srgbClr val="00529C"/>
                </a:solidFill>
              </a:rPr>
              <a:t>8.2.8 MPZ ve spojení s bodem 8.2.4 MPZ</a:t>
            </a:r>
            <a:r>
              <a:rPr lang="cs-CZ" sz="1200" cap="none" dirty="0">
                <a:solidFill>
                  <a:srgbClr val="00529C"/>
                </a:solidFill>
              </a:rPr>
              <a:t>, neboť nevyloučil vybraného dodavatele z účasti ve výběrovém řízení, ačkoliv vybraným dodavatelem v nabídce předložené vyšetřovací křeslo nesplnilo zadávací podmínku elektricky nastavitelnou výšku v rozpětí min. 650-900 mm, stanovenou v technické specifikaci, když u předmětného vyšetřovacího křesla byl v nabídce uveden rozsah 860-1060 mm, přičemž tento postup zadavatele ovlivnil výběr nejvhodnější nabídky.</a:t>
            </a:r>
          </a:p>
          <a:p>
            <a:pPr marL="742950" marR="0" lvl="1" indent="-285750" algn="just"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cs-CZ" sz="1200" cap="none" dirty="0">
                <a:solidFill>
                  <a:srgbClr val="00529C"/>
                </a:solidFill>
              </a:rPr>
              <a:t>Rozhodovací praxe ÚOHS: např. rozhodnutí č. j. ÚOHS-S155/2012/VZ-7797/2012/550/</a:t>
            </a:r>
            <a:r>
              <a:rPr lang="cs-CZ" sz="1200" cap="none" dirty="0" err="1">
                <a:solidFill>
                  <a:srgbClr val="00529C"/>
                </a:solidFill>
              </a:rPr>
              <a:t>SMo</a:t>
            </a:r>
            <a:r>
              <a:rPr lang="cs-CZ" sz="1200" cap="none" dirty="0">
                <a:solidFill>
                  <a:srgbClr val="00529C"/>
                </a:solidFill>
              </a:rPr>
              <a:t> ze dne </a:t>
            </a:r>
            <a:br>
              <a:rPr lang="cs-CZ" sz="1200" cap="none" dirty="0">
                <a:solidFill>
                  <a:srgbClr val="00529C"/>
                </a:solidFill>
              </a:rPr>
            </a:br>
            <a:r>
              <a:rPr lang="cs-CZ" sz="1200" cap="none" dirty="0">
                <a:solidFill>
                  <a:srgbClr val="00529C"/>
                </a:solidFill>
              </a:rPr>
              <a:t>23. 7. 2012 (nesplnění požadavku na výkon projektoru 24 500 lumen) nebo rozhodnutí č. j. ÚOHS-S0071/2018/VZ-11729/2018/523/</a:t>
            </a:r>
            <a:r>
              <a:rPr lang="cs-CZ" sz="1200" cap="none" dirty="0" err="1">
                <a:solidFill>
                  <a:srgbClr val="00529C"/>
                </a:solidFill>
              </a:rPr>
              <a:t>Hvo</a:t>
            </a:r>
            <a:r>
              <a:rPr lang="cs-CZ" sz="1200" cap="none" dirty="0">
                <a:solidFill>
                  <a:srgbClr val="00529C"/>
                </a:solidFill>
              </a:rPr>
              <a:t> ze dne 20. 4. 2018 potvrzené rozhodnutím předsedy UOHS </a:t>
            </a:r>
            <a:br>
              <a:rPr lang="cs-CZ" sz="1200" cap="none" dirty="0">
                <a:solidFill>
                  <a:srgbClr val="00529C"/>
                </a:solidFill>
              </a:rPr>
            </a:br>
            <a:r>
              <a:rPr lang="cs-CZ" sz="1200" cap="none" dirty="0">
                <a:solidFill>
                  <a:srgbClr val="00529C"/>
                </a:solidFill>
              </a:rPr>
              <a:t>č. j. ÚOHS-R0073/2018/VZ-20851/2018/322/</a:t>
            </a:r>
            <a:r>
              <a:rPr lang="cs-CZ" sz="1200" cap="none" dirty="0" err="1">
                <a:solidFill>
                  <a:srgbClr val="00529C"/>
                </a:solidFill>
              </a:rPr>
              <a:t>Dja</a:t>
            </a:r>
            <a:r>
              <a:rPr lang="cs-CZ" sz="1200" cap="none" dirty="0">
                <a:solidFill>
                  <a:srgbClr val="00529C"/>
                </a:solidFill>
              </a:rPr>
              <a:t> ze dne 16. 7. 2018 (analyzátory s biochemickým </a:t>
            </a:r>
            <a:br>
              <a:rPr lang="cs-CZ" sz="1200" cap="none" dirty="0">
                <a:solidFill>
                  <a:srgbClr val="00529C"/>
                </a:solidFill>
              </a:rPr>
            </a:br>
            <a:r>
              <a:rPr lang="cs-CZ" sz="1200" cap="none" dirty="0">
                <a:solidFill>
                  <a:srgbClr val="00529C"/>
                </a:solidFill>
              </a:rPr>
              <a:t>a imunochemickým modulem nedisponovaly řídícím softwarem v českém jazyce, včetně chybových </a:t>
            </a:r>
            <a:br>
              <a:rPr lang="cs-CZ" sz="1200" cap="none" dirty="0">
                <a:solidFill>
                  <a:srgbClr val="00529C"/>
                </a:solidFill>
              </a:rPr>
            </a:br>
            <a:r>
              <a:rPr lang="cs-CZ" sz="1200" cap="none" dirty="0">
                <a:solidFill>
                  <a:srgbClr val="00529C"/>
                </a:solidFill>
              </a:rPr>
              <a:t>a varovných hlášení) nebo rozhodnutí ÚOHS č. j. ÚOHS-S0245/2018/VZ-24395/2018/533/</a:t>
            </a:r>
            <a:r>
              <a:rPr lang="cs-CZ" sz="1200" cap="none" dirty="0" err="1">
                <a:solidFill>
                  <a:srgbClr val="00529C"/>
                </a:solidFill>
              </a:rPr>
              <a:t>Bku</a:t>
            </a:r>
            <a:r>
              <a:rPr lang="cs-CZ" sz="1200" cap="none" dirty="0">
                <a:solidFill>
                  <a:srgbClr val="00529C"/>
                </a:solidFill>
              </a:rPr>
              <a:t> ze dne </a:t>
            </a:r>
            <a:br>
              <a:rPr lang="cs-CZ" sz="1200" cap="none" dirty="0">
                <a:solidFill>
                  <a:srgbClr val="00529C"/>
                </a:solidFill>
              </a:rPr>
            </a:br>
            <a:r>
              <a:rPr lang="cs-CZ" sz="1200" cap="none" dirty="0">
                <a:solidFill>
                  <a:srgbClr val="00529C"/>
                </a:solidFill>
              </a:rPr>
              <a:t>21. 8. 2018 (nesplnění požadavku na digitální RF systém využívající paralelní techniky a disponující min. 64 kanály; v nabídce přístroj s pouze 48 kanály).</a:t>
            </a:r>
          </a:p>
          <a:p>
            <a:pPr marL="342900" indent="-342900" algn="just">
              <a:spcAft>
                <a:spcPts val="300"/>
              </a:spcAft>
              <a:buFont typeface="Wingdings" panose="05000000000000000000" pitchFamily="2" charset="2"/>
              <a:buChar char="Ø"/>
            </a:pPr>
            <a:r>
              <a:rPr lang="cs-CZ" sz="1350" cap="none" dirty="0">
                <a:solidFill>
                  <a:srgbClr val="00529C"/>
                </a:solidFill>
              </a:rPr>
              <a:t>Ekonomická výhodnost nabídky nemůže převážit fakt, že obsah nabídky nesplňuje zadávací podmínky výběrového řízení stanovené zadavatelem, obecně není vyloučeno, že právě nesplnění zadávacích podmínek může být často důvodem, proč je nabídková cena určitého dodavatele podstatně nižší než </a:t>
            </a:r>
            <a:br>
              <a:rPr lang="cs-CZ" sz="1350" cap="none" dirty="0">
                <a:solidFill>
                  <a:srgbClr val="00529C"/>
                </a:solidFill>
              </a:rPr>
            </a:br>
            <a:r>
              <a:rPr lang="cs-CZ" sz="1350" cap="none" dirty="0">
                <a:solidFill>
                  <a:srgbClr val="00529C"/>
                </a:solidFill>
              </a:rPr>
              <a:t>u jeho konkurentů.</a:t>
            </a:r>
          </a:p>
          <a:p>
            <a:pPr marL="342900" indent="-342900" algn="just">
              <a:spcAft>
                <a:spcPts val="300"/>
              </a:spcAft>
              <a:buFont typeface="Wingdings" panose="05000000000000000000" pitchFamily="2" charset="2"/>
              <a:buChar char="Ø"/>
            </a:pPr>
            <a:r>
              <a:rPr lang="cs-CZ" sz="1350" cap="none" dirty="0">
                <a:solidFill>
                  <a:srgbClr val="00529C"/>
                </a:solidFill>
              </a:rPr>
              <a:t>Zásady 3E nemají aplikační přednost před splněním zadávacích podmínek, např. rozhodnutí ÚOHS </a:t>
            </a:r>
            <a:br>
              <a:rPr lang="cs-CZ" sz="1350" cap="none" dirty="0">
                <a:solidFill>
                  <a:srgbClr val="00529C"/>
                </a:solidFill>
              </a:rPr>
            </a:br>
            <a:r>
              <a:rPr lang="cs-CZ" sz="1350" cap="none" dirty="0">
                <a:solidFill>
                  <a:srgbClr val="00529C"/>
                </a:solidFill>
              </a:rPr>
              <a:t>č. j. ÚOHS-S0032/2018/VZ-08517/2018/541/</a:t>
            </a:r>
            <a:r>
              <a:rPr lang="cs-CZ" sz="1350" cap="none" dirty="0" err="1">
                <a:solidFill>
                  <a:srgbClr val="00529C"/>
                </a:solidFill>
              </a:rPr>
              <a:t>AHr</a:t>
            </a:r>
            <a:r>
              <a:rPr lang="cs-CZ" sz="1350" cap="none" dirty="0">
                <a:solidFill>
                  <a:srgbClr val="00529C"/>
                </a:solidFill>
              </a:rPr>
              <a:t> ze dne 20. 3. 2018</a:t>
            </a:r>
            <a:r>
              <a:rPr lang="cs-CZ" sz="1350" dirty="0">
                <a:solidFill>
                  <a:srgbClr val="00529C"/>
                </a:solidFill>
              </a:rPr>
              <a:t>).</a:t>
            </a:r>
          </a:p>
          <a:p>
            <a:pPr marL="342900" indent="-342900" algn="just">
              <a:spcAft>
                <a:spcPts val="300"/>
              </a:spcAft>
              <a:buFont typeface="Wingdings" panose="05000000000000000000" pitchFamily="2" charset="2"/>
              <a:buChar char="Ø"/>
            </a:pPr>
            <a:r>
              <a:rPr lang="cs-CZ" sz="1350" dirty="0">
                <a:solidFill>
                  <a:srgbClr val="00529C"/>
                </a:solidFill>
              </a:rPr>
              <a:t>Vyloučenému účastníku výběrového řízení oznámí zadavatel jeho vyloučení bez zbytečného odkladu (bod 9.4.3 MPZ).</a:t>
            </a:r>
          </a:p>
        </p:txBody>
      </p:sp>
    </p:spTree>
    <p:extLst>
      <p:ext uri="{BB962C8B-B14F-4D97-AF65-F5344CB8AC3E}">
        <p14:creationId xmlns:p14="http://schemas.microsoft.com/office/powerpoint/2010/main" val="2231901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28</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466591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ts val="0"/>
              </a:spcBef>
              <a:spcAft>
                <a:spcPts val="300"/>
              </a:spcAft>
              <a:buClrTx/>
              <a:buSzTx/>
              <a:tabLst/>
              <a:defRPr/>
            </a:pPr>
            <a:endParaRPr kumimoji="0" lang="cs-CZ" sz="1600" b="0" i="1"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8D44EEA-86B1-369D-C6BE-203FA6F5E5CA}"/>
              </a:ext>
            </a:extLst>
          </p:cNvPr>
          <p:cNvPicPr>
            <a:picLocks noChangeAspect="1"/>
          </p:cNvPicPr>
          <p:nvPr/>
        </p:nvPicPr>
        <p:blipFill>
          <a:blip r:embed="rId2"/>
          <a:stretch>
            <a:fillRect/>
          </a:stretch>
        </p:blipFill>
        <p:spPr>
          <a:xfrm>
            <a:off x="962510" y="106659"/>
            <a:ext cx="7242676" cy="1048603"/>
          </a:xfrm>
          <a:prstGeom prst="rect">
            <a:avLst/>
          </a:prstGeom>
        </p:spPr>
      </p:pic>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3"/>
          <a:stretch>
            <a:fillRect/>
          </a:stretch>
        </p:blipFill>
        <p:spPr>
          <a:xfrm>
            <a:off x="307478" y="1015042"/>
            <a:ext cx="8529043" cy="140220"/>
          </a:xfrm>
          <a:prstGeom prst="rect">
            <a:avLst/>
          </a:prstGeom>
        </p:spPr>
      </p:pic>
      <p:sp>
        <p:nvSpPr>
          <p:cNvPr id="8" name="TextovéPole 7">
            <a:extLst>
              <a:ext uri="{FF2B5EF4-FFF2-40B4-BE49-F238E27FC236}">
                <a16:creationId xmlns:a16="http://schemas.microsoft.com/office/drawing/2014/main" id="{7C29530B-CB3F-930F-5BC1-D1E3E2E90598}"/>
              </a:ext>
            </a:extLst>
          </p:cNvPr>
          <p:cNvSpPr txBox="1"/>
          <p:nvPr/>
        </p:nvSpPr>
        <p:spPr>
          <a:xfrm>
            <a:off x="433352" y="1612911"/>
            <a:ext cx="8355106" cy="4285789"/>
          </a:xfrm>
          <a:prstGeom prst="rect">
            <a:avLst/>
          </a:prstGeom>
          <a:noFill/>
        </p:spPr>
        <p:txBody>
          <a:bodyPr wrap="square">
            <a:spAutoFit/>
          </a:bodyPr>
          <a:lstStyle/>
          <a:p>
            <a:pPr algn="ctr">
              <a:spcAft>
                <a:spcPts val="300"/>
              </a:spcAft>
            </a:pPr>
            <a:r>
              <a:rPr lang="cs-CZ" sz="1800" b="1" dirty="0">
                <a:solidFill>
                  <a:srgbClr val="00529C"/>
                </a:solidFill>
              </a:rPr>
              <a:t>Uzavření smlouvy a ukončení výběrového řízení (čl. 9 MPZ)</a:t>
            </a:r>
            <a:endParaRPr lang="cs-CZ" sz="1800" b="1" cap="none" dirty="0">
              <a:solidFill>
                <a:srgbClr val="00529C"/>
              </a:solidFill>
            </a:endParaRPr>
          </a:p>
          <a:p>
            <a:pPr algn="just">
              <a:spcAft>
                <a:spcPts val="300"/>
              </a:spcAft>
            </a:pPr>
            <a:endParaRPr lang="cs-CZ" sz="600" b="1" cap="none" dirty="0">
              <a:solidFill>
                <a:srgbClr val="00529C"/>
              </a:solidFill>
            </a:endParaRPr>
          </a:p>
          <a:p>
            <a:pPr marL="342900" indent="-342900" algn="just">
              <a:spcAft>
                <a:spcPts val="300"/>
              </a:spcAft>
              <a:buFont typeface="Wingdings" panose="05000000000000000000" pitchFamily="2" charset="2"/>
              <a:buChar char="Ø"/>
            </a:pPr>
            <a:r>
              <a:rPr lang="cs-CZ" sz="1400" cap="none" dirty="0">
                <a:solidFill>
                  <a:srgbClr val="00529C"/>
                </a:solidFill>
              </a:rPr>
              <a:t>O výsledku výběrového řízení musejí být bez zbytečného odkladu informováni všichni účastníci, kteří podali nabídky ve lhůtě pro podání nabídek a kteří nebyli vyloučeni </a:t>
            </a:r>
            <a:br>
              <a:rPr lang="cs-CZ" sz="1400" cap="none" dirty="0">
                <a:solidFill>
                  <a:srgbClr val="00529C"/>
                </a:solidFill>
              </a:rPr>
            </a:br>
            <a:r>
              <a:rPr lang="cs-CZ" sz="1400" cap="none" dirty="0">
                <a:solidFill>
                  <a:srgbClr val="00529C"/>
                </a:solidFill>
              </a:rPr>
              <a:t>z výběrového řízení</a:t>
            </a:r>
          </a:p>
          <a:p>
            <a:pPr marL="342900" indent="-342900" algn="just">
              <a:spcAft>
                <a:spcPts val="300"/>
              </a:spcAft>
              <a:buFont typeface="Wingdings" panose="05000000000000000000" pitchFamily="2" charset="2"/>
              <a:buChar char="Ø"/>
            </a:pPr>
            <a:r>
              <a:rPr lang="cs-CZ" sz="1400" cap="none" dirty="0">
                <a:solidFill>
                  <a:srgbClr val="00529C"/>
                </a:solidFill>
              </a:rPr>
              <a:t>MPZ stanovuje v bodu 9.4.1 </a:t>
            </a:r>
            <a:r>
              <a:rPr lang="cs-CZ" sz="1400" dirty="0">
                <a:solidFill>
                  <a:srgbClr val="00529C"/>
                </a:solidFill>
              </a:rPr>
              <a:t>min. informace, které musí obsahovat oznámení o výsledku výběrového řízení, např. i posouzení splnění zadávacích podmínek či výsledek hodnocení nabídek</a:t>
            </a:r>
          </a:p>
          <a:p>
            <a:pPr marL="342900" indent="-342900" algn="just">
              <a:spcAft>
                <a:spcPts val="300"/>
              </a:spcAft>
              <a:buFont typeface="Wingdings" panose="05000000000000000000" pitchFamily="2" charset="2"/>
              <a:buChar char="Ø"/>
            </a:pPr>
            <a:r>
              <a:rPr lang="cs-CZ" sz="1400" dirty="0">
                <a:solidFill>
                  <a:srgbClr val="00529C"/>
                </a:solidFill>
              </a:rPr>
              <a:t>Pokud si to zadavatel ve výzvě k podání nabídek vyhradil, může ve výběrovém řízení uveřejnit oznámení o výsledku výběrového řízení a případné oznámení o vyloučení účastníka stejným způsobem, jakým uveřejnil výzvu k podání nabídek (bod 9.4.2 MPZ)</a:t>
            </a:r>
          </a:p>
          <a:p>
            <a:pPr marL="342900" indent="-342900" algn="just">
              <a:spcAft>
                <a:spcPts val="300"/>
              </a:spcAft>
              <a:buFont typeface="Wingdings" panose="05000000000000000000" pitchFamily="2" charset="2"/>
              <a:buChar char="Ø"/>
            </a:pPr>
            <a:r>
              <a:rPr lang="cs-CZ" sz="1400" dirty="0">
                <a:solidFill>
                  <a:srgbClr val="00529C"/>
                </a:solidFill>
              </a:rPr>
              <a:t>Smlouva musí být uzavřena ve shodě se zadávacími podmínkami a vybranou nabídkou, a to bez zbytečného odkladu (bod 9.1.1 MPZ)</a:t>
            </a:r>
          </a:p>
          <a:p>
            <a:pPr marL="342900" indent="-342900" algn="just">
              <a:spcAft>
                <a:spcPts val="300"/>
              </a:spcAft>
              <a:buFont typeface="Wingdings" panose="05000000000000000000" pitchFamily="2" charset="2"/>
              <a:buChar char="Ø"/>
            </a:pPr>
            <a:r>
              <a:rPr lang="cs-CZ" sz="1400" dirty="0">
                <a:solidFill>
                  <a:srgbClr val="00529C"/>
                </a:solidFill>
              </a:rPr>
              <a:t>Bod 9.1.2 MPZ upravuje postup v případě odmítnutí vybraného dodavatele uzavřít smlouvu nebo pokud zadavateli neposkytne dostatečnou součinnost k jejímu uzavření</a:t>
            </a:r>
          </a:p>
          <a:p>
            <a:pPr marL="342900" indent="-342900" algn="just">
              <a:spcAft>
                <a:spcPts val="300"/>
              </a:spcAft>
              <a:buFont typeface="Wingdings" panose="05000000000000000000" pitchFamily="2" charset="2"/>
              <a:buChar char="Ø"/>
            </a:pPr>
            <a:r>
              <a:rPr lang="cs-CZ" sz="1400" cap="none" dirty="0">
                <a:solidFill>
                  <a:srgbClr val="00529C"/>
                </a:solidFill>
              </a:rPr>
              <a:t>Smlouva musí mít písemnou formu a musí obsahovat náležitosti dle bodu 9.1.3 MPZ</a:t>
            </a:r>
          </a:p>
          <a:p>
            <a:pPr marL="342900" indent="-342900" algn="just">
              <a:spcAft>
                <a:spcPts val="300"/>
              </a:spcAft>
              <a:buFont typeface="Wingdings" panose="05000000000000000000" pitchFamily="2" charset="2"/>
              <a:buChar char="Ø"/>
            </a:pPr>
            <a:r>
              <a:rPr lang="cs-CZ" sz="1400" dirty="0">
                <a:solidFill>
                  <a:srgbClr val="00529C"/>
                </a:solidFill>
              </a:rPr>
              <a:t>Uveřejnění smlouvy na profilu zadavatele či v registru smluv </a:t>
            </a:r>
            <a:r>
              <a:rPr lang="cs-CZ" sz="1100" dirty="0">
                <a:solidFill>
                  <a:srgbClr val="00529C"/>
                </a:solidFill>
              </a:rPr>
              <a:t>(pokud je to relevantní)</a:t>
            </a:r>
            <a:endParaRPr lang="cs-CZ" sz="1100" cap="none" dirty="0">
              <a:solidFill>
                <a:srgbClr val="00529C"/>
              </a:solidFill>
            </a:endParaRPr>
          </a:p>
          <a:p>
            <a:pPr marL="342900" indent="-342900" algn="just">
              <a:spcAft>
                <a:spcPts val="300"/>
              </a:spcAft>
              <a:buFont typeface="Wingdings" panose="05000000000000000000" pitchFamily="2" charset="2"/>
              <a:buChar char="Ø"/>
            </a:pPr>
            <a:r>
              <a:rPr lang="cs-CZ" sz="1400" dirty="0">
                <a:solidFill>
                  <a:srgbClr val="00529C"/>
                </a:solidFill>
              </a:rPr>
              <a:t>Postupy v případě zrušení výběrového řízení jsou uvedeny v odst. 9.3. MPZ</a:t>
            </a:r>
            <a:endParaRPr lang="cs-CZ" sz="1400" cap="none" dirty="0">
              <a:solidFill>
                <a:srgbClr val="00529C"/>
              </a:solidFill>
            </a:endParaRPr>
          </a:p>
          <a:p>
            <a:pPr algn="just">
              <a:spcAft>
                <a:spcPts val="300"/>
              </a:spcAft>
            </a:pPr>
            <a:endParaRPr lang="cs-CZ" sz="1350" dirty="0">
              <a:solidFill>
                <a:srgbClr val="00529C"/>
              </a:solidFill>
            </a:endParaRPr>
          </a:p>
        </p:txBody>
      </p:sp>
    </p:spTree>
    <p:extLst>
      <p:ext uri="{BB962C8B-B14F-4D97-AF65-F5344CB8AC3E}">
        <p14:creationId xmlns:p14="http://schemas.microsoft.com/office/powerpoint/2010/main" val="3627724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29</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466591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ts val="0"/>
              </a:spcBef>
              <a:spcAft>
                <a:spcPts val="300"/>
              </a:spcAft>
              <a:buClrTx/>
              <a:buSzTx/>
              <a:tabLst/>
              <a:defRPr/>
            </a:pPr>
            <a:endParaRPr kumimoji="0" lang="cs-CZ" sz="1600" b="0" i="1"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8D44EEA-86B1-369D-C6BE-203FA6F5E5CA}"/>
              </a:ext>
            </a:extLst>
          </p:cNvPr>
          <p:cNvPicPr>
            <a:picLocks noChangeAspect="1"/>
          </p:cNvPicPr>
          <p:nvPr/>
        </p:nvPicPr>
        <p:blipFill>
          <a:blip r:embed="rId2"/>
          <a:stretch>
            <a:fillRect/>
          </a:stretch>
        </p:blipFill>
        <p:spPr>
          <a:xfrm>
            <a:off x="962510" y="106659"/>
            <a:ext cx="7242676" cy="1048603"/>
          </a:xfrm>
          <a:prstGeom prst="rect">
            <a:avLst/>
          </a:prstGeom>
        </p:spPr>
      </p:pic>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3"/>
          <a:stretch>
            <a:fillRect/>
          </a:stretch>
        </p:blipFill>
        <p:spPr>
          <a:xfrm>
            <a:off x="307478" y="1015042"/>
            <a:ext cx="8529043" cy="140220"/>
          </a:xfrm>
          <a:prstGeom prst="rect">
            <a:avLst/>
          </a:prstGeom>
        </p:spPr>
      </p:pic>
      <p:sp>
        <p:nvSpPr>
          <p:cNvPr id="8" name="TextovéPole 7">
            <a:extLst>
              <a:ext uri="{FF2B5EF4-FFF2-40B4-BE49-F238E27FC236}">
                <a16:creationId xmlns:a16="http://schemas.microsoft.com/office/drawing/2014/main" id="{7C29530B-CB3F-930F-5BC1-D1E3E2E90598}"/>
              </a:ext>
            </a:extLst>
          </p:cNvPr>
          <p:cNvSpPr txBox="1"/>
          <p:nvPr/>
        </p:nvSpPr>
        <p:spPr>
          <a:xfrm>
            <a:off x="433352" y="1199349"/>
            <a:ext cx="8355106" cy="5078313"/>
          </a:xfrm>
          <a:prstGeom prst="rect">
            <a:avLst/>
          </a:prstGeom>
          <a:noFill/>
        </p:spPr>
        <p:txBody>
          <a:bodyPr wrap="square">
            <a:spAutoFit/>
          </a:bodyPr>
          <a:lstStyle/>
          <a:p>
            <a:pPr algn="ctr">
              <a:spcAft>
                <a:spcPts val="300"/>
              </a:spcAft>
            </a:pPr>
            <a:r>
              <a:rPr lang="cs-CZ" b="1" dirty="0">
                <a:solidFill>
                  <a:srgbClr val="00529C"/>
                </a:solidFill>
              </a:rPr>
              <a:t>V průběhu plnění VZ postupovat dle smlouvy a dbát zákazu umožnit podstatné změny závazků ze smlouvy (odst. 9.2 MPZ)</a:t>
            </a:r>
          </a:p>
          <a:p>
            <a:pPr algn="just">
              <a:spcAft>
                <a:spcPts val="300"/>
              </a:spcAft>
            </a:pPr>
            <a:endParaRPr lang="cs-CZ" sz="1300" b="1" cap="none" dirty="0">
              <a:solidFill>
                <a:srgbClr val="00529C"/>
              </a:solidFill>
            </a:endParaRPr>
          </a:p>
          <a:p>
            <a:pPr marL="342900" indent="-342900" algn="just">
              <a:spcAft>
                <a:spcPts val="300"/>
              </a:spcAft>
              <a:buFont typeface="Wingdings" panose="05000000000000000000" pitchFamily="2" charset="2"/>
              <a:buChar char="Ø"/>
            </a:pPr>
            <a:r>
              <a:rPr lang="cs-CZ" sz="1300" cap="none" dirty="0">
                <a:solidFill>
                  <a:srgbClr val="00529C"/>
                </a:solidFill>
              </a:rPr>
              <a:t>Lze doporučit zadavatelům, aby již při přípravě zadávací dokumentace vždy pečlivě zvážili své potřeby </a:t>
            </a:r>
            <a:br>
              <a:rPr lang="cs-CZ" sz="1300" cap="none" dirty="0">
                <a:solidFill>
                  <a:srgbClr val="00529C"/>
                </a:solidFill>
              </a:rPr>
            </a:br>
            <a:r>
              <a:rPr lang="cs-CZ" sz="1300" cap="none" dirty="0">
                <a:solidFill>
                  <a:srgbClr val="00529C"/>
                </a:solidFill>
              </a:rPr>
              <a:t>a očekávání v souvislosti s plněním veřejné zakázky. A vše odpovídajícím způsobem zachytili </a:t>
            </a:r>
            <a:br>
              <a:rPr lang="cs-CZ" sz="1300" cap="none" dirty="0">
                <a:solidFill>
                  <a:srgbClr val="00529C"/>
                </a:solidFill>
              </a:rPr>
            </a:br>
            <a:r>
              <a:rPr lang="cs-CZ" sz="1300" cap="none" dirty="0">
                <a:solidFill>
                  <a:srgbClr val="00529C"/>
                </a:solidFill>
              </a:rPr>
              <a:t>do vyžadovaných obchodních podmínek, zejména pokud jsou formulovány jako vzorový (a závazný) návrh smlouvy. </a:t>
            </a:r>
          </a:p>
          <a:p>
            <a:pPr marL="342900" indent="-342900" algn="just">
              <a:spcAft>
                <a:spcPts val="300"/>
              </a:spcAft>
              <a:buFont typeface="Wingdings" panose="05000000000000000000" pitchFamily="2" charset="2"/>
              <a:buChar char="Ø"/>
            </a:pPr>
            <a:r>
              <a:rPr lang="cs-CZ" sz="1300" cap="none" dirty="0">
                <a:solidFill>
                  <a:srgbClr val="00529C"/>
                </a:solidFill>
              </a:rPr>
              <a:t>Pokud následně při plnění veřejné zakázky vznikne potřeba změnit závazek ze smlouvy (upravit předmět plnění či povinnosti stran), pak by měl zadavatel předem důkladně zvážit, zda jde o změnu, kterou může připustit.</a:t>
            </a:r>
          </a:p>
          <a:p>
            <a:pPr marL="342900" indent="-342900" algn="just">
              <a:spcAft>
                <a:spcPts val="300"/>
              </a:spcAft>
              <a:buFont typeface="Wingdings" panose="05000000000000000000" pitchFamily="2" charset="2"/>
              <a:buChar char="Ø"/>
            </a:pPr>
            <a:r>
              <a:rPr lang="cs-CZ" sz="1300" cap="none" dirty="0">
                <a:solidFill>
                  <a:srgbClr val="00529C"/>
                </a:solidFill>
              </a:rPr>
              <a:t>Obecně: úprava odst. 9.2 MPZ není koncipována formou generálního zákazu jakýchkoliv změn smluv, </a:t>
            </a:r>
            <a:br>
              <a:rPr lang="cs-CZ" sz="1300" cap="none" dirty="0">
                <a:solidFill>
                  <a:srgbClr val="00529C"/>
                </a:solidFill>
              </a:rPr>
            </a:br>
            <a:r>
              <a:rPr lang="cs-CZ" sz="1300" cap="none" dirty="0">
                <a:solidFill>
                  <a:srgbClr val="00529C"/>
                </a:solidFill>
              </a:rPr>
              <a:t>ale formou zákazu změn dosahujících určité intenzity (založené konstantní rozhodovací praxí) vyjádřené pojmem „podstatná změna závazku ze smlouvy“. Bod 9.2.1 MPZ stanoví obecný zákaz umožnit podstatnou změnu závazku, přičemž samotná definice podstatné změny závazku je formulována pod písm. a) – c) bodu 9.2.1 MPZ. V bodech 9.2.2 – 9.2.7 MPZ jsou výslovně stanoveny případy, které při naplnění všech podmínek v příslušném ustanovení uvedených, nejsou podstatnou změnou závazku </a:t>
            </a:r>
            <a:br>
              <a:rPr lang="cs-CZ" sz="1300" cap="none" dirty="0">
                <a:solidFill>
                  <a:srgbClr val="00529C"/>
                </a:solidFill>
              </a:rPr>
            </a:br>
            <a:r>
              <a:rPr lang="cs-CZ" sz="1300" cap="none" dirty="0">
                <a:solidFill>
                  <a:srgbClr val="00529C"/>
                </a:solidFill>
              </a:rPr>
              <a:t>ze smlouvy.</a:t>
            </a:r>
          </a:p>
          <a:p>
            <a:pPr marL="342900" indent="-342900" algn="just">
              <a:spcAft>
                <a:spcPts val="300"/>
              </a:spcAft>
              <a:buFont typeface="Wingdings" panose="05000000000000000000" pitchFamily="2" charset="2"/>
              <a:buChar char="Ø"/>
            </a:pPr>
            <a:r>
              <a:rPr lang="cs-CZ" sz="1300" cap="none" dirty="0">
                <a:solidFill>
                  <a:srgbClr val="00529C"/>
                </a:solidFill>
              </a:rPr>
              <a:t>Pro evidenci změn závazků ze smlouvy doporučujeme zadavateli vyplňovat tabulku přehledu </a:t>
            </a:r>
            <a:r>
              <a:rPr lang="cs-CZ" sz="1300" dirty="0">
                <a:solidFill>
                  <a:srgbClr val="00529C"/>
                </a:solidFill>
              </a:rPr>
              <a:t>změn – záložka MPZ (</a:t>
            </a:r>
            <a:r>
              <a:rPr lang="cs-CZ" sz="1300" cap="none" dirty="0">
                <a:solidFill>
                  <a:srgbClr val="00529C"/>
                </a:solidFill>
              </a:rPr>
              <a:t>příloha č. 4 OPŽP), ke stažení </a:t>
            </a:r>
            <a:r>
              <a:rPr lang="pl-PL" sz="1300" dirty="0">
                <a:solidFill>
                  <a:srgbClr val="00529C"/>
                </a:solidFill>
              </a:rPr>
              <a:t>zde</a:t>
            </a:r>
            <a:r>
              <a:rPr lang="pl-PL" sz="1300" cap="none" dirty="0">
                <a:solidFill>
                  <a:srgbClr val="00529C"/>
                </a:solidFill>
              </a:rPr>
              <a:t>: </a:t>
            </a:r>
            <a:r>
              <a:rPr lang="pl-PL" sz="1300" cap="none" dirty="0">
                <a:solidFill>
                  <a:srgbClr val="00529C"/>
                </a:solidFill>
                <a:hlinkClick r:id="rId4"/>
              </a:rPr>
              <a:t>https://irop.gov.cz/cs/irop-2021-2027/dokumenty</a:t>
            </a:r>
            <a:r>
              <a:rPr lang="pl-PL" sz="1300" cap="none" dirty="0">
                <a:solidFill>
                  <a:srgbClr val="00529C"/>
                </a:solidFill>
              </a:rPr>
              <a:t> </a:t>
            </a:r>
            <a:endParaRPr lang="cs-CZ" sz="1300" cap="none" dirty="0">
              <a:solidFill>
                <a:srgbClr val="00529C"/>
              </a:solidFill>
            </a:endParaRPr>
          </a:p>
          <a:p>
            <a:pPr marL="342900" indent="-342900" algn="just">
              <a:spcAft>
                <a:spcPts val="300"/>
              </a:spcAft>
              <a:buFont typeface="Wingdings" panose="05000000000000000000" pitchFamily="2" charset="2"/>
              <a:buChar char="Ø"/>
            </a:pPr>
            <a:r>
              <a:rPr lang="cs-CZ" sz="1300" cap="none" dirty="0">
                <a:solidFill>
                  <a:srgbClr val="00529C"/>
                </a:solidFill>
              </a:rPr>
              <a:t>Nejčastěji pochybení spadají do problematiky termínů plnění (nedůvodné prodloužení), nevyžadování sjednaných bankovních záruk (či pojištění), ačkoliv ve smlouvě požadovány jsou (často s navázanou smluvní pokutou), neuplatňovaní sjednaných smluvních pokut v okamžiku naplnění důvodů pro jejich uplatnění sjednaných ve smlouvě, zmírnění povinností pro zhotovitele.</a:t>
            </a:r>
            <a:endParaRPr lang="cs-CZ" sz="1300" dirty="0">
              <a:solidFill>
                <a:srgbClr val="00529C"/>
              </a:solidFill>
            </a:endParaRPr>
          </a:p>
        </p:txBody>
      </p:sp>
    </p:spTree>
    <p:extLst>
      <p:ext uri="{BB962C8B-B14F-4D97-AF65-F5344CB8AC3E}">
        <p14:creationId xmlns:p14="http://schemas.microsoft.com/office/powerpoint/2010/main" val="309029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3</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466591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ts val="0"/>
              </a:spcBef>
              <a:spcAft>
                <a:spcPts val="300"/>
              </a:spcAft>
              <a:buClrTx/>
              <a:buSzTx/>
              <a:tabLst/>
              <a:defRPr/>
            </a:pPr>
            <a:endParaRPr kumimoji="0" lang="cs-CZ" sz="1600" b="0" i="0" u="none" strike="noStrike" kern="1200" cap="none" spc="0" normalizeH="0" baseline="0" noProof="0" dirty="0">
              <a:ln>
                <a:noFill/>
              </a:ln>
              <a:solidFill>
                <a:srgbClr val="00529C"/>
              </a:solidFill>
              <a:effectLst/>
              <a:uLnTx/>
              <a:uFillTx/>
              <a:latin typeface="Arial" panose="020B0604020202020204"/>
              <a:ea typeface="+mn-ea"/>
              <a:cs typeface="+mn-cs"/>
            </a:endParaRPr>
          </a:p>
          <a:p>
            <a:pPr marL="342900" marR="0" lvl="0" indent="-342900" algn="just" defTabSz="457200"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kumimoji="0" lang="cs-CZ" sz="1600" b="0" i="0" u="none" strike="noStrike" kern="1200" cap="none" spc="0" normalizeH="0" baseline="0" noProof="0" dirty="0">
                <a:ln>
                  <a:noFill/>
                </a:ln>
                <a:solidFill>
                  <a:srgbClr val="00529C"/>
                </a:solidFill>
                <a:effectLst/>
                <a:uLnTx/>
                <a:uFillTx/>
                <a:latin typeface="Arial" panose="020B0604020202020204"/>
                <a:ea typeface="+mn-ea"/>
                <a:cs typeface="+mn-cs"/>
              </a:rPr>
              <a:t>Využívat komunikační kanály Konzultačního servisu IROP 2 (IROP 2021 – 2027) - </a:t>
            </a:r>
            <a:r>
              <a:rPr kumimoji="0" lang="cs-CZ" sz="1600" b="0" i="0" u="none" strike="noStrike" kern="1200" cap="none" spc="0" normalizeH="0" baseline="0" noProof="0" dirty="0">
                <a:ln>
                  <a:noFill/>
                </a:ln>
                <a:solidFill>
                  <a:srgbClr val="00529C"/>
                </a:solidFill>
                <a:effectLst/>
                <a:uLnTx/>
                <a:uFillTx/>
                <a:latin typeface="Arial" panose="020B0604020202020204"/>
                <a:ea typeface="+mn-ea"/>
                <a:cs typeface="+mn-cs"/>
                <a:hlinkClick r:id="rId2"/>
              </a:rPr>
              <a:t>https://www.crr.cz/irop/konzultacni-servis-irop/</a:t>
            </a:r>
            <a:r>
              <a:rPr kumimoji="0" lang="cs-CZ" sz="1600" b="0" i="0" u="none" strike="noStrike" kern="1200" cap="none" spc="0" normalizeH="0" baseline="0" noProof="0" dirty="0">
                <a:ln>
                  <a:noFill/>
                </a:ln>
                <a:solidFill>
                  <a:srgbClr val="00529C"/>
                </a:solidFill>
                <a:effectLst/>
                <a:uLnTx/>
                <a:uFillTx/>
                <a:latin typeface="Arial" panose="020B0604020202020204"/>
                <a:ea typeface="+mn-ea"/>
                <a:cs typeface="+mn-cs"/>
              </a:rPr>
              <a:t> (před podáním žádosti o podporu). </a:t>
            </a:r>
          </a:p>
          <a:p>
            <a:pPr marL="342900" marR="0" lvl="0" indent="-342900" algn="just" defTabSz="457200" rtl="0" eaLnBrk="1" fontAlgn="auto" latinLnBrk="0" hangingPunct="1">
              <a:lnSpc>
                <a:spcPct val="100000"/>
              </a:lnSpc>
              <a:spcBef>
                <a:spcPts val="0"/>
              </a:spcBef>
              <a:spcAft>
                <a:spcPts val="300"/>
              </a:spcAft>
              <a:buClrTx/>
              <a:buSzTx/>
              <a:buFont typeface="Wingdings" panose="05000000000000000000" pitchFamily="2" charset="2"/>
              <a:buChar char="Ø"/>
              <a:tabLst/>
              <a:defRPr/>
            </a:pPr>
            <a:endParaRPr kumimoji="0" lang="cs-CZ" sz="800" b="0" i="0" u="none" strike="noStrike" kern="1200" cap="none" spc="0" normalizeH="0" baseline="0" noProof="0" dirty="0">
              <a:ln>
                <a:noFill/>
              </a:ln>
              <a:solidFill>
                <a:srgbClr val="00529C"/>
              </a:solidFill>
              <a:effectLst/>
              <a:uLnTx/>
              <a:uFillTx/>
              <a:latin typeface="Arial" panose="020B0604020202020204"/>
              <a:ea typeface="+mn-ea"/>
              <a:cs typeface="+mn-cs"/>
            </a:endParaRPr>
          </a:p>
          <a:p>
            <a:pPr marL="342900" marR="0" lvl="0" indent="-342900" algn="just" defTabSz="457200"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kumimoji="0" lang="cs-CZ" sz="1600" b="0" i="0" u="none" strike="noStrike" kern="1200" cap="none" spc="0" normalizeH="0" baseline="0" noProof="0" dirty="0">
                <a:ln>
                  <a:noFill/>
                </a:ln>
                <a:solidFill>
                  <a:srgbClr val="00529C"/>
                </a:solidFill>
                <a:effectLst/>
                <a:uLnTx/>
                <a:uFillTx/>
                <a:latin typeface="Arial" panose="020B0604020202020204"/>
                <a:ea typeface="+mn-ea"/>
                <a:cs typeface="+mn-cs"/>
              </a:rPr>
              <a:t>Zvážit případné využití externích zdrojů pro realizaci výběrového řízení (administrátor s prokázanou zkušeností a kvalitou).</a:t>
            </a:r>
          </a:p>
          <a:p>
            <a:pPr marL="342900" marR="0" lvl="0" indent="-342900" algn="just" defTabSz="457200" rtl="0" eaLnBrk="1" fontAlgn="auto" latinLnBrk="0" hangingPunct="1">
              <a:lnSpc>
                <a:spcPct val="100000"/>
              </a:lnSpc>
              <a:spcBef>
                <a:spcPts val="0"/>
              </a:spcBef>
              <a:spcAft>
                <a:spcPts val="300"/>
              </a:spcAft>
              <a:buClrTx/>
              <a:buSzTx/>
              <a:buFont typeface="Wingdings" panose="05000000000000000000" pitchFamily="2" charset="2"/>
              <a:buChar char="Ø"/>
              <a:tabLst/>
              <a:defRPr/>
            </a:pPr>
            <a:endParaRPr kumimoji="0" lang="cs-CZ" sz="800" b="0" i="0" u="none" strike="noStrike" kern="1200" cap="none" spc="0" normalizeH="0" baseline="0" noProof="0" dirty="0">
              <a:ln>
                <a:noFill/>
              </a:ln>
              <a:solidFill>
                <a:srgbClr val="00529C"/>
              </a:solidFill>
              <a:effectLst/>
              <a:uLnTx/>
              <a:uFillTx/>
              <a:latin typeface="Arial" panose="020B0604020202020204"/>
              <a:ea typeface="+mn-ea"/>
              <a:cs typeface="+mn-cs"/>
            </a:endParaRPr>
          </a:p>
          <a:p>
            <a:pPr marL="342900" marR="0" lvl="0" indent="-342900" algn="just" defTabSz="457200"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kumimoji="0" lang="cs-CZ" sz="1600" b="0" i="0" u="none" strike="noStrike" kern="1200" cap="none" spc="0" normalizeH="0" baseline="0" noProof="0" dirty="0">
                <a:ln>
                  <a:noFill/>
                </a:ln>
                <a:solidFill>
                  <a:srgbClr val="00529C"/>
                </a:solidFill>
                <a:effectLst/>
                <a:uLnTx/>
                <a:uFillTx/>
                <a:latin typeface="Arial" panose="020B0604020202020204"/>
                <a:ea typeface="+mn-ea"/>
                <a:cs typeface="+mn-cs"/>
              </a:rPr>
              <a:t>Znalost předpisů upravující zadání veřejné zakázky. </a:t>
            </a:r>
          </a:p>
          <a:p>
            <a:pPr marL="342900" marR="0" lvl="0" indent="-342900" algn="just" defTabSz="457200" rtl="0" eaLnBrk="1" fontAlgn="auto" latinLnBrk="0" hangingPunct="1">
              <a:lnSpc>
                <a:spcPct val="100000"/>
              </a:lnSpc>
              <a:spcBef>
                <a:spcPts val="0"/>
              </a:spcBef>
              <a:spcAft>
                <a:spcPts val="300"/>
              </a:spcAft>
              <a:buClrTx/>
              <a:buSzTx/>
              <a:buFont typeface="Wingdings" panose="05000000000000000000" pitchFamily="2" charset="2"/>
              <a:buChar char="Ø"/>
              <a:tabLst/>
              <a:defRPr/>
            </a:pPr>
            <a:endParaRPr kumimoji="0" lang="cs-CZ" sz="800" b="0" i="0" u="none" strike="noStrike" kern="1200" cap="none" spc="0" normalizeH="0" baseline="0" noProof="0" dirty="0">
              <a:ln>
                <a:noFill/>
              </a:ln>
              <a:solidFill>
                <a:srgbClr val="00529C"/>
              </a:solidFill>
              <a:effectLst/>
              <a:uLnTx/>
              <a:uFillTx/>
              <a:latin typeface="Arial" panose="020B0604020202020204"/>
              <a:ea typeface="+mn-ea"/>
              <a:cs typeface="+mn-cs"/>
            </a:endParaRPr>
          </a:p>
          <a:p>
            <a:pPr marL="342900" marR="0" lvl="0" indent="-342900" algn="just" defTabSz="457200"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kumimoji="0" lang="cs-CZ" sz="1600" b="0" i="0" u="none" strike="noStrike" kern="1200" cap="none" spc="0" normalizeH="0" baseline="0" noProof="0" dirty="0">
                <a:ln>
                  <a:noFill/>
                </a:ln>
                <a:solidFill>
                  <a:srgbClr val="00529C"/>
                </a:solidFill>
                <a:effectLst/>
                <a:uLnTx/>
                <a:uFillTx/>
                <a:latin typeface="Arial" panose="020B0604020202020204"/>
                <a:ea typeface="+mn-ea"/>
                <a:cs typeface="+mn-cs"/>
              </a:rPr>
              <a:t>Soustředit se na včasné zahájení výběrového řízení vzhledem k termínům realizace projektu.</a:t>
            </a:r>
          </a:p>
          <a:p>
            <a:pPr marL="342900" marR="0" lvl="0" indent="-342900" algn="just" defTabSz="457200" rtl="0" eaLnBrk="1" fontAlgn="auto" latinLnBrk="0" hangingPunct="1">
              <a:lnSpc>
                <a:spcPct val="100000"/>
              </a:lnSpc>
              <a:spcBef>
                <a:spcPts val="0"/>
              </a:spcBef>
              <a:spcAft>
                <a:spcPts val="300"/>
              </a:spcAft>
              <a:buClrTx/>
              <a:buSzTx/>
              <a:buFont typeface="Wingdings" panose="05000000000000000000" pitchFamily="2" charset="2"/>
              <a:buChar char="Ø"/>
              <a:tabLst/>
              <a:defRPr/>
            </a:pPr>
            <a:endParaRPr kumimoji="0" lang="cs-CZ" sz="800" b="0" i="0" u="none" strike="noStrike" kern="1200" cap="none" spc="0" normalizeH="0" baseline="0" noProof="0" dirty="0">
              <a:ln>
                <a:noFill/>
              </a:ln>
              <a:solidFill>
                <a:srgbClr val="00529C"/>
              </a:solidFill>
              <a:effectLst/>
              <a:uLnTx/>
              <a:uFillTx/>
              <a:latin typeface="Arial" panose="020B0604020202020204"/>
              <a:ea typeface="+mn-ea"/>
              <a:cs typeface="+mn-cs"/>
            </a:endParaRPr>
          </a:p>
          <a:p>
            <a:pPr marL="342900" marR="0" lvl="0" indent="-342900" algn="just" defTabSz="457200"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kumimoji="0" lang="cs-CZ" sz="1600" b="0" i="0" u="none" strike="noStrike" kern="1200" cap="none" spc="0" normalizeH="0" baseline="0" noProof="0" dirty="0">
                <a:ln>
                  <a:noFill/>
                </a:ln>
                <a:solidFill>
                  <a:srgbClr val="00529C"/>
                </a:solidFill>
                <a:effectLst/>
                <a:uLnTx/>
                <a:uFillTx/>
                <a:latin typeface="Arial" panose="020B0604020202020204"/>
                <a:ea typeface="+mn-ea"/>
                <a:cs typeface="+mn-cs"/>
              </a:rPr>
              <a:t>Účastnit se seminářů MMR/Centra k plánovaným výzvám (součástí i téma VZ).</a:t>
            </a:r>
          </a:p>
          <a:p>
            <a:pPr marL="342900" marR="0" lvl="0" indent="-342900" algn="just" defTabSz="457200" rtl="0" eaLnBrk="1" fontAlgn="auto" latinLnBrk="0" hangingPunct="1">
              <a:lnSpc>
                <a:spcPct val="100000"/>
              </a:lnSpc>
              <a:spcBef>
                <a:spcPts val="0"/>
              </a:spcBef>
              <a:spcAft>
                <a:spcPts val="300"/>
              </a:spcAft>
              <a:buClrTx/>
              <a:buSzTx/>
              <a:buFont typeface="Wingdings" panose="05000000000000000000" pitchFamily="2" charset="2"/>
              <a:buChar char="Ø"/>
              <a:tabLst/>
              <a:defRPr/>
            </a:pPr>
            <a:endParaRPr kumimoji="0" lang="cs-CZ" sz="800" b="0" i="0" u="none" strike="noStrike" kern="1200" cap="none" spc="0" normalizeH="0" baseline="0" noProof="0" dirty="0">
              <a:ln>
                <a:noFill/>
              </a:ln>
              <a:solidFill>
                <a:srgbClr val="00529C"/>
              </a:solidFill>
              <a:effectLst/>
              <a:uLnTx/>
              <a:uFillTx/>
              <a:latin typeface="Arial" panose="020B0604020202020204"/>
              <a:ea typeface="+mn-ea"/>
              <a:cs typeface="+mn-cs"/>
            </a:endParaRPr>
          </a:p>
          <a:p>
            <a:pPr marL="342900" marR="0" lvl="0" indent="-342900" algn="just" defTabSz="457200"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kumimoji="0" lang="cs-CZ" sz="1600" b="0" i="0" u="none" strike="noStrike" kern="1200" cap="none" spc="0" normalizeH="0" baseline="0" noProof="0" dirty="0">
                <a:ln>
                  <a:noFill/>
                </a:ln>
                <a:solidFill>
                  <a:srgbClr val="00529C"/>
                </a:solidFill>
                <a:effectLst/>
                <a:uLnTx/>
                <a:uFillTx/>
                <a:latin typeface="Arial" panose="020B0604020202020204"/>
                <a:ea typeface="+mn-ea"/>
                <a:cs typeface="+mn-cs"/>
              </a:rPr>
              <a:t>V případě pochybností volit cestu „</a:t>
            </a:r>
            <a:r>
              <a:rPr kumimoji="0" lang="cs-CZ" sz="1600" b="0" i="1" u="none" strike="noStrike" kern="1200" cap="none" spc="0" normalizeH="0" baseline="0" noProof="0" dirty="0">
                <a:ln>
                  <a:noFill/>
                </a:ln>
                <a:solidFill>
                  <a:srgbClr val="00529C"/>
                </a:solidFill>
                <a:effectLst/>
                <a:uLnTx/>
                <a:uFillTx/>
                <a:latin typeface="Arial" panose="020B0604020202020204"/>
                <a:ea typeface="+mn-ea"/>
                <a:cs typeface="+mn-cs"/>
              </a:rPr>
              <a:t>právní jistoty</a:t>
            </a:r>
            <a:r>
              <a:rPr kumimoji="0" lang="cs-CZ" sz="1600" b="0" i="0" u="none" strike="noStrike" kern="1200" cap="none" spc="0" normalizeH="0" baseline="0" noProof="0" dirty="0">
                <a:ln>
                  <a:noFill/>
                </a:ln>
                <a:solidFill>
                  <a:srgbClr val="00529C"/>
                </a:solidFill>
                <a:effectLst/>
                <a:uLnTx/>
                <a:uFillTx/>
                <a:latin typeface="Arial" panose="020B0604020202020204"/>
                <a:ea typeface="+mn-ea"/>
                <a:cs typeface="+mn-cs"/>
              </a:rPr>
              <a:t>.“</a:t>
            </a:r>
          </a:p>
          <a:p>
            <a:pPr marL="342900" marR="0" lvl="0" indent="-342900" algn="just" defTabSz="457200" rtl="0" eaLnBrk="1" fontAlgn="auto" latinLnBrk="0" hangingPunct="1">
              <a:lnSpc>
                <a:spcPct val="100000"/>
              </a:lnSpc>
              <a:spcBef>
                <a:spcPts val="0"/>
              </a:spcBef>
              <a:spcAft>
                <a:spcPts val="300"/>
              </a:spcAft>
              <a:buClrTx/>
              <a:buSzTx/>
              <a:buFont typeface="Wingdings" panose="05000000000000000000" pitchFamily="2" charset="2"/>
              <a:buChar char="Ø"/>
              <a:tabLst/>
              <a:defRPr/>
            </a:pPr>
            <a:endParaRPr kumimoji="0" lang="cs-CZ" sz="800" b="0" i="0" u="none" strike="noStrike" kern="1200" cap="none" spc="0" normalizeH="0" baseline="0" noProof="0" dirty="0">
              <a:ln>
                <a:noFill/>
              </a:ln>
              <a:solidFill>
                <a:srgbClr val="00529C"/>
              </a:solidFill>
              <a:effectLst/>
              <a:uLnTx/>
              <a:uFillTx/>
              <a:latin typeface="Arial" panose="020B0604020202020204"/>
              <a:ea typeface="+mn-ea"/>
              <a:cs typeface="+mn-cs"/>
            </a:endParaRPr>
          </a:p>
          <a:p>
            <a:pPr marL="342900" marR="0" lvl="0" indent="-342900" algn="just" defTabSz="457200"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kumimoji="0" lang="cs-CZ" sz="1600" b="0" i="0" u="none" strike="noStrike" kern="1200" cap="none" spc="0" normalizeH="0" baseline="0" noProof="0" dirty="0">
                <a:ln>
                  <a:noFill/>
                </a:ln>
                <a:solidFill>
                  <a:srgbClr val="00529C"/>
                </a:solidFill>
                <a:effectLst/>
                <a:uLnTx/>
                <a:uFillTx/>
                <a:latin typeface="Arial" panose="020B0604020202020204"/>
                <a:ea typeface="+mn-ea"/>
                <a:cs typeface="+mn-cs"/>
              </a:rPr>
              <a:t>Ctít zadavatelské pravidlo: „</a:t>
            </a:r>
            <a:r>
              <a:rPr kumimoji="0" lang="cs-CZ" sz="1600" b="0" i="1" u="none" strike="noStrike" kern="1200" cap="none" spc="0" normalizeH="0" baseline="0" noProof="0" dirty="0">
                <a:ln>
                  <a:noFill/>
                </a:ln>
                <a:solidFill>
                  <a:srgbClr val="00529C"/>
                </a:solidFill>
                <a:effectLst/>
                <a:uLnTx/>
                <a:uFillTx/>
                <a:latin typeface="Arial" panose="020B0604020202020204"/>
                <a:ea typeface="+mn-ea"/>
                <a:cs typeface="+mn-cs"/>
              </a:rPr>
              <a:t>Vím co dělám, a proč to dělám.“</a:t>
            </a: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8D44EEA-86B1-369D-C6BE-203FA6F5E5CA}"/>
              </a:ext>
            </a:extLst>
          </p:cNvPr>
          <p:cNvPicPr>
            <a:picLocks noChangeAspect="1"/>
          </p:cNvPicPr>
          <p:nvPr/>
        </p:nvPicPr>
        <p:blipFill>
          <a:blip r:embed="rId3"/>
          <a:stretch>
            <a:fillRect/>
          </a:stretch>
        </p:blipFill>
        <p:spPr>
          <a:xfrm>
            <a:off x="962510" y="106659"/>
            <a:ext cx="7242676" cy="1048603"/>
          </a:xfrm>
          <a:prstGeom prst="rect">
            <a:avLst/>
          </a:prstGeom>
        </p:spPr>
      </p:pic>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4"/>
          <a:stretch>
            <a:fillRect/>
          </a:stretch>
        </p:blipFill>
        <p:spPr>
          <a:xfrm>
            <a:off x="307478" y="1015042"/>
            <a:ext cx="8529043" cy="140220"/>
          </a:xfrm>
          <a:prstGeom prst="rect">
            <a:avLst/>
          </a:prstGeom>
        </p:spPr>
      </p:pic>
    </p:spTree>
    <p:extLst>
      <p:ext uri="{BB962C8B-B14F-4D97-AF65-F5344CB8AC3E}">
        <p14:creationId xmlns:p14="http://schemas.microsoft.com/office/powerpoint/2010/main" val="2583871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30</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466591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ts val="0"/>
              </a:spcBef>
              <a:spcAft>
                <a:spcPts val="300"/>
              </a:spcAft>
              <a:buClrTx/>
              <a:buSzTx/>
              <a:tabLst/>
              <a:defRPr/>
            </a:pPr>
            <a:endParaRPr kumimoji="0" lang="cs-CZ" sz="1600" b="0" i="1"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8D44EEA-86B1-369D-C6BE-203FA6F5E5CA}"/>
              </a:ext>
            </a:extLst>
          </p:cNvPr>
          <p:cNvPicPr>
            <a:picLocks noChangeAspect="1"/>
          </p:cNvPicPr>
          <p:nvPr/>
        </p:nvPicPr>
        <p:blipFill>
          <a:blip r:embed="rId2"/>
          <a:stretch>
            <a:fillRect/>
          </a:stretch>
        </p:blipFill>
        <p:spPr>
          <a:xfrm>
            <a:off x="962510" y="106659"/>
            <a:ext cx="7242676" cy="1048603"/>
          </a:xfrm>
          <a:prstGeom prst="rect">
            <a:avLst/>
          </a:prstGeom>
        </p:spPr>
      </p:pic>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3"/>
          <a:stretch>
            <a:fillRect/>
          </a:stretch>
        </p:blipFill>
        <p:spPr>
          <a:xfrm>
            <a:off x="307478" y="1015042"/>
            <a:ext cx="8529043" cy="140220"/>
          </a:xfrm>
          <a:prstGeom prst="rect">
            <a:avLst/>
          </a:prstGeom>
        </p:spPr>
      </p:pic>
      <p:sp>
        <p:nvSpPr>
          <p:cNvPr id="8" name="TextovéPole 7">
            <a:extLst>
              <a:ext uri="{FF2B5EF4-FFF2-40B4-BE49-F238E27FC236}">
                <a16:creationId xmlns:a16="http://schemas.microsoft.com/office/drawing/2014/main" id="{7C29530B-CB3F-930F-5BC1-D1E3E2E90598}"/>
              </a:ext>
            </a:extLst>
          </p:cNvPr>
          <p:cNvSpPr txBox="1"/>
          <p:nvPr/>
        </p:nvSpPr>
        <p:spPr>
          <a:xfrm>
            <a:off x="433352" y="1199349"/>
            <a:ext cx="8355106" cy="4770537"/>
          </a:xfrm>
          <a:prstGeom prst="rect">
            <a:avLst/>
          </a:prstGeom>
          <a:noFill/>
        </p:spPr>
        <p:txBody>
          <a:bodyPr wrap="square">
            <a:spAutoFit/>
          </a:bodyPr>
          <a:lstStyle/>
          <a:p>
            <a:pPr algn="ctr">
              <a:spcAft>
                <a:spcPts val="300"/>
              </a:spcAft>
            </a:pPr>
            <a:r>
              <a:rPr lang="cs-CZ" b="1" dirty="0">
                <a:solidFill>
                  <a:srgbClr val="00529C"/>
                </a:solidFill>
              </a:rPr>
              <a:t>P</a:t>
            </a:r>
            <a:r>
              <a:rPr lang="cs-CZ" b="1" cap="none" dirty="0">
                <a:solidFill>
                  <a:srgbClr val="00529C"/>
                </a:solidFill>
              </a:rPr>
              <a:t>ostup při kontrole změny závazků ze smlouvy/dodatku</a:t>
            </a:r>
          </a:p>
          <a:p>
            <a:pPr algn="ctr">
              <a:spcAft>
                <a:spcPts val="300"/>
              </a:spcAft>
            </a:pPr>
            <a:endParaRPr lang="cs-CZ" sz="1400" b="1" cap="none" dirty="0">
              <a:solidFill>
                <a:srgbClr val="00529C"/>
              </a:solidFill>
            </a:endParaRPr>
          </a:p>
          <a:p>
            <a:pPr marL="342900" indent="-342900" algn="just">
              <a:spcAft>
                <a:spcPts val="300"/>
              </a:spcAft>
              <a:buFont typeface="Wingdings" panose="05000000000000000000" pitchFamily="2" charset="2"/>
              <a:buChar char="Ø"/>
            </a:pPr>
            <a:r>
              <a:rPr lang="cs-CZ" sz="1400" dirty="0">
                <a:solidFill>
                  <a:srgbClr val="00529C"/>
                </a:solidFill>
              </a:rPr>
              <a:t>Výdaje spojené se změnou závazku ze smlouvy/dodatku jsou propláceny v jednotlivých etapách </a:t>
            </a:r>
            <a:br>
              <a:rPr lang="cs-CZ" sz="1400" dirty="0">
                <a:solidFill>
                  <a:srgbClr val="00529C"/>
                </a:solidFill>
              </a:rPr>
            </a:br>
            <a:r>
              <a:rPr lang="cs-CZ" sz="1400" dirty="0">
                <a:solidFill>
                  <a:srgbClr val="00529C"/>
                </a:solidFill>
              </a:rPr>
              <a:t>na základě dílčí projektové kontroly, tj. kontroly zejména souladu předmětu dodatku s pravidly IROP, žádostí o podporu a samotnou uzavřenou smlouvou.</a:t>
            </a:r>
          </a:p>
          <a:p>
            <a:pPr marL="342900" indent="-342900" algn="just">
              <a:spcAft>
                <a:spcPts val="300"/>
              </a:spcAft>
              <a:buFont typeface="Wingdings" panose="05000000000000000000" pitchFamily="2" charset="2"/>
              <a:buChar char="Ø"/>
            </a:pPr>
            <a:endParaRPr lang="cs-CZ" sz="1400" dirty="0">
              <a:solidFill>
                <a:srgbClr val="00529C"/>
              </a:solidFill>
            </a:endParaRPr>
          </a:p>
          <a:p>
            <a:pPr marL="342900" indent="-342900" algn="just">
              <a:spcAft>
                <a:spcPts val="300"/>
              </a:spcAft>
              <a:buFont typeface="Wingdings" panose="05000000000000000000" pitchFamily="2" charset="2"/>
              <a:buChar char="Ø"/>
            </a:pPr>
            <a:r>
              <a:rPr lang="cs-CZ" sz="1400" dirty="0">
                <a:solidFill>
                  <a:srgbClr val="00529C"/>
                </a:solidFill>
              </a:rPr>
              <a:t>Posouzení souladu s MPZ, tzv. zakázkovou kontrolu, provede Centrum souhrnně </a:t>
            </a:r>
            <a:br>
              <a:rPr lang="cs-CZ" sz="1400" dirty="0">
                <a:solidFill>
                  <a:srgbClr val="00529C"/>
                </a:solidFill>
              </a:rPr>
            </a:br>
            <a:r>
              <a:rPr lang="cs-CZ" sz="1400" dirty="0">
                <a:solidFill>
                  <a:srgbClr val="00529C"/>
                </a:solidFill>
              </a:rPr>
              <a:t>pro všechny předložené změny závazku ze smlouvy/dodatky nejdříve s předložením posledního výdaje k proplacení, který se vztahuje k předmětné veřejné zakázce </a:t>
            </a:r>
            <a:br>
              <a:rPr lang="cs-CZ" sz="1400" dirty="0">
                <a:solidFill>
                  <a:srgbClr val="00529C"/>
                </a:solidFill>
              </a:rPr>
            </a:br>
            <a:r>
              <a:rPr lang="cs-CZ" sz="1400" dirty="0">
                <a:solidFill>
                  <a:srgbClr val="00529C"/>
                </a:solidFill>
              </a:rPr>
              <a:t>(tj. při poslední žádosti o platbu, ve které budou uplatněny výdaje z této zakázky/smlouvy), nejpozději však po ukončení závěrečné etapy projektu. </a:t>
            </a:r>
          </a:p>
          <a:p>
            <a:pPr marL="342900" indent="-342900" algn="just">
              <a:spcAft>
                <a:spcPts val="300"/>
              </a:spcAft>
              <a:buFont typeface="Wingdings" panose="05000000000000000000" pitchFamily="2" charset="2"/>
              <a:buChar char="Ø"/>
            </a:pPr>
            <a:endParaRPr lang="cs-CZ" sz="1400" dirty="0">
              <a:solidFill>
                <a:srgbClr val="00529C"/>
              </a:solidFill>
            </a:endParaRPr>
          </a:p>
          <a:p>
            <a:pPr marL="342900" indent="-342900" algn="just">
              <a:spcAft>
                <a:spcPts val="300"/>
              </a:spcAft>
              <a:buFont typeface="Wingdings" panose="05000000000000000000" pitchFamily="2" charset="2"/>
              <a:buChar char="Ø"/>
            </a:pPr>
            <a:r>
              <a:rPr lang="cs-CZ" sz="1400" dirty="0">
                <a:solidFill>
                  <a:srgbClr val="00529C"/>
                </a:solidFill>
              </a:rPr>
              <a:t>V návaznosti na skutečnost, že Centrum provede zakázkovou kontrolu až po dokončení předmětu plnění smlouvy, je při změnách závazku z uzavřené smlouvy potřeba dbát zvýšené opatrnosti </a:t>
            </a:r>
            <a:br>
              <a:rPr lang="cs-CZ" sz="1400" dirty="0">
                <a:solidFill>
                  <a:srgbClr val="00529C"/>
                </a:solidFill>
              </a:rPr>
            </a:br>
            <a:r>
              <a:rPr lang="cs-CZ" sz="1400" dirty="0">
                <a:solidFill>
                  <a:srgbClr val="00529C"/>
                </a:solidFill>
              </a:rPr>
              <a:t>a veškeré provedené změny závazku ze smlouvy mít řádně zdokumentované a podložené relevantními podklady. </a:t>
            </a:r>
          </a:p>
          <a:p>
            <a:pPr marL="342900" indent="-342900" algn="just">
              <a:spcAft>
                <a:spcPts val="300"/>
              </a:spcAft>
              <a:buFont typeface="Wingdings" panose="05000000000000000000" pitchFamily="2" charset="2"/>
              <a:buChar char="Ø"/>
            </a:pPr>
            <a:endParaRPr lang="cs-CZ" sz="1400" dirty="0">
              <a:solidFill>
                <a:srgbClr val="00529C"/>
              </a:solidFill>
            </a:endParaRPr>
          </a:p>
          <a:p>
            <a:pPr marL="342900" indent="-342900" algn="just">
              <a:spcAft>
                <a:spcPts val="300"/>
              </a:spcAft>
              <a:buFont typeface="Wingdings" panose="05000000000000000000" pitchFamily="2" charset="2"/>
              <a:buChar char="Ø"/>
            </a:pPr>
            <a:r>
              <a:rPr lang="cs-CZ" sz="1400" dirty="0">
                <a:solidFill>
                  <a:srgbClr val="00529C"/>
                </a:solidFill>
              </a:rPr>
              <a:t>Předkládání dokumentace u změny závazku ze smlouvy na zakázku je podrobněji upraveno </a:t>
            </a:r>
            <a:br>
              <a:rPr lang="cs-CZ" sz="1400" dirty="0">
                <a:solidFill>
                  <a:srgbClr val="00529C"/>
                </a:solidFill>
              </a:rPr>
            </a:br>
            <a:r>
              <a:rPr lang="cs-CZ" sz="1400" dirty="0">
                <a:solidFill>
                  <a:srgbClr val="00529C"/>
                </a:solidFill>
              </a:rPr>
              <a:t>v čl. 5.5 OPŽP - Speciální úprava předkládání dokumentace u změny závazku ze smlouvy </a:t>
            </a:r>
            <a:br>
              <a:rPr lang="cs-CZ" sz="1400" dirty="0">
                <a:solidFill>
                  <a:srgbClr val="00529C"/>
                </a:solidFill>
              </a:rPr>
            </a:br>
            <a:r>
              <a:rPr lang="cs-CZ" sz="1400" dirty="0">
                <a:solidFill>
                  <a:srgbClr val="00529C"/>
                </a:solidFill>
              </a:rPr>
              <a:t>na zakázku.</a:t>
            </a:r>
          </a:p>
        </p:txBody>
      </p:sp>
    </p:spTree>
    <p:extLst>
      <p:ext uri="{BB962C8B-B14F-4D97-AF65-F5344CB8AC3E}">
        <p14:creationId xmlns:p14="http://schemas.microsoft.com/office/powerpoint/2010/main" val="2724996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31</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466591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ts val="0"/>
              </a:spcBef>
              <a:spcAft>
                <a:spcPts val="300"/>
              </a:spcAft>
              <a:buClrTx/>
              <a:buSzTx/>
              <a:tabLst/>
              <a:defRPr/>
            </a:pPr>
            <a:endParaRPr kumimoji="0" lang="cs-CZ" sz="1600" b="0" i="1"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8D44EEA-86B1-369D-C6BE-203FA6F5E5CA}"/>
              </a:ext>
            </a:extLst>
          </p:cNvPr>
          <p:cNvPicPr>
            <a:picLocks noChangeAspect="1"/>
          </p:cNvPicPr>
          <p:nvPr/>
        </p:nvPicPr>
        <p:blipFill>
          <a:blip r:embed="rId2"/>
          <a:stretch>
            <a:fillRect/>
          </a:stretch>
        </p:blipFill>
        <p:spPr>
          <a:xfrm>
            <a:off x="962510" y="106659"/>
            <a:ext cx="7242676" cy="1048603"/>
          </a:xfrm>
          <a:prstGeom prst="rect">
            <a:avLst/>
          </a:prstGeom>
        </p:spPr>
      </p:pic>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3"/>
          <a:stretch>
            <a:fillRect/>
          </a:stretch>
        </p:blipFill>
        <p:spPr>
          <a:xfrm>
            <a:off x="307478" y="1015042"/>
            <a:ext cx="8529043" cy="140220"/>
          </a:xfrm>
          <a:prstGeom prst="rect">
            <a:avLst/>
          </a:prstGeom>
        </p:spPr>
      </p:pic>
      <p:sp>
        <p:nvSpPr>
          <p:cNvPr id="8" name="TextovéPole 7">
            <a:extLst>
              <a:ext uri="{FF2B5EF4-FFF2-40B4-BE49-F238E27FC236}">
                <a16:creationId xmlns:a16="http://schemas.microsoft.com/office/drawing/2014/main" id="{7C29530B-CB3F-930F-5BC1-D1E3E2E90598}"/>
              </a:ext>
            </a:extLst>
          </p:cNvPr>
          <p:cNvSpPr txBox="1"/>
          <p:nvPr/>
        </p:nvSpPr>
        <p:spPr>
          <a:xfrm>
            <a:off x="433352" y="1199349"/>
            <a:ext cx="8355106" cy="4916731"/>
          </a:xfrm>
          <a:prstGeom prst="rect">
            <a:avLst/>
          </a:prstGeom>
          <a:noFill/>
        </p:spPr>
        <p:txBody>
          <a:bodyPr wrap="square">
            <a:spAutoFit/>
          </a:bodyPr>
          <a:lstStyle/>
          <a:p>
            <a:pPr algn="ctr">
              <a:spcAft>
                <a:spcPts val="300"/>
              </a:spcAft>
            </a:pPr>
            <a:r>
              <a:rPr lang="cs-CZ" sz="2000" b="1" cap="none" dirty="0">
                <a:solidFill>
                  <a:srgbClr val="00529C"/>
                </a:solidFill>
              </a:rPr>
              <a:t>Realita dnešní doby </a:t>
            </a:r>
          </a:p>
          <a:p>
            <a:pPr algn="ctr">
              <a:spcAft>
                <a:spcPts val="300"/>
              </a:spcAft>
            </a:pPr>
            <a:endParaRPr lang="cs-CZ" sz="1400" b="1" cap="none" dirty="0">
              <a:solidFill>
                <a:srgbClr val="00529C"/>
              </a:solidFill>
            </a:endParaRPr>
          </a:p>
          <a:p>
            <a:pPr algn="just">
              <a:spcAft>
                <a:spcPts val="300"/>
              </a:spcAft>
            </a:pPr>
            <a:r>
              <a:rPr lang="cs-CZ" sz="1400" b="1" dirty="0">
                <a:solidFill>
                  <a:srgbClr val="00529C"/>
                </a:solidFill>
              </a:rPr>
              <a:t>Prodloužení doby realizace</a:t>
            </a:r>
          </a:p>
          <a:p>
            <a:pPr marL="342900" indent="-342900" algn="just">
              <a:spcAft>
                <a:spcPts val="300"/>
              </a:spcAft>
              <a:buFont typeface="Wingdings" panose="05000000000000000000" pitchFamily="2" charset="2"/>
              <a:buChar char="Ø"/>
            </a:pPr>
            <a:r>
              <a:rPr lang="cs-CZ" sz="1400" b="0" cap="none" dirty="0">
                <a:solidFill>
                  <a:srgbClr val="00529C"/>
                </a:solidFill>
              </a:rPr>
              <a:t>Samostatné prodloužení termínu plnění nelze podřadit pod bod 9.2.2 MPZ</a:t>
            </a:r>
          </a:p>
          <a:p>
            <a:pPr marL="342900" indent="-342900" algn="just">
              <a:spcAft>
                <a:spcPts val="300"/>
              </a:spcAft>
              <a:buFont typeface="Wingdings" panose="05000000000000000000" pitchFamily="2" charset="2"/>
              <a:buChar char="Ø"/>
            </a:pPr>
            <a:r>
              <a:rPr lang="cs-CZ" sz="1400" b="0" cap="none" dirty="0">
                <a:solidFill>
                  <a:srgbClr val="00529C"/>
                </a:solidFill>
              </a:rPr>
              <a:t>Délka prodloužení musí odpovídat konkrétním okolnostem, lze akceptovat prodloužení pouze </a:t>
            </a:r>
            <a:br>
              <a:rPr lang="cs-CZ" sz="1400" b="0" cap="none" dirty="0">
                <a:solidFill>
                  <a:srgbClr val="00529C"/>
                </a:solidFill>
              </a:rPr>
            </a:br>
            <a:r>
              <a:rPr lang="cs-CZ" sz="1400" b="0" cap="none" dirty="0">
                <a:solidFill>
                  <a:srgbClr val="00529C"/>
                </a:solidFill>
              </a:rPr>
              <a:t>po nezbytně nutnou dobu</a:t>
            </a:r>
          </a:p>
          <a:p>
            <a:pPr marL="342900" indent="-342900" algn="just">
              <a:spcAft>
                <a:spcPts val="300"/>
              </a:spcAft>
              <a:buFont typeface="Wingdings" panose="05000000000000000000" pitchFamily="2" charset="2"/>
              <a:buChar char="Ø"/>
            </a:pPr>
            <a:r>
              <a:rPr lang="cs-CZ" sz="1400" b="0" cap="none" dirty="0">
                <a:solidFill>
                  <a:srgbClr val="00529C"/>
                </a:solidFill>
              </a:rPr>
              <a:t>Zadavatel musí doložit podklady, ze kterých vyplyne důvod i délka prodloužení</a:t>
            </a:r>
          </a:p>
          <a:p>
            <a:pPr marL="342900" indent="-342900" algn="just">
              <a:spcAft>
                <a:spcPts val="300"/>
              </a:spcAft>
              <a:buFont typeface="Wingdings" panose="05000000000000000000" pitchFamily="2" charset="2"/>
              <a:buChar char="Ø"/>
            </a:pPr>
            <a:endParaRPr lang="cs-CZ" sz="1400" b="0" cap="none" dirty="0">
              <a:solidFill>
                <a:srgbClr val="00529C"/>
              </a:solidFill>
            </a:endParaRPr>
          </a:p>
          <a:p>
            <a:pPr algn="just">
              <a:spcAft>
                <a:spcPts val="300"/>
              </a:spcAft>
            </a:pPr>
            <a:r>
              <a:rPr lang="cs-CZ" sz="1400" b="1" dirty="0">
                <a:solidFill>
                  <a:srgbClr val="00529C"/>
                </a:solidFill>
              </a:rPr>
              <a:t>N</a:t>
            </a:r>
            <a:r>
              <a:rPr lang="cs-CZ" sz="1400" b="1" cap="none" dirty="0">
                <a:solidFill>
                  <a:srgbClr val="00529C"/>
                </a:solidFill>
              </a:rPr>
              <a:t>avýšení ceny díla</a:t>
            </a:r>
            <a:endParaRPr lang="cs-CZ" sz="1400" b="0" i="1" cap="none" dirty="0">
              <a:solidFill>
                <a:srgbClr val="00529C"/>
              </a:solidFill>
              <a:highlight>
                <a:srgbClr val="FFFF00"/>
              </a:highlight>
            </a:endParaRPr>
          </a:p>
          <a:p>
            <a:pPr marL="342900" indent="-342900" algn="just">
              <a:spcAft>
                <a:spcPts val="300"/>
              </a:spcAft>
              <a:buFont typeface="Wingdings" panose="05000000000000000000" pitchFamily="2" charset="2"/>
              <a:buChar char="Ø"/>
            </a:pPr>
            <a:r>
              <a:rPr lang="cs-CZ" sz="1400" b="0" cap="none" dirty="0">
                <a:solidFill>
                  <a:srgbClr val="00529C"/>
                </a:solidFill>
              </a:rPr>
              <a:t>Metodické pokyny k navýšení ceny díla, uplatnění inflačních doložek ve smlouvách, </a:t>
            </a:r>
            <a:br>
              <a:rPr lang="cs-CZ" sz="1400" b="0" cap="none" dirty="0">
                <a:solidFill>
                  <a:srgbClr val="00529C"/>
                </a:solidFill>
              </a:rPr>
            </a:br>
            <a:r>
              <a:rPr lang="cs-CZ" sz="1400" b="0" cap="none" dirty="0">
                <a:solidFill>
                  <a:srgbClr val="00529C"/>
                </a:solidFill>
              </a:rPr>
              <a:t>či doporučení týkající se růstu cen ve veřejných zakázkách jsou dostupná zde: </a:t>
            </a:r>
            <a:r>
              <a:rPr lang="cs-CZ" sz="1400" b="0" cap="none" dirty="0">
                <a:solidFill>
                  <a:srgbClr val="00529C"/>
                </a:solidFill>
                <a:hlinkClick r:id="rId4"/>
              </a:rPr>
              <a:t>https://portal-vz.cz/metodiky-stanoviska/metodiky-k-zakonu-c-134-2016-sb-o-zadavani-verejnych-zakazek/metodicka-stanoviska/</a:t>
            </a:r>
            <a:r>
              <a:rPr lang="cs-CZ" sz="1400" b="0" cap="none" dirty="0">
                <a:solidFill>
                  <a:srgbClr val="00529C"/>
                </a:solidFill>
              </a:rPr>
              <a:t> a zde: </a:t>
            </a:r>
            <a:r>
              <a:rPr lang="cs-CZ" sz="1400" b="0" cap="none" dirty="0">
                <a:solidFill>
                  <a:srgbClr val="00529C"/>
                </a:solidFill>
                <a:hlinkClick r:id="rId5"/>
              </a:rPr>
              <a:t>https://portal-vz.cz/metodiky-stanoviska/metodicka-doporuceni/</a:t>
            </a:r>
            <a:r>
              <a:rPr lang="cs-CZ" sz="1400" b="0" cap="none" dirty="0">
                <a:solidFill>
                  <a:srgbClr val="00529C"/>
                </a:solidFill>
              </a:rPr>
              <a:t> (indexace) </a:t>
            </a:r>
          </a:p>
          <a:p>
            <a:pPr marL="342900" indent="-342900" algn="just">
              <a:spcAft>
                <a:spcPts val="300"/>
              </a:spcAft>
              <a:buFont typeface="Wingdings" panose="05000000000000000000" pitchFamily="2" charset="2"/>
              <a:buChar char="Ø"/>
            </a:pPr>
            <a:endParaRPr lang="cs-CZ" sz="1400" b="0" cap="none" dirty="0">
              <a:solidFill>
                <a:srgbClr val="00529C"/>
              </a:solidFill>
            </a:endParaRPr>
          </a:p>
          <a:p>
            <a:pPr algn="just">
              <a:spcAft>
                <a:spcPts val="300"/>
              </a:spcAft>
            </a:pPr>
            <a:r>
              <a:rPr lang="cs-CZ" sz="1400" b="1" dirty="0">
                <a:solidFill>
                  <a:srgbClr val="00529C"/>
                </a:solidFill>
              </a:rPr>
              <a:t>Mezinárodní sankce</a:t>
            </a:r>
          </a:p>
          <a:p>
            <a:pPr marL="285750" indent="-285750" algn="just">
              <a:spcAft>
                <a:spcPts val="300"/>
              </a:spcAft>
              <a:buFont typeface="Wingdings" panose="05000000000000000000" pitchFamily="2" charset="2"/>
              <a:buChar char="Ø"/>
            </a:pPr>
            <a:r>
              <a:rPr lang="cs-CZ" sz="1400" cap="none" dirty="0">
                <a:solidFill>
                  <a:srgbClr val="00529C"/>
                </a:solidFill>
              </a:rPr>
              <a:t>Dodržování individuálních sankcí se vztahuje </a:t>
            </a:r>
            <a:r>
              <a:rPr lang="cs-CZ" sz="1400" dirty="0">
                <a:solidFill>
                  <a:srgbClr val="00529C"/>
                </a:solidFill>
              </a:rPr>
              <a:t>na jakoukoliv veřejnou zakázku. V rámci kontroly IROP je vyžadováno předložení </a:t>
            </a:r>
            <a:r>
              <a:rPr lang="cs-CZ" sz="1400" cap="none" dirty="0">
                <a:solidFill>
                  <a:srgbClr val="00529C"/>
                </a:solidFill>
              </a:rPr>
              <a:t>Čestného prohlášení o opatřeních k mezinárodním sankcím (příloha č. 9 OPŽP) u zakázek dle MPZ na výzvu Centra. U VZMR ve většině případů postačuje prohlášení zadavatele učiněné v rámci podání žádosti o platbu.    </a:t>
            </a:r>
          </a:p>
        </p:txBody>
      </p:sp>
    </p:spTree>
    <p:extLst>
      <p:ext uri="{BB962C8B-B14F-4D97-AF65-F5344CB8AC3E}">
        <p14:creationId xmlns:p14="http://schemas.microsoft.com/office/powerpoint/2010/main" val="3504268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32</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466591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ts val="0"/>
              </a:spcBef>
              <a:spcAft>
                <a:spcPts val="300"/>
              </a:spcAft>
              <a:buClrTx/>
              <a:buSzTx/>
              <a:tabLst/>
              <a:defRPr/>
            </a:pPr>
            <a:endParaRPr kumimoji="0" lang="cs-CZ" sz="1600" b="0" i="1"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8D44EEA-86B1-369D-C6BE-203FA6F5E5CA}"/>
              </a:ext>
            </a:extLst>
          </p:cNvPr>
          <p:cNvPicPr>
            <a:picLocks noChangeAspect="1"/>
          </p:cNvPicPr>
          <p:nvPr/>
        </p:nvPicPr>
        <p:blipFill>
          <a:blip r:embed="rId2"/>
          <a:stretch>
            <a:fillRect/>
          </a:stretch>
        </p:blipFill>
        <p:spPr>
          <a:xfrm>
            <a:off x="962510" y="106659"/>
            <a:ext cx="7242676" cy="1048603"/>
          </a:xfrm>
          <a:prstGeom prst="rect">
            <a:avLst/>
          </a:prstGeom>
        </p:spPr>
      </p:pic>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3"/>
          <a:stretch>
            <a:fillRect/>
          </a:stretch>
        </p:blipFill>
        <p:spPr>
          <a:xfrm>
            <a:off x="307478" y="1015042"/>
            <a:ext cx="8529043" cy="140220"/>
          </a:xfrm>
          <a:prstGeom prst="rect">
            <a:avLst/>
          </a:prstGeom>
        </p:spPr>
      </p:pic>
      <p:sp>
        <p:nvSpPr>
          <p:cNvPr id="8" name="TextovéPole 7">
            <a:extLst>
              <a:ext uri="{FF2B5EF4-FFF2-40B4-BE49-F238E27FC236}">
                <a16:creationId xmlns:a16="http://schemas.microsoft.com/office/drawing/2014/main" id="{7C29530B-CB3F-930F-5BC1-D1E3E2E90598}"/>
              </a:ext>
            </a:extLst>
          </p:cNvPr>
          <p:cNvSpPr txBox="1"/>
          <p:nvPr/>
        </p:nvSpPr>
        <p:spPr>
          <a:xfrm>
            <a:off x="433352" y="1199349"/>
            <a:ext cx="8355106" cy="4916731"/>
          </a:xfrm>
          <a:prstGeom prst="rect">
            <a:avLst/>
          </a:prstGeom>
          <a:noFill/>
        </p:spPr>
        <p:txBody>
          <a:bodyPr wrap="square">
            <a:spAutoFit/>
          </a:bodyPr>
          <a:lstStyle/>
          <a:p>
            <a:pPr algn="ctr">
              <a:spcAft>
                <a:spcPts val="300"/>
              </a:spcAft>
            </a:pPr>
            <a:r>
              <a:rPr lang="cs-CZ" sz="2000" b="1" dirty="0">
                <a:solidFill>
                  <a:srgbClr val="00529C"/>
                </a:solidFill>
              </a:rPr>
              <a:t>Obecná pravidla pro žadatele a příjemce (kapitola 5)</a:t>
            </a:r>
          </a:p>
          <a:p>
            <a:pPr>
              <a:spcAft>
                <a:spcPts val="300"/>
              </a:spcAft>
            </a:pPr>
            <a:endParaRPr lang="cs-CZ" sz="500" dirty="0">
              <a:solidFill>
                <a:srgbClr val="00529C"/>
              </a:solidFill>
            </a:endParaRPr>
          </a:p>
          <a:p>
            <a:pPr algn="just">
              <a:spcAft>
                <a:spcPts val="300"/>
              </a:spcAft>
            </a:pPr>
            <a:r>
              <a:rPr lang="cs-CZ" b="1" dirty="0">
                <a:solidFill>
                  <a:srgbClr val="00529C"/>
                </a:solidFill>
              </a:rPr>
              <a:t>Předkládání dokumentace k veřejné zakázce (čl. 5.2 OPŽP) </a:t>
            </a:r>
          </a:p>
          <a:p>
            <a:pPr marL="285750" indent="-285750" algn="just">
              <a:spcAft>
                <a:spcPts val="300"/>
              </a:spcAft>
              <a:buFont typeface="Wingdings" panose="05000000000000000000" pitchFamily="2" charset="2"/>
              <a:buChar char="Ø"/>
            </a:pPr>
            <a:r>
              <a:rPr lang="cs-CZ" sz="1600" dirty="0">
                <a:solidFill>
                  <a:srgbClr val="00529C"/>
                </a:solidFill>
              </a:rPr>
              <a:t>u ZVH </a:t>
            </a:r>
            <a:r>
              <a:rPr lang="cs-CZ" sz="1300" dirty="0">
                <a:solidFill>
                  <a:srgbClr val="00529C"/>
                </a:solidFill>
              </a:rPr>
              <a:t>(od obdržení Vyrozumění)</a:t>
            </a:r>
          </a:p>
          <a:p>
            <a:pPr marL="742950" lvl="1" indent="-285750" algn="just">
              <a:spcAft>
                <a:spcPts val="300"/>
              </a:spcAft>
              <a:buFont typeface="Arial" panose="020B0604020202020204" pitchFamily="34" charset="0"/>
              <a:buChar char="•"/>
            </a:pPr>
            <a:r>
              <a:rPr lang="cs-CZ" sz="1450" dirty="0">
                <a:solidFill>
                  <a:srgbClr val="00529C"/>
                </a:solidFill>
              </a:rPr>
              <a:t>10 pracovních dní před plánovaným zahájením výběrového řízení – 1. fáze</a:t>
            </a:r>
          </a:p>
          <a:p>
            <a:pPr marL="742950" lvl="1" indent="-285750" algn="just">
              <a:spcAft>
                <a:spcPts val="300"/>
              </a:spcAft>
              <a:buFont typeface="Arial" panose="020B0604020202020204" pitchFamily="34" charset="0"/>
              <a:buChar char="•"/>
            </a:pPr>
            <a:r>
              <a:rPr lang="cs-CZ" sz="1450" dirty="0">
                <a:solidFill>
                  <a:srgbClr val="00529C"/>
                </a:solidFill>
              </a:rPr>
              <a:t>poté před uzavřením smlouvy – 2. fáze</a:t>
            </a:r>
          </a:p>
          <a:p>
            <a:pPr marL="742950" lvl="1" indent="-285750" algn="just">
              <a:spcAft>
                <a:spcPts val="300"/>
              </a:spcAft>
              <a:buFont typeface="Arial" panose="020B0604020202020204" pitchFamily="34" charset="0"/>
              <a:buChar char="•"/>
            </a:pPr>
            <a:r>
              <a:rPr lang="cs-CZ" sz="1450" dirty="0">
                <a:solidFill>
                  <a:srgbClr val="00529C"/>
                </a:solidFill>
              </a:rPr>
              <a:t>dokumentaci k uzavřené smlouvě – 3. fáze</a:t>
            </a:r>
          </a:p>
          <a:p>
            <a:pPr marL="742950" lvl="1" indent="-285750" algn="just">
              <a:spcAft>
                <a:spcPts val="300"/>
              </a:spcAft>
              <a:buFont typeface="Arial" panose="020B0604020202020204" pitchFamily="34" charset="0"/>
              <a:buChar char="•"/>
            </a:pPr>
            <a:r>
              <a:rPr lang="cs-CZ" sz="1450" dirty="0">
                <a:solidFill>
                  <a:srgbClr val="00529C"/>
                </a:solidFill>
              </a:rPr>
              <a:t>dodatek před jeho uzavřením – 4. fáze</a:t>
            </a:r>
          </a:p>
          <a:p>
            <a:pPr marL="742950" lvl="1" indent="-285750" algn="just">
              <a:spcAft>
                <a:spcPts val="300"/>
              </a:spcAft>
              <a:buFont typeface="Arial" panose="020B0604020202020204" pitchFamily="34" charset="0"/>
              <a:buChar char="•"/>
            </a:pPr>
            <a:r>
              <a:rPr lang="cs-CZ" sz="1450" dirty="0">
                <a:solidFill>
                  <a:srgbClr val="00529C"/>
                </a:solidFill>
              </a:rPr>
              <a:t>uzavřený dodatek – 5. fáze.</a:t>
            </a:r>
          </a:p>
          <a:p>
            <a:pPr marL="342900" indent="-342900" algn="just">
              <a:spcAft>
                <a:spcPts val="300"/>
              </a:spcAft>
              <a:buFont typeface="Wingdings" panose="05000000000000000000" pitchFamily="2" charset="2"/>
              <a:buChar char="Ø"/>
            </a:pPr>
            <a:r>
              <a:rPr lang="cs-CZ" sz="1600" dirty="0">
                <a:solidFill>
                  <a:srgbClr val="00529C"/>
                </a:solidFill>
              </a:rPr>
              <a:t>u VZMR </a:t>
            </a:r>
            <a:r>
              <a:rPr lang="cs-CZ" sz="1300" dirty="0">
                <a:solidFill>
                  <a:srgbClr val="00529C"/>
                </a:solidFill>
              </a:rPr>
              <a:t>(od obdržení Vyrozumění)</a:t>
            </a:r>
          </a:p>
          <a:p>
            <a:pPr marL="800100" lvl="1" indent="-342900" algn="just">
              <a:spcAft>
                <a:spcPts val="300"/>
              </a:spcAft>
              <a:buFont typeface="Arial" panose="020B0604020202020204" pitchFamily="34" charset="0"/>
              <a:buChar char="•"/>
            </a:pPr>
            <a:r>
              <a:rPr lang="cs-CZ" sz="1450" dirty="0">
                <a:solidFill>
                  <a:srgbClr val="00529C"/>
                </a:solidFill>
              </a:rPr>
              <a:t>do 10 pracovních dnů po uzavření smlouvy (1. – 3. fáze)</a:t>
            </a:r>
          </a:p>
          <a:p>
            <a:pPr marL="800100" lvl="1" indent="-342900" algn="just">
              <a:spcAft>
                <a:spcPts val="300"/>
              </a:spcAft>
              <a:buFont typeface="Arial" panose="020B0604020202020204" pitchFamily="34" charset="0"/>
              <a:buChar char="•"/>
            </a:pPr>
            <a:r>
              <a:rPr lang="pl-PL" sz="1450" dirty="0">
                <a:solidFill>
                  <a:srgbClr val="00529C"/>
                </a:solidFill>
              </a:rPr>
              <a:t>dokumentaci k uzavřenému dodatku ke kontrole do 10 pd od jeho uzavření (4. – 5. fáze)</a:t>
            </a:r>
            <a:endParaRPr lang="cs-CZ" sz="1450" dirty="0">
              <a:solidFill>
                <a:srgbClr val="00529C"/>
              </a:solidFill>
            </a:endParaRPr>
          </a:p>
          <a:p>
            <a:pPr marL="285750" indent="-285750" algn="just">
              <a:spcAft>
                <a:spcPts val="300"/>
              </a:spcAft>
              <a:buFont typeface="Wingdings" panose="05000000000000000000" pitchFamily="2" charset="2"/>
              <a:buChar char="Ø"/>
            </a:pPr>
            <a:r>
              <a:rPr lang="cs-CZ" sz="1600" dirty="0">
                <a:solidFill>
                  <a:srgbClr val="00529C"/>
                </a:solidFill>
              </a:rPr>
              <a:t>Speciální úprava předkládání dokumentace na stavební práce (čl. 5.4 OPŽP) – pro MPZ jen doporučující</a:t>
            </a:r>
          </a:p>
          <a:p>
            <a:pPr marL="285750" indent="-285750" algn="just">
              <a:spcAft>
                <a:spcPts val="300"/>
              </a:spcAft>
              <a:buFont typeface="Wingdings" panose="05000000000000000000" pitchFamily="2" charset="2"/>
              <a:buChar char="Ø"/>
            </a:pPr>
            <a:endParaRPr lang="cs-CZ" sz="400" dirty="0">
              <a:solidFill>
                <a:srgbClr val="00529C"/>
              </a:solidFill>
            </a:endParaRPr>
          </a:p>
          <a:p>
            <a:pPr marL="285750" indent="-285750" algn="just">
              <a:spcAft>
                <a:spcPts val="300"/>
              </a:spcAft>
              <a:buFont typeface="Wingdings" panose="05000000000000000000" pitchFamily="2" charset="2"/>
              <a:buChar char="Ø"/>
            </a:pPr>
            <a:r>
              <a:rPr lang="cs-CZ" sz="1600" dirty="0">
                <a:solidFill>
                  <a:srgbClr val="00529C"/>
                </a:solidFill>
              </a:rPr>
              <a:t>Speciální úprava předkládání dokumentace u změny závazku ze smlouvy </a:t>
            </a:r>
            <a:br>
              <a:rPr lang="cs-CZ" sz="1600" dirty="0">
                <a:solidFill>
                  <a:srgbClr val="00529C"/>
                </a:solidFill>
              </a:rPr>
            </a:br>
            <a:r>
              <a:rPr lang="cs-CZ" sz="1600" dirty="0">
                <a:solidFill>
                  <a:srgbClr val="00529C"/>
                </a:solidFill>
              </a:rPr>
              <a:t>na zakázku (čl. 5.5 OPŽP) </a:t>
            </a:r>
          </a:p>
          <a:p>
            <a:pPr marL="285750" indent="-285750" algn="just">
              <a:spcAft>
                <a:spcPts val="300"/>
              </a:spcAft>
              <a:buFont typeface="Wingdings" panose="05000000000000000000" pitchFamily="2" charset="2"/>
              <a:buChar char="Ø"/>
            </a:pPr>
            <a:endParaRPr lang="cs-CZ" sz="400" dirty="0">
              <a:solidFill>
                <a:srgbClr val="00529C"/>
              </a:solidFill>
            </a:endParaRPr>
          </a:p>
          <a:p>
            <a:pPr marL="285750" indent="-285750" algn="just">
              <a:spcAft>
                <a:spcPts val="300"/>
              </a:spcAft>
              <a:buFont typeface="Wingdings" panose="05000000000000000000" pitchFamily="2" charset="2"/>
              <a:buChar char="Ø"/>
            </a:pPr>
            <a:r>
              <a:rPr lang="cs-CZ" sz="1600" dirty="0">
                <a:solidFill>
                  <a:srgbClr val="00529C"/>
                </a:solidFill>
              </a:rPr>
              <a:t>Relevantní dokumentaci o zakázce zadavatel předkládá prostřednictvím MS2021+</a:t>
            </a:r>
          </a:p>
        </p:txBody>
      </p:sp>
    </p:spTree>
    <p:extLst>
      <p:ext uri="{BB962C8B-B14F-4D97-AF65-F5344CB8AC3E}">
        <p14:creationId xmlns:p14="http://schemas.microsoft.com/office/powerpoint/2010/main" val="2168750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33</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466591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ts val="0"/>
              </a:spcBef>
              <a:spcAft>
                <a:spcPts val="300"/>
              </a:spcAft>
              <a:buClrTx/>
              <a:buSzTx/>
              <a:tabLst/>
              <a:defRPr/>
            </a:pPr>
            <a:endParaRPr kumimoji="0" lang="cs-CZ" sz="1600" b="0" i="1"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2"/>
          <a:stretch>
            <a:fillRect/>
          </a:stretch>
        </p:blipFill>
        <p:spPr>
          <a:xfrm>
            <a:off x="307478" y="1015042"/>
            <a:ext cx="8529043" cy="140220"/>
          </a:xfrm>
          <a:prstGeom prst="rect">
            <a:avLst/>
          </a:prstGeom>
        </p:spPr>
      </p:pic>
      <p:graphicFrame>
        <p:nvGraphicFramePr>
          <p:cNvPr id="7" name="Diagram 6">
            <a:extLst>
              <a:ext uri="{FF2B5EF4-FFF2-40B4-BE49-F238E27FC236}">
                <a16:creationId xmlns:a16="http://schemas.microsoft.com/office/drawing/2014/main" id="{0BF7C05A-92FC-F8D7-E052-52D2611E2032}"/>
              </a:ext>
            </a:extLst>
          </p:cNvPr>
          <p:cNvGraphicFramePr/>
          <p:nvPr>
            <p:extLst>
              <p:ext uri="{D42A27DB-BD31-4B8C-83A1-F6EECF244321}">
                <p14:modId xmlns:p14="http://schemas.microsoft.com/office/powerpoint/2010/main" val="3517290362"/>
              </p:ext>
            </p:extLst>
          </p:nvPr>
        </p:nvGraphicFramePr>
        <p:xfrm>
          <a:off x="609600" y="1194242"/>
          <a:ext cx="7345960" cy="478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ovéPole 9">
            <a:extLst>
              <a:ext uri="{FF2B5EF4-FFF2-40B4-BE49-F238E27FC236}">
                <a16:creationId xmlns:a16="http://schemas.microsoft.com/office/drawing/2014/main" id="{624DB170-E8C6-381A-21EB-749FAB288540}"/>
              </a:ext>
            </a:extLst>
          </p:cNvPr>
          <p:cNvSpPr txBox="1"/>
          <p:nvPr/>
        </p:nvSpPr>
        <p:spPr>
          <a:xfrm>
            <a:off x="1419630" y="282510"/>
            <a:ext cx="6304738" cy="523220"/>
          </a:xfrm>
          <a:prstGeom prst="rect">
            <a:avLst/>
          </a:prstGeom>
          <a:noFill/>
        </p:spPr>
        <p:txBody>
          <a:bodyPr wrap="square">
            <a:spAutoFit/>
          </a:bodyPr>
          <a:lstStyle/>
          <a:p>
            <a:pPr algn="ctr"/>
            <a:r>
              <a:rPr lang="cs-CZ" sz="2800" b="1" cap="all" dirty="0">
                <a:solidFill>
                  <a:srgbClr val="0B55A2"/>
                </a:solidFill>
                <a:latin typeface="Calibri"/>
              </a:rPr>
              <a:t>veřejné zakázky - fáze Kontroly</a:t>
            </a:r>
            <a:endParaRPr lang="en-US" sz="2800" b="1" cap="all" dirty="0">
              <a:solidFill>
                <a:srgbClr val="0B55A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9620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34</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466591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ts val="0"/>
              </a:spcBef>
              <a:spcAft>
                <a:spcPts val="300"/>
              </a:spcAft>
              <a:buClrTx/>
              <a:buSzTx/>
              <a:tabLst/>
              <a:defRPr/>
            </a:pPr>
            <a:endParaRPr kumimoji="0" lang="cs-CZ" sz="1600" b="0" i="1"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8D44EEA-86B1-369D-C6BE-203FA6F5E5CA}"/>
              </a:ext>
            </a:extLst>
          </p:cNvPr>
          <p:cNvPicPr>
            <a:picLocks noChangeAspect="1"/>
          </p:cNvPicPr>
          <p:nvPr/>
        </p:nvPicPr>
        <p:blipFill>
          <a:blip r:embed="rId2"/>
          <a:stretch>
            <a:fillRect/>
          </a:stretch>
        </p:blipFill>
        <p:spPr>
          <a:xfrm>
            <a:off x="962510" y="106659"/>
            <a:ext cx="7242676" cy="1048603"/>
          </a:xfrm>
          <a:prstGeom prst="rect">
            <a:avLst/>
          </a:prstGeom>
        </p:spPr>
      </p:pic>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3"/>
          <a:stretch>
            <a:fillRect/>
          </a:stretch>
        </p:blipFill>
        <p:spPr>
          <a:xfrm>
            <a:off x="307478" y="1015042"/>
            <a:ext cx="8529043" cy="140220"/>
          </a:xfrm>
          <a:prstGeom prst="rect">
            <a:avLst/>
          </a:prstGeom>
        </p:spPr>
      </p:pic>
      <p:sp>
        <p:nvSpPr>
          <p:cNvPr id="8" name="TextovéPole 7">
            <a:extLst>
              <a:ext uri="{FF2B5EF4-FFF2-40B4-BE49-F238E27FC236}">
                <a16:creationId xmlns:a16="http://schemas.microsoft.com/office/drawing/2014/main" id="{7C29530B-CB3F-930F-5BC1-D1E3E2E90598}"/>
              </a:ext>
            </a:extLst>
          </p:cNvPr>
          <p:cNvSpPr txBox="1"/>
          <p:nvPr/>
        </p:nvSpPr>
        <p:spPr>
          <a:xfrm>
            <a:off x="433352" y="1199349"/>
            <a:ext cx="8355106" cy="4662815"/>
          </a:xfrm>
          <a:prstGeom prst="rect">
            <a:avLst/>
          </a:prstGeom>
          <a:noFill/>
        </p:spPr>
        <p:txBody>
          <a:bodyPr wrap="square">
            <a:spAutoFit/>
          </a:bodyPr>
          <a:lstStyle/>
          <a:p>
            <a:pPr algn="ctr">
              <a:spcAft>
                <a:spcPts val="300"/>
              </a:spcAft>
            </a:pPr>
            <a:r>
              <a:rPr lang="cs-CZ" sz="2800" b="1" dirty="0">
                <a:solidFill>
                  <a:srgbClr val="00529C"/>
                </a:solidFill>
              </a:rPr>
              <a:t>Obecná pravidla pro žadatele a příjemce (kapitola 5)</a:t>
            </a:r>
          </a:p>
          <a:p>
            <a:pPr algn="just">
              <a:spcAft>
                <a:spcPts val="300"/>
              </a:spcAft>
            </a:pPr>
            <a:endParaRPr lang="cs-CZ" sz="2800" dirty="0">
              <a:solidFill>
                <a:srgbClr val="00529C"/>
              </a:solidFill>
            </a:endParaRPr>
          </a:p>
          <a:p>
            <a:pPr algn="just">
              <a:spcAft>
                <a:spcPts val="300"/>
              </a:spcAft>
            </a:pPr>
            <a:r>
              <a:rPr lang="cs-CZ" sz="2000" b="1" dirty="0">
                <a:solidFill>
                  <a:srgbClr val="00529C"/>
                </a:solidFill>
              </a:rPr>
              <a:t>Povinná ustanovení pro výběrová řízení (čl. 5.6 OPŽP)</a:t>
            </a:r>
          </a:p>
          <a:p>
            <a:pPr algn="just">
              <a:spcAft>
                <a:spcPts val="300"/>
              </a:spcAft>
            </a:pPr>
            <a:endParaRPr lang="cs-CZ" sz="700" b="1" dirty="0">
              <a:solidFill>
                <a:srgbClr val="00529C"/>
              </a:solidFill>
            </a:endParaRPr>
          </a:p>
          <a:p>
            <a:pPr marL="285750" indent="-285750" algn="just">
              <a:spcAft>
                <a:spcPts val="300"/>
              </a:spcAft>
              <a:buFont typeface="Wingdings" panose="05000000000000000000" pitchFamily="2" charset="2"/>
              <a:buChar char="Ø"/>
            </a:pPr>
            <a:r>
              <a:rPr lang="cs-CZ" sz="2000" dirty="0">
                <a:solidFill>
                  <a:srgbClr val="00529C"/>
                </a:solidFill>
              </a:rPr>
              <a:t>Ustanovení o archivaci dokladů</a:t>
            </a:r>
          </a:p>
          <a:p>
            <a:pPr marL="285750" indent="-285750" algn="just">
              <a:spcAft>
                <a:spcPts val="300"/>
              </a:spcAft>
              <a:buFont typeface="Wingdings" panose="05000000000000000000" pitchFamily="2" charset="2"/>
              <a:buChar char="Ø"/>
            </a:pPr>
            <a:endParaRPr lang="cs-CZ" sz="700" dirty="0">
              <a:solidFill>
                <a:srgbClr val="00529C"/>
              </a:solidFill>
            </a:endParaRPr>
          </a:p>
          <a:p>
            <a:pPr marL="285750" indent="-285750" algn="just">
              <a:spcAft>
                <a:spcPts val="300"/>
              </a:spcAft>
              <a:buFont typeface="Wingdings" panose="05000000000000000000" pitchFamily="2" charset="2"/>
              <a:buChar char="Ø"/>
            </a:pPr>
            <a:r>
              <a:rPr lang="cs-CZ" sz="2000" dirty="0">
                <a:solidFill>
                  <a:srgbClr val="00529C"/>
                </a:solidFill>
              </a:rPr>
              <a:t>Označování účetních dokladů registračním číslem projektu</a:t>
            </a:r>
          </a:p>
          <a:p>
            <a:pPr marL="285750" indent="-285750" algn="just">
              <a:spcAft>
                <a:spcPts val="300"/>
              </a:spcAft>
              <a:buFont typeface="Wingdings" panose="05000000000000000000" pitchFamily="2" charset="2"/>
              <a:buChar char="Ø"/>
            </a:pPr>
            <a:endParaRPr lang="cs-CZ" sz="700" dirty="0">
              <a:solidFill>
                <a:srgbClr val="00529C"/>
              </a:solidFill>
            </a:endParaRPr>
          </a:p>
          <a:p>
            <a:pPr marL="285750" indent="-285750" algn="just">
              <a:spcAft>
                <a:spcPts val="300"/>
              </a:spcAft>
              <a:buFont typeface="Wingdings" panose="05000000000000000000" pitchFamily="2" charset="2"/>
              <a:buChar char="Ø"/>
            </a:pPr>
            <a:r>
              <a:rPr lang="cs-CZ" sz="2000" dirty="0">
                <a:solidFill>
                  <a:srgbClr val="00529C"/>
                </a:solidFill>
              </a:rPr>
              <a:t>Uvedení povinnosti dodavatele poskytovat informace, dokumentaci </a:t>
            </a:r>
            <a:br>
              <a:rPr lang="cs-CZ" sz="2000" dirty="0">
                <a:solidFill>
                  <a:srgbClr val="00529C"/>
                </a:solidFill>
              </a:rPr>
            </a:br>
            <a:r>
              <a:rPr lang="cs-CZ" sz="2000" dirty="0">
                <a:solidFill>
                  <a:srgbClr val="00529C"/>
                </a:solidFill>
              </a:rPr>
              <a:t>a součinnost oprávněným orgánům min. do konce roku 2035</a:t>
            </a:r>
          </a:p>
          <a:p>
            <a:pPr marL="285750" indent="-285750" algn="just">
              <a:spcAft>
                <a:spcPts val="300"/>
              </a:spcAft>
              <a:buFont typeface="Wingdings" panose="05000000000000000000" pitchFamily="2" charset="2"/>
              <a:buChar char="Ø"/>
            </a:pPr>
            <a:endParaRPr lang="cs-CZ" sz="700" dirty="0">
              <a:solidFill>
                <a:srgbClr val="00529C"/>
              </a:solidFill>
            </a:endParaRPr>
          </a:p>
          <a:p>
            <a:pPr marL="285750" indent="-285750" algn="just">
              <a:spcAft>
                <a:spcPts val="300"/>
              </a:spcAft>
              <a:buFont typeface="Wingdings" panose="05000000000000000000" pitchFamily="2" charset="2"/>
              <a:buChar char="Ø"/>
            </a:pPr>
            <a:r>
              <a:rPr lang="cs-CZ" sz="2000" dirty="0">
                <a:solidFill>
                  <a:srgbClr val="00529C"/>
                </a:solidFill>
              </a:rPr>
              <a:t>Povinnost příjemce podpory informovat Centrum v případech, kdy je zakázka předmětem šetření jiných orgánů (např. ÚOHS, Policie ČR, FÚ, trestní řízení atp.)</a:t>
            </a:r>
          </a:p>
        </p:txBody>
      </p:sp>
    </p:spTree>
    <p:extLst>
      <p:ext uri="{BB962C8B-B14F-4D97-AF65-F5344CB8AC3E}">
        <p14:creationId xmlns:p14="http://schemas.microsoft.com/office/powerpoint/2010/main" val="316764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35</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466591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ts val="0"/>
              </a:spcBef>
              <a:spcAft>
                <a:spcPts val="300"/>
              </a:spcAft>
              <a:buClrTx/>
              <a:buSzTx/>
              <a:tabLst/>
              <a:defRPr/>
            </a:pPr>
            <a:endParaRPr kumimoji="0" lang="cs-CZ" sz="1600" b="0" i="1"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8D44EEA-86B1-369D-C6BE-203FA6F5E5CA}"/>
              </a:ext>
            </a:extLst>
          </p:cNvPr>
          <p:cNvPicPr>
            <a:picLocks noChangeAspect="1"/>
          </p:cNvPicPr>
          <p:nvPr/>
        </p:nvPicPr>
        <p:blipFill>
          <a:blip r:embed="rId2"/>
          <a:stretch>
            <a:fillRect/>
          </a:stretch>
        </p:blipFill>
        <p:spPr>
          <a:xfrm>
            <a:off x="962510" y="106659"/>
            <a:ext cx="7242676" cy="1048603"/>
          </a:xfrm>
          <a:prstGeom prst="rect">
            <a:avLst/>
          </a:prstGeom>
        </p:spPr>
      </p:pic>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3"/>
          <a:stretch>
            <a:fillRect/>
          </a:stretch>
        </p:blipFill>
        <p:spPr>
          <a:xfrm>
            <a:off x="307478" y="1015042"/>
            <a:ext cx="8529043" cy="140220"/>
          </a:xfrm>
          <a:prstGeom prst="rect">
            <a:avLst/>
          </a:prstGeom>
        </p:spPr>
      </p:pic>
      <p:sp>
        <p:nvSpPr>
          <p:cNvPr id="8" name="TextovéPole 7">
            <a:extLst>
              <a:ext uri="{FF2B5EF4-FFF2-40B4-BE49-F238E27FC236}">
                <a16:creationId xmlns:a16="http://schemas.microsoft.com/office/drawing/2014/main" id="{7C29530B-CB3F-930F-5BC1-D1E3E2E90598}"/>
              </a:ext>
            </a:extLst>
          </p:cNvPr>
          <p:cNvSpPr txBox="1"/>
          <p:nvPr/>
        </p:nvSpPr>
        <p:spPr>
          <a:xfrm>
            <a:off x="433352" y="1101160"/>
            <a:ext cx="8355106" cy="5049075"/>
          </a:xfrm>
          <a:prstGeom prst="rect">
            <a:avLst/>
          </a:prstGeom>
          <a:noFill/>
        </p:spPr>
        <p:txBody>
          <a:bodyPr wrap="square">
            <a:spAutoFit/>
          </a:bodyPr>
          <a:lstStyle/>
          <a:p>
            <a:pPr algn="ctr">
              <a:spcAft>
                <a:spcPts val="300"/>
              </a:spcAft>
            </a:pPr>
            <a:r>
              <a:rPr lang="cs-CZ" sz="2000" b="1" dirty="0">
                <a:solidFill>
                  <a:srgbClr val="00529C"/>
                </a:solidFill>
              </a:rPr>
              <a:t>Sporné aspekty kontroly VZ, aneb jak se domluvit</a:t>
            </a:r>
          </a:p>
          <a:p>
            <a:pPr algn="just">
              <a:spcAft>
                <a:spcPts val="300"/>
              </a:spcAft>
            </a:pPr>
            <a:endParaRPr lang="cs-CZ" sz="1400" dirty="0">
              <a:solidFill>
                <a:srgbClr val="00529C"/>
              </a:solidFill>
            </a:endParaRPr>
          </a:p>
          <a:p>
            <a:pPr algn="just">
              <a:spcAft>
                <a:spcPts val="300"/>
              </a:spcAft>
            </a:pPr>
            <a:r>
              <a:rPr lang="cs-CZ" sz="1400" b="1" dirty="0">
                <a:solidFill>
                  <a:srgbClr val="00529C"/>
                </a:solidFill>
              </a:rPr>
              <a:t>Co zadavatelé kontrolorům VZ vytýkají a pohled kontrolorů VZ</a:t>
            </a:r>
          </a:p>
          <a:p>
            <a:pPr algn="just">
              <a:spcAft>
                <a:spcPts val="300"/>
              </a:spcAft>
            </a:pPr>
            <a:endParaRPr lang="cs-CZ" sz="800" b="1" dirty="0">
              <a:solidFill>
                <a:srgbClr val="00529C"/>
              </a:solidFill>
            </a:endParaRPr>
          </a:p>
          <a:p>
            <a:pPr marL="285750" marR="0" lvl="0" indent="-285750" algn="just" defTabSz="457200" rtl="0" eaLnBrk="1" fontAlgn="auto" latinLnBrk="0" hangingPunct="1">
              <a:lnSpc>
                <a:spcPct val="90000"/>
              </a:lnSpc>
              <a:spcBef>
                <a:spcPts val="1200"/>
              </a:spcBef>
              <a:spcAft>
                <a:spcPts val="0"/>
              </a:spcAft>
              <a:buClrTx/>
              <a:buSzTx/>
              <a:buFont typeface="Wingdings" panose="05000000000000000000" pitchFamily="2" charset="2"/>
              <a:buChar char="Ø"/>
              <a:tabLst/>
              <a:defRPr/>
            </a:pPr>
            <a:r>
              <a:rPr kumimoji="0" lang="cs-CZ" sz="1400" b="1" i="0" u="none" strike="noStrike" kern="1200" cap="none" spc="0" normalizeH="0" baseline="0" noProof="0" dirty="0">
                <a:ln>
                  <a:noFill/>
                </a:ln>
                <a:solidFill>
                  <a:srgbClr val="00529C"/>
                </a:solidFill>
                <a:effectLst/>
                <a:uLnTx/>
                <a:uFillTx/>
                <a:ea typeface="+mn-ea"/>
                <a:cs typeface="+mn-cs"/>
              </a:rPr>
              <a:t>Zadavatel: </a:t>
            </a:r>
            <a:r>
              <a:rPr kumimoji="0" lang="cs-CZ" sz="1400" i="0" u="none" strike="noStrike" kern="1200" cap="none" spc="0" normalizeH="0" baseline="0" noProof="0" dirty="0">
                <a:ln>
                  <a:noFill/>
                </a:ln>
                <a:solidFill>
                  <a:srgbClr val="00529C"/>
                </a:solidFill>
                <a:effectLst/>
                <a:uLnTx/>
                <a:uFillTx/>
                <a:ea typeface="+mn-ea"/>
                <a:cs typeface="+mn-cs"/>
              </a:rPr>
              <a:t>Centrum (kontrolor VZ) nevykládá ZZVZ správně</a:t>
            </a:r>
            <a:r>
              <a:rPr kumimoji="0" lang="cs-CZ" sz="1400" b="0" i="0" u="none" strike="noStrike" kern="1200" cap="none" spc="0" normalizeH="0" baseline="0" noProof="0" dirty="0">
                <a:ln>
                  <a:noFill/>
                </a:ln>
                <a:solidFill>
                  <a:srgbClr val="00529C"/>
                </a:solidFill>
                <a:effectLst/>
                <a:uLnTx/>
                <a:uFillTx/>
                <a:ea typeface="+mn-ea"/>
                <a:cs typeface="+mn-cs"/>
              </a:rPr>
              <a:t>. </a:t>
            </a:r>
          </a:p>
          <a:p>
            <a:pPr marL="285750" marR="0" lvl="0" indent="-285750" algn="just" defTabSz="457200" rtl="0" eaLnBrk="1" fontAlgn="auto" latinLnBrk="0" hangingPunct="1">
              <a:lnSpc>
                <a:spcPct val="90000"/>
              </a:lnSpc>
              <a:spcBef>
                <a:spcPts val="1200"/>
              </a:spcBef>
              <a:spcAft>
                <a:spcPts val="0"/>
              </a:spcAft>
              <a:buClrTx/>
              <a:buSzTx/>
              <a:buFont typeface="Wingdings" panose="05000000000000000000" pitchFamily="2" charset="2"/>
              <a:buChar char="ü"/>
              <a:tabLst/>
              <a:defRPr/>
            </a:pPr>
            <a:r>
              <a:rPr lang="cs-CZ" sz="1400" b="1" dirty="0">
                <a:solidFill>
                  <a:srgbClr val="00529C"/>
                </a:solidFill>
              </a:rPr>
              <a:t>Centrum:</a:t>
            </a:r>
            <a:r>
              <a:rPr lang="cs-CZ" sz="1400" dirty="0">
                <a:solidFill>
                  <a:srgbClr val="00529C"/>
                </a:solidFill>
              </a:rPr>
              <a:t> ZZVZ je právní předpis a jako takový neskýtá pouze jeden výklad. Odlišný výklad ZZVZ </a:t>
            </a:r>
            <a:br>
              <a:rPr lang="cs-CZ" sz="1400" dirty="0">
                <a:solidFill>
                  <a:srgbClr val="00529C"/>
                </a:solidFill>
              </a:rPr>
            </a:br>
            <a:r>
              <a:rPr lang="cs-CZ" sz="1400" dirty="0">
                <a:solidFill>
                  <a:srgbClr val="00529C"/>
                </a:solidFill>
              </a:rPr>
              <a:t>z pohledu Centra a z pohledu zadavatele není známkou nepřiměřeného postupu kontrolního orgánu, ale pouze odrazem charakteru práva (právní vědy). Centrum ve svých závěrech vždy zohledňuje aktuální výklady ZZVZ (odborná literatura), rozhodovací praxi ÚOHS a soudní judikaturu. I Centrum se však může mýlit = institut námitek proti závěrům kontroly VZ – námitky jako legitimní možnost zadavatele k obhajobě svého postupu.</a:t>
            </a:r>
          </a:p>
          <a:p>
            <a:pPr marL="285750" marR="0" lvl="0" indent="-285750" algn="just" defTabSz="457200" rtl="0" eaLnBrk="1" fontAlgn="auto" latinLnBrk="0" hangingPunct="1">
              <a:lnSpc>
                <a:spcPct val="90000"/>
              </a:lnSpc>
              <a:spcBef>
                <a:spcPts val="1200"/>
              </a:spcBef>
              <a:spcAft>
                <a:spcPts val="0"/>
              </a:spcAft>
              <a:buClrTx/>
              <a:buSzTx/>
              <a:buFont typeface="Wingdings" panose="05000000000000000000" pitchFamily="2" charset="2"/>
              <a:buChar char="ü"/>
              <a:tabLst/>
              <a:defRPr/>
            </a:pPr>
            <a:endParaRPr lang="cs-CZ" sz="500" dirty="0">
              <a:solidFill>
                <a:srgbClr val="00529C"/>
              </a:solidFill>
            </a:endParaRPr>
          </a:p>
          <a:p>
            <a:pPr marL="285750" marR="0" lvl="0" indent="-285750" algn="just" defTabSz="457200" rtl="0" eaLnBrk="1" fontAlgn="auto" latinLnBrk="0" hangingPunct="1">
              <a:lnSpc>
                <a:spcPct val="90000"/>
              </a:lnSpc>
              <a:spcBef>
                <a:spcPts val="1200"/>
              </a:spcBef>
              <a:spcAft>
                <a:spcPts val="0"/>
              </a:spcAft>
              <a:buClrTx/>
              <a:buSzTx/>
              <a:buFont typeface="Wingdings" panose="05000000000000000000" pitchFamily="2" charset="2"/>
              <a:buChar char="Ø"/>
              <a:tabLst/>
              <a:defRPr/>
            </a:pPr>
            <a:r>
              <a:rPr kumimoji="0" lang="cs-CZ" sz="1400" b="1" i="0" u="none" strike="noStrike" kern="1200" cap="none" spc="0" normalizeH="0" baseline="0" noProof="0" dirty="0">
                <a:ln>
                  <a:noFill/>
                </a:ln>
                <a:solidFill>
                  <a:srgbClr val="00529C"/>
                </a:solidFill>
                <a:effectLst/>
                <a:uLnTx/>
                <a:uFillTx/>
                <a:latin typeface="+mj-lt"/>
                <a:ea typeface="+mn-ea"/>
                <a:cs typeface="+mn-cs"/>
              </a:rPr>
              <a:t>Zadavatel: </a:t>
            </a:r>
            <a:r>
              <a:rPr kumimoji="0" lang="cs-CZ" sz="1400" i="0" u="none" strike="noStrike" kern="1200" cap="none" spc="0" normalizeH="0" baseline="0" noProof="0" dirty="0">
                <a:ln>
                  <a:noFill/>
                </a:ln>
                <a:solidFill>
                  <a:srgbClr val="00529C"/>
                </a:solidFill>
                <a:effectLst/>
                <a:uLnTx/>
                <a:uFillTx/>
                <a:latin typeface="+mj-lt"/>
                <a:ea typeface="+mn-ea"/>
                <a:cs typeface="+mn-cs"/>
              </a:rPr>
              <a:t>Dotazy v rámci kontroly VZ jsou nadbytečné a mnohdy nelogické (zbytečná administrativní zátěž)</a:t>
            </a:r>
            <a:r>
              <a:rPr kumimoji="0" lang="cs-CZ" sz="1400" b="0" i="0" u="none" strike="noStrike" kern="1200" cap="none" spc="0" normalizeH="0" baseline="0" noProof="0" dirty="0">
                <a:ln>
                  <a:noFill/>
                </a:ln>
                <a:solidFill>
                  <a:srgbClr val="00529C"/>
                </a:solidFill>
                <a:effectLst/>
                <a:uLnTx/>
                <a:uFillTx/>
                <a:latin typeface="+mj-lt"/>
                <a:ea typeface="+mn-ea"/>
                <a:cs typeface="+mn-cs"/>
              </a:rPr>
              <a:t>. </a:t>
            </a:r>
          </a:p>
          <a:p>
            <a:pPr marL="285750" marR="0" lvl="0" indent="-285750" algn="just" defTabSz="457200" rtl="0" eaLnBrk="1" fontAlgn="auto" latinLnBrk="0" hangingPunct="1">
              <a:lnSpc>
                <a:spcPct val="90000"/>
              </a:lnSpc>
              <a:spcBef>
                <a:spcPts val="1200"/>
              </a:spcBef>
              <a:spcAft>
                <a:spcPts val="0"/>
              </a:spcAft>
              <a:buClrTx/>
              <a:buSzTx/>
              <a:buFont typeface="Wingdings" panose="05000000000000000000" pitchFamily="2" charset="2"/>
              <a:buChar char="ü"/>
              <a:tabLst/>
              <a:defRPr/>
            </a:pPr>
            <a:r>
              <a:rPr lang="cs-CZ" sz="1400" b="1" dirty="0">
                <a:solidFill>
                  <a:srgbClr val="00529C"/>
                </a:solidFill>
                <a:latin typeface="+mj-lt"/>
              </a:rPr>
              <a:t>Centrum:</a:t>
            </a:r>
            <a:r>
              <a:rPr lang="cs-CZ" sz="1400" dirty="0">
                <a:solidFill>
                  <a:srgbClr val="00529C"/>
                </a:solidFill>
                <a:latin typeface="+mj-lt"/>
              </a:rPr>
              <a:t> Kontrolor VZ ověřuje soulad postupu zadavatele se ZZVZ, a to ve všech aspektech daného výběrového/zadávacího řízení i v širších souvislostech. Zdánlivě nelogický dotaz tak může mít legitimní důvod – doporučujeme zadavateli vyjasnit si případné nejasnosti přímo s kontrolorem VZ (např. telefonicky). Žádný kontroly VZ si nelibuje v prodlužování kontroly VZ pokládáním nelogických a nadbytečných dotazů. I kontrolor VZ je však pouze člověk, který může občas něco přehlédnout, či nejasně formulovat dotaz – v těchto případech je na místě aktivní komunikace zadavatele. Zároveň je povinností zadavatele obhájit svůj postup.</a:t>
            </a:r>
          </a:p>
        </p:txBody>
      </p:sp>
    </p:spTree>
    <p:extLst>
      <p:ext uri="{BB962C8B-B14F-4D97-AF65-F5344CB8AC3E}">
        <p14:creationId xmlns:p14="http://schemas.microsoft.com/office/powerpoint/2010/main" val="763657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36</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466591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ts val="0"/>
              </a:spcBef>
              <a:spcAft>
                <a:spcPts val="300"/>
              </a:spcAft>
              <a:buClrTx/>
              <a:buSzTx/>
              <a:tabLst/>
              <a:defRPr/>
            </a:pPr>
            <a:endParaRPr kumimoji="0" lang="cs-CZ" sz="1600" b="0" i="1"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8D44EEA-86B1-369D-C6BE-203FA6F5E5CA}"/>
              </a:ext>
            </a:extLst>
          </p:cNvPr>
          <p:cNvPicPr>
            <a:picLocks noChangeAspect="1"/>
          </p:cNvPicPr>
          <p:nvPr/>
        </p:nvPicPr>
        <p:blipFill>
          <a:blip r:embed="rId2"/>
          <a:stretch>
            <a:fillRect/>
          </a:stretch>
        </p:blipFill>
        <p:spPr>
          <a:xfrm>
            <a:off x="962510" y="106659"/>
            <a:ext cx="7242676" cy="1048603"/>
          </a:xfrm>
          <a:prstGeom prst="rect">
            <a:avLst/>
          </a:prstGeom>
        </p:spPr>
      </p:pic>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3"/>
          <a:stretch>
            <a:fillRect/>
          </a:stretch>
        </p:blipFill>
        <p:spPr>
          <a:xfrm>
            <a:off x="307478" y="1015042"/>
            <a:ext cx="8529043" cy="140220"/>
          </a:xfrm>
          <a:prstGeom prst="rect">
            <a:avLst/>
          </a:prstGeom>
        </p:spPr>
      </p:pic>
      <p:sp>
        <p:nvSpPr>
          <p:cNvPr id="8" name="TextovéPole 7">
            <a:extLst>
              <a:ext uri="{FF2B5EF4-FFF2-40B4-BE49-F238E27FC236}">
                <a16:creationId xmlns:a16="http://schemas.microsoft.com/office/drawing/2014/main" id="{7C29530B-CB3F-930F-5BC1-D1E3E2E90598}"/>
              </a:ext>
            </a:extLst>
          </p:cNvPr>
          <p:cNvSpPr txBox="1"/>
          <p:nvPr/>
        </p:nvSpPr>
        <p:spPr>
          <a:xfrm>
            <a:off x="433352" y="1199349"/>
            <a:ext cx="8355106" cy="4154984"/>
          </a:xfrm>
          <a:prstGeom prst="rect">
            <a:avLst/>
          </a:prstGeom>
          <a:noFill/>
        </p:spPr>
        <p:txBody>
          <a:bodyPr wrap="square">
            <a:spAutoFit/>
          </a:bodyPr>
          <a:lstStyle/>
          <a:p>
            <a:pPr algn="ctr">
              <a:spcAft>
                <a:spcPts val="300"/>
              </a:spcAft>
            </a:pPr>
            <a:r>
              <a:rPr lang="cs-CZ" sz="2000" b="1" dirty="0">
                <a:solidFill>
                  <a:srgbClr val="00529C"/>
                </a:solidFill>
              </a:rPr>
              <a:t>Sporné aspekty kontroly VZ, aneb jak se domluvit</a:t>
            </a:r>
          </a:p>
          <a:p>
            <a:pPr algn="just">
              <a:spcAft>
                <a:spcPts val="300"/>
              </a:spcAft>
            </a:pPr>
            <a:endParaRPr lang="cs-CZ" dirty="0">
              <a:solidFill>
                <a:srgbClr val="00529C"/>
              </a:solidFill>
            </a:endParaRPr>
          </a:p>
          <a:p>
            <a:pPr algn="just">
              <a:spcAft>
                <a:spcPts val="300"/>
              </a:spcAft>
            </a:pPr>
            <a:r>
              <a:rPr lang="cs-CZ" b="1" dirty="0">
                <a:solidFill>
                  <a:srgbClr val="00529C"/>
                </a:solidFill>
              </a:rPr>
              <a:t>Co zadavatelé kontrolorům VZ vytýkají a pohled kontrolorů VZ</a:t>
            </a:r>
          </a:p>
          <a:p>
            <a:pPr algn="just">
              <a:spcAft>
                <a:spcPts val="300"/>
              </a:spcAft>
            </a:pPr>
            <a:endParaRPr lang="cs-CZ" sz="1200" b="1" dirty="0">
              <a:solidFill>
                <a:srgbClr val="00529C"/>
              </a:solidFill>
            </a:endParaRPr>
          </a:p>
          <a:p>
            <a:pPr marL="285750" marR="0" lvl="0" indent="-285750" algn="just" defTabSz="457200" rtl="0" eaLnBrk="1" fontAlgn="auto" latinLnBrk="0" hangingPunct="1">
              <a:lnSpc>
                <a:spcPct val="90000"/>
              </a:lnSpc>
              <a:spcBef>
                <a:spcPts val="1200"/>
              </a:spcBef>
              <a:spcAft>
                <a:spcPts val="0"/>
              </a:spcAft>
              <a:buClrTx/>
              <a:buSzTx/>
              <a:buFont typeface="Wingdings" panose="05000000000000000000" pitchFamily="2" charset="2"/>
              <a:buChar char="Ø"/>
              <a:tabLst/>
              <a:defRPr/>
            </a:pPr>
            <a:r>
              <a:rPr kumimoji="0" lang="cs-CZ" b="1" i="0" u="none" strike="noStrike" kern="1200" cap="none" spc="0" normalizeH="0" baseline="0" noProof="0" dirty="0">
                <a:ln>
                  <a:noFill/>
                </a:ln>
                <a:solidFill>
                  <a:srgbClr val="00529C"/>
                </a:solidFill>
                <a:effectLst/>
                <a:uLnTx/>
                <a:uFillTx/>
                <a:latin typeface="+mj-lt"/>
                <a:ea typeface="+mn-ea"/>
                <a:cs typeface="+mn-cs"/>
              </a:rPr>
              <a:t>Zadavatel: </a:t>
            </a:r>
            <a:r>
              <a:rPr kumimoji="0" lang="cs-CZ" i="0" u="none" strike="noStrike" kern="1200" cap="none" spc="0" normalizeH="0" baseline="0" noProof="0" dirty="0">
                <a:ln>
                  <a:noFill/>
                </a:ln>
                <a:solidFill>
                  <a:srgbClr val="00529C"/>
                </a:solidFill>
                <a:effectLst/>
                <a:uLnTx/>
                <a:uFillTx/>
                <a:latin typeface="+mj-lt"/>
                <a:ea typeface="+mn-ea"/>
                <a:cs typeface="+mn-cs"/>
              </a:rPr>
              <a:t>Kontrolor VZ požaduje předložení nerelevantních dokladů, </a:t>
            </a:r>
            <a:br>
              <a:rPr kumimoji="0" lang="cs-CZ" i="0" u="none" strike="noStrike" kern="1200" cap="none" spc="0" normalizeH="0" baseline="0" noProof="0" dirty="0">
                <a:ln>
                  <a:noFill/>
                </a:ln>
                <a:solidFill>
                  <a:srgbClr val="00529C"/>
                </a:solidFill>
                <a:effectLst/>
                <a:uLnTx/>
                <a:uFillTx/>
                <a:latin typeface="+mj-lt"/>
                <a:ea typeface="+mn-ea"/>
                <a:cs typeface="+mn-cs"/>
              </a:rPr>
            </a:br>
            <a:r>
              <a:rPr kumimoji="0" lang="cs-CZ" i="0" u="none" strike="noStrike" kern="1200" cap="none" spc="0" normalizeH="0" baseline="0" noProof="0" dirty="0">
                <a:ln>
                  <a:noFill/>
                </a:ln>
                <a:solidFill>
                  <a:srgbClr val="00529C"/>
                </a:solidFill>
                <a:effectLst/>
                <a:uLnTx/>
                <a:uFillTx/>
                <a:latin typeface="+mj-lt"/>
                <a:ea typeface="+mn-ea"/>
                <a:cs typeface="+mn-cs"/>
              </a:rPr>
              <a:t>popř. takových, které je možné ověřit dálkově.</a:t>
            </a:r>
            <a:endParaRPr kumimoji="0" lang="cs-CZ" b="0" i="0" u="none" strike="noStrike" kern="1200" cap="none" spc="0" normalizeH="0" baseline="0" noProof="0" dirty="0">
              <a:ln>
                <a:noFill/>
              </a:ln>
              <a:solidFill>
                <a:srgbClr val="00529C"/>
              </a:solidFill>
              <a:effectLst/>
              <a:uLnTx/>
              <a:uFillTx/>
              <a:latin typeface="+mj-lt"/>
              <a:ea typeface="+mn-ea"/>
              <a:cs typeface="+mn-cs"/>
            </a:endParaRPr>
          </a:p>
          <a:p>
            <a:pPr marL="285750" marR="0" lvl="0" indent="-285750" algn="just" defTabSz="457200" rtl="0" eaLnBrk="1" fontAlgn="auto" latinLnBrk="0" hangingPunct="1">
              <a:lnSpc>
                <a:spcPct val="90000"/>
              </a:lnSpc>
              <a:spcBef>
                <a:spcPts val="1200"/>
              </a:spcBef>
              <a:spcAft>
                <a:spcPts val="0"/>
              </a:spcAft>
              <a:buClrTx/>
              <a:buSzTx/>
              <a:buFont typeface="Wingdings" panose="05000000000000000000" pitchFamily="2" charset="2"/>
              <a:buChar char="ü"/>
              <a:tabLst/>
              <a:defRPr/>
            </a:pPr>
            <a:r>
              <a:rPr lang="cs-CZ" b="1" dirty="0">
                <a:solidFill>
                  <a:srgbClr val="00529C"/>
                </a:solidFill>
                <a:latin typeface="+mj-lt"/>
              </a:rPr>
              <a:t>Centrum:</a:t>
            </a:r>
            <a:r>
              <a:rPr lang="cs-CZ" dirty="0">
                <a:solidFill>
                  <a:srgbClr val="00529C"/>
                </a:solidFill>
                <a:latin typeface="+mj-lt"/>
              </a:rPr>
              <a:t> Proces kontroly VZ musí mít ověřitelnou auditní stopu, veškeré doklady musí být uloženy v MS2021+, i když je možné je ověřit i dálkově (např. na profilu zadavatele, ve Věstníku veřejných zakázek apod.). Kontrolor VZ nesmí dovozovat postup zadavatele na základě subjektivního pocitu </a:t>
            </a:r>
            <a:br>
              <a:rPr lang="cs-CZ" dirty="0">
                <a:solidFill>
                  <a:srgbClr val="00529C"/>
                </a:solidFill>
                <a:latin typeface="+mj-lt"/>
              </a:rPr>
            </a:br>
            <a:r>
              <a:rPr lang="cs-CZ" dirty="0">
                <a:solidFill>
                  <a:srgbClr val="00529C"/>
                </a:solidFill>
                <a:latin typeface="+mj-lt"/>
              </a:rPr>
              <a:t>či s odkazem na logiku věci – tzn., že pokud nejsou obsahem předložené dokumentace např. námitky, nelze bez dotazu na zadavatele učinit závěr, </a:t>
            </a:r>
            <a:br>
              <a:rPr lang="cs-CZ" dirty="0">
                <a:solidFill>
                  <a:srgbClr val="00529C"/>
                </a:solidFill>
                <a:latin typeface="+mj-lt"/>
              </a:rPr>
            </a:br>
            <a:r>
              <a:rPr lang="cs-CZ" dirty="0">
                <a:solidFill>
                  <a:srgbClr val="00529C"/>
                </a:solidFill>
                <a:latin typeface="+mj-lt"/>
              </a:rPr>
              <a:t>že námitky nebyly podány (stejně tak v případě vysvětlení ZD a podobných situací).</a:t>
            </a:r>
            <a:endParaRPr kumimoji="0" lang="cs-CZ" b="0" i="0" u="none" strike="noStrike" kern="1200" cap="none" spc="0" normalizeH="0" baseline="0" noProof="0" dirty="0">
              <a:ln>
                <a:noFill/>
              </a:ln>
              <a:solidFill>
                <a:srgbClr val="00529C"/>
              </a:solidFill>
              <a:effectLst/>
              <a:uLnTx/>
              <a:uFillTx/>
              <a:latin typeface="+mj-lt"/>
              <a:ea typeface="+mn-ea"/>
              <a:cs typeface="+mn-cs"/>
            </a:endParaRPr>
          </a:p>
        </p:txBody>
      </p:sp>
    </p:spTree>
    <p:extLst>
      <p:ext uri="{BB962C8B-B14F-4D97-AF65-F5344CB8AC3E}">
        <p14:creationId xmlns:p14="http://schemas.microsoft.com/office/powerpoint/2010/main" val="1993503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37</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466591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ts val="0"/>
              </a:spcBef>
              <a:spcAft>
                <a:spcPts val="300"/>
              </a:spcAft>
              <a:buClrTx/>
              <a:buSzTx/>
              <a:tabLst/>
              <a:defRPr/>
            </a:pPr>
            <a:endParaRPr kumimoji="0" lang="cs-CZ" sz="1600" b="0" i="1"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2"/>
          <a:stretch>
            <a:fillRect/>
          </a:stretch>
        </p:blipFill>
        <p:spPr>
          <a:xfrm>
            <a:off x="307478" y="1015042"/>
            <a:ext cx="8529043" cy="140220"/>
          </a:xfrm>
          <a:prstGeom prst="rect">
            <a:avLst/>
          </a:prstGeom>
        </p:spPr>
      </p:pic>
      <p:graphicFrame>
        <p:nvGraphicFramePr>
          <p:cNvPr id="7" name="Diagram 6">
            <a:extLst>
              <a:ext uri="{FF2B5EF4-FFF2-40B4-BE49-F238E27FC236}">
                <a16:creationId xmlns:a16="http://schemas.microsoft.com/office/drawing/2014/main" id="{67907DA6-4634-B431-32B6-A769A38C8FF0}"/>
              </a:ext>
            </a:extLst>
          </p:cNvPr>
          <p:cNvGraphicFramePr/>
          <p:nvPr>
            <p:extLst>
              <p:ext uri="{D42A27DB-BD31-4B8C-83A1-F6EECF244321}">
                <p14:modId xmlns:p14="http://schemas.microsoft.com/office/powerpoint/2010/main" val="1150085575"/>
              </p:ext>
            </p:extLst>
          </p:nvPr>
        </p:nvGraphicFramePr>
        <p:xfrm>
          <a:off x="0" y="1787779"/>
          <a:ext cx="8981240" cy="3431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ovéPole 9">
            <a:extLst>
              <a:ext uri="{FF2B5EF4-FFF2-40B4-BE49-F238E27FC236}">
                <a16:creationId xmlns:a16="http://schemas.microsoft.com/office/drawing/2014/main" id="{E9CB7FB5-7E0C-C0FC-310C-04070A9C787D}"/>
              </a:ext>
            </a:extLst>
          </p:cNvPr>
          <p:cNvSpPr txBox="1"/>
          <p:nvPr/>
        </p:nvSpPr>
        <p:spPr>
          <a:xfrm>
            <a:off x="1507196" y="353648"/>
            <a:ext cx="6418729" cy="400110"/>
          </a:xfrm>
          <a:prstGeom prst="rect">
            <a:avLst/>
          </a:prstGeom>
          <a:noFill/>
        </p:spPr>
        <p:txBody>
          <a:bodyPr wrap="square">
            <a:spAutoFit/>
          </a:bodyPr>
          <a:lstStyle/>
          <a:p>
            <a:pPr algn="ctr"/>
            <a:r>
              <a:rPr lang="cs-CZ" sz="2000" b="1" cap="all" dirty="0">
                <a:solidFill>
                  <a:srgbClr val="0B55A2"/>
                </a:solidFill>
                <a:latin typeface="Calibri"/>
              </a:rPr>
              <a:t>Proces konzultací / Kontroly veřejných zakázek</a:t>
            </a:r>
            <a:endParaRPr lang="en-US" sz="2000" b="1" cap="all" dirty="0">
              <a:solidFill>
                <a:srgbClr val="0B55A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152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38</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466591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ts val="0"/>
              </a:spcBef>
              <a:spcAft>
                <a:spcPts val="300"/>
              </a:spcAft>
              <a:buClrTx/>
              <a:buSzTx/>
              <a:tabLst/>
              <a:defRPr/>
            </a:pPr>
            <a:endParaRPr kumimoji="0" lang="cs-CZ" sz="1600" b="0" i="1"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8D44EEA-86B1-369D-C6BE-203FA6F5E5CA}"/>
              </a:ext>
            </a:extLst>
          </p:cNvPr>
          <p:cNvPicPr>
            <a:picLocks noChangeAspect="1"/>
          </p:cNvPicPr>
          <p:nvPr/>
        </p:nvPicPr>
        <p:blipFill>
          <a:blip r:embed="rId2"/>
          <a:stretch>
            <a:fillRect/>
          </a:stretch>
        </p:blipFill>
        <p:spPr>
          <a:xfrm>
            <a:off x="962510" y="106659"/>
            <a:ext cx="7242676" cy="1048603"/>
          </a:xfrm>
          <a:prstGeom prst="rect">
            <a:avLst/>
          </a:prstGeom>
        </p:spPr>
      </p:pic>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3"/>
          <a:stretch>
            <a:fillRect/>
          </a:stretch>
        </p:blipFill>
        <p:spPr>
          <a:xfrm>
            <a:off x="307478" y="1015042"/>
            <a:ext cx="8529043" cy="140220"/>
          </a:xfrm>
          <a:prstGeom prst="rect">
            <a:avLst/>
          </a:prstGeom>
        </p:spPr>
      </p:pic>
      <p:sp>
        <p:nvSpPr>
          <p:cNvPr id="8" name="TextovéPole 7">
            <a:extLst>
              <a:ext uri="{FF2B5EF4-FFF2-40B4-BE49-F238E27FC236}">
                <a16:creationId xmlns:a16="http://schemas.microsoft.com/office/drawing/2014/main" id="{7C29530B-CB3F-930F-5BC1-D1E3E2E90598}"/>
              </a:ext>
            </a:extLst>
          </p:cNvPr>
          <p:cNvSpPr txBox="1"/>
          <p:nvPr/>
        </p:nvSpPr>
        <p:spPr>
          <a:xfrm>
            <a:off x="481415" y="1847935"/>
            <a:ext cx="8355106" cy="2374304"/>
          </a:xfrm>
          <a:prstGeom prst="rect">
            <a:avLst/>
          </a:prstGeom>
          <a:noFill/>
        </p:spPr>
        <p:txBody>
          <a:bodyPr wrap="square">
            <a:spAutoFit/>
          </a:bodyPr>
          <a:lstStyle/>
          <a:p>
            <a:pPr algn="ctr">
              <a:spcAft>
                <a:spcPts val="300"/>
              </a:spcAft>
            </a:pPr>
            <a:r>
              <a:rPr lang="cs-CZ" sz="2000" b="1" dirty="0">
                <a:solidFill>
                  <a:srgbClr val="00529C"/>
                </a:solidFill>
              </a:rPr>
              <a:t>Kontaktní údaje pro konzultace zakázek dle MPZ</a:t>
            </a:r>
          </a:p>
          <a:p>
            <a:pPr algn="just">
              <a:spcAft>
                <a:spcPts val="300"/>
              </a:spcAft>
            </a:pPr>
            <a:endParaRPr lang="cs-CZ" dirty="0">
              <a:solidFill>
                <a:srgbClr val="00529C"/>
              </a:solidFill>
            </a:endParaRPr>
          </a:p>
          <a:p>
            <a:pPr algn="just">
              <a:spcAft>
                <a:spcPts val="300"/>
              </a:spcAft>
            </a:pPr>
            <a:r>
              <a:rPr lang="cs-CZ" dirty="0">
                <a:solidFill>
                  <a:srgbClr val="00529C"/>
                </a:solidFill>
              </a:rPr>
              <a:t>Vhodné přes manažera projektu, je-li již přidělen.</a:t>
            </a:r>
          </a:p>
          <a:p>
            <a:pPr algn="just">
              <a:spcAft>
                <a:spcPts val="300"/>
              </a:spcAft>
            </a:pPr>
            <a:endParaRPr lang="cs-CZ" dirty="0">
              <a:solidFill>
                <a:srgbClr val="00529C"/>
              </a:solidFill>
            </a:endParaRPr>
          </a:p>
          <a:p>
            <a:pPr algn="just">
              <a:spcAft>
                <a:spcPts val="300"/>
              </a:spcAft>
            </a:pPr>
            <a:endParaRPr lang="cs-CZ" dirty="0">
              <a:solidFill>
                <a:srgbClr val="00529C"/>
              </a:solidFill>
              <a:latin typeface="+mj-lt"/>
            </a:endParaRPr>
          </a:p>
          <a:p>
            <a:pPr>
              <a:lnSpc>
                <a:spcPct val="107000"/>
              </a:lnSpc>
              <a:spcAft>
                <a:spcPts val="800"/>
              </a:spcAft>
            </a:pPr>
            <a:r>
              <a:rPr lang="cs-CZ" b="1" dirty="0">
                <a:solidFill>
                  <a:srgbClr val="00529C"/>
                </a:solidFill>
                <a:latin typeface="+mj-lt"/>
              </a:rPr>
              <a:t>Specialisté na administraci veřejných zakázek</a:t>
            </a:r>
            <a:r>
              <a:rPr lang="cs-CZ" dirty="0">
                <a:solidFill>
                  <a:srgbClr val="00529C"/>
                </a:solidFill>
                <a:latin typeface="+mj-lt"/>
              </a:rPr>
              <a:t>:</a:t>
            </a:r>
          </a:p>
          <a:p>
            <a:pPr>
              <a:lnSpc>
                <a:spcPct val="107000"/>
              </a:lnSpc>
              <a:spcAft>
                <a:spcPts val="800"/>
              </a:spcAft>
            </a:pPr>
            <a:r>
              <a:rPr lang="cs-CZ" dirty="0">
                <a:solidFill>
                  <a:srgbClr val="00529C"/>
                </a:solidFill>
                <a:latin typeface="+mj-lt"/>
                <a:hlinkClick r:id="rId4"/>
              </a:rPr>
              <a:t>https://crr.gov.cz/kontakty/kontakty-sekce-irop/uo-irop-jihomoravsky-kraj/</a:t>
            </a:r>
            <a:r>
              <a:rPr lang="cs-CZ" dirty="0">
                <a:solidFill>
                  <a:srgbClr val="00529C"/>
                </a:solidFill>
                <a:latin typeface="+mj-lt"/>
              </a:rPr>
              <a:t> </a:t>
            </a:r>
          </a:p>
        </p:txBody>
      </p:sp>
    </p:spTree>
    <p:extLst>
      <p:ext uri="{BB962C8B-B14F-4D97-AF65-F5344CB8AC3E}">
        <p14:creationId xmlns:p14="http://schemas.microsoft.com/office/powerpoint/2010/main" val="31185965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A0DB07E-F733-8E47-975E-11ACC6D61E00}"/>
              </a:ext>
            </a:extLst>
          </p:cNvPr>
          <p:cNvSpPr>
            <a:spLocks noGrp="1"/>
          </p:cNvSpPr>
          <p:nvPr>
            <p:ph type="sldNum" sz="quarter" idx="12"/>
          </p:nvPr>
        </p:nvSpPr>
        <p:spPr/>
        <p:txBody>
          <a:bodyPr/>
          <a:lstStyle/>
          <a:p>
            <a:fld id="{4000C4B2-41BC-D741-8B94-B76DB6967C01}" type="slidenum">
              <a:rPr lang="en-US" smtClean="0"/>
              <a:pPr/>
              <a:t>39</a:t>
            </a:fld>
            <a:endParaRPr lang="en-US" dirty="0"/>
          </a:p>
        </p:txBody>
      </p:sp>
      <p:sp>
        <p:nvSpPr>
          <p:cNvPr id="2" name="Text Placeholder 4">
            <a:extLst>
              <a:ext uri="{FF2B5EF4-FFF2-40B4-BE49-F238E27FC236}">
                <a16:creationId xmlns:a16="http://schemas.microsoft.com/office/drawing/2014/main" id="{836F2A05-4FCB-955D-46BC-E8C7D6AA48D8}"/>
              </a:ext>
            </a:extLst>
          </p:cNvPr>
          <p:cNvSpPr txBox="1">
            <a:spLocks/>
          </p:cNvSpPr>
          <p:nvPr/>
        </p:nvSpPr>
        <p:spPr>
          <a:xfrm>
            <a:off x="779228" y="3503691"/>
            <a:ext cx="7271078" cy="2133630"/>
          </a:xfrm>
          <a:prstGeom prst="rect">
            <a:avLst/>
          </a:prstGeom>
        </p:spPr>
        <p:txBody>
          <a:bodyPr>
            <a:normAutofit fontScale="62500" lnSpcReduction="2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cs-CZ" sz="1400" u="sng" dirty="0">
                <a:solidFill>
                  <a:schemeClr val="bg1"/>
                </a:solidFill>
                <a:latin typeface="Arial" panose="020B0604020202020204" pitchFamily="34" charset="0"/>
                <a:cs typeface="Arial" panose="020B0604020202020204" pitchFamily="34" charset="0"/>
              </a:rPr>
              <a:t>Kontaktní údaje</a:t>
            </a:r>
          </a:p>
          <a:p>
            <a:r>
              <a:rPr lang="cs-CZ" sz="1400" dirty="0">
                <a:solidFill>
                  <a:schemeClr val="bg1"/>
                </a:solidFill>
                <a:latin typeface="Arial" panose="020B0604020202020204" pitchFamily="34" charset="0"/>
                <a:cs typeface="Arial" panose="020B0604020202020204" pitchFamily="34" charset="0"/>
              </a:rPr>
              <a:t>Centrum pro regionální rozvoj České republiky</a:t>
            </a:r>
          </a:p>
          <a:p>
            <a:r>
              <a:rPr lang="cs-CZ" sz="1400" dirty="0">
                <a:solidFill>
                  <a:schemeClr val="bg1"/>
                </a:solidFill>
                <a:latin typeface="Arial" panose="020B0604020202020204" pitchFamily="34" charset="0"/>
                <a:cs typeface="Arial" panose="020B0604020202020204" pitchFamily="34" charset="0"/>
              </a:rPr>
              <a:t>státní příspěvková organizace řízená Ministerstvem pro místní rozvoj ČR</a:t>
            </a:r>
          </a:p>
          <a:p>
            <a:r>
              <a:rPr lang="cs-CZ" sz="1400" dirty="0">
                <a:solidFill>
                  <a:schemeClr val="bg1"/>
                </a:solidFill>
                <a:latin typeface="Arial" panose="020B0604020202020204" pitchFamily="34" charset="0"/>
                <a:cs typeface="Arial" panose="020B0604020202020204" pitchFamily="34" charset="0"/>
              </a:rPr>
              <a:t>IČO: 04095316</a:t>
            </a:r>
          </a:p>
          <a:p>
            <a:r>
              <a:rPr lang="cs-CZ" sz="1400" dirty="0">
                <a:solidFill>
                  <a:schemeClr val="bg1"/>
                </a:solidFill>
                <a:latin typeface="Arial" panose="020B0604020202020204" pitchFamily="34" charset="0"/>
                <a:cs typeface="Arial" panose="020B0604020202020204" pitchFamily="34" charset="0"/>
              </a:rPr>
              <a:t>Adresa: Argentinská 1610/4, 170 00  Praha 7 - Holešovice</a:t>
            </a:r>
          </a:p>
          <a:p>
            <a:r>
              <a:rPr lang="cs-CZ" sz="1400" dirty="0">
                <a:solidFill>
                  <a:schemeClr val="bg1"/>
                </a:solidFill>
                <a:latin typeface="Arial" panose="020B0604020202020204" pitchFamily="34" charset="0"/>
                <a:cs typeface="Arial" panose="020B0604020202020204" pitchFamily="34" charset="0"/>
              </a:rPr>
              <a:t>E-mail: </a:t>
            </a:r>
            <a:r>
              <a:rPr lang="cs-CZ" sz="1400" b="0" i="0" dirty="0">
                <a:solidFill>
                  <a:srgbClr val="212529"/>
                </a:solidFill>
                <a:effectLst/>
                <a:latin typeface="Open Sans" panose="020B0606030504020204" pitchFamily="34" charset="0"/>
              </a:rPr>
              <a:t> </a:t>
            </a:r>
            <a:r>
              <a:rPr lang="cs-CZ" sz="14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podatelna@crr.cz</a:t>
            </a:r>
            <a:r>
              <a:rPr lang="cs-CZ" sz="1400" dirty="0">
                <a:solidFill>
                  <a:schemeClr val="bg1"/>
                </a:solidFill>
                <a:latin typeface="Arial" panose="020B0604020202020204" pitchFamily="34" charset="0"/>
                <a:cs typeface="Arial" panose="020B0604020202020204" pitchFamily="34" charset="0"/>
              </a:rPr>
              <a:t> </a:t>
            </a:r>
          </a:p>
          <a:p>
            <a:r>
              <a:rPr lang="cs-CZ" sz="1400" dirty="0">
                <a:solidFill>
                  <a:schemeClr val="bg1"/>
                </a:solidFill>
                <a:latin typeface="Arial" panose="020B0604020202020204" pitchFamily="34" charset="0"/>
                <a:cs typeface="Arial" panose="020B0604020202020204" pitchFamily="34" charset="0"/>
              </a:rPr>
              <a:t>Konzultační servis IROP: </a:t>
            </a:r>
            <a:r>
              <a:rPr lang="cs-CZ" sz="14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https://www.crr.cz/irop/konzultacni-servis-irop/</a:t>
            </a:r>
            <a:endParaRPr lang="cs-CZ" sz="1400" dirty="0">
              <a:solidFill>
                <a:schemeClr val="bg1"/>
              </a:solidFill>
              <a:latin typeface="Arial" panose="020B0604020202020204" pitchFamily="34" charset="0"/>
              <a:cs typeface="Arial" panose="020B0604020202020204" pitchFamily="34" charset="0"/>
            </a:endParaRPr>
          </a:p>
          <a:p>
            <a:endParaRPr lang="cs-CZ" sz="1400" dirty="0">
              <a:solidFill>
                <a:schemeClr val="bg1"/>
              </a:solidFill>
              <a:latin typeface="Arial" panose="020B0604020202020204" pitchFamily="34" charset="0"/>
              <a:cs typeface="Arial" panose="020B0604020202020204" pitchFamily="34" charset="0"/>
            </a:endParaRPr>
          </a:p>
          <a:p>
            <a:r>
              <a:rPr lang="cs-CZ" sz="1400" dirty="0">
                <a:solidFill>
                  <a:schemeClr val="bg1"/>
                </a:solidFill>
                <a:latin typeface="Arial" panose="020B0604020202020204" pitchFamily="34" charset="0"/>
                <a:cs typeface="Arial" panose="020B0604020202020204" pitchFamily="34" charset="0"/>
              </a:rPr>
              <a:t>Ing. Veronika Blahová</a:t>
            </a:r>
            <a:r>
              <a:rPr lang="sv-SE" sz="1400" dirty="0">
                <a:solidFill>
                  <a:schemeClr val="bg1"/>
                </a:solidFill>
                <a:latin typeface="Arial" panose="020B0604020202020204" pitchFamily="34" charset="0"/>
                <a:cs typeface="Arial" panose="020B0604020202020204" pitchFamily="34" charset="0"/>
              </a:rPr>
              <a:t>,</a:t>
            </a:r>
            <a:r>
              <a:rPr lang="cs-CZ" sz="1400" dirty="0">
                <a:solidFill>
                  <a:schemeClr val="bg1"/>
                </a:solidFill>
                <a:latin typeface="Arial" panose="020B0604020202020204" pitchFamily="34" charset="0"/>
                <a:cs typeface="Arial" panose="020B0604020202020204" pitchFamily="34" charset="0"/>
              </a:rPr>
              <a:t> </a:t>
            </a:r>
            <a:r>
              <a:rPr lang="cs-CZ" sz="1400" u="sng" dirty="0">
                <a:solidFill>
                  <a:schemeClr val="bg1"/>
                </a:solidFill>
                <a:latin typeface="Arial" panose="020B0604020202020204" pitchFamily="34" charset="0"/>
                <a:cs typeface="Arial" panose="020B0604020202020204" pitchFamily="34" charset="0"/>
              </a:rPr>
              <a:t>Veronika.Blahova@crr.gov.cz</a:t>
            </a:r>
            <a:r>
              <a:rPr lang="cs-CZ" sz="1400" dirty="0">
                <a:solidFill>
                  <a:schemeClr val="bg1"/>
                </a:solidFill>
                <a:latin typeface="Arial" panose="020B0604020202020204" pitchFamily="34" charset="0"/>
                <a:cs typeface="Arial" panose="020B0604020202020204" pitchFamily="34" charset="0"/>
              </a:rPr>
              <a:t>,</a:t>
            </a:r>
            <a:r>
              <a:rPr lang="sv-SE" sz="1400" dirty="0">
                <a:solidFill>
                  <a:schemeClr val="bg1"/>
                </a:solidFill>
                <a:latin typeface="Arial" panose="020B0604020202020204" pitchFamily="34" charset="0"/>
                <a:cs typeface="Arial" panose="020B0604020202020204" pitchFamily="34" charset="0"/>
              </a:rPr>
              <a:t> +420 </a:t>
            </a:r>
            <a:r>
              <a:rPr lang="cs-CZ" sz="1400" dirty="0">
                <a:solidFill>
                  <a:schemeClr val="bg1"/>
                </a:solidFill>
                <a:latin typeface="Arial" panose="020B0604020202020204" pitchFamily="34" charset="0"/>
                <a:cs typeface="Arial" panose="020B0604020202020204" pitchFamily="34" charset="0"/>
              </a:rPr>
              <a:t>705 877 103</a:t>
            </a:r>
          </a:p>
          <a:p>
            <a:r>
              <a:rPr lang="cs-CZ" sz="1400" dirty="0">
                <a:solidFill>
                  <a:schemeClr val="bg1"/>
                </a:solidFill>
                <a:latin typeface="Arial" panose="020B0604020202020204" pitchFamily="34" charset="0"/>
                <a:cs typeface="Arial" panose="020B0604020202020204" pitchFamily="34" charset="0"/>
              </a:rPr>
              <a:t>Mgr. Barbora Dedková, </a:t>
            </a:r>
            <a:r>
              <a:rPr lang="cs-CZ" sz="14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Barbora.Dedkova@crr.gov.cz</a:t>
            </a:r>
            <a:r>
              <a:rPr lang="cs-CZ" sz="1400" dirty="0">
                <a:solidFill>
                  <a:schemeClr val="bg1"/>
                </a:solidFill>
                <a:latin typeface="Arial" panose="020B0604020202020204" pitchFamily="34" charset="0"/>
                <a:cs typeface="Arial" panose="020B0604020202020204" pitchFamily="34" charset="0"/>
              </a:rPr>
              <a:t>, + 420 705 875 683</a:t>
            </a:r>
          </a:p>
          <a:p>
            <a:r>
              <a:rPr lang="cs-CZ" sz="1400" dirty="0">
                <a:solidFill>
                  <a:schemeClr val="bg1"/>
                </a:solidFill>
                <a:latin typeface="Arial" panose="020B0604020202020204" pitchFamily="34" charset="0"/>
                <a:cs typeface="Arial" panose="020B0604020202020204" pitchFamily="34" charset="0"/>
              </a:rPr>
              <a:t>Ing. Alena Řihošková, </a:t>
            </a:r>
            <a:r>
              <a:rPr lang="cs-CZ" sz="1400" dirty="0" err="1">
                <a:solidFill>
                  <a:schemeClr val="bg1"/>
                </a:solidFill>
                <a:latin typeface="Arial" panose="020B0604020202020204" pitchFamily="34" charset="0"/>
                <a:cs typeface="Arial" panose="020B0604020202020204" pitchFamily="34" charset="0"/>
              </a:rPr>
              <a:t>DiS</a:t>
            </a:r>
            <a:r>
              <a:rPr lang="cs-CZ" sz="1400" dirty="0">
                <a:solidFill>
                  <a:schemeClr val="bg1"/>
                </a:solidFill>
                <a:latin typeface="Arial" panose="020B0604020202020204" pitchFamily="34" charset="0"/>
                <a:cs typeface="Arial" panose="020B0604020202020204" pitchFamily="34" charset="0"/>
              </a:rPr>
              <a:t>., </a:t>
            </a:r>
            <a:r>
              <a:rPr lang="cs-CZ" sz="1400" u="sng" dirty="0">
                <a:solidFill>
                  <a:schemeClr val="bg1"/>
                </a:solidFill>
                <a:latin typeface="Arial" panose="020B0604020202020204" pitchFamily="34" charset="0"/>
                <a:cs typeface="Arial" panose="020B0604020202020204" pitchFamily="34" charset="0"/>
              </a:rPr>
              <a:t>A</a:t>
            </a:r>
            <a:r>
              <a:rPr lang="cs-CZ" sz="14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lena.Rihoskova@crr.gov.cz</a:t>
            </a:r>
            <a:r>
              <a:rPr lang="cs-CZ" sz="1400" dirty="0">
                <a:solidFill>
                  <a:schemeClr val="bg1"/>
                </a:solidFill>
                <a:latin typeface="Arial" panose="020B0604020202020204" pitchFamily="34" charset="0"/>
                <a:cs typeface="Arial" panose="020B0604020202020204" pitchFamily="34" charset="0"/>
              </a:rPr>
              <a:t>, +420 736 513 508  </a:t>
            </a:r>
          </a:p>
          <a:p>
            <a:r>
              <a:rPr lang="cs-CZ" sz="1400" dirty="0">
                <a:solidFill>
                  <a:schemeClr val="bg1"/>
                </a:solidFill>
                <a:latin typeface="Arial" panose="020B0604020202020204" pitchFamily="34" charset="0"/>
                <a:cs typeface="Arial" panose="020B0604020202020204" pitchFamily="34" charset="0"/>
              </a:rPr>
              <a:t> </a:t>
            </a:r>
          </a:p>
          <a:p>
            <a:endParaRPr lang="cs-CZ" sz="1400" dirty="0">
              <a:solidFill>
                <a:schemeClr val="bg1"/>
              </a:solidFill>
              <a:latin typeface="Arial" panose="020B0604020202020204" pitchFamily="34" charset="0"/>
              <a:cs typeface="Arial" panose="020B0604020202020204" pitchFamily="34" charset="0"/>
            </a:endParaRPr>
          </a:p>
          <a:p>
            <a:endParaRPr lang="en-US" dirty="0"/>
          </a:p>
        </p:txBody>
      </p:sp>
      <p:sp>
        <p:nvSpPr>
          <p:cNvPr id="5" name="Title 1">
            <a:extLst>
              <a:ext uri="{FF2B5EF4-FFF2-40B4-BE49-F238E27FC236}">
                <a16:creationId xmlns:a16="http://schemas.microsoft.com/office/drawing/2014/main" id="{388B2FF8-6D78-A942-2ABC-DF84E5CCC49F}"/>
              </a:ext>
            </a:extLst>
          </p:cNvPr>
          <p:cNvSpPr txBox="1">
            <a:spLocks/>
          </p:cNvSpPr>
          <p:nvPr/>
        </p:nvSpPr>
        <p:spPr>
          <a:xfrm>
            <a:off x="568655" y="1839407"/>
            <a:ext cx="8203351" cy="890466"/>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5000" dirty="0">
                <a:solidFill>
                  <a:schemeClr val="bg1"/>
                </a:solidFill>
                <a:latin typeface="Arial" panose="020B0604020202020204" pitchFamily="34" charset="0"/>
                <a:cs typeface="Arial" panose="020B0604020202020204" pitchFamily="34" charset="0"/>
              </a:rPr>
              <a:t>Děkujeme za pozornost</a:t>
            </a:r>
            <a:r>
              <a:rPr lang="cs-CZ" sz="5000"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36565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4</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466591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ts val="0"/>
              </a:spcBef>
              <a:spcAft>
                <a:spcPts val="300"/>
              </a:spcAft>
              <a:buClrTx/>
              <a:buSzTx/>
              <a:tabLst/>
              <a:defRPr/>
            </a:pPr>
            <a:endParaRPr kumimoji="0" lang="cs-CZ" sz="1600" b="0" i="0"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8D44EEA-86B1-369D-C6BE-203FA6F5E5CA}"/>
              </a:ext>
            </a:extLst>
          </p:cNvPr>
          <p:cNvPicPr>
            <a:picLocks noChangeAspect="1"/>
          </p:cNvPicPr>
          <p:nvPr/>
        </p:nvPicPr>
        <p:blipFill>
          <a:blip r:embed="rId2"/>
          <a:stretch>
            <a:fillRect/>
          </a:stretch>
        </p:blipFill>
        <p:spPr>
          <a:xfrm>
            <a:off x="962510" y="106659"/>
            <a:ext cx="7242676" cy="1048603"/>
          </a:xfrm>
          <a:prstGeom prst="rect">
            <a:avLst/>
          </a:prstGeom>
        </p:spPr>
      </p:pic>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3"/>
          <a:stretch>
            <a:fillRect/>
          </a:stretch>
        </p:blipFill>
        <p:spPr>
          <a:xfrm>
            <a:off x="307478" y="1015042"/>
            <a:ext cx="8529043" cy="140220"/>
          </a:xfrm>
          <a:prstGeom prst="rect">
            <a:avLst/>
          </a:prstGeom>
        </p:spPr>
      </p:pic>
      <p:sp>
        <p:nvSpPr>
          <p:cNvPr id="8" name="TextovéPole 7">
            <a:extLst>
              <a:ext uri="{FF2B5EF4-FFF2-40B4-BE49-F238E27FC236}">
                <a16:creationId xmlns:a16="http://schemas.microsoft.com/office/drawing/2014/main" id="{BC64EE2B-6208-7074-32B6-74C0DE3ADD7D}"/>
              </a:ext>
            </a:extLst>
          </p:cNvPr>
          <p:cNvSpPr txBox="1"/>
          <p:nvPr/>
        </p:nvSpPr>
        <p:spPr>
          <a:xfrm>
            <a:off x="577324" y="1352619"/>
            <a:ext cx="8252960" cy="411651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cs-CZ" sz="2000" b="1" i="0" u="none" strike="noStrike" kern="1200" cap="none" spc="0" normalizeH="0" baseline="0" noProof="0" dirty="0">
                <a:ln>
                  <a:noFill/>
                </a:ln>
                <a:solidFill>
                  <a:srgbClr val="00529C"/>
                </a:solidFill>
                <a:effectLst/>
                <a:uLnTx/>
                <a:uFillTx/>
                <a:latin typeface="Arial" panose="020B0604020202020204"/>
                <a:ea typeface="+mn-ea"/>
                <a:cs typeface="+mn-cs"/>
              </a:rPr>
              <a:t>Předpisy</a:t>
            </a:r>
          </a:p>
          <a:p>
            <a:pPr marL="0" marR="0" lvl="0" indent="0" algn="ctr" defTabSz="457200" rtl="0" eaLnBrk="1" fontAlgn="auto" latinLnBrk="0" hangingPunct="1">
              <a:lnSpc>
                <a:spcPct val="100000"/>
              </a:lnSpc>
              <a:spcBef>
                <a:spcPts val="0"/>
              </a:spcBef>
              <a:spcAft>
                <a:spcPts val="300"/>
              </a:spcAft>
              <a:buClrTx/>
              <a:buSzTx/>
              <a:buFontTx/>
              <a:buNone/>
              <a:tabLst/>
              <a:defRPr/>
            </a:pPr>
            <a:endParaRPr kumimoji="0" lang="cs-CZ" sz="1600" b="1" i="0" u="none" strike="noStrike" kern="1200" cap="none" spc="0" normalizeH="0" baseline="0" noProof="0" dirty="0">
              <a:ln>
                <a:noFill/>
              </a:ln>
              <a:solidFill>
                <a:srgbClr val="00529C"/>
              </a:solidFill>
              <a:effectLst/>
              <a:uLnTx/>
              <a:uFillTx/>
              <a:latin typeface="Arial" panose="020B0604020202020204"/>
              <a:ea typeface="+mn-ea"/>
              <a:cs typeface="+mn-cs"/>
            </a:endParaRPr>
          </a:p>
          <a:p>
            <a:pPr marL="0" marR="0" lvl="0" indent="0" algn="just" defTabSz="457200" rtl="0" eaLnBrk="1" fontAlgn="auto" latinLnBrk="0" hangingPunct="1">
              <a:lnSpc>
                <a:spcPct val="100000"/>
              </a:lnSpc>
              <a:spcBef>
                <a:spcPts val="0"/>
              </a:spcBef>
              <a:spcAft>
                <a:spcPts val="300"/>
              </a:spcAft>
              <a:buClrTx/>
              <a:buSzTx/>
              <a:buFontTx/>
              <a:buNone/>
              <a:tabLst/>
              <a:defRPr/>
            </a:pPr>
            <a:r>
              <a:rPr kumimoji="0" lang="cs-CZ" sz="1600" b="0" i="0" u="none" strike="noStrike" kern="1200" cap="none" spc="0" normalizeH="0" baseline="0" noProof="0" dirty="0">
                <a:ln>
                  <a:noFill/>
                </a:ln>
                <a:solidFill>
                  <a:srgbClr val="00529C"/>
                </a:solidFill>
                <a:effectLst/>
                <a:uLnTx/>
                <a:uFillTx/>
                <a:latin typeface="Arial" panose="020B0604020202020204"/>
                <a:ea typeface="+mn-ea"/>
                <a:cs typeface="+mn-cs"/>
              </a:rPr>
              <a:t>Pravidla zadávání veřejných zakázek jsou stanovena v:</a:t>
            </a:r>
            <a:endParaRPr kumimoji="0" lang="cs-CZ" sz="800" b="0" i="0" u="none" strike="noStrike" kern="1200" cap="none" spc="0" normalizeH="0" baseline="0" noProof="0" dirty="0">
              <a:ln>
                <a:noFill/>
              </a:ln>
              <a:solidFill>
                <a:srgbClr val="00529C"/>
              </a:solidFill>
              <a:effectLst/>
              <a:uLnTx/>
              <a:uFillTx/>
              <a:latin typeface="Arial" panose="020B0604020202020204"/>
              <a:ea typeface="+mn-ea"/>
              <a:cs typeface="+mn-cs"/>
            </a:endParaRPr>
          </a:p>
          <a:p>
            <a:pPr marL="342900" marR="0" lvl="0" indent="-342900" algn="l" defTabSz="457200"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kumimoji="0" lang="cs-CZ" sz="1600" b="1" i="0" u="sng" strike="noStrike" kern="1200" cap="none" spc="0" normalizeH="0" baseline="0" noProof="0" dirty="0">
                <a:ln>
                  <a:noFill/>
                </a:ln>
                <a:solidFill>
                  <a:srgbClr val="00529C"/>
                </a:solidFill>
                <a:effectLst/>
                <a:uLnTx/>
                <a:uFillTx/>
                <a:latin typeface="Arial" panose="020B0604020202020204"/>
                <a:ea typeface="+mn-ea"/>
                <a:cs typeface="+mn-cs"/>
              </a:rPr>
              <a:t>Zákon č. 134/2016 Sb. o zadávání veřejných zakázek</a:t>
            </a:r>
            <a:r>
              <a:rPr kumimoji="0" lang="cs-CZ" sz="1600" b="0" i="0" u="sng" strike="noStrike" kern="1200" cap="none" spc="0" normalizeH="0" baseline="0" noProof="0" dirty="0">
                <a:ln>
                  <a:noFill/>
                </a:ln>
                <a:solidFill>
                  <a:srgbClr val="00529C"/>
                </a:solidFill>
                <a:effectLst/>
                <a:uLnTx/>
                <a:uFillTx/>
                <a:latin typeface="Arial" panose="020B0604020202020204"/>
                <a:ea typeface="+mn-ea"/>
                <a:cs typeface="+mn-cs"/>
              </a:rPr>
              <a:t> </a:t>
            </a:r>
            <a:r>
              <a:rPr kumimoji="0" lang="cs-CZ" sz="1600" b="1" i="0" u="sng" strike="noStrike" kern="1200" cap="none" spc="0" normalizeH="0" baseline="0" noProof="0" dirty="0">
                <a:ln>
                  <a:noFill/>
                </a:ln>
                <a:solidFill>
                  <a:srgbClr val="00529C"/>
                </a:solidFill>
                <a:effectLst/>
                <a:uLnTx/>
                <a:uFillTx/>
                <a:latin typeface="Arial" panose="020B0604020202020204"/>
                <a:ea typeface="+mn-ea"/>
                <a:cs typeface="+mn-cs"/>
              </a:rPr>
              <a:t>(ZZVZ)</a:t>
            </a:r>
            <a:r>
              <a:rPr kumimoji="0" lang="cs-CZ" sz="1600" b="0" i="0" u="none" strike="noStrike" kern="1200" cap="none" spc="0" normalizeH="0" baseline="0" noProof="0" dirty="0">
                <a:ln>
                  <a:noFill/>
                </a:ln>
                <a:solidFill>
                  <a:srgbClr val="00529C"/>
                </a:solidFill>
                <a:effectLst/>
                <a:uLnTx/>
                <a:uFillTx/>
                <a:latin typeface="Arial" panose="020B0604020202020204"/>
                <a:ea typeface="+mn-ea"/>
                <a:cs typeface="+mn-cs"/>
              </a:rPr>
              <a:t>.</a:t>
            </a:r>
          </a:p>
          <a:p>
            <a:pPr marL="342900" marR="0" lvl="0" indent="-342900" algn="just" defTabSz="457200" rtl="0" eaLnBrk="1" fontAlgn="auto" latinLnBrk="0" hangingPunct="1">
              <a:lnSpc>
                <a:spcPct val="100000"/>
              </a:lnSpc>
              <a:spcBef>
                <a:spcPts val="0"/>
              </a:spcBef>
              <a:spcAft>
                <a:spcPts val="300"/>
              </a:spcAft>
              <a:buClrTx/>
              <a:buSzTx/>
              <a:buFont typeface="Wingdings" panose="05000000000000000000" pitchFamily="2" charset="2"/>
              <a:buChar char="Ø"/>
              <a:tabLst/>
              <a:defRPr/>
            </a:pPr>
            <a:endParaRPr kumimoji="0" lang="cs-CZ" sz="1600" b="0" i="0" u="none" strike="noStrike" kern="1200" cap="none" spc="0" normalizeH="0" baseline="0" noProof="0" dirty="0">
              <a:ln>
                <a:noFill/>
              </a:ln>
              <a:solidFill>
                <a:srgbClr val="00529C"/>
              </a:solidFill>
              <a:effectLst/>
              <a:uLnTx/>
              <a:uFillTx/>
              <a:latin typeface="Arial" panose="020B0604020202020204"/>
              <a:ea typeface="+mn-ea"/>
              <a:cs typeface="+mn-cs"/>
            </a:endParaRPr>
          </a:p>
          <a:p>
            <a:pPr marL="342900" marR="0" lvl="0" indent="-342900" algn="just" defTabSz="457200"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kumimoji="0" lang="cs-CZ" sz="1600" b="1" i="0" u="sng" strike="noStrike" kern="1200" cap="none" spc="0" normalizeH="0" baseline="0" noProof="0" dirty="0">
                <a:ln>
                  <a:noFill/>
                </a:ln>
                <a:solidFill>
                  <a:srgbClr val="00529C"/>
                </a:solidFill>
                <a:effectLst/>
                <a:uLnTx/>
                <a:uFillTx/>
                <a:latin typeface="Arial" panose="020B0604020202020204"/>
                <a:ea typeface="+mn-ea"/>
                <a:cs typeface="+mn-cs"/>
              </a:rPr>
              <a:t>Metodický pokyn pro oblast zadávání zakázek pro programové období 2021-2027 (MPZ)</a:t>
            </a:r>
            <a:r>
              <a:rPr kumimoji="0" lang="cs-CZ" sz="1600" b="0" i="0" u="none" strike="noStrike" kern="1200" cap="none" spc="0" normalizeH="0" baseline="0" noProof="0" dirty="0">
                <a:ln>
                  <a:noFill/>
                </a:ln>
                <a:solidFill>
                  <a:srgbClr val="00529C"/>
                </a:solidFill>
                <a:effectLst/>
                <a:uLnTx/>
                <a:uFillTx/>
                <a:latin typeface="Arial" panose="020B0604020202020204"/>
                <a:ea typeface="+mn-ea"/>
                <a:cs typeface="+mn-cs"/>
              </a:rPr>
              <a:t> účinný od 1. 11. 2021 ve znění Metodických stanovisek ministra </a:t>
            </a:r>
            <a:br>
              <a:rPr kumimoji="0" lang="cs-CZ" sz="1600" b="0" i="0" u="none" strike="noStrike" kern="1200" cap="none" spc="0" normalizeH="0" baseline="0" noProof="0" dirty="0">
                <a:ln>
                  <a:noFill/>
                </a:ln>
                <a:solidFill>
                  <a:srgbClr val="00529C"/>
                </a:solidFill>
                <a:effectLst/>
                <a:uLnTx/>
                <a:uFillTx/>
                <a:latin typeface="Arial" panose="020B0604020202020204"/>
                <a:ea typeface="+mn-ea"/>
                <a:cs typeface="+mn-cs"/>
              </a:rPr>
            </a:br>
            <a:r>
              <a:rPr kumimoji="0" lang="cs-CZ" sz="1600" b="0" i="0" u="none" strike="noStrike" kern="1200" cap="none" spc="0" normalizeH="0" baseline="0" noProof="0" dirty="0">
                <a:ln>
                  <a:noFill/>
                </a:ln>
                <a:solidFill>
                  <a:srgbClr val="00529C"/>
                </a:solidFill>
                <a:effectLst/>
                <a:uLnTx/>
                <a:uFillTx/>
                <a:latin typeface="Arial" panose="020B0604020202020204"/>
                <a:ea typeface="+mn-ea"/>
                <a:cs typeface="+mn-cs"/>
              </a:rPr>
              <a:t>pro místní rozvoj č. 1 - 4 dostupný zde: </a:t>
            </a:r>
            <a:r>
              <a:rPr kumimoji="0" lang="cs-CZ" sz="1600" b="0" i="0" u="sng"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hlinkClick r:id="rId4"/>
              </a:rPr>
              <a:t>https://dotaceeu.cz/cs/</a:t>
            </a:r>
            <a:r>
              <a:rPr kumimoji="0" lang="cs-CZ" sz="1600" b="0" i="0" u="sng" strike="noStrike" kern="1200" cap="none" spc="0" normalizeH="0" baseline="0" noProof="0" dirty="0" err="1">
                <a:ln>
                  <a:noFill/>
                </a:ln>
                <a:solidFill>
                  <a:srgbClr val="000000"/>
                </a:solidFill>
                <a:effectLst/>
                <a:uLnTx/>
                <a:uFillTx/>
                <a:latin typeface="Arial" panose="020B0604020202020204"/>
                <a:ea typeface="Calibri" panose="020F0502020204030204" pitchFamily="34" charset="0"/>
                <a:cs typeface="+mn-cs"/>
                <a:hlinkClick r:id="rId4"/>
              </a:rPr>
              <a:t>evropske</a:t>
            </a:r>
            <a:r>
              <a:rPr kumimoji="0" lang="cs-CZ" sz="1600" b="0" i="0" u="sng"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hlinkClick r:id="rId4"/>
              </a:rPr>
              <a:t>-fondy-v-</a:t>
            </a:r>
            <a:r>
              <a:rPr kumimoji="0" lang="cs-CZ" sz="1600" b="0" i="0" u="sng" strike="noStrike" kern="1200" cap="none" spc="0" normalizeH="0" baseline="0" noProof="0" dirty="0" err="1">
                <a:ln>
                  <a:noFill/>
                </a:ln>
                <a:solidFill>
                  <a:srgbClr val="000000"/>
                </a:solidFill>
                <a:effectLst/>
                <a:uLnTx/>
                <a:uFillTx/>
                <a:latin typeface="Arial" panose="020B0604020202020204"/>
                <a:ea typeface="Calibri" panose="020F0502020204030204" pitchFamily="34" charset="0"/>
                <a:cs typeface="+mn-cs"/>
                <a:hlinkClick r:id="rId4"/>
              </a:rPr>
              <a:t>cr</a:t>
            </a:r>
            <a:r>
              <a:rPr kumimoji="0" lang="cs-CZ" sz="1600" b="0" i="0" u="sng"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hlinkClick r:id="rId4"/>
              </a:rPr>
              <a:t>/kohezni-politika-po-roce-2020/</a:t>
            </a:r>
            <a:r>
              <a:rPr kumimoji="0" lang="cs-CZ" sz="1600" b="0" i="0" u="sng" strike="noStrike" kern="1200" cap="none" spc="0" normalizeH="0" baseline="0" noProof="0" dirty="0" err="1">
                <a:ln>
                  <a:noFill/>
                </a:ln>
                <a:solidFill>
                  <a:srgbClr val="000000"/>
                </a:solidFill>
                <a:effectLst/>
                <a:uLnTx/>
                <a:uFillTx/>
                <a:latin typeface="Arial" panose="020B0604020202020204"/>
                <a:ea typeface="Calibri" panose="020F0502020204030204" pitchFamily="34" charset="0"/>
                <a:cs typeface="+mn-cs"/>
                <a:hlinkClick r:id="rId4"/>
              </a:rPr>
              <a:t>metodicke</a:t>
            </a:r>
            <a:r>
              <a:rPr kumimoji="0" lang="cs-CZ" sz="1600" b="0" i="0" u="sng"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hlinkClick r:id="rId4"/>
              </a:rPr>
              <a:t>-dokumenty/</a:t>
            </a:r>
            <a:r>
              <a:rPr kumimoji="0" lang="cs-CZ" sz="1600" b="0" i="0" u="sng" strike="noStrike" kern="1200" cap="none" spc="0" normalizeH="0" baseline="0" noProof="0" dirty="0" err="1">
                <a:ln>
                  <a:noFill/>
                </a:ln>
                <a:solidFill>
                  <a:srgbClr val="000000"/>
                </a:solidFill>
                <a:effectLst/>
                <a:uLnTx/>
                <a:uFillTx/>
                <a:latin typeface="Arial" panose="020B0604020202020204"/>
                <a:ea typeface="Calibri" panose="020F0502020204030204" pitchFamily="34" charset="0"/>
                <a:cs typeface="+mn-cs"/>
                <a:hlinkClick r:id="rId4"/>
              </a:rPr>
              <a:t>metodicke</a:t>
            </a:r>
            <a:r>
              <a:rPr kumimoji="0" lang="cs-CZ" sz="1600" b="0" i="0" u="sng"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hlinkClick r:id="rId4"/>
              </a:rPr>
              <a:t>-dokumenty-v-gesci-</a:t>
            </a:r>
            <a:r>
              <a:rPr kumimoji="0" lang="cs-CZ" sz="1600" b="0" i="0" u="sng" strike="noStrike" kern="1200" cap="none" spc="0" normalizeH="0" baseline="0" noProof="0" dirty="0" err="1">
                <a:ln>
                  <a:noFill/>
                </a:ln>
                <a:solidFill>
                  <a:srgbClr val="000000"/>
                </a:solidFill>
                <a:effectLst/>
                <a:uLnTx/>
                <a:uFillTx/>
                <a:latin typeface="Arial" panose="020B0604020202020204"/>
                <a:ea typeface="Calibri" panose="020F0502020204030204" pitchFamily="34" charset="0"/>
                <a:cs typeface="+mn-cs"/>
                <a:hlinkClick r:id="rId4"/>
              </a:rPr>
              <a:t>mmr</a:t>
            </a:r>
            <a:r>
              <a:rPr kumimoji="0" lang="cs-CZ" sz="1600" b="0" i="0" u="sng"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hlinkClick r:id="rId4"/>
              </a:rPr>
              <a:t>-</a:t>
            </a:r>
            <a:r>
              <a:rPr kumimoji="0" lang="cs-CZ" sz="1600" b="0" i="0" u="sng" strike="noStrike" kern="1200" cap="none" spc="0" normalizeH="0" baseline="0" noProof="0" dirty="0" err="1">
                <a:ln>
                  <a:noFill/>
                </a:ln>
                <a:solidFill>
                  <a:srgbClr val="000000"/>
                </a:solidFill>
                <a:effectLst/>
                <a:uLnTx/>
                <a:uFillTx/>
                <a:latin typeface="Arial" panose="020B0604020202020204"/>
                <a:ea typeface="Calibri" panose="020F0502020204030204" pitchFamily="34" charset="0"/>
                <a:cs typeface="+mn-cs"/>
                <a:hlinkClick r:id="rId4"/>
              </a:rPr>
              <a:t>cr</a:t>
            </a:r>
            <a:r>
              <a:rPr kumimoji="0" lang="cs-CZ" sz="1600" b="0" i="0" u="sng"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hlinkClick r:id="rId4"/>
              </a:rPr>
              <a:t>/metodicky-pokyn-pro-oblast-</a:t>
            </a:r>
            <a:r>
              <a:rPr kumimoji="0" lang="cs-CZ" sz="1600" b="0" i="0" u="sng" strike="noStrike" kern="1200" cap="none" spc="0" normalizeH="0" baseline="0" noProof="0" dirty="0" err="1">
                <a:ln>
                  <a:noFill/>
                </a:ln>
                <a:solidFill>
                  <a:srgbClr val="000000"/>
                </a:solidFill>
                <a:effectLst/>
                <a:uLnTx/>
                <a:uFillTx/>
                <a:latin typeface="Arial" panose="020B0604020202020204"/>
                <a:ea typeface="Calibri" panose="020F0502020204030204" pitchFamily="34" charset="0"/>
                <a:cs typeface="+mn-cs"/>
                <a:hlinkClick r:id="rId4"/>
              </a:rPr>
              <a:t>zadavani</a:t>
            </a:r>
            <a:r>
              <a:rPr kumimoji="0" lang="cs-CZ" sz="1600" b="0" i="0" u="sng"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hlinkClick r:id="rId4"/>
              </a:rPr>
              <a:t>-</a:t>
            </a:r>
            <a:r>
              <a:rPr kumimoji="0" lang="cs-CZ" sz="1600" b="0" i="0" u="sng" strike="noStrike" kern="1200" cap="none" spc="0" normalizeH="0" baseline="0" noProof="0" dirty="0" err="1">
                <a:ln>
                  <a:noFill/>
                </a:ln>
                <a:solidFill>
                  <a:srgbClr val="000000"/>
                </a:solidFill>
                <a:effectLst/>
                <a:uLnTx/>
                <a:uFillTx/>
                <a:latin typeface="Arial" panose="020B0604020202020204"/>
                <a:ea typeface="Calibri" panose="020F0502020204030204" pitchFamily="34" charset="0"/>
                <a:cs typeface="+mn-cs"/>
                <a:hlinkClick r:id="rId4"/>
              </a:rPr>
              <a:t>zakazek</a:t>
            </a:r>
            <a:r>
              <a:rPr kumimoji="0" lang="cs-CZ" sz="1600" b="0" i="0" u="sng"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 </a:t>
            </a:r>
          </a:p>
          <a:p>
            <a:pPr marL="342900" marR="0" lvl="0" indent="-342900" algn="just" defTabSz="457200" rtl="0" eaLnBrk="1" fontAlgn="auto" latinLnBrk="0" hangingPunct="1">
              <a:lnSpc>
                <a:spcPct val="100000"/>
              </a:lnSpc>
              <a:spcBef>
                <a:spcPts val="0"/>
              </a:spcBef>
              <a:spcAft>
                <a:spcPts val="300"/>
              </a:spcAft>
              <a:buClrTx/>
              <a:buSzTx/>
              <a:buFont typeface="Wingdings" panose="05000000000000000000" pitchFamily="2" charset="2"/>
              <a:buChar char="Ø"/>
              <a:tabLst/>
              <a:defRPr/>
            </a:pPr>
            <a:endParaRPr kumimoji="0" lang="cs-CZ" sz="1600" b="0" i="0" u="none" strike="noStrike" kern="1200" cap="none" spc="0" normalizeH="0" baseline="0" noProof="0" dirty="0">
              <a:ln>
                <a:noFill/>
              </a:ln>
              <a:solidFill>
                <a:srgbClr val="00529C"/>
              </a:solidFill>
              <a:effectLst/>
              <a:uLnTx/>
              <a:uFillTx/>
              <a:latin typeface="Arial" panose="020B0604020202020204"/>
              <a:ea typeface="+mn-ea"/>
              <a:cs typeface="+mn-cs"/>
            </a:endParaRPr>
          </a:p>
          <a:p>
            <a:pPr marL="342900" marR="0" lvl="0" indent="-342900" algn="just" defTabSz="457200"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kumimoji="0" lang="cs-CZ" sz="1600" b="1" i="0" u="sng" strike="noStrike" kern="1200" cap="none" spc="0" normalizeH="0" baseline="0" noProof="0" dirty="0">
                <a:ln>
                  <a:noFill/>
                </a:ln>
                <a:solidFill>
                  <a:srgbClr val="00529C"/>
                </a:solidFill>
                <a:effectLst/>
                <a:uLnTx/>
                <a:uFillTx/>
                <a:latin typeface="Arial" panose="020B0604020202020204"/>
                <a:ea typeface="+mn-ea"/>
                <a:cs typeface="+mn-cs"/>
              </a:rPr>
              <a:t>Obecná pravidla pro žadatele a příjemce,</a:t>
            </a:r>
            <a:r>
              <a:rPr kumimoji="0" lang="cs-CZ" sz="1600" b="0" i="0" u="none" strike="noStrike" kern="1200" cap="none" spc="0" normalizeH="0" baseline="0" noProof="0" dirty="0">
                <a:ln>
                  <a:noFill/>
                </a:ln>
                <a:solidFill>
                  <a:srgbClr val="00529C"/>
                </a:solidFill>
                <a:effectLst/>
                <a:uLnTx/>
                <a:uFillTx/>
                <a:latin typeface="Arial" panose="020B0604020202020204"/>
                <a:ea typeface="+mn-ea"/>
                <a:cs typeface="+mn-cs"/>
              </a:rPr>
              <a:t> verze č. 4 účinná od 27. 11. 2024 – kapitola 5 Zadávání veřejných zakázek – uvedena další pravidla stanovená poskytovatelem dotace, dostupná zde: </a:t>
            </a:r>
            <a:r>
              <a:rPr kumimoji="0" lang="cs-CZ" sz="1600" b="0" i="0" u="none" strike="noStrike" kern="1200" cap="none" spc="0" normalizeH="0" baseline="0" noProof="0" dirty="0">
                <a:ln>
                  <a:noFill/>
                </a:ln>
                <a:solidFill>
                  <a:srgbClr val="00529C"/>
                </a:solidFill>
                <a:effectLst/>
                <a:uLnTx/>
                <a:uFillTx/>
                <a:latin typeface="Arial" panose="020B0604020202020204"/>
                <a:ea typeface="+mn-ea"/>
                <a:cs typeface="+mn-cs"/>
                <a:hlinkClick r:id="rId5"/>
              </a:rPr>
              <a:t>https://irop.gov.cz/cs/irop-2021-2027/dokumenty</a:t>
            </a:r>
            <a:r>
              <a:rPr kumimoji="0" lang="cs-CZ" sz="1600" b="0" i="0" u="none" strike="noStrike" kern="1200" cap="none" spc="0" normalizeH="0" baseline="0" noProof="0" dirty="0">
                <a:ln>
                  <a:noFill/>
                </a:ln>
                <a:solidFill>
                  <a:srgbClr val="00529C"/>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1147676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5</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466591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ts val="0"/>
              </a:spcBef>
              <a:spcAft>
                <a:spcPts val="300"/>
              </a:spcAft>
              <a:buClrTx/>
              <a:buSzTx/>
              <a:tabLst/>
              <a:defRPr/>
            </a:pPr>
            <a:endParaRPr kumimoji="0" lang="cs-CZ" sz="1600" b="0" i="1"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8D44EEA-86B1-369D-C6BE-203FA6F5E5CA}"/>
              </a:ext>
            </a:extLst>
          </p:cNvPr>
          <p:cNvPicPr>
            <a:picLocks noChangeAspect="1"/>
          </p:cNvPicPr>
          <p:nvPr/>
        </p:nvPicPr>
        <p:blipFill>
          <a:blip r:embed="rId2"/>
          <a:stretch>
            <a:fillRect/>
          </a:stretch>
        </p:blipFill>
        <p:spPr>
          <a:xfrm>
            <a:off x="962510" y="106659"/>
            <a:ext cx="7242676" cy="1048603"/>
          </a:xfrm>
          <a:prstGeom prst="rect">
            <a:avLst/>
          </a:prstGeom>
        </p:spPr>
      </p:pic>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3"/>
          <a:stretch>
            <a:fillRect/>
          </a:stretch>
        </p:blipFill>
        <p:spPr>
          <a:xfrm>
            <a:off x="307478" y="1015042"/>
            <a:ext cx="8529043" cy="140220"/>
          </a:xfrm>
          <a:prstGeom prst="rect">
            <a:avLst/>
          </a:prstGeom>
        </p:spPr>
      </p:pic>
      <p:sp>
        <p:nvSpPr>
          <p:cNvPr id="8" name="TextovéPole 7">
            <a:extLst>
              <a:ext uri="{FF2B5EF4-FFF2-40B4-BE49-F238E27FC236}">
                <a16:creationId xmlns:a16="http://schemas.microsoft.com/office/drawing/2014/main" id="{7C29530B-CB3F-930F-5BC1-D1E3E2E90598}"/>
              </a:ext>
            </a:extLst>
          </p:cNvPr>
          <p:cNvSpPr txBox="1"/>
          <p:nvPr/>
        </p:nvSpPr>
        <p:spPr>
          <a:xfrm>
            <a:off x="394447" y="1257899"/>
            <a:ext cx="8529043" cy="460126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cs-CZ" sz="2000" b="1" i="0" u="none" strike="noStrike" kern="1200" cap="none" spc="0" normalizeH="0" baseline="0" noProof="0" dirty="0">
                <a:ln>
                  <a:noFill/>
                </a:ln>
                <a:solidFill>
                  <a:srgbClr val="00529C"/>
                </a:solidFill>
                <a:effectLst/>
                <a:uLnTx/>
                <a:uFillTx/>
                <a:latin typeface="Arial" panose="020B0604020202020204"/>
                <a:ea typeface="+mn-ea"/>
                <a:cs typeface="+mn-cs"/>
              </a:rPr>
              <a:t>Základní informace k MPZ</a:t>
            </a:r>
          </a:p>
          <a:p>
            <a:pPr marL="342900" marR="0" lvl="0" indent="-342900" algn="just" defTabSz="457200" rtl="0" eaLnBrk="1" fontAlgn="auto" latinLnBrk="0" hangingPunct="1">
              <a:lnSpc>
                <a:spcPct val="100000"/>
              </a:lnSpc>
              <a:spcBef>
                <a:spcPts val="0"/>
              </a:spcBef>
              <a:spcAft>
                <a:spcPts val="300"/>
              </a:spcAft>
              <a:buClrTx/>
              <a:buSzTx/>
              <a:buFont typeface="Wingdings" panose="05000000000000000000" pitchFamily="2" charset="2"/>
              <a:buChar char="Ø"/>
              <a:tabLst/>
              <a:defRPr/>
            </a:pPr>
            <a:endParaRPr kumimoji="0" lang="cs-CZ" sz="1000" b="0" i="0" u="none" strike="noStrike" kern="1200" cap="none" spc="0" normalizeH="0" baseline="0" noProof="0" dirty="0">
              <a:ln>
                <a:noFill/>
              </a:ln>
              <a:solidFill>
                <a:srgbClr val="00529C"/>
              </a:solidFill>
              <a:effectLst/>
              <a:uLnTx/>
              <a:uFillTx/>
              <a:latin typeface="Arial" panose="020B0604020202020204"/>
              <a:ea typeface="+mn-ea"/>
              <a:cs typeface="+mn-cs"/>
            </a:endParaRPr>
          </a:p>
          <a:p>
            <a:pPr marL="342900" marR="0" lvl="0" indent="-342900" algn="just" defTabSz="457200"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kumimoji="0" lang="cs-CZ" sz="1600" b="0" i="0" u="none" strike="noStrike" kern="1200" cap="none" spc="0" normalizeH="0" baseline="0" noProof="0" dirty="0">
                <a:ln>
                  <a:noFill/>
                </a:ln>
                <a:solidFill>
                  <a:srgbClr val="00529C"/>
                </a:solidFill>
                <a:effectLst/>
                <a:uLnTx/>
                <a:uFillTx/>
                <a:latin typeface="Arial" panose="020B0604020202020204"/>
                <a:ea typeface="+mn-ea"/>
                <a:cs typeface="+mn-cs"/>
              </a:rPr>
              <a:t>MPZ stanovuje minimální podmínky, jejichž dodržení je nezbytné pro zdárné získání dotace v plné výši, </a:t>
            </a:r>
            <a:r>
              <a:rPr kumimoji="0" lang="cs-CZ" sz="1600" b="1" i="0" u="none" strike="noStrike" kern="1200" cap="none" spc="0" normalizeH="0" baseline="0" noProof="0" dirty="0">
                <a:ln>
                  <a:noFill/>
                </a:ln>
                <a:solidFill>
                  <a:srgbClr val="00529C"/>
                </a:solidFill>
                <a:effectLst/>
                <a:uLnTx/>
                <a:uFillTx/>
                <a:latin typeface="Arial" panose="020B0604020202020204"/>
                <a:ea typeface="+mn-ea"/>
                <a:cs typeface="+mn-cs"/>
              </a:rPr>
              <a:t>MPZ je </a:t>
            </a:r>
            <a:r>
              <a:rPr kumimoji="0" lang="cs-CZ" sz="1600" b="0" i="0" u="none" strike="noStrike" kern="1200" cap="none" spc="0" normalizeH="0" baseline="0" noProof="0" dirty="0">
                <a:ln>
                  <a:noFill/>
                </a:ln>
                <a:solidFill>
                  <a:srgbClr val="00529C"/>
                </a:solidFill>
                <a:effectLst/>
                <a:uLnTx/>
                <a:uFillTx/>
                <a:latin typeface="Arial" panose="020B0604020202020204"/>
                <a:ea typeface="+mn-ea"/>
                <a:cs typeface="+mn-cs"/>
              </a:rPr>
              <a:t>z pohledu poskytovatele dotace </a:t>
            </a:r>
            <a:r>
              <a:rPr kumimoji="0" lang="cs-CZ" sz="1600" b="1" i="0" u="none" strike="noStrike" kern="1200" cap="none" spc="0" normalizeH="0" baseline="0" noProof="0" dirty="0">
                <a:ln>
                  <a:noFill/>
                </a:ln>
                <a:solidFill>
                  <a:srgbClr val="00529C"/>
                </a:solidFill>
                <a:effectLst/>
                <a:uLnTx/>
                <a:uFillTx/>
                <a:latin typeface="Arial" panose="020B0604020202020204"/>
                <a:ea typeface="+mn-ea"/>
                <a:cs typeface="+mn-cs"/>
              </a:rPr>
              <a:t>nadřazeno interním směrnicím/pokynům zadavatelů.</a:t>
            </a:r>
          </a:p>
          <a:p>
            <a:pPr marL="342900" marR="0" lvl="0" indent="-342900" algn="just" defTabSz="457200" rtl="0" eaLnBrk="1" fontAlgn="auto" latinLnBrk="0" hangingPunct="1">
              <a:lnSpc>
                <a:spcPct val="100000"/>
              </a:lnSpc>
              <a:spcBef>
                <a:spcPts val="0"/>
              </a:spcBef>
              <a:spcAft>
                <a:spcPts val="300"/>
              </a:spcAft>
              <a:buClrTx/>
              <a:buSzTx/>
              <a:buFont typeface="Wingdings" panose="05000000000000000000" pitchFamily="2" charset="2"/>
              <a:buChar char="Ø"/>
              <a:tabLst/>
              <a:defRPr/>
            </a:pPr>
            <a:endParaRPr kumimoji="0" lang="cs-CZ" sz="500" b="0" i="0" u="none" strike="noStrike" kern="1200" cap="none" spc="0" normalizeH="0" baseline="0" noProof="0" dirty="0">
              <a:ln>
                <a:noFill/>
              </a:ln>
              <a:solidFill>
                <a:srgbClr val="00529C"/>
              </a:solidFill>
              <a:effectLst/>
              <a:uLnTx/>
              <a:uFillTx/>
              <a:latin typeface="Arial" panose="020B0604020202020204"/>
              <a:ea typeface="+mn-ea"/>
              <a:cs typeface="+mn-cs"/>
            </a:endParaRPr>
          </a:p>
          <a:p>
            <a:pPr marL="342900" marR="0" lvl="0" indent="-342900" algn="just" defTabSz="457200"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kumimoji="0" lang="cs-CZ" sz="1600" b="0" i="0" u="none" strike="noStrike" kern="1200" cap="none" spc="0" normalizeH="0" baseline="0" noProof="0" dirty="0">
                <a:ln>
                  <a:noFill/>
                </a:ln>
                <a:solidFill>
                  <a:srgbClr val="00529C"/>
                </a:solidFill>
                <a:effectLst/>
                <a:uLnTx/>
                <a:uFillTx/>
                <a:latin typeface="Arial" panose="020B0604020202020204"/>
                <a:ea typeface="+mn-ea"/>
                <a:cs typeface="+mn-cs"/>
              </a:rPr>
              <a:t>Kde MPZ kopíruje ZZVZ, je i výklad obdobný jako v případě ZZVZ – např. základní zásady, stanovení předpokládané hodnoty zakázky, změny závazku ze smlouvy.</a:t>
            </a:r>
          </a:p>
          <a:p>
            <a:pPr marL="342900" marR="0" lvl="0" indent="-342900" algn="just" defTabSz="457200" rtl="0" eaLnBrk="1" fontAlgn="auto" latinLnBrk="0" hangingPunct="1">
              <a:lnSpc>
                <a:spcPct val="100000"/>
              </a:lnSpc>
              <a:spcBef>
                <a:spcPts val="0"/>
              </a:spcBef>
              <a:spcAft>
                <a:spcPts val="300"/>
              </a:spcAft>
              <a:buClrTx/>
              <a:buSzTx/>
              <a:buFont typeface="Wingdings" panose="05000000000000000000" pitchFamily="2" charset="2"/>
              <a:buChar char="Ø"/>
              <a:tabLst/>
              <a:defRPr/>
            </a:pPr>
            <a:endParaRPr kumimoji="0" lang="cs-CZ" sz="500" b="0" i="0" u="none" strike="noStrike" kern="1200" cap="none" spc="0" normalizeH="0" baseline="0" noProof="0" dirty="0">
              <a:ln>
                <a:noFill/>
              </a:ln>
              <a:solidFill>
                <a:srgbClr val="00529C"/>
              </a:solidFill>
              <a:effectLst/>
              <a:uLnTx/>
              <a:uFillTx/>
              <a:latin typeface="Arial" panose="020B0604020202020204"/>
              <a:ea typeface="+mn-ea"/>
              <a:cs typeface="+mn-cs"/>
            </a:endParaRPr>
          </a:p>
          <a:p>
            <a:pPr marL="342900" marR="0" lvl="0" indent="-342900" algn="just" defTabSz="457200"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kumimoji="0" lang="cs-CZ" sz="1600" b="0" i="0" u="none" strike="noStrike" kern="1200" cap="none" spc="0" normalizeH="0" baseline="0" noProof="0" dirty="0">
                <a:ln>
                  <a:noFill/>
                </a:ln>
                <a:solidFill>
                  <a:srgbClr val="00529C"/>
                </a:solidFill>
                <a:effectLst/>
                <a:uLnTx/>
                <a:uFillTx/>
                <a:latin typeface="Arial" panose="020B0604020202020204"/>
                <a:ea typeface="+mn-ea"/>
                <a:cs typeface="+mn-cs"/>
              </a:rPr>
              <a:t>Instituty výslovně neupravené v MPZ lze modifikovat – vždy je ale nutné dodržet základní zásady zakotvené v odst. 6.1 MPZ.</a:t>
            </a:r>
          </a:p>
          <a:p>
            <a:pPr marL="342900" marR="0" lvl="0" indent="-342900" algn="just" defTabSz="457200" rtl="0" eaLnBrk="1" fontAlgn="auto" latinLnBrk="0" hangingPunct="1">
              <a:lnSpc>
                <a:spcPct val="100000"/>
              </a:lnSpc>
              <a:spcBef>
                <a:spcPts val="0"/>
              </a:spcBef>
              <a:spcAft>
                <a:spcPts val="300"/>
              </a:spcAft>
              <a:buClrTx/>
              <a:buSzTx/>
              <a:buFont typeface="Wingdings" panose="05000000000000000000" pitchFamily="2" charset="2"/>
              <a:buChar char="Ø"/>
              <a:tabLst/>
              <a:defRPr/>
            </a:pPr>
            <a:endParaRPr kumimoji="0" lang="cs-CZ" sz="500" b="0" i="0" u="none" strike="noStrike" kern="1200" cap="none" spc="0" normalizeH="0" baseline="0" noProof="0" dirty="0">
              <a:ln>
                <a:noFill/>
              </a:ln>
              <a:solidFill>
                <a:srgbClr val="00529C"/>
              </a:solidFill>
              <a:effectLst/>
              <a:uLnTx/>
              <a:uFillTx/>
              <a:latin typeface="Arial" panose="020B0604020202020204"/>
              <a:ea typeface="+mn-ea"/>
              <a:cs typeface="+mn-cs"/>
            </a:endParaRPr>
          </a:p>
          <a:p>
            <a:pPr marL="342900" marR="0" lvl="0" indent="-342900" algn="just" defTabSz="457200"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kumimoji="0" lang="cs-CZ" sz="1600" b="0" i="0" u="none" strike="noStrike" kern="1200" cap="none" spc="0" normalizeH="0" baseline="0" noProof="0" dirty="0">
                <a:ln>
                  <a:noFill/>
                </a:ln>
                <a:solidFill>
                  <a:srgbClr val="00529C"/>
                </a:solidFill>
                <a:effectLst/>
                <a:uLnTx/>
                <a:uFillTx/>
                <a:latin typeface="Arial" panose="020B0604020202020204"/>
                <a:ea typeface="+mn-ea"/>
                <a:cs typeface="+mn-cs"/>
              </a:rPr>
              <a:t>Přílohy č. 1 - 4 MPZ (čl. 10 MPZ) mají pouze doporučující charakter – do MPZ doplněny Metodickým stanoviskem ministra pro místní rozvoj č. 2.</a:t>
            </a:r>
          </a:p>
          <a:p>
            <a:pPr marL="342900" marR="0" lvl="0" indent="-342900" algn="just" defTabSz="457200" rtl="0" eaLnBrk="1" fontAlgn="auto" latinLnBrk="0" hangingPunct="1">
              <a:lnSpc>
                <a:spcPct val="100000"/>
              </a:lnSpc>
              <a:spcBef>
                <a:spcPts val="0"/>
              </a:spcBef>
              <a:spcAft>
                <a:spcPts val="300"/>
              </a:spcAft>
              <a:buClrTx/>
              <a:buSzTx/>
              <a:buFont typeface="Wingdings" panose="05000000000000000000" pitchFamily="2" charset="2"/>
              <a:buChar char="Ø"/>
              <a:tabLst/>
              <a:defRPr/>
            </a:pPr>
            <a:endParaRPr kumimoji="0" lang="cs-CZ" sz="500" b="0" i="0" u="none" strike="noStrike" kern="1200" cap="none" spc="0" normalizeH="0" baseline="0" noProof="0" dirty="0">
              <a:ln>
                <a:noFill/>
              </a:ln>
              <a:solidFill>
                <a:srgbClr val="00529C"/>
              </a:solidFill>
              <a:effectLst/>
              <a:uLnTx/>
              <a:uFillTx/>
              <a:latin typeface="Arial" panose="020B0604020202020204"/>
              <a:ea typeface="+mn-ea"/>
              <a:cs typeface="+mn-cs"/>
            </a:endParaRPr>
          </a:p>
          <a:p>
            <a:pPr marL="342900" marR="0" lvl="0" indent="-342900" algn="just" defTabSz="457200"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kumimoji="0" lang="cs-CZ" sz="1600" b="0" i="0" u="none" strike="noStrike" kern="1200" cap="none" spc="0" normalizeH="0" baseline="0" noProof="0" dirty="0">
                <a:ln>
                  <a:noFill/>
                </a:ln>
                <a:solidFill>
                  <a:srgbClr val="00529C"/>
                </a:solidFill>
                <a:effectLst/>
                <a:uLnTx/>
                <a:uFillTx/>
                <a:latin typeface="Arial" panose="020B0604020202020204"/>
                <a:ea typeface="+mn-ea"/>
                <a:cs typeface="+mn-cs"/>
              </a:rPr>
              <a:t>Zásady sociálně odpovědného zadávání, environmentálně odpovědného zadávání </a:t>
            </a:r>
            <a:br>
              <a:rPr kumimoji="0" lang="cs-CZ" sz="1600" b="0" i="0" u="none" strike="noStrike" kern="1200" cap="none" spc="0" normalizeH="0" baseline="0" noProof="0" dirty="0">
                <a:ln>
                  <a:noFill/>
                </a:ln>
                <a:solidFill>
                  <a:srgbClr val="00529C"/>
                </a:solidFill>
                <a:effectLst/>
                <a:uLnTx/>
                <a:uFillTx/>
                <a:latin typeface="Arial" panose="020B0604020202020204"/>
                <a:ea typeface="+mn-ea"/>
                <a:cs typeface="+mn-cs"/>
              </a:rPr>
            </a:br>
            <a:r>
              <a:rPr kumimoji="0" lang="cs-CZ" sz="1600" b="0" i="0" u="none" strike="noStrike" kern="1200" cap="none" spc="0" normalizeH="0" baseline="0" noProof="0" dirty="0">
                <a:ln>
                  <a:noFill/>
                </a:ln>
                <a:solidFill>
                  <a:srgbClr val="00529C"/>
                </a:solidFill>
                <a:effectLst/>
                <a:uLnTx/>
                <a:uFillTx/>
                <a:latin typeface="Arial" panose="020B0604020202020204"/>
                <a:ea typeface="+mn-ea"/>
                <a:cs typeface="+mn-cs"/>
              </a:rPr>
              <a:t>a inovací na veřejné zakázky malého rozsahu nedopadají (§ 31 ZZVZ). </a:t>
            </a:r>
          </a:p>
          <a:p>
            <a:pPr marL="342900" marR="0" lvl="0" indent="-342900" algn="just" defTabSz="457200" rtl="0" eaLnBrk="1" fontAlgn="auto" latinLnBrk="0" hangingPunct="1">
              <a:lnSpc>
                <a:spcPct val="100000"/>
              </a:lnSpc>
              <a:spcBef>
                <a:spcPts val="0"/>
              </a:spcBef>
              <a:spcAft>
                <a:spcPts val="300"/>
              </a:spcAft>
              <a:buClrTx/>
              <a:buSzTx/>
              <a:buFont typeface="Wingdings" panose="05000000000000000000" pitchFamily="2" charset="2"/>
              <a:buChar char="Ø"/>
              <a:tabLst/>
              <a:defRPr/>
            </a:pPr>
            <a:endParaRPr kumimoji="0" lang="cs-CZ" sz="500" b="0" i="0" u="none" strike="noStrike" kern="1200" cap="none" spc="0" normalizeH="0" baseline="0" noProof="0" dirty="0">
              <a:ln>
                <a:noFill/>
              </a:ln>
              <a:solidFill>
                <a:srgbClr val="00529C"/>
              </a:solidFill>
              <a:effectLst/>
              <a:uLnTx/>
              <a:uFillTx/>
              <a:latin typeface="Arial" panose="020B0604020202020204"/>
              <a:ea typeface="+mn-ea"/>
              <a:cs typeface="+mn-cs"/>
            </a:endParaRPr>
          </a:p>
          <a:p>
            <a:pPr marL="342900" marR="0" lvl="0" indent="-342900" algn="just" defTabSz="457200"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kumimoji="0" lang="cs-CZ" sz="1600" b="0" i="0" u="none" strike="noStrike" kern="1200" cap="none" spc="0" normalizeH="0" baseline="0" noProof="0" dirty="0">
                <a:ln>
                  <a:noFill/>
                </a:ln>
                <a:solidFill>
                  <a:srgbClr val="00529C"/>
                </a:solidFill>
                <a:effectLst/>
                <a:uLnTx/>
                <a:uFillTx/>
                <a:latin typeface="Arial" panose="020B0604020202020204"/>
                <a:ea typeface="+mn-ea"/>
                <a:cs typeface="+mn-cs"/>
              </a:rPr>
              <a:t>Povinnosti příjemců podpory v oblasti publicity se nevztahují na dokumentaci </a:t>
            </a:r>
            <a:br>
              <a:rPr kumimoji="0" lang="cs-CZ" sz="1600" b="0" i="0" u="none" strike="noStrike" kern="1200" cap="none" spc="0" normalizeH="0" baseline="0" noProof="0" dirty="0">
                <a:ln>
                  <a:noFill/>
                </a:ln>
                <a:solidFill>
                  <a:srgbClr val="00529C"/>
                </a:solidFill>
                <a:effectLst/>
                <a:uLnTx/>
                <a:uFillTx/>
                <a:latin typeface="Arial" panose="020B0604020202020204"/>
                <a:ea typeface="+mn-ea"/>
                <a:cs typeface="+mn-cs"/>
              </a:rPr>
            </a:br>
            <a:r>
              <a:rPr kumimoji="0" lang="cs-CZ" sz="1600" b="0" i="0" u="none" strike="noStrike" kern="1200" cap="none" spc="0" normalizeH="0" baseline="0" noProof="0" dirty="0">
                <a:ln>
                  <a:noFill/>
                </a:ln>
                <a:solidFill>
                  <a:srgbClr val="00529C"/>
                </a:solidFill>
                <a:effectLst/>
                <a:uLnTx/>
                <a:uFillTx/>
                <a:latin typeface="Arial" panose="020B0604020202020204"/>
                <a:ea typeface="+mn-ea"/>
                <a:cs typeface="+mn-cs"/>
              </a:rPr>
              <a:t>o zakázce (zadávací dokumentace, protokoly z jednání komisí apod.).</a:t>
            </a:r>
          </a:p>
        </p:txBody>
      </p:sp>
    </p:spTree>
    <p:extLst>
      <p:ext uri="{BB962C8B-B14F-4D97-AF65-F5344CB8AC3E}">
        <p14:creationId xmlns:p14="http://schemas.microsoft.com/office/powerpoint/2010/main" val="101935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6</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466591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ts val="0"/>
              </a:spcBef>
              <a:spcAft>
                <a:spcPts val="300"/>
              </a:spcAft>
              <a:buClrTx/>
              <a:buSzTx/>
              <a:tabLst/>
              <a:defRPr/>
            </a:pPr>
            <a:endParaRPr kumimoji="0" lang="cs-CZ" sz="1600" b="0" i="1"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8D44EEA-86B1-369D-C6BE-203FA6F5E5CA}"/>
              </a:ext>
            </a:extLst>
          </p:cNvPr>
          <p:cNvPicPr>
            <a:picLocks noChangeAspect="1"/>
          </p:cNvPicPr>
          <p:nvPr/>
        </p:nvPicPr>
        <p:blipFill>
          <a:blip r:embed="rId2"/>
          <a:stretch>
            <a:fillRect/>
          </a:stretch>
        </p:blipFill>
        <p:spPr>
          <a:xfrm>
            <a:off x="962510" y="106659"/>
            <a:ext cx="7242676" cy="1048603"/>
          </a:xfrm>
          <a:prstGeom prst="rect">
            <a:avLst/>
          </a:prstGeom>
        </p:spPr>
      </p:pic>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3"/>
          <a:stretch>
            <a:fillRect/>
          </a:stretch>
        </p:blipFill>
        <p:spPr>
          <a:xfrm>
            <a:off x="307478" y="1015042"/>
            <a:ext cx="8529043" cy="140220"/>
          </a:xfrm>
          <a:prstGeom prst="rect">
            <a:avLst/>
          </a:prstGeom>
        </p:spPr>
      </p:pic>
      <p:sp>
        <p:nvSpPr>
          <p:cNvPr id="8" name="TextovéPole 7">
            <a:extLst>
              <a:ext uri="{FF2B5EF4-FFF2-40B4-BE49-F238E27FC236}">
                <a16:creationId xmlns:a16="http://schemas.microsoft.com/office/drawing/2014/main" id="{7C29530B-CB3F-930F-5BC1-D1E3E2E90598}"/>
              </a:ext>
            </a:extLst>
          </p:cNvPr>
          <p:cNvSpPr txBox="1"/>
          <p:nvPr/>
        </p:nvSpPr>
        <p:spPr>
          <a:xfrm>
            <a:off x="394447" y="1257899"/>
            <a:ext cx="8529043" cy="4816703"/>
          </a:xfrm>
          <a:prstGeom prst="rect">
            <a:avLst/>
          </a:prstGeom>
          <a:noFill/>
        </p:spPr>
        <p:txBody>
          <a:bodyPr wrap="square">
            <a:spAutoFit/>
          </a:bodyPr>
          <a:lstStyle/>
          <a:p>
            <a:pPr algn="ctr">
              <a:spcAft>
                <a:spcPts val="300"/>
              </a:spcAft>
            </a:pPr>
            <a:r>
              <a:rPr lang="cs-CZ" sz="1950" b="1" dirty="0">
                <a:solidFill>
                  <a:srgbClr val="00529C"/>
                </a:solidFill>
              </a:rPr>
              <a:t>Základní zásady zadávání zakázek</a:t>
            </a:r>
          </a:p>
          <a:p>
            <a:pPr marL="342900" indent="-342900" algn="just">
              <a:spcAft>
                <a:spcPts val="300"/>
              </a:spcAft>
              <a:buFont typeface="Wingdings" panose="05000000000000000000" pitchFamily="2" charset="2"/>
              <a:buChar char="Ø"/>
            </a:pPr>
            <a:endParaRPr lang="cs-CZ" sz="800" b="0" cap="none" dirty="0">
              <a:solidFill>
                <a:srgbClr val="00529C"/>
              </a:solidFill>
            </a:endParaRPr>
          </a:p>
          <a:p>
            <a:pPr algn="just">
              <a:spcAft>
                <a:spcPts val="300"/>
              </a:spcAft>
            </a:pPr>
            <a:r>
              <a:rPr lang="cs-CZ" sz="1600" dirty="0">
                <a:solidFill>
                  <a:srgbClr val="00529C"/>
                </a:solidFill>
              </a:rPr>
              <a:t>Pokud příjemce podpory realizuje projekt prostřednictvím zakázky na dodání zboží, poskytnutí služeb nebo provedení stavebních prací, je povinen dodržovat:</a:t>
            </a:r>
          </a:p>
          <a:p>
            <a:pPr marL="342900" indent="-342900" algn="just">
              <a:spcAft>
                <a:spcPts val="300"/>
              </a:spcAft>
              <a:buFont typeface="Wingdings" panose="05000000000000000000" pitchFamily="2" charset="2"/>
              <a:buChar char="Ø"/>
            </a:pPr>
            <a:endParaRPr lang="cs-CZ" sz="300" dirty="0">
              <a:solidFill>
                <a:srgbClr val="00529C"/>
              </a:solidFill>
            </a:endParaRPr>
          </a:p>
          <a:p>
            <a:pPr marL="342900" indent="-342900" algn="just">
              <a:spcAft>
                <a:spcPts val="300"/>
              </a:spcAft>
              <a:buFont typeface="Wingdings" panose="05000000000000000000" pitchFamily="2" charset="2"/>
              <a:buChar char="Ø"/>
            </a:pPr>
            <a:r>
              <a:rPr lang="cs-CZ" sz="1600" b="1" cap="none" dirty="0">
                <a:solidFill>
                  <a:srgbClr val="00529C"/>
                </a:solidFill>
              </a:rPr>
              <a:t>zásady transparentnosti a přiměřenosti a ve vztahu k dodavatelům musí být dodrženy zásady rovného zacházení a zákazu diskriminace (bod 6.1.1 MPZ)</a:t>
            </a:r>
          </a:p>
          <a:p>
            <a:pPr marL="742950" lvl="1" indent="-285750" algn="just">
              <a:spcAft>
                <a:spcPts val="300"/>
              </a:spcAft>
              <a:buFont typeface="Arial" panose="020B0604020202020204" pitchFamily="34" charset="0"/>
              <a:buChar char="•"/>
            </a:pPr>
            <a:r>
              <a:rPr lang="cs-CZ" sz="1350" u="sng" cap="none" dirty="0">
                <a:solidFill>
                  <a:srgbClr val="00529C"/>
                </a:solidFill>
              </a:rPr>
              <a:t>Transparentnost:</a:t>
            </a:r>
            <a:r>
              <a:rPr lang="cs-CZ" sz="1350" cap="none" dirty="0">
                <a:solidFill>
                  <a:srgbClr val="00529C"/>
                </a:solidFill>
              </a:rPr>
              <a:t> přezkoumatelnost dokumentace, postupu zadavatele, určitost zadávacích podmínek, vypracování zpráv a rozhodnutí, archivace. Požadavek transparentnosti není splněn tehdy, pokud jsou v zadavatelově postupu shledány takové prvky, jež by zadávací řízení činily nekontrolovatelným, hůře kontrolovatelným, nečitelným a nepřehledným nebo jež by vzbuzovaly pochybnosti o pravých důvodech jednotlivých kroků zadavatele. </a:t>
            </a:r>
          </a:p>
          <a:p>
            <a:pPr marL="742950" lvl="1" indent="-285750" algn="just">
              <a:spcAft>
                <a:spcPts val="300"/>
              </a:spcAft>
              <a:buFont typeface="Arial" panose="020B0604020202020204" pitchFamily="34" charset="0"/>
              <a:buChar char="•"/>
            </a:pPr>
            <a:endParaRPr lang="cs-CZ" sz="300" cap="none" dirty="0">
              <a:solidFill>
                <a:srgbClr val="00529C"/>
              </a:solidFill>
            </a:endParaRPr>
          </a:p>
          <a:p>
            <a:pPr marL="742950" lvl="1" indent="-285750" algn="just">
              <a:spcAft>
                <a:spcPts val="300"/>
              </a:spcAft>
              <a:buFont typeface="Arial" panose="020B0604020202020204" pitchFamily="34" charset="0"/>
              <a:buChar char="•"/>
            </a:pPr>
            <a:r>
              <a:rPr lang="cs-CZ" sz="1350" u="sng" cap="none" dirty="0">
                <a:solidFill>
                  <a:srgbClr val="00529C"/>
                </a:solidFill>
              </a:rPr>
              <a:t>Přiměřenost:</a:t>
            </a:r>
            <a:r>
              <a:rPr lang="cs-CZ" sz="1350" cap="none" dirty="0">
                <a:solidFill>
                  <a:srgbClr val="00529C"/>
                </a:solidFill>
              </a:rPr>
              <a:t> nastavení parametrů řízení, které musí odpovídat hodnotě plnění a předmětu zakázky (lhůty, technická specifikace, kvalifikace) </a:t>
            </a:r>
          </a:p>
          <a:p>
            <a:pPr marL="742950" lvl="1" indent="-285750" algn="just">
              <a:spcAft>
                <a:spcPts val="300"/>
              </a:spcAft>
              <a:buFont typeface="Arial" panose="020B0604020202020204" pitchFamily="34" charset="0"/>
              <a:buChar char="•"/>
            </a:pPr>
            <a:endParaRPr lang="cs-CZ" sz="300" cap="none" dirty="0">
              <a:solidFill>
                <a:srgbClr val="00529C"/>
              </a:solidFill>
            </a:endParaRPr>
          </a:p>
          <a:p>
            <a:pPr marL="742950" lvl="1" indent="-285750" algn="just">
              <a:spcAft>
                <a:spcPts val="300"/>
              </a:spcAft>
              <a:buFont typeface="Arial" panose="020B0604020202020204" pitchFamily="34" charset="0"/>
              <a:buChar char="•"/>
            </a:pPr>
            <a:r>
              <a:rPr lang="cs-CZ" sz="1350" u="sng" cap="none" dirty="0">
                <a:solidFill>
                  <a:srgbClr val="00529C"/>
                </a:solidFill>
              </a:rPr>
              <a:t>Rovné zacházení</a:t>
            </a:r>
            <a:r>
              <a:rPr lang="cs-CZ" sz="1350" cap="none" dirty="0">
                <a:solidFill>
                  <a:srgbClr val="00529C"/>
                </a:solidFill>
              </a:rPr>
              <a:t>: ke všem účastníkům řízení</a:t>
            </a:r>
          </a:p>
          <a:p>
            <a:pPr marL="742950" lvl="1" indent="-285750" algn="just">
              <a:spcAft>
                <a:spcPts val="300"/>
              </a:spcAft>
              <a:buFont typeface="Arial" panose="020B0604020202020204" pitchFamily="34" charset="0"/>
              <a:buChar char="•"/>
            </a:pPr>
            <a:endParaRPr lang="cs-CZ" sz="300" cap="none" dirty="0">
              <a:solidFill>
                <a:srgbClr val="00529C"/>
              </a:solidFill>
            </a:endParaRPr>
          </a:p>
          <a:p>
            <a:pPr marL="742950" lvl="1" indent="-285750" algn="just">
              <a:spcAft>
                <a:spcPts val="300"/>
              </a:spcAft>
              <a:buFont typeface="Arial" panose="020B0604020202020204" pitchFamily="34" charset="0"/>
              <a:buChar char="•"/>
            </a:pPr>
            <a:r>
              <a:rPr lang="cs-CZ" sz="1350" u="sng" cap="none" dirty="0">
                <a:solidFill>
                  <a:srgbClr val="00529C"/>
                </a:solidFill>
              </a:rPr>
              <a:t>Zákaz diskriminace</a:t>
            </a:r>
            <a:r>
              <a:rPr lang="cs-CZ" sz="1350" cap="none" dirty="0">
                <a:solidFill>
                  <a:srgbClr val="00529C"/>
                </a:solidFill>
              </a:rPr>
              <a:t>: objektivní nemožnost se účastnit řízení, zjevná x skrytá (kvalifikace, posouzení nabídek)</a:t>
            </a:r>
          </a:p>
          <a:p>
            <a:pPr algn="just">
              <a:spcAft>
                <a:spcPts val="300"/>
              </a:spcAft>
            </a:pPr>
            <a:endParaRPr lang="cs-CZ" sz="400" b="1" cap="none" dirty="0">
              <a:solidFill>
                <a:srgbClr val="00529C"/>
              </a:solidFill>
            </a:endParaRPr>
          </a:p>
          <a:p>
            <a:pPr marL="342900" indent="-342900" algn="just">
              <a:spcAft>
                <a:spcPts val="300"/>
              </a:spcAft>
              <a:buFont typeface="Wingdings" panose="05000000000000000000" pitchFamily="2" charset="2"/>
              <a:buChar char="Ø"/>
            </a:pPr>
            <a:r>
              <a:rPr lang="cs-CZ" sz="1600" b="1" cap="none" dirty="0">
                <a:solidFill>
                  <a:srgbClr val="00529C"/>
                </a:solidFill>
              </a:rPr>
              <a:t>a dále pak musí být dodrženy principy hospodárnosti, efektivnosti a účelnosti </a:t>
            </a:r>
            <a:br>
              <a:rPr lang="cs-CZ" sz="1600" b="1" cap="none" dirty="0">
                <a:solidFill>
                  <a:srgbClr val="00529C"/>
                </a:solidFill>
              </a:rPr>
            </a:br>
            <a:r>
              <a:rPr lang="cs-CZ" sz="1600" b="1" cap="none" dirty="0">
                <a:solidFill>
                  <a:srgbClr val="00529C"/>
                </a:solidFill>
              </a:rPr>
              <a:t>(tzv. zásady 3E) podle zákona č. 320/2001 Sb., o finanční kontrole.</a:t>
            </a:r>
          </a:p>
        </p:txBody>
      </p:sp>
    </p:spTree>
    <p:extLst>
      <p:ext uri="{BB962C8B-B14F-4D97-AF65-F5344CB8AC3E}">
        <p14:creationId xmlns:p14="http://schemas.microsoft.com/office/powerpoint/2010/main" val="2536620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7</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466591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ts val="0"/>
              </a:spcBef>
              <a:spcAft>
                <a:spcPts val="300"/>
              </a:spcAft>
              <a:buClrTx/>
              <a:buSzTx/>
              <a:tabLst/>
              <a:defRPr/>
            </a:pPr>
            <a:endParaRPr kumimoji="0" lang="cs-CZ" sz="1600" b="0" i="1"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8D44EEA-86B1-369D-C6BE-203FA6F5E5CA}"/>
              </a:ext>
            </a:extLst>
          </p:cNvPr>
          <p:cNvPicPr>
            <a:picLocks noChangeAspect="1"/>
          </p:cNvPicPr>
          <p:nvPr/>
        </p:nvPicPr>
        <p:blipFill>
          <a:blip r:embed="rId2"/>
          <a:stretch>
            <a:fillRect/>
          </a:stretch>
        </p:blipFill>
        <p:spPr>
          <a:xfrm>
            <a:off x="962510" y="106659"/>
            <a:ext cx="7242676" cy="1048603"/>
          </a:xfrm>
          <a:prstGeom prst="rect">
            <a:avLst/>
          </a:prstGeom>
        </p:spPr>
      </p:pic>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3"/>
          <a:stretch>
            <a:fillRect/>
          </a:stretch>
        </p:blipFill>
        <p:spPr>
          <a:xfrm>
            <a:off x="307478" y="1015042"/>
            <a:ext cx="8529043" cy="140220"/>
          </a:xfrm>
          <a:prstGeom prst="rect">
            <a:avLst/>
          </a:prstGeom>
        </p:spPr>
      </p:pic>
      <p:sp>
        <p:nvSpPr>
          <p:cNvPr id="8" name="TextovéPole 7">
            <a:extLst>
              <a:ext uri="{FF2B5EF4-FFF2-40B4-BE49-F238E27FC236}">
                <a16:creationId xmlns:a16="http://schemas.microsoft.com/office/drawing/2014/main" id="{7C29530B-CB3F-930F-5BC1-D1E3E2E90598}"/>
              </a:ext>
            </a:extLst>
          </p:cNvPr>
          <p:cNvSpPr txBox="1"/>
          <p:nvPr/>
        </p:nvSpPr>
        <p:spPr>
          <a:xfrm>
            <a:off x="394447" y="1257899"/>
            <a:ext cx="8529043" cy="4532010"/>
          </a:xfrm>
          <a:prstGeom prst="rect">
            <a:avLst/>
          </a:prstGeom>
          <a:noFill/>
        </p:spPr>
        <p:txBody>
          <a:bodyPr wrap="square">
            <a:spAutoFit/>
          </a:bodyPr>
          <a:lstStyle/>
          <a:p>
            <a:pPr algn="ctr">
              <a:spcAft>
                <a:spcPts val="300"/>
              </a:spcAft>
            </a:pPr>
            <a:r>
              <a:rPr lang="cs-CZ" sz="2000" b="1" dirty="0">
                <a:solidFill>
                  <a:srgbClr val="00529C"/>
                </a:solidFill>
              </a:rPr>
              <a:t>Věcné členění předmětu VZ</a:t>
            </a:r>
          </a:p>
          <a:p>
            <a:pPr algn="ctr">
              <a:spcAft>
                <a:spcPts val="300"/>
              </a:spcAft>
            </a:pPr>
            <a:endParaRPr lang="cs-CZ" sz="800" b="1" dirty="0">
              <a:solidFill>
                <a:srgbClr val="00529C"/>
              </a:solidFill>
            </a:endParaRPr>
          </a:p>
          <a:p>
            <a:pPr>
              <a:spcAft>
                <a:spcPts val="300"/>
              </a:spcAft>
            </a:pPr>
            <a:r>
              <a:rPr lang="cs-CZ" sz="1600" dirty="0">
                <a:solidFill>
                  <a:srgbClr val="00529C"/>
                </a:solidFill>
              </a:rPr>
              <a:t>Shodné jako v ZZVZ (odst. 6.2 MPZ)</a:t>
            </a:r>
            <a:endParaRPr lang="cs-CZ" sz="1600" cap="none" dirty="0">
              <a:solidFill>
                <a:srgbClr val="00529C"/>
              </a:solidFill>
            </a:endParaRPr>
          </a:p>
          <a:p>
            <a:pPr marL="285750" indent="-285750">
              <a:spcAft>
                <a:spcPts val="300"/>
              </a:spcAft>
              <a:buFont typeface="Wingdings" panose="05000000000000000000" pitchFamily="2" charset="2"/>
              <a:buChar char="Ø"/>
            </a:pPr>
            <a:r>
              <a:rPr lang="cs-CZ" sz="1600" dirty="0">
                <a:solidFill>
                  <a:srgbClr val="00529C"/>
                </a:solidFill>
              </a:rPr>
              <a:t>Zakázky na dodávky </a:t>
            </a:r>
          </a:p>
          <a:p>
            <a:pPr marL="285750" indent="-285750">
              <a:spcAft>
                <a:spcPts val="300"/>
              </a:spcAft>
              <a:buFont typeface="Wingdings" panose="05000000000000000000" pitchFamily="2" charset="2"/>
              <a:buChar char="Ø"/>
            </a:pPr>
            <a:r>
              <a:rPr lang="cs-CZ" sz="1600" dirty="0">
                <a:solidFill>
                  <a:srgbClr val="00529C"/>
                </a:solidFill>
              </a:rPr>
              <a:t>Zakázky na služby</a:t>
            </a:r>
          </a:p>
          <a:p>
            <a:pPr marL="285750" indent="-285750">
              <a:spcAft>
                <a:spcPts val="300"/>
              </a:spcAft>
              <a:buFont typeface="Wingdings" panose="05000000000000000000" pitchFamily="2" charset="2"/>
              <a:buChar char="Ø"/>
            </a:pPr>
            <a:r>
              <a:rPr lang="cs-CZ" sz="1600" dirty="0">
                <a:solidFill>
                  <a:srgbClr val="00529C"/>
                </a:solidFill>
              </a:rPr>
              <a:t>Zakázky na stavební práce</a:t>
            </a:r>
          </a:p>
          <a:p>
            <a:pPr algn="ctr">
              <a:spcAft>
                <a:spcPts val="300"/>
              </a:spcAft>
            </a:pPr>
            <a:endParaRPr lang="cs-CZ" sz="2000" b="1" dirty="0">
              <a:solidFill>
                <a:srgbClr val="00529C"/>
              </a:solidFill>
            </a:endParaRPr>
          </a:p>
          <a:p>
            <a:pPr algn="ctr">
              <a:spcAft>
                <a:spcPts val="300"/>
              </a:spcAft>
            </a:pPr>
            <a:r>
              <a:rPr lang="cs-CZ" sz="2000" b="1" dirty="0">
                <a:solidFill>
                  <a:srgbClr val="00529C"/>
                </a:solidFill>
              </a:rPr>
              <a:t>Předpokládaná hodnota a cena veřejné zakázky</a:t>
            </a:r>
          </a:p>
          <a:p>
            <a:pPr algn="just">
              <a:spcAft>
                <a:spcPts val="300"/>
              </a:spcAft>
            </a:pPr>
            <a:endParaRPr lang="cs-CZ" sz="1200" dirty="0">
              <a:solidFill>
                <a:srgbClr val="00529C"/>
              </a:solidFill>
            </a:endParaRPr>
          </a:p>
          <a:p>
            <a:pPr marL="342900" indent="-342900" algn="just">
              <a:spcAft>
                <a:spcPts val="300"/>
              </a:spcAft>
              <a:buFont typeface="Wingdings" panose="05000000000000000000" pitchFamily="2" charset="2"/>
              <a:buChar char="Ø"/>
            </a:pPr>
            <a:r>
              <a:rPr lang="cs-CZ" sz="1600" cap="none" dirty="0">
                <a:solidFill>
                  <a:srgbClr val="00529C"/>
                </a:solidFill>
              </a:rPr>
              <a:t>Předpokládaná hodnota zakázky (</a:t>
            </a:r>
            <a:r>
              <a:rPr lang="cs-CZ" sz="1600" b="1" cap="none" dirty="0">
                <a:solidFill>
                  <a:srgbClr val="00529C"/>
                </a:solidFill>
              </a:rPr>
              <a:t>PH</a:t>
            </a:r>
            <a:r>
              <a:rPr lang="cs-CZ" sz="1600" cap="none" dirty="0">
                <a:solidFill>
                  <a:srgbClr val="00529C"/>
                </a:solidFill>
              </a:rPr>
              <a:t>) a nabídková cena účastníka výběrového řízení, </a:t>
            </a:r>
            <a:br>
              <a:rPr lang="cs-CZ" sz="1600" cap="none" dirty="0">
                <a:solidFill>
                  <a:srgbClr val="00529C"/>
                </a:solidFill>
              </a:rPr>
            </a:br>
            <a:r>
              <a:rPr lang="cs-CZ" sz="1600" cap="none" dirty="0">
                <a:solidFill>
                  <a:srgbClr val="00529C"/>
                </a:solidFill>
              </a:rPr>
              <a:t>s nímž má být nebo byla uzavřena smlouva dle odst. 9.1 MPZ</a:t>
            </a:r>
            <a:r>
              <a:rPr lang="cs-CZ" sz="1600" b="1" cap="none" dirty="0">
                <a:solidFill>
                  <a:srgbClr val="00529C"/>
                </a:solidFill>
              </a:rPr>
              <a:t> musí odpovídat cenám </a:t>
            </a:r>
            <a:br>
              <a:rPr lang="cs-CZ" sz="1600" b="1" cap="none" dirty="0">
                <a:solidFill>
                  <a:srgbClr val="00529C"/>
                </a:solidFill>
              </a:rPr>
            </a:br>
            <a:r>
              <a:rPr lang="cs-CZ" sz="1600" b="1" cap="none" dirty="0">
                <a:solidFill>
                  <a:srgbClr val="00529C"/>
                </a:solidFill>
              </a:rPr>
              <a:t>v místě a čase obvyklým.</a:t>
            </a:r>
          </a:p>
          <a:p>
            <a:pPr marL="342900" indent="-342900">
              <a:spcAft>
                <a:spcPts val="300"/>
              </a:spcAft>
              <a:buFont typeface="Wingdings" panose="05000000000000000000" pitchFamily="2" charset="2"/>
              <a:buChar char="Ø"/>
            </a:pPr>
            <a:endParaRPr lang="cs-CZ" sz="1600" b="1" cap="none" dirty="0">
              <a:solidFill>
                <a:srgbClr val="00529C"/>
              </a:solidFill>
            </a:endParaRPr>
          </a:p>
          <a:p>
            <a:pPr marL="342900" indent="-342900">
              <a:spcAft>
                <a:spcPts val="300"/>
              </a:spcAft>
              <a:buFont typeface="Wingdings" panose="05000000000000000000" pitchFamily="2" charset="2"/>
              <a:buChar char="Ø"/>
            </a:pPr>
            <a:r>
              <a:rPr lang="cs-CZ" sz="1600" b="1" cap="none" dirty="0">
                <a:solidFill>
                  <a:srgbClr val="00529C"/>
                </a:solidFill>
              </a:rPr>
              <a:t>Platí i pro přímé objednávky či nákupy!</a:t>
            </a:r>
          </a:p>
          <a:p>
            <a:pPr marL="342900" indent="-342900">
              <a:spcAft>
                <a:spcPts val="300"/>
              </a:spcAft>
              <a:buFont typeface="Wingdings" panose="05000000000000000000" pitchFamily="2" charset="2"/>
              <a:buChar char="Ø"/>
            </a:pPr>
            <a:endParaRPr lang="cs-CZ" sz="1600" b="1" cap="none" dirty="0">
              <a:solidFill>
                <a:srgbClr val="00529C"/>
              </a:solidFill>
            </a:endParaRPr>
          </a:p>
          <a:p>
            <a:pPr marL="342900" indent="-342900" algn="just">
              <a:spcAft>
                <a:spcPts val="300"/>
              </a:spcAft>
              <a:buFont typeface="Wingdings" panose="05000000000000000000" pitchFamily="2" charset="2"/>
              <a:buChar char="Ø"/>
            </a:pPr>
            <a:r>
              <a:rPr lang="cs-CZ" sz="1600" cap="none" dirty="0">
                <a:solidFill>
                  <a:srgbClr val="00529C"/>
                </a:solidFill>
              </a:rPr>
              <a:t>Stanovení předpokládané hodnoty zakázky se řídí principy uvedenými v odst. 6.4. MPZ.</a:t>
            </a:r>
          </a:p>
        </p:txBody>
      </p:sp>
    </p:spTree>
    <p:extLst>
      <p:ext uri="{BB962C8B-B14F-4D97-AF65-F5344CB8AC3E}">
        <p14:creationId xmlns:p14="http://schemas.microsoft.com/office/powerpoint/2010/main" val="998022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8</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466591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ts val="0"/>
              </a:spcBef>
              <a:spcAft>
                <a:spcPts val="300"/>
              </a:spcAft>
              <a:buClrTx/>
              <a:buSzTx/>
              <a:tabLst/>
              <a:defRPr/>
            </a:pPr>
            <a:endParaRPr kumimoji="0" lang="cs-CZ" sz="1600" b="0" i="1"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8D44EEA-86B1-369D-C6BE-203FA6F5E5CA}"/>
              </a:ext>
            </a:extLst>
          </p:cNvPr>
          <p:cNvPicPr>
            <a:picLocks noChangeAspect="1"/>
          </p:cNvPicPr>
          <p:nvPr/>
        </p:nvPicPr>
        <p:blipFill>
          <a:blip r:embed="rId2"/>
          <a:stretch>
            <a:fillRect/>
          </a:stretch>
        </p:blipFill>
        <p:spPr>
          <a:xfrm>
            <a:off x="962510" y="106659"/>
            <a:ext cx="7242676" cy="1048603"/>
          </a:xfrm>
          <a:prstGeom prst="rect">
            <a:avLst/>
          </a:prstGeom>
        </p:spPr>
      </p:pic>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3"/>
          <a:stretch>
            <a:fillRect/>
          </a:stretch>
        </p:blipFill>
        <p:spPr>
          <a:xfrm>
            <a:off x="307478" y="1015042"/>
            <a:ext cx="8529043" cy="140220"/>
          </a:xfrm>
          <a:prstGeom prst="rect">
            <a:avLst/>
          </a:prstGeom>
        </p:spPr>
      </p:pic>
      <p:sp>
        <p:nvSpPr>
          <p:cNvPr id="8" name="TextovéPole 7">
            <a:extLst>
              <a:ext uri="{FF2B5EF4-FFF2-40B4-BE49-F238E27FC236}">
                <a16:creationId xmlns:a16="http://schemas.microsoft.com/office/drawing/2014/main" id="{7C29530B-CB3F-930F-5BC1-D1E3E2E90598}"/>
              </a:ext>
            </a:extLst>
          </p:cNvPr>
          <p:cNvSpPr txBox="1"/>
          <p:nvPr/>
        </p:nvSpPr>
        <p:spPr>
          <a:xfrm>
            <a:off x="394448" y="1257899"/>
            <a:ext cx="8355106" cy="4324261"/>
          </a:xfrm>
          <a:prstGeom prst="rect">
            <a:avLst/>
          </a:prstGeom>
          <a:noFill/>
        </p:spPr>
        <p:txBody>
          <a:bodyPr wrap="square">
            <a:spAutoFit/>
          </a:bodyPr>
          <a:lstStyle/>
          <a:p>
            <a:pPr algn="ctr">
              <a:spcAft>
                <a:spcPts val="300"/>
              </a:spcAft>
            </a:pPr>
            <a:r>
              <a:rPr lang="cs-CZ" sz="2000" b="1" dirty="0">
                <a:solidFill>
                  <a:srgbClr val="00529C"/>
                </a:solidFill>
              </a:rPr>
              <a:t>Dělení veřejných zakázek dle výše předpokládané hodnoty VZ</a:t>
            </a:r>
          </a:p>
          <a:p>
            <a:pPr algn="ctr">
              <a:spcAft>
                <a:spcPts val="300"/>
              </a:spcAft>
            </a:pPr>
            <a:endParaRPr lang="cs-CZ" sz="1100" b="1" dirty="0">
              <a:solidFill>
                <a:srgbClr val="00529C"/>
              </a:solidFill>
            </a:endParaRPr>
          </a:p>
          <a:p>
            <a:pPr>
              <a:spcAft>
                <a:spcPts val="300"/>
              </a:spcAft>
            </a:pPr>
            <a:r>
              <a:rPr lang="cs-CZ" sz="1600" u="sng" dirty="0">
                <a:solidFill>
                  <a:srgbClr val="00529C"/>
                </a:solidFill>
              </a:rPr>
              <a:t>Veřejný i „dotovaný“ zadavatel (dotace na VZ je vyšší než 50 %)</a:t>
            </a:r>
          </a:p>
          <a:p>
            <a:pPr algn="just">
              <a:spcAft>
                <a:spcPts val="300"/>
              </a:spcAft>
            </a:pPr>
            <a:endParaRPr lang="cs-CZ" sz="1600" cap="none" dirty="0">
              <a:solidFill>
                <a:srgbClr val="00529C"/>
              </a:solidFill>
            </a:endParaRPr>
          </a:p>
          <a:p>
            <a:pPr marL="342900" indent="-342900" algn="just">
              <a:spcAft>
                <a:spcPts val="300"/>
              </a:spcAft>
              <a:buFont typeface="Wingdings" panose="05000000000000000000" pitchFamily="2" charset="2"/>
              <a:buChar char="Ø"/>
            </a:pPr>
            <a:r>
              <a:rPr lang="cs-CZ" sz="1600" cap="none" dirty="0">
                <a:solidFill>
                  <a:srgbClr val="00529C"/>
                </a:solidFill>
              </a:rPr>
              <a:t>PH je nižší nebo rovna 750 000,- Kč bez DPH = lze realizovat </a:t>
            </a:r>
            <a:r>
              <a:rPr lang="cs-CZ" sz="1600" b="1" u="sng" cap="none" dirty="0">
                <a:solidFill>
                  <a:srgbClr val="00529C"/>
                </a:solidFill>
              </a:rPr>
              <a:t>přímý nákup</a:t>
            </a:r>
            <a:r>
              <a:rPr lang="cs-CZ" sz="1600" b="1" cap="none" dirty="0">
                <a:solidFill>
                  <a:srgbClr val="00529C"/>
                </a:solidFill>
              </a:rPr>
              <a:t> </a:t>
            </a:r>
            <a:r>
              <a:rPr lang="cs-CZ" sz="1600" cap="none" dirty="0">
                <a:solidFill>
                  <a:srgbClr val="00529C"/>
                </a:solidFill>
              </a:rPr>
              <a:t>nebo objednávku (odst. 4.3 písm. a) MPZ) </a:t>
            </a:r>
            <a:r>
              <a:rPr lang="cs-CZ" sz="1600" b="1" u="sng" cap="none" dirty="0">
                <a:solidFill>
                  <a:srgbClr val="00529C"/>
                </a:solidFill>
              </a:rPr>
              <a:t>za předpokladu dodržení odst. 6.1 a 6.5 MPZ</a:t>
            </a:r>
            <a:r>
              <a:rPr lang="cs-CZ" sz="1600" cap="none" dirty="0">
                <a:solidFill>
                  <a:srgbClr val="00529C"/>
                </a:solidFill>
              </a:rPr>
              <a:t>.</a:t>
            </a:r>
          </a:p>
          <a:p>
            <a:pPr marL="342900" indent="-342900" algn="just">
              <a:spcAft>
                <a:spcPts val="300"/>
              </a:spcAft>
              <a:buFont typeface="Wingdings" panose="05000000000000000000" pitchFamily="2" charset="2"/>
              <a:buChar char="Ø"/>
            </a:pPr>
            <a:endParaRPr lang="cs-CZ" sz="1600" cap="none" dirty="0">
              <a:solidFill>
                <a:srgbClr val="00529C"/>
              </a:solidFill>
            </a:endParaRPr>
          </a:p>
          <a:p>
            <a:pPr marL="342900" indent="-342900" algn="just">
              <a:spcAft>
                <a:spcPts val="300"/>
              </a:spcAft>
              <a:buFont typeface="Wingdings" panose="05000000000000000000" pitchFamily="2" charset="2"/>
              <a:buChar char="Ø"/>
            </a:pPr>
            <a:r>
              <a:rPr lang="cs-CZ" sz="1600" cap="none" dirty="0">
                <a:solidFill>
                  <a:srgbClr val="00529C"/>
                </a:solidFill>
              </a:rPr>
              <a:t>PH je vyšší než 750 000,- Kč bez DPH a zároveň je nižší nebo rovna </a:t>
            </a:r>
            <a:r>
              <a:rPr lang="cs-CZ" sz="1600" b="1" cap="none" dirty="0">
                <a:solidFill>
                  <a:srgbClr val="00529C"/>
                </a:solidFill>
              </a:rPr>
              <a:t>3 000 000,-</a:t>
            </a:r>
            <a:r>
              <a:rPr lang="cs-CZ" sz="1600" cap="none" dirty="0">
                <a:solidFill>
                  <a:srgbClr val="00529C"/>
                </a:solidFill>
              </a:rPr>
              <a:t> Kč bez DPH v případě VZ na dodávky a/nebo služby nebo </a:t>
            </a:r>
            <a:br>
              <a:rPr lang="cs-CZ" sz="1600" cap="none" dirty="0">
                <a:solidFill>
                  <a:srgbClr val="00529C"/>
                </a:solidFill>
              </a:rPr>
            </a:br>
            <a:r>
              <a:rPr lang="cs-CZ" sz="1600" b="1" dirty="0">
                <a:solidFill>
                  <a:srgbClr val="00529C"/>
                </a:solidFill>
              </a:rPr>
              <a:t>9 </a:t>
            </a:r>
            <a:r>
              <a:rPr lang="cs-CZ" sz="1600" b="1" cap="none" dirty="0">
                <a:solidFill>
                  <a:srgbClr val="00529C"/>
                </a:solidFill>
              </a:rPr>
              <a:t>000 000,-</a:t>
            </a:r>
            <a:r>
              <a:rPr lang="cs-CZ" sz="1600" cap="none" dirty="0">
                <a:solidFill>
                  <a:srgbClr val="00529C"/>
                </a:solidFill>
              </a:rPr>
              <a:t> Kč bez DPH v případě zakázky na stavební práce (bod 6.3.2 MPZ). </a:t>
            </a:r>
            <a:r>
              <a:rPr lang="cs-CZ" sz="1600" dirty="0">
                <a:solidFill>
                  <a:srgbClr val="00529C"/>
                </a:solidFill>
              </a:rPr>
              <a:t>J</a:t>
            </a:r>
            <a:r>
              <a:rPr lang="cs-CZ" sz="1600" cap="none" dirty="0">
                <a:solidFill>
                  <a:srgbClr val="00529C"/>
                </a:solidFill>
              </a:rPr>
              <a:t>edná se o veřejné </a:t>
            </a:r>
            <a:r>
              <a:rPr lang="cs-CZ" sz="1600" b="1" u="sng" cap="none" dirty="0">
                <a:solidFill>
                  <a:srgbClr val="00529C"/>
                </a:solidFill>
              </a:rPr>
              <a:t>zakázky</a:t>
            </a:r>
            <a:r>
              <a:rPr lang="cs-CZ" sz="1600" u="sng" cap="none" dirty="0">
                <a:solidFill>
                  <a:srgbClr val="00529C"/>
                </a:solidFill>
              </a:rPr>
              <a:t> </a:t>
            </a:r>
            <a:r>
              <a:rPr lang="cs-CZ" sz="1600" b="1" u="sng" cap="none" dirty="0">
                <a:solidFill>
                  <a:srgbClr val="00529C"/>
                </a:solidFill>
              </a:rPr>
              <a:t>malého rozsahu (VZMR)</a:t>
            </a:r>
            <a:r>
              <a:rPr lang="cs-CZ" sz="1600" cap="none" dirty="0">
                <a:solidFill>
                  <a:srgbClr val="00529C"/>
                </a:solidFill>
              </a:rPr>
              <a:t> a je nutné jej zadávat postupem dle MPZ (zejm. kapitola 7, 8 a 9).</a:t>
            </a:r>
          </a:p>
          <a:p>
            <a:pPr marL="342900" indent="-342900" algn="just">
              <a:spcAft>
                <a:spcPts val="300"/>
              </a:spcAft>
              <a:buFont typeface="Wingdings" panose="05000000000000000000" pitchFamily="2" charset="2"/>
              <a:buChar char="Ø"/>
            </a:pPr>
            <a:endParaRPr lang="cs-CZ" sz="1600" cap="none" dirty="0">
              <a:solidFill>
                <a:srgbClr val="00529C"/>
              </a:solidFill>
            </a:endParaRPr>
          </a:p>
          <a:p>
            <a:pPr marL="342900" indent="-342900" algn="just">
              <a:spcAft>
                <a:spcPts val="300"/>
              </a:spcAft>
              <a:buFont typeface="Wingdings" panose="05000000000000000000" pitchFamily="2" charset="2"/>
              <a:buChar char="Ø"/>
            </a:pPr>
            <a:r>
              <a:rPr lang="cs-CZ" sz="1600" cap="none" dirty="0">
                <a:solidFill>
                  <a:srgbClr val="00529C"/>
                </a:solidFill>
              </a:rPr>
              <a:t>PH vyšší než 3 000 000,- Kč bez DPH v případě VZ </a:t>
            </a:r>
            <a:br>
              <a:rPr lang="cs-CZ" sz="1600" cap="none" dirty="0">
                <a:solidFill>
                  <a:srgbClr val="00529C"/>
                </a:solidFill>
              </a:rPr>
            </a:br>
            <a:r>
              <a:rPr lang="cs-CZ" sz="1600" cap="none" dirty="0">
                <a:solidFill>
                  <a:srgbClr val="00529C"/>
                </a:solidFill>
              </a:rPr>
              <a:t>na dodávky a/nebo služby nebo 9 000 000,- Kč bez DPH</a:t>
            </a:r>
            <a:br>
              <a:rPr lang="cs-CZ" sz="1600" cap="none" dirty="0">
                <a:solidFill>
                  <a:srgbClr val="00529C"/>
                </a:solidFill>
              </a:rPr>
            </a:br>
            <a:r>
              <a:rPr lang="cs-CZ" sz="1600" cap="none" dirty="0">
                <a:solidFill>
                  <a:srgbClr val="00529C"/>
                </a:solidFill>
              </a:rPr>
              <a:t>v případě zakázky na stavební práce – </a:t>
            </a:r>
            <a:r>
              <a:rPr lang="cs-CZ" sz="1600" b="1" u="sng" cap="none" dirty="0">
                <a:solidFill>
                  <a:srgbClr val="00529C"/>
                </a:solidFill>
              </a:rPr>
              <a:t>zadávací řízení</a:t>
            </a:r>
            <a:r>
              <a:rPr lang="cs-CZ" sz="1600" b="1" cap="none" dirty="0">
                <a:solidFill>
                  <a:srgbClr val="00529C"/>
                </a:solidFill>
              </a:rPr>
              <a:t> </a:t>
            </a:r>
            <a:r>
              <a:rPr lang="cs-CZ" sz="1600" cap="none" dirty="0">
                <a:solidFill>
                  <a:srgbClr val="00529C"/>
                </a:solidFill>
              </a:rPr>
              <a:t>postupem dle ZZVZ.  </a:t>
            </a:r>
          </a:p>
        </p:txBody>
      </p:sp>
    </p:spTree>
    <p:extLst>
      <p:ext uri="{BB962C8B-B14F-4D97-AF65-F5344CB8AC3E}">
        <p14:creationId xmlns:p14="http://schemas.microsoft.com/office/powerpoint/2010/main" val="3719744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8F12B2A-97E4-2C43-8325-B08A28FCF2E6}"/>
              </a:ext>
            </a:extLst>
          </p:cNvPr>
          <p:cNvSpPr>
            <a:spLocks noGrp="1"/>
          </p:cNvSpPr>
          <p:nvPr>
            <p:ph type="sldNum" sz="quarter" idx="12"/>
          </p:nvPr>
        </p:nvSpPr>
        <p:spPr/>
        <p:txBody>
          <a:bodyPr/>
          <a:lstStyle/>
          <a:p>
            <a:fld id="{4000C4B2-41BC-D741-8B94-B76DB6967C01}" type="slidenum">
              <a:rPr lang="en-US" smtClean="0"/>
              <a:pPr/>
              <a:t>9</a:t>
            </a:fld>
            <a:endParaRPr lang="en-US" dirty="0"/>
          </a:p>
        </p:txBody>
      </p:sp>
      <p:sp>
        <p:nvSpPr>
          <p:cNvPr id="3" name="Content Placeholder 1">
            <a:extLst>
              <a:ext uri="{FF2B5EF4-FFF2-40B4-BE49-F238E27FC236}">
                <a16:creationId xmlns:a16="http://schemas.microsoft.com/office/drawing/2014/main" id="{3438C0C9-9787-9242-8582-8935FAF917D8}"/>
              </a:ext>
            </a:extLst>
          </p:cNvPr>
          <p:cNvSpPr txBox="1">
            <a:spLocks/>
          </p:cNvSpPr>
          <p:nvPr/>
        </p:nvSpPr>
        <p:spPr>
          <a:xfrm>
            <a:off x="683569" y="1352620"/>
            <a:ext cx="8065984" cy="4665912"/>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defTabSz="457200" rtl="0" eaLnBrk="1" fontAlgn="auto" latinLnBrk="0" hangingPunct="1">
              <a:lnSpc>
                <a:spcPct val="100000"/>
              </a:lnSpc>
              <a:spcBef>
                <a:spcPts val="0"/>
              </a:spcBef>
              <a:spcAft>
                <a:spcPts val="300"/>
              </a:spcAft>
              <a:buClrTx/>
              <a:buSzTx/>
              <a:tabLst/>
              <a:defRPr/>
            </a:pPr>
            <a:endParaRPr kumimoji="0" lang="cs-CZ" sz="1600" b="0" i="1" u="none" strike="noStrike" kern="1200" cap="none" spc="0" normalizeH="0" baseline="0" noProof="0" dirty="0">
              <a:ln>
                <a:noFill/>
              </a:ln>
              <a:solidFill>
                <a:srgbClr val="00529C"/>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D9135655-E394-5840-A990-731AB244CD14}"/>
              </a:ext>
            </a:extLst>
          </p:cNvPr>
          <p:cNvSpPr txBox="1">
            <a:spLocks/>
          </p:cNvSpPr>
          <p:nvPr/>
        </p:nvSpPr>
        <p:spPr>
          <a:xfrm>
            <a:off x="1127928" y="273152"/>
            <a:ext cx="7053562" cy="544533"/>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endParaRPr lang="en-US" sz="24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78D44EEA-86B1-369D-C6BE-203FA6F5E5CA}"/>
              </a:ext>
            </a:extLst>
          </p:cNvPr>
          <p:cNvPicPr>
            <a:picLocks noChangeAspect="1"/>
          </p:cNvPicPr>
          <p:nvPr/>
        </p:nvPicPr>
        <p:blipFill>
          <a:blip r:embed="rId2"/>
          <a:stretch>
            <a:fillRect/>
          </a:stretch>
        </p:blipFill>
        <p:spPr>
          <a:xfrm>
            <a:off x="962510" y="106659"/>
            <a:ext cx="7242676" cy="1048603"/>
          </a:xfrm>
          <a:prstGeom prst="rect">
            <a:avLst/>
          </a:prstGeom>
        </p:spPr>
      </p:pic>
      <p:pic>
        <p:nvPicPr>
          <p:cNvPr id="6" name="Obrázek 5">
            <a:extLst>
              <a:ext uri="{FF2B5EF4-FFF2-40B4-BE49-F238E27FC236}">
                <a16:creationId xmlns:a16="http://schemas.microsoft.com/office/drawing/2014/main" id="{D4CF23B8-9F1C-D2E2-E19C-3371752040EE}"/>
              </a:ext>
            </a:extLst>
          </p:cNvPr>
          <p:cNvPicPr>
            <a:picLocks noChangeAspect="1"/>
          </p:cNvPicPr>
          <p:nvPr/>
        </p:nvPicPr>
        <p:blipFill>
          <a:blip r:embed="rId3"/>
          <a:stretch>
            <a:fillRect/>
          </a:stretch>
        </p:blipFill>
        <p:spPr>
          <a:xfrm>
            <a:off x="307478" y="1015042"/>
            <a:ext cx="8529043" cy="140220"/>
          </a:xfrm>
          <a:prstGeom prst="rect">
            <a:avLst/>
          </a:prstGeom>
        </p:spPr>
      </p:pic>
      <p:sp>
        <p:nvSpPr>
          <p:cNvPr id="8" name="TextovéPole 7">
            <a:extLst>
              <a:ext uri="{FF2B5EF4-FFF2-40B4-BE49-F238E27FC236}">
                <a16:creationId xmlns:a16="http://schemas.microsoft.com/office/drawing/2014/main" id="{7C29530B-CB3F-930F-5BC1-D1E3E2E90598}"/>
              </a:ext>
            </a:extLst>
          </p:cNvPr>
          <p:cNvSpPr txBox="1"/>
          <p:nvPr/>
        </p:nvSpPr>
        <p:spPr>
          <a:xfrm>
            <a:off x="394448" y="1257899"/>
            <a:ext cx="8355106" cy="4555093"/>
          </a:xfrm>
          <a:prstGeom prst="rect">
            <a:avLst/>
          </a:prstGeom>
          <a:noFill/>
        </p:spPr>
        <p:txBody>
          <a:bodyPr wrap="square">
            <a:spAutoFit/>
          </a:bodyPr>
          <a:lstStyle/>
          <a:p>
            <a:pPr algn="ctr">
              <a:spcAft>
                <a:spcPts val="300"/>
              </a:spcAft>
            </a:pPr>
            <a:r>
              <a:rPr lang="cs-CZ" sz="2400" b="1" dirty="0">
                <a:solidFill>
                  <a:srgbClr val="00529C"/>
                </a:solidFill>
              </a:rPr>
              <a:t>Dělení veřejných zakázek dle výše předpokládané hodnoty VZ</a:t>
            </a:r>
          </a:p>
          <a:p>
            <a:pPr algn="ctr">
              <a:spcAft>
                <a:spcPts val="300"/>
              </a:spcAft>
            </a:pPr>
            <a:endParaRPr lang="cs-CZ" sz="1000" b="1" dirty="0">
              <a:solidFill>
                <a:srgbClr val="00529C"/>
              </a:solidFill>
            </a:endParaRPr>
          </a:p>
          <a:p>
            <a:pPr>
              <a:spcAft>
                <a:spcPts val="300"/>
              </a:spcAft>
            </a:pPr>
            <a:r>
              <a:rPr lang="cs-CZ" sz="1600" u="sng" dirty="0">
                <a:solidFill>
                  <a:srgbClr val="00529C"/>
                </a:solidFill>
              </a:rPr>
              <a:t>Veřejný i „dotovaný“ zadavatel (dotace na VZ je vyšší než 50 %)</a:t>
            </a:r>
          </a:p>
          <a:p>
            <a:pPr algn="just">
              <a:spcAft>
                <a:spcPts val="300"/>
              </a:spcAft>
            </a:pPr>
            <a:endParaRPr lang="cs-CZ" sz="1000" cap="none" dirty="0">
              <a:solidFill>
                <a:srgbClr val="00529C"/>
              </a:solidFill>
            </a:endParaRPr>
          </a:p>
          <a:p>
            <a:pPr algn="just">
              <a:spcAft>
                <a:spcPts val="300"/>
              </a:spcAft>
            </a:pPr>
            <a:r>
              <a:rPr lang="cs-CZ" sz="1600" cap="none" dirty="0">
                <a:solidFill>
                  <a:srgbClr val="00529C"/>
                </a:solidFill>
              </a:rPr>
              <a:t>Poslanecká sněmovna dne 22. 1. 2025 schválila ve třetím čtení návrh zákona, kterým </a:t>
            </a:r>
            <a:br>
              <a:rPr lang="cs-CZ" sz="1600" cap="none" dirty="0">
                <a:solidFill>
                  <a:srgbClr val="00529C"/>
                </a:solidFill>
              </a:rPr>
            </a:br>
            <a:r>
              <a:rPr lang="cs-CZ" sz="1600" cap="none" dirty="0">
                <a:solidFill>
                  <a:srgbClr val="00529C"/>
                </a:solidFill>
              </a:rPr>
              <a:t>se mění zákon č. 215/2004 Sb., o úpravě některých vztahů v oblasti veřejné podpory </a:t>
            </a:r>
            <a:br>
              <a:rPr lang="cs-CZ" sz="1600" cap="none" dirty="0">
                <a:solidFill>
                  <a:srgbClr val="00529C"/>
                </a:solidFill>
              </a:rPr>
            </a:br>
            <a:r>
              <a:rPr lang="cs-CZ" sz="1600" cap="none" dirty="0">
                <a:solidFill>
                  <a:srgbClr val="00529C"/>
                </a:solidFill>
              </a:rPr>
              <a:t>a o změně zákona o podpoře výzkumu a vývoje, ve znění pozdějších předpisů, a další související zákony</a:t>
            </a:r>
            <a:r>
              <a:rPr lang="cs-CZ" sz="1600" dirty="0">
                <a:solidFill>
                  <a:srgbClr val="00529C"/>
                </a:solidFill>
              </a:rPr>
              <a:t>. </a:t>
            </a:r>
          </a:p>
          <a:p>
            <a:pPr algn="just">
              <a:spcAft>
                <a:spcPts val="300"/>
              </a:spcAft>
            </a:pPr>
            <a:endParaRPr lang="cs-CZ" sz="1000" dirty="0">
              <a:solidFill>
                <a:srgbClr val="00529C"/>
              </a:solidFill>
            </a:endParaRPr>
          </a:p>
          <a:p>
            <a:pPr algn="just">
              <a:spcAft>
                <a:spcPts val="300"/>
              </a:spcAft>
            </a:pPr>
            <a:r>
              <a:rPr lang="cs-CZ" sz="1600" dirty="0">
                <a:solidFill>
                  <a:srgbClr val="00529C"/>
                </a:solidFill>
              </a:rPr>
              <a:t>V novelizaci je mj. uvedeno zvýšení limitů pro veřejné zakázky malého rozsahu u dodávek a služeb z 2 mil. Kč bez DPH na 3 mil. Kč bez DPH a u stavebních prací z 6 mil. Kč </a:t>
            </a:r>
            <a:br>
              <a:rPr lang="cs-CZ" sz="1600" dirty="0">
                <a:solidFill>
                  <a:srgbClr val="00529C"/>
                </a:solidFill>
              </a:rPr>
            </a:br>
            <a:r>
              <a:rPr lang="cs-CZ" sz="1600" dirty="0">
                <a:solidFill>
                  <a:srgbClr val="00529C"/>
                </a:solidFill>
              </a:rPr>
              <a:t>bez DPH na 9 mil. Kč bez DPH. Dále je zde uveden vyšší finanční limit, od kterého veřejný zadavatel uveřejňuje na profilu zadavatele smlouvu uzavřenou na veřejnou zakázku </a:t>
            </a:r>
            <a:br>
              <a:rPr lang="cs-CZ" sz="1600" dirty="0">
                <a:solidFill>
                  <a:srgbClr val="00529C"/>
                </a:solidFill>
              </a:rPr>
            </a:br>
            <a:r>
              <a:rPr lang="cs-CZ" sz="1600" dirty="0">
                <a:solidFill>
                  <a:srgbClr val="00529C"/>
                </a:solidFill>
              </a:rPr>
              <a:t>z 500 000,- Kč bez DPH na 1 mil. Kč bez DPH.</a:t>
            </a:r>
          </a:p>
          <a:p>
            <a:pPr algn="just">
              <a:spcAft>
                <a:spcPts val="300"/>
              </a:spcAft>
            </a:pPr>
            <a:endParaRPr lang="cs-CZ" sz="1600" dirty="0">
              <a:solidFill>
                <a:srgbClr val="00529C"/>
              </a:solidFill>
            </a:endParaRPr>
          </a:p>
          <a:p>
            <a:pPr algn="just">
              <a:spcAft>
                <a:spcPts val="300"/>
              </a:spcAft>
            </a:pPr>
            <a:r>
              <a:rPr lang="cs-CZ" sz="1600" b="1" dirty="0">
                <a:solidFill>
                  <a:srgbClr val="00529C"/>
                </a:solidFill>
              </a:rPr>
              <a:t>Účinnost od 3. 4. 2025</a:t>
            </a:r>
            <a:r>
              <a:rPr lang="cs-CZ" sz="1600" dirty="0">
                <a:solidFill>
                  <a:srgbClr val="00529C"/>
                </a:solidFill>
              </a:rPr>
              <a:t>.</a:t>
            </a:r>
          </a:p>
        </p:txBody>
      </p:sp>
    </p:spTree>
    <p:extLst>
      <p:ext uri="{BB962C8B-B14F-4D97-AF65-F5344CB8AC3E}">
        <p14:creationId xmlns:p14="http://schemas.microsoft.com/office/powerpoint/2010/main" val="192857852"/>
      </p:ext>
    </p:extLst>
  </p:cSld>
  <p:clrMapOvr>
    <a:masterClrMapping/>
  </p:clrMapOvr>
</p:sld>
</file>

<file path=ppt/theme/theme1.xml><?xml version="1.0" encoding="utf-8"?>
<a:theme xmlns:a="http://schemas.openxmlformats.org/drawingml/2006/main" name="CR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R PPT modra" id="{D7112295-DE83-5842-848C-194A14FDB72F}" vid="{3F9FFF0E-BF0B-D64C-A9D2-5EEC900BA2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13ff78c-8145-49bc-92c7-825c2a948565">
      <Terms xmlns="http://schemas.microsoft.com/office/infopath/2007/PartnerControls"/>
    </lcf76f155ced4ddcb4097134ff3c332f>
    <TaxCatchAll xmlns="8d514c59-15ed-4ede-8a38-b9913b46521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B8D86AC3B5A3C4A870FE08A4AFE13C5" ma:contentTypeVersion="15" ma:contentTypeDescription="Vytvoří nový dokument" ma:contentTypeScope="" ma:versionID="360704f74bd6eb36287eab54b17353b6">
  <xsd:schema xmlns:xsd="http://www.w3.org/2001/XMLSchema" xmlns:xs="http://www.w3.org/2001/XMLSchema" xmlns:p="http://schemas.microsoft.com/office/2006/metadata/properties" xmlns:ns2="913ff78c-8145-49bc-92c7-825c2a948565" xmlns:ns3="8d514c59-15ed-4ede-8a38-b9913b465219" targetNamespace="http://schemas.microsoft.com/office/2006/metadata/properties" ma:root="true" ma:fieldsID="1ac64fc621fdc0939dc26d3e3b5b6fbd" ns2:_="" ns3:_="">
    <xsd:import namespace="913ff78c-8145-49bc-92c7-825c2a948565"/>
    <xsd:import namespace="8d514c59-15ed-4ede-8a38-b9913b46521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3ff78c-8145-49bc-92c7-825c2a9485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Značky obrázků" ma:readOnly="false" ma:fieldId="{5cf76f15-5ced-4ddc-b409-7134ff3c332f}" ma:taxonomyMulti="true" ma:sspId="ee38a382-c502-43bf-abac-d2fc7936176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514c59-15ed-4ede-8a38-b9913b46521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8c876e1-21fd-4e15-94d2-a7fe74bb5e8d}" ma:internalName="TaxCatchAll" ma:showField="CatchAllData" ma:web="8d514c59-15ed-4ede-8a38-b9913b465219">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0940EA-64B9-4420-8503-C776D5D5FD7F}">
  <ds:schemaRefs>
    <ds:schemaRef ds:uri="http://schemas.microsoft.com/sharepoint/v3/contenttype/forms"/>
  </ds:schemaRefs>
</ds:datastoreItem>
</file>

<file path=customXml/itemProps2.xml><?xml version="1.0" encoding="utf-8"?>
<ds:datastoreItem xmlns:ds="http://schemas.openxmlformats.org/officeDocument/2006/customXml" ds:itemID="{A66E3B53-7D8C-4326-9550-30E901F4BAF5}">
  <ds:schemaRefs>
    <ds:schemaRef ds:uri="8d514c59-15ed-4ede-8a38-b9913b465219"/>
    <ds:schemaRef ds:uri="http://schemas.microsoft.com/office/2006/metadata/properties"/>
    <ds:schemaRef ds:uri="http://schemas.microsoft.com/office/2006/documentManagement/types"/>
    <ds:schemaRef ds:uri="http://purl.org/dc/dcmitype/"/>
    <ds:schemaRef ds:uri="http://www.w3.org/XML/1998/namespace"/>
    <ds:schemaRef ds:uri="913ff78c-8145-49bc-92c7-825c2a948565"/>
    <ds:schemaRef ds:uri="http://schemas.openxmlformats.org/package/2006/metadata/core-properties"/>
    <ds:schemaRef ds:uri="http://purl.org/dc/elements/1.1/"/>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CA668EE8-0846-4416-B6EA-81D94F59A8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3ff78c-8145-49bc-92c7-825c2a948565"/>
    <ds:schemaRef ds:uri="8d514c59-15ed-4ede-8a38-b9913b4652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CRR template</Template>
  <TotalTime>2139</TotalTime>
  <Words>6750</Words>
  <Application>Microsoft Office PowerPoint</Application>
  <PresentationFormat>Předvádění na obrazovce (4:3)</PresentationFormat>
  <Paragraphs>409</Paragraphs>
  <Slides>39</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39</vt:i4>
      </vt:variant>
    </vt:vector>
  </HeadingPairs>
  <TitlesOfParts>
    <vt:vector size="45" baseType="lpstr">
      <vt:lpstr>Arial</vt:lpstr>
      <vt:lpstr>Calibri</vt:lpstr>
      <vt:lpstr>Courier New</vt:lpstr>
      <vt:lpstr>Open Sans</vt:lpstr>
      <vt:lpstr>Wingdings</vt:lpstr>
      <vt:lpstr>CRR template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 na více řádků, třeba i na tři anebo dokonce i na čtyři.</dc:title>
  <dc:subject/>
  <dc:creator>Microsoft Office User</dc:creator>
  <cp:keywords/>
  <dc:description/>
  <cp:lastModifiedBy>Blahová Veronika</cp:lastModifiedBy>
  <cp:revision>131</cp:revision>
  <cp:lastPrinted>2025-09-16T11:06:38Z</cp:lastPrinted>
  <dcterms:created xsi:type="dcterms:W3CDTF">2021-01-13T14:58:16Z</dcterms:created>
  <dcterms:modified xsi:type="dcterms:W3CDTF">2025-11-18T07:01:34Z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0x010100BB8D86AC3B5A3C4A870FE08A4AFE13C5</vt:lpwstr>
  </property>
</Properties>
</file>