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6" r:id="rId2"/>
    <p:sldId id="287" r:id="rId3"/>
    <p:sldId id="270" r:id="rId4"/>
    <p:sldId id="257" r:id="rId5"/>
    <p:sldId id="262" r:id="rId6"/>
    <p:sldId id="297" r:id="rId7"/>
    <p:sldId id="298" r:id="rId8"/>
    <p:sldId id="299" r:id="rId9"/>
    <p:sldId id="293" r:id="rId10"/>
    <p:sldId id="283" r:id="rId11"/>
    <p:sldId id="258" r:id="rId12"/>
    <p:sldId id="259" r:id="rId13"/>
    <p:sldId id="260" r:id="rId14"/>
    <p:sldId id="264" r:id="rId15"/>
    <p:sldId id="285" r:id="rId16"/>
    <p:sldId id="284" r:id="rId17"/>
    <p:sldId id="265" r:id="rId18"/>
  </p:sldIdLst>
  <p:sldSz cx="9144000" cy="6858000" type="screen4x3"/>
  <p:notesSz cx="6805613" cy="99441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86AA"/>
    <a:srgbClr val="707070"/>
    <a:srgbClr val="F29400"/>
    <a:srgbClr val="C8D200"/>
    <a:srgbClr val="B6D5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03" autoAdjust="0"/>
    <p:restoredTop sz="94660" autoAdjust="0"/>
  </p:normalViewPr>
  <p:slideViewPr>
    <p:cSldViewPr>
      <p:cViewPr varScale="1">
        <p:scale>
          <a:sx n="86" d="100"/>
          <a:sy n="86" d="100"/>
        </p:scale>
        <p:origin x="9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216" y="-96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3C3D4-588F-4008-9083-5EC08EDDEBE0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70C303-848E-44DE-9880-E1E6642134D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8323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B68F0-532C-485D-85A3-D23207FF6A62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8EA72C-F120-4B53-BB38-C19C87C115F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5121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5186AA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5220072" y="4869160"/>
            <a:ext cx="3240360" cy="576064"/>
          </a:xfrm>
        </p:spPr>
        <p:txBody>
          <a:bodyPr>
            <a:noAutofit/>
          </a:bodyPr>
          <a:lstStyle>
            <a:lvl1pPr marL="0" indent="0" algn="r">
              <a:buNone/>
              <a:defRPr sz="2400"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autor prezentace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88B-8F82-473A-A1DF-64F259B0299A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3244-0C3C-4B35-8ECC-B385DDBE81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0550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88B-8F82-473A-A1DF-64F259B0299A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3244-0C3C-4B35-8ECC-B385DDBE81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086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88B-8F82-473A-A1DF-64F259B0299A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3244-0C3C-4B35-8ECC-B385DDBE81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259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>
              <a:defRPr sz="3200" b="1">
                <a:solidFill>
                  <a:srgbClr val="707070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707070"/>
                </a:solidFill>
              </a:defRPr>
            </a:lvl1pPr>
            <a:lvl2pPr>
              <a:defRPr>
                <a:solidFill>
                  <a:srgbClr val="5186AA"/>
                </a:solidFill>
              </a:defRPr>
            </a:lvl2pPr>
            <a:lvl3pPr>
              <a:defRPr>
                <a:solidFill>
                  <a:srgbClr val="F29400"/>
                </a:solidFill>
              </a:defRPr>
            </a:lvl3pPr>
            <a:lvl4pPr>
              <a:defRPr>
                <a:solidFill>
                  <a:srgbClr val="C8D200"/>
                </a:solidFill>
              </a:defRPr>
            </a:lvl4pPr>
            <a:lvl5pPr>
              <a:defRPr>
                <a:solidFill>
                  <a:srgbClr val="B6D5E9"/>
                </a:solidFill>
              </a:defRPr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981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707070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5186AA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88B-8F82-473A-A1DF-64F259B0299A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3244-0C3C-4B35-8ECC-B385DDBE81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3566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>
              <a:defRPr sz="3200" b="1">
                <a:solidFill>
                  <a:srgbClr val="707070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5186AA"/>
                </a:solidFill>
              </a:defRPr>
            </a:lvl1pPr>
            <a:lvl2pPr>
              <a:defRPr sz="2400">
                <a:solidFill>
                  <a:srgbClr val="707070"/>
                </a:solidFill>
              </a:defRPr>
            </a:lvl2pPr>
            <a:lvl3pPr>
              <a:defRPr sz="2000">
                <a:solidFill>
                  <a:srgbClr val="F29400"/>
                </a:solidFill>
              </a:defRPr>
            </a:lvl3pPr>
            <a:lvl4pPr>
              <a:defRPr sz="1800">
                <a:solidFill>
                  <a:srgbClr val="C8D200"/>
                </a:solidFill>
              </a:defRPr>
            </a:lvl4pPr>
            <a:lvl5pPr>
              <a:defRPr sz="1800">
                <a:solidFill>
                  <a:srgbClr val="B6D5E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5186AA"/>
                </a:solidFill>
              </a:defRPr>
            </a:lvl1pPr>
            <a:lvl2pPr>
              <a:defRPr sz="2400">
                <a:solidFill>
                  <a:srgbClr val="707070"/>
                </a:solidFill>
              </a:defRPr>
            </a:lvl2pPr>
            <a:lvl3pPr>
              <a:defRPr sz="2000">
                <a:solidFill>
                  <a:srgbClr val="F29400"/>
                </a:solidFill>
              </a:defRPr>
            </a:lvl3pPr>
            <a:lvl4pPr>
              <a:defRPr sz="1800">
                <a:solidFill>
                  <a:srgbClr val="C8D200"/>
                </a:solidFill>
              </a:defRPr>
            </a:lvl4pPr>
            <a:lvl5pPr>
              <a:defRPr sz="1800">
                <a:solidFill>
                  <a:srgbClr val="B6D5E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88B-8F82-473A-A1DF-64F259B0299A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3244-0C3C-4B35-8ECC-B385DDBE81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6679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>
              <a:defRPr sz="3200" b="1">
                <a:solidFill>
                  <a:srgbClr val="707070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4040188" cy="64807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294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348880"/>
            <a:ext cx="4040188" cy="3777282"/>
          </a:xfrm>
        </p:spPr>
        <p:txBody>
          <a:bodyPr/>
          <a:lstStyle>
            <a:lvl1pPr>
              <a:defRPr sz="2400">
                <a:solidFill>
                  <a:srgbClr val="707070"/>
                </a:solidFill>
              </a:defRPr>
            </a:lvl1pPr>
            <a:lvl2pPr>
              <a:defRPr sz="2000">
                <a:solidFill>
                  <a:srgbClr val="5186AA"/>
                </a:solidFill>
              </a:defRPr>
            </a:lvl2pPr>
            <a:lvl3pPr>
              <a:defRPr sz="1800">
                <a:solidFill>
                  <a:srgbClr val="C8D200"/>
                </a:solidFill>
              </a:defRPr>
            </a:lvl3pPr>
            <a:lvl4pPr>
              <a:defRPr sz="1600">
                <a:solidFill>
                  <a:srgbClr val="B6D5E9"/>
                </a:solidFill>
              </a:defRPr>
            </a:lvl4pPr>
            <a:lvl5pPr>
              <a:defRPr sz="1600">
                <a:solidFill>
                  <a:schemeClr val="accent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28799"/>
            <a:ext cx="4041775" cy="720081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F294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348880"/>
            <a:ext cx="4041775" cy="3777282"/>
          </a:xfrm>
        </p:spPr>
        <p:txBody>
          <a:bodyPr/>
          <a:lstStyle>
            <a:lvl1pPr>
              <a:defRPr sz="2400">
                <a:solidFill>
                  <a:srgbClr val="707070"/>
                </a:solidFill>
              </a:defRPr>
            </a:lvl1pPr>
            <a:lvl2pPr>
              <a:defRPr sz="2000"/>
            </a:lvl2pPr>
            <a:lvl3pPr>
              <a:defRPr sz="1800">
                <a:solidFill>
                  <a:srgbClr val="C8D200"/>
                </a:solidFill>
              </a:defRPr>
            </a:lvl3pPr>
            <a:lvl4pPr>
              <a:defRPr sz="1600">
                <a:solidFill>
                  <a:srgbClr val="B6D5E9"/>
                </a:solidFill>
              </a:defRPr>
            </a:lvl4pPr>
            <a:lvl5pPr>
              <a:defRPr sz="1600">
                <a:solidFill>
                  <a:schemeClr val="accent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88B-8F82-473A-A1DF-64F259B0299A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3244-0C3C-4B35-8ECC-B385DDBE81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852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>
              <a:defRPr sz="3200">
                <a:solidFill>
                  <a:srgbClr val="707070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88B-8F82-473A-A1DF-64F259B0299A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3244-0C3C-4B35-8ECC-B385DDBE81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4103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88B-8F82-473A-A1DF-64F259B0299A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3244-0C3C-4B35-8ECC-B385DDBE81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184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88B-8F82-473A-A1DF-64F259B0299A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3244-0C3C-4B35-8ECC-B385DDBE81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3214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A88B-8F82-473A-A1DF-64F259B0299A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3244-0C3C-4B35-8ECC-B385DDBE81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95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6A88B-8F82-473A-A1DF-64F259B0299A}" type="datetimeFigureOut">
              <a:rPr lang="cs-CZ" smtClean="0"/>
              <a:pPr/>
              <a:t>14.11.2025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3244-0C3C-4B35-8ECC-B385DDBE819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344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j.hronova@chomutov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pazadluzeni.cz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768009"/>
            <a:ext cx="2339752" cy="1316111"/>
          </a:xfrm>
          <a:prstGeom prst="rect">
            <a:avLst/>
          </a:prstGeom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EBBD9A8F-A438-48C5-9343-331859E6DCBD}"/>
              </a:ext>
            </a:extLst>
          </p:cNvPr>
          <p:cNvSpPr txBox="1"/>
          <p:nvPr/>
        </p:nvSpPr>
        <p:spPr>
          <a:xfrm>
            <a:off x="827584" y="2132856"/>
            <a:ext cx="730881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chemeClr val="accent4">
                    <a:lumMod val="50000"/>
                  </a:schemeClr>
                </a:solidFill>
              </a:rPr>
              <a:t>ROZVOJ SOCIÁLNÍCH SLUŽEB </a:t>
            </a:r>
          </a:p>
          <a:p>
            <a:pPr algn="ctr"/>
            <a:r>
              <a:rPr lang="cs-CZ" sz="4000" b="1" dirty="0">
                <a:solidFill>
                  <a:schemeClr val="accent4">
                    <a:lumMod val="50000"/>
                  </a:schemeClr>
                </a:solidFill>
              </a:rPr>
              <a:t>V CHOMUTOVĚ</a:t>
            </a:r>
          </a:p>
          <a:p>
            <a:pPr algn="ctr"/>
            <a:endParaRPr lang="cs-CZ" sz="24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cs-CZ" sz="2400" b="1" dirty="0">
                <a:solidFill>
                  <a:schemeClr val="accent4">
                    <a:lumMod val="50000"/>
                  </a:schemeClr>
                </a:solidFill>
              </a:rPr>
              <a:t>STATUTÁRNÍ MĚSTO CHOMUTOV</a:t>
            </a:r>
          </a:p>
          <a:p>
            <a:pPr algn="ctr"/>
            <a:r>
              <a:rPr lang="cs-CZ" sz="4400" b="1" dirty="0">
                <a:solidFill>
                  <a:srgbClr val="FF0000"/>
                </a:solidFill>
              </a:rPr>
              <a:t>		</a:t>
            </a:r>
          </a:p>
          <a:p>
            <a:pPr algn="ctr"/>
            <a:endParaRPr lang="cs-CZ" sz="20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endParaRPr lang="cs-CZ" sz="36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cs-CZ" sz="3600" b="1" dirty="0">
                <a:solidFill>
                  <a:schemeClr val="accent4">
                    <a:lumMod val="50000"/>
                  </a:schemeClr>
                </a:solidFill>
              </a:rPr>
              <a:t>ICUK, 19.11.2025</a:t>
            </a:r>
            <a:endParaRPr lang="cs-CZ" sz="32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7157519-8F5A-496D-BA38-9CBA466C845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8905"/>
            <a:ext cx="5270500" cy="869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799D0B00-A723-407B-93A1-784BA452FC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69094"/>
            <a:ext cx="2816838" cy="83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0042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437A1C-1FFD-4ECC-8AB8-F747BBC04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/>
                </a:solidFill>
              </a:rPr>
              <a:t>VÝKUP SOCIÁLNÍCH BYTŮ V CHOMUTOVĚ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C230EE-EF5E-435B-A326-61211DD89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800" b="1" dirty="0">
                <a:solidFill>
                  <a:schemeClr val="tx1"/>
                </a:solidFill>
              </a:rPr>
              <a:t>AGENTURA PRO SOCIÁLNÍ ZAČLEŇOVÁNÍ</a:t>
            </a:r>
          </a:p>
          <a:p>
            <a:pPr marL="0" indent="0" algn="ctr">
              <a:buNone/>
            </a:pPr>
            <a:r>
              <a:rPr lang="cs-CZ" sz="2800" b="1" dirty="0">
                <a:solidFill>
                  <a:schemeClr val="tx1"/>
                </a:solidFill>
              </a:rPr>
              <a:t>VSTUPNÍ ANALÝZA – CHOMUTOV 2016</a:t>
            </a:r>
          </a:p>
          <a:p>
            <a:pPr marL="0" indent="0" algn="ctr">
              <a:buNone/>
            </a:pPr>
            <a:endParaRPr lang="cs-CZ" sz="18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cs-CZ" sz="2400" b="1" dirty="0">
                <a:solidFill>
                  <a:schemeClr val="tx1"/>
                </a:solidFill>
              </a:rPr>
              <a:t>      </a:t>
            </a:r>
            <a:r>
              <a:rPr lang="cs-CZ" sz="2400" b="1" u="sng" dirty="0">
                <a:solidFill>
                  <a:schemeClr val="tx1"/>
                </a:solidFill>
              </a:rPr>
              <a:t>CÍLOVÉ SKUPINY PRO OBLAST BYDLENÍ: </a:t>
            </a:r>
          </a:p>
          <a:p>
            <a:pPr marL="0" indent="0" algn="just">
              <a:buNone/>
            </a:pPr>
            <a:endParaRPr lang="cs-CZ" sz="2000" b="1" u="sng" dirty="0">
              <a:solidFill>
                <a:schemeClr val="tx1"/>
              </a:solidFill>
            </a:endParaRP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</a:rPr>
              <a:t>Osoby v komerčních ubytovnách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Osoby v předražených a neudržovaných bytech na sídlištích</a:t>
            </a:r>
          </a:p>
          <a:p>
            <a:pPr algn="just"/>
            <a:endParaRPr lang="cs-CZ" sz="14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Analýza Agentury byla jedním z podpůrných dokumentů pro rozhodnutí města Chomutova realizovat sociální bydlení.</a:t>
            </a:r>
            <a:endParaRPr lang="cs-CZ" sz="24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2381212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rgbClr val="5186AA"/>
                </a:solidFill>
              </a:rPr>
              <a:t>PROČ VÝKUP SOCIÁLNÍCH BYTŮ V CHOMUTOVĚ?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algn="just">
              <a:spcBef>
                <a:spcPts val="0"/>
              </a:spcBef>
              <a:buNone/>
            </a:pPr>
            <a:endParaRPr lang="cs-CZ" sz="900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5B10127-7E57-4825-94F1-DA85049414E5}"/>
              </a:ext>
            </a:extLst>
          </p:cNvPr>
          <p:cNvSpPr txBox="1"/>
          <p:nvPr/>
        </p:nvSpPr>
        <p:spPr>
          <a:xfrm>
            <a:off x="486789" y="1844824"/>
            <a:ext cx="82296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praktické po ekonomické i společenské stránce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zaměření programu na sídlištní byty (levnější ceny než               v centru, byty jsou zajímavé i pro soukromé investory a spekulanty)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výhody programu: 	</a:t>
            </a:r>
          </a:p>
          <a:p>
            <a:r>
              <a:rPr lang="cs-CZ" sz="2400" dirty="0"/>
              <a:t>	a) sociální byty v sídlišti rozptýlené </a:t>
            </a:r>
          </a:p>
          <a:p>
            <a:r>
              <a:rPr lang="cs-CZ" sz="2400" dirty="0"/>
              <a:t>	b) snížení tlaku spekulativního trhu</a:t>
            </a:r>
          </a:p>
          <a:p>
            <a:r>
              <a:rPr lang="cs-CZ" sz="2400" dirty="0"/>
              <a:t>	c) pořízení existujícího, zařízeného bytu v panelovém 	    domě je administrativně i finančně jednodušší 	 	    oproti výstavbě nových bytů srovnatelného standardu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9177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rgbClr val="5186AA"/>
                </a:solidFill>
              </a:rPr>
              <a:t>PROČ VÝKUP SOCIÁLNÍCH BYTŮ V CHOMUTOVĚ?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8229600" cy="4525963"/>
          </a:xfrm>
        </p:spPr>
        <p:txBody>
          <a:bodyPr>
            <a:normAutofit/>
          </a:bodyPr>
          <a:lstStyle/>
          <a:p>
            <a:pPr marL="0" lvl="0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cs-CZ" sz="6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lvl="1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cs-CZ" sz="1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sz="17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91046173-998E-40B2-B564-EC818B398C08}"/>
              </a:ext>
            </a:extLst>
          </p:cNvPr>
          <p:cNvSpPr txBox="1"/>
          <p:nvPr/>
        </p:nvSpPr>
        <p:spPr>
          <a:xfrm>
            <a:off x="827584" y="1844824"/>
            <a:ext cx="77255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přesvědčení celé politické reprezentace města o přínosu výkupu bytů od široké veřejnosti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b="1" dirty="0"/>
              <a:t>přesvědčení většiny obyvatel o potřebnosti výkupu bytů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smyslem je:</a:t>
            </a:r>
          </a:p>
          <a:p>
            <a:r>
              <a:rPr lang="cs-CZ" sz="2400" dirty="0"/>
              <a:t>	a) ovlivnění a příp. zamezení obchodu s chudobou</a:t>
            </a:r>
          </a:p>
          <a:p>
            <a:r>
              <a:rPr lang="cs-CZ" sz="2400" dirty="0"/>
              <a:t>	b) podpora místním/starousedlíkům </a:t>
            </a:r>
          </a:p>
          <a:p>
            <a:r>
              <a:rPr lang="cs-CZ" sz="2400" dirty="0"/>
              <a:t>	c) zajištění bydlení pro potřebné ve spolupráci </a:t>
            </a:r>
          </a:p>
          <a:p>
            <a:r>
              <a:rPr lang="cs-CZ" sz="2400" dirty="0"/>
              <a:t>                  s poskytovateli sociálních služeb</a:t>
            </a:r>
          </a:p>
        </p:txBody>
      </p:sp>
    </p:spTree>
    <p:extLst>
      <p:ext uri="{BB962C8B-B14F-4D97-AF65-F5344CB8AC3E}">
        <p14:creationId xmlns:p14="http://schemas.microsoft.com/office/powerpoint/2010/main" val="778496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rgbClr val="5186AA"/>
                </a:solidFill>
              </a:rPr>
              <a:t>PRVNÍ A DRUHÁ ETAPA VÝKUPU BYTŮ </a:t>
            </a:r>
            <a:br>
              <a:rPr lang="cs-CZ" sz="2800" dirty="0">
                <a:solidFill>
                  <a:srgbClr val="5186AA"/>
                </a:solidFill>
              </a:rPr>
            </a:br>
            <a:r>
              <a:rPr lang="cs-CZ" sz="2800" dirty="0">
                <a:solidFill>
                  <a:srgbClr val="5186AA"/>
                </a:solidFill>
              </a:rPr>
              <a:t>V LETECH 2019 A 2021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cs-CZ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2400" dirty="0">
              <a:solidFill>
                <a:prstClr val="black"/>
              </a:solidFill>
            </a:endParaRPr>
          </a:p>
          <a:p>
            <a:endParaRPr lang="cs-CZ" sz="2400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CF74CC71-C0FC-472D-A0EF-77E68FC15A33}"/>
              </a:ext>
            </a:extLst>
          </p:cNvPr>
          <p:cNvSpPr txBox="1"/>
          <p:nvPr/>
        </p:nvSpPr>
        <p:spPr>
          <a:xfrm>
            <a:off x="611560" y="1772816"/>
            <a:ext cx="73448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k systémovému výkupů bytů od jednotlivých vlastníků přistoupil Chomutov jako první město v ČR na jaře roku 2019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prvním krokem bylo rozhodnutí zastupitelstva o sestavení pracovní skupiny složené ze zástupců všech politických uskupení a z odborníků zabývajících se zejména sociální oblastí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pracovní skupina navrhla pravidla pro výkup bytů, která byla následně schválena zastupitelstvem města </a:t>
            </a:r>
          </a:p>
          <a:p>
            <a:pPr algn="just"/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7564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5186AA"/>
                </a:solidFill>
              </a:rPr>
              <a:t>PRVNÍ A DRUHÁ ETAPA VÝKUPU BYTŮ </a:t>
            </a:r>
            <a:br>
              <a:rPr lang="cs-CZ" sz="2800" dirty="0">
                <a:solidFill>
                  <a:srgbClr val="5186AA"/>
                </a:solidFill>
              </a:rPr>
            </a:br>
            <a:r>
              <a:rPr lang="cs-CZ" sz="2800" dirty="0">
                <a:solidFill>
                  <a:srgbClr val="5186AA"/>
                </a:solidFill>
              </a:rPr>
              <a:t>V LETECH 2019 A 2021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cs-CZ" sz="20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E2DD035-79BB-4A63-BB89-7F3B4FE80A8E}"/>
              </a:ext>
            </a:extLst>
          </p:cNvPr>
          <p:cNvSpPr txBox="1"/>
          <p:nvPr/>
        </p:nvSpPr>
        <p:spPr>
          <a:xfrm>
            <a:off x="611560" y="1700808"/>
            <a:ext cx="8075240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město pravidelně oslovovalo potenciální prodejce na svých webových stránkách, v tisku a prostřednictvím </a:t>
            </a:r>
            <a:r>
              <a:rPr lang="cs-CZ" sz="2400" dirty="0" err="1"/>
              <a:t>Facebooku</a:t>
            </a:r>
            <a:r>
              <a:rPr lang="cs-CZ" sz="2400" dirty="0"/>
              <a:t>, a to opakovaně po dobu 5 měsíců v letech 2019 a 2021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v první etapě bylo vykoupeno 14 bytových jednotek, ve druhé etapě 5 bytových jednotek  na sídlištích, bytový fond sociálního bydlení byl rozšířen na 35 bytů (původních 10 bytů bylo převedeno na sociální z vlastního bytového fondu města)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19 bytů – 11.800.000 Kč celkem – 10.620.000 Kč dotace z IROP prostřednictvím ITI Ústecko-chomutovské aglomerace</a:t>
            </a:r>
          </a:p>
          <a:p>
            <a:pPr algn="just"/>
            <a:endParaRPr lang="cs-CZ" sz="17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5202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52CF71-819C-4256-8702-88471E505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>
                <a:solidFill>
                  <a:srgbClr val="5186AA"/>
                </a:solidFill>
              </a:rPr>
              <a:t>PRVNÍ A DRUHÁ ETAPA VÝKUPU BYTŮ </a:t>
            </a:r>
            <a:br>
              <a:rPr lang="cs-CZ" sz="2800" dirty="0">
                <a:solidFill>
                  <a:srgbClr val="5186AA"/>
                </a:solidFill>
              </a:rPr>
            </a:br>
            <a:r>
              <a:rPr lang="cs-CZ" sz="2800" dirty="0">
                <a:solidFill>
                  <a:srgbClr val="5186AA"/>
                </a:solidFill>
              </a:rPr>
              <a:t>V LETECH 2019 A 2021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C3E190D-3E0D-4864-9C64-2E2BE28A8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0"/>
              </a:spcBef>
            </a:pPr>
            <a:r>
              <a:rPr lang="cs-CZ" sz="2400" b="1" dirty="0">
                <a:solidFill>
                  <a:schemeClr val="tx1"/>
                </a:solidFill>
              </a:rPr>
              <a:t>ve všech sociálních bytech je poskytována sociální práce prostřednictvím zaměstnanců Odboru sociálních věcí Magistrátu města Chomutova (projekt OPZ a OPZ+)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0A79953-86D9-49B0-AAA2-C8EEB3F532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608" y="3236383"/>
            <a:ext cx="2304256" cy="3072341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2443F419-AC6F-4938-9C5E-6B51D63F28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4271" y="3236383"/>
            <a:ext cx="2304256" cy="3072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715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DAE618-7E7F-421C-B3F1-24C3E0CD1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5186AA"/>
                </a:solidFill>
              </a:rPr>
              <a:t>PŘEKÁŽKY PŘI REALIZACI VÝKUPU BYTŮ</a:t>
            </a:r>
            <a:endParaRPr lang="cs-CZ" sz="28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E31D2B0-F87F-4552-9FE8-5CA92328A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chemeClr val="tx1"/>
                </a:solidFill>
              </a:rPr>
              <a:t>přesvědčení politické reprezentace i veřejnosti</a:t>
            </a:r>
          </a:p>
          <a:p>
            <a:r>
              <a:rPr lang="cs-CZ" sz="2400" dirty="0">
                <a:solidFill>
                  <a:schemeClr val="tx1"/>
                </a:solidFill>
              </a:rPr>
              <a:t>limitovaná veřejná podpora (de </a:t>
            </a:r>
            <a:r>
              <a:rPr lang="cs-CZ" sz="2400" dirty="0" err="1">
                <a:solidFill>
                  <a:schemeClr val="tx1"/>
                </a:solidFill>
              </a:rPr>
              <a:t>minimis</a:t>
            </a:r>
            <a:r>
              <a:rPr lang="cs-CZ" sz="2400" dirty="0">
                <a:solidFill>
                  <a:schemeClr val="tx1"/>
                </a:solidFill>
              </a:rPr>
              <a:t> nebo vyrovnávací platba)</a:t>
            </a:r>
          </a:p>
          <a:p>
            <a:r>
              <a:rPr lang="cs-CZ" sz="2400" dirty="0">
                <a:solidFill>
                  <a:schemeClr val="tx1"/>
                </a:solidFill>
              </a:rPr>
              <a:t>obce zabývající se systematickou podporou sociálního bydlení by uvítaly vyšší podporu státu při pořizování sociálních bytů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/>
              </a:solidFill>
            </a:endParaRPr>
          </a:p>
          <a:p>
            <a:pPr marL="0" lvl="0" indent="0" algn="ctr">
              <a:buNone/>
            </a:pPr>
            <a:r>
              <a:rPr lang="cs-CZ" sz="5200" b="1" dirty="0">
                <a:solidFill>
                  <a:srgbClr val="5186AA">
                    <a:lumMod val="75000"/>
                  </a:srgbClr>
                </a:solidFill>
              </a:rPr>
              <a:t>www.vykupbytuchomutov.cz</a:t>
            </a:r>
            <a:endParaRPr lang="cs-CZ" sz="5200" b="1" dirty="0">
              <a:solidFill>
                <a:srgbClr val="5186AA">
                  <a:lumMod val="75000"/>
                </a:srgbClr>
              </a:solidFill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cs-CZ" sz="2400" dirty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6532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accent4">
                    <a:lumMod val="50000"/>
                  </a:schemeClr>
                </a:solidFill>
              </a:rPr>
              <a:t>DĚKUJI ZA POZORNOST </a:t>
            </a:r>
            <a:r>
              <a:rPr lang="cs-CZ" dirty="0">
                <a:solidFill>
                  <a:schemeClr val="accent4">
                    <a:lumMod val="50000"/>
                  </a:schemeClr>
                </a:solidFill>
                <a:sym typeface="Wingdings" panose="05000000000000000000" pitchFamily="2" charset="2"/>
              </a:rPr>
              <a:t></a:t>
            </a:r>
            <a:endParaRPr lang="cs-CZ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2400" b="1" dirty="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endParaRPr lang="cs-CZ" sz="2400" b="1" dirty="0">
              <a:solidFill>
                <a:schemeClr val="accent1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cs-CZ" sz="2800" b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Statutární město Chomutov</a:t>
            </a:r>
          </a:p>
          <a:p>
            <a:pPr marL="0" indent="0" algn="ctr">
              <a:buNone/>
            </a:pP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Mgr. Jana Hronová, vedoucí Centra komunitního plánování</a:t>
            </a:r>
          </a:p>
          <a:p>
            <a:pPr marL="0" indent="0" algn="ctr">
              <a:buNone/>
            </a:pPr>
            <a:r>
              <a:rPr lang="cs-CZ" sz="2400" b="1" dirty="0">
                <a:solidFill>
                  <a:srgbClr val="0070C0"/>
                </a:solidFill>
                <a:sym typeface="Wingdings" panose="05000000000000000000" pitchFamily="2" charset="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j.hronova@chomutov.cz</a:t>
            </a:r>
            <a:r>
              <a:rPr lang="cs-CZ" sz="2400" b="1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</a:p>
          <a:p>
            <a:pPr marL="0" indent="0" algn="ctr">
              <a:buNone/>
            </a:pP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sym typeface="Wingdings" panose="05000000000000000000" pitchFamily="2" charset="2"/>
              </a:rPr>
              <a:t>607 055 523</a:t>
            </a:r>
          </a:p>
          <a:p>
            <a:pPr marL="0" indent="0" algn="ctr">
              <a:buNone/>
            </a:pPr>
            <a:endParaRPr lang="cs-CZ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111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7ED52D-B8C8-4199-BA68-DB5D185A4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/>
                </a:solidFill>
              </a:rPr>
              <a:t>STATUTÁRNÍ MĚSTO CHOMUTOV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1868F2D-76CC-48FB-A17E-B0C324D9F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>
                <a:solidFill>
                  <a:schemeClr val="tx1"/>
                </a:solidFill>
              </a:rPr>
              <a:t>KOMUNITNÍ PLÁNOVÁNÍ</a:t>
            </a:r>
          </a:p>
          <a:p>
            <a:r>
              <a:rPr lang="cs-CZ" sz="2400" dirty="0">
                <a:solidFill>
                  <a:schemeClr val="tx1"/>
                </a:solidFill>
              </a:rPr>
              <a:t>setkání min. 8x ročně</a:t>
            </a:r>
          </a:p>
          <a:p>
            <a:r>
              <a:rPr lang="cs-CZ" sz="2400" dirty="0">
                <a:solidFill>
                  <a:schemeClr val="tx1"/>
                </a:solidFill>
              </a:rPr>
              <a:t>spolupráce a kooperace všech organizací</a:t>
            </a:r>
          </a:p>
          <a:p>
            <a:r>
              <a:rPr lang="cs-CZ" sz="2400" dirty="0">
                <a:solidFill>
                  <a:schemeClr val="tx1"/>
                </a:solidFill>
              </a:rPr>
              <a:t>5 pracovních skupin</a:t>
            </a:r>
          </a:p>
          <a:p>
            <a:pPr lvl="1"/>
            <a:r>
              <a:rPr lang="cs-CZ" sz="2000" dirty="0">
                <a:solidFill>
                  <a:schemeClr val="tx1"/>
                </a:solidFill>
              </a:rPr>
              <a:t>Rodina, děti a mládež</a:t>
            </a:r>
          </a:p>
          <a:p>
            <a:pPr lvl="1"/>
            <a:r>
              <a:rPr lang="cs-CZ" sz="2000" dirty="0">
                <a:solidFill>
                  <a:schemeClr val="tx1"/>
                </a:solidFill>
              </a:rPr>
              <a:t>Senioři</a:t>
            </a:r>
          </a:p>
          <a:p>
            <a:pPr lvl="1"/>
            <a:r>
              <a:rPr lang="cs-CZ" sz="2000" dirty="0">
                <a:solidFill>
                  <a:schemeClr val="tx1"/>
                </a:solidFill>
              </a:rPr>
              <a:t>Osoby se zdravotním postižením</a:t>
            </a:r>
          </a:p>
          <a:p>
            <a:pPr lvl="1"/>
            <a:r>
              <a:rPr lang="cs-CZ" sz="2000" dirty="0">
                <a:solidFill>
                  <a:schemeClr val="tx1"/>
                </a:solidFill>
              </a:rPr>
              <a:t>Osoby v krizových situacích</a:t>
            </a:r>
          </a:p>
          <a:p>
            <a:pPr lvl="1"/>
            <a:r>
              <a:rPr lang="cs-CZ" sz="2000" dirty="0">
                <a:solidFill>
                  <a:schemeClr val="tx1"/>
                </a:solidFill>
              </a:rPr>
              <a:t>Osoby s duševním onemocněním</a:t>
            </a:r>
          </a:p>
          <a:p>
            <a:r>
              <a:rPr lang="cs-CZ" sz="2400" dirty="0">
                <a:solidFill>
                  <a:schemeClr val="tx1"/>
                </a:solidFill>
              </a:rPr>
              <a:t>setkávání řídicí skupiny, setkání všech skupin současně</a:t>
            </a:r>
          </a:p>
          <a:p>
            <a:endParaRPr lang="cs-CZ" sz="2400" dirty="0">
              <a:solidFill>
                <a:schemeClr val="tx1"/>
              </a:solidFill>
            </a:endParaRPr>
          </a:p>
          <a:p>
            <a:pPr marL="457200" lvl="1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4323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5186AA"/>
                </a:solidFill>
              </a:rPr>
              <a:t>SOCIÁLNÍ PROBLÉMY V CHOMUTOVĚ</a:t>
            </a:r>
            <a:endParaRPr lang="cs-CZ" sz="280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E53B5E7-8FAE-4214-84D8-5F84EE854BD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800" b="1" dirty="0"/>
          </a:p>
          <a:p>
            <a:pPr algn="just" defTabSz="342000"/>
            <a:r>
              <a:rPr lang="cs-CZ" sz="2400" dirty="0"/>
              <a:t>V současnosti lze v Chomutově definovat dvě největší bariéry pro</a:t>
            </a:r>
          </a:p>
          <a:p>
            <a:pPr algn="just" defTabSz="342000"/>
            <a:r>
              <a:rPr lang="cs-CZ" sz="2400" dirty="0"/>
              <a:t>řešení sociálního vyloučení:</a:t>
            </a:r>
          </a:p>
          <a:p>
            <a:pPr algn="just"/>
            <a:r>
              <a:rPr lang="cs-CZ" sz="2400" dirty="0"/>
              <a:t>	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sz="2400" dirty="0"/>
              <a:t>Dlouhodobě přetrvávající spekulativní trh s byty</a:t>
            </a:r>
          </a:p>
          <a:p>
            <a:pPr marL="900000" algn="just">
              <a:buFont typeface="Arial" panose="020B0604020202020204" pitchFamily="34" charset="0"/>
              <a:buChar char="•"/>
            </a:pPr>
            <a:r>
              <a:rPr lang="cs-CZ" sz="2400" dirty="0"/>
              <a:t>dlouhodobý výkup bytů v SVJ vzhledem k nízkým cenám 	v porovnání s ostatními regiony v ČR</a:t>
            </a:r>
          </a:p>
          <a:p>
            <a:pPr marL="900000" algn="just">
              <a:buFont typeface="Arial" panose="020B0604020202020204" pitchFamily="34" charset="0"/>
              <a:buChar char="•"/>
            </a:pPr>
            <a:r>
              <a:rPr lang="cs-CZ" sz="2400" dirty="0"/>
              <a:t>dlouhodobá migrace sociálně vyloučených obyvatel           z jiných regionů v ČR do Chomutova, potažmo do Ústeckého kraje</a:t>
            </a:r>
          </a:p>
          <a:p>
            <a:pPr algn="just"/>
            <a:r>
              <a:rPr lang="cs-CZ" sz="2400" dirty="0"/>
              <a:t>		</a:t>
            </a:r>
          </a:p>
          <a:p>
            <a:pPr algn="just"/>
            <a:r>
              <a:rPr lang="cs-CZ" sz="2400" dirty="0"/>
              <a:t>		</a:t>
            </a:r>
          </a:p>
          <a:p>
            <a:pPr algn="just"/>
            <a:endParaRPr lang="cs-CZ" sz="2400" dirty="0">
              <a:solidFill>
                <a:schemeClr val="tx1"/>
              </a:solidFill>
            </a:endParaRPr>
          </a:p>
          <a:p>
            <a:endParaRPr lang="cs-CZ" sz="2800" dirty="0"/>
          </a:p>
          <a:p>
            <a:endParaRPr lang="cs-CZ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882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5186AA"/>
                </a:solidFill>
              </a:rPr>
              <a:t>SOCIÁLNÍ PROBLÉMY V CHOMUTOVĚ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endParaRPr lang="cs-CZ" sz="1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1DCBA70-C6C8-490F-8EC8-7002865D9AD3}"/>
              </a:ext>
            </a:extLst>
          </p:cNvPr>
          <p:cNvSpPr txBox="1"/>
          <p:nvPr/>
        </p:nvSpPr>
        <p:spPr>
          <a:xfrm>
            <a:off x="587282" y="1700808"/>
            <a:ext cx="7969435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00000" indent="-342900">
              <a:buFont typeface="Wingdings" panose="05000000000000000000" pitchFamily="2" charset="2"/>
              <a:buChar char="§"/>
            </a:pPr>
            <a:endParaRPr lang="cs-CZ" sz="2400" dirty="0"/>
          </a:p>
          <a:p>
            <a:pPr marL="9000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pronajímatelé stanovují vyšší nájemné než obvyklé</a:t>
            </a:r>
          </a:p>
          <a:p>
            <a:pPr marL="9000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v minulosti někteří pronajímatelé nehradili do fondu oprav SVJ či úhrady energií = bankrot SVJ</a:t>
            </a:r>
          </a:p>
          <a:p>
            <a:pPr marL="9000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migrace sociálně vyloučených osob po lokalitách          ve městě</a:t>
            </a:r>
          </a:p>
          <a:p>
            <a:pPr marL="9000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překážky ve vzdělávání dětí a mládeže ze sociálně vyloučených rodin spojené s migrací</a:t>
            </a:r>
          </a:p>
          <a:p>
            <a:pPr marL="9000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překážky v poskytování zdravotní péče spojené               s migrací</a:t>
            </a:r>
          </a:p>
          <a:p>
            <a:pPr marL="900000" indent="-342900">
              <a:buFont typeface="Wingdings" panose="05000000000000000000" pitchFamily="2" charset="2"/>
              <a:buChar char="§"/>
            </a:pP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5525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rgbClr val="5186AA"/>
                </a:solidFill>
              </a:rPr>
              <a:t>SOCIÁLNÍ PROBLÉMY V CHOMUTOVĚ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115328" cy="4525963"/>
          </a:xfrm>
        </p:spPr>
        <p:txBody>
          <a:bodyPr>
            <a:normAutofit/>
          </a:bodyPr>
          <a:lstStyle/>
          <a:p>
            <a:pPr marL="0" lvl="0" indent="0">
              <a:spcBef>
                <a:spcPts val="600"/>
              </a:spcBef>
              <a:buNone/>
            </a:pPr>
            <a:endParaRPr lang="cs-CZ" sz="6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74A8302-0550-4363-86E9-57137AC7D404}"/>
              </a:ext>
            </a:extLst>
          </p:cNvPr>
          <p:cNvSpPr txBox="1"/>
          <p:nvPr/>
        </p:nvSpPr>
        <p:spPr>
          <a:xfrm>
            <a:off x="705144" y="1628801"/>
            <a:ext cx="75603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 startAt="2"/>
            </a:pPr>
            <a:endParaRPr lang="cs-CZ" sz="2400" dirty="0"/>
          </a:p>
          <a:p>
            <a:pPr marL="457200" indent="-457200" algn="just">
              <a:buFont typeface="+mj-lt"/>
              <a:buAutoNum type="arabicPeriod" startAt="2"/>
            </a:pPr>
            <a:r>
              <a:rPr lang="cs-CZ" sz="2400" dirty="0"/>
              <a:t>Předluženost obyvatel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téměř 15 % obyvatel Chomutova v exekuci (zdroj </a:t>
            </a:r>
            <a:r>
              <a:rPr lang="cs-CZ" sz="2400" dirty="0">
                <a:hlinkClick r:id="rId2"/>
              </a:rPr>
              <a:t>www.mapazadluzeni.cz</a:t>
            </a:r>
            <a:r>
              <a:rPr lang="cs-CZ" sz="2400" dirty="0"/>
              <a:t>, r. 2025)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trvale vysoký počet lidí v exekuci v souvislosti       s migrací sociálně vyloučených lidí do Chomutova (obchod s chudobou)</a:t>
            </a:r>
          </a:p>
          <a:p>
            <a:pPr marL="1257300" lvl="2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zaměstnání sociálně potřebných v černé ekonomice nebo v zahraničí (nejvíce v Německu)</a:t>
            </a:r>
          </a:p>
          <a:p>
            <a:pPr marL="342900" indent="-342900"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0692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A5EAA4-B768-4C64-8246-741738DBD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5186AA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SOCIÁLNÍ PROBLÉMY V CHOMUTOVĚ</a:t>
            </a:r>
            <a:endParaRPr lang="cs-CZ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C9E683DA-01E4-4067-9428-140C810CA23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628799"/>
            <a:ext cx="7777840" cy="4753125"/>
          </a:xfrm>
        </p:spPr>
      </p:pic>
    </p:spTree>
    <p:extLst>
      <p:ext uri="{BB962C8B-B14F-4D97-AF65-F5344CB8AC3E}">
        <p14:creationId xmlns:p14="http://schemas.microsoft.com/office/powerpoint/2010/main" val="1463593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1959AD-2400-4962-9EBB-2E619DA8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5186AA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PROJEKTY IROP V OBDOBÍ 2014 – 2020 PODPORUJÍCÍ </a:t>
            </a:r>
            <a:r>
              <a:rPr lang="cs-CZ" sz="2800" dirty="0">
                <a:solidFill>
                  <a:srgbClr val="5186AA"/>
                </a:solidFill>
                <a:latin typeface="Calibri"/>
              </a:rPr>
              <a:t>ROZVOJ </a:t>
            </a: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5186AA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SOCIÁLNÍCH SLUŽEB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7B20F1-3EB5-4D2B-9429-85BDF92451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Sociální centrum Kamenná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(2017 – 2018)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rozšíření odborného sociálního poradenství – dluhová poradna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tx1"/>
                </a:solidFill>
              </a:rPr>
              <a:t>Azylový dům pro rodiny s dětmi - rekonstrukce a vybavení 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tx1"/>
                </a:solidFill>
              </a:rPr>
              <a:t>(2018 – 2019)</a:t>
            </a:r>
          </a:p>
          <a:p>
            <a:r>
              <a:rPr lang="cs-CZ" sz="2000" dirty="0">
                <a:solidFill>
                  <a:schemeClr val="tx1"/>
                </a:solidFill>
              </a:rPr>
              <a:t>rozšíření služeb o rodiny s dětmi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Nízkoprahové denní centrum a noclehárna pro ženy - rekonstrukce a vybavení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(2018 – 2020)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cs-CZ" sz="2000" dirty="0">
                <a:solidFill>
                  <a:prstClr val="black"/>
                </a:solidFill>
                <a:latin typeface="Calibri"/>
              </a:rPr>
              <a:t>vznik nových služeb pro osoby bez přístřeší</a:t>
            </a:r>
            <a:endParaRPr kumimoji="0" lang="cs-CZ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indent="0">
              <a:buNone/>
            </a:pPr>
            <a:endParaRPr lang="cs-CZ" sz="2000" dirty="0">
              <a:solidFill>
                <a:schemeClr val="tx1"/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0595675-3279-48DB-8E4C-290FDDC53D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0456" y="3394122"/>
            <a:ext cx="2869976" cy="654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996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67C724-F1F3-4D84-8494-4CFEE55F0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5186AA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PROJEKTY IROP V OBDOBÍ 2014 – 2020 PODPORUJÍCÍ ROZVOJ SOCIÁLNÍCH SLUŽEB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C576F0-6F06-4DB5-A75B-B92696BA0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Sociální bydlení - Palachova 3416, Chomutov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(2017 – 2018)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rekonstrukce bytového domu se 6 bytovými jednotkami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Výkup </a:t>
            </a:r>
            <a:r>
              <a:rPr kumimoji="0" 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sociálníc</a:t>
            </a:r>
            <a:r>
              <a:rPr lang="cs-CZ" sz="2400" b="1" dirty="0">
                <a:solidFill>
                  <a:prstClr val="black"/>
                </a:solidFill>
                <a:latin typeface="Calibri"/>
              </a:rPr>
              <a:t>h bytů v Chomutově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(2019 – 2020)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výkup 14 bytových jednotek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Výkup sociálních bytů v Chomutově II.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(2021)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výkup 5 bytových jednotek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D34D4A8-A3A9-4B36-9269-15F8EC8978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60" y="2060848"/>
            <a:ext cx="2221904" cy="506594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7143374E-8709-4A12-85C5-7EAE203E5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60" y="3356587"/>
            <a:ext cx="2221904" cy="506594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FA335D93-D47B-46F5-B525-25E012B456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2160" y="4652326"/>
            <a:ext cx="2221904" cy="5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122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BAED1A-6DAD-4390-A9E2-694190F57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/>
                </a:solidFill>
              </a:rPr>
              <a:t>STATUTÁRNÍ MĚSTO CHOMUTOV: </a:t>
            </a:r>
            <a:br>
              <a:rPr lang="cs-CZ" sz="2800" dirty="0">
                <a:solidFill>
                  <a:schemeClr val="accent1"/>
                </a:solidFill>
              </a:rPr>
            </a:br>
            <a:r>
              <a:rPr lang="cs-CZ" sz="2800" dirty="0">
                <a:solidFill>
                  <a:schemeClr val="accent1"/>
                </a:solidFill>
              </a:rPr>
              <a:t>PŘÍKLAD DOBRÉ PRAXE V ORP CHOMUTOV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B11388-EE12-4907-9589-AD7567DFE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u="sng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cs-CZ" b="1" u="sng" dirty="0">
                <a:solidFill>
                  <a:schemeClr val="tx1"/>
                </a:solidFill>
              </a:rPr>
              <a:t> Výkup sociálních bytů v Chomutově</a:t>
            </a:r>
            <a:endParaRPr lang="cs-CZ" dirty="0">
              <a:solidFill>
                <a:schemeClr val="tx1"/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C196535B-1E74-40E9-BB13-5B7441154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20" y="3457229"/>
            <a:ext cx="5369018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3985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Chomutov">
      <a:dk1>
        <a:sysClr val="windowText" lastClr="000000"/>
      </a:dk1>
      <a:lt1>
        <a:sysClr val="window" lastClr="FFFFFF"/>
      </a:lt1>
      <a:dk2>
        <a:srgbClr val="707070"/>
      </a:dk2>
      <a:lt2>
        <a:srgbClr val="D4D4D6"/>
      </a:lt2>
      <a:accent1>
        <a:srgbClr val="5186AA"/>
      </a:accent1>
      <a:accent2>
        <a:srgbClr val="F29400"/>
      </a:accent2>
      <a:accent3>
        <a:srgbClr val="C8D200"/>
      </a:accent3>
      <a:accent4>
        <a:srgbClr val="B6D4E9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 prezentace SMCH</Template>
  <TotalTime>3238</TotalTime>
  <Words>838</Words>
  <Application>Microsoft Office PowerPoint</Application>
  <PresentationFormat>Předvádění na obrazovce (4:3)</PresentationFormat>
  <Paragraphs>122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Motiv systému Office</vt:lpstr>
      <vt:lpstr>Prezentace aplikace PowerPoint</vt:lpstr>
      <vt:lpstr>STATUTÁRNÍ MĚSTO CHOMUTOV</vt:lpstr>
      <vt:lpstr>SOCIÁLNÍ PROBLÉMY V CHOMUTOVĚ</vt:lpstr>
      <vt:lpstr>SOCIÁLNÍ PROBLÉMY V CHOMUTOVĚ</vt:lpstr>
      <vt:lpstr>SOCIÁLNÍ PROBLÉMY V CHOMUTOVĚ</vt:lpstr>
      <vt:lpstr>SOCIÁLNÍ PROBLÉMY V CHOMUTOVĚ</vt:lpstr>
      <vt:lpstr>PROJEKTY IROP V OBDOBÍ 2014 – 2020 PODPORUJÍCÍ ROZVOJ SOCIÁLNÍCH SLUŽEB</vt:lpstr>
      <vt:lpstr>PROJEKTY IROP V OBDOBÍ 2014 – 2020 PODPORUJÍCÍ ROZVOJ SOCIÁLNÍCH SLUŽEB</vt:lpstr>
      <vt:lpstr>STATUTÁRNÍ MĚSTO CHOMUTOV:  PŘÍKLAD DOBRÉ PRAXE V ORP CHOMUTOV</vt:lpstr>
      <vt:lpstr>VÝKUP SOCIÁLNÍCH BYTŮ V CHOMUTOVĚ</vt:lpstr>
      <vt:lpstr>PROČ VÝKUP SOCIÁLNÍCH BYTŮ V CHOMUTOVĚ?</vt:lpstr>
      <vt:lpstr>PROČ VÝKUP SOCIÁLNÍCH BYTŮ V CHOMUTOVĚ?</vt:lpstr>
      <vt:lpstr>PRVNÍ A DRUHÁ ETAPA VÝKUPU BYTŮ  V LETECH 2019 A 2021</vt:lpstr>
      <vt:lpstr>PRVNÍ A DRUHÁ ETAPA VÝKUPU BYTŮ  V LETECH 2019 A 2021</vt:lpstr>
      <vt:lpstr>PRVNÍ A DRUHÁ ETAPA VÝKUPU BYTŮ  V LETECH 2019 A 2021</vt:lpstr>
      <vt:lpstr>PŘEKÁŽKY PŘI REALIZACI VÝKUPU BYTŮ</vt:lpstr>
      <vt:lpstr>DĚKUJI ZA POZORNOST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Pilotní ověření implementace systému sociálního bydlení na lokální úrovni v Chomutově</dc:title>
  <dc:creator>Barešová Zlata</dc:creator>
  <cp:lastModifiedBy>Hronová Jana</cp:lastModifiedBy>
  <cp:revision>216</cp:revision>
  <cp:lastPrinted>2019-03-26T06:09:21Z</cp:lastPrinted>
  <dcterms:created xsi:type="dcterms:W3CDTF">2017-04-21T09:28:12Z</dcterms:created>
  <dcterms:modified xsi:type="dcterms:W3CDTF">2025-11-14T14:34:29Z</dcterms:modified>
</cp:coreProperties>
</file>