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66" r:id="rId2"/>
    <p:sldId id="283" r:id="rId3"/>
    <p:sldId id="271" r:id="rId4"/>
    <p:sldId id="267" r:id="rId5"/>
    <p:sldId id="280" r:id="rId6"/>
    <p:sldId id="28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8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 userDrawn="1">
          <p15:clr>
            <a:srgbClr val="A4A3A4"/>
          </p15:clr>
        </p15:guide>
        <p15:guide id="2" pos="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E2F5FF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4" autoAdjust="0"/>
    <p:restoredTop sz="86433"/>
  </p:normalViewPr>
  <p:slideViewPr>
    <p:cSldViewPr snapToGrid="0" snapToObjects="1">
      <p:cViewPr varScale="1">
        <p:scale>
          <a:sx n="87" d="100"/>
          <a:sy n="87" d="100"/>
        </p:scale>
        <p:origin x="966" y="300"/>
      </p:cViewPr>
      <p:guideLst>
        <p:guide orient="horz" pos="3382"/>
        <p:guide pos="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List1!$A$3:$A$5</c:f>
              <c:strCache>
                <c:ptCount val="3"/>
                <c:pt idx="0">
                  <c:v>IROP 14+</c:v>
                </c:pt>
                <c:pt idx="1">
                  <c:v>IROP 21+</c:v>
                </c:pt>
                <c:pt idx="2">
                  <c:v>Celkem</c:v>
                </c:pt>
              </c:strCache>
            </c:strRef>
          </c:cat>
          <c:val>
            <c:numRef>
              <c:f>List1!$B$3:$B$5</c:f>
              <c:numCache>
                <c:formatCode>General</c:formatCode>
                <c:ptCount val="3"/>
                <c:pt idx="0">
                  <c:v>95</c:v>
                </c:pt>
                <c:pt idx="1">
                  <c:v>19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1-43C2-8B90-0764736F7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0995535"/>
        <c:axId val="1190996015"/>
      </c:barChart>
      <c:catAx>
        <c:axId val="119099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0996015"/>
        <c:crosses val="autoZero"/>
        <c:auto val="1"/>
        <c:lblAlgn val="ctr"/>
        <c:lblOffset val="100"/>
        <c:noMultiLvlLbl val="0"/>
      </c:catAx>
      <c:valAx>
        <c:axId val="119099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9099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List1!$A$10:$A$12</c:f>
              <c:strCache>
                <c:ptCount val="3"/>
                <c:pt idx="0">
                  <c:v>IROP 14+</c:v>
                </c:pt>
                <c:pt idx="1">
                  <c:v>IROP 21+</c:v>
                </c:pt>
                <c:pt idx="2">
                  <c:v>Celkem</c:v>
                </c:pt>
              </c:strCache>
            </c:strRef>
          </c:cat>
          <c:val>
            <c:numRef>
              <c:f>List1!$B$10:$B$12</c:f>
              <c:numCache>
                <c:formatCode>General</c:formatCode>
                <c:ptCount val="3"/>
                <c:pt idx="0">
                  <c:v>799</c:v>
                </c:pt>
                <c:pt idx="1">
                  <c:v>74</c:v>
                </c:pt>
                <c:pt idx="2">
                  <c:v>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D-4273-BF0D-735E08F3A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9387919"/>
        <c:axId val="969389359"/>
      </c:barChart>
      <c:catAx>
        <c:axId val="96938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389359"/>
        <c:crosses val="autoZero"/>
        <c:auto val="1"/>
        <c:lblAlgn val="ctr"/>
        <c:lblOffset val="100"/>
        <c:noMultiLvlLbl val="0"/>
      </c:catAx>
      <c:valAx>
        <c:axId val="96938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38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List1!$B$15</c:f>
              <c:strCache>
                <c:ptCount val="1"/>
                <c:pt idx="0">
                  <c:v>Počet projektů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List1!$A$16:$A$22</c:f>
              <c:strCache>
                <c:ptCount val="6"/>
                <c:pt idx="0">
                  <c:v>Kraj </c:v>
                </c:pt>
                <c:pt idx="1">
                  <c:v>Obec </c:v>
                </c:pt>
                <c:pt idx="2">
                  <c:v>Církev </c:v>
                </c:pt>
                <c:pt idx="3">
                  <c:v>O.P.S.</c:v>
                </c:pt>
                <c:pt idx="4">
                  <c:v>Spolek</c:v>
                </c:pt>
                <c:pt idx="5">
                  <c:v>Ústav</c:v>
                </c:pt>
              </c:strCache>
            </c:strRef>
          </c:cat>
          <c:val>
            <c:numRef>
              <c:f>List1!$B$16:$B$22</c:f>
              <c:numCache>
                <c:formatCode>General</c:formatCode>
                <c:ptCount val="6"/>
                <c:pt idx="0">
                  <c:v>5</c:v>
                </c:pt>
                <c:pt idx="1">
                  <c:v>38</c:v>
                </c:pt>
                <c:pt idx="2">
                  <c:v>33</c:v>
                </c:pt>
                <c:pt idx="3">
                  <c:v>12</c:v>
                </c:pt>
                <c:pt idx="4">
                  <c:v>20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7-459A-93A8-43CDE7F91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046207"/>
        <c:axId val="338045727"/>
      </c:barChart>
      <c:catAx>
        <c:axId val="33804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045727"/>
        <c:crosses val="autoZero"/>
        <c:auto val="1"/>
        <c:lblAlgn val="ctr"/>
        <c:lblOffset val="100"/>
        <c:noMultiLvlLbl val="0"/>
      </c:catAx>
      <c:valAx>
        <c:axId val="33804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04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List1!$A$25:$A$30</c:f>
              <c:strCache>
                <c:ptCount val="6"/>
                <c:pt idx="0">
                  <c:v>Kraj </c:v>
                </c:pt>
                <c:pt idx="1">
                  <c:v>Obec </c:v>
                </c:pt>
                <c:pt idx="2">
                  <c:v>Církev </c:v>
                </c:pt>
                <c:pt idx="3">
                  <c:v>O.P.S.</c:v>
                </c:pt>
                <c:pt idx="4">
                  <c:v>Spolek</c:v>
                </c:pt>
                <c:pt idx="5">
                  <c:v>Ústav</c:v>
                </c:pt>
              </c:strCache>
            </c:strRef>
          </c:cat>
          <c:val>
            <c:numRef>
              <c:f>List1!$B$25:$B$30</c:f>
              <c:numCache>
                <c:formatCode>General</c:formatCode>
                <c:ptCount val="6"/>
                <c:pt idx="0">
                  <c:v>101.3</c:v>
                </c:pt>
                <c:pt idx="1">
                  <c:v>259.3</c:v>
                </c:pt>
                <c:pt idx="2">
                  <c:v>212.9</c:v>
                </c:pt>
                <c:pt idx="3">
                  <c:v>123.1</c:v>
                </c:pt>
                <c:pt idx="4">
                  <c:v>135.69999999999999</c:v>
                </c:pt>
                <c:pt idx="5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9-4FC2-BD60-E910142C4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920031"/>
        <c:axId val="962917151"/>
      </c:barChart>
      <c:catAx>
        <c:axId val="96292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2917151"/>
        <c:crosses val="autoZero"/>
        <c:auto val="1"/>
        <c:lblAlgn val="ctr"/>
        <c:lblOffset val="100"/>
        <c:noMultiLvlLbl val="0"/>
      </c:catAx>
      <c:valAx>
        <c:axId val="96291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292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8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Předmět: úplná transformace ústavního zařízení domova se zvláštním režimem, došlo k vytvoření 7 domácností (5 individuálních a 2 skupinových) pro celkem 18 dospělých klientů s vysokou mírou podpory a dalších prostor nezbytných pro zajištění činnosti.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Předmětem: nákup elektrického vozidla, který je koncipován pro provoz ve městě. Doposud služba nedisponovala vozidlem. V návaznosti na pořízení došlo k nárustu zájmu o službu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5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1249A-B917-8E08-F4F0-B081848BB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74" y="752400"/>
            <a:ext cx="10849034" cy="2757563"/>
          </a:xfrm>
        </p:spPr>
        <p:txBody>
          <a:bodyPr anchor="b">
            <a:noAutofit/>
          </a:bodyPr>
          <a:lstStyle>
            <a:lvl1pPr algn="l">
              <a:defRPr sz="6600"/>
            </a:lvl1pPr>
          </a:lstStyle>
          <a:p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na tři</a:t>
            </a:r>
            <a:br>
              <a:rPr lang="cs-CZ" dirty="0"/>
            </a:br>
            <a:r>
              <a:rPr lang="cs-CZ" dirty="0"/>
              <a:t>řádky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81F6C1-11A8-151C-CD07-9C7A939DF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974" y="3602038"/>
            <a:ext cx="1084903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529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93EC13-5756-1BD6-1DA7-11EA10CA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8B68E-4268-B902-BE3C-46E307FE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2C4BC-97FB-0EB4-1982-154A187EF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10DAE-68C1-72C8-FC85-6DC0FE92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FF6C2-E6EF-C6FC-D0C4-0B8727AD8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459" y="1709738"/>
            <a:ext cx="10870549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dirty="0"/>
              <a:t>Kliknutím lze upravit.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F4F72-D5ED-CD25-6DB2-B498027C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459" y="4589464"/>
            <a:ext cx="10870549" cy="12842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C8332C-A911-F6CD-63E8-7C3F390B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3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C6FC7-3AF0-DB1A-264A-038ADFDD9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33BFC-776E-2400-8211-4E231F2DC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7363D9-D516-C990-2476-013A0A87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8C95B7-A0AB-0D79-ED43-B543C005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43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0FEAB-8437-1C3E-9054-33B2BFA5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92" y="365125"/>
            <a:ext cx="10836998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70F39-30DE-3FFA-2A20-298AFE22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992" y="1681163"/>
            <a:ext cx="53215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8FA00B-F263-2456-7E94-589A609F1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92" y="2505075"/>
            <a:ext cx="5321583" cy="3422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45048F-2DE7-4E7F-3B72-59102A9B9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438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73C442-6937-12AE-346F-C15ADFC26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3808" cy="342238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A958C7-79F4-934E-04BB-B0DE776C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A4CD1-D81B-C495-6CCF-47D2675E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92" y="457200"/>
            <a:ext cx="4096033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990D3D-C429-CF5F-E07D-A62D6B45D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33282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54B959-5BD9-981C-3FC0-B0E384153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992" y="2057400"/>
            <a:ext cx="4096033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921D5A-C252-1B74-64C6-82930235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4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D3093-A0A9-46A4-0BBA-0D8FB0F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5B120A-999C-C44C-72AC-9DFC12CF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97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58668A-3A84-D82C-CF16-59163E5E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5"/>
            <a:ext cx="108369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F43F92-FFFD-19BC-6D23-9E717E883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010" y="1825625"/>
            <a:ext cx="10836998" cy="403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5DF2E0-A6A5-232F-857B-A81CB785E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2808" y="61581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rgbClr val="00529C"/>
                </a:solidFill>
              </a:defRPr>
            </a:lvl1pPr>
          </a:lstStyle>
          <a:p>
            <a:fld id="{4F70CA8D-4A02-4206-97EC-F96689D2469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9B912818-29EF-DCB8-DFC2-53192E4F0B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4945" y="6034692"/>
            <a:ext cx="4611192" cy="5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3" r:id="rId6"/>
    <p:sldLayoutId id="214748367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0D9EF-6F5A-6FFD-8BC8-C19FF3240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133" y="1260836"/>
            <a:ext cx="10933875" cy="2249127"/>
          </a:xfrm>
        </p:spPr>
        <p:txBody>
          <a:bodyPr/>
          <a:lstStyle/>
          <a:p>
            <a:br>
              <a:rPr lang="cs-CZ" sz="4800" dirty="0"/>
            </a:br>
            <a:r>
              <a:rPr lang="cs-CZ" sz="4800" dirty="0"/>
              <a:t>				</a:t>
            </a:r>
            <a:r>
              <a:rPr lang="cs-CZ" sz="1800" dirty="0"/>
              <a:t>Regionální servis CRR</a:t>
            </a:r>
            <a:br>
              <a:rPr lang="cs-CZ" sz="1800" dirty="0"/>
            </a:br>
            <a:br>
              <a:rPr lang="cs-CZ" sz="4800" dirty="0"/>
            </a:br>
            <a:r>
              <a:rPr lang="cs-CZ" sz="4800" dirty="0"/>
              <a:t>Investice v sociálních službách v Ústeckém kraji</a:t>
            </a:r>
            <a:br>
              <a:rPr lang="cs-CZ" sz="4800" dirty="0"/>
            </a:br>
            <a:r>
              <a:rPr lang="cs-CZ" sz="4800" dirty="0"/>
              <a:t>IROP</a:t>
            </a:r>
            <a:r>
              <a:rPr lang="cs-CZ" sz="4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C0946A-C901-923A-8855-C79F64D33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133" y="4619133"/>
            <a:ext cx="10849034" cy="978031"/>
          </a:xfrm>
        </p:spPr>
        <p:txBody>
          <a:bodyPr/>
          <a:lstStyle/>
          <a:p>
            <a:r>
              <a:rPr lang="cs-CZ" dirty="0"/>
              <a:t>Viktor Kruml</a:t>
            </a:r>
          </a:p>
          <a:p>
            <a:r>
              <a:rPr lang="cs-CZ" dirty="0"/>
              <a:t>19.11.2025 v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425455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128866C-F9C8-C8D2-AE9B-E5D47A9B3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572" y="547775"/>
            <a:ext cx="7701724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 sz="2800"/>
            </a:pPr>
            <a:r>
              <a:rPr lang="cs-CZ" sz="2800" b="1" dirty="0">
                <a:solidFill>
                  <a:srgbClr val="005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Míra podpory EU dle právní formy, v mil. Kč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7E67349-7BFD-5A9F-1426-5B607A684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93494"/>
              </p:ext>
            </p:extLst>
          </p:nvPr>
        </p:nvGraphicFramePr>
        <p:xfrm>
          <a:off x="2115239" y="1377108"/>
          <a:ext cx="7533095" cy="413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52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CF318-677B-33DA-2DE2-9B8AA477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5"/>
            <a:ext cx="10836998" cy="919389"/>
          </a:xfrm>
        </p:spPr>
        <p:txBody>
          <a:bodyPr>
            <a:normAutofit/>
          </a:bodyPr>
          <a:lstStyle/>
          <a:p>
            <a:r>
              <a:rPr lang="cs-CZ" sz="3200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B67D7E-F567-4113-5593-E520D1B6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82" y="1908775"/>
            <a:ext cx="10836998" cy="4031967"/>
          </a:xfrm>
        </p:spPr>
        <p:txBody>
          <a:bodyPr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Nejvíce projektů dle příjemce: Charita Most, 12.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Nejvíce projektů dle místa realizace: Litoměřice a Most, 17.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Projekty ve všech ORP Ústeckého kraje.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 rámci IROP 21+ doposud pořízeno 37 automobilů 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33EB6F-85E2-4BF9-DE58-BFFF7A53C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88" y="347207"/>
            <a:ext cx="7188470" cy="5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811A8-CC60-2C58-D0B3-87AD01AC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56" y="365126"/>
            <a:ext cx="10844052" cy="846730"/>
          </a:xfrm>
        </p:spPr>
        <p:txBody>
          <a:bodyPr>
            <a:normAutofit/>
          </a:bodyPr>
          <a:lstStyle/>
          <a:p>
            <a:r>
              <a:rPr lang="cs-CZ" sz="3200" dirty="0"/>
              <a:t>Největší projekt dle objemu podpory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D1710ED-C27B-3C8B-ABB8-455A1F4A7E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1956" y="1688298"/>
            <a:ext cx="10836275" cy="155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Oblastní charita Česká Kamenice - výstavba domova se zvláštním režimem – deinstitucionalizace</a:t>
            </a:r>
          </a:p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Příjemce: Charita Česká Kamenice</a:t>
            </a:r>
          </a:p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Výzva: číslo 49. – Deinstitucionalizace soc. služeb (IROP 14+)</a:t>
            </a:r>
          </a:p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Příspěvek EU: 62 938 749 Kč.</a:t>
            </a:r>
          </a:p>
        </p:txBody>
      </p:sp>
      <p:pic>
        <p:nvPicPr>
          <p:cNvPr id="5" name="Obrázek 4" descr="Obsah obrázku venku, budova, okno, obloha&#10;&#10;Obsah generovaný pomocí AI může být nesprávný.">
            <a:extLst>
              <a:ext uri="{FF2B5EF4-FFF2-40B4-BE49-F238E27FC236}">
                <a16:creationId xmlns:a16="http://schemas.microsoft.com/office/drawing/2014/main" id="{B4BA9E3B-B6B5-9F40-1F7D-9F2066DBD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5" y="3314450"/>
            <a:ext cx="3476155" cy="2607116"/>
          </a:xfrm>
          <a:prstGeom prst="rect">
            <a:avLst/>
          </a:prstGeom>
        </p:spPr>
      </p:pic>
      <p:pic>
        <p:nvPicPr>
          <p:cNvPr id="6" name="Obrázek 5" descr="Obsah obrázku venku, obloha, budova, silnice&#10;&#10;Obsah generovaný pomocí AI může být nesprávný.">
            <a:extLst>
              <a:ext uri="{FF2B5EF4-FFF2-40B4-BE49-F238E27FC236}">
                <a16:creationId xmlns:a16="http://schemas.microsoft.com/office/drawing/2014/main" id="{DCA64010-4B2B-92B9-2E69-8BE9EAE3B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731" y="3275776"/>
            <a:ext cx="34761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0D855-4226-5B9D-5D8E-FEB0CBC4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6"/>
            <a:ext cx="10836998" cy="791646"/>
          </a:xfrm>
        </p:spPr>
        <p:txBody>
          <a:bodyPr>
            <a:normAutofit/>
          </a:bodyPr>
          <a:lstStyle/>
          <a:p>
            <a:r>
              <a:rPr lang="cs-CZ" sz="3200" dirty="0"/>
              <a:t>Nejmenší projekt dle objemu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6CDE6-AA19-AE67-AAE5-8D32C606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Pořízení automobilu pro Sociální služby Chomutov</a:t>
            </a:r>
          </a:p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Příjemce: Sociální služby Chomutov, příspěvková organizace</a:t>
            </a:r>
          </a:p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Výzva: číslo 101. Sociální infrastruktura se zvýšenou energetickou účinností</a:t>
            </a:r>
          </a:p>
          <a:p>
            <a:pPr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Příspěvek EU: 512 193 Kč.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pneumatika, vozidlo, Pozemní vozidlo, kolo&#10;&#10;Obsah generovaný pomocí AI může být nesprávný.">
            <a:extLst>
              <a:ext uri="{FF2B5EF4-FFF2-40B4-BE49-F238E27FC236}">
                <a16:creationId xmlns:a16="http://schemas.microsoft.com/office/drawing/2014/main" id="{67B9655C-EE6C-804E-C84B-3D2CCF79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22" y="3205908"/>
            <a:ext cx="4568014" cy="29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438584F-5B9A-AE85-7425-4C4A8A15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A749D0-E7DE-1AE5-DC22-0EF90460A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27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EFD3B-6BDE-ED22-DB8C-01F25C2C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3" y="376143"/>
            <a:ext cx="10551686" cy="823912"/>
          </a:xfrm>
        </p:spPr>
        <p:txBody>
          <a:bodyPr>
            <a:normAutofit/>
          </a:bodyPr>
          <a:lstStyle/>
          <a:p>
            <a:r>
              <a:rPr lang="cs-CZ" sz="3200" dirty="0"/>
              <a:t>Podpora sociálních služeb v IROP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71F090-6D6C-2203-CF2E-E78D91D61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148" y="1431801"/>
            <a:ext cx="10869974" cy="1137329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529C"/>
                </a:solidFill>
              </a:rPr>
              <a:t>Hlavní cíle: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529C"/>
                </a:solidFill>
              </a:rPr>
              <a:t>  Zlepšení dostupnosti, kvality a kapacit sociálních služeb.</a:t>
            </a:r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39B843-CB15-047C-9478-0FB8EDC2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48" y="2800876"/>
            <a:ext cx="10869974" cy="34223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b="1" dirty="0">
                <a:solidFill>
                  <a:srgbClr val="00529C"/>
                </a:solidFill>
              </a:rPr>
              <a:t>Zaměření projektů:</a:t>
            </a:r>
          </a:p>
          <a:p>
            <a:pPr lvl="1">
              <a:lnSpc>
                <a:spcPct val="100000"/>
              </a:lnSpc>
            </a:pPr>
            <a:r>
              <a:rPr lang="cs-CZ" sz="1800" b="0" dirty="0">
                <a:solidFill>
                  <a:srgbClr val="00529C"/>
                </a:solidFill>
              </a:rPr>
              <a:t>Výstavba, rekonstrukce a modernizace zařízení (pobytové, ambulantní, terénní).</a:t>
            </a:r>
          </a:p>
          <a:p>
            <a:pPr lvl="1">
              <a:lnSpc>
                <a:spcPct val="100000"/>
              </a:lnSpc>
            </a:pPr>
            <a:r>
              <a:rPr lang="cs-CZ" sz="1800" b="0" dirty="0">
                <a:solidFill>
                  <a:srgbClr val="00529C"/>
                </a:solidFill>
              </a:rPr>
              <a:t>Zvyšování kapacit pro cílové skupiny.</a:t>
            </a:r>
          </a:p>
          <a:p>
            <a:pPr lvl="1">
              <a:lnSpc>
                <a:spcPct val="100000"/>
              </a:lnSpc>
            </a:pPr>
            <a:r>
              <a:rPr lang="cs-CZ" sz="1800" b="0" dirty="0">
                <a:solidFill>
                  <a:srgbClr val="00529C"/>
                </a:solidFill>
              </a:rPr>
              <a:t>Modernizace vybavení a pořizování kompenzačních pomůcek.</a:t>
            </a:r>
          </a:p>
          <a:p>
            <a:pPr lvl="1">
              <a:lnSpc>
                <a:spcPct val="100000"/>
              </a:lnSpc>
            </a:pPr>
            <a:r>
              <a:rPr lang="cs-CZ" sz="1800" b="0" dirty="0">
                <a:solidFill>
                  <a:srgbClr val="00529C"/>
                </a:solidFill>
              </a:rPr>
              <a:t>Transformace ústavní péče.</a:t>
            </a:r>
          </a:p>
          <a:p>
            <a:pPr lvl="1">
              <a:lnSpc>
                <a:spcPct val="100000"/>
              </a:lnSpc>
            </a:pPr>
            <a:r>
              <a:rPr lang="cs-CZ" sz="1800" b="0" dirty="0">
                <a:solidFill>
                  <a:srgbClr val="00529C"/>
                </a:solidFill>
              </a:rPr>
              <a:t>Energetické úspory</a:t>
            </a:r>
            <a:r>
              <a:rPr lang="cs-CZ" sz="1800" b="0" dirty="0"/>
              <a:t>.</a:t>
            </a:r>
          </a:p>
          <a:p>
            <a:pPr lvl="1">
              <a:lnSpc>
                <a:spcPct val="100000"/>
              </a:lnSpc>
            </a:pPr>
            <a:r>
              <a:rPr lang="cs-CZ" sz="1800" b="0" dirty="0">
                <a:solidFill>
                  <a:srgbClr val="00529C"/>
                </a:solidFill>
              </a:rPr>
              <a:t>Rozvoj terénních a ambulantních služeb.</a:t>
            </a:r>
          </a:p>
          <a:p>
            <a:pPr marL="0" indent="0">
              <a:buNone/>
            </a:pPr>
            <a:endParaRPr lang="cs-CZ" dirty="0">
              <a:solidFill>
                <a:srgbClr val="00529C"/>
              </a:solidFill>
            </a:endParaRPr>
          </a:p>
          <a:p>
            <a:endParaRPr lang="cs-CZ" dirty="0">
              <a:solidFill>
                <a:srgbClr val="00529C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57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EF40A-E61E-C349-F11E-ECB9BB6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5"/>
            <a:ext cx="10836998" cy="690677"/>
          </a:xfrm>
        </p:spPr>
        <p:txBody>
          <a:bodyPr>
            <a:normAutofit/>
          </a:bodyPr>
          <a:lstStyle/>
          <a:p>
            <a:r>
              <a:rPr lang="cs-CZ" sz="3200" dirty="0"/>
              <a:t>Podpořené projekty v kraji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53C1100-1856-B6E4-533A-D618B8024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17106"/>
              </p:ext>
            </p:extLst>
          </p:nvPr>
        </p:nvGraphicFramePr>
        <p:xfrm>
          <a:off x="2050330" y="1387555"/>
          <a:ext cx="7037110" cy="394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8B45EE81-28C3-FA3C-4C8D-3C19C6C52C33}"/>
              </a:ext>
            </a:extLst>
          </p:cNvPr>
          <p:cNvSpPr txBox="1"/>
          <p:nvPr/>
        </p:nvSpPr>
        <p:spPr>
          <a:xfrm>
            <a:off x="678728" y="5258319"/>
            <a:ext cx="703711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 IROP 21+ zaregistrováno navíc 9 projektů (nad alokací)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IROP 14+ včetně projektů v rámci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React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24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2807A-1159-9908-51A1-A2A228B4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0" y="365126"/>
            <a:ext cx="10752437" cy="681250"/>
          </a:xfrm>
        </p:spPr>
        <p:txBody>
          <a:bodyPr>
            <a:normAutofit/>
          </a:bodyPr>
          <a:lstStyle/>
          <a:p>
            <a:r>
              <a:rPr lang="cs-CZ" sz="2800" dirty="0"/>
              <a:t>Dosud proplacené příspěvky z EU, v mil. Kč</a:t>
            </a: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5AE254C8-818F-1E10-6870-D2631DB4E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857450"/>
              </p:ext>
            </p:extLst>
          </p:nvPr>
        </p:nvGraphicFramePr>
        <p:xfrm>
          <a:off x="2215299" y="1371600"/>
          <a:ext cx="7579150" cy="430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76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C3AA-8B35-35C4-DAEF-464FE8FC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5"/>
            <a:ext cx="10836998" cy="780629"/>
          </a:xfrm>
        </p:spPr>
        <p:txBody>
          <a:bodyPr>
            <a:normAutofit/>
          </a:bodyPr>
          <a:lstStyle/>
          <a:p>
            <a:r>
              <a:rPr lang="cs-CZ" sz="3200" dirty="0"/>
              <a:t>IROP 14 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170ED-9AD5-3114-1E8B-990B2157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3" y="1498295"/>
            <a:ext cx="10998215" cy="4359298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defRPr sz="1800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Celkem 95 projektů:</a:t>
            </a:r>
          </a:p>
          <a:p>
            <a:pPr marL="742950" lvl="1" indent="-285750"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10 projektů v rámci Integrované územní investice Ústecko - chomutovské aglomerace </a:t>
            </a:r>
          </a:p>
          <a:p>
            <a:pPr marL="457200" lvl="1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(ITI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ÚChA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914400" lvl="2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Příspěvek EU přesahující 103 mil. Kč </a:t>
            </a:r>
          </a:p>
          <a:p>
            <a:pPr marL="914400" lvl="2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Průměr na projekt přesahující 10 mil. Kč</a:t>
            </a:r>
          </a:p>
          <a:p>
            <a:pPr marL="742950" lvl="1" indent="-285750"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16 projektů v rámci Komunitně vedeného místního rozvoje (CLLD) </a:t>
            </a:r>
          </a:p>
          <a:p>
            <a:pPr marL="914400" lvl="2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Příspěvek EU necelých 60 mil. Kč</a:t>
            </a:r>
          </a:p>
          <a:p>
            <a:pPr marL="914400" lvl="2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Průměr na projekt 3,7 mil. Kč  </a:t>
            </a:r>
          </a:p>
          <a:p>
            <a:pPr marL="742950" lvl="1" indent="-285750" algn="just">
              <a:spcBef>
                <a:spcPts val="1200"/>
              </a:spcBef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40 projektů v rámci REACT </a:t>
            </a:r>
          </a:p>
          <a:p>
            <a:pPr marL="914400" lvl="2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Příspěvek EU přesahující 98. mil. Kč</a:t>
            </a:r>
          </a:p>
          <a:p>
            <a:pPr marL="914400" lvl="2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Průměr na projekt 2,5 mil. Kč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24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30577-89F9-9245-01FF-6C9C43E7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5"/>
            <a:ext cx="10836998" cy="780629"/>
          </a:xfrm>
        </p:spPr>
        <p:txBody>
          <a:bodyPr>
            <a:normAutofit/>
          </a:bodyPr>
          <a:lstStyle/>
          <a:p>
            <a:r>
              <a:rPr lang="cs-CZ" sz="3200" dirty="0"/>
              <a:t>IROP 21+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72AF14-7DF7-5383-496D-B8A809B7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5C24C8-4178-F22D-6972-1D08BD72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58" y="1365928"/>
            <a:ext cx="8192643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05590-D4E5-033D-3E06-FBF99A53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6"/>
            <a:ext cx="10836998" cy="734332"/>
          </a:xfrm>
        </p:spPr>
        <p:txBody>
          <a:bodyPr>
            <a:normAutofit/>
          </a:bodyPr>
          <a:lstStyle/>
          <a:p>
            <a:r>
              <a:rPr lang="cs-CZ" sz="2800" dirty="0"/>
              <a:t>Integrované nástroje IROP 21+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11D90-8640-B2FE-B590-79D8EB4C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10" y="1277915"/>
            <a:ext cx="10836998" cy="430216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defRPr sz="1800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ITI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ÚChA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57200" lvl="1" indent="0" algn="just">
              <a:spcBef>
                <a:spcPts val="1200"/>
              </a:spcBef>
              <a:buNone/>
              <a:defRPr sz="1800"/>
            </a:pPr>
            <a:r>
              <a:rPr lang="cs-CZ" b="0" dirty="0">
                <a:solidFill>
                  <a:schemeClr val="accent1">
                    <a:lumMod val="75000"/>
                  </a:schemeClr>
                </a:solidFill>
              </a:rPr>
              <a:t>	ITI nemá sociální služby ve své Integrované strategii pro období 21+</a:t>
            </a:r>
          </a:p>
          <a:p>
            <a:pPr marL="457200" lvl="1" indent="0" algn="just">
              <a:spcBef>
                <a:spcPts val="1200"/>
              </a:spcBef>
              <a:buNone/>
              <a:defRPr sz="1800"/>
            </a:pPr>
            <a:endParaRPr lang="cs-CZ" b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defRPr sz="1800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CLLD:</a:t>
            </a:r>
          </a:p>
          <a:p>
            <a:pPr marL="0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Podporované aktivity jsou stanoveny pro jednotlivá území MAS dle jejich strategií (SCLLD)</a:t>
            </a:r>
          </a:p>
          <a:p>
            <a:pPr marL="0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SERVISO, Vladař, České středohoří, Západní Krušnohoří, Naděje</a:t>
            </a:r>
          </a:p>
          <a:p>
            <a:pPr marL="0" indent="0" algn="just">
              <a:spcBef>
                <a:spcPts val="1200"/>
              </a:spcBef>
              <a:buNone/>
              <a:defRPr sz="1800"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1200"/>
              </a:spcBef>
              <a:buNone/>
              <a:defRPr sz="1800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+  Regionální akční plán (RAP) Ústeckého kraje: 	</a:t>
            </a:r>
          </a:p>
          <a:p>
            <a:pPr marL="0" indent="0" algn="just">
              <a:spcBef>
                <a:spcPts val="1200"/>
              </a:spcBef>
              <a:buNone/>
              <a:defRPr sz="1800"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Deinstitucionalizace sociálních služeb	</a:t>
            </a:r>
          </a:p>
          <a:p>
            <a:pPr marL="457200" lvl="1" indent="0" algn="just">
              <a:spcBef>
                <a:spcPts val="1200"/>
              </a:spcBef>
              <a:buNone/>
              <a:defRPr sz="1800"/>
            </a:pPr>
            <a:r>
              <a:rPr lang="cs-CZ" b="0" dirty="0">
                <a:solidFill>
                  <a:schemeClr val="accent1">
                    <a:lumMod val="75000"/>
                  </a:schemeClr>
                </a:solidFill>
              </a:rPr>
              <a:t>	Rekonstrukce objektu CHB Děčín (zatím nepředložen)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81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71593-CC75-DD5E-77EB-1A535CB6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6"/>
            <a:ext cx="10836998" cy="775518"/>
          </a:xfrm>
        </p:spPr>
        <p:txBody>
          <a:bodyPr>
            <a:normAutofit/>
          </a:bodyPr>
          <a:lstStyle/>
          <a:p>
            <a:r>
              <a:rPr lang="cs-CZ" sz="3200" dirty="0"/>
              <a:t>Projekty CLLD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FC0DB-B514-A96C-2136-2E7ECC13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Podpořeno 5 projektů s celkovými nákladech přesahující 8 mil. Kč.,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Charita Litoměřice - Pořízení automobilů pro sociální služby prevence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Rozvoj sociálních služeb Charity Most (MAS Naděje)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Auta pro pečovatelky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MěÚSS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Jirkov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Nákup auta pro realizaci sociálně aktivizační služby pro rodiny s dětmi (TILIA Kadaň,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z.s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Zkvalitnění infrastruktury sociálních služeb Charity Most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25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1975FDF-EF93-238F-334F-740B68A6E3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412" y="466265"/>
            <a:ext cx="1066731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 sz="2800"/>
            </a:pPr>
            <a:r>
              <a:rPr lang="cs-CZ" sz="3200" b="1" dirty="0">
                <a:solidFill>
                  <a:srgbClr val="0052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Počet projektů dle právní formy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859AA04-BAE5-D8F4-8107-3FD785A21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428774"/>
              </p:ext>
            </p:extLst>
          </p:nvPr>
        </p:nvGraphicFramePr>
        <p:xfrm>
          <a:off x="1957633" y="1366357"/>
          <a:ext cx="8276733" cy="456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6167180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570</Words>
  <Application>Microsoft Office PowerPoint</Application>
  <PresentationFormat>Širokoúhlá obrazovka</PresentationFormat>
  <Paragraphs>85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Vlastní návrh</vt:lpstr>
      <vt:lpstr>     Regionální servis CRR  Investice v sociálních službách v Ústeckém kraji IROP.</vt:lpstr>
      <vt:lpstr>Podpora sociálních služeb v IROP</vt:lpstr>
      <vt:lpstr>Podpořené projekty v kraji</vt:lpstr>
      <vt:lpstr>Dosud proplacené příspěvky z EU, v mil. Kč</vt:lpstr>
      <vt:lpstr>IROP 14 +</vt:lpstr>
      <vt:lpstr>IROP 21+</vt:lpstr>
      <vt:lpstr>Integrované nástroje IROP 21+</vt:lpstr>
      <vt:lpstr>Projekty CLLD</vt:lpstr>
      <vt:lpstr>Počet projektů dle právní formy</vt:lpstr>
      <vt:lpstr>Míra podpory EU dle právní formy, v mil. Kč</vt:lpstr>
      <vt:lpstr>Zajímavosti</vt:lpstr>
      <vt:lpstr>Prezentace aplikace PowerPoint</vt:lpstr>
      <vt:lpstr>Největší projekt dle objemu podpory</vt:lpstr>
      <vt:lpstr>Nejmenší projekt dle objemu podpory</vt:lpstr>
      <vt:lpstr>Děkuji za pozornost!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Kruml Viktor</cp:lastModifiedBy>
  <cp:revision>32</cp:revision>
  <cp:lastPrinted>2025-11-18T13:40:38Z</cp:lastPrinted>
  <dcterms:created xsi:type="dcterms:W3CDTF">2021-01-13T14:58:16Z</dcterms:created>
  <dcterms:modified xsi:type="dcterms:W3CDTF">2025-11-18T13:59:40Z</dcterms:modified>
  <cp:category/>
</cp:coreProperties>
</file>