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6"/>
  </p:notesMasterIdLst>
  <p:sldIdLst>
    <p:sldId id="256" r:id="rId2"/>
    <p:sldId id="276" r:id="rId3"/>
    <p:sldId id="366" r:id="rId4"/>
    <p:sldId id="274" r:id="rId5"/>
    <p:sldId id="275" r:id="rId6"/>
    <p:sldId id="663" r:id="rId7"/>
    <p:sldId id="740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741" r:id="rId21"/>
    <p:sldId id="270" r:id="rId22"/>
    <p:sldId id="271" r:id="rId23"/>
    <p:sldId id="272" r:id="rId24"/>
    <p:sldId id="273" r:id="rId25"/>
  </p:sldIdLst>
  <p:sldSz cx="18288000" cy="10287000"/>
  <p:notesSz cx="6858000" cy="9144000"/>
  <p:embeddedFontLst>
    <p:embeddedFont>
      <p:font typeface="Arial MT Pro" panose="020B0604020202020204" charset="-18"/>
      <p:regular r:id="rId27"/>
    </p:embeddedFont>
    <p:embeddedFont>
      <p:font typeface="Arial MT Pro Bold" panose="020B0604020202020204" charset="-18"/>
      <p:regular r:id="rId28"/>
    </p:embeddedFont>
    <p:embeddedFont>
      <p:font typeface="Nourd Bold" panose="020B0604020202020204" charset="-18"/>
      <p:regular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81" d="100"/>
          <a:sy n="81" d="100"/>
        </p:scale>
        <p:origin x="17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12.11.2025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4177B8-BC51-E440-A381-18311A432019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64851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4177B8-BC51-E440-A381-18311A432019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92130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Vybrané indikátory a výsledky IROP1. Bez hodnot MAS.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Vybrané indikátory a výsledky IROP1. Bez hodnot MAS.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4177B8-BC51-E440-A381-18311A432019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02061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4177B8-BC51-E440-A381-18311A432019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42958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ázek 15">
            <a:extLst>
              <a:ext uri="{FF2B5EF4-FFF2-40B4-BE49-F238E27FC236}">
                <a16:creationId xmlns:a16="http://schemas.microsoft.com/office/drawing/2014/main" id="{9CD1ED02-B22E-5B4B-9408-5875F3F1F0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47" t="89026" r="547" b="2"/>
          <a:stretch/>
        </p:blipFill>
        <p:spPr>
          <a:xfrm>
            <a:off x="0" y="9244013"/>
            <a:ext cx="18288000" cy="1128711"/>
          </a:xfrm>
          <a:prstGeom prst="rect">
            <a:avLst/>
          </a:prstGeom>
          <a:solidFill>
            <a:srgbClr val="F6F6F6"/>
          </a:solidFill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DD37E5AC-DCEC-324C-9C12-A2F400702F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1722" y="1031693"/>
            <a:ext cx="16610388" cy="1020335"/>
          </a:xfrm>
        </p:spPr>
        <p:txBody>
          <a:bodyPr anchor="t">
            <a:noAutofit/>
          </a:bodyPr>
          <a:lstStyle>
            <a:lvl1pPr>
              <a:defRPr sz="5400" b="1">
                <a:solidFill>
                  <a:schemeClr val="accent1"/>
                </a:solidFill>
              </a:defRPr>
            </a:lvl1pPr>
          </a:lstStyle>
          <a:p>
            <a:r>
              <a:rPr lang="cs-CZ" dirty="0"/>
              <a:t>Název kapitoly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0BDDD44-591B-3547-9D45-EC404FB30A2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698926" y="2743202"/>
            <a:ext cx="6913983" cy="5850294"/>
          </a:xfrm>
        </p:spPr>
        <p:txBody>
          <a:bodyPr>
            <a:noAutofit/>
          </a:bodyPr>
          <a:lstStyle>
            <a:lvl1pPr marL="342900" indent="-342900">
              <a:buFontTx/>
              <a:buBlip>
                <a:blip r:embed="rId3"/>
              </a:buBlip>
              <a:defRPr sz="3000">
                <a:solidFill>
                  <a:srgbClr val="878787"/>
                </a:solidFill>
              </a:defRPr>
            </a:lvl1pPr>
            <a:lvl2pPr marL="1028700" indent="-342900">
              <a:buFontTx/>
              <a:buBlip>
                <a:blip r:embed="rId3"/>
              </a:buBlip>
              <a:defRPr sz="2700">
                <a:solidFill>
                  <a:srgbClr val="878787"/>
                </a:solidFill>
              </a:defRPr>
            </a:lvl2pPr>
            <a:lvl3pPr marL="1714500" indent="-342900">
              <a:buFontTx/>
              <a:buBlip>
                <a:blip r:embed="rId3"/>
              </a:buBlip>
              <a:defRPr sz="2400">
                <a:solidFill>
                  <a:srgbClr val="878787"/>
                </a:solidFill>
              </a:defRPr>
            </a:lvl3pPr>
            <a:lvl4pPr marL="2400300" indent="-342900">
              <a:buFontTx/>
              <a:buBlip>
                <a:blip r:embed="rId3"/>
              </a:buBlip>
              <a:defRPr sz="2100">
                <a:solidFill>
                  <a:srgbClr val="878787"/>
                </a:solidFill>
              </a:defRPr>
            </a:lvl4pPr>
            <a:lvl5pPr marL="3086100" indent="-342900">
              <a:buFontTx/>
              <a:buBlip>
                <a:blip r:embed="rId3"/>
              </a:buBlip>
              <a:defRPr sz="2100">
                <a:solidFill>
                  <a:srgbClr val="878787"/>
                </a:solidFill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D3A9F53-5806-524A-9D62-1A0E0DA88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51724" y="9534526"/>
            <a:ext cx="9864587" cy="547688"/>
          </a:xfrm>
        </p:spPr>
        <p:txBody>
          <a:bodyPr>
            <a:noAutofit/>
          </a:bodyPr>
          <a:lstStyle>
            <a:lvl1pPr algn="l">
              <a:defRPr sz="2100" kern="200" spc="300" baseline="0">
                <a:solidFill>
                  <a:schemeClr val="accent1"/>
                </a:solidFill>
              </a:defRPr>
            </a:lvl1pPr>
          </a:lstStyle>
          <a:p>
            <a:r>
              <a:rPr lang="cs-CZ" b="1" dirty="0"/>
              <a:t>Název prezentace </a:t>
            </a:r>
            <a:r>
              <a:rPr lang="cs-CZ" dirty="0"/>
              <a:t>| Název kapitoly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FC81C53-D6D1-6440-B277-D16F08EC575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52423" y="2743201"/>
            <a:ext cx="9388493" cy="5367131"/>
          </a:xfrm>
        </p:spPr>
        <p:txBody>
          <a:bodyPr anchor="ctr">
            <a:normAutofit/>
          </a:bodyPr>
          <a:lstStyle>
            <a:lvl1pPr algn="ctr">
              <a:buNone/>
              <a:defRPr sz="270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7557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7" Type="http://schemas.openxmlformats.org/officeDocument/2006/relationships/image" Target="../media/image1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3.png"/><Relationship Id="rId7" Type="http://schemas.openxmlformats.org/officeDocument/2006/relationships/image" Target="../media/image19.sv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0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25.png"/><Relationship Id="rId4" Type="http://schemas.openxmlformats.org/officeDocument/2006/relationships/image" Target="../media/image19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43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3" name="Freeform 3"/>
          <p:cNvSpPr/>
          <p:nvPr/>
        </p:nvSpPr>
        <p:spPr>
          <a:xfrm>
            <a:off x="5804908" y="8736824"/>
            <a:ext cx="6794014" cy="1205240"/>
          </a:xfrm>
          <a:custGeom>
            <a:avLst/>
            <a:gdLst/>
            <a:ahLst/>
            <a:cxnLst/>
            <a:rect l="l" t="t" r="r" b="b"/>
            <a:pathLst>
              <a:path w="6794014" h="1205240">
                <a:moveTo>
                  <a:pt x="0" y="0"/>
                </a:moveTo>
                <a:lnTo>
                  <a:pt x="6794015" y="0"/>
                </a:lnTo>
                <a:lnTo>
                  <a:pt x="6794015" y="1205239"/>
                </a:lnTo>
                <a:lnTo>
                  <a:pt x="0" y="120523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107"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4" name="TextBox 4"/>
          <p:cNvSpPr txBox="1"/>
          <p:nvPr/>
        </p:nvSpPr>
        <p:spPr>
          <a:xfrm>
            <a:off x="2180282" y="3487320"/>
            <a:ext cx="14269200" cy="17993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20"/>
              </a:lnSpc>
            </a:pPr>
            <a:r>
              <a:rPr lang="en-US" sz="6500" b="1" dirty="0" err="1">
                <a:solidFill>
                  <a:srgbClr val="F8FAFA"/>
                </a:solidFill>
                <a:latin typeface="Arial MT Pro Bold"/>
                <a:ea typeface="Arial MT Pro Bold"/>
                <a:cs typeface="Arial MT Pro Bold"/>
                <a:sym typeface="Arial MT Pro Bold"/>
              </a:rPr>
              <a:t>Sociální</a:t>
            </a:r>
            <a:r>
              <a:rPr lang="en-US" sz="6500" b="1" dirty="0">
                <a:solidFill>
                  <a:srgbClr val="F8FAFA"/>
                </a:solidFill>
                <a:latin typeface="Arial MT Pro Bold"/>
                <a:ea typeface="Arial MT Pro Bold"/>
                <a:cs typeface="Arial MT Pro Bold"/>
                <a:sym typeface="Arial MT Pro Bold"/>
              </a:rPr>
              <a:t> </a:t>
            </a:r>
            <a:r>
              <a:rPr lang="en-US" sz="6500" b="1" dirty="0" err="1">
                <a:solidFill>
                  <a:srgbClr val="F8FAFA"/>
                </a:solidFill>
                <a:latin typeface="Arial MT Pro Bold"/>
                <a:ea typeface="Arial MT Pro Bold"/>
                <a:cs typeface="Arial MT Pro Bold"/>
                <a:sym typeface="Arial MT Pro Bold"/>
              </a:rPr>
              <a:t>služby</a:t>
            </a:r>
            <a:r>
              <a:rPr lang="en-US" sz="6500" b="1" dirty="0">
                <a:solidFill>
                  <a:srgbClr val="F8FAFA"/>
                </a:solidFill>
                <a:latin typeface="Arial MT Pro Bold"/>
                <a:ea typeface="Arial MT Pro Bold"/>
                <a:cs typeface="Arial MT Pro Bold"/>
                <a:sym typeface="Arial MT Pro Bold"/>
              </a:rPr>
              <a:t> v IROP a </a:t>
            </a:r>
            <a:r>
              <a:rPr lang="en-US" sz="6500" b="1" dirty="0" err="1">
                <a:solidFill>
                  <a:srgbClr val="F8FAFA"/>
                </a:solidFill>
                <a:latin typeface="Arial MT Pro Bold"/>
                <a:ea typeface="Arial MT Pro Bold"/>
                <a:cs typeface="Arial MT Pro Bold"/>
                <a:sym typeface="Arial MT Pro Bold"/>
              </a:rPr>
              <a:t>výhled</a:t>
            </a:r>
            <a:r>
              <a:rPr lang="en-US" sz="6500" b="1" dirty="0">
                <a:solidFill>
                  <a:srgbClr val="F8FAFA"/>
                </a:solidFill>
                <a:latin typeface="Arial MT Pro Bold"/>
                <a:ea typeface="Arial MT Pro Bold"/>
                <a:cs typeface="Arial MT Pro Bold"/>
                <a:sym typeface="Arial MT Pro Bold"/>
              </a:rPr>
              <a:t> do </a:t>
            </a:r>
            <a:r>
              <a:rPr lang="en-US" sz="6500" b="1" dirty="0" err="1">
                <a:solidFill>
                  <a:srgbClr val="F8FAFA"/>
                </a:solidFill>
                <a:latin typeface="Arial MT Pro Bold"/>
                <a:ea typeface="Arial MT Pro Bold"/>
                <a:cs typeface="Arial MT Pro Bold"/>
                <a:sym typeface="Arial MT Pro Bold"/>
              </a:rPr>
              <a:t>období</a:t>
            </a:r>
            <a:r>
              <a:rPr lang="en-US" sz="6500" b="1" dirty="0">
                <a:solidFill>
                  <a:srgbClr val="F8FAFA"/>
                </a:solidFill>
                <a:latin typeface="Arial MT Pro Bold"/>
                <a:ea typeface="Arial MT Pro Bold"/>
                <a:cs typeface="Arial MT Pro Bold"/>
                <a:sym typeface="Arial MT Pro Bold"/>
              </a:rPr>
              <a:t> 2028+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332682" y="6585702"/>
            <a:ext cx="14269200" cy="5804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36"/>
              </a:lnSpc>
            </a:pPr>
            <a:r>
              <a:rPr lang="cs-CZ" sz="4200" b="1" dirty="0">
                <a:solidFill>
                  <a:srgbClr val="F8FAFA"/>
                </a:solidFill>
                <a:latin typeface="Arial MT Pro Bold"/>
                <a:ea typeface="Arial MT Pro Bold"/>
                <a:cs typeface="Arial MT Pro Bold"/>
                <a:sym typeface="Arial MT Pro Bold"/>
              </a:rPr>
              <a:t>Aleš Pekárek</a:t>
            </a:r>
            <a:r>
              <a:rPr lang="en-US" sz="4200" b="1" dirty="0">
                <a:solidFill>
                  <a:srgbClr val="F8FAFA"/>
                </a:solidFill>
                <a:latin typeface="Arial MT Pro Bold"/>
                <a:ea typeface="Arial MT Pro Bold"/>
                <a:cs typeface="Arial MT Pro Bold"/>
                <a:sym typeface="Arial MT Pro Bold"/>
              </a:rPr>
              <a:t>, </a:t>
            </a:r>
            <a:r>
              <a:rPr lang="en-US" sz="4200" b="1" dirty="0" err="1">
                <a:solidFill>
                  <a:srgbClr val="F8FAFA"/>
                </a:solidFill>
                <a:latin typeface="Arial MT Pro Bold"/>
                <a:ea typeface="Arial MT Pro Bold"/>
                <a:cs typeface="Arial MT Pro Bold"/>
                <a:sym typeface="Arial MT Pro Bold"/>
              </a:rPr>
              <a:t>Řídicí</a:t>
            </a:r>
            <a:r>
              <a:rPr lang="en-US" sz="4200" b="1" dirty="0">
                <a:solidFill>
                  <a:srgbClr val="F8FAFA"/>
                </a:solidFill>
                <a:latin typeface="Arial MT Pro Bold"/>
                <a:ea typeface="Arial MT Pro Bold"/>
                <a:cs typeface="Arial MT Pro Bold"/>
                <a:sym typeface="Arial MT Pro Bold"/>
              </a:rPr>
              <a:t> </a:t>
            </a:r>
            <a:r>
              <a:rPr lang="en-US" sz="4200" b="1" dirty="0" err="1">
                <a:solidFill>
                  <a:srgbClr val="F8FAFA"/>
                </a:solidFill>
                <a:latin typeface="Arial MT Pro Bold"/>
                <a:ea typeface="Arial MT Pro Bold"/>
                <a:cs typeface="Arial MT Pro Bold"/>
                <a:sym typeface="Arial MT Pro Bold"/>
              </a:rPr>
              <a:t>orgán</a:t>
            </a:r>
            <a:r>
              <a:rPr lang="en-US" sz="4200" b="1" dirty="0">
                <a:solidFill>
                  <a:srgbClr val="F8FAFA"/>
                </a:solidFill>
                <a:latin typeface="Arial MT Pro Bold"/>
                <a:ea typeface="Arial MT Pro Bold"/>
                <a:cs typeface="Arial MT Pro Bold"/>
                <a:sym typeface="Arial MT Pro Bold"/>
              </a:rPr>
              <a:t> IROP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FD034AB8-8ACB-8A1C-1F2B-022DEF3DAC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BF6CCDC8-317C-F0F6-6339-21043957D7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54337" y="2497239"/>
            <a:ext cx="16779327" cy="6900498"/>
          </a:xfrm>
          <a:custGeom>
            <a:avLst/>
            <a:gdLst/>
            <a:ahLst/>
            <a:cxnLst/>
            <a:rect l="l" t="t" r="r" b="b"/>
            <a:pathLst>
              <a:path w="16779327" h="6900498">
                <a:moveTo>
                  <a:pt x="0" y="0"/>
                </a:moveTo>
                <a:lnTo>
                  <a:pt x="16779326" y="0"/>
                </a:lnTo>
                <a:lnTo>
                  <a:pt x="16779326" y="6900498"/>
                </a:lnTo>
                <a:lnTo>
                  <a:pt x="0" y="690049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3" name="TextBox 3"/>
          <p:cNvSpPr txBox="1"/>
          <p:nvPr/>
        </p:nvSpPr>
        <p:spPr>
          <a:xfrm>
            <a:off x="852749" y="672223"/>
            <a:ext cx="16046279" cy="2330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31"/>
              </a:lnSpc>
              <a:spcBef>
                <a:spcPct val="0"/>
              </a:spcBef>
            </a:pPr>
            <a:r>
              <a:rPr lang="en-US" sz="5399" b="1">
                <a:solidFill>
                  <a:srgbClr val="7A7E8F"/>
                </a:solidFill>
                <a:latin typeface="Arial MT Pro Bold"/>
                <a:ea typeface="Arial MT Pro Bold"/>
                <a:cs typeface="Arial MT Pro Bold"/>
                <a:sym typeface="Arial MT Pro Bold"/>
              </a:rPr>
              <a:t>Návrh NRPP a EF</a:t>
            </a:r>
          </a:p>
          <a:p>
            <a:pPr algn="ctr">
              <a:lnSpc>
                <a:spcPts val="5831"/>
              </a:lnSpc>
              <a:spcBef>
                <a:spcPct val="0"/>
              </a:spcBef>
            </a:pPr>
            <a:r>
              <a:rPr lang="en-US" sz="5399" b="1">
                <a:solidFill>
                  <a:srgbClr val="7A7E8F"/>
                </a:solidFill>
                <a:latin typeface="Arial MT Pro Bold"/>
                <a:ea typeface="Arial MT Pro Bold"/>
                <a:cs typeface="Arial MT Pro Bold"/>
                <a:sym typeface="Arial MT Pro Bold"/>
              </a:rPr>
              <a:t>celková finanční obálka 865 mld. EUR</a:t>
            </a:r>
          </a:p>
          <a:p>
            <a:pPr algn="r">
              <a:lnSpc>
                <a:spcPts val="5831"/>
              </a:lnSpc>
              <a:spcBef>
                <a:spcPct val="0"/>
              </a:spcBef>
            </a:pPr>
            <a:endParaRPr lang="en-US" sz="5399" b="1">
              <a:solidFill>
                <a:srgbClr val="7A7E8F"/>
              </a:solidFill>
              <a:latin typeface="Arial MT Pro Bold"/>
              <a:ea typeface="Arial MT Pro Bold"/>
              <a:cs typeface="Arial MT Pro Bold"/>
              <a:sym typeface="Arial MT Pro Bold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14250481" y="9634740"/>
            <a:ext cx="3921383" cy="452280"/>
          </a:xfrm>
          <a:custGeom>
            <a:avLst/>
            <a:gdLst/>
            <a:ahLst/>
            <a:cxnLst/>
            <a:rect l="l" t="t" r="r" b="b"/>
            <a:pathLst>
              <a:path w="3921383" h="452280">
                <a:moveTo>
                  <a:pt x="0" y="0"/>
                </a:moveTo>
                <a:lnTo>
                  <a:pt x="3921384" y="0"/>
                </a:lnTo>
                <a:lnTo>
                  <a:pt x="3921384" y="452280"/>
                </a:lnTo>
                <a:lnTo>
                  <a:pt x="0" y="4522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5000"/>
            </a:blip>
            <a:stretch>
              <a:fillRect b="-767026"/>
            </a:stretch>
          </a:blipFill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52713" y="2989198"/>
            <a:ext cx="17249669" cy="6576436"/>
          </a:xfrm>
          <a:custGeom>
            <a:avLst/>
            <a:gdLst/>
            <a:ahLst/>
            <a:cxnLst/>
            <a:rect l="l" t="t" r="r" b="b"/>
            <a:pathLst>
              <a:path w="17249669" h="6576436">
                <a:moveTo>
                  <a:pt x="0" y="0"/>
                </a:moveTo>
                <a:lnTo>
                  <a:pt x="17249669" y="0"/>
                </a:lnTo>
                <a:lnTo>
                  <a:pt x="17249669" y="6576436"/>
                </a:lnTo>
                <a:lnTo>
                  <a:pt x="0" y="657643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3" name="TextBox 3"/>
          <p:cNvSpPr txBox="1"/>
          <p:nvPr/>
        </p:nvSpPr>
        <p:spPr>
          <a:xfrm>
            <a:off x="1374503" y="1490668"/>
            <a:ext cx="15510057" cy="8949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47"/>
              </a:lnSpc>
              <a:spcBef>
                <a:spcPct val="0"/>
              </a:spcBef>
            </a:pPr>
            <a:r>
              <a:rPr lang="en-US" sz="5599" b="1">
                <a:solidFill>
                  <a:srgbClr val="7A7E8F"/>
                </a:solidFill>
                <a:latin typeface="Arial MT Pro Bold"/>
                <a:ea typeface="Arial MT Pro Bold"/>
                <a:cs typeface="Arial MT Pro Bold"/>
                <a:sym typeface="Arial MT Pro Bold"/>
              </a:rPr>
              <a:t>Návrh NRPP a EF - alokace pro ČR</a:t>
            </a:r>
          </a:p>
        </p:txBody>
      </p:sp>
      <p:sp>
        <p:nvSpPr>
          <p:cNvPr id="4" name="Freeform 4"/>
          <p:cNvSpPr/>
          <p:nvPr/>
        </p:nvSpPr>
        <p:spPr>
          <a:xfrm>
            <a:off x="14250481" y="9634740"/>
            <a:ext cx="3921383" cy="452280"/>
          </a:xfrm>
          <a:custGeom>
            <a:avLst/>
            <a:gdLst/>
            <a:ahLst/>
            <a:cxnLst/>
            <a:rect l="l" t="t" r="r" b="b"/>
            <a:pathLst>
              <a:path w="3921383" h="452280">
                <a:moveTo>
                  <a:pt x="0" y="0"/>
                </a:moveTo>
                <a:lnTo>
                  <a:pt x="3921384" y="0"/>
                </a:lnTo>
                <a:lnTo>
                  <a:pt x="3921384" y="452280"/>
                </a:lnTo>
                <a:lnTo>
                  <a:pt x="0" y="4522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5000"/>
            </a:blip>
            <a:stretch>
              <a:fillRect b="-767026"/>
            </a:stretch>
          </a:blipFill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grpSp>
        <p:nvGrpSpPr>
          <p:cNvPr id="3" name="Group 3"/>
          <p:cNvGrpSpPr/>
          <p:nvPr/>
        </p:nvGrpSpPr>
        <p:grpSpPr>
          <a:xfrm>
            <a:off x="10920336" y="0"/>
            <a:ext cx="7294096" cy="8487675"/>
            <a:chOff x="0" y="0"/>
            <a:chExt cx="6985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5255"/>
              <a:ext cx="698500" cy="802291"/>
            </a:xfrm>
            <a:custGeom>
              <a:avLst/>
              <a:gdLst/>
              <a:ahLst/>
              <a:cxnLst/>
              <a:rect l="l" t="t" r="r" b="b"/>
              <a:pathLst>
                <a:path w="698500" h="802291">
                  <a:moveTo>
                    <a:pt x="372902" y="8506"/>
                  </a:moveTo>
                  <a:lnTo>
                    <a:pt x="674848" y="184184"/>
                  </a:lnTo>
                  <a:cubicBezTo>
                    <a:pt x="689491" y="192704"/>
                    <a:pt x="698500" y="208367"/>
                    <a:pt x="698500" y="225309"/>
                  </a:cubicBezTo>
                  <a:lnTo>
                    <a:pt x="698500" y="576981"/>
                  </a:lnTo>
                  <a:cubicBezTo>
                    <a:pt x="698500" y="593923"/>
                    <a:pt x="689491" y="609586"/>
                    <a:pt x="674848" y="618106"/>
                  </a:cubicBezTo>
                  <a:lnTo>
                    <a:pt x="372902" y="793784"/>
                  </a:lnTo>
                  <a:cubicBezTo>
                    <a:pt x="358281" y="802290"/>
                    <a:pt x="340219" y="802290"/>
                    <a:pt x="325598" y="793784"/>
                  </a:cubicBezTo>
                  <a:lnTo>
                    <a:pt x="23652" y="618106"/>
                  </a:lnTo>
                  <a:cubicBezTo>
                    <a:pt x="9009" y="609586"/>
                    <a:pt x="0" y="593923"/>
                    <a:pt x="0" y="576981"/>
                  </a:cubicBezTo>
                  <a:lnTo>
                    <a:pt x="0" y="225309"/>
                  </a:lnTo>
                  <a:cubicBezTo>
                    <a:pt x="0" y="208367"/>
                    <a:pt x="9009" y="192704"/>
                    <a:pt x="23652" y="184184"/>
                  </a:cubicBezTo>
                  <a:lnTo>
                    <a:pt x="325598" y="8506"/>
                  </a:lnTo>
                  <a:cubicBezTo>
                    <a:pt x="340219" y="0"/>
                    <a:pt x="358281" y="0"/>
                    <a:pt x="372902" y="8506"/>
                  </a:cubicBezTo>
                  <a:close/>
                </a:path>
              </a:pathLst>
            </a:custGeom>
            <a:blipFill>
              <a:blip r:embed="rId3"/>
              <a:stretch>
                <a:fillRect l="-21986" t="-924" r="-52340" b="-924"/>
              </a:stretch>
            </a:blipFill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882206" y="7886869"/>
            <a:ext cx="7332226" cy="793342"/>
            <a:chOff x="0" y="0"/>
            <a:chExt cx="9776301" cy="1057789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0"/>
              <a:ext cx="9738201" cy="863865"/>
              <a:chOff x="0" y="0"/>
              <a:chExt cx="1923595" cy="17064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1923595" cy="170640"/>
              </a:xfrm>
              <a:custGeom>
                <a:avLst/>
                <a:gdLst/>
                <a:ahLst/>
                <a:cxnLst/>
                <a:rect l="l" t="t" r="r" b="b"/>
                <a:pathLst>
                  <a:path w="1923595" h="170640">
                    <a:moveTo>
                      <a:pt x="0" y="0"/>
                    </a:moveTo>
                    <a:lnTo>
                      <a:pt x="1923595" y="0"/>
                    </a:lnTo>
                    <a:lnTo>
                      <a:pt x="1923595" y="170640"/>
                    </a:lnTo>
                    <a:lnTo>
                      <a:pt x="0" y="170640"/>
                    </a:lnTo>
                    <a:close/>
                  </a:path>
                </a:pathLst>
              </a:custGeom>
              <a:solidFill>
                <a:srgbClr val="759BAA">
                  <a:alpha val="44706"/>
                </a:srgbClr>
              </a:solidFill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85725"/>
                <a:ext cx="1923595" cy="25636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940"/>
                  </a:lnSpc>
                </a:pPr>
                <a:endParaRPr/>
              </a:p>
            </p:txBody>
          </p:sp>
        </p:grpSp>
        <p:sp>
          <p:nvSpPr>
            <p:cNvPr id="9" name="TextBox 9"/>
            <p:cNvSpPr txBox="1"/>
            <p:nvPr/>
          </p:nvSpPr>
          <p:spPr>
            <a:xfrm>
              <a:off x="50840" y="77095"/>
              <a:ext cx="9725461" cy="9806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44"/>
                </a:lnSpc>
              </a:pPr>
              <a:r>
                <a:rPr lang="en-US" sz="1800">
                  <a:solidFill>
                    <a:srgbClr val="FFFFFF"/>
                  </a:solidFill>
                  <a:latin typeface="Arial MT Pro"/>
                  <a:ea typeface="Arial MT Pro"/>
                  <a:cs typeface="Arial MT Pro"/>
                  <a:sym typeface="Arial MT Pro"/>
                </a:rPr>
                <a:t>Modernizace odborných učeben - ZŠ, Trutnov 2, Mládežnická 536</a:t>
              </a:r>
            </a:p>
            <a:p>
              <a:pPr algn="l">
                <a:lnSpc>
                  <a:spcPts val="1944"/>
                </a:lnSpc>
                <a:spcBef>
                  <a:spcPct val="0"/>
                </a:spcBef>
              </a:pPr>
              <a:r>
                <a:rPr lang="en-US" sz="1800">
                  <a:solidFill>
                    <a:srgbClr val="FFFFFF"/>
                  </a:solidFill>
                  <a:latin typeface="Arial MT Pro"/>
                  <a:ea typeface="Arial MT Pro"/>
                  <a:cs typeface="Arial MT Pro"/>
                  <a:sym typeface="Arial MT Pro"/>
                </a:rPr>
                <a:t>Příjemce: ZŠ, Trutnov 2, Mládežnická 536, dotace EU: 40,8 mil. Kč</a:t>
              </a:r>
            </a:p>
            <a:p>
              <a:pPr algn="l">
                <a:lnSpc>
                  <a:spcPts val="1728"/>
                </a:lnSpc>
                <a:spcBef>
                  <a:spcPct val="0"/>
                </a:spcBef>
              </a:pPr>
              <a:endParaRPr lang="en-US" sz="1800">
                <a:solidFill>
                  <a:srgbClr val="FFFFFF"/>
                </a:solidFill>
                <a:latin typeface="Arial MT Pro"/>
                <a:ea typeface="Arial MT Pro"/>
                <a:cs typeface="Arial MT Pro"/>
                <a:sym typeface="Arial MT Pro"/>
              </a:endParaRP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028700" y="829056"/>
            <a:ext cx="9390795" cy="14666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83"/>
              </a:lnSpc>
            </a:pPr>
            <a:r>
              <a:rPr lang="en-US" sz="4984" b="1">
                <a:solidFill>
                  <a:srgbClr val="FFFFFF"/>
                </a:solidFill>
                <a:latin typeface="Arial MT Pro Bold"/>
                <a:ea typeface="Arial MT Pro Bold"/>
                <a:cs typeface="Arial MT Pro Bold"/>
                <a:sym typeface="Arial MT Pro Bold"/>
              </a:rPr>
              <a:t>Příprava na období 2028+ </a:t>
            </a:r>
          </a:p>
          <a:p>
            <a:pPr algn="l">
              <a:lnSpc>
                <a:spcPts val="5383"/>
              </a:lnSpc>
            </a:pPr>
            <a:r>
              <a:rPr lang="en-US" sz="4984" b="1">
                <a:solidFill>
                  <a:srgbClr val="FFFFFF"/>
                </a:solidFill>
                <a:latin typeface="Arial MT Pro Bold"/>
                <a:ea typeface="Arial MT Pro Bold"/>
                <a:cs typeface="Arial MT Pro Bold"/>
                <a:sym typeface="Arial MT Pro Bold"/>
              </a:rPr>
              <a:t>- Česká republika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493371" y="2897375"/>
            <a:ext cx="11301259" cy="4492250"/>
          </a:xfrm>
          <a:custGeom>
            <a:avLst/>
            <a:gdLst/>
            <a:ahLst/>
            <a:cxnLst/>
            <a:rect l="l" t="t" r="r" b="b"/>
            <a:pathLst>
              <a:path w="11301259" h="4492250">
                <a:moveTo>
                  <a:pt x="0" y="0"/>
                </a:moveTo>
                <a:lnTo>
                  <a:pt x="11301258" y="0"/>
                </a:lnTo>
                <a:lnTo>
                  <a:pt x="11301258" y="4492250"/>
                </a:lnTo>
                <a:lnTo>
                  <a:pt x="0" y="44922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3" name="Freeform 3"/>
          <p:cNvSpPr/>
          <p:nvPr/>
        </p:nvSpPr>
        <p:spPr>
          <a:xfrm>
            <a:off x="2426110" y="1028700"/>
            <a:ext cx="14804729" cy="8531225"/>
          </a:xfrm>
          <a:custGeom>
            <a:avLst/>
            <a:gdLst/>
            <a:ahLst/>
            <a:cxnLst/>
            <a:rect l="l" t="t" r="r" b="b"/>
            <a:pathLst>
              <a:path w="14804729" h="8531225">
                <a:moveTo>
                  <a:pt x="0" y="0"/>
                </a:moveTo>
                <a:lnTo>
                  <a:pt x="14804729" y="0"/>
                </a:lnTo>
                <a:lnTo>
                  <a:pt x="14804729" y="8531225"/>
                </a:lnTo>
                <a:lnTo>
                  <a:pt x="0" y="853122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4" name="Freeform 4"/>
          <p:cNvSpPr/>
          <p:nvPr/>
        </p:nvSpPr>
        <p:spPr>
          <a:xfrm>
            <a:off x="14250481" y="9634740"/>
            <a:ext cx="3921383" cy="452280"/>
          </a:xfrm>
          <a:custGeom>
            <a:avLst/>
            <a:gdLst/>
            <a:ahLst/>
            <a:cxnLst/>
            <a:rect l="l" t="t" r="r" b="b"/>
            <a:pathLst>
              <a:path w="3921383" h="452280">
                <a:moveTo>
                  <a:pt x="0" y="0"/>
                </a:moveTo>
                <a:lnTo>
                  <a:pt x="3921384" y="0"/>
                </a:lnTo>
                <a:lnTo>
                  <a:pt x="3921384" y="452280"/>
                </a:lnTo>
                <a:lnTo>
                  <a:pt x="0" y="45228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55000"/>
            </a:blip>
            <a:stretch>
              <a:fillRect b="-767026"/>
            </a:stretch>
          </a:blipFill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955248" y="2996708"/>
            <a:ext cx="14377504" cy="5517367"/>
          </a:xfrm>
          <a:custGeom>
            <a:avLst/>
            <a:gdLst/>
            <a:ahLst/>
            <a:cxnLst/>
            <a:rect l="l" t="t" r="r" b="b"/>
            <a:pathLst>
              <a:path w="14377504" h="5517367">
                <a:moveTo>
                  <a:pt x="0" y="0"/>
                </a:moveTo>
                <a:lnTo>
                  <a:pt x="14377504" y="0"/>
                </a:lnTo>
                <a:lnTo>
                  <a:pt x="14377504" y="5517367"/>
                </a:lnTo>
                <a:lnTo>
                  <a:pt x="0" y="551736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3" name="TextBox 3"/>
          <p:cNvSpPr txBox="1"/>
          <p:nvPr/>
        </p:nvSpPr>
        <p:spPr>
          <a:xfrm>
            <a:off x="1388971" y="981075"/>
            <a:ext cx="15510057" cy="8949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47"/>
              </a:lnSpc>
              <a:spcBef>
                <a:spcPct val="0"/>
              </a:spcBef>
            </a:pPr>
            <a:r>
              <a:rPr lang="en-US" sz="5599" b="1">
                <a:solidFill>
                  <a:srgbClr val="7A7E8F"/>
                </a:solidFill>
                <a:latin typeface="Arial MT Pro Bold"/>
                <a:ea typeface="Arial MT Pro Bold"/>
                <a:cs typeface="Arial MT Pro Bold"/>
                <a:sym typeface="Arial MT Pro Bold"/>
              </a:rPr>
              <a:t>Návrh - základní principy NRPP</a:t>
            </a:r>
          </a:p>
        </p:txBody>
      </p:sp>
      <p:sp>
        <p:nvSpPr>
          <p:cNvPr id="4" name="Freeform 4"/>
          <p:cNvSpPr/>
          <p:nvPr/>
        </p:nvSpPr>
        <p:spPr>
          <a:xfrm>
            <a:off x="14250481" y="9634740"/>
            <a:ext cx="3921383" cy="452280"/>
          </a:xfrm>
          <a:custGeom>
            <a:avLst/>
            <a:gdLst/>
            <a:ahLst/>
            <a:cxnLst/>
            <a:rect l="l" t="t" r="r" b="b"/>
            <a:pathLst>
              <a:path w="3921383" h="452280">
                <a:moveTo>
                  <a:pt x="0" y="0"/>
                </a:moveTo>
                <a:lnTo>
                  <a:pt x="3921384" y="0"/>
                </a:lnTo>
                <a:lnTo>
                  <a:pt x="3921384" y="452280"/>
                </a:lnTo>
                <a:lnTo>
                  <a:pt x="0" y="4522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5000"/>
            </a:blip>
            <a:stretch>
              <a:fillRect b="-767026"/>
            </a:stretch>
          </a:blipFill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76400" y="2781300"/>
            <a:ext cx="15687183" cy="5882694"/>
          </a:xfrm>
          <a:custGeom>
            <a:avLst/>
            <a:gdLst/>
            <a:ahLst/>
            <a:cxnLst/>
            <a:rect l="l" t="t" r="r" b="b"/>
            <a:pathLst>
              <a:path w="15687183" h="5882694">
                <a:moveTo>
                  <a:pt x="0" y="0"/>
                </a:moveTo>
                <a:lnTo>
                  <a:pt x="15687183" y="0"/>
                </a:lnTo>
                <a:lnTo>
                  <a:pt x="15687183" y="5882694"/>
                </a:lnTo>
                <a:lnTo>
                  <a:pt x="0" y="588269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3" name="TextBox 3"/>
          <p:cNvSpPr txBox="1"/>
          <p:nvPr/>
        </p:nvSpPr>
        <p:spPr>
          <a:xfrm>
            <a:off x="1374503" y="1490668"/>
            <a:ext cx="15510057" cy="8949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47"/>
              </a:lnSpc>
              <a:spcBef>
                <a:spcPct val="0"/>
              </a:spcBef>
            </a:pPr>
            <a:r>
              <a:rPr lang="en-US" sz="5599" b="1">
                <a:solidFill>
                  <a:srgbClr val="7A7E8F"/>
                </a:solidFill>
                <a:latin typeface="Arial MT Pro Bold"/>
                <a:ea typeface="Arial MT Pro Bold"/>
                <a:cs typeface="Arial MT Pro Bold"/>
                <a:sym typeface="Arial MT Pro Bold"/>
              </a:rPr>
              <a:t>Příprava NRPP - implementační struktura </a:t>
            </a:r>
          </a:p>
        </p:txBody>
      </p:sp>
      <p:sp>
        <p:nvSpPr>
          <p:cNvPr id="4" name="Freeform 4"/>
          <p:cNvSpPr/>
          <p:nvPr/>
        </p:nvSpPr>
        <p:spPr>
          <a:xfrm>
            <a:off x="14250481" y="9634740"/>
            <a:ext cx="3921383" cy="452280"/>
          </a:xfrm>
          <a:custGeom>
            <a:avLst/>
            <a:gdLst/>
            <a:ahLst/>
            <a:cxnLst/>
            <a:rect l="l" t="t" r="r" b="b"/>
            <a:pathLst>
              <a:path w="3921383" h="452280">
                <a:moveTo>
                  <a:pt x="0" y="0"/>
                </a:moveTo>
                <a:lnTo>
                  <a:pt x="3921384" y="0"/>
                </a:lnTo>
                <a:lnTo>
                  <a:pt x="3921384" y="452280"/>
                </a:lnTo>
                <a:lnTo>
                  <a:pt x="0" y="4522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5000"/>
            </a:blip>
            <a:stretch>
              <a:fillRect b="-767026"/>
            </a:stretch>
          </a:blipFill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grpSp>
        <p:nvGrpSpPr>
          <p:cNvPr id="3" name="Group 3"/>
          <p:cNvGrpSpPr/>
          <p:nvPr/>
        </p:nvGrpSpPr>
        <p:grpSpPr>
          <a:xfrm>
            <a:off x="10920336" y="0"/>
            <a:ext cx="7294096" cy="8487675"/>
            <a:chOff x="0" y="0"/>
            <a:chExt cx="6985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5255"/>
              <a:ext cx="698500" cy="802291"/>
            </a:xfrm>
            <a:custGeom>
              <a:avLst/>
              <a:gdLst/>
              <a:ahLst/>
              <a:cxnLst/>
              <a:rect l="l" t="t" r="r" b="b"/>
              <a:pathLst>
                <a:path w="698500" h="802291">
                  <a:moveTo>
                    <a:pt x="372902" y="8506"/>
                  </a:moveTo>
                  <a:lnTo>
                    <a:pt x="674848" y="184184"/>
                  </a:lnTo>
                  <a:cubicBezTo>
                    <a:pt x="689491" y="192704"/>
                    <a:pt x="698500" y="208367"/>
                    <a:pt x="698500" y="225309"/>
                  </a:cubicBezTo>
                  <a:lnTo>
                    <a:pt x="698500" y="576981"/>
                  </a:lnTo>
                  <a:cubicBezTo>
                    <a:pt x="698500" y="593923"/>
                    <a:pt x="689491" y="609586"/>
                    <a:pt x="674848" y="618106"/>
                  </a:cubicBezTo>
                  <a:lnTo>
                    <a:pt x="372902" y="793784"/>
                  </a:lnTo>
                  <a:cubicBezTo>
                    <a:pt x="358281" y="802290"/>
                    <a:pt x="340219" y="802290"/>
                    <a:pt x="325598" y="793784"/>
                  </a:cubicBezTo>
                  <a:lnTo>
                    <a:pt x="23652" y="618106"/>
                  </a:lnTo>
                  <a:cubicBezTo>
                    <a:pt x="9009" y="609586"/>
                    <a:pt x="0" y="593923"/>
                    <a:pt x="0" y="576981"/>
                  </a:cubicBezTo>
                  <a:lnTo>
                    <a:pt x="0" y="225309"/>
                  </a:lnTo>
                  <a:cubicBezTo>
                    <a:pt x="0" y="208367"/>
                    <a:pt x="9009" y="192704"/>
                    <a:pt x="23652" y="184184"/>
                  </a:cubicBezTo>
                  <a:lnTo>
                    <a:pt x="325598" y="8506"/>
                  </a:lnTo>
                  <a:cubicBezTo>
                    <a:pt x="340219" y="0"/>
                    <a:pt x="358281" y="0"/>
                    <a:pt x="372902" y="8506"/>
                  </a:cubicBezTo>
                  <a:close/>
                </a:path>
              </a:pathLst>
            </a:custGeom>
            <a:blipFill>
              <a:blip r:embed="rId3"/>
              <a:stretch>
                <a:fillRect l="-35580" r="-35580"/>
              </a:stretch>
            </a:blipFill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882206" y="7886869"/>
            <a:ext cx="7332226" cy="793342"/>
            <a:chOff x="0" y="0"/>
            <a:chExt cx="9776301" cy="1057789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0"/>
              <a:ext cx="9738201" cy="863865"/>
              <a:chOff x="0" y="0"/>
              <a:chExt cx="1923595" cy="17064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1923595" cy="170640"/>
              </a:xfrm>
              <a:custGeom>
                <a:avLst/>
                <a:gdLst/>
                <a:ahLst/>
                <a:cxnLst/>
                <a:rect l="l" t="t" r="r" b="b"/>
                <a:pathLst>
                  <a:path w="1923595" h="170640">
                    <a:moveTo>
                      <a:pt x="0" y="0"/>
                    </a:moveTo>
                    <a:lnTo>
                      <a:pt x="1923595" y="0"/>
                    </a:lnTo>
                    <a:lnTo>
                      <a:pt x="1923595" y="170640"/>
                    </a:lnTo>
                    <a:lnTo>
                      <a:pt x="0" y="170640"/>
                    </a:lnTo>
                    <a:close/>
                  </a:path>
                </a:pathLst>
              </a:custGeom>
              <a:solidFill>
                <a:srgbClr val="759BAA">
                  <a:alpha val="44706"/>
                </a:srgbClr>
              </a:solidFill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85725"/>
                <a:ext cx="1923595" cy="25636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940"/>
                  </a:lnSpc>
                </a:pPr>
                <a:endParaRPr/>
              </a:p>
            </p:txBody>
          </p:sp>
        </p:grpSp>
        <p:sp>
          <p:nvSpPr>
            <p:cNvPr id="9" name="TextBox 9"/>
            <p:cNvSpPr txBox="1"/>
            <p:nvPr/>
          </p:nvSpPr>
          <p:spPr>
            <a:xfrm>
              <a:off x="50840" y="77095"/>
              <a:ext cx="9725461" cy="9806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44"/>
                </a:lnSpc>
              </a:pPr>
              <a:r>
                <a:rPr lang="en-US" sz="1800">
                  <a:solidFill>
                    <a:srgbClr val="FFFFFF"/>
                  </a:solidFill>
                  <a:latin typeface="Arial MT Pro"/>
                  <a:ea typeface="Arial MT Pro"/>
                  <a:cs typeface="Arial MT Pro"/>
                  <a:sym typeface="Arial MT Pro"/>
                </a:rPr>
                <a:t>Modernizace odborných učeben - ZŠ, Trutnov 2, Mládežnická 536</a:t>
              </a:r>
            </a:p>
            <a:p>
              <a:pPr algn="l">
                <a:lnSpc>
                  <a:spcPts val="1944"/>
                </a:lnSpc>
                <a:spcBef>
                  <a:spcPct val="0"/>
                </a:spcBef>
              </a:pPr>
              <a:r>
                <a:rPr lang="en-US" sz="1800">
                  <a:solidFill>
                    <a:srgbClr val="FFFFFF"/>
                  </a:solidFill>
                  <a:latin typeface="Arial MT Pro"/>
                  <a:ea typeface="Arial MT Pro"/>
                  <a:cs typeface="Arial MT Pro"/>
                  <a:sym typeface="Arial MT Pro"/>
                </a:rPr>
                <a:t>Příjemce: ZŠ, Trutnov 2, Mládežnická 536, dotace EU: 40,8 mil. Kč</a:t>
              </a:r>
            </a:p>
            <a:p>
              <a:pPr algn="l">
                <a:lnSpc>
                  <a:spcPts val="1728"/>
                </a:lnSpc>
                <a:spcBef>
                  <a:spcPct val="0"/>
                </a:spcBef>
              </a:pPr>
              <a:endParaRPr lang="en-US" sz="1800">
                <a:solidFill>
                  <a:srgbClr val="FFFFFF"/>
                </a:solidFill>
                <a:latin typeface="Arial MT Pro"/>
                <a:ea typeface="Arial MT Pro"/>
                <a:cs typeface="Arial MT Pro"/>
                <a:sym typeface="Arial MT Pro"/>
              </a:endParaRP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028700" y="1505331"/>
            <a:ext cx="9390795" cy="7903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83"/>
              </a:lnSpc>
            </a:pPr>
            <a:r>
              <a:rPr lang="en-US" sz="4984" b="1">
                <a:solidFill>
                  <a:srgbClr val="FFFFFF"/>
                </a:solidFill>
                <a:latin typeface="Arial MT Pro Bold"/>
                <a:ea typeface="Arial MT Pro Bold"/>
                <a:cs typeface="Arial MT Pro Bold"/>
                <a:sym typeface="Arial MT Pro Bold"/>
              </a:rPr>
              <a:t>Témata pro období 2028+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250481" y="9634740"/>
            <a:ext cx="3921383" cy="452280"/>
          </a:xfrm>
          <a:custGeom>
            <a:avLst/>
            <a:gdLst/>
            <a:ahLst/>
            <a:cxnLst/>
            <a:rect l="l" t="t" r="r" b="b"/>
            <a:pathLst>
              <a:path w="3921383" h="452280">
                <a:moveTo>
                  <a:pt x="0" y="0"/>
                </a:moveTo>
                <a:lnTo>
                  <a:pt x="3921384" y="0"/>
                </a:lnTo>
                <a:lnTo>
                  <a:pt x="3921384" y="452280"/>
                </a:lnTo>
                <a:lnTo>
                  <a:pt x="0" y="45228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5000"/>
            </a:blip>
            <a:stretch>
              <a:fillRect b="-767026"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3" name="TextBox 3"/>
          <p:cNvSpPr txBox="1"/>
          <p:nvPr/>
        </p:nvSpPr>
        <p:spPr>
          <a:xfrm>
            <a:off x="1374503" y="1490668"/>
            <a:ext cx="15510057" cy="8949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47"/>
              </a:lnSpc>
              <a:spcBef>
                <a:spcPct val="0"/>
              </a:spcBef>
            </a:pPr>
            <a:r>
              <a:rPr lang="en-US" sz="5599" b="1">
                <a:solidFill>
                  <a:srgbClr val="7A7E8F"/>
                </a:solidFill>
                <a:latin typeface="Arial MT Pro Bold"/>
                <a:ea typeface="Arial MT Pro Bold"/>
                <a:cs typeface="Arial MT Pro Bold"/>
                <a:sym typeface="Arial MT Pro Bold"/>
              </a:rPr>
              <a:t>Strategický rámec politiky soudržnosti 2028+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2696210"/>
            <a:ext cx="15329407" cy="4847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056" lvl="1" indent="-367028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7A7E8F"/>
                </a:solidFill>
                <a:latin typeface="Arial MT Pro"/>
                <a:ea typeface="Arial MT Pro"/>
                <a:cs typeface="Arial MT Pro"/>
                <a:sym typeface="Arial MT Pro"/>
              </a:rPr>
              <a:t>vláda vzala na vědomí </a:t>
            </a:r>
            <a:r>
              <a:rPr lang="en-US" sz="3399" b="1">
                <a:solidFill>
                  <a:srgbClr val="7A7E8F"/>
                </a:solidFill>
                <a:latin typeface="Arial MT Pro Bold"/>
                <a:ea typeface="Arial MT Pro Bold"/>
                <a:cs typeface="Arial MT Pro Bold"/>
                <a:sym typeface="Arial MT Pro Bold"/>
              </a:rPr>
              <a:t>2. 7. 2025</a:t>
            </a:r>
          </a:p>
          <a:p>
            <a:pPr marL="734056" lvl="1" indent="-367028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7A7E8F"/>
                </a:solidFill>
                <a:latin typeface="Arial MT Pro"/>
                <a:ea typeface="Arial MT Pro"/>
                <a:cs typeface="Arial MT Pro"/>
                <a:sym typeface="Arial MT Pro"/>
              </a:rPr>
              <a:t>obsahuje dvě varianty - ekonomickou a širší</a:t>
            </a:r>
          </a:p>
          <a:p>
            <a:pPr marL="734056" lvl="1" indent="-367028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7A7E8F"/>
                </a:solidFill>
                <a:latin typeface="Arial MT Pro"/>
                <a:ea typeface="Arial MT Pro"/>
                <a:cs typeface="Arial MT Pro"/>
                <a:sym typeface="Arial MT Pro"/>
              </a:rPr>
              <a:t>důraz na </a:t>
            </a:r>
            <a:r>
              <a:rPr lang="en-US" sz="3399" b="1">
                <a:solidFill>
                  <a:srgbClr val="7A7E8F"/>
                </a:solidFill>
                <a:latin typeface="Arial MT Pro Bold"/>
                <a:ea typeface="Arial MT Pro Bold"/>
                <a:cs typeface="Arial MT Pro Bold"/>
                <a:sym typeface="Arial MT Pro Bold"/>
              </a:rPr>
              <a:t>finanční nástroje</a:t>
            </a:r>
          </a:p>
          <a:p>
            <a:pPr marL="734056" lvl="1" indent="-367028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7A7E8F"/>
                </a:solidFill>
                <a:latin typeface="Arial MT Pro"/>
                <a:ea typeface="Arial MT Pro"/>
                <a:cs typeface="Arial MT Pro"/>
                <a:sym typeface="Arial MT Pro"/>
              </a:rPr>
              <a:t>úkol pro MMR: do 30. 6. 2026 předložit vládě</a:t>
            </a:r>
            <a:r>
              <a:rPr lang="en-US" sz="3399">
                <a:solidFill>
                  <a:srgbClr val="7A8693"/>
                </a:solidFill>
                <a:latin typeface="Arial MT Pro"/>
                <a:ea typeface="Arial MT Pro"/>
                <a:cs typeface="Arial MT Pro"/>
                <a:sym typeface="Arial MT Pro"/>
              </a:rPr>
              <a:t> </a:t>
            </a:r>
            <a:r>
              <a:rPr lang="en-US" sz="3399" b="1">
                <a:solidFill>
                  <a:srgbClr val="7A8693"/>
                </a:solidFill>
                <a:latin typeface="Arial MT Pro Bold"/>
                <a:ea typeface="Arial MT Pro Bold"/>
                <a:cs typeface="Arial MT Pro Bold"/>
                <a:sym typeface="Arial MT Pro Bold"/>
              </a:rPr>
              <a:t>konečnou podobu Strategického rámce</a:t>
            </a:r>
            <a:r>
              <a:rPr lang="en-US" sz="3399">
                <a:solidFill>
                  <a:srgbClr val="7A7E8F"/>
                </a:solidFill>
                <a:latin typeface="Arial MT Pro"/>
                <a:ea typeface="Arial MT Pro"/>
                <a:cs typeface="Arial MT Pro"/>
                <a:sym typeface="Arial MT Pro"/>
              </a:rPr>
              <a:t> a informaci o stavu přípravy národního strategického dokumentu k fondům ve sdíleném řízení vč. návrhu implementační struktury</a:t>
            </a:r>
          </a:p>
          <a:p>
            <a:pPr marL="734056" lvl="1" indent="-367028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7A7E8F"/>
                </a:solidFill>
                <a:latin typeface="Arial MT Pro"/>
                <a:ea typeface="Arial MT Pro"/>
                <a:cs typeface="Arial MT Pro"/>
                <a:sym typeface="Arial MT Pro"/>
              </a:rPr>
              <a:t>překlopí se do </a:t>
            </a:r>
            <a:r>
              <a:rPr lang="en-US" sz="3399" b="1">
                <a:solidFill>
                  <a:srgbClr val="7A7E8F"/>
                </a:solidFill>
                <a:latin typeface="Arial MT Pro Bold"/>
                <a:ea typeface="Arial MT Pro Bold"/>
                <a:cs typeface="Arial MT Pro Bold"/>
                <a:sym typeface="Arial MT Pro Bold"/>
              </a:rPr>
              <a:t>Národního regionálního partnerského plánu </a:t>
            </a:r>
          </a:p>
          <a:p>
            <a:pPr algn="l">
              <a:lnSpc>
                <a:spcPts val="4759"/>
              </a:lnSpc>
            </a:pPr>
            <a:endParaRPr lang="en-US" sz="3399" b="1">
              <a:solidFill>
                <a:srgbClr val="7A7E8F"/>
              </a:solidFill>
              <a:latin typeface="Arial MT Pro Bold"/>
              <a:ea typeface="Arial MT Pro Bold"/>
              <a:cs typeface="Arial MT Pro Bold"/>
              <a:sym typeface="Arial MT Pro Bold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031208" y="5727506"/>
            <a:ext cx="748973" cy="748973"/>
          </a:xfrm>
          <a:custGeom>
            <a:avLst/>
            <a:gdLst/>
            <a:ahLst/>
            <a:cxnLst/>
            <a:rect l="l" t="t" r="r" b="b"/>
            <a:pathLst>
              <a:path w="748973" h="748973">
                <a:moveTo>
                  <a:pt x="0" y="0"/>
                </a:moveTo>
                <a:lnTo>
                  <a:pt x="748973" y="0"/>
                </a:lnTo>
                <a:lnTo>
                  <a:pt x="748973" y="748972"/>
                </a:lnTo>
                <a:lnTo>
                  <a:pt x="0" y="7489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3" name="Freeform 3"/>
          <p:cNvSpPr/>
          <p:nvPr/>
        </p:nvSpPr>
        <p:spPr>
          <a:xfrm>
            <a:off x="1956924" y="1254809"/>
            <a:ext cx="14374152" cy="7492527"/>
          </a:xfrm>
          <a:custGeom>
            <a:avLst/>
            <a:gdLst/>
            <a:ahLst/>
            <a:cxnLst/>
            <a:rect l="l" t="t" r="r" b="b"/>
            <a:pathLst>
              <a:path w="14374152" h="7492527">
                <a:moveTo>
                  <a:pt x="0" y="0"/>
                </a:moveTo>
                <a:lnTo>
                  <a:pt x="14374152" y="0"/>
                </a:lnTo>
                <a:lnTo>
                  <a:pt x="14374152" y="7492527"/>
                </a:lnTo>
                <a:lnTo>
                  <a:pt x="0" y="749252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4" name="Freeform 4"/>
          <p:cNvSpPr/>
          <p:nvPr/>
        </p:nvSpPr>
        <p:spPr>
          <a:xfrm>
            <a:off x="8284887" y="5854104"/>
            <a:ext cx="589820" cy="589820"/>
          </a:xfrm>
          <a:custGeom>
            <a:avLst/>
            <a:gdLst/>
            <a:ahLst/>
            <a:cxnLst/>
            <a:rect l="l" t="t" r="r" b="b"/>
            <a:pathLst>
              <a:path w="589820" h="589820">
                <a:moveTo>
                  <a:pt x="0" y="0"/>
                </a:moveTo>
                <a:lnTo>
                  <a:pt x="589820" y="0"/>
                </a:lnTo>
                <a:lnTo>
                  <a:pt x="589820" y="589820"/>
                </a:lnTo>
                <a:lnTo>
                  <a:pt x="0" y="5898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5" name="Freeform 5"/>
          <p:cNvSpPr/>
          <p:nvPr/>
        </p:nvSpPr>
        <p:spPr>
          <a:xfrm>
            <a:off x="14731064" y="5854104"/>
            <a:ext cx="589820" cy="589820"/>
          </a:xfrm>
          <a:custGeom>
            <a:avLst/>
            <a:gdLst/>
            <a:ahLst/>
            <a:cxnLst/>
            <a:rect l="l" t="t" r="r" b="b"/>
            <a:pathLst>
              <a:path w="589820" h="589820">
                <a:moveTo>
                  <a:pt x="0" y="0"/>
                </a:moveTo>
                <a:lnTo>
                  <a:pt x="589820" y="0"/>
                </a:lnTo>
                <a:lnTo>
                  <a:pt x="589820" y="589820"/>
                </a:lnTo>
                <a:lnTo>
                  <a:pt x="0" y="5898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6" name="Freeform 6"/>
          <p:cNvSpPr/>
          <p:nvPr/>
        </p:nvSpPr>
        <p:spPr>
          <a:xfrm>
            <a:off x="8125253" y="3800293"/>
            <a:ext cx="560883" cy="560883"/>
          </a:xfrm>
          <a:custGeom>
            <a:avLst/>
            <a:gdLst/>
            <a:ahLst/>
            <a:cxnLst/>
            <a:rect l="l" t="t" r="r" b="b"/>
            <a:pathLst>
              <a:path w="560883" h="560883">
                <a:moveTo>
                  <a:pt x="0" y="0"/>
                </a:moveTo>
                <a:lnTo>
                  <a:pt x="560883" y="0"/>
                </a:lnTo>
                <a:lnTo>
                  <a:pt x="560883" y="560882"/>
                </a:lnTo>
                <a:lnTo>
                  <a:pt x="0" y="56088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7" name="Freeform 7"/>
          <p:cNvSpPr/>
          <p:nvPr/>
        </p:nvSpPr>
        <p:spPr>
          <a:xfrm>
            <a:off x="14250481" y="9634740"/>
            <a:ext cx="3921383" cy="452280"/>
          </a:xfrm>
          <a:custGeom>
            <a:avLst/>
            <a:gdLst/>
            <a:ahLst/>
            <a:cxnLst/>
            <a:rect l="l" t="t" r="r" b="b"/>
            <a:pathLst>
              <a:path w="3921383" h="452280">
                <a:moveTo>
                  <a:pt x="0" y="0"/>
                </a:moveTo>
                <a:lnTo>
                  <a:pt x="3921384" y="0"/>
                </a:lnTo>
                <a:lnTo>
                  <a:pt x="3921384" y="452280"/>
                </a:lnTo>
                <a:lnTo>
                  <a:pt x="0" y="45228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55000"/>
            </a:blip>
            <a:stretch>
              <a:fillRect b="-767026"/>
            </a:stretch>
          </a:blipFill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894516" y="1028700"/>
            <a:ext cx="14214358" cy="8066648"/>
          </a:xfrm>
          <a:custGeom>
            <a:avLst/>
            <a:gdLst/>
            <a:ahLst/>
            <a:cxnLst/>
            <a:rect l="l" t="t" r="r" b="b"/>
            <a:pathLst>
              <a:path w="14214358" h="8066648">
                <a:moveTo>
                  <a:pt x="0" y="0"/>
                </a:moveTo>
                <a:lnTo>
                  <a:pt x="14214358" y="0"/>
                </a:lnTo>
                <a:lnTo>
                  <a:pt x="14214358" y="8066648"/>
                </a:lnTo>
                <a:lnTo>
                  <a:pt x="0" y="806664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3" name="Freeform 3"/>
          <p:cNvSpPr/>
          <p:nvPr/>
        </p:nvSpPr>
        <p:spPr>
          <a:xfrm>
            <a:off x="8188727" y="6079074"/>
            <a:ext cx="582586" cy="582586"/>
          </a:xfrm>
          <a:custGeom>
            <a:avLst/>
            <a:gdLst/>
            <a:ahLst/>
            <a:cxnLst/>
            <a:rect l="l" t="t" r="r" b="b"/>
            <a:pathLst>
              <a:path w="582586" h="582586">
                <a:moveTo>
                  <a:pt x="0" y="0"/>
                </a:moveTo>
                <a:lnTo>
                  <a:pt x="582585" y="0"/>
                </a:lnTo>
                <a:lnTo>
                  <a:pt x="582585" y="582585"/>
                </a:lnTo>
                <a:lnTo>
                  <a:pt x="0" y="58258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4" name="Freeform 4"/>
          <p:cNvSpPr/>
          <p:nvPr/>
        </p:nvSpPr>
        <p:spPr>
          <a:xfrm>
            <a:off x="13276022" y="8227192"/>
            <a:ext cx="597054" cy="597054"/>
          </a:xfrm>
          <a:custGeom>
            <a:avLst/>
            <a:gdLst/>
            <a:ahLst/>
            <a:cxnLst/>
            <a:rect l="l" t="t" r="r" b="b"/>
            <a:pathLst>
              <a:path w="597054" h="597054">
                <a:moveTo>
                  <a:pt x="0" y="0"/>
                </a:moveTo>
                <a:lnTo>
                  <a:pt x="597054" y="0"/>
                </a:lnTo>
                <a:lnTo>
                  <a:pt x="597054" y="597054"/>
                </a:lnTo>
                <a:lnTo>
                  <a:pt x="0" y="59705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5" name="Freeform 5"/>
          <p:cNvSpPr/>
          <p:nvPr/>
        </p:nvSpPr>
        <p:spPr>
          <a:xfrm>
            <a:off x="14250481" y="9634740"/>
            <a:ext cx="3921383" cy="452280"/>
          </a:xfrm>
          <a:custGeom>
            <a:avLst/>
            <a:gdLst/>
            <a:ahLst/>
            <a:cxnLst/>
            <a:rect l="l" t="t" r="r" b="b"/>
            <a:pathLst>
              <a:path w="3921383" h="452280">
                <a:moveTo>
                  <a:pt x="0" y="0"/>
                </a:moveTo>
                <a:lnTo>
                  <a:pt x="3921384" y="0"/>
                </a:lnTo>
                <a:lnTo>
                  <a:pt x="3921384" y="452280"/>
                </a:lnTo>
                <a:lnTo>
                  <a:pt x="0" y="45228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55000"/>
            </a:blip>
            <a:stretch>
              <a:fillRect b="-767026"/>
            </a:stretch>
          </a:blipFill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8122D1-6CB8-214A-B842-D4DC0DF3A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IROP 2014 - 2020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B638AC5-A4E4-5341-8E12-C244565085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96350" y="2878355"/>
            <a:ext cx="7791650" cy="4773729"/>
          </a:xfrm>
        </p:spPr>
        <p:txBody>
          <a:bodyPr/>
          <a:lstStyle/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cs-CZ" sz="2700" b="1" dirty="0">
                <a:solidFill>
                  <a:schemeClr val="accent1"/>
                </a:solidFill>
              </a:rPr>
              <a:t>IROP </a:t>
            </a:r>
            <a:r>
              <a:rPr lang="cs-CZ" sz="2700" dirty="0">
                <a:solidFill>
                  <a:schemeClr val="accent1"/>
                </a:solidFill>
              </a:rPr>
              <a:t>= </a:t>
            </a:r>
            <a:br>
              <a:rPr lang="ru-RU" sz="2700" dirty="0">
                <a:solidFill>
                  <a:schemeClr val="accent1"/>
                </a:solidFill>
              </a:rPr>
            </a:br>
            <a:r>
              <a:rPr lang="cs-CZ" sz="2700" b="1" dirty="0">
                <a:solidFill>
                  <a:schemeClr val="accent1"/>
                </a:solidFill>
              </a:rPr>
              <a:t>I</a:t>
            </a:r>
            <a:r>
              <a:rPr lang="cs-CZ" sz="2700" dirty="0"/>
              <a:t>ntegrovaný</a:t>
            </a:r>
            <a:r>
              <a:rPr lang="cs-CZ" sz="2700" dirty="0">
                <a:solidFill>
                  <a:schemeClr val="accent1"/>
                </a:solidFill>
              </a:rPr>
              <a:t> </a:t>
            </a:r>
            <a:r>
              <a:rPr lang="cs-CZ" sz="2700" b="1" dirty="0">
                <a:solidFill>
                  <a:schemeClr val="accent1"/>
                </a:solidFill>
              </a:rPr>
              <a:t>r</a:t>
            </a:r>
            <a:r>
              <a:rPr lang="cs-CZ" sz="2700" dirty="0"/>
              <a:t>egionální </a:t>
            </a:r>
            <a:r>
              <a:rPr lang="cs-CZ" sz="2700" b="1" dirty="0">
                <a:solidFill>
                  <a:schemeClr val="accent1"/>
                </a:solidFill>
              </a:rPr>
              <a:t>o</a:t>
            </a:r>
            <a:r>
              <a:rPr lang="cs-CZ" sz="2700" dirty="0"/>
              <a:t>perační</a:t>
            </a:r>
            <a:r>
              <a:rPr lang="cs-CZ" sz="2700" dirty="0">
                <a:solidFill>
                  <a:schemeClr val="accent1"/>
                </a:solidFill>
              </a:rPr>
              <a:t> </a:t>
            </a:r>
            <a:r>
              <a:rPr lang="cs-CZ" sz="2700" b="1" dirty="0">
                <a:solidFill>
                  <a:schemeClr val="accent1"/>
                </a:solidFill>
              </a:rPr>
              <a:t>p</a:t>
            </a:r>
            <a:r>
              <a:rPr lang="cs-CZ" sz="2700" dirty="0"/>
              <a:t>rogram</a:t>
            </a:r>
          </a:p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cs-CZ" sz="2700" dirty="0"/>
              <a:t>navazuje na IOP a ROPy 2007 - 2013</a:t>
            </a:r>
          </a:p>
          <a:p>
            <a:pPr lvl="1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chemeClr val="accent1"/>
                </a:solidFill>
              </a:rPr>
              <a:t>Pro lepší život v regionech</a:t>
            </a:r>
          </a:p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cs-CZ" sz="2700" dirty="0"/>
              <a:t>na roky 2014-2020 vyčlenila EU pro IROP </a:t>
            </a:r>
            <a:br>
              <a:rPr lang="cs-CZ" sz="2700" dirty="0"/>
            </a:br>
            <a:r>
              <a:rPr lang="cs-CZ" sz="2700" b="1" dirty="0">
                <a:solidFill>
                  <a:schemeClr val="accent1"/>
                </a:solidFill>
              </a:rPr>
              <a:t>5,9 mld. EUR</a:t>
            </a:r>
            <a:r>
              <a:rPr lang="cs-CZ" sz="2700" dirty="0"/>
              <a:t>, tj. </a:t>
            </a:r>
            <a:r>
              <a:rPr lang="cs-CZ" sz="2700" b="1" dirty="0">
                <a:solidFill>
                  <a:schemeClr val="accent1"/>
                </a:solidFill>
              </a:rPr>
              <a:t>149 mld. Kč (aktuální číslo – v průběhu období se mění vlivem kurzu či převodů z/do jiných programů)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3971DAF-7352-BE45-BC04-13D36FB76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b="1" dirty="0"/>
              <a:t>IROP 2014 - 2020</a:t>
            </a:r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5F6C7A0C-4F0A-EB48-A574-A6A6061E5CDE}"/>
              </a:ext>
            </a:extLst>
          </p:cNvPr>
          <p:cNvSpPr txBox="1"/>
          <p:nvPr/>
        </p:nvSpPr>
        <p:spPr>
          <a:xfrm>
            <a:off x="958052" y="8229811"/>
            <a:ext cx="3965043" cy="478385"/>
          </a:xfrm>
          <a:prstGeom prst="rect">
            <a:avLst/>
          </a:prstGeom>
          <a:noFill/>
        </p:spPr>
        <p:txBody>
          <a:bodyPr wrap="square" lIns="54000" tIns="54000" rIns="54000" bIns="54000" rtlCol="0">
            <a:noAutofit/>
          </a:bodyPr>
          <a:lstStyle>
            <a:defPPr>
              <a:defRPr lang="cs-CZ"/>
            </a:defPPr>
          </a:lstStyle>
          <a:p>
            <a:r>
              <a:rPr lang="cs-CZ" b="1" dirty="0">
                <a:solidFill>
                  <a:schemeClr val="accent1"/>
                </a:solidFill>
              </a:rPr>
              <a:t>Centrum sociálních služeb Žďár nad Sázavou</a:t>
            </a:r>
          </a:p>
        </p:txBody>
      </p:sp>
      <p:sp>
        <p:nvSpPr>
          <p:cNvPr id="8" name="TextovéPole 6">
            <a:extLst>
              <a:ext uri="{FF2B5EF4-FFF2-40B4-BE49-F238E27FC236}">
                <a16:creationId xmlns:a16="http://schemas.microsoft.com/office/drawing/2014/main" id="{05E8769E-4E49-474B-B6FF-F6788FE6CB52}"/>
              </a:ext>
            </a:extLst>
          </p:cNvPr>
          <p:cNvSpPr txBox="1"/>
          <p:nvPr/>
        </p:nvSpPr>
        <p:spPr>
          <a:xfrm>
            <a:off x="6375872" y="8229812"/>
            <a:ext cx="3965043" cy="478386"/>
          </a:xfrm>
          <a:prstGeom prst="rect">
            <a:avLst/>
          </a:prstGeom>
          <a:noFill/>
        </p:spPr>
        <p:txBody>
          <a:bodyPr wrap="square" lIns="54000" tIns="54000" rIns="54000" bIns="54000" rtlCol="0">
            <a:noAutofit/>
          </a:bodyPr>
          <a:lstStyle>
            <a:defPPr>
              <a:defRPr lang="cs-CZ"/>
            </a:defPPr>
          </a:lstStyle>
          <a:p>
            <a:pPr algn="r"/>
            <a:r>
              <a:rPr lang="cs-CZ" dirty="0">
                <a:solidFill>
                  <a:schemeClr val="accent1"/>
                </a:solidFill>
              </a:rPr>
              <a:t>Dotace EU: 20,7 mil. Kč</a:t>
            </a:r>
          </a:p>
          <a:p>
            <a:pPr algn="r"/>
            <a:r>
              <a:rPr lang="cs-CZ" dirty="0">
                <a:solidFill>
                  <a:schemeClr val="accent1"/>
                </a:solidFill>
              </a:rPr>
              <a:t>IROP 2014-2020</a:t>
            </a:r>
          </a:p>
        </p:txBody>
      </p:sp>
      <p:pic>
        <p:nvPicPr>
          <p:cNvPr id="12" name="Zástupný symbol obrázku 11">
            <a:extLst>
              <a:ext uri="{FF2B5EF4-FFF2-40B4-BE49-F238E27FC236}">
                <a16:creationId xmlns:a16="http://schemas.microsoft.com/office/drawing/2014/main" id="{6D73E11B-65DB-52B8-0389-7E7A6A4B666B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25" b="712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086573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250481" y="9634740"/>
            <a:ext cx="3921383" cy="452280"/>
          </a:xfrm>
          <a:custGeom>
            <a:avLst/>
            <a:gdLst/>
            <a:ahLst/>
            <a:cxnLst/>
            <a:rect l="l" t="t" r="r" b="b"/>
            <a:pathLst>
              <a:path w="3921383" h="452280">
                <a:moveTo>
                  <a:pt x="0" y="0"/>
                </a:moveTo>
                <a:lnTo>
                  <a:pt x="3921384" y="0"/>
                </a:lnTo>
                <a:lnTo>
                  <a:pt x="3921384" y="452280"/>
                </a:lnTo>
                <a:lnTo>
                  <a:pt x="0" y="45228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5000"/>
            </a:blip>
            <a:stretch>
              <a:fillRect b="-767026"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3" name="Freeform 3"/>
          <p:cNvSpPr/>
          <p:nvPr/>
        </p:nvSpPr>
        <p:spPr>
          <a:xfrm>
            <a:off x="1028700" y="1028700"/>
            <a:ext cx="16000788" cy="8380412"/>
          </a:xfrm>
          <a:custGeom>
            <a:avLst/>
            <a:gdLst/>
            <a:ahLst/>
            <a:cxnLst/>
            <a:rect l="l" t="t" r="r" b="b"/>
            <a:pathLst>
              <a:path w="16000788" h="8380412">
                <a:moveTo>
                  <a:pt x="0" y="0"/>
                </a:moveTo>
                <a:lnTo>
                  <a:pt x="16000788" y="0"/>
                </a:lnTo>
                <a:lnTo>
                  <a:pt x="16000788" y="8380412"/>
                </a:lnTo>
                <a:lnTo>
                  <a:pt x="0" y="838041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4" name="TextBox 4"/>
          <p:cNvSpPr txBox="1"/>
          <p:nvPr/>
        </p:nvSpPr>
        <p:spPr>
          <a:xfrm>
            <a:off x="1028700" y="1251690"/>
            <a:ext cx="16000788" cy="6586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83"/>
              </a:lnSpc>
            </a:pPr>
            <a:r>
              <a:rPr lang="en-US" sz="3916">
                <a:solidFill>
                  <a:srgbClr val="0C51A3"/>
                </a:solidFill>
                <a:latin typeface="Nourd Bold"/>
                <a:ea typeface="Nourd Bold"/>
                <a:cs typeface="Nourd Bold"/>
                <a:sym typeface="Nourd Bold"/>
              </a:rPr>
              <a:t>Odolnost &amp; eGovernment a kyberbezpečnost &amp; Digitalizace</a:t>
            </a:r>
          </a:p>
        </p:txBody>
      </p:sp>
      <p:sp>
        <p:nvSpPr>
          <p:cNvPr id="5" name="Freeform 5"/>
          <p:cNvSpPr/>
          <p:nvPr/>
        </p:nvSpPr>
        <p:spPr>
          <a:xfrm>
            <a:off x="12798930" y="5143500"/>
            <a:ext cx="669396" cy="669396"/>
          </a:xfrm>
          <a:custGeom>
            <a:avLst/>
            <a:gdLst/>
            <a:ahLst/>
            <a:cxnLst/>
            <a:rect l="l" t="t" r="r" b="b"/>
            <a:pathLst>
              <a:path w="669396" h="669396">
                <a:moveTo>
                  <a:pt x="0" y="0"/>
                </a:moveTo>
                <a:lnTo>
                  <a:pt x="669396" y="0"/>
                </a:lnTo>
                <a:lnTo>
                  <a:pt x="669396" y="669396"/>
                </a:lnTo>
                <a:lnTo>
                  <a:pt x="0" y="66939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6" name="Freeform 6"/>
          <p:cNvSpPr/>
          <p:nvPr/>
        </p:nvSpPr>
        <p:spPr>
          <a:xfrm>
            <a:off x="7525294" y="5143500"/>
            <a:ext cx="669396" cy="669396"/>
          </a:xfrm>
          <a:custGeom>
            <a:avLst/>
            <a:gdLst/>
            <a:ahLst/>
            <a:cxnLst/>
            <a:rect l="l" t="t" r="r" b="b"/>
            <a:pathLst>
              <a:path w="669396" h="669396">
                <a:moveTo>
                  <a:pt x="0" y="0"/>
                </a:moveTo>
                <a:lnTo>
                  <a:pt x="669396" y="0"/>
                </a:lnTo>
                <a:lnTo>
                  <a:pt x="669396" y="669396"/>
                </a:lnTo>
                <a:lnTo>
                  <a:pt x="0" y="66939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7" name="Freeform 7"/>
          <p:cNvSpPr/>
          <p:nvPr/>
        </p:nvSpPr>
        <p:spPr>
          <a:xfrm>
            <a:off x="7525294" y="8358378"/>
            <a:ext cx="669396" cy="669396"/>
          </a:xfrm>
          <a:custGeom>
            <a:avLst/>
            <a:gdLst/>
            <a:ahLst/>
            <a:cxnLst/>
            <a:rect l="l" t="t" r="r" b="b"/>
            <a:pathLst>
              <a:path w="669396" h="669396">
                <a:moveTo>
                  <a:pt x="0" y="0"/>
                </a:moveTo>
                <a:lnTo>
                  <a:pt x="669396" y="0"/>
                </a:lnTo>
                <a:lnTo>
                  <a:pt x="669396" y="669396"/>
                </a:lnTo>
                <a:lnTo>
                  <a:pt x="0" y="66939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8" name="Freeform 8"/>
          <p:cNvSpPr/>
          <p:nvPr/>
        </p:nvSpPr>
        <p:spPr>
          <a:xfrm>
            <a:off x="12798930" y="8401783"/>
            <a:ext cx="669396" cy="669396"/>
          </a:xfrm>
          <a:custGeom>
            <a:avLst/>
            <a:gdLst/>
            <a:ahLst/>
            <a:cxnLst/>
            <a:rect l="l" t="t" r="r" b="b"/>
            <a:pathLst>
              <a:path w="669396" h="669396">
                <a:moveTo>
                  <a:pt x="0" y="0"/>
                </a:moveTo>
                <a:lnTo>
                  <a:pt x="669396" y="0"/>
                </a:lnTo>
                <a:lnTo>
                  <a:pt x="669396" y="669396"/>
                </a:lnTo>
                <a:lnTo>
                  <a:pt x="0" y="66939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247475" y="3876036"/>
            <a:ext cx="676630" cy="676630"/>
          </a:xfrm>
          <a:custGeom>
            <a:avLst/>
            <a:gdLst/>
            <a:ahLst/>
            <a:cxnLst/>
            <a:rect l="l" t="t" r="r" b="b"/>
            <a:pathLst>
              <a:path w="676630" h="676630">
                <a:moveTo>
                  <a:pt x="0" y="0"/>
                </a:moveTo>
                <a:lnTo>
                  <a:pt x="676630" y="0"/>
                </a:lnTo>
                <a:lnTo>
                  <a:pt x="676630" y="676630"/>
                </a:lnTo>
                <a:lnTo>
                  <a:pt x="0" y="67663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3" name="Freeform 3"/>
          <p:cNvSpPr/>
          <p:nvPr/>
        </p:nvSpPr>
        <p:spPr>
          <a:xfrm>
            <a:off x="2259188" y="1330325"/>
            <a:ext cx="14728591" cy="8229600"/>
          </a:xfrm>
          <a:custGeom>
            <a:avLst/>
            <a:gdLst/>
            <a:ahLst/>
            <a:cxnLst/>
            <a:rect l="l" t="t" r="r" b="b"/>
            <a:pathLst>
              <a:path w="14728591" h="8229600">
                <a:moveTo>
                  <a:pt x="0" y="0"/>
                </a:moveTo>
                <a:lnTo>
                  <a:pt x="14728591" y="0"/>
                </a:lnTo>
                <a:lnTo>
                  <a:pt x="14728591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4" name="Freeform 4"/>
          <p:cNvSpPr/>
          <p:nvPr/>
        </p:nvSpPr>
        <p:spPr>
          <a:xfrm>
            <a:off x="12026107" y="6412628"/>
            <a:ext cx="589820" cy="589820"/>
          </a:xfrm>
          <a:custGeom>
            <a:avLst/>
            <a:gdLst/>
            <a:ahLst/>
            <a:cxnLst/>
            <a:rect l="l" t="t" r="r" b="b"/>
            <a:pathLst>
              <a:path w="589820" h="589820">
                <a:moveTo>
                  <a:pt x="0" y="0"/>
                </a:moveTo>
                <a:lnTo>
                  <a:pt x="589820" y="0"/>
                </a:lnTo>
                <a:lnTo>
                  <a:pt x="589820" y="589820"/>
                </a:lnTo>
                <a:lnTo>
                  <a:pt x="0" y="58982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5" name="Freeform 5"/>
          <p:cNvSpPr/>
          <p:nvPr/>
        </p:nvSpPr>
        <p:spPr>
          <a:xfrm>
            <a:off x="5247475" y="4214351"/>
            <a:ext cx="582586" cy="582586"/>
          </a:xfrm>
          <a:custGeom>
            <a:avLst/>
            <a:gdLst/>
            <a:ahLst/>
            <a:cxnLst/>
            <a:rect l="l" t="t" r="r" b="b"/>
            <a:pathLst>
              <a:path w="582586" h="582586">
                <a:moveTo>
                  <a:pt x="0" y="0"/>
                </a:moveTo>
                <a:lnTo>
                  <a:pt x="582585" y="0"/>
                </a:lnTo>
                <a:lnTo>
                  <a:pt x="582585" y="582585"/>
                </a:lnTo>
                <a:lnTo>
                  <a:pt x="0" y="58258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6" name="Freeform 6"/>
          <p:cNvSpPr/>
          <p:nvPr/>
        </p:nvSpPr>
        <p:spPr>
          <a:xfrm>
            <a:off x="15512149" y="4257756"/>
            <a:ext cx="589820" cy="589820"/>
          </a:xfrm>
          <a:custGeom>
            <a:avLst/>
            <a:gdLst/>
            <a:ahLst/>
            <a:cxnLst/>
            <a:rect l="l" t="t" r="r" b="b"/>
            <a:pathLst>
              <a:path w="589820" h="589820">
                <a:moveTo>
                  <a:pt x="0" y="0"/>
                </a:moveTo>
                <a:lnTo>
                  <a:pt x="589819" y="0"/>
                </a:lnTo>
                <a:lnTo>
                  <a:pt x="589819" y="589820"/>
                </a:lnTo>
                <a:lnTo>
                  <a:pt x="0" y="58982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7" name="Freeform 7"/>
          <p:cNvSpPr/>
          <p:nvPr/>
        </p:nvSpPr>
        <p:spPr>
          <a:xfrm>
            <a:off x="15512149" y="6412628"/>
            <a:ext cx="589820" cy="589820"/>
          </a:xfrm>
          <a:custGeom>
            <a:avLst/>
            <a:gdLst/>
            <a:ahLst/>
            <a:cxnLst/>
            <a:rect l="l" t="t" r="r" b="b"/>
            <a:pathLst>
              <a:path w="589820" h="589820">
                <a:moveTo>
                  <a:pt x="0" y="0"/>
                </a:moveTo>
                <a:lnTo>
                  <a:pt x="589819" y="0"/>
                </a:lnTo>
                <a:lnTo>
                  <a:pt x="589819" y="589820"/>
                </a:lnTo>
                <a:lnTo>
                  <a:pt x="0" y="58982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8" name="Freeform 8"/>
          <p:cNvSpPr/>
          <p:nvPr/>
        </p:nvSpPr>
        <p:spPr>
          <a:xfrm>
            <a:off x="14250481" y="9634740"/>
            <a:ext cx="3921383" cy="452280"/>
          </a:xfrm>
          <a:custGeom>
            <a:avLst/>
            <a:gdLst/>
            <a:ahLst/>
            <a:cxnLst/>
            <a:rect l="l" t="t" r="r" b="b"/>
            <a:pathLst>
              <a:path w="3921383" h="452280">
                <a:moveTo>
                  <a:pt x="0" y="0"/>
                </a:moveTo>
                <a:lnTo>
                  <a:pt x="3921384" y="0"/>
                </a:lnTo>
                <a:lnTo>
                  <a:pt x="3921384" y="452280"/>
                </a:lnTo>
                <a:lnTo>
                  <a:pt x="0" y="45228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55000"/>
            </a:blip>
            <a:stretch>
              <a:fillRect b="-767026"/>
            </a:stretch>
          </a:blipFill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grpSp>
        <p:nvGrpSpPr>
          <p:cNvPr id="3" name="Group 3"/>
          <p:cNvGrpSpPr/>
          <p:nvPr/>
        </p:nvGrpSpPr>
        <p:grpSpPr>
          <a:xfrm>
            <a:off x="10920336" y="0"/>
            <a:ext cx="7294096" cy="8487675"/>
            <a:chOff x="0" y="0"/>
            <a:chExt cx="6985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5255"/>
              <a:ext cx="698500" cy="802291"/>
            </a:xfrm>
            <a:custGeom>
              <a:avLst/>
              <a:gdLst/>
              <a:ahLst/>
              <a:cxnLst/>
              <a:rect l="l" t="t" r="r" b="b"/>
              <a:pathLst>
                <a:path w="698500" h="802291">
                  <a:moveTo>
                    <a:pt x="372902" y="8506"/>
                  </a:moveTo>
                  <a:lnTo>
                    <a:pt x="674848" y="184184"/>
                  </a:lnTo>
                  <a:cubicBezTo>
                    <a:pt x="689491" y="192704"/>
                    <a:pt x="698500" y="208367"/>
                    <a:pt x="698500" y="225309"/>
                  </a:cubicBezTo>
                  <a:lnTo>
                    <a:pt x="698500" y="576981"/>
                  </a:lnTo>
                  <a:cubicBezTo>
                    <a:pt x="698500" y="593923"/>
                    <a:pt x="689491" y="609586"/>
                    <a:pt x="674848" y="618106"/>
                  </a:cubicBezTo>
                  <a:lnTo>
                    <a:pt x="372902" y="793784"/>
                  </a:lnTo>
                  <a:cubicBezTo>
                    <a:pt x="358281" y="802290"/>
                    <a:pt x="340219" y="802290"/>
                    <a:pt x="325598" y="793784"/>
                  </a:cubicBezTo>
                  <a:lnTo>
                    <a:pt x="23652" y="618106"/>
                  </a:lnTo>
                  <a:cubicBezTo>
                    <a:pt x="9009" y="609586"/>
                    <a:pt x="0" y="593923"/>
                    <a:pt x="0" y="576981"/>
                  </a:cubicBezTo>
                  <a:lnTo>
                    <a:pt x="0" y="225309"/>
                  </a:lnTo>
                  <a:cubicBezTo>
                    <a:pt x="0" y="208367"/>
                    <a:pt x="9009" y="192704"/>
                    <a:pt x="23652" y="184184"/>
                  </a:cubicBezTo>
                  <a:lnTo>
                    <a:pt x="325598" y="8506"/>
                  </a:lnTo>
                  <a:cubicBezTo>
                    <a:pt x="340219" y="0"/>
                    <a:pt x="358281" y="0"/>
                    <a:pt x="372902" y="8506"/>
                  </a:cubicBezTo>
                  <a:close/>
                </a:path>
              </a:pathLst>
            </a:custGeom>
            <a:blipFill>
              <a:blip r:embed="rId3"/>
              <a:stretch>
                <a:fillRect l="-35580" r="-35580"/>
              </a:stretch>
            </a:blipFill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882206" y="7886869"/>
            <a:ext cx="7332226" cy="793342"/>
            <a:chOff x="0" y="0"/>
            <a:chExt cx="9776301" cy="1057789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0"/>
              <a:ext cx="9738201" cy="863865"/>
              <a:chOff x="0" y="0"/>
              <a:chExt cx="1923595" cy="17064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1923595" cy="170640"/>
              </a:xfrm>
              <a:custGeom>
                <a:avLst/>
                <a:gdLst/>
                <a:ahLst/>
                <a:cxnLst/>
                <a:rect l="l" t="t" r="r" b="b"/>
                <a:pathLst>
                  <a:path w="1923595" h="170640">
                    <a:moveTo>
                      <a:pt x="0" y="0"/>
                    </a:moveTo>
                    <a:lnTo>
                      <a:pt x="1923595" y="0"/>
                    </a:lnTo>
                    <a:lnTo>
                      <a:pt x="1923595" y="170640"/>
                    </a:lnTo>
                    <a:lnTo>
                      <a:pt x="0" y="170640"/>
                    </a:lnTo>
                    <a:close/>
                  </a:path>
                </a:pathLst>
              </a:custGeom>
              <a:solidFill>
                <a:srgbClr val="759BAA">
                  <a:alpha val="44706"/>
                </a:srgbClr>
              </a:solidFill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85725"/>
                <a:ext cx="1923595" cy="25636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940"/>
                  </a:lnSpc>
                </a:pPr>
                <a:endParaRPr/>
              </a:p>
            </p:txBody>
          </p:sp>
        </p:grpSp>
        <p:sp>
          <p:nvSpPr>
            <p:cNvPr id="9" name="TextBox 9"/>
            <p:cNvSpPr txBox="1"/>
            <p:nvPr/>
          </p:nvSpPr>
          <p:spPr>
            <a:xfrm>
              <a:off x="50840" y="77095"/>
              <a:ext cx="9725461" cy="9806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44"/>
                </a:lnSpc>
              </a:pPr>
              <a:r>
                <a:rPr lang="en-US" sz="1800">
                  <a:solidFill>
                    <a:srgbClr val="FFFFFF"/>
                  </a:solidFill>
                  <a:latin typeface="Arial MT Pro"/>
                  <a:ea typeface="Arial MT Pro"/>
                  <a:cs typeface="Arial MT Pro"/>
                  <a:sym typeface="Arial MT Pro"/>
                </a:rPr>
                <a:t>Dopravní terminál v Jaroměři</a:t>
              </a:r>
            </a:p>
            <a:p>
              <a:pPr algn="l">
                <a:lnSpc>
                  <a:spcPts val="1944"/>
                </a:lnSpc>
                <a:spcBef>
                  <a:spcPct val="0"/>
                </a:spcBef>
              </a:pPr>
              <a:r>
                <a:rPr lang="en-US" sz="1800">
                  <a:solidFill>
                    <a:srgbClr val="FFFFFF"/>
                  </a:solidFill>
                  <a:latin typeface="Arial MT Pro"/>
                  <a:ea typeface="Arial MT Pro"/>
                  <a:cs typeface="Arial MT Pro"/>
                  <a:sym typeface="Arial MT Pro"/>
                </a:rPr>
                <a:t>Příjemce: město Jaroměř, dotace EU: 37,4 mil. Kč, IROP 1</a:t>
              </a:r>
            </a:p>
            <a:p>
              <a:pPr algn="l">
                <a:lnSpc>
                  <a:spcPts val="1728"/>
                </a:lnSpc>
                <a:spcBef>
                  <a:spcPct val="0"/>
                </a:spcBef>
              </a:pPr>
              <a:endParaRPr lang="en-US" sz="1800">
                <a:solidFill>
                  <a:srgbClr val="FFFFFF"/>
                </a:solidFill>
                <a:latin typeface="Arial MT Pro"/>
                <a:ea typeface="Arial MT Pro"/>
                <a:cs typeface="Arial MT Pro"/>
                <a:sym typeface="Arial MT Pro"/>
              </a:endParaRP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028700" y="1475232"/>
            <a:ext cx="9390795" cy="8204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491"/>
              </a:lnSpc>
            </a:pPr>
            <a:r>
              <a:rPr lang="en-US" sz="5084" b="1">
                <a:solidFill>
                  <a:srgbClr val="FFFFFF"/>
                </a:solidFill>
                <a:latin typeface="Arial MT Pro Bold"/>
                <a:ea typeface="Arial MT Pro Bold"/>
                <a:cs typeface="Arial MT Pro Bold"/>
                <a:sym typeface="Arial MT Pro Bold"/>
              </a:rPr>
              <a:t>Závěr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250481" y="9634740"/>
            <a:ext cx="3921383" cy="452280"/>
          </a:xfrm>
          <a:custGeom>
            <a:avLst/>
            <a:gdLst/>
            <a:ahLst/>
            <a:cxnLst/>
            <a:rect l="l" t="t" r="r" b="b"/>
            <a:pathLst>
              <a:path w="3921383" h="452280">
                <a:moveTo>
                  <a:pt x="0" y="0"/>
                </a:moveTo>
                <a:lnTo>
                  <a:pt x="3921384" y="0"/>
                </a:lnTo>
                <a:lnTo>
                  <a:pt x="3921384" y="452280"/>
                </a:lnTo>
                <a:lnTo>
                  <a:pt x="0" y="45228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5000"/>
            </a:blip>
            <a:stretch>
              <a:fillRect b="-767026"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3" name="TextBox 3"/>
          <p:cNvSpPr txBox="1"/>
          <p:nvPr/>
        </p:nvSpPr>
        <p:spPr>
          <a:xfrm>
            <a:off x="1374503" y="1490668"/>
            <a:ext cx="15510057" cy="8839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39"/>
              </a:lnSpc>
              <a:spcBef>
                <a:spcPct val="0"/>
              </a:spcBef>
            </a:pPr>
            <a:r>
              <a:rPr lang="en-US" sz="5499" b="1">
                <a:solidFill>
                  <a:srgbClr val="7A7E8F"/>
                </a:solidFill>
                <a:latin typeface="Arial MT Pro Bold"/>
                <a:ea typeface="Arial MT Pro Bold"/>
                <a:cs typeface="Arial MT Pro Bold"/>
                <a:sym typeface="Arial MT Pro Bold"/>
              </a:rPr>
              <a:t>Co bude dál? 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2696210"/>
            <a:ext cx="15329407" cy="36472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endParaRPr/>
          </a:p>
          <a:p>
            <a:pPr marL="734056" lvl="1" indent="-367028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7A7E8F"/>
                </a:solidFill>
                <a:latin typeface="Arial MT Pro"/>
                <a:ea typeface="Arial MT Pro"/>
                <a:cs typeface="Arial MT Pro"/>
                <a:sym typeface="Arial MT Pro"/>
              </a:rPr>
              <a:t>v polovině roku 2026 na vládě návrh implementační struktury NRPP</a:t>
            </a:r>
          </a:p>
          <a:p>
            <a:pPr marL="734056" lvl="1" indent="-367028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7A7E8F"/>
                </a:solidFill>
                <a:latin typeface="Arial MT Pro"/>
                <a:ea typeface="Arial MT Pro"/>
                <a:cs typeface="Arial MT Pro"/>
                <a:sym typeface="Arial MT Pro"/>
              </a:rPr>
              <a:t>roky 2026 a 2027 - vyjednávání VFR a nařízení, alokací pro členské státy, vyjednávání návrhu NRPP za ČR s Evropskou komisí</a:t>
            </a:r>
          </a:p>
          <a:p>
            <a:pPr marL="734056" lvl="1" indent="-367028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7A7E8F"/>
                </a:solidFill>
                <a:latin typeface="Arial MT Pro"/>
                <a:ea typeface="Arial MT Pro"/>
                <a:cs typeface="Arial MT Pro"/>
                <a:sym typeface="Arial MT Pro"/>
              </a:rPr>
              <a:t>od </a:t>
            </a:r>
            <a:r>
              <a:rPr lang="en-US" sz="3399" b="1">
                <a:solidFill>
                  <a:srgbClr val="7A7E8F"/>
                </a:solidFill>
                <a:latin typeface="Arial MT Pro Bold"/>
                <a:ea typeface="Arial MT Pro Bold"/>
                <a:cs typeface="Arial MT Pro Bold"/>
                <a:sym typeface="Arial MT Pro Bold"/>
              </a:rPr>
              <a:t>1. 1. 2028</a:t>
            </a:r>
            <a:r>
              <a:rPr lang="en-US" sz="3399">
                <a:solidFill>
                  <a:srgbClr val="7A7E8F"/>
                </a:solidFill>
                <a:latin typeface="Arial MT Pro"/>
                <a:ea typeface="Arial MT Pro"/>
                <a:cs typeface="Arial MT Pro"/>
                <a:sym typeface="Arial MT Pro"/>
              </a:rPr>
              <a:t> začátek programového období a způsobilosti výdajů</a:t>
            </a:r>
          </a:p>
          <a:p>
            <a:pPr algn="l">
              <a:lnSpc>
                <a:spcPts val="4759"/>
              </a:lnSpc>
            </a:pPr>
            <a:endParaRPr lang="en-US" sz="3399">
              <a:solidFill>
                <a:srgbClr val="7A7E8F"/>
              </a:solidFill>
              <a:latin typeface="Arial MT Pro"/>
              <a:ea typeface="Arial MT Pro"/>
              <a:cs typeface="Arial MT Pro"/>
              <a:sym typeface="Arial MT Pro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250481" y="9634740"/>
            <a:ext cx="3921383" cy="452280"/>
          </a:xfrm>
          <a:custGeom>
            <a:avLst/>
            <a:gdLst/>
            <a:ahLst/>
            <a:cxnLst/>
            <a:rect l="l" t="t" r="r" b="b"/>
            <a:pathLst>
              <a:path w="3921383" h="452280">
                <a:moveTo>
                  <a:pt x="0" y="0"/>
                </a:moveTo>
                <a:lnTo>
                  <a:pt x="3921384" y="0"/>
                </a:lnTo>
                <a:lnTo>
                  <a:pt x="3921384" y="452280"/>
                </a:lnTo>
                <a:lnTo>
                  <a:pt x="0" y="45228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5000"/>
            </a:blip>
            <a:stretch>
              <a:fillRect b="-767026"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3" name="TextBox 3"/>
          <p:cNvSpPr txBox="1"/>
          <p:nvPr/>
        </p:nvSpPr>
        <p:spPr>
          <a:xfrm>
            <a:off x="1374503" y="1490668"/>
            <a:ext cx="15510057" cy="8839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39"/>
              </a:lnSpc>
              <a:spcBef>
                <a:spcPct val="0"/>
              </a:spcBef>
            </a:pPr>
            <a:r>
              <a:rPr lang="en-US" sz="5499" b="1">
                <a:solidFill>
                  <a:srgbClr val="7A7E8F"/>
                </a:solidFill>
                <a:latin typeface="Arial MT Pro Bold"/>
                <a:ea typeface="Arial MT Pro Bold"/>
                <a:cs typeface="Arial MT Pro Bold"/>
                <a:sym typeface="Arial MT Pro Bold"/>
              </a:rPr>
              <a:t>S čím mohou počítat obce a města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2696210"/>
            <a:ext cx="15329407" cy="66475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056" lvl="1" indent="-367028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7A7E8F"/>
                </a:solidFill>
                <a:latin typeface="Arial MT Pro"/>
                <a:ea typeface="Arial MT Pro"/>
                <a:cs typeface="Arial MT Pro"/>
                <a:sym typeface="Arial MT Pro"/>
              </a:rPr>
              <a:t>prostředky na politiku soudružnosti </a:t>
            </a:r>
            <a:r>
              <a:rPr lang="en-US" sz="3399" b="1">
                <a:solidFill>
                  <a:srgbClr val="7A7E8F"/>
                </a:solidFill>
                <a:latin typeface="Arial MT Pro Bold"/>
                <a:ea typeface="Arial MT Pro Bold"/>
                <a:cs typeface="Arial MT Pro Bold"/>
                <a:sym typeface="Arial MT Pro Bold"/>
              </a:rPr>
              <a:t>budou, ale nebudou plošné </a:t>
            </a:r>
          </a:p>
          <a:p>
            <a:pPr marL="734056" lvl="1" indent="-367028" algn="l">
              <a:lnSpc>
                <a:spcPts val="4759"/>
              </a:lnSpc>
              <a:buFont typeface="Arial"/>
              <a:buChar char="•"/>
            </a:pPr>
            <a:r>
              <a:rPr lang="en-US" sz="3399" b="1">
                <a:solidFill>
                  <a:srgbClr val="7A7E8F"/>
                </a:solidFill>
                <a:latin typeface="Arial MT Pro Bold"/>
                <a:ea typeface="Arial MT Pro Bold"/>
                <a:cs typeface="Arial MT Pro Bold"/>
                <a:sym typeface="Arial MT Pro Bold"/>
              </a:rPr>
              <a:t>finanční nástroje a kombinace s dotacemi</a:t>
            </a:r>
          </a:p>
          <a:p>
            <a:pPr marL="734056" lvl="1" indent="-367028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7A7E8F"/>
                </a:solidFill>
                <a:latin typeface="Arial MT Pro"/>
                <a:ea typeface="Arial MT Pro"/>
                <a:cs typeface="Arial MT Pro"/>
                <a:sym typeface="Arial MT Pro"/>
              </a:rPr>
              <a:t>nižší kofinancování (návrh v nařízení je 15/40/60%)</a:t>
            </a:r>
          </a:p>
          <a:p>
            <a:pPr marL="734056" lvl="1" indent="-367028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7A7E8F"/>
                </a:solidFill>
                <a:latin typeface="Arial MT Pro"/>
                <a:ea typeface="Arial MT Pro"/>
                <a:cs typeface="Arial MT Pro"/>
                <a:sym typeface="Arial MT Pro"/>
              </a:rPr>
              <a:t>nebudou klasické operační programy, ale spíš obdoba komponent z NPO</a:t>
            </a:r>
          </a:p>
          <a:p>
            <a:pPr marL="734056" lvl="1" indent="-367028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7A7E8F"/>
                </a:solidFill>
                <a:latin typeface="Arial MT Pro"/>
                <a:ea typeface="Arial MT Pro"/>
                <a:cs typeface="Arial MT Pro"/>
                <a:sym typeface="Arial MT Pro"/>
              </a:rPr>
              <a:t>jednotná pravidla napříč tématy</a:t>
            </a:r>
          </a:p>
          <a:p>
            <a:pPr marL="734056" lvl="1" indent="-367028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7A7E8F"/>
                </a:solidFill>
                <a:latin typeface="Arial MT Pro"/>
                <a:ea typeface="Arial MT Pro"/>
                <a:cs typeface="Arial MT Pro"/>
                <a:sym typeface="Arial MT Pro"/>
              </a:rPr>
              <a:t>výkonnostně orientovaný přístup a důraz na reformy</a:t>
            </a:r>
          </a:p>
          <a:p>
            <a:pPr marL="734056" lvl="1" indent="-367028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7A7E8F"/>
                </a:solidFill>
                <a:latin typeface="Arial MT Pro"/>
                <a:ea typeface="Arial MT Pro"/>
                <a:cs typeface="Arial MT Pro"/>
                <a:sym typeface="Arial MT Pro"/>
              </a:rPr>
              <a:t>ještě větší podíl aplikovaných zjednodušených metod vykazování</a:t>
            </a:r>
          </a:p>
          <a:p>
            <a:pPr marL="734056" lvl="1" indent="-367028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7A7E8F"/>
                </a:solidFill>
                <a:latin typeface="Arial MT Pro"/>
                <a:ea typeface="Arial MT Pro"/>
                <a:cs typeface="Arial MT Pro"/>
                <a:sym typeface="Arial MT Pro"/>
              </a:rPr>
              <a:t>pokračování integrovaných nástrojů </a:t>
            </a:r>
            <a:r>
              <a:rPr lang="en-US" sz="3399" b="1">
                <a:solidFill>
                  <a:srgbClr val="7A7E8F"/>
                </a:solidFill>
                <a:latin typeface="Arial MT Pro Bold"/>
                <a:ea typeface="Arial MT Pro Bold"/>
                <a:cs typeface="Arial MT Pro Bold"/>
                <a:sym typeface="Arial MT Pro Bold"/>
              </a:rPr>
              <a:t>CLLD a ITI</a:t>
            </a:r>
          </a:p>
          <a:p>
            <a:pPr marL="734056" lvl="1" indent="-367028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7A7E8F"/>
                </a:solidFill>
                <a:latin typeface="Arial MT Pro"/>
                <a:ea typeface="Arial MT Pro"/>
                <a:cs typeface="Arial MT Pro"/>
                <a:sym typeface="Arial MT Pro"/>
              </a:rPr>
              <a:t>že budeme i nadále sdílet informace, které zjistíme, aby byli žadatelé připraveni</a:t>
            </a:r>
          </a:p>
          <a:p>
            <a:pPr algn="l">
              <a:lnSpc>
                <a:spcPts val="4759"/>
              </a:lnSpc>
            </a:pPr>
            <a:endParaRPr lang="en-US" sz="3399">
              <a:solidFill>
                <a:srgbClr val="7A7E8F"/>
              </a:solidFill>
              <a:latin typeface="Arial MT Pro"/>
              <a:ea typeface="Arial MT Pro"/>
              <a:cs typeface="Arial MT Pro"/>
              <a:sym typeface="Arial MT Pr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6DB45F6E-7C5C-4CCF-889A-9E0300EF88F4}"/>
              </a:ext>
            </a:extLst>
          </p:cNvPr>
          <p:cNvSpPr txBox="1"/>
          <p:nvPr/>
        </p:nvSpPr>
        <p:spPr>
          <a:xfrm>
            <a:off x="3812463" y="665309"/>
            <a:ext cx="1084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54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Sociální infrastruktura                z IROP 2014 - 2020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F173DD9-077B-4C7B-84BB-77CB6F2E5781}"/>
              </a:ext>
            </a:extLst>
          </p:cNvPr>
          <p:cNvSpPr txBox="1"/>
          <p:nvPr/>
        </p:nvSpPr>
        <p:spPr>
          <a:xfrm>
            <a:off x="2626521" y="1687562"/>
            <a:ext cx="118490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cs-CZ" sz="3000" dirty="0"/>
          </a:p>
          <a:p>
            <a:pPr lvl="1"/>
            <a:endParaRPr lang="cs-CZ" sz="3000" dirty="0"/>
          </a:p>
          <a:p>
            <a:pPr marL="1200150" lvl="1" indent="-514350">
              <a:buFont typeface="Arial" panose="020B0604020202020204" pitchFamily="34" charset="0"/>
              <a:buChar char="•"/>
            </a:pPr>
            <a:endParaRPr lang="cs-CZ" sz="3000" dirty="0"/>
          </a:p>
        </p:txBody>
      </p:sp>
      <p:sp>
        <p:nvSpPr>
          <p:cNvPr id="2" name="Obdélník 1"/>
          <p:cNvSpPr/>
          <p:nvPr/>
        </p:nvSpPr>
        <p:spPr>
          <a:xfrm>
            <a:off x="3146988" y="2534381"/>
            <a:ext cx="12514491" cy="300082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cs-CZ" sz="2700" b="1" u="sng" dirty="0">
                <a:solidFill>
                  <a:schemeClr val="accent1"/>
                </a:solidFill>
              </a:rPr>
              <a:t>Co bylo k dispozici:</a:t>
            </a:r>
          </a:p>
          <a:p>
            <a:pPr algn="just"/>
            <a:r>
              <a:rPr lang="cs-CZ" sz="2700" dirty="0">
                <a:solidFill>
                  <a:srgbClr val="878787"/>
                </a:solidFill>
              </a:rPr>
              <a:t>Sociální infrastruktura (individuální + ITI):                        </a:t>
            </a:r>
            <a:r>
              <a:rPr lang="cs-CZ" sz="2700" b="1" dirty="0">
                <a:solidFill>
                  <a:srgbClr val="878787"/>
                </a:solidFill>
              </a:rPr>
              <a:t>8,5 mld. Kč</a:t>
            </a:r>
          </a:p>
          <a:p>
            <a:pPr algn="just"/>
            <a:endParaRPr lang="cs-CZ" sz="2700" dirty="0">
              <a:solidFill>
                <a:srgbClr val="878787"/>
              </a:solidFill>
            </a:endParaRPr>
          </a:p>
          <a:p>
            <a:pPr marL="428625" lvl="8" indent="-428625" algn="just">
              <a:buFont typeface="Arial" panose="020B0604020202020204" pitchFamily="34" charset="0"/>
              <a:buChar char="•"/>
            </a:pPr>
            <a:r>
              <a:rPr lang="cs-CZ" sz="2700" dirty="0">
                <a:solidFill>
                  <a:srgbClr val="878787"/>
                </a:solidFill>
              </a:rPr>
              <a:t>Z toho </a:t>
            </a:r>
            <a:r>
              <a:rPr lang="cs-CZ" sz="2700" b="1" dirty="0">
                <a:solidFill>
                  <a:srgbClr val="878787"/>
                </a:solidFill>
              </a:rPr>
              <a:t>sociální bydlení</a:t>
            </a:r>
            <a:r>
              <a:rPr lang="cs-CZ" sz="2700" dirty="0">
                <a:solidFill>
                  <a:srgbClr val="878787"/>
                </a:solidFill>
              </a:rPr>
              <a:t>: 		                         </a:t>
            </a:r>
            <a:r>
              <a:rPr lang="cs-CZ" sz="2700" b="1" dirty="0">
                <a:solidFill>
                  <a:srgbClr val="878787"/>
                </a:solidFill>
              </a:rPr>
              <a:t>cca 3,5 mld. Kč</a:t>
            </a:r>
          </a:p>
          <a:p>
            <a:pPr marL="428625" lvl="7" indent="-428625" algn="just">
              <a:buFont typeface="Arial" panose="020B0604020202020204" pitchFamily="34" charset="0"/>
              <a:buChar char="•"/>
            </a:pPr>
            <a:r>
              <a:rPr lang="cs-CZ" sz="2700" dirty="0">
                <a:solidFill>
                  <a:srgbClr val="878787"/>
                </a:solidFill>
              </a:rPr>
              <a:t>Z toho </a:t>
            </a:r>
            <a:r>
              <a:rPr lang="cs-CZ" sz="2700" b="1" dirty="0">
                <a:solidFill>
                  <a:srgbClr val="878787"/>
                </a:solidFill>
              </a:rPr>
              <a:t>sociální služby a komunitní centra:               cca 5,0 mld. Kč</a:t>
            </a:r>
          </a:p>
          <a:p>
            <a:pPr marL="0" lvl="5" algn="just"/>
            <a:endParaRPr lang="cs-CZ" sz="2700" dirty="0">
              <a:solidFill>
                <a:srgbClr val="878787"/>
              </a:solidFill>
            </a:endParaRPr>
          </a:p>
          <a:p>
            <a:pPr marL="0" lvl="5" algn="just"/>
            <a:r>
              <a:rPr lang="cs-CZ" sz="2700" b="1" dirty="0">
                <a:solidFill>
                  <a:srgbClr val="878787"/>
                </a:solidFill>
              </a:rPr>
              <a:t>Sociální infrastruktura (CLLD): cca 2 mld. Kč </a:t>
            </a:r>
            <a:r>
              <a:rPr lang="cs-CZ" sz="2700" dirty="0">
                <a:solidFill>
                  <a:srgbClr val="878787"/>
                </a:solidFill>
              </a:rPr>
              <a:t>ve strategiích na počátku IROP</a:t>
            </a:r>
            <a:endParaRPr lang="cs-CZ" sz="2400" b="1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962EC067-08E3-F25D-F5BB-9CB556D7494F}"/>
              </a:ext>
            </a:extLst>
          </p:cNvPr>
          <p:cNvSpPr/>
          <p:nvPr/>
        </p:nvSpPr>
        <p:spPr>
          <a:xfrm>
            <a:off x="3146989" y="5906021"/>
            <a:ext cx="12514493" cy="300082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cs-CZ" sz="2700" b="1" u="sng" dirty="0">
                <a:solidFill>
                  <a:schemeClr val="accent1"/>
                </a:solidFill>
              </a:rPr>
              <a:t>Kolik se skutečně využilo:</a:t>
            </a:r>
          </a:p>
          <a:p>
            <a:pPr algn="just"/>
            <a:r>
              <a:rPr lang="cs-CZ" sz="2700" dirty="0">
                <a:solidFill>
                  <a:srgbClr val="878787"/>
                </a:solidFill>
              </a:rPr>
              <a:t>Sociální infrastruktura celkem (individuální + ITI): 	      </a:t>
            </a:r>
            <a:r>
              <a:rPr lang="cs-CZ" sz="2700" b="1" dirty="0">
                <a:solidFill>
                  <a:srgbClr val="878787"/>
                </a:solidFill>
              </a:rPr>
              <a:t>8,4 mld. Kč</a:t>
            </a:r>
          </a:p>
          <a:p>
            <a:pPr algn="just"/>
            <a:endParaRPr lang="cs-CZ" sz="2700" b="1" dirty="0">
              <a:solidFill>
                <a:srgbClr val="878787"/>
              </a:solidFill>
            </a:endParaRPr>
          </a:p>
          <a:p>
            <a:pPr marL="428625" lvl="8" indent="-428625" algn="just">
              <a:buFont typeface="Arial" panose="020B0604020202020204" pitchFamily="34" charset="0"/>
              <a:buChar char="•"/>
            </a:pPr>
            <a:r>
              <a:rPr lang="cs-CZ" sz="2700" dirty="0">
                <a:solidFill>
                  <a:srgbClr val="878787"/>
                </a:solidFill>
              </a:rPr>
              <a:t>Z toho </a:t>
            </a:r>
            <a:r>
              <a:rPr lang="cs-CZ" sz="2700" b="1" dirty="0">
                <a:solidFill>
                  <a:srgbClr val="878787"/>
                </a:solidFill>
              </a:rPr>
              <a:t>sociální bydlení</a:t>
            </a:r>
            <a:r>
              <a:rPr lang="cs-CZ" sz="2700" dirty="0">
                <a:solidFill>
                  <a:srgbClr val="878787"/>
                </a:solidFill>
              </a:rPr>
              <a:t>: 			               </a:t>
            </a:r>
            <a:r>
              <a:rPr lang="cs-CZ" sz="2700" b="1" dirty="0">
                <a:solidFill>
                  <a:srgbClr val="878787"/>
                </a:solidFill>
              </a:rPr>
              <a:t>cca 2,3 mld. Kč</a:t>
            </a:r>
          </a:p>
          <a:p>
            <a:pPr marL="428625" lvl="6" indent="-428625" algn="just">
              <a:buFont typeface="Arial" panose="020B0604020202020204" pitchFamily="34" charset="0"/>
              <a:buChar char="•"/>
            </a:pPr>
            <a:r>
              <a:rPr lang="cs-CZ" sz="2700" dirty="0">
                <a:solidFill>
                  <a:srgbClr val="878787"/>
                </a:solidFill>
              </a:rPr>
              <a:t>Z toho </a:t>
            </a:r>
            <a:r>
              <a:rPr lang="cs-CZ" sz="2700" b="1" dirty="0">
                <a:solidFill>
                  <a:srgbClr val="878787"/>
                </a:solidFill>
              </a:rPr>
              <a:t>sociální služby a komunitní centra:   </a:t>
            </a:r>
            <a:r>
              <a:rPr lang="cs-CZ" sz="2700" dirty="0">
                <a:solidFill>
                  <a:srgbClr val="878787"/>
                </a:solidFill>
              </a:rPr>
              <a:t>              </a:t>
            </a:r>
            <a:r>
              <a:rPr lang="cs-CZ" sz="2700" b="1" dirty="0">
                <a:solidFill>
                  <a:srgbClr val="878787"/>
                </a:solidFill>
              </a:rPr>
              <a:t>cca 6,1 mld. Kč</a:t>
            </a:r>
          </a:p>
          <a:p>
            <a:pPr marL="428625" lvl="6" indent="-428625" algn="just">
              <a:buFont typeface="Arial" panose="020B0604020202020204" pitchFamily="34" charset="0"/>
              <a:buChar char="•"/>
            </a:pPr>
            <a:endParaRPr lang="cs-CZ" sz="2700" b="1" dirty="0">
              <a:solidFill>
                <a:srgbClr val="878787"/>
              </a:solidFill>
            </a:endParaRPr>
          </a:p>
          <a:p>
            <a:pPr marL="0" lvl="5" algn="just"/>
            <a:r>
              <a:rPr lang="cs-CZ" sz="2700" b="1" dirty="0">
                <a:solidFill>
                  <a:srgbClr val="878787"/>
                </a:solidFill>
              </a:rPr>
              <a:t>Sociální infrastruktura (CLLD): cca 1,1 mld. Kč </a:t>
            </a:r>
            <a:r>
              <a:rPr lang="cs-CZ" sz="2700" dirty="0">
                <a:solidFill>
                  <a:srgbClr val="878787"/>
                </a:solidFill>
              </a:rPr>
              <a:t>v téměř 500 projektech</a:t>
            </a:r>
          </a:p>
        </p:txBody>
      </p:sp>
      <p:sp>
        <p:nvSpPr>
          <p:cNvPr id="7" name="Zástupný symbol pro zápatí 3">
            <a:extLst>
              <a:ext uri="{FF2B5EF4-FFF2-40B4-BE49-F238E27FC236}">
                <a16:creationId xmlns:a16="http://schemas.microsoft.com/office/drawing/2014/main" id="{017A5943-8C42-73F5-A2CC-88CB735D3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51724" y="9534526"/>
            <a:ext cx="9864587" cy="547688"/>
          </a:xfrm>
        </p:spPr>
        <p:txBody>
          <a:bodyPr/>
          <a:lstStyle/>
          <a:p>
            <a:r>
              <a:rPr lang="cs-CZ" b="1" dirty="0"/>
              <a:t>IROP 2014 - 2020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347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250481" y="9634740"/>
            <a:ext cx="3921383" cy="452280"/>
          </a:xfrm>
          <a:custGeom>
            <a:avLst/>
            <a:gdLst/>
            <a:ahLst/>
            <a:cxnLst/>
            <a:rect l="l" t="t" r="r" b="b"/>
            <a:pathLst>
              <a:path w="3921383" h="452280">
                <a:moveTo>
                  <a:pt x="0" y="0"/>
                </a:moveTo>
                <a:lnTo>
                  <a:pt x="3921384" y="0"/>
                </a:lnTo>
                <a:lnTo>
                  <a:pt x="3921384" y="452280"/>
                </a:lnTo>
                <a:lnTo>
                  <a:pt x="0" y="45228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5000"/>
            </a:blip>
            <a:stretch>
              <a:fillRect b="-767026"/>
            </a:stretch>
          </a:blipFill>
        </p:spPr>
        <p:txBody>
          <a:bodyPr/>
          <a:lstStyle/>
          <a:p>
            <a:endParaRPr lang="cs-CZ"/>
          </a:p>
        </p:txBody>
      </p:sp>
      <p:grpSp>
        <p:nvGrpSpPr>
          <p:cNvPr id="3" name="Group 3"/>
          <p:cNvGrpSpPr/>
          <p:nvPr/>
        </p:nvGrpSpPr>
        <p:grpSpPr>
          <a:xfrm>
            <a:off x="1028700" y="3387046"/>
            <a:ext cx="3418371" cy="3418371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226480" y="0"/>
                  </a:moveTo>
                  <a:lnTo>
                    <a:pt x="586320" y="0"/>
                  </a:lnTo>
                  <a:cubicBezTo>
                    <a:pt x="711402" y="0"/>
                    <a:pt x="812800" y="101398"/>
                    <a:pt x="812800" y="226480"/>
                  </a:cubicBezTo>
                  <a:lnTo>
                    <a:pt x="812800" y="586320"/>
                  </a:lnTo>
                  <a:cubicBezTo>
                    <a:pt x="812800" y="711402"/>
                    <a:pt x="711402" y="812800"/>
                    <a:pt x="586320" y="812800"/>
                  </a:cubicBezTo>
                  <a:lnTo>
                    <a:pt x="226480" y="812800"/>
                  </a:lnTo>
                  <a:cubicBezTo>
                    <a:pt x="101398" y="812800"/>
                    <a:pt x="0" y="711402"/>
                    <a:pt x="0" y="586320"/>
                  </a:cubicBezTo>
                  <a:lnTo>
                    <a:pt x="0" y="226480"/>
                  </a:lnTo>
                  <a:cubicBezTo>
                    <a:pt x="0" y="101398"/>
                    <a:pt x="101398" y="0"/>
                    <a:pt x="226480" y="0"/>
                  </a:cubicBezTo>
                  <a:close/>
                </a:path>
              </a:pathLst>
            </a:custGeom>
            <a:solidFill>
              <a:srgbClr val="004AAD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2181223" y="509968"/>
            <a:ext cx="13925553" cy="18375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696"/>
              </a:lnSpc>
            </a:pPr>
            <a:r>
              <a:rPr lang="en-US" sz="6200" b="1" spc="-155">
                <a:solidFill>
                  <a:srgbClr val="7A8693"/>
                </a:solidFill>
                <a:latin typeface="Arial MT Pro Bold"/>
                <a:ea typeface="Arial MT Pro Bold"/>
                <a:cs typeface="Arial MT Pro Bold"/>
                <a:sym typeface="Arial MT Pro Bold"/>
              </a:rPr>
              <a:t>Vybrané výsledky - 2.1 Sociální infrastruktura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42176" y="3890012"/>
            <a:ext cx="3591420" cy="2373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20"/>
              </a:lnSpc>
            </a:pPr>
            <a:r>
              <a:rPr lang="en-US" sz="3300" b="1">
                <a:solidFill>
                  <a:srgbClr val="FFFFFF"/>
                </a:solidFill>
                <a:latin typeface="Arial MT Pro Bold"/>
                <a:ea typeface="Arial MT Pro Bold"/>
                <a:cs typeface="Arial MT Pro Bold"/>
                <a:sym typeface="Arial MT Pro Bold"/>
              </a:rPr>
              <a:t>1 919</a:t>
            </a:r>
          </a:p>
          <a:p>
            <a:pPr algn="ctr">
              <a:lnSpc>
                <a:spcPts val="4620"/>
              </a:lnSpc>
            </a:pPr>
            <a:r>
              <a:rPr lang="en-US" sz="3300">
                <a:solidFill>
                  <a:srgbClr val="FFFFFF"/>
                </a:solidFill>
                <a:latin typeface="Arial MT Pro"/>
                <a:ea typeface="Arial MT Pro"/>
                <a:cs typeface="Arial MT Pro"/>
                <a:sym typeface="Arial MT Pro"/>
              </a:rPr>
              <a:t>bytů pro</a:t>
            </a:r>
          </a:p>
          <a:p>
            <a:pPr algn="ctr">
              <a:lnSpc>
                <a:spcPts val="4620"/>
              </a:lnSpc>
            </a:pPr>
            <a:r>
              <a:rPr lang="en-US" sz="3300">
                <a:solidFill>
                  <a:srgbClr val="FFFFFF"/>
                </a:solidFill>
                <a:latin typeface="Arial MT Pro"/>
                <a:ea typeface="Arial MT Pro"/>
                <a:cs typeface="Arial MT Pro"/>
                <a:sym typeface="Arial MT Pro"/>
              </a:rPr>
              <a:t>sociální</a:t>
            </a:r>
          </a:p>
          <a:p>
            <a:pPr algn="ctr">
              <a:lnSpc>
                <a:spcPts val="4620"/>
              </a:lnSpc>
              <a:spcBef>
                <a:spcPct val="0"/>
              </a:spcBef>
            </a:pPr>
            <a:r>
              <a:rPr lang="en-US" sz="3300">
                <a:solidFill>
                  <a:srgbClr val="FFFFFF"/>
                </a:solidFill>
                <a:latin typeface="Arial MT Pro"/>
                <a:ea typeface="Arial MT Pro"/>
                <a:cs typeface="Arial MT Pro"/>
                <a:sym typeface="Arial MT Pro"/>
              </a:rPr>
              <a:t>bydlení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13492410" y="3418558"/>
            <a:ext cx="3418371" cy="3418371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226480" y="0"/>
                  </a:moveTo>
                  <a:lnTo>
                    <a:pt x="586320" y="0"/>
                  </a:lnTo>
                  <a:cubicBezTo>
                    <a:pt x="711402" y="0"/>
                    <a:pt x="812800" y="101398"/>
                    <a:pt x="812800" y="226480"/>
                  </a:cubicBezTo>
                  <a:lnTo>
                    <a:pt x="812800" y="586320"/>
                  </a:lnTo>
                  <a:cubicBezTo>
                    <a:pt x="812800" y="711402"/>
                    <a:pt x="711402" y="812800"/>
                    <a:pt x="586320" y="812800"/>
                  </a:cubicBezTo>
                  <a:lnTo>
                    <a:pt x="226480" y="812800"/>
                  </a:lnTo>
                  <a:cubicBezTo>
                    <a:pt x="101398" y="812800"/>
                    <a:pt x="0" y="711402"/>
                    <a:pt x="0" y="586320"/>
                  </a:cubicBezTo>
                  <a:lnTo>
                    <a:pt x="0" y="226480"/>
                  </a:lnTo>
                  <a:cubicBezTo>
                    <a:pt x="0" y="101398"/>
                    <a:pt x="101398" y="0"/>
                    <a:pt x="226480" y="0"/>
                  </a:cubicBezTo>
                  <a:close/>
                </a:path>
              </a:pathLst>
            </a:custGeom>
            <a:solidFill>
              <a:srgbClr val="004AAD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3405885" y="3890012"/>
            <a:ext cx="3591420" cy="2373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20"/>
              </a:lnSpc>
            </a:pPr>
            <a:r>
              <a:rPr lang="en-US" sz="3300" b="1">
                <a:solidFill>
                  <a:srgbClr val="FFFFFF"/>
                </a:solidFill>
                <a:latin typeface="Arial MT Pro Bold"/>
                <a:ea typeface="Arial MT Pro Bold"/>
                <a:cs typeface="Arial MT Pro Bold"/>
                <a:sym typeface="Arial MT Pro Bold"/>
              </a:rPr>
              <a:t>639</a:t>
            </a:r>
          </a:p>
          <a:p>
            <a:pPr algn="ctr">
              <a:lnSpc>
                <a:spcPts val="4620"/>
              </a:lnSpc>
            </a:pPr>
            <a:r>
              <a:rPr lang="en-US" sz="3300">
                <a:solidFill>
                  <a:srgbClr val="FFFFFF"/>
                </a:solidFill>
                <a:latin typeface="Arial MT Pro"/>
                <a:ea typeface="Arial MT Pro"/>
                <a:cs typeface="Arial MT Pro"/>
                <a:sym typeface="Arial MT Pro"/>
              </a:rPr>
              <a:t>poskytovaných</a:t>
            </a:r>
          </a:p>
          <a:p>
            <a:pPr algn="ctr">
              <a:lnSpc>
                <a:spcPts val="4620"/>
              </a:lnSpc>
            </a:pPr>
            <a:r>
              <a:rPr lang="en-US" sz="3300">
                <a:solidFill>
                  <a:srgbClr val="FFFFFF"/>
                </a:solidFill>
                <a:latin typeface="Arial MT Pro"/>
                <a:ea typeface="Arial MT Pro"/>
                <a:cs typeface="Arial MT Pro"/>
                <a:sym typeface="Arial MT Pro"/>
              </a:rPr>
              <a:t>sociálních</a:t>
            </a:r>
          </a:p>
          <a:p>
            <a:pPr algn="ctr">
              <a:lnSpc>
                <a:spcPts val="4620"/>
              </a:lnSpc>
              <a:spcBef>
                <a:spcPct val="0"/>
              </a:spcBef>
            </a:pPr>
            <a:r>
              <a:rPr lang="en-US" sz="3300">
                <a:solidFill>
                  <a:srgbClr val="FFFFFF"/>
                </a:solidFill>
                <a:latin typeface="Arial MT Pro"/>
                <a:ea typeface="Arial MT Pro"/>
                <a:cs typeface="Arial MT Pro"/>
                <a:sym typeface="Arial MT Pro"/>
              </a:rPr>
              <a:t>služeb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5089248" y="3402802"/>
            <a:ext cx="3418371" cy="3418371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226480" y="0"/>
                  </a:moveTo>
                  <a:lnTo>
                    <a:pt x="586320" y="0"/>
                  </a:lnTo>
                  <a:cubicBezTo>
                    <a:pt x="711402" y="0"/>
                    <a:pt x="812800" y="101398"/>
                    <a:pt x="812800" y="226480"/>
                  </a:cubicBezTo>
                  <a:lnTo>
                    <a:pt x="812800" y="586320"/>
                  </a:lnTo>
                  <a:cubicBezTo>
                    <a:pt x="812800" y="711402"/>
                    <a:pt x="711402" y="812800"/>
                    <a:pt x="586320" y="812800"/>
                  </a:cubicBezTo>
                  <a:lnTo>
                    <a:pt x="226480" y="812800"/>
                  </a:lnTo>
                  <a:cubicBezTo>
                    <a:pt x="101398" y="812800"/>
                    <a:pt x="0" y="711402"/>
                    <a:pt x="0" y="586320"/>
                  </a:cubicBezTo>
                  <a:lnTo>
                    <a:pt x="0" y="226480"/>
                  </a:lnTo>
                  <a:cubicBezTo>
                    <a:pt x="0" y="101398"/>
                    <a:pt x="101398" y="0"/>
                    <a:pt x="226480" y="0"/>
                  </a:cubicBezTo>
                  <a:close/>
                </a:path>
              </a:pathLst>
            </a:custGeom>
            <a:solidFill>
              <a:srgbClr val="004AAD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5089248" y="3890012"/>
            <a:ext cx="3504895" cy="1792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20"/>
              </a:lnSpc>
            </a:pPr>
            <a:r>
              <a:rPr lang="en-US" sz="3300" b="1">
                <a:solidFill>
                  <a:srgbClr val="FFFFFF"/>
                </a:solidFill>
                <a:latin typeface="Arial MT Pro Bold"/>
                <a:ea typeface="Arial MT Pro Bold"/>
                <a:cs typeface="Arial MT Pro Bold"/>
                <a:sym typeface="Arial MT Pro Bold"/>
              </a:rPr>
              <a:t>4 654</a:t>
            </a:r>
          </a:p>
          <a:p>
            <a:pPr algn="ctr">
              <a:lnSpc>
                <a:spcPts val="4620"/>
              </a:lnSpc>
              <a:spcBef>
                <a:spcPct val="0"/>
              </a:spcBef>
            </a:pPr>
            <a:r>
              <a:rPr lang="en-US" sz="3300">
                <a:solidFill>
                  <a:srgbClr val="FFFFFF"/>
                </a:solidFill>
                <a:latin typeface="Arial MT Pro"/>
                <a:ea typeface="Arial MT Pro"/>
                <a:cs typeface="Arial MT Pro"/>
                <a:sym typeface="Arial MT Pro"/>
              </a:rPr>
              <a:t>kapacita sociálních bytů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9204304" y="3434315"/>
            <a:ext cx="3418371" cy="3418371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226480" y="0"/>
                  </a:moveTo>
                  <a:lnTo>
                    <a:pt x="586320" y="0"/>
                  </a:lnTo>
                  <a:cubicBezTo>
                    <a:pt x="711402" y="0"/>
                    <a:pt x="812800" y="101398"/>
                    <a:pt x="812800" y="226480"/>
                  </a:cubicBezTo>
                  <a:lnTo>
                    <a:pt x="812800" y="586320"/>
                  </a:lnTo>
                  <a:cubicBezTo>
                    <a:pt x="812800" y="711402"/>
                    <a:pt x="711402" y="812800"/>
                    <a:pt x="586320" y="812800"/>
                  </a:cubicBezTo>
                  <a:lnTo>
                    <a:pt x="226480" y="812800"/>
                  </a:lnTo>
                  <a:cubicBezTo>
                    <a:pt x="101398" y="812800"/>
                    <a:pt x="0" y="711402"/>
                    <a:pt x="0" y="586320"/>
                  </a:cubicBezTo>
                  <a:lnTo>
                    <a:pt x="0" y="226480"/>
                  </a:lnTo>
                  <a:cubicBezTo>
                    <a:pt x="0" y="101398"/>
                    <a:pt x="101398" y="0"/>
                    <a:pt x="226480" y="0"/>
                  </a:cubicBezTo>
                  <a:close/>
                </a:path>
              </a:pathLst>
            </a:custGeom>
            <a:solidFill>
              <a:srgbClr val="004AAD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9161042" y="3791927"/>
            <a:ext cx="3504895" cy="2886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08"/>
              </a:lnSpc>
            </a:pPr>
            <a:r>
              <a:rPr lang="en-US" sz="3220" b="1">
                <a:solidFill>
                  <a:srgbClr val="FFFFFF"/>
                </a:solidFill>
                <a:latin typeface="Arial MT Pro Bold"/>
                <a:ea typeface="Arial MT Pro Bold"/>
                <a:cs typeface="Arial MT Pro Bold"/>
                <a:sym typeface="Arial MT Pro Bold"/>
              </a:rPr>
              <a:t>1 000</a:t>
            </a:r>
          </a:p>
          <a:p>
            <a:pPr algn="ctr">
              <a:lnSpc>
                <a:spcPts val="4508"/>
              </a:lnSpc>
            </a:pPr>
            <a:r>
              <a:rPr lang="en-US" sz="3220">
                <a:solidFill>
                  <a:srgbClr val="FFFFFF"/>
                </a:solidFill>
                <a:latin typeface="Arial MT Pro"/>
                <a:ea typeface="Arial MT Pro"/>
                <a:cs typeface="Arial MT Pro"/>
                <a:sym typeface="Arial MT Pro"/>
              </a:rPr>
              <a:t>podpořených zázemí pro</a:t>
            </a:r>
          </a:p>
          <a:p>
            <a:pPr algn="ctr">
              <a:lnSpc>
                <a:spcPts val="4508"/>
              </a:lnSpc>
              <a:spcBef>
                <a:spcPct val="0"/>
              </a:spcBef>
            </a:pPr>
            <a:r>
              <a:rPr lang="en-US" sz="3220">
                <a:solidFill>
                  <a:srgbClr val="FFFFFF"/>
                </a:solidFill>
                <a:latin typeface="Arial MT Pro"/>
                <a:ea typeface="Arial MT Pro"/>
                <a:cs typeface="Arial MT Pro"/>
                <a:sym typeface="Arial MT Pro"/>
              </a:rPr>
              <a:t>sociální služby a práci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250481" y="9634740"/>
            <a:ext cx="3921383" cy="452280"/>
          </a:xfrm>
          <a:custGeom>
            <a:avLst/>
            <a:gdLst/>
            <a:ahLst/>
            <a:cxnLst/>
            <a:rect l="l" t="t" r="r" b="b"/>
            <a:pathLst>
              <a:path w="3921383" h="452280">
                <a:moveTo>
                  <a:pt x="0" y="0"/>
                </a:moveTo>
                <a:lnTo>
                  <a:pt x="3921384" y="0"/>
                </a:lnTo>
                <a:lnTo>
                  <a:pt x="3921384" y="452280"/>
                </a:lnTo>
                <a:lnTo>
                  <a:pt x="0" y="45228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5000"/>
            </a:blip>
            <a:stretch>
              <a:fillRect b="-767026"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3" name="TextBox 3"/>
          <p:cNvSpPr txBox="1"/>
          <p:nvPr/>
        </p:nvSpPr>
        <p:spPr>
          <a:xfrm>
            <a:off x="1543936" y="509968"/>
            <a:ext cx="14987699" cy="26852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696"/>
              </a:lnSpc>
            </a:pPr>
            <a:r>
              <a:rPr lang="en-US" sz="6200" b="1" spc="-155">
                <a:solidFill>
                  <a:srgbClr val="7A8693"/>
                </a:solidFill>
                <a:latin typeface="Arial MT Pro Bold"/>
                <a:ea typeface="Arial MT Pro Bold"/>
                <a:cs typeface="Arial MT Pro Bold"/>
                <a:sym typeface="Arial MT Pro Bold"/>
              </a:rPr>
              <a:t>Vybrané výsledky - Sociální infrastruktura za celý IROP (SC 2.1, 4.1, 6.1), dle typu služby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942176" y="3890012"/>
            <a:ext cx="3591420" cy="12114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20"/>
              </a:lnSpc>
            </a:pPr>
            <a:r>
              <a:rPr lang="en-US" sz="3300" b="1">
                <a:solidFill>
                  <a:srgbClr val="FFFFFF"/>
                </a:solidFill>
                <a:latin typeface="Arial MT Pro Bold"/>
                <a:ea typeface="Arial MT Pro Bold"/>
                <a:cs typeface="Arial MT Pro Bold"/>
                <a:sym typeface="Arial MT Pro Bold"/>
              </a:rPr>
              <a:t>1</a:t>
            </a:r>
          </a:p>
          <a:p>
            <a:pPr algn="ctr">
              <a:lnSpc>
                <a:spcPts val="4620"/>
              </a:lnSpc>
              <a:spcBef>
                <a:spcPct val="0"/>
              </a:spcBef>
            </a:pPr>
            <a:endParaRPr lang="en-US" sz="3300" b="1">
              <a:solidFill>
                <a:srgbClr val="FFFFFF"/>
              </a:solidFill>
              <a:latin typeface="Arial MT Pro Bold"/>
              <a:ea typeface="Arial MT Pro Bold"/>
              <a:cs typeface="Arial MT Pro Bold"/>
              <a:sym typeface="Arial MT Pro Bold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12314394" y="3434315"/>
            <a:ext cx="3418371" cy="3418371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226480" y="0"/>
                  </a:moveTo>
                  <a:lnTo>
                    <a:pt x="586320" y="0"/>
                  </a:lnTo>
                  <a:cubicBezTo>
                    <a:pt x="711402" y="0"/>
                    <a:pt x="812800" y="101398"/>
                    <a:pt x="812800" y="226480"/>
                  </a:cubicBezTo>
                  <a:lnTo>
                    <a:pt x="812800" y="586320"/>
                  </a:lnTo>
                  <a:cubicBezTo>
                    <a:pt x="812800" y="711402"/>
                    <a:pt x="711402" y="812800"/>
                    <a:pt x="586320" y="812800"/>
                  </a:cubicBezTo>
                  <a:lnTo>
                    <a:pt x="226480" y="812800"/>
                  </a:lnTo>
                  <a:cubicBezTo>
                    <a:pt x="101398" y="812800"/>
                    <a:pt x="0" y="711402"/>
                    <a:pt x="0" y="586320"/>
                  </a:cubicBezTo>
                  <a:lnTo>
                    <a:pt x="0" y="226480"/>
                  </a:lnTo>
                  <a:cubicBezTo>
                    <a:pt x="0" y="101398"/>
                    <a:pt x="101398" y="0"/>
                    <a:pt x="226480" y="0"/>
                  </a:cubicBezTo>
                  <a:close/>
                </a:path>
              </a:pathLst>
            </a:custGeom>
            <a:solidFill>
              <a:srgbClr val="004AAD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2227869" y="4138504"/>
            <a:ext cx="3591420" cy="1792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20"/>
              </a:lnSpc>
            </a:pPr>
            <a:r>
              <a:rPr lang="en-US" sz="3300" b="1">
                <a:solidFill>
                  <a:srgbClr val="FFFFFF"/>
                </a:solidFill>
                <a:latin typeface="Arial MT Pro Bold"/>
                <a:ea typeface="Arial MT Pro Bold"/>
                <a:cs typeface="Arial MT Pro Bold"/>
                <a:sym typeface="Arial MT Pro Bold"/>
              </a:rPr>
              <a:t>135</a:t>
            </a:r>
          </a:p>
          <a:p>
            <a:pPr algn="ctr">
              <a:lnSpc>
                <a:spcPts val="4620"/>
              </a:lnSpc>
              <a:spcBef>
                <a:spcPct val="0"/>
              </a:spcBef>
            </a:pPr>
            <a:r>
              <a:rPr lang="en-US" sz="3300">
                <a:solidFill>
                  <a:srgbClr val="FFFFFF"/>
                </a:solidFill>
                <a:latin typeface="Arial MT Pro"/>
                <a:ea typeface="Arial MT Pro"/>
                <a:cs typeface="Arial MT Pro"/>
                <a:sym typeface="Arial MT Pro"/>
              </a:rPr>
              <a:t>služeb sociálního poradenství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2737885" y="3434315"/>
            <a:ext cx="3418371" cy="3418371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226480" y="0"/>
                  </a:moveTo>
                  <a:lnTo>
                    <a:pt x="586320" y="0"/>
                  </a:lnTo>
                  <a:cubicBezTo>
                    <a:pt x="711402" y="0"/>
                    <a:pt x="812800" y="101398"/>
                    <a:pt x="812800" y="226480"/>
                  </a:cubicBezTo>
                  <a:lnTo>
                    <a:pt x="812800" y="586320"/>
                  </a:lnTo>
                  <a:cubicBezTo>
                    <a:pt x="812800" y="711402"/>
                    <a:pt x="711402" y="812800"/>
                    <a:pt x="586320" y="812800"/>
                  </a:cubicBezTo>
                  <a:lnTo>
                    <a:pt x="226480" y="812800"/>
                  </a:lnTo>
                  <a:cubicBezTo>
                    <a:pt x="101398" y="812800"/>
                    <a:pt x="0" y="711402"/>
                    <a:pt x="0" y="586320"/>
                  </a:cubicBezTo>
                  <a:lnTo>
                    <a:pt x="0" y="226480"/>
                  </a:lnTo>
                  <a:cubicBezTo>
                    <a:pt x="0" y="101398"/>
                    <a:pt x="101398" y="0"/>
                    <a:pt x="226480" y="0"/>
                  </a:cubicBezTo>
                  <a:close/>
                </a:path>
              </a:pathLst>
            </a:custGeom>
            <a:solidFill>
              <a:srgbClr val="004AAD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2651361" y="4138585"/>
            <a:ext cx="3591420" cy="1792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20"/>
              </a:lnSpc>
            </a:pPr>
            <a:r>
              <a:rPr lang="en-US" sz="3300" b="1">
                <a:solidFill>
                  <a:srgbClr val="FFFFFF"/>
                </a:solidFill>
                <a:latin typeface="Arial MT Pro Bold"/>
                <a:ea typeface="Arial MT Pro Bold"/>
                <a:cs typeface="Arial MT Pro Bold"/>
                <a:sym typeface="Arial MT Pro Bold"/>
              </a:rPr>
              <a:t>959</a:t>
            </a:r>
          </a:p>
          <a:p>
            <a:pPr algn="ctr">
              <a:lnSpc>
                <a:spcPts val="4620"/>
              </a:lnSpc>
              <a:spcBef>
                <a:spcPct val="0"/>
              </a:spcBef>
            </a:pPr>
            <a:r>
              <a:rPr lang="en-US" sz="3300">
                <a:solidFill>
                  <a:srgbClr val="FFFFFF"/>
                </a:solidFill>
                <a:latin typeface="Arial MT Pro"/>
                <a:ea typeface="Arial MT Pro"/>
                <a:cs typeface="Arial MT Pro"/>
                <a:sym typeface="Arial MT Pro"/>
              </a:rPr>
              <a:t>služeb sociální péče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7434815" y="3392294"/>
            <a:ext cx="3418371" cy="3418371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226480" y="0"/>
                  </a:moveTo>
                  <a:lnTo>
                    <a:pt x="586320" y="0"/>
                  </a:lnTo>
                  <a:cubicBezTo>
                    <a:pt x="711402" y="0"/>
                    <a:pt x="812800" y="101398"/>
                    <a:pt x="812800" y="226480"/>
                  </a:cubicBezTo>
                  <a:lnTo>
                    <a:pt x="812800" y="586320"/>
                  </a:lnTo>
                  <a:cubicBezTo>
                    <a:pt x="812800" y="711402"/>
                    <a:pt x="711402" y="812800"/>
                    <a:pt x="586320" y="812800"/>
                  </a:cubicBezTo>
                  <a:lnTo>
                    <a:pt x="226480" y="812800"/>
                  </a:lnTo>
                  <a:cubicBezTo>
                    <a:pt x="101398" y="812800"/>
                    <a:pt x="0" y="711402"/>
                    <a:pt x="0" y="586320"/>
                  </a:cubicBezTo>
                  <a:lnTo>
                    <a:pt x="0" y="226480"/>
                  </a:lnTo>
                  <a:cubicBezTo>
                    <a:pt x="0" y="101398"/>
                    <a:pt x="101398" y="0"/>
                    <a:pt x="226480" y="0"/>
                  </a:cubicBezTo>
                  <a:close/>
                </a:path>
              </a:pathLst>
            </a:custGeom>
            <a:solidFill>
              <a:srgbClr val="004AAD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7348290" y="3866032"/>
            <a:ext cx="3504895" cy="1766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08"/>
              </a:lnSpc>
            </a:pPr>
            <a:r>
              <a:rPr lang="en-US" sz="3220" b="1">
                <a:solidFill>
                  <a:srgbClr val="FFFFFF"/>
                </a:solidFill>
                <a:latin typeface="Arial MT Pro Bold"/>
                <a:ea typeface="Arial MT Pro Bold"/>
                <a:cs typeface="Arial MT Pro Bold"/>
                <a:sym typeface="Arial MT Pro Bold"/>
              </a:rPr>
              <a:t>679</a:t>
            </a:r>
            <a:r>
              <a:rPr lang="en-US" sz="3220">
                <a:solidFill>
                  <a:srgbClr val="FFFFFF"/>
                </a:solidFill>
                <a:latin typeface="Arial MT Pro"/>
                <a:ea typeface="Arial MT Pro"/>
                <a:cs typeface="Arial MT Pro"/>
                <a:sym typeface="Arial MT Pro"/>
              </a:rPr>
              <a:t> </a:t>
            </a:r>
          </a:p>
          <a:p>
            <a:pPr algn="ctr">
              <a:lnSpc>
                <a:spcPts val="4508"/>
              </a:lnSpc>
              <a:spcBef>
                <a:spcPct val="0"/>
              </a:spcBef>
            </a:pPr>
            <a:r>
              <a:rPr lang="en-US" sz="3220">
                <a:solidFill>
                  <a:srgbClr val="FFFFFF"/>
                </a:solidFill>
                <a:latin typeface="Arial MT Pro"/>
                <a:ea typeface="Arial MT Pro"/>
                <a:cs typeface="Arial MT Pro"/>
                <a:sym typeface="Arial MT Pro"/>
              </a:rPr>
              <a:t>služeb sociální prevence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8122D1-6CB8-214A-B842-D4DC0DF3A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IROP 2021 - 2027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B638AC5-A4E4-5341-8E12-C244565085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96350" y="2878355"/>
            <a:ext cx="7791650" cy="3589823"/>
          </a:xfrm>
        </p:spPr>
        <p:txBody>
          <a:bodyPr/>
          <a:lstStyle/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cs-CZ" sz="2700" b="1" dirty="0">
                <a:solidFill>
                  <a:schemeClr val="accent1"/>
                </a:solidFill>
              </a:rPr>
              <a:t>IROP </a:t>
            </a:r>
            <a:r>
              <a:rPr lang="cs-CZ" sz="2700" dirty="0">
                <a:solidFill>
                  <a:schemeClr val="accent1"/>
                </a:solidFill>
              </a:rPr>
              <a:t>= </a:t>
            </a:r>
            <a:br>
              <a:rPr lang="ru-RU" sz="2700" dirty="0">
                <a:solidFill>
                  <a:schemeClr val="accent1"/>
                </a:solidFill>
              </a:rPr>
            </a:br>
            <a:r>
              <a:rPr lang="cs-CZ" sz="2700" b="1" dirty="0">
                <a:solidFill>
                  <a:schemeClr val="accent1"/>
                </a:solidFill>
              </a:rPr>
              <a:t>I</a:t>
            </a:r>
            <a:r>
              <a:rPr lang="cs-CZ" sz="2700" dirty="0"/>
              <a:t>ntegrovaný</a:t>
            </a:r>
            <a:r>
              <a:rPr lang="cs-CZ" sz="2700" dirty="0">
                <a:solidFill>
                  <a:schemeClr val="accent1"/>
                </a:solidFill>
              </a:rPr>
              <a:t> </a:t>
            </a:r>
            <a:r>
              <a:rPr lang="cs-CZ" sz="2700" b="1" dirty="0">
                <a:solidFill>
                  <a:schemeClr val="accent1"/>
                </a:solidFill>
              </a:rPr>
              <a:t>r</a:t>
            </a:r>
            <a:r>
              <a:rPr lang="cs-CZ" sz="2700" dirty="0"/>
              <a:t>egi</a:t>
            </a:r>
            <a:r>
              <a:rPr lang="cs-CZ" sz="2700" b="1" dirty="0">
                <a:solidFill>
                  <a:schemeClr val="accent1"/>
                </a:solidFill>
              </a:rPr>
              <a:t>o</a:t>
            </a:r>
            <a:r>
              <a:rPr lang="cs-CZ" sz="2700" dirty="0"/>
              <a:t>nální operační</a:t>
            </a:r>
            <a:r>
              <a:rPr lang="cs-CZ" sz="2700" dirty="0">
                <a:solidFill>
                  <a:schemeClr val="accent1"/>
                </a:solidFill>
              </a:rPr>
              <a:t> </a:t>
            </a:r>
            <a:r>
              <a:rPr lang="cs-CZ" sz="2700" b="1" dirty="0">
                <a:solidFill>
                  <a:schemeClr val="accent1"/>
                </a:solidFill>
              </a:rPr>
              <a:t>p</a:t>
            </a:r>
            <a:r>
              <a:rPr lang="cs-CZ" sz="2700" dirty="0"/>
              <a:t>rogram</a:t>
            </a:r>
          </a:p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cs-CZ" sz="2700" dirty="0"/>
              <a:t>navazuje na období 2014-2020</a:t>
            </a:r>
          </a:p>
          <a:p>
            <a:pPr lvl="1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accent1"/>
                </a:solidFill>
              </a:rPr>
              <a:t>Evoluce, nikoliv revoluce</a:t>
            </a:r>
          </a:p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cs-CZ" sz="2700" dirty="0"/>
              <a:t>na roky 2021-2027 vyčlenila EU pro IROP </a:t>
            </a:r>
            <a:br>
              <a:rPr lang="cs-CZ" sz="2700" dirty="0"/>
            </a:br>
            <a:r>
              <a:rPr lang="cs-CZ" sz="2700" b="1" dirty="0">
                <a:solidFill>
                  <a:schemeClr val="accent1"/>
                </a:solidFill>
              </a:rPr>
              <a:t>4,7 mld. EUR</a:t>
            </a:r>
            <a:r>
              <a:rPr lang="cs-CZ" sz="2700" dirty="0"/>
              <a:t>, tj. </a:t>
            </a:r>
            <a:r>
              <a:rPr lang="cs-CZ" sz="2700" b="1" dirty="0">
                <a:solidFill>
                  <a:schemeClr val="accent1"/>
                </a:solidFill>
              </a:rPr>
              <a:t>115 mld. Kč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3971DAF-7352-BE45-BC04-13D36FB76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b="1" dirty="0"/>
              <a:t>IROP 2021-2027 </a:t>
            </a:r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5F6C7A0C-4F0A-EB48-A574-A6A6061E5CDE}"/>
              </a:ext>
            </a:extLst>
          </p:cNvPr>
          <p:cNvSpPr txBox="1"/>
          <p:nvPr/>
        </p:nvSpPr>
        <p:spPr>
          <a:xfrm>
            <a:off x="958052" y="8229811"/>
            <a:ext cx="3965043" cy="478385"/>
          </a:xfrm>
          <a:prstGeom prst="rect">
            <a:avLst/>
          </a:prstGeom>
          <a:noFill/>
        </p:spPr>
        <p:txBody>
          <a:bodyPr wrap="square" lIns="54000" tIns="54000" rIns="54000" bIns="54000" rtlCol="0">
            <a:noAutofit/>
          </a:bodyPr>
          <a:lstStyle>
            <a:defPPr>
              <a:defRPr lang="cs-CZ"/>
            </a:defPPr>
          </a:lstStyle>
          <a:p>
            <a:r>
              <a:rPr lang="cs-CZ" sz="1575" b="1" dirty="0">
                <a:solidFill>
                  <a:schemeClr val="accent1"/>
                </a:solidFill>
              </a:rPr>
              <a:t>Rekonstrukce domu čp. 319/II Sládkova ulice pro sociální bydlení; Město Jindřichův Hradec </a:t>
            </a:r>
          </a:p>
        </p:txBody>
      </p:sp>
      <p:sp>
        <p:nvSpPr>
          <p:cNvPr id="8" name="TextovéPole 6">
            <a:extLst>
              <a:ext uri="{FF2B5EF4-FFF2-40B4-BE49-F238E27FC236}">
                <a16:creationId xmlns:a16="http://schemas.microsoft.com/office/drawing/2014/main" id="{05E8769E-4E49-474B-B6FF-F6788FE6CB52}"/>
              </a:ext>
            </a:extLst>
          </p:cNvPr>
          <p:cNvSpPr txBox="1"/>
          <p:nvPr/>
        </p:nvSpPr>
        <p:spPr>
          <a:xfrm>
            <a:off x="6375872" y="8229812"/>
            <a:ext cx="3965043" cy="478386"/>
          </a:xfrm>
          <a:prstGeom prst="rect">
            <a:avLst/>
          </a:prstGeom>
          <a:noFill/>
        </p:spPr>
        <p:txBody>
          <a:bodyPr wrap="square" lIns="54000" tIns="54000" rIns="54000" bIns="54000" rtlCol="0">
            <a:noAutofit/>
          </a:bodyPr>
          <a:lstStyle>
            <a:defPPr>
              <a:defRPr lang="cs-CZ"/>
            </a:defPPr>
          </a:lstStyle>
          <a:p>
            <a:pPr algn="r"/>
            <a:r>
              <a:rPr lang="cs-CZ" sz="1575" dirty="0">
                <a:solidFill>
                  <a:schemeClr val="accent1"/>
                </a:solidFill>
              </a:rPr>
              <a:t>Dotace EU: 7,4 mil. Kč</a:t>
            </a:r>
          </a:p>
          <a:p>
            <a:pPr algn="r"/>
            <a:r>
              <a:rPr lang="cs-CZ" sz="1575" dirty="0">
                <a:solidFill>
                  <a:schemeClr val="accent1"/>
                </a:solidFill>
              </a:rPr>
              <a:t>IROP 2014-2020</a:t>
            </a:r>
          </a:p>
        </p:txBody>
      </p:sp>
      <p:pic>
        <p:nvPicPr>
          <p:cNvPr id="11" name="Zástupný symbol obrázku 10" descr="Obsah obrázku interiér, zeď, interiérový design, podlaha&#10;&#10;Popis byl vytvořen automaticky">
            <a:extLst>
              <a:ext uri="{FF2B5EF4-FFF2-40B4-BE49-F238E27FC236}">
                <a16:creationId xmlns:a16="http://schemas.microsoft.com/office/drawing/2014/main" id="{BEB97C7D-CAE3-C94B-A6D9-822F2BFC07C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l="785" r="78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66813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6DB45F6E-7C5C-4CCF-889A-9E0300EF88F4}"/>
              </a:ext>
            </a:extLst>
          </p:cNvPr>
          <p:cNvSpPr txBox="1"/>
          <p:nvPr/>
        </p:nvSpPr>
        <p:spPr>
          <a:xfrm>
            <a:off x="3812463" y="665309"/>
            <a:ext cx="1084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54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Sociální infrastruktura v IROP 2021 – 2027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F173DD9-077B-4C7B-84BB-77CB6F2E5781}"/>
              </a:ext>
            </a:extLst>
          </p:cNvPr>
          <p:cNvSpPr txBox="1"/>
          <p:nvPr/>
        </p:nvSpPr>
        <p:spPr>
          <a:xfrm>
            <a:off x="2626521" y="1687562"/>
            <a:ext cx="118490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cs-CZ" sz="3000" dirty="0"/>
          </a:p>
          <a:p>
            <a:pPr lvl="1"/>
            <a:endParaRPr lang="cs-CZ" sz="3000" dirty="0"/>
          </a:p>
          <a:p>
            <a:pPr marL="1200150" lvl="1" indent="-514350">
              <a:buFont typeface="Arial" panose="020B0604020202020204" pitchFamily="34" charset="0"/>
              <a:buChar char="•"/>
            </a:pPr>
            <a:endParaRPr lang="cs-CZ" sz="3000" dirty="0"/>
          </a:p>
        </p:txBody>
      </p:sp>
      <p:sp>
        <p:nvSpPr>
          <p:cNvPr id="2" name="Obdélník 1"/>
          <p:cNvSpPr/>
          <p:nvPr/>
        </p:nvSpPr>
        <p:spPr>
          <a:xfrm>
            <a:off x="1227221" y="2534381"/>
            <a:ext cx="15997188" cy="337015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cs-CZ" sz="2700" b="1" u="sng" dirty="0">
                <a:solidFill>
                  <a:schemeClr val="accent1"/>
                </a:solidFill>
              </a:rPr>
              <a:t>Co je (bylo) k dispozici:</a:t>
            </a:r>
          </a:p>
          <a:p>
            <a:pPr algn="just"/>
            <a:endParaRPr lang="cs-CZ" sz="2700" b="1" u="sng" dirty="0">
              <a:solidFill>
                <a:srgbClr val="878787"/>
              </a:solidFill>
            </a:endParaRPr>
          </a:p>
          <a:p>
            <a:pPr algn="just"/>
            <a:r>
              <a:rPr lang="cs-CZ" sz="2700" b="1" dirty="0">
                <a:solidFill>
                  <a:srgbClr val="878787"/>
                </a:solidFill>
              </a:rPr>
              <a:t>SC 4.2 Sociální bydlení: 2,714 mld. Kč </a:t>
            </a:r>
            <a:r>
              <a:rPr lang="cs-CZ" sz="2700" dirty="0">
                <a:solidFill>
                  <a:srgbClr val="878787"/>
                </a:solidFill>
              </a:rPr>
              <a:t>(individuální + ITI); z toho individuální: 2,355 mld. Kč</a:t>
            </a:r>
          </a:p>
          <a:p>
            <a:pPr algn="just"/>
            <a:r>
              <a:rPr lang="cs-CZ" sz="2700" dirty="0">
                <a:solidFill>
                  <a:srgbClr val="878787"/>
                </a:solidFill>
              </a:rPr>
              <a:t> </a:t>
            </a:r>
          </a:p>
          <a:p>
            <a:pPr algn="just"/>
            <a:r>
              <a:rPr lang="cs-CZ" sz="2700" b="1" dirty="0">
                <a:solidFill>
                  <a:srgbClr val="878787"/>
                </a:solidFill>
              </a:rPr>
              <a:t>SC 4.2 Sociální služby: 6,334 mld. Kč </a:t>
            </a:r>
            <a:r>
              <a:rPr lang="cs-CZ" sz="2700" dirty="0">
                <a:solidFill>
                  <a:srgbClr val="878787"/>
                </a:solidFill>
              </a:rPr>
              <a:t>(individuální + ITI); z toho individuální: 4,768 mld. Kč</a:t>
            </a:r>
          </a:p>
          <a:p>
            <a:pPr algn="just"/>
            <a:endParaRPr lang="cs-CZ" sz="2700" dirty="0">
              <a:solidFill>
                <a:srgbClr val="878787"/>
              </a:solidFill>
            </a:endParaRPr>
          </a:p>
          <a:p>
            <a:pPr marL="0" lvl="5" algn="just"/>
            <a:r>
              <a:rPr lang="cs-CZ" sz="2700" b="1" dirty="0">
                <a:solidFill>
                  <a:srgbClr val="878787"/>
                </a:solidFill>
              </a:rPr>
              <a:t>SC 5.1 CLLD Sociální služby: 1,035 mld. Kč</a:t>
            </a:r>
          </a:p>
          <a:p>
            <a:pPr marL="0" lvl="5" algn="just"/>
            <a:endParaRPr lang="cs-CZ" sz="2400" b="1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962EC067-08E3-F25D-F5BB-9CB556D7494F}"/>
              </a:ext>
            </a:extLst>
          </p:cNvPr>
          <p:cNvSpPr/>
          <p:nvPr/>
        </p:nvSpPr>
        <p:spPr>
          <a:xfrm>
            <a:off x="1227221" y="5922641"/>
            <a:ext cx="15997188" cy="216982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cs-CZ" sz="2700" b="1" dirty="0">
                <a:solidFill>
                  <a:schemeClr val="accent1"/>
                </a:solidFill>
              </a:rPr>
              <a:t>Požadavky krajů na Deinstitucionalizaci (DI)</a:t>
            </a:r>
          </a:p>
          <a:p>
            <a:pPr algn="just"/>
            <a:endParaRPr lang="cs-CZ" sz="2700" dirty="0">
              <a:solidFill>
                <a:srgbClr val="878787"/>
              </a:solidFill>
            </a:endParaRPr>
          </a:p>
          <a:p>
            <a:pPr algn="just"/>
            <a:r>
              <a:rPr lang="cs-CZ" sz="2700" dirty="0">
                <a:solidFill>
                  <a:srgbClr val="878787"/>
                </a:solidFill>
              </a:rPr>
              <a:t>V IROP k dispozici na sociální služby (sociální služby vč. DI) v individuálních projektech: 4,768 mld. Kč</a:t>
            </a:r>
          </a:p>
          <a:p>
            <a:pPr algn="just"/>
            <a:r>
              <a:rPr lang="cs-CZ" sz="2700" dirty="0">
                <a:solidFill>
                  <a:srgbClr val="878787"/>
                </a:solidFill>
              </a:rPr>
              <a:t>Požadavky krajů na DI: </a:t>
            </a:r>
            <a:r>
              <a:rPr lang="cs-CZ" sz="2700" b="1" dirty="0">
                <a:solidFill>
                  <a:srgbClr val="878787"/>
                </a:solidFill>
              </a:rPr>
              <a:t>3,555 mld. Kč</a:t>
            </a:r>
          </a:p>
          <a:p>
            <a:pPr algn="just"/>
            <a:r>
              <a:rPr lang="cs-CZ" sz="2700" dirty="0">
                <a:solidFill>
                  <a:srgbClr val="878787"/>
                </a:solidFill>
              </a:rPr>
              <a:t>Zbylo na novou infrastrukturu sociál. služeb (mimo DI a ITI): </a:t>
            </a:r>
            <a:r>
              <a:rPr lang="cs-CZ" sz="2700" b="1" dirty="0">
                <a:solidFill>
                  <a:srgbClr val="878787"/>
                </a:solidFill>
              </a:rPr>
              <a:t>1,212 mld. Kč</a:t>
            </a:r>
          </a:p>
        </p:txBody>
      </p:sp>
      <p:sp>
        <p:nvSpPr>
          <p:cNvPr id="7" name="Zástupný symbol pro zápatí 3">
            <a:extLst>
              <a:ext uri="{FF2B5EF4-FFF2-40B4-BE49-F238E27FC236}">
                <a16:creationId xmlns:a16="http://schemas.microsoft.com/office/drawing/2014/main" id="{017A5943-8C42-73F5-A2CC-88CB735D3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51724" y="9534526"/>
            <a:ext cx="9864587" cy="547688"/>
          </a:xfrm>
        </p:spPr>
        <p:txBody>
          <a:bodyPr/>
          <a:lstStyle/>
          <a:p>
            <a:r>
              <a:rPr lang="cs-CZ" b="1" dirty="0"/>
              <a:t>IROP 2014 - 2020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028338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grpSp>
        <p:nvGrpSpPr>
          <p:cNvPr id="3" name="Group 3"/>
          <p:cNvGrpSpPr/>
          <p:nvPr/>
        </p:nvGrpSpPr>
        <p:grpSpPr>
          <a:xfrm>
            <a:off x="10920336" y="0"/>
            <a:ext cx="7294096" cy="8487675"/>
            <a:chOff x="0" y="0"/>
            <a:chExt cx="6985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5255"/>
              <a:ext cx="698500" cy="802291"/>
            </a:xfrm>
            <a:custGeom>
              <a:avLst/>
              <a:gdLst/>
              <a:ahLst/>
              <a:cxnLst/>
              <a:rect l="l" t="t" r="r" b="b"/>
              <a:pathLst>
                <a:path w="698500" h="802291">
                  <a:moveTo>
                    <a:pt x="372902" y="8506"/>
                  </a:moveTo>
                  <a:lnTo>
                    <a:pt x="674848" y="184184"/>
                  </a:lnTo>
                  <a:cubicBezTo>
                    <a:pt x="689491" y="192704"/>
                    <a:pt x="698500" y="208367"/>
                    <a:pt x="698500" y="225309"/>
                  </a:cubicBezTo>
                  <a:lnTo>
                    <a:pt x="698500" y="576981"/>
                  </a:lnTo>
                  <a:cubicBezTo>
                    <a:pt x="698500" y="593923"/>
                    <a:pt x="689491" y="609586"/>
                    <a:pt x="674848" y="618106"/>
                  </a:cubicBezTo>
                  <a:lnTo>
                    <a:pt x="372902" y="793784"/>
                  </a:lnTo>
                  <a:cubicBezTo>
                    <a:pt x="358281" y="802290"/>
                    <a:pt x="340219" y="802290"/>
                    <a:pt x="325598" y="793784"/>
                  </a:cubicBezTo>
                  <a:lnTo>
                    <a:pt x="23652" y="618106"/>
                  </a:lnTo>
                  <a:cubicBezTo>
                    <a:pt x="9009" y="609586"/>
                    <a:pt x="0" y="593923"/>
                    <a:pt x="0" y="576981"/>
                  </a:cubicBezTo>
                  <a:lnTo>
                    <a:pt x="0" y="225309"/>
                  </a:lnTo>
                  <a:cubicBezTo>
                    <a:pt x="0" y="208367"/>
                    <a:pt x="9009" y="192704"/>
                    <a:pt x="23652" y="184184"/>
                  </a:cubicBezTo>
                  <a:lnTo>
                    <a:pt x="325598" y="8506"/>
                  </a:lnTo>
                  <a:cubicBezTo>
                    <a:pt x="340219" y="0"/>
                    <a:pt x="358281" y="0"/>
                    <a:pt x="372902" y="8506"/>
                  </a:cubicBezTo>
                  <a:close/>
                </a:path>
              </a:pathLst>
            </a:custGeom>
            <a:blipFill>
              <a:blip r:embed="rId3"/>
              <a:stretch>
                <a:fillRect l="-35580" r="-35580"/>
              </a:stretch>
            </a:blipFill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882206" y="7886869"/>
            <a:ext cx="7332226" cy="793342"/>
            <a:chOff x="0" y="0"/>
            <a:chExt cx="9776301" cy="1057789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0"/>
              <a:ext cx="9738201" cy="863865"/>
              <a:chOff x="0" y="0"/>
              <a:chExt cx="1923595" cy="17064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1923595" cy="170640"/>
              </a:xfrm>
              <a:custGeom>
                <a:avLst/>
                <a:gdLst/>
                <a:ahLst/>
                <a:cxnLst/>
                <a:rect l="l" t="t" r="r" b="b"/>
                <a:pathLst>
                  <a:path w="1923595" h="170640">
                    <a:moveTo>
                      <a:pt x="0" y="0"/>
                    </a:moveTo>
                    <a:lnTo>
                      <a:pt x="1923595" y="0"/>
                    </a:lnTo>
                    <a:lnTo>
                      <a:pt x="1923595" y="170640"/>
                    </a:lnTo>
                    <a:lnTo>
                      <a:pt x="0" y="170640"/>
                    </a:lnTo>
                    <a:close/>
                  </a:path>
                </a:pathLst>
              </a:custGeom>
              <a:solidFill>
                <a:srgbClr val="759BAA">
                  <a:alpha val="44706"/>
                </a:srgbClr>
              </a:solidFill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85725"/>
                <a:ext cx="1923595" cy="25636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940"/>
                  </a:lnSpc>
                </a:pPr>
                <a:endParaRPr/>
              </a:p>
            </p:txBody>
          </p:sp>
        </p:grpSp>
        <p:sp>
          <p:nvSpPr>
            <p:cNvPr id="9" name="TextBox 9"/>
            <p:cNvSpPr txBox="1"/>
            <p:nvPr/>
          </p:nvSpPr>
          <p:spPr>
            <a:xfrm>
              <a:off x="50840" y="77095"/>
              <a:ext cx="9725461" cy="9806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44"/>
                </a:lnSpc>
              </a:pPr>
              <a:r>
                <a:rPr lang="en-US" sz="1800">
                  <a:solidFill>
                    <a:srgbClr val="FFFFFF"/>
                  </a:solidFill>
                  <a:latin typeface="Arial MT Pro"/>
                  <a:ea typeface="Arial MT Pro"/>
                  <a:cs typeface="Arial MT Pro"/>
                  <a:sym typeface="Arial MT Pro"/>
                </a:rPr>
                <a:t>Modernizace odborných učeben - ZŠ, Trutnov 2, Mládežnická 536</a:t>
              </a:r>
            </a:p>
            <a:p>
              <a:pPr algn="l">
                <a:lnSpc>
                  <a:spcPts val="1944"/>
                </a:lnSpc>
                <a:spcBef>
                  <a:spcPct val="0"/>
                </a:spcBef>
              </a:pPr>
              <a:r>
                <a:rPr lang="en-US" sz="1800">
                  <a:solidFill>
                    <a:srgbClr val="FFFFFF"/>
                  </a:solidFill>
                  <a:latin typeface="Arial MT Pro"/>
                  <a:ea typeface="Arial MT Pro"/>
                  <a:cs typeface="Arial MT Pro"/>
                  <a:sym typeface="Arial MT Pro"/>
                </a:rPr>
                <a:t>Příjemce: ZŠ, Trutnov 2, Mládežnická 536, dotace EU: 40,8 mil. Kč</a:t>
              </a:r>
            </a:p>
            <a:p>
              <a:pPr algn="l">
                <a:lnSpc>
                  <a:spcPts val="1728"/>
                </a:lnSpc>
                <a:spcBef>
                  <a:spcPct val="0"/>
                </a:spcBef>
              </a:pPr>
              <a:endParaRPr lang="en-US" sz="1800">
                <a:solidFill>
                  <a:srgbClr val="FFFFFF"/>
                </a:solidFill>
                <a:latin typeface="Arial MT Pro"/>
                <a:ea typeface="Arial MT Pro"/>
                <a:cs typeface="Arial MT Pro"/>
                <a:sym typeface="Arial MT Pro"/>
              </a:endParaRP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028700" y="829056"/>
            <a:ext cx="9390795" cy="14666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83"/>
              </a:lnSpc>
            </a:pPr>
            <a:r>
              <a:rPr lang="en-US" sz="4984" b="1">
                <a:solidFill>
                  <a:srgbClr val="FFFFFF"/>
                </a:solidFill>
                <a:latin typeface="Arial MT Pro Bold"/>
                <a:ea typeface="Arial MT Pro Bold"/>
                <a:cs typeface="Arial MT Pro Bold"/>
                <a:sym typeface="Arial MT Pro Bold"/>
              </a:rPr>
              <a:t>Příprava na období 2028+         - Evropská komise</a:t>
            </a:r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E53DB792-3D14-432D-17BF-80F4FAFD37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250481" y="9634740"/>
            <a:ext cx="3921383" cy="452280"/>
          </a:xfrm>
          <a:custGeom>
            <a:avLst/>
            <a:gdLst/>
            <a:ahLst/>
            <a:cxnLst/>
            <a:rect l="l" t="t" r="r" b="b"/>
            <a:pathLst>
              <a:path w="3921383" h="452280">
                <a:moveTo>
                  <a:pt x="0" y="0"/>
                </a:moveTo>
                <a:lnTo>
                  <a:pt x="3921384" y="0"/>
                </a:lnTo>
                <a:lnTo>
                  <a:pt x="3921384" y="452280"/>
                </a:lnTo>
                <a:lnTo>
                  <a:pt x="0" y="45228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5000"/>
            </a:blip>
            <a:stretch>
              <a:fillRect b="-767026"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3" name="TextBox 3"/>
          <p:cNvSpPr txBox="1"/>
          <p:nvPr/>
        </p:nvSpPr>
        <p:spPr>
          <a:xfrm>
            <a:off x="1374503" y="1490668"/>
            <a:ext cx="15510057" cy="8839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39"/>
              </a:lnSpc>
              <a:spcBef>
                <a:spcPct val="0"/>
              </a:spcBef>
            </a:pPr>
            <a:r>
              <a:rPr lang="en-US" sz="5499" b="1">
                <a:solidFill>
                  <a:srgbClr val="7A7E8F"/>
                </a:solidFill>
                <a:latin typeface="Arial MT Pro Bold"/>
                <a:ea typeface="Arial MT Pro Bold"/>
                <a:cs typeface="Arial MT Pro Bold"/>
                <a:sym typeface="Arial MT Pro Bold"/>
              </a:rPr>
              <a:t>Víceletý finanční rámec EU 2028-2034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2696210"/>
            <a:ext cx="15329407" cy="72478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056" lvl="1" indent="-367028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7A7E8F"/>
                </a:solidFill>
                <a:latin typeface="Arial MT Pro"/>
                <a:ea typeface="Arial MT Pro"/>
                <a:cs typeface="Arial MT Pro"/>
                <a:sym typeface="Arial MT Pro"/>
              </a:rPr>
              <a:t>návrh VFR i nařízení ke kohezi zveřejnila EK v 7/2025</a:t>
            </a:r>
          </a:p>
          <a:p>
            <a:pPr marL="734056" lvl="1" indent="-367028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7A7E8F"/>
                </a:solidFill>
                <a:latin typeface="Arial MT Pro"/>
                <a:ea typeface="Arial MT Pro"/>
                <a:cs typeface="Arial MT Pro"/>
                <a:sym typeface="Arial MT Pro"/>
              </a:rPr>
              <a:t>rozpočet ve výši </a:t>
            </a:r>
            <a:r>
              <a:rPr lang="en-US" sz="3399" b="1">
                <a:solidFill>
                  <a:srgbClr val="7A7E8F"/>
                </a:solidFill>
                <a:latin typeface="Arial MT Pro Bold"/>
                <a:ea typeface="Arial MT Pro Bold"/>
                <a:cs typeface="Arial MT Pro Bold"/>
                <a:sym typeface="Arial MT Pro Bold"/>
              </a:rPr>
              <a:t>2 biliónů EUR</a:t>
            </a:r>
            <a:r>
              <a:rPr lang="en-US" sz="3399">
                <a:solidFill>
                  <a:srgbClr val="7A7E8F"/>
                </a:solidFill>
                <a:latin typeface="Arial MT Pro"/>
                <a:ea typeface="Arial MT Pro"/>
                <a:cs typeface="Arial MT Pro"/>
                <a:sym typeface="Arial MT Pro"/>
              </a:rPr>
              <a:t> na financování evropských priorit</a:t>
            </a:r>
          </a:p>
          <a:p>
            <a:pPr marL="734056" lvl="1" indent="-367028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7A7E8F"/>
                </a:solidFill>
                <a:latin typeface="Arial MT Pro"/>
                <a:ea typeface="Arial MT Pro"/>
                <a:cs typeface="Arial MT Pro"/>
                <a:sym typeface="Arial MT Pro"/>
              </a:rPr>
              <a:t>větší zaměření na výsledky</a:t>
            </a:r>
          </a:p>
          <a:p>
            <a:pPr marL="734056" lvl="1" indent="-367028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7A7E8F"/>
                </a:solidFill>
                <a:latin typeface="Arial MT Pro"/>
                <a:ea typeface="Arial MT Pro"/>
                <a:cs typeface="Arial MT Pro"/>
                <a:sym typeface="Arial MT Pro"/>
              </a:rPr>
              <a:t>propojení reforem s cílenými investicemi</a:t>
            </a:r>
          </a:p>
          <a:p>
            <a:pPr marL="734056" lvl="1" indent="-367028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7A7E8F"/>
                </a:solidFill>
                <a:latin typeface="Arial MT Pro"/>
                <a:ea typeface="Arial MT Pro"/>
                <a:cs typeface="Arial MT Pro"/>
                <a:sym typeface="Arial MT Pro"/>
              </a:rPr>
              <a:t>integrace dosavadních fondů a programů</a:t>
            </a:r>
          </a:p>
          <a:p>
            <a:pPr marL="734056" lvl="1" indent="-367028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7A7E8F"/>
                </a:solidFill>
                <a:latin typeface="Arial MT Pro"/>
                <a:ea typeface="Arial MT Pro"/>
                <a:cs typeface="Arial MT Pro"/>
                <a:sym typeface="Arial MT Pro"/>
              </a:rPr>
              <a:t>Národní regionální partnerský plán (</a:t>
            </a:r>
            <a:r>
              <a:rPr lang="en-US" sz="3399" b="1">
                <a:solidFill>
                  <a:srgbClr val="7A7E8F"/>
                </a:solidFill>
                <a:latin typeface="Arial MT Pro Bold"/>
                <a:ea typeface="Arial MT Pro Bold"/>
                <a:cs typeface="Arial MT Pro Bold"/>
                <a:sym typeface="Arial MT Pro Bold"/>
              </a:rPr>
              <a:t>NRPP</a:t>
            </a:r>
            <a:r>
              <a:rPr lang="en-US" sz="3399">
                <a:solidFill>
                  <a:srgbClr val="7A7E8F"/>
                </a:solidFill>
                <a:latin typeface="Arial MT Pro"/>
                <a:ea typeface="Arial MT Pro"/>
                <a:cs typeface="Arial MT Pro"/>
                <a:sym typeface="Arial MT Pro"/>
              </a:rPr>
              <a:t>) - investice do soudržnosti, zemědělství, řešení migrace</a:t>
            </a:r>
          </a:p>
          <a:p>
            <a:pPr marL="734056" lvl="1" indent="-367028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7A7E8F"/>
                </a:solidFill>
                <a:latin typeface="Arial MT Pro"/>
                <a:ea typeface="Arial MT Pro"/>
                <a:cs typeface="Arial MT Pro"/>
                <a:sym typeface="Arial MT Pro"/>
              </a:rPr>
              <a:t>Evropský fond pro konkurenceschopnost - výzkum, inovace, firmy</a:t>
            </a:r>
          </a:p>
          <a:p>
            <a:pPr marL="734056" lvl="1" indent="-367028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7A7E8F"/>
                </a:solidFill>
                <a:latin typeface="Arial MT Pro"/>
                <a:ea typeface="Arial MT Pro"/>
                <a:cs typeface="Arial MT Pro"/>
                <a:sym typeface="Arial MT Pro"/>
              </a:rPr>
              <a:t>4 základní priority: </a:t>
            </a:r>
            <a:r>
              <a:rPr lang="en-US" sz="3399" b="1">
                <a:solidFill>
                  <a:srgbClr val="7A7E8F"/>
                </a:solidFill>
                <a:latin typeface="Arial MT Pro Bold"/>
                <a:ea typeface="Arial MT Pro Bold"/>
                <a:cs typeface="Arial MT Pro Bold"/>
                <a:sym typeface="Arial MT Pro Bold"/>
              </a:rPr>
              <a:t>Odolnost a obrana; Konkurenceschopnost; Demografické změny; Digitální a zelená transformace</a:t>
            </a:r>
          </a:p>
          <a:p>
            <a:pPr algn="l">
              <a:lnSpc>
                <a:spcPts val="4759"/>
              </a:lnSpc>
            </a:pPr>
            <a:endParaRPr lang="en-US" sz="3399" b="1">
              <a:solidFill>
                <a:srgbClr val="7A7E8F"/>
              </a:solidFill>
              <a:latin typeface="Arial MT Pro Bold"/>
              <a:ea typeface="Arial MT Pro Bold"/>
              <a:cs typeface="Arial MT Pro Bold"/>
              <a:sym typeface="Arial MT Pro Bold"/>
            </a:endParaRPr>
          </a:p>
          <a:p>
            <a:pPr algn="l">
              <a:lnSpc>
                <a:spcPts val="4759"/>
              </a:lnSpc>
            </a:pPr>
            <a:endParaRPr lang="en-US" sz="3399" b="1">
              <a:solidFill>
                <a:srgbClr val="7A7E8F"/>
              </a:solidFill>
              <a:latin typeface="Arial MT Pro Bold"/>
              <a:ea typeface="Arial MT Pro Bold"/>
              <a:cs typeface="Arial MT Pro Bold"/>
              <a:sym typeface="Arial MT Pro Bo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972</Words>
  <Application>Microsoft Office PowerPoint</Application>
  <PresentationFormat>Vlastní</PresentationFormat>
  <Paragraphs>157</Paragraphs>
  <Slides>24</Slides>
  <Notes>18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30" baseType="lpstr">
      <vt:lpstr>Arial MT Pro Bold</vt:lpstr>
      <vt:lpstr>Calibri</vt:lpstr>
      <vt:lpstr>Arial MT Pro</vt:lpstr>
      <vt:lpstr>Nourd Bold</vt:lpstr>
      <vt:lpstr>Arial</vt:lpstr>
      <vt:lpstr>Office Theme</vt:lpstr>
      <vt:lpstr>Prezentace aplikace PowerPoint</vt:lpstr>
      <vt:lpstr>IROP 2014 - 2020</vt:lpstr>
      <vt:lpstr>Prezentace aplikace PowerPoint</vt:lpstr>
      <vt:lpstr>Prezentace aplikace PowerPoint</vt:lpstr>
      <vt:lpstr>Prezentace aplikace PowerPoint</vt:lpstr>
      <vt:lpstr>IROP 2021 - 2027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Hradec Králové 2028+</dc:title>
  <dc:creator>Pekárek Aleš</dc:creator>
  <cp:lastModifiedBy>Pekárek Aleš</cp:lastModifiedBy>
  <cp:revision>6</cp:revision>
  <dcterms:created xsi:type="dcterms:W3CDTF">2006-08-16T00:00:00Z</dcterms:created>
  <dcterms:modified xsi:type="dcterms:W3CDTF">2025-11-12T09:56:08Z</dcterms:modified>
  <dc:identifier>DAG13bpELmw</dc:identifier>
</cp:coreProperties>
</file>