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7" r:id="rId5"/>
    <p:sldId id="438" r:id="rId6"/>
    <p:sldId id="439" r:id="rId7"/>
    <p:sldId id="457" r:id="rId8"/>
    <p:sldId id="456" r:id="rId9"/>
    <p:sldId id="466" r:id="rId10"/>
    <p:sldId id="449" r:id="rId11"/>
    <p:sldId id="462" r:id="rId12"/>
    <p:sldId id="463" r:id="rId13"/>
    <p:sldId id="458" r:id="rId14"/>
    <p:sldId id="465" r:id="rId15"/>
    <p:sldId id="452" r:id="rId16"/>
    <p:sldId id="467" r:id="rId17"/>
    <p:sldId id="469" r:id="rId18"/>
    <p:sldId id="460" r:id="rId19"/>
    <p:sldId id="461" r:id="rId20"/>
    <p:sldId id="446" r:id="rId21"/>
    <p:sldId id="470" r:id="rId22"/>
    <p:sldId id="293" r:id="rId23"/>
    <p:sldId id="312" r:id="rId24"/>
    <p:sldId id="299" r:id="rId25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7929" autoAdjust="0"/>
  </p:normalViewPr>
  <p:slideViewPr>
    <p:cSldViewPr snapToGrid="0">
      <p:cViewPr varScale="1">
        <p:scale>
          <a:sx n="47" d="100"/>
          <a:sy n="47" d="100"/>
        </p:scale>
        <p:origin x="14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psv.cz\mpsv\spoldisk\sd_0475\Socialni%20prace,%20pece%20a%20sluzby\Dlouhodoba%20pece\Potrebne%20a%20chybejici%20kapacity\data_kraje\2024\sumarizace_klientu_kraje_podrobne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psv.cz\mpsv\spoldisk\sd_0475\Socialni%20prace,%20pece%20a%20sluzby\Dlouhodoba%20pece\Potrebne%20a%20chybejici%20kapacity\model\Model%202024\MODEL2_2024_Pot&#345;ebn&#233;_kapacity_soci&#225;ln&#237;ch_slu&#382;eb_dl_p&#233;&#269;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psv.cz\mpsv\spoldisk\sd_0475\Socialni%20prace,%20pece%20a%20sluzby\Dlouhodoba%20pece\Potrebne%20a%20chybejici%20kapacity\model\Model%202024\MODEL2_2024_Pot&#345;ebn&#233;_kapacity_soci&#225;ln&#237;ch_slu&#382;eb_dl_p&#233;&#269;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ad.mpsv.cz\mpsv\spoldisk\sd_0475\Socialni%20prace,%20pece%20a%20sluzby\Dlouhodoba%20pece\Potrebne%20a%20chybejici%20kapacity\model\Model%202024\MODEL2_2024_Pot&#345;ebn&#233;_kapacity_soci&#225;ln&#237;ch_slu&#382;eb_dl_p&#233;&#269;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Nárůst</a:t>
            </a:r>
            <a:r>
              <a:rPr lang="cs-CZ" baseline="0"/>
              <a:t> počtu klientů v krajích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List2!$C$2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AD9D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List2!$B$3:$B$16</c:f>
              <c:strCache>
                <c:ptCount val="14"/>
                <c:pt idx="0">
                  <c:v>Středočeský kraj</c:v>
                </c:pt>
                <c:pt idx="1">
                  <c:v>Moravskoslezský kraj</c:v>
                </c:pt>
                <c:pt idx="2">
                  <c:v>Jihomoravský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Olomoucký kraj</c:v>
                </c:pt>
                <c:pt idx="6">
                  <c:v>Ústecký kraj</c:v>
                </c:pt>
                <c:pt idx="7">
                  <c:v>Plzeňský kraj</c:v>
                </c:pt>
                <c:pt idx="8">
                  <c:v>Královéhradecký kraj</c:v>
                </c:pt>
                <c:pt idx="9">
                  <c:v>Kraj Vysočina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Liberecký kraj</c:v>
                </c:pt>
                <c:pt idx="13">
                  <c:v>Karlovarský kraj</c:v>
                </c:pt>
              </c:strCache>
            </c:strRef>
          </c:cat>
          <c:val>
            <c:numRef>
              <c:f>List2!$C$3:$C$16</c:f>
              <c:numCache>
                <c:formatCode>General</c:formatCode>
                <c:ptCount val="14"/>
                <c:pt idx="0">
                  <c:v>27587</c:v>
                </c:pt>
                <c:pt idx="1">
                  <c:v>24571</c:v>
                </c:pt>
                <c:pt idx="2">
                  <c:v>20478</c:v>
                </c:pt>
                <c:pt idx="3">
                  <c:v>20298</c:v>
                </c:pt>
                <c:pt idx="4">
                  <c:v>16427</c:v>
                </c:pt>
                <c:pt idx="5">
                  <c:v>13922</c:v>
                </c:pt>
                <c:pt idx="6">
                  <c:v>13403</c:v>
                </c:pt>
                <c:pt idx="7">
                  <c:v>13299</c:v>
                </c:pt>
                <c:pt idx="8">
                  <c:v>12872</c:v>
                </c:pt>
                <c:pt idx="9">
                  <c:v>12623</c:v>
                </c:pt>
                <c:pt idx="10">
                  <c:v>11631</c:v>
                </c:pt>
                <c:pt idx="11">
                  <c:v>11338</c:v>
                </c:pt>
                <c:pt idx="12">
                  <c:v>8403</c:v>
                </c:pt>
                <c:pt idx="13">
                  <c:v>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0-4B7C-BE75-D29EA8E2139E}"/>
            </c:ext>
          </c:extLst>
        </c:ser>
        <c:ser>
          <c:idx val="1"/>
          <c:order val="1"/>
          <c:tx>
            <c:strRef>
              <c:f>List2!$D$2</c:f>
              <c:strCache>
                <c:ptCount val="1"/>
                <c:pt idx="0">
                  <c:v>do roku 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List2!$B$3:$B$16</c:f>
              <c:strCache>
                <c:ptCount val="14"/>
                <c:pt idx="0">
                  <c:v>Středočeský kraj</c:v>
                </c:pt>
                <c:pt idx="1">
                  <c:v>Moravskoslezský kraj</c:v>
                </c:pt>
                <c:pt idx="2">
                  <c:v>Jihomoravský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Olomoucký kraj</c:v>
                </c:pt>
                <c:pt idx="6">
                  <c:v>Ústecký kraj</c:v>
                </c:pt>
                <c:pt idx="7">
                  <c:v>Plzeňský kraj</c:v>
                </c:pt>
                <c:pt idx="8">
                  <c:v>Královéhradecký kraj</c:v>
                </c:pt>
                <c:pt idx="9">
                  <c:v>Kraj Vysočina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Liberecký kraj</c:v>
                </c:pt>
                <c:pt idx="13">
                  <c:v>Karlovarský kraj</c:v>
                </c:pt>
              </c:strCache>
            </c:strRef>
          </c:cat>
          <c:val>
            <c:numRef>
              <c:f>List2!$D$3:$D$16</c:f>
              <c:numCache>
                <c:formatCode>General</c:formatCode>
                <c:ptCount val="14"/>
                <c:pt idx="0">
                  <c:v>14700</c:v>
                </c:pt>
                <c:pt idx="1">
                  <c:v>8600</c:v>
                </c:pt>
                <c:pt idx="2">
                  <c:v>8000</c:v>
                </c:pt>
                <c:pt idx="3">
                  <c:v>7300</c:v>
                </c:pt>
                <c:pt idx="4">
                  <c:v>7300</c:v>
                </c:pt>
                <c:pt idx="5">
                  <c:v>5400</c:v>
                </c:pt>
                <c:pt idx="6">
                  <c:v>5700</c:v>
                </c:pt>
                <c:pt idx="7">
                  <c:v>5300</c:v>
                </c:pt>
                <c:pt idx="8">
                  <c:v>5200</c:v>
                </c:pt>
                <c:pt idx="9">
                  <c:v>4900</c:v>
                </c:pt>
                <c:pt idx="10">
                  <c:v>5100</c:v>
                </c:pt>
                <c:pt idx="11">
                  <c:v>4300</c:v>
                </c:pt>
                <c:pt idx="12">
                  <c:v>3900</c:v>
                </c:pt>
                <c:pt idx="13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60-4B7C-BE75-D29EA8E2139E}"/>
            </c:ext>
          </c:extLst>
        </c:ser>
        <c:ser>
          <c:idx val="2"/>
          <c:order val="2"/>
          <c:tx>
            <c:strRef>
              <c:f>List2!$E$2</c:f>
              <c:strCache>
                <c:ptCount val="1"/>
                <c:pt idx="0">
                  <c:v>do roku 2040</c:v>
                </c:pt>
              </c:strCache>
            </c:strRef>
          </c:tx>
          <c:spPr>
            <a:solidFill>
              <a:srgbClr val="00B7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List2!$B$3:$B$16</c:f>
              <c:strCache>
                <c:ptCount val="14"/>
                <c:pt idx="0">
                  <c:v>Středočeský kraj</c:v>
                </c:pt>
                <c:pt idx="1">
                  <c:v>Moravskoslezský kraj</c:v>
                </c:pt>
                <c:pt idx="2">
                  <c:v>Jihomoravský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Olomoucký kraj</c:v>
                </c:pt>
                <c:pt idx="6">
                  <c:v>Ústecký kraj</c:v>
                </c:pt>
                <c:pt idx="7">
                  <c:v>Plzeňský kraj</c:v>
                </c:pt>
                <c:pt idx="8">
                  <c:v>Královéhradecký kraj</c:v>
                </c:pt>
                <c:pt idx="9">
                  <c:v>Kraj Vysočina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Liberecký kraj</c:v>
                </c:pt>
                <c:pt idx="13">
                  <c:v>Karlovarský kraj</c:v>
                </c:pt>
              </c:strCache>
            </c:strRef>
          </c:cat>
          <c:val>
            <c:numRef>
              <c:f>List2!$E$3:$E$16</c:f>
              <c:numCache>
                <c:formatCode>General</c:formatCode>
                <c:ptCount val="14"/>
                <c:pt idx="0">
                  <c:v>2600</c:v>
                </c:pt>
                <c:pt idx="1">
                  <c:v>1500</c:v>
                </c:pt>
                <c:pt idx="2">
                  <c:v>1400</c:v>
                </c:pt>
                <c:pt idx="3">
                  <c:v>200</c:v>
                </c:pt>
                <c:pt idx="4">
                  <c:v>1400</c:v>
                </c:pt>
                <c:pt idx="5">
                  <c:v>800</c:v>
                </c:pt>
                <c:pt idx="6">
                  <c:v>300</c:v>
                </c:pt>
                <c:pt idx="7">
                  <c:v>700</c:v>
                </c:pt>
                <c:pt idx="8">
                  <c:v>700</c:v>
                </c:pt>
                <c:pt idx="9">
                  <c:v>1200</c:v>
                </c:pt>
                <c:pt idx="10">
                  <c:v>700</c:v>
                </c:pt>
                <c:pt idx="11">
                  <c:v>800</c:v>
                </c:pt>
                <c:pt idx="12">
                  <c:v>300</c:v>
                </c:pt>
                <c:pt idx="13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60-4B7C-BE75-D29EA8E2139E}"/>
            </c:ext>
          </c:extLst>
        </c:ser>
        <c:ser>
          <c:idx val="3"/>
          <c:order val="3"/>
          <c:tx>
            <c:strRef>
              <c:f>List2!$F$2</c:f>
              <c:strCache>
                <c:ptCount val="1"/>
                <c:pt idx="0">
                  <c:v>do roku 2050</c:v>
                </c:pt>
              </c:strCache>
            </c:strRef>
          </c:tx>
          <c:spPr>
            <a:solidFill>
              <a:srgbClr val="8FE0F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List2!$B$3:$B$16</c:f>
              <c:strCache>
                <c:ptCount val="14"/>
                <c:pt idx="0">
                  <c:v>Středočeský kraj</c:v>
                </c:pt>
                <c:pt idx="1">
                  <c:v>Moravskoslezský kraj</c:v>
                </c:pt>
                <c:pt idx="2">
                  <c:v>Jihomoravský kraj</c:v>
                </c:pt>
                <c:pt idx="3">
                  <c:v>Hlavní město Praha</c:v>
                </c:pt>
                <c:pt idx="4">
                  <c:v>Jihočeský kraj</c:v>
                </c:pt>
                <c:pt idx="5">
                  <c:v>Olomoucký kraj</c:v>
                </c:pt>
                <c:pt idx="6">
                  <c:v>Ústecký kraj</c:v>
                </c:pt>
                <c:pt idx="7">
                  <c:v>Plzeňský kraj</c:v>
                </c:pt>
                <c:pt idx="8">
                  <c:v>Královéhradecký kraj</c:v>
                </c:pt>
                <c:pt idx="9">
                  <c:v>Kraj Vysočina</c:v>
                </c:pt>
                <c:pt idx="10">
                  <c:v>Pardubický kraj</c:v>
                </c:pt>
                <c:pt idx="11">
                  <c:v>Zlínský kraj</c:v>
                </c:pt>
                <c:pt idx="12">
                  <c:v>Liberecký kraj</c:v>
                </c:pt>
                <c:pt idx="13">
                  <c:v>Karlovarský kraj</c:v>
                </c:pt>
              </c:strCache>
            </c:strRef>
          </c:cat>
          <c:val>
            <c:numRef>
              <c:f>List2!$F$3:$F$16</c:f>
              <c:numCache>
                <c:formatCode>General</c:formatCode>
                <c:ptCount val="14"/>
                <c:pt idx="0">
                  <c:v>8600</c:v>
                </c:pt>
                <c:pt idx="1">
                  <c:v>2800</c:v>
                </c:pt>
                <c:pt idx="2">
                  <c:v>2600</c:v>
                </c:pt>
                <c:pt idx="3">
                  <c:v>2900</c:v>
                </c:pt>
                <c:pt idx="4">
                  <c:v>2200</c:v>
                </c:pt>
                <c:pt idx="5">
                  <c:v>1300</c:v>
                </c:pt>
                <c:pt idx="6">
                  <c:v>1800</c:v>
                </c:pt>
                <c:pt idx="7">
                  <c:v>2300</c:v>
                </c:pt>
                <c:pt idx="8">
                  <c:v>1100</c:v>
                </c:pt>
                <c:pt idx="9">
                  <c:v>1700</c:v>
                </c:pt>
                <c:pt idx="10">
                  <c:v>1400</c:v>
                </c:pt>
                <c:pt idx="11">
                  <c:v>1200</c:v>
                </c:pt>
                <c:pt idx="12">
                  <c:v>1000</c:v>
                </c:pt>
                <c:pt idx="13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60-4B7C-BE75-D29EA8E213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329695"/>
        <c:axId val="1682338815"/>
      </c:barChart>
      <c:catAx>
        <c:axId val="1682329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338815"/>
        <c:crosses val="autoZero"/>
        <c:auto val="1"/>
        <c:lblAlgn val="ctr"/>
        <c:lblOffset val="100"/>
        <c:noMultiLvlLbl val="0"/>
      </c:catAx>
      <c:valAx>
        <c:axId val="1682338815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329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Roční provozní náklady na sociální služby (v mld. Kč) bez stravy, ubytování a příspěvků pojišťoven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'6_PREDIKCE_klienti'!$Q$32</c:f>
              <c:strCache>
                <c:ptCount val="1"/>
                <c:pt idx="0">
                  <c:v>Existující 2024</c:v>
                </c:pt>
              </c:strCache>
            </c:strRef>
          </c:tx>
          <c:spPr>
            <a:solidFill>
              <a:srgbClr val="DAD9D7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6E-4AB0-8FB8-12D4F82E4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'6_PREDIKCE_klienti'!$B$33:$B$35</c:f>
              <c:strCache>
                <c:ptCount val="3"/>
                <c:pt idx="0">
                  <c:v>Pobytové</c:v>
                </c:pt>
                <c:pt idx="1">
                  <c:v>Ambulantní</c:v>
                </c:pt>
                <c:pt idx="2">
                  <c:v>Terénní</c:v>
                </c:pt>
              </c:strCache>
            </c:strRef>
          </c:cat>
          <c:val>
            <c:numRef>
              <c:f>'6_PREDIKCE_klienti'!$Q$33:$Q$35</c:f>
              <c:numCache>
                <c:formatCode>0.00</c:formatCode>
                <c:ptCount val="3"/>
                <c:pt idx="0">
                  <c:v>27.139862307609338</c:v>
                </c:pt>
                <c:pt idx="1">
                  <c:v>0.66877671070135281</c:v>
                </c:pt>
                <c:pt idx="2">
                  <c:v>6.5869797121840019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6E-4AB0-8FB8-12D4F82E4178}"/>
            </c:ext>
          </c:extLst>
        </c:ser>
        <c:ser>
          <c:idx val="1"/>
          <c:order val="1"/>
          <c:tx>
            <c:strRef>
              <c:f>'6_PREDIKCE_klienti'!$R$32</c:f>
              <c:strCache>
                <c:ptCount val="1"/>
                <c:pt idx="0">
                  <c:v>Dodatečné 2035</c:v>
                </c:pt>
              </c:strCache>
            </c:strRef>
          </c:tx>
          <c:spPr>
            <a:solidFill>
              <a:srgbClr val="219CDB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6E-4AB0-8FB8-12D4F82E4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'6_PREDIKCE_klienti'!$B$33:$B$35</c:f>
              <c:strCache>
                <c:ptCount val="3"/>
                <c:pt idx="0">
                  <c:v>Pobytové</c:v>
                </c:pt>
                <c:pt idx="1">
                  <c:v>Ambulantní</c:v>
                </c:pt>
                <c:pt idx="2">
                  <c:v>Terénní</c:v>
                </c:pt>
              </c:strCache>
            </c:strRef>
          </c:cat>
          <c:val>
            <c:numRef>
              <c:f>'6_PREDIKCE_klienti'!$R$33:$R$35</c:f>
              <c:numCache>
                <c:formatCode>0.00</c:formatCode>
                <c:ptCount val="3"/>
                <c:pt idx="0">
                  <c:v>10.587960720578273</c:v>
                </c:pt>
                <c:pt idx="1">
                  <c:v>0.22175312618492229</c:v>
                </c:pt>
                <c:pt idx="2">
                  <c:v>2.4296761181830351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6E-4AB0-8FB8-12D4F82E4178}"/>
            </c:ext>
          </c:extLst>
        </c:ser>
        <c:ser>
          <c:idx val="2"/>
          <c:order val="2"/>
          <c:tx>
            <c:strRef>
              <c:f>'6_PREDIKCE_klienti'!$S$32</c:f>
              <c:strCache>
                <c:ptCount val="1"/>
                <c:pt idx="0">
                  <c:v>Dodatečné 2040</c:v>
                </c:pt>
              </c:strCache>
            </c:strRef>
          </c:tx>
          <c:spPr>
            <a:solidFill>
              <a:srgbClr val="00B7F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'6_PREDIKCE_klienti'!$B$33:$B$35</c:f>
              <c:strCache>
                <c:ptCount val="3"/>
                <c:pt idx="0">
                  <c:v>Pobytové</c:v>
                </c:pt>
                <c:pt idx="1">
                  <c:v>Ambulantní</c:v>
                </c:pt>
                <c:pt idx="2">
                  <c:v>Terénní</c:v>
                </c:pt>
              </c:strCache>
            </c:strRef>
          </c:cat>
          <c:val>
            <c:numRef>
              <c:f>'6_PREDIKCE_klienti'!$S$33:$S$35</c:f>
              <c:numCache>
                <c:formatCode>0.00</c:formatCode>
                <c:ptCount val="3"/>
                <c:pt idx="0">
                  <c:v>2.2300674814275783</c:v>
                </c:pt>
                <c:pt idx="1">
                  <c:v>5.1472982802112641E-2</c:v>
                </c:pt>
                <c:pt idx="2">
                  <c:v>0.50863928137497827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6E-4AB0-8FB8-12D4F82E4178}"/>
            </c:ext>
          </c:extLst>
        </c:ser>
        <c:ser>
          <c:idx val="3"/>
          <c:order val="3"/>
          <c:tx>
            <c:strRef>
              <c:f>'6_PREDIKCE_klienti'!$T$32</c:f>
              <c:strCache>
                <c:ptCount val="1"/>
                <c:pt idx="0">
                  <c:v>Dodatečné 2050</c:v>
                </c:pt>
              </c:strCache>
            </c:strRef>
          </c:tx>
          <c:spPr>
            <a:solidFill>
              <a:srgbClr val="8FE0FA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6E-4AB0-8FB8-12D4F82E41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'6_PREDIKCE_klienti'!$B$33:$B$35</c:f>
              <c:strCache>
                <c:ptCount val="3"/>
                <c:pt idx="0">
                  <c:v>Pobytové</c:v>
                </c:pt>
                <c:pt idx="1">
                  <c:v>Ambulantní</c:v>
                </c:pt>
                <c:pt idx="2">
                  <c:v>Terénní</c:v>
                </c:pt>
              </c:strCache>
            </c:strRef>
          </c:cat>
          <c:val>
            <c:numRef>
              <c:f>'6_PREDIKCE_klienti'!$T$33:$T$35</c:f>
              <c:numCache>
                <c:formatCode>0.00</c:formatCode>
                <c:ptCount val="3"/>
                <c:pt idx="0">
                  <c:v>4.6927090922483661</c:v>
                </c:pt>
                <c:pt idx="1">
                  <c:v>0.12290963537976908</c:v>
                </c:pt>
                <c:pt idx="2">
                  <c:v>1.197810338916351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6E-4AB0-8FB8-12D4F82E41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9900240"/>
        <c:axId val="169897840"/>
      </c:barChart>
      <c:catAx>
        <c:axId val="16990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897840"/>
        <c:crosses val="autoZero"/>
        <c:auto val="1"/>
        <c:lblAlgn val="ctr"/>
        <c:lblOffset val="100"/>
        <c:noMultiLvlLbl val="0"/>
      </c:catAx>
      <c:valAx>
        <c:axId val="169897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mld. Kč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0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Existující a potřebné kapacit sociálních služeb dlouhodobé péče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'6_PREDIKCE_klienti'!$C$27</c:f>
              <c:strCache>
                <c:ptCount val="1"/>
                <c:pt idx="0">
                  <c:v>Existující 2024</c:v>
                </c:pt>
              </c:strCache>
            </c:strRef>
          </c:tx>
          <c:spPr>
            <a:solidFill>
              <a:srgbClr val="F7A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FA-40F7-9146-DD7B549617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'6_PREDIKCE_klienti'!$B$28:$B$30</c:f>
              <c:strCache>
                <c:ptCount val="3"/>
                <c:pt idx="0">
                  <c:v>Pobytové</c:v>
                </c:pt>
                <c:pt idx="1">
                  <c:v>Ambulantní</c:v>
                </c:pt>
                <c:pt idx="2">
                  <c:v>Terénní</c:v>
                </c:pt>
              </c:strCache>
            </c:strRef>
          </c:cat>
          <c:val>
            <c:numRef>
              <c:f>'6_PREDIKCE_klienti'!$C$28:$C$30</c:f>
              <c:numCache>
                <c:formatCode>_-* #\ ##0_-;\-* #\ ##0_-;_-* "-"??_-;_-@_-</c:formatCode>
                <c:ptCount val="3"/>
                <c:pt idx="0">
                  <c:v>92388</c:v>
                </c:pt>
                <c:pt idx="1">
                  <c:v>3341</c:v>
                </c:pt>
                <c:pt idx="2">
                  <c:v>89408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A-40F7-9146-DD7B54961701}"/>
            </c:ext>
          </c:extLst>
        </c:ser>
        <c:ser>
          <c:idx val="1"/>
          <c:order val="1"/>
          <c:tx>
            <c:strRef>
              <c:f>'6_PREDIKCE_klienti'!$J$27</c:f>
              <c:strCache>
                <c:ptCount val="1"/>
                <c:pt idx="0">
                  <c:v>Dodatečné 2035</c:v>
                </c:pt>
              </c:strCache>
            </c:strRef>
          </c:tx>
          <c:spPr>
            <a:solidFill>
              <a:srgbClr val="FFBE0B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FA-40F7-9146-DD7B54961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'6_PREDIKCE_klienti'!$B$28:$B$30</c:f>
              <c:strCache>
                <c:ptCount val="3"/>
                <c:pt idx="0">
                  <c:v>Pobytové</c:v>
                </c:pt>
                <c:pt idx="1">
                  <c:v>Ambulantní</c:v>
                </c:pt>
                <c:pt idx="2">
                  <c:v>Terénní</c:v>
                </c:pt>
              </c:strCache>
            </c:strRef>
          </c:cat>
          <c:val>
            <c:numRef>
              <c:f>'6_PREDIKCE_klienti'!$J$28:$J$30</c:f>
              <c:numCache>
                <c:formatCode>_-* #\ ##0_-;\-* #\ ##0_-;_-* "-"??_-;_-@_-</c:formatCode>
                <c:ptCount val="3"/>
                <c:pt idx="0">
                  <c:v>36800</c:v>
                </c:pt>
                <c:pt idx="1">
                  <c:v>1100</c:v>
                </c:pt>
                <c:pt idx="2">
                  <c:v>32800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FA-40F7-9146-DD7B54961701}"/>
            </c:ext>
          </c:extLst>
        </c:ser>
        <c:ser>
          <c:idx val="2"/>
          <c:order val="2"/>
          <c:tx>
            <c:strRef>
              <c:f>'6_PREDIKCE_klienti'!$K$27</c:f>
              <c:strCache>
                <c:ptCount val="1"/>
                <c:pt idx="0">
                  <c:v>Dodatečné 2040</c:v>
                </c:pt>
              </c:strCache>
            </c:strRef>
          </c:tx>
          <c:spPr>
            <a:solidFill>
              <a:srgbClr val="FFE5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FA-40F7-9146-DD7B549617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'6_PREDIKCE_klienti'!$B$28:$B$30</c:f>
              <c:strCache>
                <c:ptCount val="3"/>
                <c:pt idx="0">
                  <c:v>Pobytové</c:v>
                </c:pt>
                <c:pt idx="1">
                  <c:v>Ambulantní</c:v>
                </c:pt>
                <c:pt idx="2">
                  <c:v>Terénní</c:v>
                </c:pt>
              </c:strCache>
            </c:strRef>
          </c:cat>
          <c:val>
            <c:numRef>
              <c:f>'6_PREDIKCE_klienti'!$K$28:$K$30</c:f>
              <c:numCache>
                <c:formatCode>_-* #\ ##0_-;\-* #\ ##0_-;_-* "-"??_-;_-@_-</c:formatCode>
                <c:ptCount val="3"/>
                <c:pt idx="0">
                  <c:v>7500</c:v>
                </c:pt>
                <c:pt idx="1">
                  <c:v>300</c:v>
                </c:pt>
                <c:pt idx="2">
                  <c:v>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FA-40F7-9146-DD7B54961701}"/>
            </c:ext>
          </c:extLst>
        </c:ser>
        <c:ser>
          <c:idx val="3"/>
          <c:order val="3"/>
          <c:tx>
            <c:strRef>
              <c:f>'6_PREDIKCE_klienti'!$L$27</c:f>
              <c:strCache>
                <c:ptCount val="1"/>
                <c:pt idx="0">
                  <c:v>Dodatečné 2050</c:v>
                </c:pt>
              </c:strCache>
            </c:strRef>
          </c:tx>
          <c:spPr>
            <a:solidFill>
              <a:srgbClr val="FFF4B7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FA-40F7-9146-DD7B549617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'6_PREDIKCE_klienti'!$B$28:$B$30</c:f>
              <c:strCache>
                <c:ptCount val="3"/>
                <c:pt idx="0">
                  <c:v>Pobytové</c:v>
                </c:pt>
                <c:pt idx="1">
                  <c:v>Ambulantní</c:v>
                </c:pt>
                <c:pt idx="2">
                  <c:v>Terénní</c:v>
                </c:pt>
              </c:strCache>
            </c:strRef>
          </c:cat>
          <c:val>
            <c:numRef>
              <c:f>'6_PREDIKCE_klienti'!$L$28:$L$30</c:f>
              <c:numCache>
                <c:formatCode>_-* #\ ##0_-;\-* #\ ##0_-;_-* "-"??_-;_-@_-</c:formatCode>
                <c:ptCount val="3"/>
                <c:pt idx="0">
                  <c:v>16100</c:v>
                </c:pt>
                <c:pt idx="1">
                  <c:v>600</c:v>
                </c:pt>
                <c:pt idx="2">
                  <c:v>16300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FA-40F7-9146-DD7B549617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30708672"/>
        <c:axId val="1830703872"/>
      </c:barChart>
      <c:catAx>
        <c:axId val="183070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703872"/>
        <c:crosses val="autoZero"/>
        <c:auto val="1"/>
        <c:lblAlgn val="ctr"/>
        <c:lblOffset val="100"/>
        <c:noMultiLvlLbl val="0"/>
      </c:catAx>
      <c:valAx>
        <c:axId val="1830703872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70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HELP_grafy!$AG$4:$AK$4</cx:f>
        <cx:lvl ptCount="5">
          <cx:pt idx="0">Náklady v roce 2024</cx:pt>
          <cx:pt idx="1">Nárůst do roku 2035</cx:pt>
          <cx:pt idx="2">Nárůst do roku 2040</cx:pt>
          <cx:pt idx="3">Nárůst do roku 2050</cx:pt>
          <cx:pt idx="4">Náklady celkem v roce 2050</cx:pt>
        </cx:lvl>
      </cx:strDim>
      <cx:numDim type="val">
        <cx:f dir="row">HELP_grafy!$AG$5:$AK$5</cx:f>
        <cx:lvl ptCount="5" formatCode="0,00">
          <cx:pt idx="0">38.201081659427828</cx:pt>
          <cx:pt idx="1">14.77</cx:pt>
          <cx:pt idx="2">3.1000000000000001</cx:pt>
          <cx:pt idx="3">6.6699999999999999</cx:pt>
          <cx:pt idx="4">62.741081659427827</cx:pt>
        </cx:lvl>
      </cx:numDim>
    </cx:data>
  </cx:chartData>
  <cx:chart>
    <cx:title pos="t" align="ctr" overlay="0">
      <cx:tx>
        <cx:txData>
          <cx:v>Provozní náklady veřejného sektoru v mld. Kč (populace 65+ let)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cs-CZ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Provozní náklady veřejného sektoru v mld. Kč (populace 65+ let)</a:t>
          </a:r>
        </a:p>
      </cx:txPr>
    </cx:title>
    <cx:plotArea>
      <cx:plotAreaRegion>
        <cx:series layoutId="waterfall" uniqueId="{56537140-90B9-468C-BF7A-35B118AC1BED}">
          <cx:dataPt idx="4">
            <cx:spPr>
              <a:solidFill>
                <a:srgbClr val="FFFFFF">
                  <a:lumMod val="75000"/>
                </a:srgbClr>
              </a:solidFill>
            </cx:spPr>
          </cx:dataPt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0" i="0">
                    <a:solidFill>
                      <a:srgbClr val="595959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GB" sz="1400"/>
              </a:p>
            </cx:txPr>
            <cx:visibility seriesName="0" categoryName="0" value="1"/>
          </cx:dataLabels>
          <cx:dataId val="0"/>
          <cx:layoutPr>
            <cx:subtotals>
              <cx:idx val="4"/>
            </cx:subtotals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400"/>
          </a:p>
        </cx:txPr>
      </cx:axis>
      <cx:axis id="1">
        <cx:valScaling/>
        <cx:title>
          <cx:tx>
            <cx:txData>
              <cx:v>mld. Kč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400"/>
              </a:pPr>
              <a:r>
                <a:rPr lang="cs-CZ" sz="14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mld. Kč</a:t>
              </a:r>
            </a:p>
          </cx:txPr>
        </cx:title>
        <cx:tickLabels/>
        <cx:numFmt formatCode="0" sourceLinked="0"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4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74D63B8-E63C-D687-4171-36C837481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B3D241-13B7-04E3-FB71-EDAE0674D8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EE58E2-6530-48D6-94AE-1C702F719BC0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19420383-EA0F-52FE-15C9-E01976FC05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F1C32AB-BF89-5E89-2E97-8EACF8AE4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Po kliknutí můžete upravovat styly textu v předloze.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88D77D-8E27-393C-DC0E-4E8099D172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C34482-5B99-A0A7-DE4D-1497CAB64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F2DCA5C-0CE2-48F5-96CE-96C51DE360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520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5D11E-5246-19A0-1C62-CEA2BD47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3EFF2EE-03DD-E116-D5A4-F7048B80B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890DDD-0798-5EAC-3F6C-2BE139275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1BA096-ED82-2FBE-F63C-C5956F531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13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0A354-70BC-40F8-2293-A389398C8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0C197D3-2D6C-38B0-CF51-C61D73AB1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C5AC7D9-57EA-20FF-B858-A861F747E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AAF0A1-2FD5-CC77-3885-9E1D88E1F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33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A3C00-4592-D43A-DE13-8571C71BD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BEE2B2F-E00C-24ED-B2BD-0113843776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0EF001-C509-1048-9C0D-08B9ED1338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13E126-3FC2-3185-6696-5370BEFDB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47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205E-CF38-F29B-4B4F-DCF394050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FD0C66-8518-1BF6-15E1-80936B85E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5766E69-736A-D540-89BE-5840414F3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991B38-216F-7A8F-853E-D5F5D33823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278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9B5CC-82B3-1842-299A-AB4F51094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FE17E29-1496-BBFD-D22F-FBAA33B89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F7EDA12-28FC-6241-AE64-7E5D302AD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C5BA2A5-C7A5-E5F0-17ED-08D5CD70D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258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Nejzasaženějšími</a:t>
            </a:r>
            <a:r>
              <a:rPr lang="cs-CZ" dirty="0"/>
              <a:t> kraji jsou ty nejlidnatější. Nicméně ve všech krajích bude nárůst výrazný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B2E74-B6DB-42DD-A16F-C4D2A4F972F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145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Graf ukazuje náročnost služeb dl. péče na prostředky veřejného sektoru. Prostředky veřejného sektoru tvoří přibližně 73 % všech provozních nákladů.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B2E74-B6DB-42DD-A16F-C4D2A4F972F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00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 hlediska přímých provozních nákladů jsou terénní služby výrazně levnější. Nicméně je nutné brát ohled na to, že v obou typech služeb jsou osoby s jiným stupněm a typem závislosti a zároveň do výpočtu nejsou započítané další nepřímé náklady.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B2E74-B6DB-42DD-A16F-C4D2A4F972F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0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58EB3-CE8D-5C83-C4DD-F5C385BEE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895702-CDF8-B664-CB01-4B1F85C1A5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946CA3-9345-5AC9-F051-FBB0340AD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442CC7-8BD6-94A1-D6E7-CD89910A8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82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226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23E0E-E730-94CD-A94E-304C248F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7DDCE87-5195-E0E4-B8A8-8E28920250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948FDE3-454A-ED3E-0C7D-6B438664C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8FD276-B8EC-F51F-8526-224775AD2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80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3E0D1-B633-E1BA-10DD-6F423D0C9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3613277-9F88-E67B-1011-4C09733EA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A1E7379-9736-5F63-25A1-1292D8285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5BD2E5-ED4C-7928-AEB0-768D251B5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4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8FA21-5B25-F6EF-2476-D1FABF810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34E78E3-2DA2-29B7-49C5-37E06862A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D3DE591-AE97-3F43-97AC-87D6E043C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34411F9-9D24-9469-2B20-2A5C9206E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19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6651D-53C8-6F43-6D0E-6D95CCD4C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B8A520C-11E6-D7C0-567D-5BEFBA48D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F95C768-3290-9E5E-3878-AC60FE394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A1252B-6545-CEDF-6121-6E07CBA9D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52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E328C-47C2-7D00-DB01-350B93098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EBC3E3-AF02-3FED-E2C5-829FFBE3B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45350E8-5E86-2591-5508-ABE6F701C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214266-FF05-C4EE-6D71-C1FEA85CE2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DCA5C-0CE2-48F5-96CE-96C51DE3606E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92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2DCA5C-0CE2-48F5-96CE-96C51DE3606E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254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B1820-02CF-8ECB-3C57-0FBAA09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04B2-9FF4-432D-9558-4C477E198D46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DEF80-57E9-8089-43B7-5B4DB6E8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864E3D-E719-1FBA-95B0-D0EEE6BB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7BA1-475D-4266-AE00-C61E46EE2F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115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356397-CCF5-ABDE-F06F-D3B83987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691E-813C-4673-92C1-40E4DDE4E9D9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4EC1DA-18B5-B7B1-4287-A21AEFA4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793898-2C02-0EC1-B023-1CCBDD71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D4EC-2429-480C-81EE-233CA296A8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264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7278BD-81FA-81F8-12E4-50B913B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31C98-B43A-4381-876C-72D986D95C7A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673AA-9987-CE76-2316-B9DC1E1D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2C0BF-257B-1E75-8F7C-7E63A7FB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1094-A894-4DFB-840F-8DC56110A7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457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ize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>
            <a:extLst>
              <a:ext uri="{FF2B5EF4-FFF2-40B4-BE49-F238E27FC236}">
                <a16:creationId xmlns:a16="http://schemas.microsoft.com/office/drawing/2014/main" id="{446037F7-9E97-EE08-1D99-9BEE3713B4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E7DC35-4551-5B04-68AA-AD17890D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155" y="6471336"/>
            <a:ext cx="1043845" cy="293688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7399154-300A-4161-9728-2CCC33BF46A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0BF3086-903C-6E04-EF8A-D543310D31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1081817"/>
            <a:ext cx="9441419" cy="52456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136A-56DE-D589-1A3B-A91D79F0B2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4050" y="1830386"/>
            <a:ext cx="10883900" cy="44962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Obsah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cs-CZ" dirty="0"/>
              <a:t>Třetí úroveň</a:t>
            </a:r>
            <a:endParaRPr lang="en-US" dirty="0"/>
          </a:p>
          <a:p>
            <a:pPr lvl="3"/>
            <a:r>
              <a:rPr lang="cs-CZ" dirty="0"/>
              <a:t>Čtvrtá úroveň</a:t>
            </a:r>
            <a:endParaRPr lang="en-US" dirty="0"/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1341163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+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>
            <a:extLst>
              <a:ext uri="{FF2B5EF4-FFF2-40B4-BE49-F238E27FC236}">
                <a16:creationId xmlns:a16="http://schemas.microsoft.com/office/drawing/2014/main" id="{446037F7-9E97-EE08-1D99-9BEE3713B4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E7DC35-4551-5B04-68AA-AD17890D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155" y="6471336"/>
            <a:ext cx="1043845" cy="293688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7399154-300A-4161-9728-2CCC33BF46A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FC1B14-36EC-EF2B-AF5D-39DCF1F0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7949" y="1830386"/>
            <a:ext cx="5079999" cy="4496271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3BE665BF-CCF6-2EE5-3CAD-5A1A4734B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1081817"/>
            <a:ext cx="9441419" cy="52456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F750E09-2683-4523-1637-2050A07A02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830386"/>
            <a:ext cx="5441951" cy="44962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cs-CZ" dirty="0"/>
              <a:t>Třetí úroveň</a:t>
            </a:r>
            <a:endParaRPr lang="en-US" dirty="0"/>
          </a:p>
          <a:p>
            <a:pPr lvl="3"/>
            <a:r>
              <a:rPr lang="cs-CZ" dirty="0"/>
              <a:t>Čtvrtá úroveň</a:t>
            </a:r>
            <a:endParaRPr lang="en-US" dirty="0"/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260404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CD99CA-8A11-D180-104F-5AD32DDB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9ED6-D674-4E8A-A5ED-0F9DA27E1CC4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7EEE7C-172F-0481-917F-E2F1CE28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675C79-CA13-8B31-A2BA-7D7F900E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E440-19A1-4029-B462-2E377501DD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059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6D453-74C7-CDE3-EBCA-336EA049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D79DC-47F7-485E-8920-C3ABA93959B7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386392-8F51-DD1F-6D97-0FD0BF40C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CD3044-F8D4-7060-8C0B-3FABB385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81AE-5803-4684-96C2-C3C2F3C684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29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0A06266A-17A3-7BE2-1DF4-780B7070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64E5-4DBB-4ED3-93A2-8FC3DC29FC9F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9ED0CAA8-C764-DF0A-99C5-1466BCEC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83B5EA8-1D92-CD8B-AE37-5B7605FD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A24D-136E-4050-B13F-ABE490464D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1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8707C29-A998-7EA6-B048-5D10091B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CAF0-CA07-4A03-82CC-5438BEC91A26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9B5E265-0F9E-63CF-B5C0-FCC6E662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4C0C026-F924-3FF1-E676-88821FD1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9FDE-1696-4E0B-A9BD-32EC08DA09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755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1A28BD77-437B-CD9A-7A96-A1C8C039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F82DA-9DCB-4A17-B7FA-71AC2CF348E9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49D10A1-BDCD-AC1C-80EB-0CF163F0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D76E98B-55BB-0F24-47DE-F21461392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EE27-17A6-4AF5-A940-770F8B3F99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44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69C32209-A8C1-3E92-9587-1422DF24E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7B6D-D27A-4522-A751-11C8ACE36F3A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2D30101-5E5D-57BA-FCE7-A833BFE46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94038CD-9F4D-036C-11A2-72229D67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B348-CE96-4AB2-9E4E-43DF149B60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52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D55AF4BD-C5F3-5CCC-B9E8-92A57395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1E134-E4C6-4F1F-A9CF-7067A4DCF399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8EF71C5-4F83-0505-3E35-C6148FF4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D071293-36C5-693D-DF56-CFAFE523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4760-703B-4052-8C04-72412A6C24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836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64152F0-B549-77C3-B182-62706DA7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38B4-261D-485C-BB83-2DECA6DFA8BC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D974E71-1F4E-954D-BE5F-6A291762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69183CC-5E06-79AE-3D10-186853B3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D2BB-2DFC-4412-B6DC-3642FBDCEBB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5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B8C7E30D-4822-A800-976D-E8B0BB7C7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text 2">
            <a:extLst>
              <a:ext uri="{FF2B5EF4-FFF2-40B4-BE49-F238E27FC236}">
                <a16:creationId xmlns:a16="http://schemas.microsoft.com/office/drawing/2014/main" id="{E9BB1A96-4FBF-1E38-1874-3B7CFE643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9C324D-7804-F97D-8181-531683949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4C0530-4C43-4F15-9785-F5E3B94EB2BC}" type="datetimeFigureOut">
              <a:rPr lang="cs-CZ"/>
              <a:pPr>
                <a:defRPr/>
              </a:pPr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3D356E-E94E-5227-C76E-D34164AA1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C1C7814-64FA-36CC-FE75-640276BE6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57861CA-A7C2-423D-965B-2FE5934E927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2">
            <a:extLst>
              <a:ext uri="{FF2B5EF4-FFF2-40B4-BE49-F238E27FC236}">
                <a16:creationId xmlns:a16="http://schemas.microsoft.com/office/drawing/2014/main" id="{18FEF6F4-207D-C853-1A36-FB4E1E6A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ovéPole 8">
            <a:extLst>
              <a:ext uri="{FF2B5EF4-FFF2-40B4-BE49-F238E27FC236}">
                <a16:creationId xmlns:a16="http://schemas.microsoft.com/office/drawing/2014/main" id="{8A8A0533-CE63-11AD-1235-A627B7F71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49" y="1055688"/>
            <a:ext cx="7330553" cy="37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4300" dirty="0">
                <a:latin typeface="Arial Black" panose="020B0A04020102020204" pitchFamily="34" charset="0"/>
                <a:cs typeface="Arial" panose="020B0604020202020204" pitchFamily="34" charset="0"/>
              </a:rPr>
              <a:t>Podpora sociálních služeb </a:t>
            </a:r>
            <a:endParaRPr lang="en-GB" altLang="cs-CZ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Poppins"/>
            </a:endParaRPr>
          </a:p>
          <a:p>
            <a:pPr>
              <a:buNone/>
            </a:pP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Poppins"/>
              </a:rPr>
              <a:t>Martina Štěpánková</a:t>
            </a:r>
            <a:endParaRPr lang="en-GB" sz="3200" b="1" dirty="0">
              <a:solidFill>
                <a:srgbClr val="000000"/>
              </a:solidFill>
              <a:latin typeface="Poppin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Poppins" panose="020B0502040204020203" pitchFamily="2" charset="-18"/>
            </a:endParaRPr>
          </a:p>
        </p:txBody>
      </p:sp>
      <p:sp>
        <p:nvSpPr>
          <p:cNvPr id="3076" name="TextovéPole 9">
            <a:extLst>
              <a:ext uri="{FF2B5EF4-FFF2-40B4-BE49-F238E27FC236}">
                <a16:creationId xmlns:a16="http://schemas.microsoft.com/office/drawing/2014/main" id="{89D0E186-FDA7-A978-3634-4EEBAD69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48" y="3902662"/>
            <a:ext cx="4851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ovéPole 8">
            <a:extLst>
              <a:ext uri="{FF2B5EF4-FFF2-40B4-BE49-F238E27FC236}">
                <a16:creationId xmlns:a16="http://schemas.microsoft.com/office/drawing/2014/main" id="{68C24D34-56E2-A6B7-49E0-EBF189862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48" y="6386649"/>
            <a:ext cx="2344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5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www.mpsv.cz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45C771-C333-9D43-8FF6-94E2AF3EA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37360BE-5B20-A822-53E7-BE0DD875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Vyrovnávací platba poskytnutá v projektech 2023 a 2024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1B2091E-27FA-F578-B1C6-58E5DC5D7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415100"/>
              </p:ext>
            </p:extLst>
          </p:nvPr>
        </p:nvGraphicFramePr>
        <p:xfrm>
          <a:off x="409434" y="1821194"/>
          <a:ext cx="11368586" cy="4470420"/>
        </p:xfrm>
        <a:graphic>
          <a:graphicData uri="http://schemas.openxmlformats.org/drawingml/2006/table">
            <a:tbl>
              <a:tblPr/>
              <a:tblGrid>
                <a:gridCol w="5407822">
                  <a:extLst>
                    <a:ext uri="{9D8B030D-6E8A-4147-A177-3AD203B41FA5}">
                      <a16:colId xmlns:a16="http://schemas.microsoft.com/office/drawing/2014/main" val="4225865976"/>
                    </a:ext>
                  </a:extLst>
                </a:gridCol>
                <a:gridCol w="1935244">
                  <a:extLst>
                    <a:ext uri="{9D8B030D-6E8A-4147-A177-3AD203B41FA5}">
                      <a16:colId xmlns:a16="http://schemas.microsoft.com/office/drawing/2014/main" val="3933197062"/>
                    </a:ext>
                  </a:extLst>
                </a:gridCol>
                <a:gridCol w="1932111">
                  <a:extLst>
                    <a:ext uri="{9D8B030D-6E8A-4147-A177-3AD203B41FA5}">
                      <a16:colId xmlns:a16="http://schemas.microsoft.com/office/drawing/2014/main" val="2915034595"/>
                    </a:ext>
                  </a:extLst>
                </a:gridCol>
                <a:gridCol w="2093409">
                  <a:extLst>
                    <a:ext uri="{9D8B030D-6E8A-4147-A177-3AD203B41FA5}">
                      <a16:colId xmlns:a16="http://schemas.microsoft.com/office/drawing/2014/main" val="758165587"/>
                    </a:ext>
                  </a:extLst>
                </a:gridCol>
              </a:tblGrid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Druh služby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VP 2023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VP 2024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Celkem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447190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odborné sociální poradenství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17 192 543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40 074 669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57 267 212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725047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terénní programy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14 578 331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31 868 871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46 447 202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09572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sociálně aktivizační služby pro rodiny s dětmi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12 857 126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21 020 903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33 878 029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473539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nízkoprahová zařízení pro děti a mládež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12 186 031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19 776 601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31 962 632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829302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kontaktní centra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1 259 416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7 592 796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8 852 211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832762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krizová pomoc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1 792 586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4 932 803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6 725 389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037665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pečovatelská služba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531 560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4 614 642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5 146 202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23625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nízkoprahová denní centra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-  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4 134 061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4 134 061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074892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noclehárny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-  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3 551 847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3 551 847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691658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odlehčovací</a:t>
                      </a: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služby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 -  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2 557 834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2 557 834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530292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služby následné péče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2 528 606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2 479 394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5 008 000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036820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denní stacionáře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11 875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1 272 265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601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1 284 140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484545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ostatní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51 617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1 221 660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1 273 276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025837"/>
                  </a:ext>
                </a:extLst>
              </a:tr>
              <a:tr h="2980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Celkem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62 989 690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145 098 346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208 088 035 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33" marR="7633" marT="7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78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51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A3EAA-1494-75D3-41DD-7D1976066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0CFBCF9-1EA6-B975-C2FC-8F39E3001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1B9A66-C074-6A63-1107-526883D0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41B9D1-E5A6-2BBE-17B2-40E491C97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35A13B07-C611-FA78-449C-91FB3A2D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6679109-04A5-9206-5009-89FF9926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Vyrovnávací platba poskytnutá v projektech 2023 a 2024</a:t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Ústecký kraj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1BF427B-45F1-EB89-C205-D0833D1F3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151532"/>
              </p:ext>
            </p:extLst>
          </p:nvPr>
        </p:nvGraphicFramePr>
        <p:xfrm>
          <a:off x="1037228" y="1582641"/>
          <a:ext cx="10849972" cy="5127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1329">
                  <a:extLst>
                    <a:ext uri="{9D8B030D-6E8A-4147-A177-3AD203B41FA5}">
                      <a16:colId xmlns:a16="http://schemas.microsoft.com/office/drawing/2014/main" val="98319363"/>
                    </a:ext>
                  </a:extLst>
                </a:gridCol>
                <a:gridCol w="5545541">
                  <a:extLst>
                    <a:ext uri="{9D8B030D-6E8A-4147-A177-3AD203B41FA5}">
                      <a16:colId xmlns:a16="http://schemas.microsoft.com/office/drawing/2014/main" val="1522186921"/>
                    </a:ext>
                  </a:extLst>
                </a:gridCol>
                <a:gridCol w="1856551">
                  <a:extLst>
                    <a:ext uri="{9D8B030D-6E8A-4147-A177-3AD203B41FA5}">
                      <a16:colId xmlns:a16="http://schemas.microsoft.com/office/drawing/2014/main" val="975375036"/>
                    </a:ext>
                  </a:extLst>
                </a:gridCol>
                <a:gridCol w="1856551">
                  <a:extLst>
                    <a:ext uri="{9D8B030D-6E8A-4147-A177-3AD203B41FA5}">
                      <a16:colId xmlns:a16="http://schemas.microsoft.com/office/drawing/2014/main" val="3550420269"/>
                    </a:ext>
                  </a:extLst>
                </a:gridCol>
              </a:tblGrid>
              <a:tr h="2080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Výzva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Druh služby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VP 2023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VP 2024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3561209"/>
                  </a:ext>
                </a:extLst>
              </a:tr>
              <a:tr h="3793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03_22_018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nízkoprahová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zařízení</a:t>
                      </a:r>
                      <a:r>
                        <a:rPr lang="en-GB" sz="1800" u="none" strike="noStrike" dirty="0">
                          <a:effectLst/>
                        </a:rPr>
                        <a:t> pro </a:t>
                      </a:r>
                      <a:r>
                        <a:rPr lang="en-GB" sz="1800" u="none" strike="noStrike" dirty="0" err="1">
                          <a:effectLst/>
                        </a:rPr>
                        <a:t>děti</a:t>
                      </a:r>
                      <a:r>
                        <a:rPr lang="en-GB" sz="1800" u="none" strike="noStrike" dirty="0">
                          <a:effectLst/>
                        </a:rPr>
                        <a:t> a </a:t>
                      </a:r>
                      <a:r>
                        <a:rPr lang="en-GB" sz="1800" u="none" strike="noStrike" dirty="0" err="1">
                          <a:effectLst/>
                        </a:rPr>
                        <a:t>mládež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7 986 405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9 585 872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4504073"/>
                  </a:ext>
                </a:extLst>
              </a:tr>
              <a:tr h="50496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03_22_018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odborné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sociální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poradenství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1 252 318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4 758 201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0500485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03_22_018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sociálně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aktivizační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služby</a:t>
                      </a:r>
                      <a:r>
                        <a:rPr lang="en-GB" sz="1800" u="none" strike="noStrike" dirty="0">
                          <a:effectLst/>
                        </a:rPr>
                        <a:t> pro </a:t>
                      </a:r>
                      <a:r>
                        <a:rPr lang="en-GB" sz="1800" u="none" strike="noStrike" dirty="0" err="1">
                          <a:effectLst/>
                        </a:rPr>
                        <a:t>rodiny</a:t>
                      </a:r>
                      <a:r>
                        <a:rPr lang="en-GB" sz="1800" u="none" strike="noStrike" dirty="0">
                          <a:effectLst/>
                        </a:rPr>
                        <a:t> s </a:t>
                      </a:r>
                      <a:r>
                        <a:rPr lang="en-GB" sz="1800" u="none" strike="noStrike" dirty="0" err="1">
                          <a:effectLst/>
                        </a:rPr>
                        <a:t>dětmi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1 777 849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1 926 925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5322806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03_22_018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terénní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programy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6 262 361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9 406 630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6053528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03_22_027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azylové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domy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           -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38 406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39895309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03_22_027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domy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na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půl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cesty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           -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13 974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3837635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03_22_027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nízkoprahová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denní</a:t>
                      </a:r>
                      <a:r>
                        <a:rPr lang="en-GB" sz="1800" u="none" strike="noStrike" dirty="0">
                          <a:effectLst/>
                        </a:rPr>
                        <a:t> centra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           -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10 681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8001418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03_22_027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nízkoprahová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zařízení</a:t>
                      </a:r>
                      <a:r>
                        <a:rPr lang="en-GB" sz="1800" u="none" strike="noStrike" dirty="0">
                          <a:effectLst/>
                        </a:rPr>
                        <a:t> pro </a:t>
                      </a:r>
                      <a:r>
                        <a:rPr lang="en-GB" sz="1800" u="none" strike="noStrike" dirty="0" err="1">
                          <a:effectLst/>
                        </a:rPr>
                        <a:t>děti</a:t>
                      </a:r>
                      <a:r>
                        <a:rPr lang="en-GB" sz="1800" u="none" strike="noStrike" dirty="0">
                          <a:effectLst/>
                        </a:rPr>
                        <a:t> a </a:t>
                      </a:r>
                      <a:r>
                        <a:rPr lang="en-GB" sz="1800" u="none" strike="noStrike" dirty="0" err="1">
                          <a:effectLst/>
                        </a:rPr>
                        <a:t>mládež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25 714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25 714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08790883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03_22_027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noclehárny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           -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  1 389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12134366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03_22_027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sociálně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aktivizační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služby</a:t>
                      </a:r>
                      <a:r>
                        <a:rPr lang="en-GB" sz="1800" u="none" strike="noStrike" dirty="0">
                          <a:effectLst/>
                        </a:rPr>
                        <a:t> pro </a:t>
                      </a:r>
                      <a:r>
                        <a:rPr lang="en-GB" sz="1800" u="none" strike="noStrike" dirty="0" err="1">
                          <a:effectLst/>
                        </a:rPr>
                        <a:t>rodiny</a:t>
                      </a:r>
                      <a:r>
                        <a:rPr lang="en-GB" sz="1800" u="none" strike="noStrike" dirty="0">
                          <a:effectLst/>
                        </a:rPr>
                        <a:t> s </a:t>
                      </a:r>
                      <a:r>
                        <a:rPr lang="en-GB" sz="1800" u="none" strike="noStrike" dirty="0" err="1">
                          <a:effectLst/>
                        </a:rPr>
                        <a:t>dětmi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  4 133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20 133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45384400"/>
                  </a:ext>
                </a:extLst>
              </a:tr>
              <a:tr h="3859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03_22_044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nízkoprahová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zařízení</a:t>
                      </a:r>
                      <a:r>
                        <a:rPr lang="en-GB" sz="1800" u="none" strike="noStrike" dirty="0">
                          <a:effectLst/>
                        </a:rPr>
                        <a:t> pro </a:t>
                      </a:r>
                      <a:r>
                        <a:rPr lang="en-GB" sz="1800" u="none" strike="noStrike" dirty="0" err="1">
                          <a:effectLst/>
                        </a:rPr>
                        <a:t>děti</a:t>
                      </a:r>
                      <a:r>
                        <a:rPr lang="en-GB" sz="1800" u="none" strike="noStrike" dirty="0">
                          <a:effectLst/>
                        </a:rPr>
                        <a:t> a </a:t>
                      </a:r>
                      <a:r>
                        <a:rPr lang="en-GB" sz="1800" u="none" strike="noStrike" dirty="0" err="1">
                          <a:effectLst/>
                        </a:rPr>
                        <a:t>mládež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456 099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2 978 157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9221395"/>
                  </a:ext>
                </a:extLst>
              </a:tr>
              <a:tr h="2756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03_22_044</a:t>
                      </a:r>
                      <a:endParaRPr lang="en-GB" sz="11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sociálně aktivizační služby pro rodiny s dětmi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                  - 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   2 231 613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20593082"/>
                  </a:ext>
                </a:extLst>
              </a:tr>
              <a:tr h="244528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Celkem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17 764 880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           30 997 695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998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40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6675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151435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1FA53A-14FB-BDBD-66B3-5D275402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899991"/>
            <a:ext cx="3240506" cy="406462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Národní plán obnovy - milníky</a:t>
            </a:r>
            <a:br>
              <a:rPr lang="cs-CZ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66675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666749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60358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8A72CE-62C8-2DBF-4939-DA3FB114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7630"/>
            <a:ext cx="5257799" cy="4889350"/>
          </a:xfrm>
        </p:spPr>
        <p:txBody>
          <a:bodyPr anchor="t">
            <a:normAutofit/>
          </a:bodyPr>
          <a:lstStyle/>
          <a:p>
            <a:r>
              <a:rPr lang="cs-CZ" dirty="0"/>
              <a:t>rozvoj a modernizace infrastruktury sociální péče – 200 zařízení</a:t>
            </a:r>
          </a:p>
          <a:p>
            <a:r>
              <a:rPr lang="cs-CZ" dirty="0"/>
              <a:t>reforma v oblasti dlouhodobé péče</a:t>
            </a:r>
          </a:p>
          <a:p>
            <a:r>
              <a:rPr lang="cs-CZ" dirty="0"/>
              <a:t>nejméně 251 elektromobilů nebo plug-in hybridních vozidel</a:t>
            </a:r>
            <a:endParaRPr lang="en-GB" dirty="0"/>
          </a:p>
          <a:p>
            <a:r>
              <a:rPr lang="cs-CZ" dirty="0"/>
              <a:t>závazná metodika pro inspekce poskytování sociálních služeb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239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638465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92550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9F1F8892-CEBE-2395-7E5A-BF970620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6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608D7B-9C21-3B7C-F740-E318ABFB1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7D3C80-9D85-1DA9-632E-4ABAB5C4B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6675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6ADBA2-045E-B807-4DFA-5D4BD235C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151435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427C61-5A8E-6B7C-794D-C0ADAF47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899991"/>
            <a:ext cx="3240506" cy="4064628"/>
          </a:xfrm>
        </p:spPr>
        <p:txBody>
          <a:bodyPr>
            <a:normAutofit/>
          </a:bodyPr>
          <a:lstStyle/>
          <a:p>
            <a:r>
              <a:rPr lang="cs-CZ" dirty="0"/>
              <a:t>Reforma v oblasti dlouhodobé péče</a:t>
            </a:r>
            <a:br>
              <a:rPr lang="cs-CZ" dirty="0"/>
            </a:br>
            <a:br>
              <a:rPr lang="cs-CZ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1D747E9-B531-E668-8D48-DA1DDE781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66675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9BB2F1E-DA8D-F82E-CF10-D3A5AC85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666749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89D4AC4-9137-9489-B2D5-FF34A3364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60358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7F4DE9-B663-48AF-FBFF-1EDA88B70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7630"/>
            <a:ext cx="5257799" cy="4889350"/>
          </a:xfrm>
        </p:spPr>
        <p:txBody>
          <a:bodyPr anchor="t">
            <a:normAutofit fontScale="85000" lnSpcReduction="20000"/>
          </a:bodyPr>
          <a:lstStyle/>
          <a:p>
            <a:pPr lvl="0"/>
            <a:r>
              <a:rPr lang="cs-CZ" dirty="0"/>
              <a:t>se zaměřuje na integraci zdravotní a sociální dlouhodobé péče, </a:t>
            </a:r>
            <a:endParaRPr lang="en-GB" dirty="0"/>
          </a:p>
          <a:p>
            <a:pPr lvl="0"/>
            <a:r>
              <a:rPr lang="cs-CZ" dirty="0"/>
              <a:t>zajišťuje vysoké standardy kvality pro všechny druhy služeb dlouhodobé péče,</a:t>
            </a:r>
            <a:endParaRPr lang="en-GB" dirty="0"/>
          </a:p>
          <a:p>
            <a:pPr lvl="0"/>
            <a:r>
              <a:rPr lang="cs-CZ" dirty="0"/>
              <a:t>podporuje komunitní péči a domácí péči zajišťující nezávislý život v přirozeném prostředí,</a:t>
            </a:r>
            <a:endParaRPr lang="en-GB" dirty="0"/>
          </a:p>
          <a:p>
            <a:pPr lvl="0"/>
            <a:r>
              <a:rPr lang="cs-CZ" dirty="0"/>
              <a:t>zajišťuje stabilní systém odpovídajícího financování služeb dlouhodobé péče, včetně komunitní a domácí péče,</a:t>
            </a:r>
            <a:endParaRPr lang="en-GB" dirty="0"/>
          </a:p>
          <a:p>
            <a:pPr lvl="0"/>
            <a:r>
              <a:rPr lang="cs-CZ" dirty="0"/>
              <a:t>definuje pravidla pro sledování kvality péče, požadavky na personál (včetně kvalifikace) a vybavení,</a:t>
            </a:r>
            <a:endParaRPr lang="en-GB" dirty="0"/>
          </a:p>
          <a:p>
            <a:r>
              <a:rPr lang="cs-CZ" dirty="0"/>
              <a:t>umožní přístup soukromým poskytovatelům dlouhodobé péče </a:t>
            </a:r>
            <a:endParaRPr lang="en-GB" sz="20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F0A1EE7-7A11-BA44-861F-66B873BA9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239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A127110-86A2-EFBB-BE19-0E580D410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638465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3E1DBDD-15EC-ABA6-E1FC-455F54ED8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92550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125359E3-694F-8B75-B1A2-139D6D16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98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CD888-E2D9-8F5A-BBC9-9206C7F78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155F4C-69E2-DCC7-3058-AAB7ACBA7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6675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E50462-58B1-53BA-9911-1449C6AD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151435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B6DEA3-E55D-D813-A8C9-CD48FAF4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899991"/>
            <a:ext cx="3240506" cy="4064628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Závazná metodika pro inspekce poskytování sociálních služeb</a:t>
            </a:r>
            <a:br>
              <a:rPr lang="en-GB" sz="3600" dirty="0"/>
            </a:br>
            <a:br>
              <a:rPr lang="cs-CZ" dirty="0"/>
            </a:br>
            <a:br>
              <a:rPr lang="cs-CZ" dirty="0">
                <a:solidFill>
                  <a:srgbClr val="FFFFFF"/>
                </a:solidFill>
              </a:rPr>
            </a:b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85E7338-C449-14AF-E588-C66195473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66675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814D859-19D1-7046-E08E-F40C06B4D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666749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06BC027-4B9D-73E3-1885-E19A76D29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60358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5B9D7-21B4-CB88-670F-1651E9BC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7630"/>
            <a:ext cx="5257799" cy="4889350"/>
          </a:xfrm>
        </p:spPr>
        <p:txBody>
          <a:bodyPr anchor="t">
            <a:normAutofit/>
          </a:bodyPr>
          <a:lstStyle/>
          <a:p>
            <a:r>
              <a:rPr lang="cs-CZ" dirty="0"/>
              <a:t>stanoví, že inspekce kontrolují plnění závazků vyplývajících z Úmluvy OSN o právech osob se zdravotním postižením při poskytování sociálních služeb</a:t>
            </a:r>
            <a:endParaRPr lang="en-GB" dirty="0"/>
          </a:p>
          <a:p>
            <a:r>
              <a:rPr lang="cs-CZ" dirty="0"/>
              <a:t>v</a:t>
            </a:r>
            <a:r>
              <a:rPr lang="cs-CZ"/>
              <a:t> </a:t>
            </a:r>
            <a:r>
              <a:rPr lang="cs-CZ" dirty="0"/>
              <a:t>rámci pilotních inspekcí podle nových pravidel navíc proběhnou inspekce poskytovaných sociálních služeb ve 30 zařízeních s kapacitou vyšší než </a:t>
            </a:r>
            <a:r>
              <a:rPr lang="cs-CZ"/>
              <a:t>25 osob</a:t>
            </a:r>
            <a:endParaRPr lang="en-GB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AD7B760-67F5-5FB3-F94D-DF804CB8F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50239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C8A502F-8D82-3F4C-D4F6-9AE8BD090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638465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4774C35-1277-3F9E-C104-12E32013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92550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4FFA5374-95CF-2777-DB8D-B75B8CCD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7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2B4A3-E7AE-B7AE-AD08-9AB6322DA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521BC12-6C8D-295E-17AE-04965FE29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6B8442-9ED7-7D8E-AC3D-79D4D2C1D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96C1D3-39ED-928C-1715-3D34FE4E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5D34B903-1540-6623-394B-6521F3769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CA55E97-59D5-2721-85CB-A0FDFBF7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Národní plán obnovy  - investiční podpora 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7635BD0-C869-9A5D-FE54-B4ACAC555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301508"/>
              </p:ext>
            </p:extLst>
          </p:nvPr>
        </p:nvGraphicFramePr>
        <p:xfrm>
          <a:off x="450376" y="2279175"/>
          <a:ext cx="11300346" cy="3657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836">
                  <a:extLst>
                    <a:ext uri="{9D8B030D-6E8A-4147-A177-3AD203B41FA5}">
                      <a16:colId xmlns:a16="http://schemas.microsoft.com/office/drawing/2014/main" val="1701791372"/>
                    </a:ext>
                  </a:extLst>
                </a:gridCol>
                <a:gridCol w="1596788">
                  <a:extLst>
                    <a:ext uri="{9D8B030D-6E8A-4147-A177-3AD203B41FA5}">
                      <a16:colId xmlns:a16="http://schemas.microsoft.com/office/drawing/2014/main" val="650070543"/>
                    </a:ext>
                  </a:extLst>
                </a:gridCol>
                <a:gridCol w="2606722">
                  <a:extLst>
                    <a:ext uri="{9D8B030D-6E8A-4147-A177-3AD203B41FA5}">
                      <a16:colId xmlns:a16="http://schemas.microsoft.com/office/drawing/2014/main" val="1068084283"/>
                    </a:ext>
                  </a:extLst>
                </a:gridCol>
              </a:tblGrid>
              <a:tr h="7453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b="1" u="none" strike="noStrike" noProof="0" dirty="0">
                          <a:effectLst/>
                        </a:rPr>
                        <a:t>Zaměření výzvy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000" b="1" u="none" strike="noStrike" dirty="0">
                          <a:effectLst/>
                        </a:rPr>
                        <a:t>Počet zařízení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Rozpočet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7825565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636 442 715,28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7554523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 - nepobytová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45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992 787 981,85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8796005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 - nepobytová, sociální prevence, sociální poradenství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25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601 051 663,97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62688050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 - pobytová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68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4 088 521 260,55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05903615"/>
                  </a:ext>
                </a:extLst>
              </a:tr>
              <a:tr h="421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 – pobytová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15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424 875 504,52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8022226"/>
                  </a:ext>
                </a:extLst>
              </a:tr>
              <a:tr h="3664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poradenství a sociální prevence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34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801 318 468,81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53596908"/>
                  </a:ext>
                </a:extLst>
              </a:tr>
              <a:tr h="4364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b="1" u="none" strike="noStrike" noProof="0" dirty="0">
                          <a:effectLst/>
                        </a:rPr>
                        <a:t>Celkový součet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195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7 544 997 594,98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47945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0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4091A9-16BA-F43B-0539-C823ABBC2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1502BB-134B-DF57-E1B7-228E2038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675E79-2017-9FB7-C8B5-B5D904739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48314B-1E56-AC51-B0FC-D5BDEE462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F5F67746-F1C9-5F9B-57A9-C1902EE8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4416C2E-7C99-DD1E-CBC6-C075B858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Národní plán obnovy  - investiční podpora </a:t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Ústecký kraj 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19C06D9E-7C59-E4A2-4BB6-1EACDED5F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042183"/>
              </p:ext>
            </p:extLst>
          </p:nvPr>
        </p:nvGraphicFramePr>
        <p:xfrm>
          <a:off x="1023582" y="2197290"/>
          <a:ext cx="10508776" cy="3824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1117">
                  <a:extLst>
                    <a:ext uri="{9D8B030D-6E8A-4147-A177-3AD203B41FA5}">
                      <a16:colId xmlns:a16="http://schemas.microsoft.com/office/drawing/2014/main" val="3360881903"/>
                    </a:ext>
                  </a:extLst>
                </a:gridCol>
                <a:gridCol w="1815152">
                  <a:extLst>
                    <a:ext uri="{9D8B030D-6E8A-4147-A177-3AD203B41FA5}">
                      <a16:colId xmlns:a16="http://schemas.microsoft.com/office/drawing/2014/main" val="268112934"/>
                    </a:ext>
                  </a:extLst>
                </a:gridCol>
                <a:gridCol w="3002507">
                  <a:extLst>
                    <a:ext uri="{9D8B030D-6E8A-4147-A177-3AD203B41FA5}">
                      <a16:colId xmlns:a16="http://schemas.microsoft.com/office/drawing/2014/main" val="2428484196"/>
                    </a:ext>
                  </a:extLst>
                </a:gridCol>
              </a:tblGrid>
              <a:tr h="8188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b="1" u="none" strike="noStrike" noProof="0" dirty="0">
                          <a:effectLst/>
                        </a:rPr>
                        <a:t>Zaměření výzvy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2000" b="1" u="none" strike="noStrike" dirty="0">
                          <a:effectLst/>
                        </a:rPr>
                        <a:t>Počet 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b="1" u="none" strike="noStrike" dirty="0">
                          <a:effectLst/>
                        </a:rPr>
                        <a:t>Rozpočet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5056670"/>
                  </a:ext>
                </a:extLst>
              </a:tr>
              <a:tr h="3960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159 994 120,00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04831"/>
                  </a:ext>
                </a:extLst>
              </a:tr>
              <a:tr h="3960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 - nepobytová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59 940 392,94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7230420"/>
                  </a:ext>
                </a:extLst>
              </a:tr>
              <a:tr h="3960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 - nepobytová, sociální prevence, sociální poradenství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99 033 971,53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7760208"/>
                  </a:ext>
                </a:extLst>
              </a:tr>
              <a:tr h="3960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 - pobytová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9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523 169 139,15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9944624"/>
                  </a:ext>
                </a:extLst>
              </a:tr>
              <a:tr h="3960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péče – pobytová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1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40 000 000,00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92516001"/>
                  </a:ext>
                </a:extLst>
              </a:tr>
              <a:tr h="3960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u="none" strike="noStrike" noProof="0" dirty="0">
                          <a:effectLst/>
                        </a:rPr>
                        <a:t>Sociální poradenství a sociální prevence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6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135 033 008,64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4424522"/>
                  </a:ext>
                </a:extLst>
              </a:tr>
              <a:tr h="40971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2000" b="1" u="none" strike="noStrike" noProof="0" dirty="0">
                          <a:effectLst/>
                        </a:rPr>
                        <a:t>Celkový součet</a:t>
                      </a:r>
                      <a:endParaRPr lang="cs-CZ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24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1 017 170 632,26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979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57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6675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78578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E07AE7-07B0-030F-6050-7078D6DD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2063436"/>
            <a:ext cx="3240506" cy="406462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Budoucí </a:t>
            </a:r>
            <a:r>
              <a:rPr lang="cs-CZ" b="1">
                <a:solidFill>
                  <a:srgbClr val="FFFFFF"/>
                </a:solidFill>
              </a:rPr>
              <a:t>programové období</a:t>
            </a:r>
            <a:br>
              <a:rPr lang="en-GB" b="1" dirty="0">
                <a:solidFill>
                  <a:srgbClr val="FFFFFF"/>
                </a:solidFill>
              </a:rPr>
            </a:b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160789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544774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AFD17-A3E0-0B2A-02F1-4BCBEC8A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062531"/>
            <a:ext cx="5536397" cy="5065534"/>
          </a:xfrm>
        </p:spPr>
        <p:txBody>
          <a:bodyPr>
            <a:noAutofit/>
          </a:bodyPr>
          <a:lstStyle/>
          <a:p>
            <a:r>
              <a:rPr lang="en-GB" sz="2400" dirty="0" err="1"/>
              <a:t>Návrh</a:t>
            </a:r>
            <a:r>
              <a:rPr lang="en-GB" sz="2400" dirty="0"/>
              <a:t> </a:t>
            </a:r>
            <a:r>
              <a:rPr lang="en-GB" sz="2400" dirty="0" err="1"/>
              <a:t>nařízení</a:t>
            </a:r>
            <a:r>
              <a:rPr lang="en-GB" sz="2400" dirty="0"/>
              <a:t> </a:t>
            </a:r>
            <a:r>
              <a:rPr lang="en-GB" sz="2400" dirty="0" err="1"/>
              <a:t>Evropského</a:t>
            </a:r>
            <a:r>
              <a:rPr lang="en-GB" sz="2400" dirty="0"/>
              <a:t> </a:t>
            </a:r>
            <a:r>
              <a:rPr lang="en-GB" sz="2400" dirty="0" err="1"/>
              <a:t>parlamentu</a:t>
            </a:r>
            <a:r>
              <a:rPr lang="en-GB" sz="2400" dirty="0"/>
              <a:t> a Rady, </a:t>
            </a:r>
            <a:r>
              <a:rPr lang="en-GB" sz="2400" dirty="0" err="1"/>
              <a:t>kterým</a:t>
            </a:r>
            <a:r>
              <a:rPr lang="en-GB" sz="2400" dirty="0"/>
              <a:t> se </a:t>
            </a:r>
            <a:r>
              <a:rPr lang="en-GB" sz="2400" dirty="0" err="1"/>
              <a:t>zřizuje</a:t>
            </a:r>
            <a:r>
              <a:rPr lang="en-GB" sz="2400" dirty="0"/>
              <a:t> </a:t>
            </a:r>
            <a:r>
              <a:rPr lang="en-GB" sz="2400" dirty="0" err="1"/>
              <a:t>Evropský</a:t>
            </a:r>
            <a:r>
              <a:rPr lang="en-GB" sz="2400" dirty="0"/>
              <a:t> fond pro </a:t>
            </a:r>
            <a:r>
              <a:rPr lang="en-GB" sz="2400" dirty="0" err="1"/>
              <a:t>hospodářskou</a:t>
            </a:r>
            <a:r>
              <a:rPr lang="en-GB" sz="2400" dirty="0"/>
              <a:t>, </a:t>
            </a:r>
            <a:r>
              <a:rPr lang="en-GB" sz="2400" dirty="0" err="1"/>
              <a:t>sociální</a:t>
            </a:r>
            <a:r>
              <a:rPr lang="en-GB" sz="2400" dirty="0"/>
              <a:t> a </a:t>
            </a:r>
            <a:r>
              <a:rPr lang="en-GB" sz="2400" dirty="0" err="1"/>
              <a:t>územní</a:t>
            </a:r>
            <a:r>
              <a:rPr lang="en-GB" sz="2400" dirty="0"/>
              <a:t> </a:t>
            </a:r>
            <a:r>
              <a:rPr lang="en-GB" sz="2400" dirty="0" err="1"/>
              <a:t>soudržnost</a:t>
            </a:r>
            <a:r>
              <a:rPr lang="en-GB" sz="2400" dirty="0"/>
              <a:t>, </a:t>
            </a:r>
            <a:r>
              <a:rPr lang="en-GB" sz="2400" dirty="0" err="1"/>
              <a:t>zemědělství</a:t>
            </a:r>
            <a:r>
              <a:rPr lang="en-GB" sz="2400" dirty="0"/>
              <a:t> a </a:t>
            </a:r>
            <a:r>
              <a:rPr lang="en-GB" sz="2400" dirty="0" err="1"/>
              <a:t>venkovské</a:t>
            </a:r>
            <a:r>
              <a:rPr lang="en-GB" sz="2400" dirty="0"/>
              <a:t> </a:t>
            </a:r>
            <a:r>
              <a:rPr lang="en-GB" sz="2400" dirty="0" err="1"/>
              <a:t>oblasti</a:t>
            </a:r>
            <a:r>
              <a:rPr lang="en-GB" sz="2400" dirty="0"/>
              <a:t>, </a:t>
            </a:r>
            <a:r>
              <a:rPr lang="en-GB" sz="2400" dirty="0" err="1"/>
              <a:t>rybolov</a:t>
            </a:r>
            <a:r>
              <a:rPr lang="en-GB" sz="2400" dirty="0"/>
              <a:t> a </a:t>
            </a:r>
            <a:r>
              <a:rPr lang="en-GB" sz="2400" dirty="0" err="1"/>
              <a:t>námořní</a:t>
            </a:r>
            <a:r>
              <a:rPr lang="en-GB" sz="2400" dirty="0"/>
              <a:t> </a:t>
            </a:r>
            <a:r>
              <a:rPr lang="en-GB" sz="2400" dirty="0" err="1"/>
              <a:t>záležitosti</a:t>
            </a:r>
            <a:r>
              <a:rPr lang="en-GB" sz="2400" dirty="0"/>
              <a:t>, </a:t>
            </a:r>
            <a:r>
              <a:rPr lang="en-GB" sz="2400" dirty="0" err="1"/>
              <a:t>prosperitu</a:t>
            </a:r>
            <a:r>
              <a:rPr lang="en-GB" sz="2400" dirty="0"/>
              <a:t> a </a:t>
            </a:r>
            <a:r>
              <a:rPr lang="en-GB" sz="2400" dirty="0" err="1"/>
              <a:t>bezpečnost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období</a:t>
            </a:r>
            <a:r>
              <a:rPr lang="en-GB" sz="2400" dirty="0"/>
              <a:t> 2028-2034 </a:t>
            </a:r>
            <a:endParaRPr lang="cs-CZ" sz="2400" dirty="0"/>
          </a:p>
          <a:p>
            <a:r>
              <a:rPr lang="cs-CZ" sz="2400" dirty="0"/>
              <a:t>nařízení o Evropském sociálním fondu</a:t>
            </a:r>
          </a:p>
          <a:p>
            <a:r>
              <a:rPr lang="cs-CZ" sz="2400" dirty="0"/>
              <a:t>Strategický rámec politiky soudržnosti 2028+ v ČR</a:t>
            </a:r>
          </a:p>
          <a:p>
            <a:r>
              <a:rPr lang="cs-CZ" sz="2400" dirty="0"/>
              <a:t>usnesením č. 490 ze dne 2. 7. 2025 pouze vzat na vědomí</a:t>
            </a:r>
            <a:endParaRPr lang="en-GB" sz="2400" dirty="0">
              <a:latin typeface="+mj-lt"/>
            </a:endParaRPr>
          </a:p>
          <a:p>
            <a:r>
              <a:rPr lang="cs-CZ" sz="2400" dirty="0"/>
              <a:t>Národní a regionální partnerský plán. </a:t>
            </a:r>
            <a:endParaRPr lang="en-GB" sz="24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0F5634FB-8D29-CE8C-F128-F7B9C4B9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0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D063B8-019D-F3B2-1BC5-1BE8AF47B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A2C3535-C1FF-B0EA-B407-4BAD12A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A6BD18-68E4-ED4D-A168-01E686880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7A57A5-5A09-2BB7-4454-8E499CE30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C1980EEC-1D8A-CB7C-0A79-62CB97E4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5AE7896-4A5B-BC15-79D2-6C920D6E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Navrhované priority pro příští programové období 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6" name="Zástupný obsah 5" descr="Obsah obrázku text, snímek obrazovky, Písmo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938F35C8-8788-D83D-A57F-FEF3079F0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934369"/>
            <a:ext cx="94488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4429FF-02A1-F5EB-8887-AF3A8034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154-300A-4161-9728-2CCC33BF46AF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AB1D8E0-3231-6B57-CC1C-C9AEB3DF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Nárůst počtu klientů v krajích</a:t>
            </a:r>
            <a:endParaRPr lang="en-GB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4E0593A-B754-9EAA-27E3-73DB06D96216}"/>
              </a:ext>
            </a:extLst>
          </p:cNvPr>
          <p:cNvSpPr txBox="1"/>
          <p:nvPr/>
        </p:nvSpPr>
        <p:spPr>
          <a:xfrm>
            <a:off x="8316464" y="6350143"/>
            <a:ext cx="283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Výkazy 2024, predikce ČSÚ, vlastní zpracování</a:t>
            </a:r>
            <a:endParaRPr lang="en-GB" sz="1000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B147AF5D-E8C5-4451-B8DA-F0457F87DEB3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54050" y="1830388"/>
          <a:ext cx="108839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311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6675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6675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E07AE7-07B0-030F-6050-7078D6DD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820322"/>
            <a:ext cx="3200400" cy="371014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Evropský sociální fond plus</a:t>
            </a:r>
            <a:br>
              <a:rPr lang="en-GB" b="1" dirty="0">
                <a:solidFill>
                  <a:srgbClr val="FFFFFF"/>
                </a:solidFill>
              </a:rPr>
            </a:br>
            <a:r>
              <a:rPr lang="en-GB" sz="3200" b="1" dirty="0">
                <a:solidFill>
                  <a:srgbClr val="FFFFFF"/>
                </a:solidFill>
              </a:rPr>
              <a:t>O</a:t>
            </a:r>
            <a:r>
              <a:rPr lang="cs-CZ" sz="3200" b="1" dirty="0" err="1">
                <a:solidFill>
                  <a:srgbClr val="FFFFFF"/>
                </a:solidFill>
              </a:rPr>
              <a:t>perační</a:t>
            </a:r>
            <a:r>
              <a:rPr lang="cs-CZ" sz="3200" b="1" dirty="0">
                <a:solidFill>
                  <a:srgbClr val="FFFFFF"/>
                </a:solidFill>
              </a:rPr>
              <a:t> program Zaměstnanost plus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31222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AFD17-A3E0-0B2A-02F1-4BCBEC8A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258095"/>
            <a:ext cx="6906491" cy="4933156"/>
          </a:xfrm>
        </p:spPr>
        <p:txBody>
          <a:bodyPr anchor="ctr">
            <a:normAutofit fontScale="3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7000" dirty="0"/>
              <a:t>Zajištění dostupnosti sociálních služeb pro kraje</a:t>
            </a:r>
          </a:p>
          <a:p>
            <a:endParaRPr lang="cs-CZ" sz="7000" dirty="0"/>
          </a:p>
          <a:p>
            <a:r>
              <a:rPr lang="cs-CZ" sz="7000" dirty="0"/>
              <a:t>Alokace </a:t>
            </a:r>
            <a:r>
              <a:rPr lang="en-GB" sz="7000" dirty="0"/>
              <a:t>7 660 840 000</a:t>
            </a:r>
            <a:r>
              <a:rPr lang="cs-CZ" sz="7000" dirty="0"/>
              <a:t> Kč </a:t>
            </a:r>
          </a:p>
          <a:p>
            <a:endParaRPr lang="cs-CZ" sz="7000" dirty="0"/>
          </a:p>
          <a:p>
            <a:r>
              <a:rPr lang="cs-CZ" sz="7000" dirty="0"/>
              <a:t>Druhy podporovaných sociálních služeb</a:t>
            </a:r>
          </a:p>
          <a:p>
            <a:pPr lvl="1"/>
            <a:r>
              <a:rPr lang="cs-CZ" sz="7000" dirty="0"/>
              <a:t>Azylové domy</a:t>
            </a:r>
          </a:p>
          <a:p>
            <a:pPr lvl="1"/>
            <a:r>
              <a:rPr lang="cs-CZ" sz="7000" dirty="0"/>
              <a:t>Sociální rehabilitace</a:t>
            </a:r>
          </a:p>
          <a:p>
            <a:pPr lvl="1"/>
            <a:r>
              <a:rPr lang="cs-CZ" sz="7000" dirty="0"/>
              <a:t>Sociálně terapeutické dílny</a:t>
            </a:r>
          </a:p>
          <a:p>
            <a:pPr lvl="1"/>
            <a:r>
              <a:rPr lang="cs-CZ" sz="7000" dirty="0"/>
              <a:t>Osobní asistence</a:t>
            </a:r>
          </a:p>
          <a:p>
            <a:pPr lvl="1"/>
            <a:r>
              <a:rPr lang="cs-CZ" sz="7000" dirty="0"/>
              <a:t>Podpora samostatného bydlení</a:t>
            </a:r>
          </a:p>
          <a:p>
            <a:pPr lvl="1"/>
            <a:r>
              <a:rPr lang="cs-CZ" sz="7000" dirty="0"/>
              <a:t>Intervenční centrum</a:t>
            </a:r>
          </a:p>
          <a:p>
            <a:pPr lvl="1"/>
            <a:r>
              <a:rPr lang="cs-CZ" sz="7000" dirty="0"/>
              <a:t>Domy na půl cesty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0F5634FB-8D29-CE8C-F128-F7B9C4B9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048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C8C896B-012B-4730-BA78-4B95B099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154-300A-4161-9728-2CCC33BF46AF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B39748-4FDE-6E3F-E2CB-FFA9F942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Výdaje veřejného sektoru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677150-2D90-3683-8DA8-070553BB6E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049" y="1830386"/>
            <a:ext cx="4268679" cy="4496271"/>
          </a:xfrm>
        </p:spPr>
        <p:txBody>
          <a:bodyPr/>
          <a:lstStyle/>
          <a:p>
            <a:r>
              <a:rPr lang="cs-CZ" dirty="0"/>
              <a:t>Dotace MPSV</a:t>
            </a:r>
          </a:p>
          <a:p>
            <a:r>
              <a:rPr lang="cs-CZ" dirty="0"/>
              <a:t>Příspěvek na péči</a:t>
            </a:r>
          </a:p>
          <a:p>
            <a:r>
              <a:rPr lang="cs-CZ" dirty="0"/>
              <a:t>Platby pojišťoven</a:t>
            </a:r>
          </a:p>
          <a:p>
            <a:r>
              <a:rPr lang="cs-CZ" dirty="0"/>
              <a:t>Dotace a příspěvky krajů</a:t>
            </a:r>
          </a:p>
          <a:p>
            <a:r>
              <a:rPr lang="cs-CZ" dirty="0"/>
              <a:t>Dotace a příspěvky obcí</a:t>
            </a:r>
          </a:p>
          <a:p>
            <a:r>
              <a:rPr lang="cs-CZ" dirty="0"/>
              <a:t>Ostatní zdroje státní rozpočtu</a:t>
            </a:r>
          </a:p>
          <a:p>
            <a:r>
              <a:rPr lang="cs-CZ" dirty="0"/>
              <a:t>Prostředky z EU</a:t>
            </a:r>
            <a:endParaRPr lang="en-GB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5902D8-69A1-F692-436D-A62286E8C751}"/>
              </a:ext>
            </a:extLst>
          </p:cNvPr>
          <p:cNvSpPr txBox="1"/>
          <p:nvPr/>
        </p:nvSpPr>
        <p:spPr>
          <a:xfrm>
            <a:off x="8316464" y="6350143"/>
            <a:ext cx="283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Výkazy 2024, predikce ČSÚ, vlastní zpracování</a:t>
            </a:r>
            <a:endParaRPr lang="en-GB" sz="1000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Zástupný symbol obrázku 6">
                <a:extLst>
                  <a:ext uri="{FF2B5EF4-FFF2-40B4-BE49-F238E27FC236}">
                    <a16:creationId xmlns:a16="http://schemas.microsoft.com/office/drawing/2014/main" id="{6D062675-16DE-B1CF-ADB5-78C9C041518A}"/>
                  </a:ext>
                </a:extLst>
              </p:cNvPr>
              <p:cNvGraphicFramePr>
                <a:graphicFrameLocks noGrp="1"/>
              </p:cNvGraphicFramePr>
              <p:nvPr>
                <p:ph type="pic" sz="quarter" idx="13"/>
              </p:nvPr>
            </p:nvGraphicFramePr>
            <p:xfrm>
              <a:off x="5436296" y="1727571"/>
              <a:ext cx="6101654" cy="459861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Zástupný symbol obrázku 6">
                <a:extLst>
                  <a:ext uri="{FF2B5EF4-FFF2-40B4-BE49-F238E27FC236}">
                    <a16:creationId xmlns:a16="http://schemas.microsoft.com/office/drawing/2014/main" id="{6D062675-16DE-B1CF-ADB5-78C9C04151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6296" y="1727571"/>
                <a:ext cx="6101654" cy="45986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835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0AA7B38-314F-B2C3-648B-070DF639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154-300A-4161-9728-2CCC33BF46AF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5ACE217-1023-9F52-EC85-5C335212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Srovnání nákladovosti podle typu služby</a:t>
            </a:r>
            <a:endParaRPr lang="en-GB" dirty="0"/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F5B932D8-CB32-3526-A81D-670FE106B3B0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6096000" y="1730360"/>
          <a:ext cx="54419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C15FABAB-7B26-B095-412D-E15CB4D3C3B7}"/>
              </a:ext>
            </a:extLst>
          </p:cNvPr>
          <p:cNvGraphicFramePr>
            <a:graphicFrameLocks/>
          </p:cNvGraphicFramePr>
          <p:nvPr/>
        </p:nvGraphicFramePr>
        <p:xfrm>
          <a:off x="471616" y="1730360"/>
          <a:ext cx="544194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FDE6C394-A419-08BE-D154-6F445E028B37}"/>
              </a:ext>
            </a:extLst>
          </p:cNvPr>
          <p:cNvSpPr txBox="1"/>
          <p:nvPr/>
        </p:nvSpPr>
        <p:spPr>
          <a:xfrm>
            <a:off x="8316944" y="6350142"/>
            <a:ext cx="3353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Výkazy 2024, predikce ČSÚ, vlastní zpracování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695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66675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6675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E07AE7-07B0-030F-6050-7078D6DD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820322"/>
            <a:ext cx="3200400" cy="4461163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FFFFFF"/>
                </a:solidFill>
                <a:effectLst/>
              </a:rPr>
              <a:t>Individuální projekty krajů -</a:t>
            </a:r>
            <a:br>
              <a:rPr lang="cs-CZ" b="1" i="0" dirty="0">
                <a:solidFill>
                  <a:srgbClr val="FFFFFF"/>
                </a:solidFill>
                <a:effectLst/>
              </a:rPr>
            </a:br>
            <a:r>
              <a:rPr lang="cs-CZ" b="1" i="0" dirty="0">
                <a:solidFill>
                  <a:srgbClr val="FFFFFF"/>
                </a:solidFill>
                <a:effectLst/>
              </a:rPr>
              <a:t>projekty s jednotkovými náklady</a:t>
            </a:r>
            <a:endParaRPr lang="en-GB" sz="3600" b="1" dirty="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31222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AFD17-A3E0-0B2A-02F1-4BCBEC8A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258094"/>
            <a:ext cx="6906491" cy="5585619"/>
          </a:xfrm>
        </p:spPr>
        <p:txBody>
          <a:bodyPr anchor="ctr">
            <a:normAutofit fontScale="85000" lnSpcReduction="10000"/>
          </a:bodyPr>
          <a:lstStyle/>
          <a:p>
            <a:pPr lvl="1"/>
            <a:r>
              <a:rPr lang="cs-CZ" sz="3200" dirty="0"/>
              <a:t>v</a:t>
            </a:r>
            <a:r>
              <a:rPr lang="cs-CZ" sz="3200" noProof="0" dirty="0" err="1"/>
              <a:t>ýzva</a:t>
            </a:r>
            <a:r>
              <a:rPr lang="cs-CZ" sz="3200" noProof="0" dirty="0"/>
              <a:t> se orientuje na financování výstupů ve formě zajištěných kapacit služeb</a:t>
            </a:r>
          </a:p>
          <a:p>
            <a:pPr lvl="1"/>
            <a:r>
              <a:rPr lang="cs-CZ" sz="3200" noProof="0" dirty="0"/>
              <a:t>poskytovatel podpory definuje jednotky a k nim odpovídající jednotkové náklady</a:t>
            </a:r>
          </a:p>
          <a:p>
            <a:pPr lvl="1"/>
            <a:r>
              <a:rPr lang="cs-CZ" sz="3200" noProof="0" dirty="0"/>
              <a:t>u pobytových sociálních služeb – lůžko/měsíc, u ambulantních a terénních sociálních služeb – úvazek/měsíc</a:t>
            </a:r>
          </a:p>
          <a:p>
            <a:pPr lvl="1"/>
            <a:r>
              <a:rPr lang="cs-CZ" sz="3200" noProof="0" dirty="0"/>
              <a:t>podle toho, kolika jednotek se příjemci podaří v souladu se stanovenými podmínkami dosáhnout, je vypočtena výše podpory, na kterou má projekt nárok</a:t>
            </a:r>
          </a:p>
          <a:p>
            <a:pPr lvl="1"/>
            <a:r>
              <a:rPr lang="cs-CZ" sz="3200" noProof="0" dirty="0"/>
              <a:t>výše podpory není navázána na objem prostředků, které příjemci na dosažení jednotek skutečně dle účetních záznamů vynaložili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0F5634FB-8D29-CE8C-F128-F7B9C4B9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24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941BB-C2F1-67C9-C0AE-FC3C43092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A5C14AE-5990-60F0-1BBD-ED6C3168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r>
              <a:rPr lang="cs-CZ" sz="3200" dirty="0">
                <a:solidFill>
                  <a:srgbClr val="FFFFFF"/>
                </a:solidFill>
              </a:rPr>
              <a:t>Jednotkový náklad pro rok 2022 včetně 7% režijního paušálu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F377764D-48FC-271A-0063-07BCBABEA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92969"/>
              </p:ext>
            </p:extLst>
          </p:nvPr>
        </p:nvGraphicFramePr>
        <p:xfrm>
          <a:off x="838200" y="1825625"/>
          <a:ext cx="10515600" cy="338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1161552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35336486"/>
                    </a:ext>
                  </a:extLst>
                </a:gridCol>
              </a:tblGrid>
              <a:tr h="421772">
                <a:tc>
                  <a:txBody>
                    <a:bodyPr/>
                    <a:lstStyle/>
                    <a:p>
                      <a:r>
                        <a:rPr lang="cs-CZ" dirty="0"/>
                        <a:t>Jednotka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Jednotkový náklad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18437"/>
                  </a:ext>
                </a:extLst>
              </a:tr>
              <a:tr h="421772">
                <a:tc>
                  <a:txBody>
                    <a:bodyPr/>
                    <a:lstStyle/>
                    <a:p>
                      <a:r>
                        <a:rPr lang="cs-CZ" dirty="0"/>
                        <a:t>l</a:t>
                      </a:r>
                      <a:r>
                        <a:rPr lang="en-GB" dirty="0" err="1"/>
                        <a:t>ůžko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měsíc</a:t>
                      </a:r>
                      <a:r>
                        <a:rPr lang="en-GB" dirty="0"/>
                        <a:t> – </a:t>
                      </a:r>
                      <a:r>
                        <a:rPr lang="en-GB" dirty="0" err="1"/>
                        <a:t>azylové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domy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10 401 Kč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795473"/>
                  </a:ext>
                </a:extLst>
              </a:tr>
              <a:tr h="428873">
                <a:tc>
                  <a:txBody>
                    <a:bodyPr/>
                    <a:lstStyle/>
                    <a:p>
                      <a:r>
                        <a:rPr lang="pl-PL" dirty="0"/>
                        <a:t>lůžko/měsíc – domy na půl cesty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19 372 Kč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162150"/>
                  </a:ext>
                </a:extLst>
              </a:tr>
              <a:tr h="421772">
                <a:tc>
                  <a:txBody>
                    <a:bodyPr/>
                    <a:lstStyle/>
                    <a:p>
                      <a:r>
                        <a:rPr lang="cs-CZ" dirty="0"/>
                        <a:t>ú</a:t>
                      </a:r>
                      <a:r>
                        <a:rPr lang="en-GB" dirty="0" err="1"/>
                        <a:t>vazek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měsíc</a:t>
                      </a:r>
                      <a:r>
                        <a:rPr lang="en-GB" dirty="0"/>
                        <a:t> – </a:t>
                      </a:r>
                      <a:r>
                        <a:rPr lang="en-GB" dirty="0" err="1"/>
                        <a:t>sociální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rehabilitace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63 205 Kč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939965"/>
                  </a:ext>
                </a:extLst>
              </a:tr>
              <a:tr h="421772">
                <a:tc>
                  <a:txBody>
                    <a:bodyPr/>
                    <a:lstStyle/>
                    <a:p>
                      <a:r>
                        <a:rPr lang="cs-CZ" dirty="0"/>
                        <a:t>ú</a:t>
                      </a:r>
                      <a:r>
                        <a:rPr lang="en-GB" dirty="0" err="1"/>
                        <a:t>vazek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měsíc</a:t>
                      </a:r>
                      <a:r>
                        <a:rPr lang="en-GB" dirty="0"/>
                        <a:t> – </a:t>
                      </a:r>
                      <a:r>
                        <a:rPr lang="en-GB" dirty="0" err="1"/>
                        <a:t>intervenční</a:t>
                      </a:r>
                      <a:r>
                        <a:rPr lang="en-GB" dirty="0"/>
                        <a:t> centrum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71 570 Kč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5176"/>
                  </a:ext>
                </a:extLst>
              </a:tr>
              <a:tr h="421772">
                <a:tc>
                  <a:txBody>
                    <a:bodyPr/>
                    <a:lstStyle/>
                    <a:p>
                      <a:r>
                        <a:rPr lang="cs-CZ" dirty="0"/>
                        <a:t>ú</a:t>
                      </a:r>
                      <a:r>
                        <a:rPr lang="en-GB" dirty="0" err="1"/>
                        <a:t>vazek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měsíc</a:t>
                      </a:r>
                      <a:r>
                        <a:rPr lang="en-GB" dirty="0"/>
                        <a:t> – </a:t>
                      </a:r>
                      <a:r>
                        <a:rPr lang="en-GB" dirty="0" err="1"/>
                        <a:t>osobní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asistence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36 039 Kč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020126"/>
                  </a:ext>
                </a:extLst>
              </a:tr>
              <a:tr h="421772">
                <a:tc>
                  <a:txBody>
                    <a:bodyPr/>
                    <a:lstStyle/>
                    <a:p>
                      <a:r>
                        <a:rPr lang="en-GB" dirty="0" err="1"/>
                        <a:t>úvazek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měsíc</a:t>
                      </a:r>
                      <a:r>
                        <a:rPr lang="en-GB" dirty="0"/>
                        <a:t> – </a:t>
                      </a:r>
                      <a:r>
                        <a:rPr lang="en-GB" dirty="0" err="1"/>
                        <a:t>podpora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samostatného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bydlení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47 225 Kč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90148"/>
                  </a:ext>
                </a:extLst>
              </a:tr>
              <a:tr h="421772">
                <a:tc>
                  <a:txBody>
                    <a:bodyPr/>
                    <a:lstStyle/>
                    <a:p>
                      <a:r>
                        <a:rPr lang="en-GB" dirty="0" err="1"/>
                        <a:t>úvazek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měsíc</a:t>
                      </a:r>
                      <a:r>
                        <a:rPr lang="en-GB" dirty="0"/>
                        <a:t> – </a:t>
                      </a:r>
                      <a:r>
                        <a:rPr lang="en-GB" dirty="0" err="1"/>
                        <a:t>sociálně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terapeutické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dílny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61 318 Kč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6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7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1E5539EC-8CB8-002F-68C6-67884028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5D55A6-9EFD-CDA3-20CC-A99812CE1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A5B6E73B-6DFD-AE6C-1628-DF8DC30085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E00FC4-DDBC-F424-CF71-73AF7A28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C35B21B-9B7E-F441-333F-D25DF2B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Individuální projekty krajů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824D6F0-B94E-614F-DBD4-B59D4A63F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145435"/>
              </p:ext>
            </p:extLst>
          </p:nvPr>
        </p:nvGraphicFramePr>
        <p:xfrm>
          <a:off x="876690" y="1965279"/>
          <a:ext cx="10439012" cy="391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261">
                  <a:extLst>
                    <a:ext uri="{9D8B030D-6E8A-4147-A177-3AD203B41FA5}">
                      <a16:colId xmlns:a16="http://schemas.microsoft.com/office/drawing/2014/main" val="3720791960"/>
                    </a:ext>
                  </a:extLst>
                </a:gridCol>
                <a:gridCol w="1993731">
                  <a:extLst>
                    <a:ext uri="{9D8B030D-6E8A-4147-A177-3AD203B41FA5}">
                      <a16:colId xmlns:a16="http://schemas.microsoft.com/office/drawing/2014/main" val="2047325850"/>
                    </a:ext>
                  </a:extLst>
                </a:gridCol>
                <a:gridCol w="2164510">
                  <a:extLst>
                    <a:ext uri="{9D8B030D-6E8A-4147-A177-3AD203B41FA5}">
                      <a16:colId xmlns:a16="http://schemas.microsoft.com/office/drawing/2014/main" val="4282392258"/>
                    </a:ext>
                  </a:extLst>
                </a:gridCol>
                <a:gridCol w="2164510">
                  <a:extLst>
                    <a:ext uri="{9D8B030D-6E8A-4147-A177-3AD203B41FA5}">
                      <a16:colId xmlns:a16="http://schemas.microsoft.com/office/drawing/2014/main" val="3373365728"/>
                    </a:ext>
                  </a:extLst>
                </a:gridCol>
              </a:tblGrid>
              <a:tr h="37829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Druhy sociálních služeb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 dirty="0" err="1">
                          <a:effectLst/>
                        </a:rPr>
                        <a:t>rok</a:t>
                      </a:r>
                      <a:r>
                        <a:rPr lang="en-GB" sz="1200" u="none" strike="noStrike" dirty="0">
                          <a:effectLst/>
                        </a:rPr>
                        <a:t> 2022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rok 2023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91" marR="8791" marT="879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rok 2024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791" marR="8791" marT="8791" marB="0" anchor="ctr"/>
                </a:tc>
                <a:extLst>
                  <a:ext uri="{0D108BD9-81ED-4DB2-BD59-A6C34878D82A}">
                    <a16:rowId xmlns:a16="http://schemas.microsoft.com/office/drawing/2014/main" val="3144724525"/>
                  </a:ext>
                </a:extLst>
              </a:tr>
              <a:tr h="4423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Azylové domy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143 034 552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554 808 264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677 784 156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2315711609"/>
                  </a:ext>
                </a:extLst>
              </a:tr>
              <a:tr h="4423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Sociální rehabilitace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90 446 355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473 331 398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502 522 636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297960857"/>
                  </a:ext>
                </a:extLst>
              </a:tr>
              <a:tr h="4423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Sociálně terapeutické dílny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81 430 304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289 015 824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300 916 298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3661376920"/>
                  </a:ext>
                </a:extLst>
              </a:tr>
              <a:tr h="4423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Osobní asistence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30 597 111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132 038 328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132 766 254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3589158129"/>
                  </a:ext>
                </a:extLst>
              </a:tr>
              <a:tr h="4423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Podpora samostatného bydlení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17 851 050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   62 041 672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   66 917 784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3964880565"/>
                  </a:ext>
                </a:extLst>
              </a:tr>
              <a:tr h="4423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Intervenční centrum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  3 793 210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   22 265 305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   30 677 932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238085078"/>
                  </a:ext>
                </a:extLst>
              </a:tr>
              <a:tr h="4423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Domy na půl cesty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  6 508 992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   16 360 452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       25 152 192 </a:t>
                      </a:r>
                      <a:endParaRPr lang="en-GB" sz="1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2027811682"/>
                  </a:ext>
                </a:extLst>
              </a:tr>
              <a:tr h="4423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celkem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373 661 574 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>
                          <a:effectLst/>
                        </a:rPr>
                        <a:t>          1 549 861 243 </a:t>
                      </a:r>
                      <a:endParaRPr lang="en-GB" sz="15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500" u="none" strike="noStrike" dirty="0">
                          <a:effectLst/>
                        </a:rPr>
                        <a:t>          1 736 737 252 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/>
                </a:tc>
                <a:extLst>
                  <a:ext uri="{0D108BD9-81ED-4DB2-BD59-A6C34878D82A}">
                    <a16:rowId xmlns:a16="http://schemas.microsoft.com/office/drawing/2014/main" val="289973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83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CEFDD2-6CBB-F55A-23A8-F8672EBA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7887A4-0A2B-D481-5BA4-96DD0D50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815CD5-A5B6-B60D-5A4E-8A13C4BF0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AE2CFB-7FD9-DA5D-4ED2-B47EC466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B894E751-60B5-1C38-90FE-D6B693CA0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ACD48F5-3ACC-53D4-1EC3-51A40C37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Individuální projekty kraje</a:t>
            </a:r>
            <a:br>
              <a:rPr lang="cs-CZ" sz="3200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Ústecký kraj (675,7 mil. Kč)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BB1FAF8-A767-928A-84A1-175BB2DE1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42467"/>
              </p:ext>
            </p:extLst>
          </p:nvPr>
        </p:nvGraphicFramePr>
        <p:xfrm>
          <a:off x="1283518" y="1992573"/>
          <a:ext cx="9812112" cy="1651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3073">
                  <a:extLst>
                    <a:ext uri="{9D8B030D-6E8A-4147-A177-3AD203B41FA5}">
                      <a16:colId xmlns:a16="http://schemas.microsoft.com/office/drawing/2014/main" val="1595644884"/>
                    </a:ext>
                  </a:extLst>
                </a:gridCol>
                <a:gridCol w="2292824">
                  <a:extLst>
                    <a:ext uri="{9D8B030D-6E8A-4147-A177-3AD203B41FA5}">
                      <a16:colId xmlns:a16="http://schemas.microsoft.com/office/drawing/2014/main" val="3786152240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2681538060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val="2524865813"/>
                    </a:ext>
                  </a:extLst>
                </a:gridCol>
              </a:tblGrid>
              <a:tr h="825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r>
                        <a:rPr lang="cs-CZ" sz="2000" u="none" strike="noStrike" dirty="0" err="1">
                          <a:effectLst/>
                        </a:rPr>
                        <a:t>zylové</a:t>
                      </a:r>
                      <a:r>
                        <a:rPr lang="cs-CZ" sz="2000" u="none" strike="noStrike" dirty="0">
                          <a:effectLst/>
                        </a:rPr>
                        <a:t> domy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I</a:t>
                      </a:r>
                      <a:r>
                        <a:rPr lang="cs-CZ" sz="2000" u="none" strike="noStrike" dirty="0">
                          <a:effectLst/>
                        </a:rPr>
                        <a:t>intervenční centra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O</a:t>
                      </a:r>
                      <a:r>
                        <a:rPr lang="cs-CZ" sz="2000" u="none" strike="noStrike" dirty="0" err="1">
                          <a:effectLst/>
                        </a:rPr>
                        <a:t>sobní</a:t>
                      </a:r>
                      <a:r>
                        <a:rPr lang="cs-CZ" sz="2000" u="none" strike="noStrike" dirty="0">
                          <a:effectLst/>
                        </a:rPr>
                        <a:t> asistence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CELKEM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739552993"/>
                  </a:ext>
                </a:extLst>
              </a:tr>
              <a:tr h="82569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270 865 455,00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13 523 284,00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108 801 174,00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393 189 913,00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6531622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1C473F1-5E71-737C-3C91-1EF595F50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64351"/>
              </p:ext>
            </p:extLst>
          </p:nvPr>
        </p:nvGraphicFramePr>
        <p:xfrm>
          <a:off x="1473958" y="4367283"/>
          <a:ext cx="9812112" cy="1160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435">
                  <a:extLst>
                    <a:ext uri="{9D8B030D-6E8A-4147-A177-3AD203B41FA5}">
                      <a16:colId xmlns:a16="http://schemas.microsoft.com/office/drawing/2014/main" val="1817683634"/>
                    </a:ext>
                  </a:extLst>
                </a:gridCol>
                <a:gridCol w="2026414">
                  <a:extLst>
                    <a:ext uri="{9D8B030D-6E8A-4147-A177-3AD203B41FA5}">
                      <a16:colId xmlns:a16="http://schemas.microsoft.com/office/drawing/2014/main" val="596761835"/>
                    </a:ext>
                  </a:extLst>
                </a:gridCol>
                <a:gridCol w="2026414">
                  <a:extLst>
                    <a:ext uri="{9D8B030D-6E8A-4147-A177-3AD203B41FA5}">
                      <a16:colId xmlns:a16="http://schemas.microsoft.com/office/drawing/2014/main" val="290690479"/>
                    </a:ext>
                  </a:extLst>
                </a:gridCol>
                <a:gridCol w="1866435">
                  <a:extLst>
                    <a:ext uri="{9D8B030D-6E8A-4147-A177-3AD203B41FA5}">
                      <a16:colId xmlns:a16="http://schemas.microsoft.com/office/drawing/2014/main" val="696129795"/>
                    </a:ext>
                  </a:extLst>
                </a:gridCol>
                <a:gridCol w="2026414">
                  <a:extLst>
                    <a:ext uri="{9D8B030D-6E8A-4147-A177-3AD203B41FA5}">
                      <a16:colId xmlns:a16="http://schemas.microsoft.com/office/drawing/2014/main" val="4061770887"/>
                    </a:ext>
                  </a:extLst>
                </a:gridCol>
              </a:tblGrid>
              <a:tr h="5800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2022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2023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2024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2025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CELKEM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494632039"/>
                  </a:ext>
                </a:extLst>
              </a:tr>
              <a:tr h="58003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39 018 847,00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162 781 643,00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163 410 628,00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27 978 795,00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2000" b="1" u="none" strike="noStrike" dirty="0">
                          <a:effectLst/>
                        </a:rPr>
                        <a:t>393 189 913,00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925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44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6675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66675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3C05E8-85E6-900F-ABA3-0C94CD94F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1951630"/>
            <a:ext cx="3722933" cy="3971498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cs-CZ" sz="2800" dirty="0">
                <a:solidFill>
                  <a:srgbClr val="FFFFFF"/>
                </a:solidFill>
              </a:rPr>
              <a:t>Soutěžní výzvy z 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priority </a:t>
            </a:r>
            <a:br>
              <a:rPr lang="cs-CZ" sz="2800" dirty="0">
                <a:solidFill>
                  <a:srgbClr val="FFFFFF"/>
                </a:solidFill>
              </a:rPr>
            </a:br>
            <a:r>
              <a:rPr lang="cs-CZ" sz="2800" dirty="0">
                <a:solidFill>
                  <a:srgbClr val="FFFFFF"/>
                </a:solidFill>
              </a:rPr>
              <a:t>2 Sociální začleňování</a:t>
            </a: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675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C522A-AE8E-4A88-9936-34E86EE62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928049"/>
            <a:ext cx="5053066" cy="5759354"/>
          </a:xfrm>
        </p:spPr>
        <p:txBody>
          <a:bodyPr>
            <a:normAutofit fontScale="40000" lnSpcReduction="20000"/>
          </a:bodyPr>
          <a:lstStyle/>
          <a:p>
            <a:pPr eaLnBrk="1" fontAlgn="b" hangingPunct="1"/>
            <a:r>
              <a:rPr lang="cs-CZ" sz="3000" noProof="0" dirty="0"/>
              <a:t>odborné sociální poradenství</a:t>
            </a:r>
          </a:p>
          <a:p>
            <a:pPr eaLnBrk="1" fontAlgn="b" hangingPunct="1"/>
            <a:r>
              <a:rPr lang="cs-CZ" sz="3000" noProof="0" dirty="0"/>
              <a:t>terénní programy</a:t>
            </a:r>
          </a:p>
          <a:p>
            <a:pPr eaLnBrk="1" fontAlgn="b" hangingPunct="1"/>
            <a:r>
              <a:rPr lang="cs-CZ" sz="3000" noProof="0" dirty="0"/>
              <a:t>sociálně aktivizační služby pro rodiny s dětmi</a:t>
            </a:r>
          </a:p>
          <a:p>
            <a:pPr eaLnBrk="1" fontAlgn="b" hangingPunct="1"/>
            <a:r>
              <a:rPr lang="cs-CZ" sz="3000" noProof="0" dirty="0"/>
              <a:t>nízkoprahová zařízení pro děti a mládež</a:t>
            </a:r>
          </a:p>
          <a:p>
            <a:pPr eaLnBrk="1" fontAlgn="b" hangingPunct="1"/>
            <a:r>
              <a:rPr lang="cs-CZ" sz="3000" noProof="0" dirty="0"/>
              <a:t>kontaktní centra</a:t>
            </a:r>
          </a:p>
          <a:p>
            <a:pPr eaLnBrk="1" fontAlgn="b" hangingPunct="1"/>
            <a:r>
              <a:rPr lang="cs-CZ" sz="3000" noProof="0" dirty="0"/>
              <a:t>krizová pomoc</a:t>
            </a:r>
          </a:p>
          <a:p>
            <a:pPr eaLnBrk="1" fontAlgn="b" hangingPunct="1"/>
            <a:r>
              <a:rPr lang="cs-CZ" sz="3000" noProof="0" dirty="0"/>
              <a:t>pečovatelská služba</a:t>
            </a:r>
          </a:p>
          <a:p>
            <a:pPr eaLnBrk="1" fontAlgn="b" hangingPunct="1"/>
            <a:r>
              <a:rPr lang="cs-CZ" sz="3000" noProof="0" dirty="0"/>
              <a:t>nízkoprahová denní centra</a:t>
            </a:r>
          </a:p>
          <a:p>
            <a:pPr eaLnBrk="1" fontAlgn="b" hangingPunct="1"/>
            <a:r>
              <a:rPr lang="cs-CZ" sz="3000" noProof="0" dirty="0"/>
              <a:t>noclehárny</a:t>
            </a:r>
          </a:p>
          <a:p>
            <a:pPr eaLnBrk="1" fontAlgn="b" hangingPunct="1"/>
            <a:r>
              <a:rPr lang="cs-CZ" sz="3000" noProof="0" dirty="0"/>
              <a:t>odlehčovací služby</a:t>
            </a:r>
          </a:p>
          <a:p>
            <a:pPr eaLnBrk="1" fontAlgn="b" hangingPunct="1"/>
            <a:r>
              <a:rPr lang="cs-CZ" sz="3000" noProof="0" dirty="0"/>
              <a:t>služby následné péče</a:t>
            </a:r>
          </a:p>
          <a:p>
            <a:pPr eaLnBrk="1" fontAlgn="b" hangingPunct="1"/>
            <a:r>
              <a:rPr lang="cs-CZ" sz="3000" noProof="0" dirty="0"/>
              <a:t>denní stacionáře</a:t>
            </a:r>
          </a:p>
          <a:p>
            <a:pPr eaLnBrk="1" fontAlgn="b" hangingPunct="1"/>
            <a:r>
              <a:rPr lang="cs-CZ" sz="3000" noProof="0" dirty="0"/>
              <a:t>azylové domy</a:t>
            </a:r>
          </a:p>
          <a:p>
            <a:pPr eaLnBrk="1" fontAlgn="b" hangingPunct="1"/>
            <a:r>
              <a:rPr lang="cs-CZ" sz="3000" noProof="0" dirty="0"/>
              <a:t>domovy pro osoby se zdravotním postižením</a:t>
            </a:r>
          </a:p>
          <a:p>
            <a:pPr eaLnBrk="1" fontAlgn="b" hangingPunct="1"/>
            <a:r>
              <a:rPr lang="cs-CZ" sz="3000" noProof="0" dirty="0"/>
              <a:t>domovy se zvláštním režimem</a:t>
            </a:r>
          </a:p>
          <a:p>
            <a:pPr eaLnBrk="1" fontAlgn="b" hangingPunct="1"/>
            <a:r>
              <a:rPr lang="cs-CZ" sz="3000" noProof="0" dirty="0"/>
              <a:t>domov se zvláštním režimem</a:t>
            </a:r>
          </a:p>
          <a:p>
            <a:pPr eaLnBrk="1" fontAlgn="b" hangingPunct="1"/>
            <a:r>
              <a:rPr lang="cs-CZ" sz="3000" noProof="0" dirty="0"/>
              <a:t>sociální rehabilitace</a:t>
            </a:r>
          </a:p>
          <a:p>
            <a:pPr eaLnBrk="1" fontAlgn="b" hangingPunct="1"/>
            <a:r>
              <a:rPr lang="cs-CZ" sz="3000" noProof="0" dirty="0"/>
              <a:t>domy na půl cesty</a:t>
            </a:r>
          </a:p>
          <a:p>
            <a:pPr eaLnBrk="1" fontAlgn="b" hangingPunct="1"/>
            <a:r>
              <a:rPr lang="cs-CZ" sz="3000" noProof="0" dirty="0"/>
              <a:t>chráněné bydlení</a:t>
            </a:r>
          </a:p>
          <a:p>
            <a:pPr eaLnBrk="1" fontAlgn="b" hangingPunct="1"/>
            <a:r>
              <a:rPr lang="cs-CZ" sz="3000" noProof="0" dirty="0"/>
              <a:t>týdenní stacionáře</a:t>
            </a:r>
          </a:p>
          <a:p>
            <a:pPr eaLnBrk="1" fontAlgn="b" hangingPunct="1"/>
            <a:r>
              <a:rPr lang="cs-CZ" sz="3000" noProof="0" dirty="0"/>
              <a:t>intervenční centra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Obrázek 2">
            <a:extLst>
              <a:ext uri="{FF2B5EF4-FFF2-40B4-BE49-F238E27FC236}">
                <a16:creationId xmlns:a16="http://schemas.microsoft.com/office/drawing/2014/main" id="{58275105-1C9F-2124-702E-3D4A75C0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1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E25EC-DA20-A974-A361-FA4AB27A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70AC81-1384-D7F0-57A3-A19EF91CE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3932525-33FC-FBF2-3FCB-19668A84D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1DAE70-9968-1889-566E-6E00F0C52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4A36D1A1-0412-1624-B171-4BC079DFE4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69816C6-6142-8EAB-7191-2F566BC7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Výzvy v rámci priority na sociální začleňování - ukončené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D72353F-917E-65E2-EC7C-BDF99683D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726678"/>
              </p:ext>
            </p:extLst>
          </p:nvPr>
        </p:nvGraphicFramePr>
        <p:xfrm>
          <a:off x="696035" y="2142699"/>
          <a:ext cx="11054687" cy="3947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9471">
                  <a:extLst>
                    <a:ext uri="{9D8B030D-6E8A-4147-A177-3AD203B41FA5}">
                      <a16:colId xmlns:a16="http://schemas.microsoft.com/office/drawing/2014/main" val="2918348949"/>
                    </a:ext>
                  </a:extLst>
                </a:gridCol>
                <a:gridCol w="1449152">
                  <a:extLst>
                    <a:ext uri="{9D8B030D-6E8A-4147-A177-3AD203B41FA5}">
                      <a16:colId xmlns:a16="http://schemas.microsoft.com/office/drawing/2014/main" val="2863950214"/>
                    </a:ext>
                  </a:extLst>
                </a:gridCol>
                <a:gridCol w="2496064">
                  <a:extLst>
                    <a:ext uri="{9D8B030D-6E8A-4147-A177-3AD203B41FA5}">
                      <a16:colId xmlns:a16="http://schemas.microsoft.com/office/drawing/2014/main" val="2311996946"/>
                    </a:ext>
                  </a:extLst>
                </a:gridCol>
              </a:tblGrid>
              <a:tr h="4262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Podpora pečujících osob a sdílené péče (1)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200 000 000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12.08.2022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817700843"/>
                  </a:ext>
                </a:extLst>
              </a:tr>
              <a:tr h="4262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Podpora </a:t>
                      </a:r>
                      <a:r>
                        <a:rPr lang="en-GB" sz="1800" u="none" strike="noStrike" dirty="0" err="1">
                          <a:effectLst/>
                        </a:rPr>
                        <a:t>služeb</a:t>
                      </a:r>
                      <a:r>
                        <a:rPr lang="en-GB" sz="1800" u="none" strike="noStrike" dirty="0">
                          <a:effectLst/>
                        </a:rPr>
                        <a:t> pro </a:t>
                      </a:r>
                      <a:r>
                        <a:rPr lang="en-GB" sz="1800" u="none" strike="noStrike" dirty="0" err="1">
                          <a:effectLst/>
                        </a:rPr>
                        <a:t>ohrožené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děti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rodiny</a:t>
                      </a:r>
                      <a:r>
                        <a:rPr lang="en-GB" sz="1800" u="none" strike="noStrike" dirty="0">
                          <a:effectLst/>
                        </a:rPr>
                        <a:t> a </a:t>
                      </a:r>
                      <a:r>
                        <a:rPr lang="en-GB" sz="1800" u="none" strike="noStrike" dirty="0" err="1">
                          <a:effectLst/>
                        </a:rPr>
                        <a:t>mladé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dospělé</a:t>
                      </a:r>
                      <a:r>
                        <a:rPr lang="en-GB" sz="1800" u="none" strike="noStrike" dirty="0">
                          <a:effectLst/>
                        </a:rPr>
                        <a:t> (1)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450 000 000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24.08.2022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19578913"/>
                  </a:ext>
                </a:extLst>
              </a:tr>
              <a:tr h="4262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Podpora sociálního začleňování ve vyloučených lokalitách (1)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1 300 000 000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26.08.2022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618807529"/>
                  </a:ext>
                </a:extLst>
              </a:tr>
              <a:tr h="4262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Integrované územní investice - sociální začleňování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254 800 000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17.10.2022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525092468"/>
                  </a:ext>
                </a:extLst>
              </a:tr>
              <a:tr h="4262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Transformace pobytových sociálních služeb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250 000 000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25.10.2022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04032173"/>
                  </a:ext>
                </a:extLst>
              </a:tr>
              <a:tr h="4262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Podpora sociálního začleňování cílových skupin (1)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100 000 000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07.12.2022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74491249"/>
                  </a:ext>
                </a:extLst>
              </a:tr>
              <a:tr h="4262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Podpora integrace romské menšiny (1)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190 000 000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14.12.2022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836952999"/>
                  </a:ext>
                </a:extLst>
              </a:tr>
              <a:tr h="5375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Služby na podporu sociálního začleňování osob z Ukrajiny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200 000 000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20.10.2022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629026661"/>
                  </a:ext>
                </a:extLst>
              </a:tr>
              <a:tr h="42622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Služby na podporu sociálního začleňování osob z Ukrajiny (2)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200 000 000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21.08.2023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02331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24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F859B7-D3B2-2528-1C33-103D2D828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0DD8C6-568B-257F-0E42-E4FE335B2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167495-0375-BBE3-8640-8C2D5036A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0969B6-3142-9ED3-F31A-F0BEA6095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2BACBF86-D1AE-4C35-D97E-905E09C07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87C3A8B-A90B-4A5A-2858-A5BAF2A4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cs-CZ" sz="3200" dirty="0">
                <a:solidFill>
                  <a:srgbClr val="FFFFFF"/>
                </a:solidFill>
              </a:rPr>
              <a:t>Výzvy v rámci priority na sociální začleňování - aktuální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E47C120-0F88-4A14-3914-DF4C65EA4C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356148"/>
              </p:ext>
            </p:extLst>
          </p:nvPr>
        </p:nvGraphicFramePr>
        <p:xfrm>
          <a:off x="1064526" y="2156345"/>
          <a:ext cx="10289275" cy="4031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8602">
                  <a:extLst>
                    <a:ext uri="{9D8B030D-6E8A-4147-A177-3AD203B41FA5}">
                      <a16:colId xmlns:a16="http://schemas.microsoft.com/office/drawing/2014/main" val="2190837773"/>
                    </a:ext>
                  </a:extLst>
                </a:gridCol>
                <a:gridCol w="1746914">
                  <a:extLst>
                    <a:ext uri="{9D8B030D-6E8A-4147-A177-3AD203B41FA5}">
                      <a16:colId xmlns:a16="http://schemas.microsoft.com/office/drawing/2014/main" val="1897102249"/>
                    </a:ext>
                  </a:extLst>
                </a:gridCol>
                <a:gridCol w="1463338">
                  <a:extLst>
                    <a:ext uri="{9D8B030D-6E8A-4147-A177-3AD203B41FA5}">
                      <a16:colId xmlns:a16="http://schemas.microsoft.com/office/drawing/2014/main" val="2815158352"/>
                    </a:ext>
                  </a:extLst>
                </a:gridCol>
                <a:gridCol w="1268811">
                  <a:extLst>
                    <a:ext uri="{9D8B030D-6E8A-4147-A177-3AD203B41FA5}">
                      <a16:colId xmlns:a16="http://schemas.microsoft.com/office/drawing/2014/main" val="4210632936"/>
                    </a:ext>
                  </a:extLst>
                </a:gridCol>
                <a:gridCol w="951610">
                  <a:extLst>
                    <a:ext uri="{9D8B030D-6E8A-4147-A177-3AD203B41FA5}">
                      <a16:colId xmlns:a16="http://schemas.microsoft.com/office/drawing/2014/main" val="481359794"/>
                    </a:ext>
                  </a:extLst>
                </a:gridCol>
              </a:tblGrid>
              <a:tr h="9738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Podpora komunitně vedeného místního rozvoje (2)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1 184 144 000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30.09.2025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probíhá hodnocení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3228541"/>
                  </a:ext>
                </a:extLst>
              </a:tr>
              <a:tr h="9738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Podpora sdílené péče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350 000 000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12.09.2025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probíhá hodnocení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9020648"/>
                  </a:ext>
                </a:extLst>
              </a:tr>
              <a:tr h="9738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Podpora sociálního začleňování ve vyloučených lokalitách (3)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500 000 000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15.09.2025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probíhá hodnocení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4623118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Podpora služeb pro ohrožené děti, rodiny a mladé dospělé (3)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350 000 000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27.11.2025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probíhá příjem žádostí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42004"/>
                  </a:ext>
                </a:extLst>
              </a:tr>
              <a:tr h="52494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Služby prevence domácího a genderově podmíněného násilí (2)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>
                          <a:effectLst/>
                        </a:rPr>
                        <a:t>80 000 000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GB" sz="1800" u="none" strike="noStrike" dirty="0">
                          <a:effectLst/>
                        </a:rPr>
                        <a:t>15.01.2026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800" u="none" strike="noStrike" dirty="0" err="1">
                          <a:effectLst/>
                        </a:rPr>
                        <a:t>probíhá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příjem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žádostí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8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245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74130c-30e6-4772-bc0e-81e5e3154d88" xsi:nil="true"/>
    <lcf76f155ced4ddcb4097134ff3c332f xmlns="63a6fca1-1071-4f47-ba3f-ca0f230d133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7EDDCD0EB57F478D7937C2A936E07F" ma:contentTypeVersion="13" ma:contentTypeDescription="Create a new document." ma:contentTypeScope="" ma:versionID="4b1ad857d145e3439d6bb8b72b67329e">
  <xsd:schema xmlns:xsd="http://www.w3.org/2001/XMLSchema" xmlns:xs="http://www.w3.org/2001/XMLSchema" xmlns:p="http://schemas.microsoft.com/office/2006/metadata/properties" xmlns:ns2="63a6fca1-1071-4f47-ba3f-ca0f230d1334" xmlns:ns3="b474130c-30e6-4772-bc0e-81e5e3154d88" targetNamespace="http://schemas.microsoft.com/office/2006/metadata/properties" ma:root="true" ma:fieldsID="33db5e185507c83102b1a613e83b0f69" ns2:_="" ns3:_="">
    <xsd:import namespace="63a6fca1-1071-4f47-ba3f-ca0f230d1334"/>
    <xsd:import namespace="b474130c-30e6-4772-bc0e-81e5e3154d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fca1-1071-4f47-ba3f-ca0f230d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a5444fd-db5b-4ab5-80f2-69994aca1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4130c-30e6-4772-bc0e-81e5e3154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94a31d5-1a39-4364-8336-76a9305191c0}" ma:internalName="TaxCatchAll" ma:showField="CatchAllData" ma:web="b474130c-30e6-4772-bc0e-81e5e3154d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881170-768B-4F4C-870D-57F5FEA9BF5B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474130c-30e6-4772-bc0e-81e5e3154d88"/>
    <ds:schemaRef ds:uri="http://schemas.microsoft.com/office/infopath/2007/PartnerControls"/>
    <ds:schemaRef ds:uri="63a6fca1-1071-4f47-ba3f-ca0f230d133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01C5E7-B2C6-4396-81E6-193B80D157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6fca1-1071-4f47-ba3f-ca0f230d1334"/>
    <ds:schemaRef ds:uri="b474130c-30e6-4772-bc0e-81e5e3154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F748A1-3DB8-4824-8429-81C8D5FB2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4918</TotalTime>
  <Words>1681</Words>
  <Application>Microsoft Office PowerPoint</Application>
  <PresentationFormat>Širokoúhlá obrazovka</PresentationFormat>
  <Paragraphs>408</Paragraphs>
  <Slides>21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Aptos Narrow</vt:lpstr>
      <vt:lpstr>Arial</vt:lpstr>
      <vt:lpstr>Arial Black</vt:lpstr>
      <vt:lpstr>Calibri</vt:lpstr>
      <vt:lpstr>Calibri Light</vt:lpstr>
      <vt:lpstr>Poppins</vt:lpstr>
      <vt:lpstr>Tahoma</vt:lpstr>
      <vt:lpstr>Motiv Office</vt:lpstr>
      <vt:lpstr>Prezentace aplikace PowerPoint</vt:lpstr>
      <vt:lpstr>Evropský sociální fond plus Operační program Zaměstnanost plus</vt:lpstr>
      <vt:lpstr>Individuální projekty krajů - projekty s jednotkovými náklady</vt:lpstr>
      <vt:lpstr>Jednotkový náklad pro rok 2022 včetně 7% režijního paušálu</vt:lpstr>
      <vt:lpstr>Individuální projekty krajů</vt:lpstr>
      <vt:lpstr>Individuální projekty kraje Ústecký kraj (675,7 mil. Kč)</vt:lpstr>
      <vt:lpstr>Soutěžní výzvy z  priority  2 Sociální začleňování</vt:lpstr>
      <vt:lpstr>Výzvy v rámci priority na sociální začleňování - ukončené</vt:lpstr>
      <vt:lpstr>Výzvy v rámci priority na sociální začleňování - aktuální</vt:lpstr>
      <vt:lpstr>Vyrovnávací platba poskytnutá v projektech 2023 a 2024</vt:lpstr>
      <vt:lpstr>Vyrovnávací platba poskytnutá v projektech 2023 a 2024 Ústecký kraj</vt:lpstr>
      <vt:lpstr>Národní plán obnovy - milníky </vt:lpstr>
      <vt:lpstr>Reforma v oblasti dlouhodobé péče  </vt:lpstr>
      <vt:lpstr>  Závazná metodika pro inspekce poskytování sociálních služeb   </vt:lpstr>
      <vt:lpstr>Národní plán obnovy  - investiční podpora </vt:lpstr>
      <vt:lpstr>Národní plán obnovy  - investiční podpora  Ústecký kraj </vt:lpstr>
      <vt:lpstr>Budoucí programové období </vt:lpstr>
      <vt:lpstr>Navrhované priority pro příští programové období </vt:lpstr>
      <vt:lpstr>Nárůst počtu klientů v krajích</vt:lpstr>
      <vt:lpstr>Výdaje veřejného sektoru</vt:lpstr>
      <vt:lpstr>Srovnání nákladovosti podle typu služby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Pavlíček Jan (MPSV)</dc:creator>
  <cp:lastModifiedBy>Štěpánková Martina Mgr., MPA (MPSV)</cp:lastModifiedBy>
  <cp:revision>153</cp:revision>
  <cp:lastPrinted>2024-08-29T14:08:28Z</cp:lastPrinted>
  <dcterms:created xsi:type="dcterms:W3CDTF">2022-03-28T08:29:14Z</dcterms:created>
  <dcterms:modified xsi:type="dcterms:W3CDTF">2025-11-18T20:41:11Z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0x010100207EDDCD0EB57F478D7937C2A936E07F</vt:lpwstr>
  </property>
  <property fmtid="{D5CDD505-2E9C-101B-9397-08002B2CF9AE}" pid="3" name="MediaServiceImageTags">
    <vt:lpwstr/>
  </property>
</Properties>
</file>