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1" r:id="rId4"/>
    <p:sldId id="301" r:id="rId5"/>
    <p:sldId id="274" r:id="rId6"/>
    <p:sldId id="310" r:id="rId7"/>
    <p:sldId id="302" r:id="rId8"/>
    <p:sldId id="303" r:id="rId9"/>
    <p:sldId id="304" r:id="rId10"/>
    <p:sldId id="305" r:id="rId11"/>
    <p:sldId id="312" r:id="rId12"/>
    <p:sldId id="307" r:id="rId13"/>
    <p:sldId id="308" r:id="rId14"/>
    <p:sldId id="309" r:id="rId15"/>
    <p:sldId id="260" r:id="rId1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4" autoAdjust="0"/>
    <p:restoredTop sz="94660"/>
  </p:normalViewPr>
  <p:slideViewPr>
    <p:cSldViewPr snapToGrid="0">
      <p:cViewPr>
        <p:scale>
          <a:sx n="75" d="100"/>
          <a:sy n="75" d="100"/>
        </p:scale>
        <p:origin x="320" y="-5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3B9703-96F6-63BC-86EF-4443238866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B7883C7-7FF8-9A40-C781-E6E102189B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6BA162D-7C6C-5D3A-A899-827E1F5E5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8504F-F1E2-4C4E-AC47-0A7935E2D0E0}" type="datetimeFigureOut">
              <a:rPr lang="cs-CZ" smtClean="0"/>
              <a:t>13.11.2025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2127A5C-C9D0-6949-4C6A-0DCF93DD7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5D23AB3-89FD-1967-62AD-8480F6ED9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C95D8-EA48-4CE1-9393-D62A236A26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8661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F1DFB6-37F9-6773-90C1-8219B71DA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E94001C-8D50-F757-1AF3-7F5B6FE868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D0FE93A-3DE5-FF8F-0834-A281856D1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8504F-F1E2-4C4E-AC47-0A7935E2D0E0}" type="datetimeFigureOut">
              <a:rPr lang="cs-CZ" smtClean="0"/>
              <a:t>13.11.2025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F2AD794-22DE-19E4-D940-CA2B104BF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6772E2B-11EE-C51A-BB32-E87F1BC3B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C95D8-EA48-4CE1-9393-D62A236A26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3885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5E0CE02-AA5D-0074-7628-B72FD2D44B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B55D1A6-0B72-9CE5-968F-D869D76A9F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06326BC-1E4B-F712-FFB1-0FE4F241E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8504F-F1E2-4C4E-AC47-0A7935E2D0E0}" type="datetimeFigureOut">
              <a:rPr lang="cs-CZ" smtClean="0"/>
              <a:t>13.11.2025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4FE633B-C04A-721A-58CA-F040BA77C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003711B-49E0-486B-C437-E2FF022C7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C95D8-EA48-4CE1-9393-D62A236A26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609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9B8029-50CC-5ABA-BB91-C6AAE8D13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E2DAD5B-29DA-241F-5D5D-EEB94D284E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B19161B-127C-D67D-DA5D-41270FA4F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8504F-F1E2-4C4E-AC47-0A7935E2D0E0}" type="datetimeFigureOut">
              <a:rPr lang="cs-CZ" smtClean="0"/>
              <a:t>13.11.2025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A906503-9E9A-FDD8-368E-1B4A3FA91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9C07D1A-909A-83AE-7090-D4FEFD913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C95D8-EA48-4CE1-9393-D62A236A26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4644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5FF7B0-6EFB-8127-C6C3-7E676BCC2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9E47B0D-1487-889E-7751-2029F5A37B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2926C23-8A97-2F29-5C6D-AC48F9A2D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8504F-F1E2-4C4E-AC47-0A7935E2D0E0}" type="datetimeFigureOut">
              <a:rPr lang="cs-CZ" smtClean="0"/>
              <a:t>13.11.2025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E3E8B0D-BF30-3F8B-115A-3FB94E82E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A6D5C8B-5402-F3D0-6672-1FDB1A7EC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C95D8-EA48-4CE1-9393-D62A236A26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586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F37FBB-D9D9-7124-5B58-B1A9C3A38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985249B-A784-9FFB-A028-CEEE22E504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47FBD2C-28B7-81D9-7ADC-512D8CE1B9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F6E92B7-34D1-9D7D-314D-B7852666C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8504F-F1E2-4C4E-AC47-0A7935E2D0E0}" type="datetimeFigureOut">
              <a:rPr lang="cs-CZ" smtClean="0"/>
              <a:t>13.11.2025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2D7258B-A1D7-065A-0346-2746BFBD0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E9D9A67-8FFE-235A-84C2-86265029A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C95D8-EA48-4CE1-9393-D62A236A26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2731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27C664-B9C9-AD9E-540C-B17C92F12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E6DDB2B-C319-CB63-EA19-E28C2145CD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92EFA9B-FD0D-8567-91B4-CEE2BA7A62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DD291D00-29ED-9FF6-825E-2446A29DDB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1B12E7AC-79C1-179B-2BE3-1DA65A7BC7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D116B32C-BD7F-CAA8-23A6-B35458ABF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8504F-F1E2-4C4E-AC47-0A7935E2D0E0}" type="datetimeFigureOut">
              <a:rPr lang="cs-CZ" smtClean="0"/>
              <a:t>13.11.2025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A58EACFD-66C8-26AF-DA01-69FEA65BA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08E09AC-A340-A183-A74A-6CE8ACFE3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C95D8-EA48-4CE1-9393-D62A236A26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4234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264C61-5075-6780-9D0D-E30B99C5A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74FAEC2-6057-722F-4597-5B3586FBC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8504F-F1E2-4C4E-AC47-0A7935E2D0E0}" type="datetimeFigureOut">
              <a:rPr lang="cs-CZ" smtClean="0"/>
              <a:t>13.11.2025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657AC43-E197-A98F-1FF2-5436AEC8F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D7CADEB-9F07-D6D4-9096-15C567821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C95D8-EA48-4CE1-9393-D62A236A26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7424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B86765B5-EAA7-8B0B-A97D-C1A8EBFDF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8504F-F1E2-4C4E-AC47-0A7935E2D0E0}" type="datetimeFigureOut">
              <a:rPr lang="cs-CZ" smtClean="0"/>
              <a:t>13.11.2025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927EDBAA-745E-22CA-17A3-E9AE56A61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2E23F65-086A-FD54-4E76-4082BAE93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C95D8-EA48-4CE1-9393-D62A236A26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2674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0A2551-49B2-688E-1C60-192F707C3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DB661EA-3A57-370C-0BD3-38997C9580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E0A7859-3A28-015A-CA8C-C70C549D08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860F8CF-66DC-547B-7DAC-B4F7870DF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8504F-F1E2-4C4E-AC47-0A7935E2D0E0}" type="datetimeFigureOut">
              <a:rPr lang="cs-CZ" smtClean="0"/>
              <a:t>13.11.2025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5A164BC-FB1F-4A08-79E2-5943B9169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CE923E4-54C7-E5EF-0B9D-3EE2C3311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C95D8-EA48-4CE1-9393-D62A236A26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2811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840A47-878E-E3D3-4A25-407D565CF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A838F1A6-DC23-0AF6-4AE5-E3A0F3E900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B898357-3A6F-C499-4C5B-24D211333E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D84EA29-F336-45B0-1D9E-76738EEE5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8504F-F1E2-4C4E-AC47-0A7935E2D0E0}" type="datetimeFigureOut">
              <a:rPr lang="cs-CZ" smtClean="0"/>
              <a:t>13.11.2025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6D93CFD-4474-AD31-04E0-DA76C582A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A98A554-843C-4148-D943-F36D6CE7C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C95D8-EA48-4CE1-9393-D62A236A26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4477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278128AF-A46B-45D5-FA03-E61A85DC9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B5B60E5-D9C9-21E3-1197-D945D09FA5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9F63284-88FC-E792-C041-5918FD5BA8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68504F-F1E2-4C4E-AC47-0A7935E2D0E0}" type="datetimeFigureOut">
              <a:rPr lang="cs-CZ" smtClean="0"/>
              <a:t>13.11.2025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6A39FAB-B9F8-97AD-F831-6A51A18E68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F960C1E-7CE3-1A10-CD2D-BF9A66812E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6C95D8-EA48-4CE1-9393-D62A236A26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4230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053" y="0"/>
            <a:ext cx="12213053" cy="6869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645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F61496-EFE8-B1AC-9C2F-6282552C07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>
            <a:extLst>
              <a:ext uri="{FF2B5EF4-FFF2-40B4-BE49-F238E27FC236}">
                <a16:creationId xmlns:a16="http://schemas.microsoft.com/office/drawing/2014/main" id="{4483C2AA-2917-F379-66F6-6746D8335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Zástupný symbol pro text 9">
            <a:extLst>
              <a:ext uri="{FF2B5EF4-FFF2-40B4-BE49-F238E27FC236}">
                <a16:creationId xmlns:a16="http://schemas.microsoft.com/office/drawing/2014/main" id="{660D9C5E-4114-9FE2-FE23-C20FD6BAFA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8C0F236A-1ED3-2A3F-87F2-5216CBC0AC0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938"/>
            <a:ext cx="12192000" cy="6858001"/>
          </a:xfrm>
        </p:spPr>
      </p:pic>
      <p:sp>
        <p:nvSpPr>
          <p:cNvPr id="11" name="TextovéPole 10">
            <a:extLst>
              <a:ext uri="{FF2B5EF4-FFF2-40B4-BE49-F238E27FC236}">
                <a16:creationId xmlns:a16="http://schemas.microsoft.com/office/drawing/2014/main" id="{9B05EB51-4A25-58BD-25C3-E10279462292}"/>
              </a:ext>
            </a:extLst>
          </p:cNvPr>
          <p:cNvSpPr txBox="1"/>
          <p:nvPr/>
        </p:nvSpPr>
        <p:spPr>
          <a:xfrm>
            <a:off x="632254" y="991312"/>
            <a:ext cx="108615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u="sng" dirty="0">
                <a:latin typeface="Century Gothic" panose="020B0502020202020204" pitchFamily="34" charset="0"/>
              </a:rPr>
              <a:t>Individuální projekty Ústeckého kraje 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A8BF95B7-8EA2-6C67-AFCC-AE870514FA2E}"/>
              </a:ext>
            </a:extLst>
          </p:cNvPr>
          <p:cNvSpPr txBox="1"/>
          <p:nvPr/>
        </p:nvSpPr>
        <p:spPr>
          <a:xfrm>
            <a:off x="705925" y="1740610"/>
            <a:ext cx="1076745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000" b="1" dirty="0">
                <a:highlight>
                  <a:srgbClr val="C0C0C0"/>
                </a:highlight>
                <a:latin typeface="Century Gothic" panose="020B0502020202020204" pitchFamily="34" charset="0"/>
              </a:rPr>
              <a:t>„Podpora sociálního bydlení v Ústeckém kraji (POSBUK) </a:t>
            </a:r>
          </a:p>
          <a:p>
            <a:pPr algn="just"/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realizace od 01.09.2024 – 31.08.2027, předpokládané náklady 5 076 534 Kč</a:t>
            </a:r>
          </a:p>
          <a:p>
            <a:pPr algn="just"/>
            <a:endParaRPr lang="cs-CZ" sz="2000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Cíle: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>
                <a:latin typeface="Century Gothic" panose="020B0502020202020204" pitchFamily="34" charset="0"/>
              </a:rPr>
              <a:t>Zavedení a rozvoj koordinace podpory v bydlení na území Ústeckého  kraje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>
                <a:latin typeface="Century Gothic" panose="020B0502020202020204" pitchFamily="34" charset="0"/>
              </a:rPr>
              <a:t>mapování potřeb obyvatel Ústeckého kraje v oblasti podpory bydlení i se zaměřením na cílovou skupinu dětí a mladých dospělých, kteří po dosažení zletilosti ukončují náhradní institucionální péči.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>
                <a:latin typeface="Century Gothic" panose="020B0502020202020204" pitchFamily="34" charset="0"/>
              </a:rPr>
              <a:t>Nastavení systémového řešení v oblasti podpory v bydlení osobám v tíživé bytové a sociální situaci v Ústeckém kraji.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>
                <a:latin typeface="Century Gothic" panose="020B0502020202020204" pitchFamily="34" charset="0"/>
              </a:rPr>
              <a:t>Osvěta přínosu sociálního bydlení a zvyšování odborných kompetencí v oblasti sociálního (podporovaného) bydlení.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>
                <a:latin typeface="Century Gothic" panose="020B0502020202020204" pitchFamily="34" charset="0"/>
              </a:rPr>
              <a:t>Provázaná a kooperující síť partnerů.</a:t>
            </a:r>
          </a:p>
          <a:p>
            <a:pPr algn="just"/>
            <a:endParaRPr lang="cs-CZ" b="1" dirty="0">
              <a:latin typeface="Century Gothic" panose="020B0502020202020204" pitchFamily="34" charset="0"/>
            </a:endParaRPr>
          </a:p>
          <a:p>
            <a:pPr algn="just"/>
            <a:endParaRPr lang="cs-CZ" b="1" dirty="0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B4585843-A3EB-CC94-19C0-384F2E5D019E}"/>
              </a:ext>
            </a:extLst>
          </p:cNvPr>
          <p:cNvSpPr txBox="1"/>
          <p:nvPr/>
        </p:nvSpPr>
        <p:spPr>
          <a:xfrm>
            <a:off x="624947" y="353188"/>
            <a:ext cx="58234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Konference Podpora sociálních služeb v Ústeckém kraji 19.11.2025</a:t>
            </a:r>
          </a:p>
        </p:txBody>
      </p:sp>
      <p:pic>
        <p:nvPicPr>
          <p:cNvPr id="2050" name="Picture 2" descr="EU logo">
            <a:extLst>
              <a:ext uri="{FF2B5EF4-FFF2-40B4-BE49-F238E27FC236}">
                <a16:creationId xmlns:a16="http://schemas.microsoft.com/office/drawing/2014/main" id="{FE45C9F8-413E-83CC-6994-9B29D37080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3847" y="912386"/>
            <a:ext cx="2659528" cy="689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03542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45A64B-F3D3-56D0-28C5-558042FCDD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>
            <a:extLst>
              <a:ext uri="{FF2B5EF4-FFF2-40B4-BE49-F238E27FC236}">
                <a16:creationId xmlns:a16="http://schemas.microsoft.com/office/drawing/2014/main" id="{81BEB835-ED68-5379-9B1C-D394F43DC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Zástupný symbol pro text 9">
            <a:extLst>
              <a:ext uri="{FF2B5EF4-FFF2-40B4-BE49-F238E27FC236}">
                <a16:creationId xmlns:a16="http://schemas.microsoft.com/office/drawing/2014/main" id="{AB6C39C2-50CD-2766-5364-E1209C920B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FF8EE415-6913-C55D-84E3-824ED5693D9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938"/>
            <a:ext cx="12192000" cy="6858001"/>
          </a:xfrm>
        </p:spPr>
      </p:pic>
      <p:sp>
        <p:nvSpPr>
          <p:cNvPr id="11" name="TextovéPole 10">
            <a:extLst>
              <a:ext uri="{FF2B5EF4-FFF2-40B4-BE49-F238E27FC236}">
                <a16:creationId xmlns:a16="http://schemas.microsoft.com/office/drawing/2014/main" id="{E192578B-620E-1DCA-2388-0D10740A0E90}"/>
              </a:ext>
            </a:extLst>
          </p:cNvPr>
          <p:cNvSpPr txBox="1"/>
          <p:nvPr/>
        </p:nvSpPr>
        <p:spPr>
          <a:xfrm>
            <a:off x="632254" y="991312"/>
            <a:ext cx="108615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u="sng" dirty="0">
                <a:latin typeface="Century Gothic" panose="020B0502020202020204" pitchFamily="34" charset="0"/>
              </a:rPr>
              <a:t>Další podpora Ústeckého kraje v sociální oblasti – aktivity mimo sociální služby 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44D07150-6B35-CD72-16F0-BD7C5B7BAEF9}"/>
              </a:ext>
            </a:extLst>
          </p:cNvPr>
          <p:cNvSpPr txBox="1"/>
          <p:nvPr/>
        </p:nvSpPr>
        <p:spPr>
          <a:xfrm>
            <a:off x="760535" y="1862688"/>
            <a:ext cx="1076745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fontAlgn="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cs-CZ" sz="2000" dirty="0">
                <a:latin typeface="Century Gothic" panose="020B0502020202020204" pitchFamily="34" charset="0"/>
              </a:rPr>
              <a:t>Podpora rozvoje prorodinných aktivit </a:t>
            </a:r>
          </a:p>
          <a:p>
            <a:pPr marL="342900" indent="-342900" fontAlgn="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cs-CZ" sz="2000" dirty="0">
                <a:latin typeface="Century Gothic" panose="020B0502020202020204" pitchFamily="34" charset="0"/>
              </a:rPr>
              <a:t>Podpora dobrovolnictví</a:t>
            </a:r>
          </a:p>
          <a:p>
            <a:pPr marL="342900" indent="-342900" fontAlgn="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cs-CZ" sz="2000" dirty="0">
                <a:latin typeface="Century Gothic" panose="020B0502020202020204" pitchFamily="34" charset="0"/>
              </a:rPr>
              <a:t>Podpora sociálního podnikání</a:t>
            </a:r>
          </a:p>
          <a:p>
            <a:pPr marL="342900" indent="-342900" fontAlgn="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cs-CZ" sz="2000" dirty="0">
                <a:latin typeface="Century Gothic" panose="020B0502020202020204" pitchFamily="34" charset="0"/>
              </a:rPr>
              <a:t>Podpora rozvoje aktivit pro osoby se zdravotním postižením a seniory </a:t>
            </a:r>
          </a:p>
          <a:p>
            <a:pPr marL="342900" indent="-342900" fontAlgn="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2000" dirty="0">
                <a:latin typeface="Century Gothic" panose="020B0502020202020204" pitchFamily="34" charset="0"/>
              </a:rPr>
              <a:t>Podpora potravinových a materiálních bank </a:t>
            </a:r>
            <a:endParaRPr lang="cs-CZ" sz="2000" dirty="0">
              <a:latin typeface="Century Gothic" panose="020B0502020202020204" pitchFamily="34" charset="0"/>
            </a:endParaRPr>
          </a:p>
          <a:p>
            <a:pPr marL="342900" indent="-342900" fontAlgn="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cs-CZ" sz="2000" dirty="0">
                <a:latin typeface="Century Gothic" panose="020B0502020202020204" pitchFamily="34" charset="0"/>
              </a:rPr>
              <a:t>Podpora zařízení pro děti vyžadující okamžitou pomoc na území Ústeckého kraje</a:t>
            </a:r>
          </a:p>
          <a:p>
            <a:pPr marL="342900" indent="-342900" fontAlgn="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cs-CZ" sz="2000" dirty="0">
                <a:latin typeface="Century Gothic" panose="020B0502020202020204" pitchFamily="34" charset="0"/>
              </a:rPr>
              <a:t>Podpora národnostních menšin </a:t>
            </a:r>
          </a:p>
          <a:p>
            <a:pPr marL="342900" indent="-342900" fontAlgn="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cs-CZ" sz="2000" dirty="0">
                <a:latin typeface="Century Gothic" panose="020B0502020202020204" pitchFamily="34" charset="0"/>
              </a:rPr>
              <a:t>Podpora Prevence kriminality v Ústeckém kraji 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2510AE75-6E99-D473-D994-25FC405B275D}"/>
              </a:ext>
            </a:extLst>
          </p:cNvPr>
          <p:cNvSpPr txBox="1"/>
          <p:nvPr/>
        </p:nvSpPr>
        <p:spPr>
          <a:xfrm>
            <a:off x="624947" y="353188"/>
            <a:ext cx="58234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Konference Podpora sociálních služeb v Ústeckém kraji 19.11.2025</a:t>
            </a:r>
          </a:p>
        </p:txBody>
      </p:sp>
    </p:spTree>
    <p:extLst>
      <p:ext uri="{BB962C8B-B14F-4D97-AF65-F5344CB8AC3E}">
        <p14:creationId xmlns:p14="http://schemas.microsoft.com/office/powerpoint/2010/main" val="24392735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82103C-DA38-6DEA-EEBF-7D5A2E4A6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>
            <a:extLst>
              <a:ext uri="{FF2B5EF4-FFF2-40B4-BE49-F238E27FC236}">
                <a16:creationId xmlns:a16="http://schemas.microsoft.com/office/drawing/2014/main" id="{AA26543B-F77D-E9D2-2CEB-8B232EE47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Zástupný symbol pro text 9">
            <a:extLst>
              <a:ext uri="{FF2B5EF4-FFF2-40B4-BE49-F238E27FC236}">
                <a16:creationId xmlns:a16="http://schemas.microsoft.com/office/drawing/2014/main" id="{660BB123-49FB-CEE0-81D6-19FEBE0397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77480684-F177-6323-B56E-391589E43AB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938"/>
            <a:ext cx="12192000" cy="6858001"/>
          </a:xfrm>
        </p:spPr>
      </p:pic>
      <p:sp>
        <p:nvSpPr>
          <p:cNvPr id="11" name="TextovéPole 10">
            <a:extLst>
              <a:ext uri="{FF2B5EF4-FFF2-40B4-BE49-F238E27FC236}">
                <a16:creationId xmlns:a16="http://schemas.microsoft.com/office/drawing/2014/main" id="{0A10F678-91B8-0200-EBD8-7B3D91D5C0CE}"/>
              </a:ext>
            </a:extLst>
          </p:cNvPr>
          <p:cNvSpPr txBox="1"/>
          <p:nvPr/>
        </p:nvSpPr>
        <p:spPr>
          <a:xfrm>
            <a:off x="632254" y="991312"/>
            <a:ext cx="108615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>
                <a:highlight>
                  <a:srgbClr val="C0C0C0"/>
                </a:highlight>
                <a:latin typeface="Century Gothic" panose="020B0502020202020204" pitchFamily="34" charset="0"/>
              </a:rPr>
              <a:t>Výzva č. 58 – Posílení sociální stability</a:t>
            </a:r>
          </a:p>
          <a:p>
            <a:r>
              <a:rPr lang="cs-CZ" sz="2000" b="1" dirty="0">
                <a:latin typeface="Century Gothic" panose="020B0502020202020204" pitchFamily="34" charset="0"/>
              </a:rPr>
              <a:t> v rámci Operačního programu Spravedlivá transformace</a:t>
            </a:r>
            <a:endParaRPr lang="cs-CZ" sz="2000" b="1" u="sng" dirty="0">
              <a:latin typeface="Century Gothic" panose="020B0502020202020204" pitchFamily="34" charset="0"/>
            </a:endParaRP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36E4CB02-EEB4-6E56-2339-350913468EAA}"/>
              </a:ext>
            </a:extLst>
          </p:cNvPr>
          <p:cNvSpPr txBox="1"/>
          <p:nvPr/>
        </p:nvSpPr>
        <p:spPr>
          <a:xfrm>
            <a:off x="698157" y="1550511"/>
            <a:ext cx="1076745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sz="2000" dirty="0">
              <a:latin typeface="Century Gothic" panose="020B0502020202020204" pitchFamily="34" charset="0"/>
            </a:endParaRPr>
          </a:p>
          <a:p>
            <a:pPr algn="just"/>
            <a:r>
              <a:rPr lang="cs-CZ" sz="2000" dirty="0">
                <a:latin typeface="Century Gothic" panose="020B0502020202020204" pitchFamily="34" charset="0"/>
              </a:rPr>
              <a:t>Celková alokovaná částka pro Ústecký kraj: </a:t>
            </a:r>
            <a:r>
              <a:rPr lang="cs-CZ" sz="2000" b="1" dirty="0">
                <a:latin typeface="Century Gothic" panose="020B0502020202020204" pitchFamily="34" charset="0"/>
              </a:rPr>
              <a:t>400 mil. Kč</a:t>
            </a:r>
          </a:p>
          <a:p>
            <a:pPr algn="just"/>
            <a:endParaRPr lang="cs-CZ" sz="2000" dirty="0">
              <a:latin typeface="Century Gothic" panose="020B0502020202020204" pitchFamily="34" charset="0"/>
            </a:endParaRPr>
          </a:p>
          <a:p>
            <a:pPr algn="just"/>
            <a:r>
              <a:rPr lang="cs-CZ" sz="2000" dirty="0">
                <a:latin typeface="Century Gothic" panose="020B0502020202020204" pitchFamily="34" charset="0"/>
              </a:rPr>
              <a:t>Cílem výzvy je zmírnit negativní dopady transformace formou podpory intervencí zaměřené na posílení sociální stability v ÚK, zabránění předčasnému odchodu dětí ze vzdělávacího systému (v ÚK je nejvyšší počet žáků, kteří nedokončí ZŠ ani SŠ), prevence kriminality a drogové závislosti, vytváření motivačních programů trávení volného času a tím zmírnění sociálně patologických jevů v kraji. </a:t>
            </a:r>
          </a:p>
          <a:p>
            <a:pPr algn="just"/>
            <a:r>
              <a:rPr lang="cs-CZ" sz="2000" dirty="0">
                <a:latin typeface="Century Gothic" panose="020B0502020202020204" pitchFamily="34" charset="0"/>
              </a:rPr>
              <a:t> </a:t>
            </a:r>
          </a:p>
          <a:p>
            <a:pPr algn="just"/>
            <a:r>
              <a:rPr lang="cs-CZ" sz="2000" dirty="0">
                <a:latin typeface="Century Gothic" panose="020B0502020202020204" pitchFamily="34" charset="0"/>
              </a:rPr>
              <a:t>Pilíř 1 – kompetence zaměstnanců </a:t>
            </a:r>
          </a:p>
          <a:p>
            <a:pPr algn="just"/>
            <a:r>
              <a:rPr lang="cs-CZ" sz="2000" dirty="0">
                <a:latin typeface="Century Gothic" panose="020B0502020202020204" pitchFamily="34" charset="0"/>
              </a:rPr>
              <a:t>Pilíř 2 – personální kapacita</a:t>
            </a:r>
          </a:p>
          <a:p>
            <a:pPr algn="just"/>
            <a:r>
              <a:rPr lang="cs-CZ" sz="2000" dirty="0">
                <a:latin typeface="Century Gothic" panose="020B0502020202020204" pitchFamily="34" charset="0"/>
              </a:rPr>
              <a:t>Pilíř 3 – podpora kolektivů</a:t>
            </a:r>
          </a:p>
          <a:p>
            <a:pPr algn="just"/>
            <a:endParaRPr lang="cs-CZ" sz="2000" dirty="0">
              <a:latin typeface="Century Gothic" panose="020B0502020202020204" pitchFamily="34" charset="0"/>
            </a:endParaRPr>
          </a:p>
          <a:p>
            <a:pPr algn="just"/>
            <a:endParaRPr lang="cs-CZ" sz="2000" dirty="0">
              <a:latin typeface="Century Gothic" panose="020B0502020202020204" pitchFamily="34" charset="0"/>
            </a:endParaRPr>
          </a:p>
          <a:p>
            <a:pPr algn="just"/>
            <a:endParaRPr lang="cs-CZ" b="1" dirty="0">
              <a:latin typeface="Century Gothic" panose="020B0502020202020204" pitchFamily="34" charset="0"/>
            </a:endParaRPr>
          </a:p>
          <a:p>
            <a:pPr algn="just"/>
            <a:endParaRPr lang="cs-CZ" sz="2000" dirty="0">
              <a:latin typeface="Century Gothic" panose="020B0502020202020204" pitchFamily="34" charset="0"/>
            </a:endParaRPr>
          </a:p>
          <a:p>
            <a:endParaRPr lang="cs-CZ" sz="2000" dirty="0">
              <a:latin typeface="Century Gothic" panose="020B0502020202020204" pitchFamily="34" charset="0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D5EC9C16-ECB2-E3FB-5B83-5E8F159E4FC1}"/>
              </a:ext>
            </a:extLst>
          </p:cNvPr>
          <p:cNvSpPr txBox="1"/>
          <p:nvPr/>
        </p:nvSpPr>
        <p:spPr>
          <a:xfrm>
            <a:off x="624947" y="353188"/>
            <a:ext cx="58234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Konference Podpora sociálních služeb v Ústeckém kraji 19.11.2025</a:t>
            </a:r>
          </a:p>
        </p:txBody>
      </p:sp>
      <p:pic>
        <p:nvPicPr>
          <p:cNvPr id="2050" name="Picture 2" descr="EU logo">
            <a:extLst>
              <a:ext uri="{FF2B5EF4-FFF2-40B4-BE49-F238E27FC236}">
                <a16:creationId xmlns:a16="http://schemas.microsoft.com/office/drawing/2014/main" id="{CB0B045C-9CDD-F1C0-11FD-3BDFF12830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3847" y="912386"/>
            <a:ext cx="2659528" cy="689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8008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FB281F-BC1C-E758-8601-67FDB9D14C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>
            <a:extLst>
              <a:ext uri="{FF2B5EF4-FFF2-40B4-BE49-F238E27FC236}">
                <a16:creationId xmlns:a16="http://schemas.microsoft.com/office/drawing/2014/main" id="{7C1C48BE-F105-0531-A383-8AFB12107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Zástupný symbol pro text 9">
            <a:extLst>
              <a:ext uri="{FF2B5EF4-FFF2-40B4-BE49-F238E27FC236}">
                <a16:creationId xmlns:a16="http://schemas.microsoft.com/office/drawing/2014/main" id="{A9021E73-8C67-12B2-0A1E-33975BAE73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A335FAE8-DA8B-628D-94E6-1494F7332A6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938"/>
            <a:ext cx="12192000" cy="6858001"/>
          </a:xfrm>
        </p:spPr>
      </p:pic>
      <p:sp>
        <p:nvSpPr>
          <p:cNvPr id="11" name="TextovéPole 10">
            <a:extLst>
              <a:ext uri="{FF2B5EF4-FFF2-40B4-BE49-F238E27FC236}">
                <a16:creationId xmlns:a16="http://schemas.microsoft.com/office/drawing/2014/main" id="{6362B172-209C-0D6C-2A64-6FE99D904BDE}"/>
              </a:ext>
            </a:extLst>
          </p:cNvPr>
          <p:cNvSpPr txBox="1"/>
          <p:nvPr/>
        </p:nvSpPr>
        <p:spPr>
          <a:xfrm>
            <a:off x="632254" y="991312"/>
            <a:ext cx="108615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>
                <a:latin typeface="Century Gothic" panose="020B0502020202020204" pitchFamily="34" charset="0"/>
              </a:rPr>
              <a:t>Výzva č. 58 – Posílení sociální stability</a:t>
            </a:r>
          </a:p>
          <a:p>
            <a:r>
              <a:rPr lang="cs-CZ" sz="2000" b="1" dirty="0">
                <a:latin typeface="Century Gothic" panose="020B0502020202020204" pitchFamily="34" charset="0"/>
              </a:rPr>
              <a:t> v rámci Operačního programu Spravedlivá transformace</a:t>
            </a:r>
            <a:endParaRPr lang="cs-CZ" sz="2000" b="1" u="sng" dirty="0">
              <a:latin typeface="Century Gothic" panose="020B0502020202020204" pitchFamily="34" charset="0"/>
            </a:endParaRP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DF294AA6-2861-A89A-5EA6-05D34D23E2AF}"/>
              </a:ext>
            </a:extLst>
          </p:cNvPr>
          <p:cNvSpPr txBox="1"/>
          <p:nvPr/>
        </p:nvSpPr>
        <p:spPr>
          <a:xfrm>
            <a:off x="698157" y="1550511"/>
            <a:ext cx="1076745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sz="2000" dirty="0">
              <a:latin typeface="Century Gothic" panose="020B0502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cs-CZ" sz="2000" dirty="0">
                <a:latin typeface="Century Gothic" panose="020B0502020202020204" pitchFamily="34" charset="0"/>
                <a:cs typeface="Segoe UI" panose="020B0502040204020203" pitchFamily="34" charset="0"/>
              </a:rPr>
              <a:t>Jednotlivé pilíře na sebe navazují a tvoří </a:t>
            </a:r>
            <a:r>
              <a:rPr lang="cs-CZ" sz="2000" b="1" dirty="0">
                <a:latin typeface="Century Gothic" panose="020B0502020202020204" pitchFamily="34" charset="0"/>
                <a:cs typeface="Segoe UI" panose="020B0502040204020203" pitchFamily="34" charset="0"/>
              </a:rPr>
              <a:t>jeden tematický celek</a:t>
            </a:r>
            <a:r>
              <a:rPr lang="cs-CZ" sz="2000" dirty="0">
                <a:latin typeface="Century Gothic" panose="020B0502020202020204" pitchFamily="34" charset="0"/>
                <a:cs typeface="Segoe UI" panose="020B0502040204020203" pitchFamily="34" charset="0"/>
              </a:rPr>
              <a:t>.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cs-CZ" sz="2000" dirty="0">
                <a:latin typeface="Century Gothic" panose="020B0502020202020204" pitchFamily="34" charset="0"/>
                <a:cs typeface="Segoe UI" panose="020B0502040204020203" pitchFamily="34" charset="0"/>
              </a:rPr>
              <a:t>Podpora míří primárně na </a:t>
            </a:r>
            <a:r>
              <a:rPr lang="cs-CZ" sz="2000" b="1" dirty="0">
                <a:latin typeface="Century Gothic" panose="020B0502020202020204" pitchFamily="34" charset="0"/>
                <a:cs typeface="Segoe UI" panose="020B0502040204020203" pitchFamily="34" charset="0"/>
              </a:rPr>
              <a:t>kolektivy dětí a mládeže </a:t>
            </a:r>
            <a:r>
              <a:rPr lang="cs-CZ" sz="2000" dirty="0">
                <a:latin typeface="Century Gothic" panose="020B0502020202020204" pitchFamily="34" charset="0"/>
                <a:cs typeface="Segoe UI" panose="020B0502040204020203" pitchFamily="34" charset="0"/>
              </a:rPr>
              <a:t>v nejohroženějších lokalitách.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cs-CZ" sz="2000" dirty="0">
                <a:latin typeface="Century Gothic" panose="020B0502020202020204" pitchFamily="34" charset="0"/>
                <a:cs typeface="Segoe UI" panose="020B0502040204020203" pitchFamily="34" charset="0"/>
              </a:rPr>
              <a:t>Podpora je určena pro </a:t>
            </a:r>
            <a:r>
              <a:rPr lang="cs-CZ" sz="2000" b="1" dirty="0">
                <a:latin typeface="Century Gothic" panose="020B0502020202020204" pitchFamily="34" charset="0"/>
                <a:cs typeface="Segoe UI" panose="020B0502040204020203" pitchFamily="34" charset="0"/>
              </a:rPr>
              <a:t>obce s indexem sociálního vyloučení</a:t>
            </a:r>
            <a:r>
              <a:rPr lang="cs-CZ" sz="2000" dirty="0">
                <a:latin typeface="Century Gothic" panose="020B0502020202020204" pitchFamily="34" charset="0"/>
                <a:cs typeface="Segoe UI" panose="020B0502040204020203" pitchFamily="34" charset="0"/>
              </a:rPr>
              <a:t> v pásmu </a:t>
            </a:r>
            <a:r>
              <a:rPr lang="cs-CZ" sz="2000" b="1" dirty="0">
                <a:latin typeface="Century Gothic" panose="020B0502020202020204" pitchFamily="34" charset="0"/>
                <a:cs typeface="Segoe UI" panose="020B0502040204020203" pitchFamily="34" charset="0"/>
              </a:rPr>
              <a:t>10 až 30</a:t>
            </a:r>
            <a:r>
              <a:rPr lang="cs-CZ" sz="2000" dirty="0">
                <a:latin typeface="Century Gothic" panose="020B0502020202020204" pitchFamily="34" charset="0"/>
                <a:cs typeface="Segoe UI" panose="020B0502040204020203" pitchFamily="34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cs-CZ" sz="2000" dirty="0">
                <a:latin typeface="Century Gothic" panose="020B0502020202020204" pitchFamily="34" charset="0"/>
                <a:cs typeface="Segoe UI" panose="020B0502040204020203" pitchFamily="34" charset="0"/>
              </a:rPr>
              <a:t>Cílem je snížení předčasných odchodů ze vzdělávání a specifické nezaměstnanosti mladých.</a:t>
            </a:r>
          </a:p>
          <a:p>
            <a:endParaRPr lang="cs-CZ" sz="2000" u="sng" dirty="0">
              <a:latin typeface="Century Gothic" panose="020B0502020202020204" pitchFamily="34" charset="0"/>
            </a:endParaRPr>
          </a:p>
          <a:p>
            <a:r>
              <a:rPr lang="cs-CZ" sz="2000" u="sng" dirty="0">
                <a:latin typeface="Century Gothic" panose="020B0502020202020204" pitchFamily="34" charset="0"/>
              </a:rPr>
              <a:t>Pilíř 1 – kompetence zaměstnanců</a:t>
            </a:r>
            <a:r>
              <a:rPr lang="cs-CZ" sz="2000" dirty="0">
                <a:latin typeface="Century Gothic" panose="020B0502020202020204" pitchFamily="34" charset="0"/>
              </a:rPr>
              <a:t> –  kraj</a:t>
            </a:r>
          </a:p>
          <a:p>
            <a:pPr algn="just"/>
            <a:r>
              <a:rPr lang="cs-CZ" sz="2000" dirty="0">
                <a:latin typeface="Century Gothic" panose="020B0502020202020204" pitchFamily="34" charset="0"/>
              </a:rPr>
              <a:t>Projekt Ústeckého kraje „Podpora preventistů Ústeckého kraje“ (POPRÚK) - Vzdělávání zaměstnanců, kteří pracují s cílovou skupinou dětí a mládeže, v oblasti sociálních a preventivních služeb.</a:t>
            </a:r>
          </a:p>
          <a:p>
            <a:pPr algn="just"/>
            <a:endParaRPr lang="cs-CZ" sz="2000" dirty="0">
              <a:latin typeface="Century Gothic" panose="020B0502020202020204" pitchFamily="34" charset="0"/>
            </a:endParaRPr>
          </a:p>
          <a:p>
            <a:endParaRPr lang="cs-CZ" sz="2000" dirty="0">
              <a:latin typeface="Century Gothic" panose="020B0502020202020204" pitchFamily="34" charset="0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CFAFAFEA-9466-6F4E-66B8-28FAB905E8FB}"/>
              </a:ext>
            </a:extLst>
          </p:cNvPr>
          <p:cNvSpPr txBox="1"/>
          <p:nvPr/>
        </p:nvSpPr>
        <p:spPr>
          <a:xfrm>
            <a:off x="624947" y="353188"/>
            <a:ext cx="58234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Konference Podpora sociálních služeb v Ústeckém kraji 19.11.2025</a:t>
            </a:r>
          </a:p>
        </p:txBody>
      </p:sp>
      <p:pic>
        <p:nvPicPr>
          <p:cNvPr id="2050" name="Picture 2" descr="EU logo">
            <a:extLst>
              <a:ext uri="{FF2B5EF4-FFF2-40B4-BE49-F238E27FC236}">
                <a16:creationId xmlns:a16="http://schemas.microsoft.com/office/drawing/2014/main" id="{F57CE38F-E117-71DB-8C6B-7589D4A473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3847" y="912386"/>
            <a:ext cx="2659528" cy="689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85732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0B4772-98C0-8F05-A7F3-DF454AE342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>
            <a:extLst>
              <a:ext uri="{FF2B5EF4-FFF2-40B4-BE49-F238E27FC236}">
                <a16:creationId xmlns:a16="http://schemas.microsoft.com/office/drawing/2014/main" id="{A9BEEE67-B54A-F6DF-73B2-7EBFEEDD2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Zástupný symbol pro text 9">
            <a:extLst>
              <a:ext uri="{FF2B5EF4-FFF2-40B4-BE49-F238E27FC236}">
                <a16:creationId xmlns:a16="http://schemas.microsoft.com/office/drawing/2014/main" id="{E89E2462-D648-A11E-78C2-81AC29F9A8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9A3891C0-69D8-DF15-23CF-83126781278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938"/>
            <a:ext cx="12192000" cy="6858001"/>
          </a:xfrm>
        </p:spPr>
      </p:pic>
      <p:sp>
        <p:nvSpPr>
          <p:cNvPr id="11" name="TextovéPole 10">
            <a:extLst>
              <a:ext uri="{FF2B5EF4-FFF2-40B4-BE49-F238E27FC236}">
                <a16:creationId xmlns:a16="http://schemas.microsoft.com/office/drawing/2014/main" id="{B731BABF-632D-5845-2A96-D995EC35EABE}"/>
              </a:ext>
            </a:extLst>
          </p:cNvPr>
          <p:cNvSpPr txBox="1"/>
          <p:nvPr/>
        </p:nvSpPr>
        <p:spPr>
          <a:xfrm>
            <a:off x="632254" y="991312"/>
            <a:ext cx="108615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>
                <a:latin typeface="Century Gothic" panose="020B0502020202020204" pitchFamily="34" charset="0"/>
              </a:rPr>
              <a:t>Výzva č. 58 – Posílení sociální stability</a:t>
            </a:r>
          </a:p>
          <a:p>
            <a:r>
              <a:rPr lang="cs-CZ" sz="2000" b="1" dirty="0">
                <a:latin typeface="Century Gothic" panose="020B0502020202020204" pitchFamily="34" charset="0"/>
              </a:rPr>
              <a:t> v rámci Operačního programu Spravedlivá transformace</a:t>
            </a:r>
            <a:endParaRPr lang="cs-CZ" sz="2000" b="1" u="sng" dirty="0">
              <a:latin typeface="Century Gothic" panose="020B0502020202020204" pitchFamily="34" charset="0"/>
            </a:endParaRP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E599ABDE-1038-8374-964A-E53F9A13E1FF}"/>
              </a:ext>
            </a:extLst>
          </p:cNvPr>
          <p:cNvSpPr txBox="1"/>
          <p:nvPr/>
        </p:nvSpPr>
        <p:spPr>
          <a:xfrm>
            <a:off x="698157" y="1550511"/>
            <a:ext cx="1076745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sz="2000" dirty="0">
              <a:latin typeface="Century Gothic" panose="020B0502020202020204" pitchFamily="34" charset="0"/>
            </a:endParaRPr>
          </a:p>
          <a:p>
            <a:pPr algn="just"/>
            <a:r>
              <a:rPr lang="cs-CZ" sz="2000" u="sng" dirty="0">
                <a:latin typeface="Century Gothic" panose="020B0502020202020204" pitchFamily="34" charset="0"/>
              </a:rPr>
              <a:t>Pilíř 2 – personální kapacita (obce a města)</a:t>
            </a:r>
          </a:p>
          <a:p>
            <a:pPr algn="just"/>
            <a:r>
              <a:rPr lang="cs-CZ" sz="2000" dirty="0">
                <a:latin typeface="Century Gothic" panose="020B0502020202020204" pitchFamily="34" charset="0"/>
              </a:rPr>
              <a:t>Činnost sociálních pracovníků a preventistů ve školách a na veřejném prostranství obcí. </a:t>
            </a:r>
          </a:p>
          <a:p>
            <a:pPr algn="just"/>
            <a:endParaRPr lang="cs-CZ" sz="2000" dirty="0">
              <a:latin typeface="Century Gothic" panose="020B0502020202020204" pitchFamily="34" charset="0"/>
            </a:endParaRPr>
          </a:p>
          <a:p>
            <a:pPr algn="just"/>
            <a:r>
              <a:rPr lang="cs-CZ" sz="2000" u="sng" dirty="0">
                <a:latin typeface="Century Gothic" panose="020B0502020202020204" pitchFamily="34" charset="0"/>
              </a:rPr>
              <a:t>Pilíř 3 – podpora kolektivů (školy)</a:t>
            </a:r>
          </a:p>
          <a:p>
            <a:r>
              <a:rPr lang="cs-CZ" sz="2000" dirty="0">
                <a:latin typeface="Century Gothic" panose="020B0502020202020204" pitchFamily="34" charset="0"/>
              </a:rPr>
              <a:t>Mimoškolní vícedenní  pobyty pro žáky základních a středních škol.</a:t>
            </a:r>
          </a:p>
          <a:p>
            <a:pPr algn="ctr"/>
            <a:endParaRPr lang="cs-CZ" sz="2000" dirty="0">
              <a:latin typeface="Century Gothic" panose="020B0502020202020204" pitchFamily="34" charset="0"/>
            </a:endParaRPr>
          </a:p>
          <a:p>
            <a:pPr algn="just"/>
            <a:endParaRPr lang="cs-CZ" sz="2000" dirty="0">
              <a:latin typeface="Century Gothic" panose="020B0502020202020204" pitchFamily="34" charset="0"/>
            </a:endParaRPr>
          </a:p>
          <a:p>
            <a:endParaRPr lang="cs-CZ" sz="2000" dirty="0">
              <a:latin typeface="Century Gothic" panose="020B0502020202020204" pitchFamily="34" charset="0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ABCB9B60-7207-69FD-C5A4-4303203188C1}"/>
              </a:ext>
            </a:extLst>
          </p:cNvPr>
          <p:cNvSpPr txBox="1"/>
          <p:nvPr/>
        </p:nvSpPr>
        <p:spPr>
          <a:xfrm>
            <a:off x="624947" y="353188"/>
            <a:ext cx="58234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Konference Podpora sociálních služeb v Ústeckém kraji 19.11.2025</a:t>
            </a:r>
          </a:p>
        </p:txBody>
      </p:sp>
      <p:pic>
        <p:nvPicPr>
          <p:cNvPr id="2050" name="Picture 2" descr="EU logo">
            <a:extLst>
              <a:ext uri="{FF2B5EF4-FFF2-40B4-BE49-F238E27FC236}">
                <a16:creationId xmlns:a16="http://schemas.microsoft.com/office/drawing/2014/main" id="{F4834A61-1713-620E-3896-168973BA8A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3847" y="912386"/>
            <a:ext cx="2659528" cy="689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34840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4684"/>
            <a:ext cx="12192000" cy="6858000"/>
          </a:xfrm>
          <a:prstGeom prst="rect">
            <a:avLst/>
          </a:prstGeom>
        </p:spPr>
      </p:pic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3FA6FD61-5681-DDCF-BB21-035658E73E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434366"/>
              </p:ext>
            </p:extLst>
          </p:nvPr>
        </p:nvGraphicFramePr>
        <p:xfrm>
          <a:off x="493776" y="4315968"/>
          <a:ext cx="6574536" cy="832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74536">
                  <a:extLst>
                    <a:ext uri="{9D8B030D-6E8A-4147-A177-3AD203B41FA5}">
                      <a16:colId xmlns:a16="http://schemas.microsoft.com/office/drawing/2014/main" val="4156593583"/>
                    </a:ext>
                  </a:extLst>
                </a:gridCol>
              </a:tblGrid>
              <a:tr h="41605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600" b="0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PaedDr. Jiří Kulhánek, náměstek  hejtmana Ústeckého kraje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2261908"/>
                  </a:ext>
                </a:extLst>
              </a:tr>
              <a:tr h="416052">
                <a:tc>
                  <a:txBody>
                    <a:bodyPr/>
                    <a:lstStyle/>
                    <a:p>
                      <a:r>
                        <a:rPr lang="cs-CZ" sz="1600" dirty="0">
                          <a:ln>
                            <a:solidFill>
                              <a:schemeClr val="tx1"/>
                            </a:solidFill>
                          </a:ln>
                          <a:latin typeface="Century Gothic" panose="020B0502020202020204" pitchFamily="34" charset="0"/>
                        </a:rPr>
                        <a:t>Mgr. Marie Blažková, vedoucí odboru sociálních věcí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2232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24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00BB52-7B2E-D310-6FA3-F2F064E8F6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5C7E43-5ED5-AF06-342F-658A4A6A0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76D08F8B-49F5-9170-0684-EC628C9068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1" cy="6858001"/>
          </a:xfr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20A07E92-0B90-3C32-3ECF-BD37A0170647}"/>
              </a:ext>
            </a:extLst>
          </p:cNvPr>
          <p:cNvSpPr txBox="1"/>
          <p:nvPr/>
        </p:nvSpPr>
        <p:spPr>
          <a:xfrm>
            <a:off x="632254" y="365125"/>
            <a:ext cx="51010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Konference Podpora sociálních služeb v Ústeckém kraji 19.11.2025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5D808F85-5AF0-590E-E051-63FB02D305F7}"/>
              </a:ext>
            </a:extLst>
          </p:cNvPr>
          <p:cNvSpPr txBox="1"/>
          <p:nvPr/>
        </p:nvSpPr>
        <p:spPr>
          <a:xfrm>
            <a:off x="8635313" y="365125"/>
            <a:ext cx="28585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cs-CZ" sz="1200" dirty="0">
              <a:solidFill>
                <a:srgbClr val="000DFF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2B5D0361-998A-1FD2-45A3-1ACD41647937}"/>
              </a:ext>
            </a:extLst>
          </p:cNvPr>
          <p:cNvSpPr txBox="1"/>
          <p:nvPr/>
        </p:nvSpPr>
        <p:spPr>
          <a:xfrm>
            <a:off x="632254" y="1007250"/>
            <a:ext cx="1072154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Financování sociální infrastruktury v Ústeckém kraji</a:t>
            </a:r>
          </a:p>
          <a:p>
            <a:pPr algn="just"/>
            <a:endParaRPr lang="cs-CZ" sz="2000" dirty="0">
              <a:latin typeface="Century Gothic" panose="020B0502020202020204" pitchFamily="34" charset="0"/>
            </a:endParaRPr>
          </a:p>
          <a:p>
            <a:pPr algn="just"/>
            <a:r>
              <a:rPr lang="cs-CZ" sz="2000" dirty="0">
                <a:latin typeface="Century Gothic" panose="020B0502020202020204" pitchFamily="34" charset="0"/>
              </a:rPr>
              <a:t>Dle zákona o sociálních službách zajišťuje kraj dostupnost poskytování sociálních služeb na svém území v souladu se Střednědobým plánem rozvoje sociálních služeb a určuje síť sociálních služeb. </a:t>
            </a:r>
          </a:p>
          <a:p>
            <a:pPr algn="just"/>
            <a:r>
              <a:rPr lang="cs-CZ" sz="2000" dirty="0">
                <a:latin typeface="Century Gothic" panose="020B0502020202020204" pitchFamily="34" charset="0"/>
              </a:rPr>
              <a:t>Síť sociálních služeb je souhrn sociálních služeb, které v dostatečné kapacitě, náležité kvalitě a s odpovídající místní dostupností napomáhají řešit nepříznivou sociální situaci osob na území kraje, a které jsou v souladu se zjištěnými potřebami osob na území kraje a dostupnými finančními a jinými zdroji.</a:t>
            </a:r>
          </a:p>
          <a:p>
            <a:pPr algn="just"/>
            <a:endParaRPr lang="cs-CZ" sz="2000" dirty="0">
              <a:latin typeface="Century Gothic" panose="020B0502020202020204" pitchFamily="34" charset="0"/>
            </a:endParaRPr>
          </a:p>
          <a:p>
            <a:pPr algn="just"/>
            <a:r>
              <a:rPr lang="cs-CZ" sz="2000" dirty="0">
                <a:latin typeface="Century Gothic" panose="020B0502020202020204" pitchFamily="34" charset="0"/>
              </a:rPr>
              <a:t>V Ústeckém kraji k datu 14.10.2025 působí celkem </a:t>
            </a:r>
            <a:r>
              <a:rPr lang="cs-CZ" sz="2000" u="sng" dirty="0">
                <a:latin typeface="Century Gothic" panose="020B0502020202020204" pitchFamily="34" charset="0"/>
              </a:rPr>
              <a:t>674 registrovaných sociálních služeb.</a:t>
            </a:r>
          </a:p>
          <a:p>
            <a:pPr algn="just"/>
            <a:endParaRPr lang="cs-CZ" sz="2000" u="sng" dirty="0">
              <a:latin typeface="Century Gothic" panose="020B0502020202020204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cs-CZ" sz="2000" dirty="0">
                <a:latin typeface="Century Gothic" panose="020B0502020202020204" pitchFamily="34" charset="0"/>
              </a:rPr>
              <a:t>592 služeb je v Základní síti Ústeckého kraje</a:t>
            </a:r>
          </a:p>
          <a:p>
            <a:pPr marL="285750" indent="-285750" algn="just">
              <a:buFontTx/>
              <a:buChar char="-"/>
            </a:pPr>
            <a:r>
              <a:rPr lang="cs-CZ" sz="2000" dirty="0">
                <a:latin typeface="Century Gothic" panose="020B0502020202020204" pitchFamily="34" charset="0"/>
              </a:rPr>
              <a:t>26 služeb je v Rozvojové síti Ústeckého kraje</a:t>
            </a:r>
          </a:p>
          <a:p>
            <a:pPr marL="285750" indent="-285750" algn="just">
              <a:buFontTx/>
              <a:buChar char="-"/>
            </a:pPr>
            <a:r>
              <a:rPr lang="cs-CZ" sz="2000" dirty="0">
                <a:latin typeface="Century Gothic" panose="020B0502020202020204" pitchFamily="34" charset="0"/>
              </a:rPr>
              <a:t>23 služeb je mimo Základní a Rozvojovou síť Ústeckého kraje</a:t>
            </a:r>
          </a:p>
          <a:p>
            <a:pPr algn="just"/>
            <a:endParaRPr lang="cs-CZ" dirty="0">
              <a:latin typeface="Century Gothic" panose="020B0502020202020204" pitchFamily="34" charset="0"/>
            </a:endParaRPr>
          </a:p>
          <a:p>
            <a:pPr lvl="1" algn="just"/>
            <a:endParaRPr lang="cs-CZ" dirty="0"/>
          </a:p>
          <a:p>
            <a:pPr lvl="1" algn="just"/>
            <a:endParaRPr lang="cs-CZ" dirty="0"/>
          </a:p>
          <a:p>
            <a:pPr lvl="1"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6359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1" cy="6858001"/>
          </a:xfrm>
        </p:spPr>
      </p:pic>
      <p:sp>
        <p:nvSpPr>
          <p:cNvPr id="6" name="TextovéPole 5"/>
          <p:cNvSpPr txBox="1"/>
          <p:nvPr/>
        </p:nvSpPr>
        <p:spPr>
          <a:xfrm>
            <a:off x="632254" y="365125"/>
            <a:ext cx="51010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Konference Podpora sociálních služeb v Ústeckém kraji 19.11.2025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8635313" y="365125"/>
            <a:ext cx="28585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cs-CZ" sz="1200" dirty="0">
              <a:solidFill>
                <a:srgbClr val="000D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32254" y="1028844"/>
            <a:ext cx="38523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u="sng" dirty="0">
                <a:latin typeface="Century Gothic" panose="020B0502020202020204" pitchFamily="34" charset="0"/>
              </a:rPr>
              <a:t>Financování sociálních služeb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611395" y="1584357"/>
            <a:ext cx="10742405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000" dirty="0">
                <a:latin typeface="Century Gothic" panose="020B0502020202020204" pitchFamily="34" charset="0"/>
              </a:rPr>
              <a:t>Pouze sociální služby zařazené do Základní nebo Rozvojové sítě sociálních služeb Ústeckého kraje mohou žádat o  finanční podporu z veřejných zdrojů. </a:t>
            </a:r>
          </a:p>
          <a:p>
            <a:pPr algn="just"/>
            <a:r>
              <a:rPr lang="cs-CZ" sz="2000" dirty="0">
                <a:latin typeface="Century Gothic" panose="020B0502020202020204" pitchFamily="34" charset="0"/>
              </a:rPr>
              <a:t>Sociální služby jsou dle smluv EU </a:t>
            </a:r>
            <a:r>
              <a:rPr lang="cs-CZ" sz="2000" b="1" dirty="0">
                <a:latin typeface="Century Gothic" panose="020B0502020202020204" pitchFamily="34" charset="0"/>
              </a:rPr>
              <a:t>služby obecně hospodářského zájmu</a:t>
            </a:r>
            <a:r>
              <a:rPr lang="cs-CZ" sz="2000" dirty="0">
                <a:latin typeface="Century Gothic" panose="020B0502020202020204" pitchFamily="34" charset="0"/>
              </a:rPr>
              <a:t>, kterým jsou poskytovány finanční prostředky v </a:t>
            </a:r>
            <a:r>
              <a:rPr lang="cs-CZ" sz="2000" b="1" dirty="0">
                <a:latin typeface="Century Gothic" panose="020B0502020202020204" pitchFamily="34" charset="0"/>
              </a:rPr>
              <a:t>režimu vyrovnávací platby</a:t>
            </a:r>
            <a:r>
              <a:rPr lang="cs-CZ" sz="2000" dirty="0">
                <a:latin typeface="Century Gothic" panose="020B0502020202020204" pitchFamily="34" charset="0"/>
              </a:rPr>
              <a:t>. </a:t>
            </a:r>
          </a:p>
          <a:p>
            <a:pPr algn="just"/>
            <a:endParaRPr lang="cs-CZ" dirty="0">
              <a:latin typeface="Century Gothic" panose="020B0502020202020204" pitchFamily="34" charset="0"/>
            </a:endParaRPr>
          </a:p>
          <a:p>
            <a:pPr algn="just"/>
            <a:endParaRPr lang="cs-CZ" dirty="0">
              <a:latin typeface="Century Gothic" panose="020B0502020202020204" pitchFamily="34" charset="0"/>
            </a:endParaRPr>
          </a:p>
          <a:p>
            <a:pPr algn="just"/>
            <a:r>
              <a:rPr lang="cs-CZ" sz="2000" dirty="0">
                <a:latin typeface="Century Gothic" panose="020B0502020202020204" pitchFamily="34" charset="0"/>
              </a:rPr>
              <a:t>Předpokládá se vícezdrojové financování: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cs-CZ" sz="2000" dirty="0">
                <a:latin typeface="Century Gothic" panose="020B0502020202020204" pitchFamily="34" charset="0"/>
              </a:rPr>
              <a:t>úhrady od uživatelů (dle Vyhlášky č. 505/2006 Sb.)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cs-CZ" sz="2000" dirty="0">
                <a:latin typeface="Century Gothic" panose="020B0502020202020204" pitchFamily="34" charset="0"/>
              </a:rPr>
              <a:t>úhrady za výkony od zdravotních pojišťoven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cs-CZ" sz="2000" dirty="0">
                <a:latin typeface="Century Gothic" panose="020B0502020202020204" pitchFamily="34" charset="0"/>
              </a:rPr>
              <a:t>dotace ze státního rozpočtu, z rozpočtů územních samosprávných celků, ze strukturálních fondů EU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cs-CZ" sz="2000" dirty="0">
                <a:latin typeface="Century Gothic" panose="020B0502020202020204" pitchFamily="34" charset="0"/>
              </a:rPr>
              <a:t>příspěvky zřizovatele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cs-CZ" sz="2000" dirty="0">
                <a:latin typeface="Century Gothic" panose="020B0502020202020204" pitchFamily="34" charset="0"/>
              </a:rPr>
              <a:t>ostatní zdroje (dary apod.)</a:t>
            </a:r>
          </a:p>
          <a:p>
            <a:pPr algn="just"/>
            <a:endParaRPr lang="cs-CZ" dirty="0">
              <a:latin typeface="Century Gothic" panose="020B0502020202020204" pitchFamily="34" charset="0"/>
            </a:endParaRPr>
          </a:p>
          <a:p>
            <a:pPr lvl="1" algn="just"/>
            <a:endParaRPr lang="cs-CZ" dirty="0"/>
          </a:p>
          <a:p>
            <a:pPr lvl="1" algn="just"/>
            <a:endParaRPr lang="cs-CZ" dirty="0"/>
          </a:p>
          <a:p>
            <a:pPr lvl="1" algn="just"/>
            <a:endParaRPr lang="cs-CZ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7148BFCF-F999-B437-98DD-9207FF8B4AE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5313" y="217284"/>
            <a:ext cx="1570289" cy="1367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630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42" y="26246"/>
            <a:ext cx="12083358" cy="6676931"/>
          </a:xfrm>
        </p:spPr>
      </p:pic>
      <p:sp>
        <p:nvSpPr>
          <p:cNvPr id="6" name="TextovéPole 5"/>
          <p:cNvSpPr txBox="1"/>
          <p:nvPr/>
        </p:nvSpPr>
        <p:spPr>
          <a:xfrm>
            <a:off x="698156" y="391311"/>
            <a:ext cx="51905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Konference Podpora sociálních služeb v Ústeckém kraji 19.11.2025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751438" y="1068309"/>
            <a:ext cx="38523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u="sng" dirty="0">
                <a:latin typeface="Century Gothic" panose="020B0502020202020204" pitchFamily="34" charset="0"/>
              </a:rPr>
              <a:t>Financování sociálních služeb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751438" y="1642006"/>
            <a:ext cx="77438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cs-CZ" dirty="0">
                <a:latin typeface="Century Gothic" panose="020B0502020202020204" pitchFamily="34" charset="0"/>
              </a:rPr>
              <a:t>Finanční prostředky ze státního rozpočtu (MPSV) v Kč:</a:t>
            </a:r>
          </a:p>
          <a:p>
            <a:pPr lvl="1" algn="just"/>
            <a:endParaRPr lang="cs-CZ" dirty="0"/>
          </a:p>
          <a:p>
            <a:pPr lvl="1" algn="just"/>
            <a:endParaRPr lang="cs-CZ" dirty="0"/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5313" y="190123"/>
            <a:ext cx="1468807" cy="1462753"/>
          </a:xfrm>
          <a:prstGeom prst="rect">
            <a:avLst/>
          </a:prstGeom>
        </p:spPr>
      </p:pic>
      <p:graphicFrame>
        <p:nvGraphicFramePr>
          <p:cNvPr id="11" name="Tabulk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131522"/>
              </p:ext>
            </p:extLst>
          </p:nvPr>
        </p:nvGraphicFramePr>
        <p:xfrm>
          <a:off x="838199" y="2153940"/>
          <a:ext cx="10515603" cy="1116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3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05310">
                <a:tc>
                  <a:txBody>
                    <a:bodyPr/>
                    <a:lstStyle/>
                    <a:p>
                      <a:pPr algn="ctr"/>
                      <a:endParaRPr lang="cs-CZ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latin typeface="Century Gothic" panose="020B0502020202020204" pitchFamily="34" charset="0"/>
                        </a:rPr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latin typeface="Century Gothic" panose="020B0502020202020204" pitchFamily="34" charset="0"/>
                        </a:rPr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latin typeface="Century Gothic" panose="020B0502020202020204" pitchFamily="34" charset="0"/>
                        </a:rPr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latin typeface="Century Gothic" panose="020B0502020202020204" pitchFamily="34" charset="0"/>
                        </a:rPr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latin typeface="Century Gothic" panose="020B0502020202020204" pitchFamily="34" charset="0"/>
                        </a:rPr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latin typeface="Century Gothic" panose="020B0502020202020204" pitchFamily="34" charset="0"/>
                        </a:rPr>
                        <a:t>2026 předpoklad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0906">
                <a:tc>
                  <a:txBody>
                    <a:bodyPr/>
                    <a:lstStyle/>
                    <a:p>
                      <a:pPr algn="l"/>
                      <a:r>
                        <a:rPr lang="cs-CZ" sz="1600" dirty="0">
                          <a:latin typeface="Century Gothic" panose="020B0502020202020204" pitchFamily="34" charset="0"/>
                        </a:rPr>
                        <a:t>Celkem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latin typeface="Century Gothic" panose="020B0502020202020204" pitchFamily="34" charset="0"/>
                        </a:rPr>
                        <a:t>2 028 574 113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latin typeface="Century Gothic" panose="020B0502020202020204" pitchFamily="34" charset="0"/>
                        </a:rPr>
                        <a:t>2 150 544 919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latin typeface="Century Gothic" panose="020B0502020202020204" pitchFamily="34" charset="0"/>
                        </a:rPr>
                        <a:t>2 411 237 256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latin typeface="Century Gothic" panose="020B0502020202020204" pitchFamily="34" charset="0"/>
                        </a:rPr>
                        <a:t>2 417 790 000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latin typeface="Century Gothic" panose="020B0502020202020204" pitchFamily="34" charset="0"/>
                        </a:rPr>
                        <a:t>2 576 050 919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600" kern="100" dirty="0">
                          <a:effectLst/>
                          <a:latin typeface="Century Gothic" panose="020B0502020202020204" pitchFamily="34" charset="0"/>
                        </a:rPr>
                        <a:t>2 539 880 458 </a:t>
                      </a:r>
                      <a:endParaRPr lang="cs-CZ" sz="1600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" name="TextovéPole 11"/>
          <p:cNvSpPr txBox="1"/>
          <p:nvPr/>
        </p:nvSpPr>
        <p:spPr>
          <a:xfrm>
            <a:off x="751439" y="3430014"/>
            <a:ext cx="9520474" cy="369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Century Gothic" panose="020B0502020202020204" pitchFamily="34" charset="0"/>
              </a:rPr>
              <a:t>Finanční prostředky z rozpočtu ÚK v Kč:</a:t>
            </a:r>
          </a:p>
        </p:txBody>
      </p:sp>
      <p:graphicFrame>
        <p:nvGraphicFramePr>
          <p:cNvPr id="14" name="Tabulk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7867175"/>
              </p:ext>
            </p:extLst>
          </p:nvPr>
        </p:nvGraphicFramePr>
        <p:xfrm>
          <a:off x="838199" y="3799345"/>
          <a:ext cx="10515603" cy="2743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7777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cs-CZ" sz="1600" b="1" kern="1200" dirty="0">
                        <a:solidFill>
                          <a:schemeClr val="lt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1600" b="1" kern="1200" dirty="0">
                          <a:solidFill>
                            <a:schemeClr val="lt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1600" b="1" kern="1200" dirty="0">
                          <a:solidFill>
                            <a:schemeClr val="lt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1600" b="1" kern="1200" dirty="0">
                          <a:solidFill>
                            <a:schemeClr val="lt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1600" b="1" kern="1200" dirty="0">
                          <a:solidFill>
                            <a:schemeClr val="lt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1600" b="1" kern="1200" dirty="0">
                          <a:solidFill>
                            <a:schemeClr val="lt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1600" b="1" kern="1200" dirty="0">
                          <a:solidFill>
                            <a:schemeClr val="lt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2026 předpoklad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7778">
                <a:tc>
                  <a:txBody>
                    <a:bodyPr/>
                    <a:lstStyle/>
                    <a:p>
                      <a:r>
                        <a:rPr lang="cs-CZ" sz="1400" dirty="0">
                          <a:latin typeface="Century Gothic" panose="020B0502020202020204" pitchFamily="34" charset="0"/>
                        </a:rPr>
                        <a:t>Malý dotační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latin typeface="Century Gothic" panose="020B0502020202020204" pitchFamily="34" charset="0"/>
                        </a:rPr>
                        <a:t>11</a:t>
                      </a:r>
                      <a:r>
                        <a:rPr lang="cs-CZ" sz="1600" baseline="0" dirty="0">
                          <a:latin typeface="Century Gothic" panose="020B0502020202020204" pitchFamily="34" charset="0"/>
                        </a:rPr>
                        <a:t> 246 570</a:t>
                      </a:r>
                      <a:endParaRPr lang="cs-CZ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latin typeface="Century Gothic" panose="020B0502020202020204" pitchFamily="34" charset="0"/>
                        </a:rPr>
                        <a:t>11 000 000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latin typeface="Century Gothic" panose="020B0502020202020204" pitchFamily="34" charset="0"/>
                        </a:rPr>
                        <a:t>12 293 130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latin typeface="Century Gothic" panose="020B0502020202020204" pitchFamily="34" charset="0"/>
                        </a:rPr>
                        <a:t>12 008 920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latin typeface="Century Gothic" panose="020B0502020202020204" pitchFamily="34" charset="0"/>
                        </a:rPr>
                        <a:t>14 930 000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latin typeface="Century Gothic" panose="020B0502020202020204" pitchFamily="34" charset="0"/>
                        </a:rPr>
                        <a:t>19 000 000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7778">
                <a:tc>
                  <a:txBody>
                    <a:bodyPr/>
                    <a:lstStyle/>
                    <a:p>
                      <a:r>
                        <a:rPr lang="cs-CZ" sz="1400" dirty="0">
                          <a:latin typeface="Century Gothic" panose="020B0502020202020204" pitchFamily="34" charset="0"/>
                        </a:rPr>
                        <a:t>Drogové služby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latin typeface="Century Gothic" panose="020B0502020202020204" pitchFamily="34" charset="0"/>
                        </a:rPr>
                        <a:t>1 999 890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latin typeface="Century Gothic" panose="020B0502020202020204" pitchFamily="34" charset="0"/>
                        </a:rPr>
                        <a:t>999 900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latin typeface="Century Gothic" panose="020B0502020202020204" pitchFamily="34" charset="0"/>
                        </a:rPr>
                        <a:t>  1 999 860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latin typeface="Century Gothic" panose="020B0502020202020204" pitchFamily="34" charset="0"/>
                        </a:rPr>
                        <a:t>  2 499 880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latin typeface="Century Gothic" panose="020B0502020202020204" pitchFamily="34" charset="0"/>
                        </a:rPr>
                        <a:t>  7 499 840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latin typeface="Century Gothic" panose="020B0502020202020204" pitchFamily="34" charset="0"/>
                        </a:rPr>
                        <a:t>  6 500 420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7778">
                <a:tc>
                  <a:txBody>
                    <a:bodyPr/>
                    <a:lstStyle/>
                    <a:p>
                      <a:r>
                        <a:rPr lang="cs-CZ" sz="1400" dirty="0">
                          <a:latin typeface="Century Gothic" panose="020B0502020202020204" pitchFamily="34" charset="0"/>
                        </a:rPr>
                        <a:t>PAS + osoby náročné na péči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latin typeface="Century Gothic" panose="020B0502020202020204" pitchFamily="34" charset="0"/>
                        </a:rPr>
                        <a:t>  9 733 923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latin typeface="Century Gothic" panose="020B0502020202020204" pitchFamily="34" charset="0"/>
                        </a:rPr>
                        <a:t>17 266 077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latin typeface="Century Gothic" panose="020B0502020202020204" pitchFamily="34" charset="0"/>
                        </a:rPr>
                        <a:t>33 000 000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latin typeface="Century Gothic" panose="020B0502020202020204" pitchFamily="34" charset="0"/>
                        </a:rPr>
                        <a:t>60 000 000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7778">
                <a:tc>
                  <a:txBody>
                    <a:bodyPr/>
                    <a:lstStyle/>
                    <a:p>
                      <a:r>
                        <a:rPr lang="cs-CZ" sz="1600" b="1" dirty="0">
                          <a:latin typeface="Century Gothic" panose="020B0502020202020204" pitchFamily="34" charset="0"/>
                        </a:rPr>
                        <a:t>Celkem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>
                          <a:latin typeface="Century Gothic" panose="020B0502020202020204" pitchFamily="34" charset="0"/>
                        </a:rPr>
                        <a:t>13 246 460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>
                          <a:latin typeface="Century Gothic" panose="020B0502020202020204" pitchFamily="34" charset="0"/>
                        </a:rPr>
                        <a:t>11 999 900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>
                          <a:latin typeface="Century Gothic" panose="020B0502020202020204" pitchFamily="34" charset="0"/>
                        </a:rPr>
                        <a:t>24 026 913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>
                          <a:latin typeface="Century Gothic" panose="020B0502020202020204" pitchFamily="34" charset="0"/>
                        </a:rPr>
                        <a:t>31 774 877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>
                          <a:latin typeface="Century Gothic" panose="020B0502020202020204" pitchFamily="34" charset="0"/>
                        </a:rPr>
                        <a:t>55 429 840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>
                          <a:latin typeface="Century Gothic" panose="020B0502020202020204" pitchFamily="34" charset="0"/>
                        </a:rPr>
                        <a:t>85 500 420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9890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A791C8-DBD5-5B72-A56F-C71AAAD4E9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835142-A063-909C-EF5C-0673ED2B5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D77D43A3-58B9-A64E-A7C3-7FE62F5C91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1" cy="6858001"/>
          </a:xfr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2D4408B9-B156-DF2C-2560-509D68AC97D1}"/>
              </a:ext>
            </a:extLst>
          </p:cNvPr>
          <p:cNvSpPr txBox="1"/>
          <p:nvPr/>
        </p:nvSpPr>
        <p:spPr>
          <a:xfrm>
            <a:off x="632254" y="365125"/>
            <a:ext cx="51010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Konference Podpora sociálních služeb v Ústeckém kraji 19.11.2025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3193247-235E-9948-0A28-2346E2997F07}"/>
              </a:ext>
            </a:extLst>
          </p:cNvPr>
          <p:cNvSpPr txBox="1"/>
          <p:nvPr/>
        </p:nvSpPr>
        <p:spPr>
          <a:xfrm>
            <a:off x="8635313" y="365125"/>
            <a:ext cx="28585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cs-CZ" sz="1200" dirty="0">
              <a:solidFill>
                <a:srgbClr val="000D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63B8895C-E766-C008-FB6A-F2E29AD52072}"/>
              </a:ext>
            </a:extLst>
          </p:cNvPr>
          <p:cNvSpPr txBox="1"/>
          <p:nvPr/>
        </p:nvSpPr>
        <p:spPr>
          <a:xfrm>
            <a:off x="632254" y="1028844"/>
            <a:ext cx="38523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u="sng" dirty="0">
                <a:latin typeface="Century Gothic" panose="020B0502020202020204" pitchFamily="34" charset="0"/>
              </a:rPr>
              <a:t>Financování sociálních služeb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26378B39-3C81-4A11-9319-27974D5B28E1}"/>
              </a:ext>
            </a:extLst>
          </p:cNvPr>
          <p:cNvSpPr txBox="1"/>
          <p:nvPr/>
        </p:nvSpPr>
        <p:spPr>
          <a:xfrm>
            <a:off x="611395" y="1584357"/>
            <a:ext cx="107424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dirty="0">
                <a:latin typeface="Century Gothic" panose="020B0502020202020204" pitchFamily="34" charset="0"/>
              </a:rPr>
              <a:t>Podfinancování provozu sociálních služeb v Ústeckém kraji ze strany státu:</a:t>
            </a:r>
          </a:p>
          <a:p>
            <a:pPr lvl="1" algn="just"/>
            <a:endParaRPr lang="cs-CZ" dirty="0"/>
          </a:p>
          <a:p>
            <a:pPr lvl="1" algn="just"/>
            <a:endParaRPr lang="cs-CZ" dirty="0"/>
          </a:p>
          <a:p>
            <a:pPr lvl="1" algn="just"/>
            <a:endParaRPr lang="cs-CZ" dirty="0"/>
          </a:p>
          <a:p>
            <a:pPr lvl="1" algn="just"/>
            <a:endParaRPr lang="cs-CZ" dirty="0"/>
          </a:p>
          <a:p>
            <a:pPr lvl="1" algn="just"/>
            <a:endParaRPr lang="cs-CZ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BD6C1027-7E82-F4A5-5ABA-42E4F18C7C4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5313" y="217284"/>
            <a:ext cx="1570289" cy="1367073"/>
          </a:xfrm>
          <a:prstGeom prst="rect">
            <a:avLst/>
          </a:prstGeom>
        </p:spPr>
      </p:pic>
      <p:graphicFrame>
        <p:nvGraphicFramePr>
          <p:cNvPr id="10" name="Tabulka 9">
            <a:extLst>
              <a:ext uri="{FF2B5EF4-FFF2-40B4-BE49-F238E27FC236}">
                <a16:creationId xmlns:a16="http://schemas.microsoft.com/office/drawing/2014/main" id="{F86A5A71-3A83-2E49-2B54-AB028DB411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3191736"/>
              </p:ext>
            </p:extLst>
          </p:nvPr>
        </p:nvGraphicFramePr>
        <p:xfrm>
          <a:off x="611395" y="2371187"/>
          <a:ext cx="10515600" cy="34394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08372">
                  <a:extLst>
                    <a:ext uri="{9D8B030D-6E8A-4147-A177-3AD203B41FA5}">
                      <a16:colId xmlns:a16="http://schemas.microsoft.com/office/drawing/2014/main" val="2633423087"/>
                    </a:ext>
                  </a:extLst>
                </a:gridCol>
                <a:gridCol w="2224071">
                  <a:extLst>
                    <a:ext uri="{9D8B030D-6E8A-4147-A177-3AD203B41FA5}">
                      <a16:colId xmlns:a16="http://schemas.microsoft.com/office/drawing/2014/main" val="3417106231"/>
                    </a:ext>
                  </a:extLst>
                </a:gridCol>
                <a:gridCol w="2454806">
                  <a:extLst>
                    <a:ext uri="{9D8B030D-6E8A-4147-A177-3AD203B41FA5}">
                      <a16:colId xmlns:a16="http://schemas.microsoft.com/office/drawing/2014/main" val="1684008117"/>
                    </a:ext>
                  </a:extLst>
                </a:gridCol>
                <a:gridCol w="2565809">
                  <a:extLst>
                    <a:ext uri="{9D8B030D-6E8A-4147-A177-3AD203B41FA5}">
                      <a16:colId xmlns:a16="http://schemas.microsoft.com/office/drawing/2014/main" val="562459206"/>
                    </a:ext>
                  </a:extLst>
                </a:gridCol>
                <a:gridCol w="2462542">
                  <a:extLst>
                    <a:ext uri="{9D8B030D-6E8A-4147-A177-3AD203B41FA5}">
                      <a16:colId xmlns:a16="http://schemas.microsoft.com/office/drawing/2014/main" val="2140730316"/>
                    </a:ext>
                  </a:extLst>
                </a:gridCol>
              </a:tblGrid>
              <a:tr h="108393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effectLst/>
                        </a:rPr>
                        <a:t> </a:t>
                      </a:r>
                      <a:endParaRPr lang="cs-CZ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100" dirty="0">
                          <a:effectLst/>
                          <a:latin typeface="Century Gothic" panose="020B0502020202020204" pitchFamily="34" charset="0"/>
                        </a:rPr>
                        <a:t>Požadavek kraje při podání žádosti na MPSV</a:t>
                      </a:r>
                      <a:endParaRPr lang="cs-CZ" sz="1400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b="1" kern="100" dirty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Požadavek poskytovatelů sociálních služeb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b="1" kern="100" dirty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Dotace ze státního rozpočtu z kap. 313 - MPSV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b="1" kern="100" dirty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Rozdíl požadavku poskytovatelů a přidělené dotace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27750482"/>
                  </a:ext>
                </a:extLst>
              </a:tr>
              <a:tr h="111687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100" dirty="0">
                          <a:effectLst/>
                          <a:latin typeface="Century Gothic" panose="020B0502020202020204" pitchFamily="34" charset="0"/>
                        </a:rPr>
                        <a:t>2025</a:t>
                      </a:r>
                      <a:endParaRPr lang="cs-CZ" sz="1400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800" kern="100" dirty="0">
                          <a:effectLst/>
                          <a:latin typeface="Century Gothic" panose="020B0502020202020204" pitchFamily="34" charset="0"/>
                        </a:rPr>
                        <a:t>3 306 284 292 Kč</a:t>
                      </a:r>
                      <a:endParaRPr lang="cs-CZ" sz="1800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800" kern="100" dirty="0">
                          <a:effectLst/>
                          <a:latin typeface="Century Gothic" panose="020B0502020202020204" pitchFamily="34" charset="0"/>
                        </a:rPr>
                        <a:t>3 430 337 710 Kč</a:t>
                      </a:r>
                      <a:endParaRPr lang="cs-CZ" sz="1800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800" kern="100" dirty="0">
                          <a:effectLst/>
                          <a:latin typeface="Century Gothic" panose="020B0502020202020204" pitchFamily="34" charset="0"/>
                        </a:rPr>
                        <a:t>2 576 050 919 Kč</a:t>
                      </a:r>
                      <a:endParaRPr lang="cs-CZ" sz="1800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800" kern="100" dirty="0">
                          <a:effectLst/>
                          <a:latin typeface="Century Gothic" panose="020B0502020202020204" pitchFamily="34" charset="0"/>
                        </a:rPr>
                        <a:t>- 854 286 791 Kč</a:t>
                      </a:r>
                      <a:endParaRPr lang="cs-CZ" sz="1800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90036927"/>
                  </a:ext>
                </a:extLst>
              </a:tr>
              <a:tr h="123861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100" dirty="0">
                          <a:effectLst/>
                          <a:latin typeface="Century Gothic" panose="020B0502020202020204" pitchFamily="34" charset="0"/>
                        </a:rPr>
                        <a:t>2026</a:t>
                      </a:r>
                      <a:endParaRPr lang="cs-CZ" sz="1400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800" kern="100" dirty="0">
                          <a:effectLst/>
                          <a:latin typeface="Century Gothic" panose="020B0502020202020204" pitchFamily="34" charset="0"/>
                        </a:rPr>
                        <a:t>3 636 912 721 Kč </a:t>
                      </a:r>
                      <a:endParaRPr lang="cs-CZ" sz="1800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800" kern="100" dirty="0">
                          <a:effectLst/>
                          <a:latin typeface="Century Gothic" panose="020B0502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3 557 043 857 Kč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800" kern="100" dirty="0">
                          <a:effectLst/>
                          <a:latin typeface="Century Gothic" panose="020B0502020202020204" pitchFamily="34" charset="0"/>
                        </a:rPr>
                        <a:t>Návrh zaslaný MPSV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800" kern="100" dirty="0">
                          <a:effectLst/>
                          <a:latin typeface="Century Gothic" panose="020B0502020202020204" pitchFamily="34" charset="0"/>
                        </a:rPr>
                        <a:t>2 539 880 458 Kč</a:t>
                      </a:r>
                      <a:endParaRPr lang="cs-CZ" sz="1800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800" kern="100" dirty="0">
                          <a:effectLst/>
                          <a:latin typeface="Century Gothic" panose="020B0502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- 1 017 163 399 kč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722286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49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F33D81-DF65-46B3-AB5F-81E5A390D8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>
            <a:extLst>
              <a:ext uri="{FF2B5EF4-FFF2-40B4-BE49-F238E27FC236}">
                <a16:creationId xmlns:a16="http://schemas.microsoft.com/office/drawing/2014/main" id="{B3B27F9A-26A5-C659-2A1D-FD2C916C4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Zástupný symbol pro text 9">
            <a:extLst>
              <a:ext uri="{FF2B5EF4-FFF2-40B4-BE49-F238E27FC236}">
                <a16:creationId xmlns:a16="http://schemas.microsoft.com/office/drawing/2014/main" id="{23BE4F91-88B4-4E75-1C87-D2B31A177E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EFD2FF51-A8C7-5404-DFBC-FFC34D5F1D4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938"/>
            <a:ext cx="12192000" cy="6858001"/>
          </a:xfrm>
        </p:spPr>
      </p:pic>
      <p:sp>
        <p:nvSpPr>
          <p:cNvPr id="11" name="TextovéPole 10">
            <a:extLst>
              <a:ext uri="{FF2B5EF4-FFF2-40B4-BE49-F238E27FC236}">
                <a16:creationId xmlns:a16="http://schemas.microsoft.com/office/drawing/2014/main" id="{3B95105D-1AEE-1A46-1A09-75C630C39173}"/>
              </a:ext>
            </a:extLst>
          </p:cNvPr>
          <p:cNvSpPr txBox="1"/>
          <p:nvPr/>
        </p:nvSpPr>
        <p:spPr>
          <a:xfrm>
            <a:off x="632254" y="991312"/>
            <a:ext cx="108615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u="sng" dirty="0">
                <a:latin typeface="Century Gothic" panose="020B0502020202020204" pitchFamily="34" charset="0"/>
              </a:rPr>
              <a:t>Individuální projekty Ústeckého kraje 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FF7B357A-4E99-9ADB-E4BA-F7D8A533BC9E}"/>
              </a:ext>
            </a:extLst>
          </p:cNvPr>
          <p:cNvSpPr txBox="1"/>
          <p:nvPr/>
        </p:nvSpPr>
        <p:spPr>
          <a:xfrm>
            <a:off x="760535" y="1862688"/>
            <a:ext cx="1076745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000" b="1" dirty="0">
                <a:highlight>
                  <a:srgbClr val="C0C0C0"/>
                </a:highlight>
                <a:latin typeface="Century Gothic" panose="020B0502020202020204" pitchFamily="34" charset="0"/>
              </a:rPr>
              <a:t>„Podpora sociálních služeb v Ústeckém kraji 6“ (POSOSUK 6) </a:t>
            </a:r>
          </a:p>
          <a:p>
            <a:pPr algn="just"/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realizace od 01.09.2024 – 31.03.2027 podpora služeb 01.01.2025 – 31.12.2026, rozpočet projektu 213 081 648 Kč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>
                <a:latin typeface="Century Gothic" panose="020B0502020202020204" pitchFamily="34" charset="0"/>
              </a:rPr>
              <a:t>zaměřen na podporu sociální služby – azylové domy, kromě finanční podpory budou v rámci projektu ověřovány požadavky a vize kraje. </a:t>
            </a:r>
          </a:p>
          <a:p>
            <a:pPr algn="just"/>
            <a:endParaRPr lang="cs-CZ" sz="2000" dirty="0">
              <a:latin typeface="Century Gothic" panose="020B0502020202020204" pitchFamily="34" charset="0"/>
            </a:endParaRPr>
          </a:p>
          <a:p>
            <a:pPr algn="just"/>
            <a:endParaRPr lang="cs-CZ" sz="2000" dirty="0">
              <a:latin typeface="Century Gothic" panose="020B0502020202020204" pitchFamily="34" charset="0"/>
            </a:endParaRPr>
          </a:p>
          <a:p>
            <a:pPr algn="just"/>
            <a:r>
              <a:rPr lang="cs-CZ" sz="2000" b="1" dirty="0">
                <a:highlight>
                  <a:srgbClr val="C0C0C0"/>
                </a:highlight>
                <a:latin typeface="Century Gothic" panose="020B0502020202020204" pitchFamily="34" charset="0"/>
              </a:rPr>
              <a:t>„Podpora sociálních služeb v Ústeckém kraji 7“ (POSOSUK 7) </a:t>
            </a:r>
          </a:p>
          <a:p>
            <a:pPr algn="just"/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realizace od 01.09.2025 – 30.06.2028 podpora služeb 01.01.2026 – 30.06.2028, rozpočet projektu 96 702 462 Kč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>
                <a:latin typeface="Century Gothic" panose="020B0502020202020204" pitchFamily="34" charset="0"/>
              </a:rPr>
              <a:t>zaměřen na podporu sociální služby – centrum duševního zdraví, kromě finanční podpory budou v rámci projektu ověřovány požadavky a vize kraje. </a:t>
            </a:r>
          </a:p>
          <a:p>
            <a:pPr algn="just"/>
            <a:endParaRPr lang="cs-CZ" dirty="0">
              <a:latin typeface="Century Gothic" panose="020B0502020202020204" pitchFamily="34" charset="0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E03FE27C-85A2-EAED-3F09-926FD9519176}"/>
              </a:ext>
            </a:extLst>
          </p:cNvPr>
          <p:cNvSpPr txBox="1"/>
          <p:nvPr/>
        </p:nvSpPr>
        <p:spPr>
          <a:xfrm>
            <a:off x="624947" y="353188"/>
            <a:ext cx="58234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Konference Podpora sociálních služeb v Ústeckém kraji 19.11.2025</a:t>
            </a:r>
          </a:p>
        </p:txBody>
      </p:sp>
      <p:pic>
        <p:nvPicPr>
          <p:cNvPr id="2050" name="Picture 2" descr="EU logo">
            <a:extLst>
              <a:ext uri="{FF2B5EF4-FFF2-40B4-BE49-F238E27FC236}">
                <a16:creationId xmlns:a16="http://schemas.microsoft.com/office/drawing/2014/main" id="{E3B70FCE-856D-3005-204D-4279D8AE3F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3847" y="912386"/>
            <a:ext cx="2659528" cy="689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0391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5AA569-73FA-781C-A4CA-633EF1ECC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>
            <a:extLst>
              <a:ext uri="{FF2B5EF4-FFF2-40B4-BE49-F238E27FC236}">
                <a16:creationId xmlns:a16="http://schemas.microsoft.com/office/drawing/2014/main" id="{D32E14E5-BE74-72A4-B36D-6C5771D4F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Zástupný symbol pro text 9">
            <a:extLst>
              <a:ext uri="{FF2B5EF4-FFF2-40B4-BE49-F238E27FC236}">
                <a16:creationId xmlns:a16="http://schemas.microsoft.com/office/drawing/2014/main" id="{C46FD0CB-42A6-E25C-A2BC-C140DF8803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68AE96A9-8988-7C25-132C-BA9E8740BF7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938"/>
            <a:ext cx="12192000" cy="6858001"/>
          </a:xfrm>
        </p:spPr>
      </p:pic>
      <p:sp>
        <p:nvSpPr>
          <p:cNvPr id="11" name="TextovéPole 10">
            <a:extLst>
              <a:ext uri="{FF2B5EF4-FFF2-40B4-BE49-F238E27FC236}">
                <a16:creationId xmlns:a16="http://schemas.microsoft.com/office/drawing/2014/main" id="{6BFEE5B3-39D5-5E71-D139-FD7EAD8EA891}"/>
              </a:ext>
            </a:extLst>
          </p:cNvPr>
          <p:cNvSpPr txBox="1"/>
          <p:nvPr/>
        </p:nvSpPr>
        <p:spPr>
          <a:xfrm>
            <a:off x="632254" y="991312"/>
            <a:ext cx="108615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u="sng" dirty="0">
                <a:latin typeface="Century Gothic" panose="020B0502020202020204" pitchFamily="34" charset="0"/>
              </a:rPr>
              <a:t>Individuální projekty Ústeckého kraje 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DEDFD93C-A855-21F4-7964-DEDD5E16FD32}"/>
              </a:ext>
            </a:extLst>
          </p:cNvPr>
          <p:cNvSpPr txBox="1"/>
          <p:nvPr/>
        </p:nvSpPr>
        <p:spPr>
          <a:xfrm>
            <a:off x="705925" y="1740610"/>
            <a:ext cx="1076745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000" b="1" dirty="0">
                <a:highlight>
                  <a:srgbClr val="C0C0C0"/>
                </a:highlight>
                <a:latin typeface="Century Gothic" panose="020B0502020202020204" pitchFamily="34" charset="0"/>
              </a:rPr>
              <a:t>„Rozvoj střednědobého plánování v Ústeckém kraji“ (ROSPUK) </a:t>
            </a:r>
          </a:p>
          <a:p>
            <a:pPr algn="just"/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realizace od 01.05.2023 - 30.04.2026 (36 měsíců), předpokládané náklady 12 050 883,76 Kč</a:t>
            </a:r>
            <a:r>
              <a:rPr lang="cs-CZ" sz="2000" dirty="0">
                <a:latin typeface="Century Gothic" panose="020B0502020202020204" pitchFamily="34" charset="0"/>
              </a:rPr>
              <a:t>	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>
                <a:latin typeface="Century Gothic" panose="020B0502020202020204" pitchFamily="34" charset="0"/>
              </a:rPr>
              <a:t>zpracování Analýza potřebnosti sociálních služeb v Ústeckém kraji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>
                <a:latin typeface="Century Gothic" panose="020B0502020202020204" pitchFamily="34" charset="0"/>
              </a:rPr>
              <a:t>vzdělávání pracovníku v přímé péči ve vybraných kurzech - Motivace a aktivizace klienta ke změně v jeho životě, Problematika komunikace s nespolupracujícím klientem, Potřeby uživatelů z hlediska poskytování sociální služby, Práce s klientem s agresivními sklony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>
                <a:latin typeface="Century Gothic" panose="020B0502020202020204" pitchFamily="34" charset="0"/>
              </a:rPr>
              <a:t>Procesní podpora u vybraných sociálních služeb: sociálně aktivizačních služby pro rodiny s dětmi, odborné sociální poradenství, nízkoprahová zařízení pro děti a mládež a terénní programy.</a:t>
            </a:r>
          </a:p>
          <a:p>
            <a:pPr algn="just"/>
            <a:endParaRPr lang="cs-CZ" b="1" dirty="0">
              <a:latin typeface="Century Gothic" panose="020B0502020202020204" pitchFamily="34" charset="0"/>
            </a:endParaRPr>
          </a:p>
          <a:p>
            <a:pPr algn="just"/>
            <a:endParaRPr lang="cs-CZ" b="1" dirty="0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7AE95381-46E4-1C50-A781-5C12BC04435C}"/>
              </a:ext>
            </a:extLst>
          </p:cNvPr>
          <p:cNvSpPr txBox="1"/>
          <p:nvPr/>
        </p:nvSpPr>
        <p:spPr>
          <a:xfrm>
            <a:off x="624947" y="353188"/>
            <a:ext cx="58234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Konference Podpora sociálních služeb v Ústeckém kraji 19.11.2025</a:t>
            </a:r>
          </a:p>
        </p:txBody>
      </p:sp>
      <p:pic>
        <p:nvPicPr>
          <p:cNvPr id="2050" name="Picture 2" descr="EU logo">
            <a:extLst>
              <a:ext uri="{FF2B5EF4-FFF2-40B4-BE49-F238E27FC236}">
                <a16:creationId xmlns:a16="http://schemas.microsoft.com/office/drawing/2014/main" id="{AFAB7D33-AD3F-878F-E190-8B78F7D60E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3847" y="912386"/>
            <a:ext cx="2659528" cy="689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5729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10D56A-E169-8313-3E17-40A27E8FB7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>
            <a:extLst>
              <a:ext uri="{FF2B5EF4-FFF2-40B4-BE49-F238E27FC236}">
                <a16:creationId xmlns:a16="http://schemas.microsoft.com/office/drawing/2014/main" id="{044A00BE-133F-DD50-F8C2-63D40F643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Zástupný symbol pro text 9">
            <a:extLst>
              <a:ext uri="{FF2B5EF4-FFF2-40B4-BE49-F238E27FC236}">
                <a16:creationId xmlns:a16="http://schemas.microsoft.com/office/drawing/2014/main" id="{6E6B8661-52A2-44F5-FAF8-BA4889960D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390B5F7D-B0D9-CE07-98BE-759AD433E54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938"/>
            <a:ext cx="12192000" cy="6858001"/>
          </a:xfrm>
        </p:spPr>
      </p:pic>
      <p:sp>
        <p:nvSpPr>
          <p:cNvPr id="11" name="TextovéPole 10">
            <a:extLst>
              <a:ext uri="{FF2B5EF4-FFF2-40B4-BE49-F238E27FC236}">
                <a16:creationId xmlns:a16="http://schemas.microsoft.com/office/drawing/2014/main" id="{64B9C64A-524C-B421-2EDB-2F62348B1CD0}"/>
              </a:ext>
            </a:extLst>
          </p:cNvPr>
          <p:cNvSpPr txBox="1"/>
          <p:nvPr/>
        </p:nvSpPr>
        <p:spPr>
          <a:xfrm>
            <a:off x="632254" y="991312"/>
            <a:ext cx="108615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u="sng" dirty="0">
                <a:latin typeface="Century Gothic" panose="020B0502020202020204" pitchFamily="34" charset="0"/>
              </a:rPr>
              <a:t>Individuální projekty Ústeckého kraje 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F56232CC-69F1-F6E4-5B29-B2759B0BFBE7}"/>
              </a:ext>
            </a:extLst>
          </p:cNvPr>
          <p:cNvSpPr txBox="1"/>
          <p:nvPr/>
        </p:nvSpPr>
        <p:spPr>
          <a:xfrm>
            <a:off x="677720" y="1709738"/>
            <a:ext cx="1076745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000" b="1" dirty="0">
                <a:highlight>
                  <a:srgbClr val="C0C0C0"/>
                </a:highlight>
                <a:latin typeface="Century Gothic" panose="020B0502020202020204" pitchFamily="34" charset="0"/>
              </a:rPr>
              <a:t>„Multidisciplinární přístup v podpoře lidí s duševním onemocněním v Ústeckém kraji“ (MULTIDISCIPLINARITA)</a:t>
            </a:r>
          </a:p>
          <a:p>
            <a:pPr algn="just"/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 realizace od 01.06.2023 - 30.05.2026 (36 měsíců), předpokládané náklady 14 560 320 Kč</a:t>
            </a:r>
          </a:p>
          <a:p>
            <a:pPr algn="just"/>
            <a:r>
              <a:rPr lang="cs-CZ" sz="2000" dirty="0">
                <a:latin typeface="Century Gothic" panose="020B0502020202020204" pitchFamily="34" charset="0"/>
              </a:rPr>
              <a:t>Cíle projektu: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>
                <a:latin typeface="Century Gothic" panose="020B0502020202020204" pitchFamily="34" charset="0"/>
              </a:rPr>
              <a:t>Nastavit systém pro koordinaci multidisciplinární spolupráce v Ústeckém kraji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>
                <a:latin typeface="Century Gothic" panose="020B0502020202020204" pitchFamily="34" charset="0"/>
              </a:rPr>
              <a:t>Vytvořit systém multidisciplinární spolupráce formou case managementu a společného plánování tak, aby měl významnou efektivitu v oblasti prevence před hospitalizacemi a dlouhodobými pobyty v lůžkové péči.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>
                <a:latin typeface="Century Gothic" panose="020B0502020202020204" pitchFamily="34" charset="0"/>
              </a:rPr>
              <a:t>Vytvořit systém stáží a sdílení dobré praxe v týmech pro vytváření vzájemného poznání, vzájemné důvěry a bezpečného prostředí pro efektivní spolupráci mezi multidisciplinárními týmy.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>
                <a:latin typeface="Century Gothic" panose="020B0502020202020204" pitchFamily="34" charset="0"/>
              </a:rPr>
              <a:t>Zajistit přenos dobré praxe z evropských míst s rozvinutým systémem komunitní péče prostřednictvím on-line webinářů se zahraničními experty, pro odborníky z týmů z Ústeckého kraje. </a:t>
            </a:r>
          </a:p>
          <a:p>
            <a:pPr algn="just"/>
            <a:endParaRPr lang="cs-CZ" b="1" dirty="0">
              <a:latin typeface="Century Gothic" panose="020B0502020202020204" pitchFamily="34" charset="0"/>
            </a:endParaRPr>
          </a:p>
          <a:p>
            <a:pPr algn="just"/>
            <a:endParaRPr lang="cs-CZ" b="1" dirty="0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7343BAF4-0595-0613-3012-58C311D72DFB}"/>
              </a:ext>
            </a:extLst>
          </p:cNvPr>
          <p:cNvSpPr txBox="1"/>
          <p:nvPr/>
        </p:nvSpPr>
        <p:spPr>
          <a:xfrm>
            <a:off x="624947" y="353188"/>
            <a:ext cx="58234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Konference Podpora sociálních služeb v Ústeckém kraji 19.11.2025</a:t>
            </a:r>
          </a:p>
        </p:txBody>
      </p:sp>
      <p:pic>
        <p:nvPicPr>
          <p:cNvPr id="2050" name="Picture 2" descr="EU logo">
            <a:extLst>
              <a:ext uri="{FF2B5EF4-FFF2-40B4-BE49-F238E27FC236}">
                <a16:creationId xmlns:a16="http://schemas.microsoft.com/office/drawing/2014/main" id="{726B7102-A58D-6ADF-58D8-732275BA82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3847" y="912386"/>
            <a:ext cx="2659528" cy="689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62335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B79E32-5188-21BB-A0BB-D16BC1FC0A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>
            <a:extLst>
              <a:ext uri="{FF2B5EF4-FFF2-40B4-BE49-F238E27FC236}">
                <a16:creationId xmlns:a16="http://schemas.microsoft.com/office/drawing/2014/main" id="{5F483D76-8548-D1C3-BEBF-D44DD06D9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Zástupný symbol pro text 9">
            <a:extLst>
              <a:ext uri="{FF2B5EF4-FFF2-40B4-BE49-F238E27FC236}">
                <a16:creationId xmlns:a16="http://schemas.microsoft.com/office/drawing/2014/main" id="{73E1CCD7-18ED-0B59-600F-CA14902714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730DBF71-D82D-9C3E-2B2D-95A36FF4AD2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938"/>
            <a:ext cx="12192000" cy="6858001"/>
          </a:xfrm>
        </p:spPr>
      </p:pic>
      <p:sp>
        <p:nvSpPr>
          <p:cNvPr id="11" name="TextovéPole 10">
            <a:extLst>
              <a:ext uri="{FF2B5EF4-FFF2-40B4-BE49-F238E27FC236}">
                <a16:creationId xmlns:a16="http://schemas.microsoft.com/office/drawing/2014/main" id="{96AD5F88-0C17-5EDD-8B13-8728A9CB4C5C}"/>
              </a:ext>
            </a:extLst>
          </p:cNvPr>
          <p:cNvSpPr txBox="1"/>
          <p:nvPr/>
        </p:nvSpPr>
        <p:spPr>
          <a:xfrm>
            <a:off x="632254" y="991312"/>
            <a:ext cx="108615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u="sng" dirty="0">
                <a:latin typeface="Century Gothic" panose="020B0502020202020204" pitchFamily="34" charset="0"/>
              </a:rPr>
              <a:t>Individuální projekty Ústeckého kraje 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EF6E732E-24D0-5CC2-32AC-4C1E065BA58A}"/>
              </a:ext>
            </a:extLst>
          </p:cNvPr>
          <p:cNvSpPr txBox="1"/>
          <p:nvPr/>
        </p:nvSpPr>
        <p:spPr>
          <a:xfrm>
            <a:off x="705925" y="1740610"/>
            <a:ext cx="1076745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>
                <a:highlight>
                  <a:srgbClr val="C0C0C0"/>
                </a:highlight>
                <a:latin typeface="Century Gothic" panose="020B0502020202020204" pitchFamily="34" charset="0"/>
              </a:rPr>
              <a:t>„Digitalizace pečovatelských služeb v Ústeckém kraji“</a:t>
            </a:r>
          </a:p>
          <a:p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realizace 48 měsíců (2023-2027), předpokládané náklady 213 047 348 Kč</a:t>
            </a:r>
          </a:p>
          <a:p>
            <a:endParaRPr lang="cs-CZ" sz="2000" u="sng" dirty="0">
              <a:latin typeface="Century Gothic" panose="020B0502020202020204" pitchFamily="34" charset="0"/>
            </a:endParaRPr>
          </a:p>
          <a:p>
            <a:r>
              <a:rPr lang="cs-CZ" sz="2000" u="sng" dirty="0">
                <a:latin typeface="Century Gothic" panose="020B0502020202020204" pitchFamily="34" charset="0"/>
              </a:rPr>
              <a:t>Cíl projektu: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latin typeface="Century Gothic" panose="020B0502020202020204" pitchFamily="34" charset="0"/>
              </a:rPr>
              <a:t>Vybavení celé sítě poskytovatelů pečovatelské služby v Ústeckém kraji digitálními technologiemi umožňujícími podstatné zjednodušení nezbytných administrativních </a:t>
            </a:r>
            <a:br>
              <a:rPr lang="cs-CZ" sz="2000" dirty="0">
                <a:latin typeface="Century Gothic" panose="020B0502020202020204" pitchFamily="34" charset="0"/>
              </a:rPr>
            </a:br>
            <a:r>
              <a:rPr lang="cs-CZ" sz="2000" dirty="0">
                <a:latin typeface="Century Gothic" panose="020B0502020202020204" pitchFamily="34" charset="0"/>
              </a:rPr>
              <a:t>úkonů a zejména zvýšení efektivity poskytování pečovatelských úkonů.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latin typeface="Century Gothic" panose="020B0502020202020204" pitchFamily="34" charset="0"/>
              </a:rPr>
              <a:t>Vytvoření unikátního informačního systému (sestávajícího z moderních digitálních technologií), který umožní rychlou komunikaci mezi: pečovatelkou a managementem pečovatelské služby, managementem pečovatelské služby a rodinou klienta, m</a:t>
            </a:r>
            <a:r>
              <a:rPr lang="en-US" sz="2000" dirty="0" err="1">
                <a:latin typeface="Century Gothic" panose="020B0502020202020204" pitchFamily="34" charset="0"/>
              </a:rPr>
              <a:t>anagementem</a:t>
            </a:r>
            <a:r>
              <a:rPr lang="en-US" sz="2000" dirty="0">
                <a:latin typeface="Century Gothic" panose="020B0502020202020204" pitchFamily="34" charset="0"/>
              </a:rPr>
              <a:t> </a:t>
            </a:r>
            <a:r>
              <a:rPr lang="en-US" sz="2000" dirty="0" err="1">
                <a:latin typeface="Century Gothic" panose="020B0502020202020204" pitchFamily="34" charset="0"/>
              </a:rPr>
              <a:t>pečovatelské</a:t>
            </a:r>
            <a:r>
              <a:rPr lang="en-US" sz="2000" dirty="0">
                <a:latin typeface="Century Gothic" panose="020B0502020202020204" pitchFamily="34" charset="0"/>
              </a:rPr>
              <a:t> </a:t>
            </a:r>
            <a:r>
              <a:rPr lang="en-US" sz="2000" dirty="0" err="1">
                <a:latin typeface="Century Gothic" panose="020B0502020202020204" pitchFamily="34" charset="0"/>
              </a:rPr>
              <a:t>služby</a:t>
            </a:r>
            <a:r>
              <a:rPr lang="en-US" sz="2000" dirty="0">
                <a:latin typeface="Century Gothic" panose="020B0502020202020204" pitchFamily="34" charset="0"/>
              </a:rPr>
              <a:t> a </a:t>
            </a:r>
            <a:r>
              <a:rPr lang="cs-CZ" sz="2000" dirty="0">
                <a:latin typeface="Century Gothic" panose="020B0502020202020204" pitchFamily="34" charset="0"/>
              </a:rPr>
              <a:t>K</a:t>
            </a:r>
            <a:r>
              <a:rPr lang="en-US" sz="2000" dirty="0" err="1">
                <a:latin typeface="Century Gothic" panose="020B0502020202020204" pitchFamily="34" charset="0"/>
              </a:rPr>
              <a:t>rajským</a:t>
            </a:r>
            <a:r>
              <a:rPr lang="cs-CZ" sz="2000" dirty="0">
                <a:latin typeface="Century Gothic" panose="020B0502020202020204" pitchFamily="34" charset="0"/>
              </a:rPr>
              <a:t> úřadem ÚK.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latin typeface="Century Gothic" panose="020B0502020202020204" pitchFamily="34" charset="0"/>
              </a:rPr>
              <a:t>Součástí projektu je vzdělávání pečovatelek a managementu pro práci s digitálními technologiemi (včetně stáží) a dokončení celé sítě integrovaných výcvikových center po celém Ústeckém kraji (celkem 8 IVC) pro praktický nácvik práce s klientem a technologiemi.</a:t>
            </a:r>
            <a:endParaRPr lang="pl-PL" sz="2000" b="1" dirty="0">
              <a:latin typeface="Century Gothic" panose="020B0502020202020204" pitchFamily="34" charset="0"/>
            </a:endParaRPr>
          </a:p>
          <a:p>
            <a:pPr algn="just"/>
            <a:endParaRPr lang="cs-CZ" b="1" dirty="0">
              <a:latin typeface="Century Gothic" panose="020B0502020202020204" pitchFamily="34" charset="0"/>
            </a:endParaRPr>
          </a:p>
          <a:p>
            <a:pPr algn="just"/>
            <a:endParaRPr lang="cs-CZ" b="1" dirty="0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E0EB4CB4-1311-EE1E-AF58-C379C00B0C76}"/>
              </a:ext>
            </a:extLst>
          </p:cNvPr>
          <p:cNvSpPr txBox="1"/>
          <p:nvPr/>
        </p:nvSpPr>
        <p:spPr>
          <a:xfrm>
            <a:off x="624947" y="353188"/>
            <a:ext cx="58234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Konference Podpora sociálních služeb v Ústeckém kraji 19.11.2025</a:t>
            </a:r>
          </a:p>
        </p:txBody>
      </p:sp>
      <p:pic>
        <p:nvPicPr>
          <p:cNvPr id="2050" name="Picture 2" descr="EU logo">
            <a:extLst>
              <a:ext uri="{FF2B5EF4-FFF2-40B4-BE49-F238E27FC236}">
                <a16:creationId xmlns:a16="http://schemas.microsoft.com/office/drawing/2014/main" id="{D2647DB4-5725-9A8F-CF60-372A7D11AC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3847" y="912386"/>
            <a:ext cx="2659528" cy="689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285796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1473</Words>
  <Application>Microsoft Office PowerPoint</Application>
  <PresentationFormat>Širokoúhlá obrazovka</PresentationFormat>
  <Paragraphs>193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1" baseType="lpstr">
      <vt:lpstr>Aptos</vt:lpstr>
      <vt:lpstr>Aptos Display</vt:lpstr>
      <vt:lpstr>Arial</vt:lpstr>
      <vt:lpstr>Century Gothic</vt:lpstr>
      <vt:lpstr>Wingdings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KUUK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Blažková Marie</dc:creator>
  <cp:lastModifiedBy>Blažková Marie</cp:lastModifiedBy>
  <cp:revision>12</cp:revision>
  <dcterms:created xsi:type="dcterms:W3CDTF">2025-11-13T14:26:33Z</dcterms:created>
  <dcterms:modified xsi:type="dcterms:W3CDTF">2025-11-13T19:45:52Z</dcterms:modified>
</cp:coreProperties>
</file>