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69" r:id="rId2"/>
    <p:sldId id="275" r:id="rId3"/>
    <p:sldId id="271" r:id="rId4"/>
    <p:sldId id="272" r:id="rId5"/>
    <p:sldId id="302" r:id="rId6"/>
    <p:sldId id="303" r:id="rId7"/>
    <p:sldId id="304" r:id="rId8"/>
    <p:sldId id="305" r:id="rId9"/>
    <p:sldId id="319" r:id="rId10"/>
    <p:sldId id="306" r:id="rId11"/>
    <p:sldId id="309" r:id="rId12"/>
    <p:sldId id="320" r:id="rId13"/>
    <p:sldId id="321" r:id="rId14"/>
    <p:sldId id="307" r:id="rId15"/>
    <p:sldId id="315" r:id="rId16"/>
    <p:sldId id="311" r:id="rId17"/>
    <p:sldId id="312" r:id="rId18"/>
    <p:sldId id="313" r:id="rId19"/>
    <p:sldId id="32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29C"/>
    <a:srgbClr val="0B55A2"/>
    <a:srgbClr val="0C56A6"/>
    <a:srgbClr val="0C56A4"/>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4"/>
    <p:restoredTop sz="86486" autoAdjust="0"/>
  </p:normalViewPr>
  <p:slideViewPr>
    <p:cSldViewPr snapToGrid="0" snapToObjects="1">
      <p:cViewPr varScale="1">
        <p:scale>
          <a:sx n="95" d="100"/>
          <a:sy n="95" d="100"/>
        </p:scale>
        <p:origin x="1662" y="96"/>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10/13/2025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10/13/2025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rtal-vz.cz/info-forum-vzdelavani/skolen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a:t>
            </a:fld>
            <a:endParaRPr lang="en-US"/>
          </a:p>
        </p:txBody>
      </p:sp>
    </p:spTree>
    <p:extLst>
      <p:ext uri="{BB962C8B-B14F-4D97-AF65-F5344CB8AC3E}">
        <p14:creationId xmlns:p14="http://schemas.microsoft.com/office/powerpoint/2010/main" val="418196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spcAft>
                <a:spcPts val="300"/>
              </a:spcAft>
              <a:buFont typeface="Wingdings" panose="05000000000000000000" pitchFamily="2" charset="2"/>
              <a:buNone/>
            </a:pPr>
            <a:r>
              <a:rPr lang="cs-CZ" sz="1200" dirty="0"/>
              <a:t>1. Profesní způsobilost - provádění staveb a jejich změn a odstraňování; montáž, opravy, revize a zkoušky elektrických zařízení; výroba, instalace, opravy elektrických strojů a přístrojů, elektronických a telekomunikačních zařízení; nakládání s odpady (vyjma nebezpečných); </a:t>
            </a:r>
          </a:p>
          <a:p>
            <a:pPr marL="0" indent="0" algn="just">
              <a:spcAft>
                <a:spcPts val="300"/>
              </a:spcAft>
              <a:buFont typeface="Wingdings" panose="05000000000000000000" pitchFamily="2" charset="2"/>
              <a:buNone/>
            </a:pPr>
            <a:r>
              <a:rPr lang="cs-CZ" sz="1200" dirty="0"/>
              <a:t>doklad o autorizaci v oboru Pozemní stavby, Statika a dynamika staveb, Technika prostředí staveb – specializace elektrotechnická zařízení, Požární bezpečnost staveb; </a:t>
            </a:r>
          </a:p>
          <a:p>
            <a:pPr marL="0" indent="0" algn="just">
              <a:spcAft>
                <a:spcPts val="300"/>
              </a:spcAft>
              <a:buFont typeface="Wingdings" panose="05000000000000000000" pitchFamily="2" charset="2"/>
              <a:buNone/>
            </a:pPr>
            <a:r>
              <a:rPr lang="cs-CZ" sz="1200" dirty="0"/>
              <a:t>Technická kvalifikace - minimálně pět realizací stavebních prací obdobného charakteru jako je předmět plnění zakázky, tj. rekonstrukce nebo výstavba budovy občanské vybavenosti ve finančním objemu min. 12 000 000 Kč bez DPH za každou zakázku. Součástí výše uvedených zakázek muselo být:</a:t>
            </a:r>
          </a:p>
          <a:p>
            <a:pPr algn="just">
              <a:spcAft>
                <a:spcPts val="300"/>
              </a:spcAft>
            </a:pPr>
            <a:r>
              <a:rPr lang="cs-CZ" sz="1200" dirty="0"/>
              <a:t>a) alespoň u třech z těchto zakázek se muselo jednat o realizaci stavebních prací v rámci budovy školského zařízení bez přerušení provozu;</a:t>
            </a:r>
          </a:p>
          <a:p>
            <a:pPr algn="just">
              <a:spcAft>
                <a:spcPts val="300"/>
              </a:spcAft>
            </a:pPr>
            <a:r>
              <a:rPr lang="cs-CZ" sz="1200" dirty="0"/>
              <a:t>b) alespoň u dvou z těchto zakázek probíhaly v památkové zóně nebo se jednalo o památkově chráněné objekty;</a:t>
            </a:r>
          </a:p>
          <a:p>
            <a:pPr algn="just">
              <a:spcAft>
                <a:spcPts val="300"/>
              </a:spcAft>
            </a:pPr>
            <a:r>
              <a:rPr lang="cs-CZ" sz="1200" dirty="0"/>
              <a:t>c) alespoň u dvou z těchto zakázek rovněž spočívaly v realizaci stavebních prací na min. 3 podlažním objektu;</a:t>
            </a:r>
          </a:p>
          <a:p>
            <a:pPr algn="just">
              <a:spcAft>
                <a:spcPts val="300"/>
              </a:spcAft>
            </a:pPr>
            <a:r>
              <a:rPr lang="cs-CZ" sz="1200" dirty="0"/>
              <a:t>d) alespoň u dvou z těchto zakázek zahrnovaly realizaci střešního pláště objektu s pálenou krytinou včetně osazení střešních oken o ploše min. 800 m2;</a:t>
            </a:r>
          </a:p>
          <a:p>
            <a:pPr algn="just">
              <a:spcAft>
                <a:spcPts val="300"/>
              </a:spcAft>
            </a:pPr>
            <a:r>
              <a:rPr lang="cs-CZ" sz="1200" dirty="0"/>
              <a:t>e) alespoň u dvou z těchto zakázek zahrnovaly realizaci zateplení střešního pláště objektu a stropů minerální vlnou o ploše min. 800 m2;</a:t>
            </a:r>
          </a:p>
          <a:p>
            <a:pPr algn="just">
              <a:spcAft>
                <a:spcPts val="300"/>
              </a:spcAft>
            </a:pPr>
            <a:r>
              <a:rPr lang="cs-CZ" sz="1200" dirty="0"/>
              <a:t>f) alespoň u dvou z těchto zakázek zahrnovali dodávku a montáž ztužujících ocelových konstrukcí umístěných mezi stávající železobetonové věnce konstrukce střechy;</a:t>
            </a:r>
          </a:p>
          <a:p>
            <a:pPr algn="just">
              <a:spcAft>
                <a:spcPts val="300"/>
              </a:spcAft>
            </a:pPr>
            <a:r>
              <a:rPr lang="cs-CZ" sz="1200" dirty="0"/>
              <a:t>g) alespoň u dvou z těchto zakázek rovněž zahrnovaly demoliční práce střešních konstrukcí a stropů budovy v intravilánu obce vč. zajištění opatření proti zatečení do vnitřních prostor budovy ve finančním objemu min. 500 000 Kč bez DPH;</a:t>
            </a:r>
          </a:p>
          <a:p>
            <a:pPr algn="just">
              <a:spcAft>
                <a:spcPts val="300"/>
              </a:spcAft>
            </a:pPr>
            <a:r>
              <a:rPr lang="cs-CZ" sz="1200" dirty="0"/>
              <a:t>h) alespoň u dvou z těchto zakázek rovněž zahrnovaly realizaci elektroinstalací ve finančním objemu min. 2 mil. Kč bez DPH.</a:t>
            </a:r>
          </a:p>
          <a:p>
            <a:pPr fontAlgn="base"/>
            <a:r>
              <a:rPr lang="cs-CZ" sz="1200" i="0" kern="1200" dirty="0">
                <a:solidFill>
                  <a:schemeClr val="tx1"/>
                </a:solidFill>
                <a:effectLst/>
                <a:latin typeface="+mn-lt"/>
                <a:ea typeface="+mn-ea"/>
                <a:cs typeface="+mn-cs"/>
              </a:rPr>
              <a:t>Seznam techniků nebo technických útvarů, které se budou podílet na plnění veřejné zakázky - Hlavní stavbyvedoucí – 1 osoba, Stavbyvedoucí – 1 osoba, Specialista elektro – 1 osoba, Osoba odpovědná za statiku – 1 osoba, Interní auditor jakosti – 1 osoba.</a:t>
            </a:r>
          </a:p>
          <a:p>
            <a:pPr fontAlgn="base"/>
            <a:r>
              <a:rPr lang="cs-CZ" sz="1200" i="0" kern="1200" dirty="0">
                <a:solidFill>
                  <a:schemeClr val="tx1"/>
                </a:solidFill>
                <a:effectLst/>
                <a:latin typeface="+mn-lt"/>
                <a:ea typeface="+mn-ea"/>
                <a:cs typeface="+mn-cs"/>
              </a:rPr>
              <a:t>Doklad (certifikát) o odborné kvalifikaci dodavatele dle systému managementu ISO 9001, doklad o registraci v systému řízení a auditu z hlediska ochrany životního prostředí (EMAS)/certifikát řízení z hlediska ochrany životního prostředí dle norem řady ISO 14001 v oboru předmětu plnění veřejné zakázky.</a:t>
            </a:r>
          </a:p>
          <a:p>
            <a:pPr fontAlgn="base"/>
            <a:r>
              <a:rPr lang="cs-CZ" sz="1200" i="0" kern="1200" dirty="0">
                <a:solidFill>
                  <a:schemeClr val="tx1"/>
                </a:solidFill>
                <a:effectLst/>
                <a:latin typeface="+mn-lt"/>
                <a:ea typeface="+mn-ea"/>
                <a:cs typeface="+mn-cs"/>
              </a:rPr>
              <a:t>Účastník předloží technickou specifikaci:</a:t>
            </a:r>
          </a:p>
          <a:p>
            <a:pPr lvl="0" fontAlgn="base"/>
            <a:r>
              <a:rPr lang="cs-CZ" sz="1200" i="0" kern="1200" dirty="0">
                <a:solidFill>
                  <a:schemeClr val="tx1"/>
                </a:solidFill>
                <a:effectLst/>
                <a:latin typeface="+mn-lt"/>
                <a:ea typeface="+mn-ea"/>
                <a:cs typeface="+mn-cs"/>
              </a:rPr>
              <a:t>výplně otvorů – střešní okna,</a:t>
            </a:r>
          </a:p>
          <a:p>
            <a:pPr lvl="0" fontAlgn="base"/>
            <a:r>
              <a:rPr lang="cs-CZ" sz="1200" i="0" kern="1200" dirty="0">
                <a:solidFill>
                  <a:schemeClr val="tx1"/>
                </a:solidFill>
                <a:effectLst/>
                <a:latin typeface="+mn-lt"/>
                <a:ea typeface="+mn-ea"/>
                <a:cs typeface="+mn-cs"/>
              </a:rPr>
              <a:t>keramická střešní krytina,</a:t>
            </a:r>
          </a:p>
          <a:p>
            <a:pPr lvl="0" fontAlgn="base"/>
            <a:r>
              <a:rPr lang="cs-CZ" sz="1200" i="0" kern="1200" dirty="0" err="1">
                <a:solidFill>
                  <a:schemeClr val="tx1"/>
                </a:solidFill>
                <a:effectLst/>
                <a:latin typeface="+mn-lt"/>
                <a:ea typeface="+mn-ea"/>
                <a:cs typeface="+mn-cs"/>
              </a:rPr>
              <a:t>protisněhové</a:t>
            </a:r>
            <a:r>
              <a:rPr lang="cs-CZ" sz="1200" i="0" kern="1200" dirty="0">
                <a:solidFill>
                  <a:schemeClr val="tx1"/>
                </a:solidFill>
                <a:effectLst/>
                <a:latin typeface="+mn-lt"/>
                <a:ea typeface="+mn-ea"/>
                <a:cs typeface="+mn-cs"/>
              </a:rPr>
              <a:t> zábrany střechy/</a:t>
            </a:r>
            <a:r>
              <a:rPr lang="cs-CZ" sz="1200" i="0" kern="1200" dirty="0" err="1">
                <a:solidFill>
                  <a:schemeClr val="tx1"/>
                </a:solidFill>
                <a:effectLst/>
                <a:latin typeface="+mn-lt"/>
                <a:ea typeface="+mn-ea"/>
                <a:cs typeface="+mn-cs"/>
              </a:rPr>
              <a:t>protisněhový</a:t>
            </a:r>
            <a:r>
              <a:rPr lang="cs-CZ" sz="1200" i="0" kern="1200" dirty="0">
                <a:solidFill>
                  <a:schemeClr val="tx1"/>
                </a:solidFill>
                <a:effectLst/>
                <a:latin typeface="+mn-lt"/>
                <a:ea typeface="+mn-ea"/>
                <a:cs typeface="+mn-cs"/>
              </a:rPr>
              <a:t> komplet,</a:t>
            </a:r>
          </a:p>
          <a:p>
            <a:pPr lvl="0" fontAlgn="base"/>
            <a:r>
              <a:rPr lang="cs-CZ" sz="1200" i="0" kern="1200" dirty="0">
                <a:solidFill>
                  <a:schemeClr val="tx1"/>
                </a:solidFill>
                <a:effectLst/>
                <a:latin typeface="+mn-lt"/>
                <a:ea typeface="+mn-ea"/>
                <a:cs typeface="+mn-cs"/>
              </a:rPr>
              <a:t>systémové provětrávací tašky,</a:t>
            </a:r>
          </a:p>
          <a:p>
            <a:pPr lvl="0" fontAlgn="base"/>
            <a:r>
              <a:rPr lang="cs-CZ" sz="1200" i="0" kern="1200" dirty="0">
                <a:solidFill>
                  <a:schemeClr val="tx1"/>
                </a:solidFill>
                <a:effectLst/>
                <a:latin typeface="+mn-lt"/>
                <a:ea typeface="+mn-ea"/>
                <a:cs typeface="+mn-cs"/>
              </a:rPr>
              <a:t>automatická provětrávaná klapka / řízené větrání střešních oken</a:t>
            </a:r>
          </a:p>
          <a:p>
            <a:pPr marL="0" indent="0">
              <a:buFontTx/>
              <a:buNone/>
            </a:pPr>
            <a:endParaRPr lang="cs-CZ" sz="120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2. Rozhodnutí č. j. ÚOHS-S0469/2018/VZ-38288/2018/542/</a:t>
            </a:r>
            <a:r>
              <a:rPr lang="cs-CZ" sz="1200" kern="1200" dirty="0" err="1">
                <a:solidFill>
                  <a:schemeClr val="tx1"/>
                </a:solidFill>
                <a:effectLst/>
                <a:latin typeface="+mn-lt"/>
                <a:ea typeface="+mn-ea"/>
                <a:cs typeface="+mn-cs"/>
              </a:rPr>
              <a:t>MKd</a:t>
            </a:r>
            <a:r>
              <a:rPr lang="cs-CZ" sz="1200" kern="1200" dirty="0">
                <a:solidFill>
                  <a:schemeClr val="tx1"/>
                </a:solidFill>
                <a:effectLst/>
                <a:latin typeface="+mn-lt"/>
                <a:ea typeface="+mn-ea"/>
                <a:cs typeface="+mn-cs"/>
              </a:rPr>
              <a:t> ze dne 21. 12. 2018 „</a:t>
            </a:r>
            <a:r>
              <a:rPr lang="cs-CZ" sz="1200" i="1" kern="1200" dirty="0">
                <a:solidFill>
                  <a:schemeClr val="tx1"/>
                </a:solidFill>
                <a:effectLst/>
                <a:latin typeface="+mn-lt"/>
                <a:ea typeface="+mn-ea"/>
                <a:cs typeface="+mn-cs"/>
              </a:rPr>
              <a:t>zásadě přiměřenosti přitom musí odpovídat nejen samotná volba jednotlivých požadavků, ale také jejich minimální úroveň či případná kombinace. Nastavení takových kvalifikačních předpokladů, které nemají vazbu na předmět veřejné zakázky nebo </a:t>
            </a:r>
            <a:r>
              <a:rPr lang="cs-CZ" sz="1200" i="1" u="sng" kern="1200" dirty="0">
                <a:solidFill>
                  <a:schemeClr val="tx1"/>
                </a:solidFill>
                <a:effectLst/>
                <a:latin typeface="+mn-lt"/>
                <a:ea typeface="+mn-ea"/>
                <a:cs typeface="+mn-cs"/>
              </a:rPr>
              <a:t>které jsou ve vztahu k tomuto předmětu zjevně nepřiměřené (byť k němu určitý vztah mají),</a:t>
            </a:r>
            <a:r>
              <a:rPr lang="cs-CZ" sz="1200" i="1" kern="1200" dirty="0">
                <a:solidFill>
                  <a:schemeClr val="tx1"/>
                </a:solidFill>
                <a:effectLst/>
                <a:latin typeface="+mn-lt"/>
                <a:ea typeface="+mn-ea"/>
                <a:cs typeface="+mn-cs"/>
              </a:rPr>
              <a:t> tedy které ve výsledku pouze znemožní některým dodavatelům se o veřejnou zakázku ucházet, aniž by jejich prokázání reálně osvědčovalo schopnost dodavatele předmět veřejné zakázky řádně realizovat, lze považovat za formu nepřípustné diskriminace.</a:t>
            </a:r>
            <a:r>
              <a:rPr lang="cs-CZ"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Rozsudek NSS ze dne 28. 4. 2019, č. j. 9 </a:t>
            </a:r>
            <a:r>
              <a:rPr lang="cs-CZ" sz="1200" kern="1200" dirty="0" err="1">
                <a:solidFill>
                  <a:schemeClr val="tx1"/>
                </a:solidFill>
                <a:effectLst/>
                <a:latin typeface="+mn-lt"/>
                <a:ea typeface="+mn-ea"/>
                <a:cs typeface="+mn-cs"/>
              </a:rPr>
              <a:t>Afs</a:t>
            </a:r>
            <a:r>
              <a:rPr lang="cs-CZ" sz="1200" kern="1200" dirty="0">
                <a:solidFill>
                  <a:schemeClr val="tx1"/>
                </a:solidFill>
                <a:effectLst/>
                <a:latin typeface="+mn-lt"/>
                <a:ea typeface="+mn-ea"/>
                <a:cs typeface="+mn-cs"/>
              </a:rPr>
              <a:t> 87/2008-87, dle kterého </a:t>
            </a:r>
            <a:r>
              <a:rPr lang="cs-CZ" sz="1200" i="1" kern="1200" dirty="0">
                <a:solidFill>
                  <a:schemeClr val="tx1"/>
                </a:solidFill>
                <a:effectLst/>
                <a:latin typeface="+mn-lt"/>
                <a:ea typeface="+mn-ea"/>
                <a:cs typeface="+mn-cs"/>
              </a:rPr>
              <a:t>„stanovení kvalifikačních kritérií včetně jejich minimální úrovně rozhodně nemůže vést k bezdůvodnému omezení možnosti dodavatelů účastnit se zadávacího řízení, či k jakémukoliv zvýhodnění některého z potenciálních dodavatelů. Naopak jejich účelem je zabezpečit účast všech potenciálních dodavatelů, kteří jsou způsobilí předmětnou zakázku splnit. Je proto nezbytné, aby zadavatel objektivně vymezil úroveň způsobilosti, kterou uchazeč prokáže.“</a:t>
            </a:r>
          </a:p>
          <a:p>
            <a:pPr marL="0" marR="0" lvl="0" indent="0" algn="l" defTabSz="457200" rtl="0" eaLnBrk="1" fontAlgn="auto" latinLnBrk="0" hangingPunct="1">
              <a:lnSpc>
                <a:spcPct val="100000"/>
              </a:lnSpc>
              <a:spcBef>
                <a:spcPts val="0"/>
              </a:spcBef>
              <a:spcAft>
                <a:spcPts val="0"/>
              </a:spcAft>
              <a:buClrTx/>
              <a:buSzTx/>
              <a:buFontTx/>
              <a:buNone/>
              <a:tabLst/>
              <a:defRPr/>
            </a:pPr>
            <a:r>
              <a:rPr lang="cs-CZ" sz="1200" dirty="0"/>
              <a:t>Obdobně se k dané problematice vyjádřil ÚOHS ve svém rozhodnutí č. j. ÚOHS-S277/2011/VZ-13912/2011/510/</a:t>
            </a:r>
            <a:r>
              <a:rPr lang="cs-CZ" sz="1200" dirty="0" err="1"/>
              <a:t>MLa</a:t>
            </a:r>
            <a:r>
              <a:rPr lang="cs-CZ" sz="1200" dirty="0"/>
              <a:t> ze dne 11. 11. 2011 a rovněž v rozhodnutí ÚOHS č. j. S056/2008/VZ-03935/2008/520/EM ze dne 7. 3. 2008.</a:t>
            </a:r>
          </a:p>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85721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 </a:t>
            </a:r>
            <a:r>
              <a:rPr lang="cs-CZ" sz="1200" b="1" kern="1200" dirty="0">
                <a:solidFill>
                  <a:schemeClr val="tx1"/>
                </a:solidFill>
                <a:effectLst/>
                <a:latin typeface="+mn-lt"/>
                <a:ea typeface="+mn-ea"/>
                <a:cs typeface="+mn-cs"/>
              </a:rPr>
              <a:t>IV. 	Doba plnění</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4.1	Doba plnění v rozsahu článku III.: </a:t>
            </a:r>
          </a:p>
          <a:p>
            <a:r>
              <a:rPr lang="cs-CZ" sz="1200" kern="1200" dirty="0">
                <a:solidFill>
                  <a:schemeClr val="tx1"/>
                </a:solidFill>
                <a:effectLst/>
                <a:latin typeface="+mn-lt"/>
                <a:ea typeface="+mn-ea"/>
                <a:cs typeface="+mn-cs"/>
              </a:rPr>
              <a:t>	termín zahájení díla  - 	17.2.2025 	předpoklad (po podpisu smlouvy a předání staveniště) </a:t>
            </a:r>
          </a:p>
          <a:p>
            <a:r>
              <a:rPr lang="cs-CZ" sz="1200" kern="1200" dirty="0">
                <a:solidFill>
                  <a:schemeClr val="tx1"/>
                </a:solidFill>
                <a:effectLst/>
                <a:latin typeface="+mn-lt"/>
                <a:ea typeface="+mn-ea"/>
                <a:cs typeface="+mn-cs"/>
              </a:rPr>
              <a:t>	termín dokončení díla - 	do 2 měsíců od podpisu smlouvy </a:t>
            </a:r>
          </a:p>
          <a:p>
            <a:r>
              <a:rPr lang="cs-CZ" sz="1200" kern="1200" dirty="0">
                <a:solidFill>
                  <a:schemeClr val="tx1"/>
                </a:solidFill>
                <a:effectLst/>
                <a:latin typeface="+mn-lt"/>
                <a:ea typeface="+mn-ea"/>
                <a:cs typeface="+mn-cs"/>
              </a:rPr>
              <a:t>Samotné dílo nesmí být dokončeno (včetně kolaudačního souhlasu nebo pravomocného kolaudačního rozhodnutí)  a předáno po datu 30.6.2025 z důvodu navázaní na dotační program, ze kterého je akce financována.</a:t>
            </a:r>
          </a:p>
          <a:p>
            <a:r>
              <a:rPr lang="cs-CZ" sz="1200" i="1" kern="1200" dirty="0">
                <a:solidFill>
                  <a:schemeClr val="tx1"/>
                </a:solidFill>
                <a:effectLst/>
                <a:latin typeface="+mn-lt"/>
                <a:ea typeface="+mn-ea"/>
                <a:cs typeface="+mn-cs"/>
              </a:rPr>
              <a:t>Podpis </a:t>
            </a:r>
            <a:r>
              <a:rPr lang="cs-CZ" sz="1200" i="1" kern="1200" dirty="0" err="1">
                <a:solidFill>
                  <a:schemeClr val="tx1"/>
                </a:solidFill>
                <a:effectLst/>
                <a:latin typeface="+mn-lt"/>
                <a:ea typeface="+mn-ea"/>
                <a:cs typeface="+mn-cs"/>
              </a:rPr>
              <a:t>SoD</a:t>
            </a:r>
            <a:r>
              <a:rPr lang="cs-CZ" sz="1200" i="1" kern="1200" dirty="0">
                <a:solidFill>
                  <a:schemeClr val="tx1"/>
                </a:solidFill>
                <a:effectLst/>
                <a:latin typeface="+mn-lt"/>
                <a:ea typeface="+mn-ea"/>
                <a:cs typeface="+mn-cs"/>
              </a:rPr>
              <a:t> byl 17. 3. 2025.</a:t>
            </a:r>
            <a:endParaRPr lang="cs-CZ" sz="1200" i="0" kern="1200" dirty="0">
              <a:solidFill>
                <a:schemeClr val="tx1"/>
              </a:solidFill>
              <a:effectLst/>
              <a:latin typeface="+mn-lt"/>
              <a:ea typeface="+mn-ea"/>
              <a:cs typeface="+mn-cs"/>
            </a:endParaRPr>
          </a:p>
          <a:p>
            <a:endParaRPr lang="cs-CZ" sz="1200" i="0" kern="1200" dirty="0">
              <a:solidFill>
                <a:schemeClr val="tx1"/>
              </a:solidFill>
              <a:effectLst/>
              <a:latin typeface="+mn-lt"/>
              <a:ea typeface="+mn-ea"/>
              <a:cs typeface="+mn-cs"/>
            </a:endParaRPr>
          </a:p>
          <a:p>
            <a:r>
              <a:rPr lang="cs-CZ" sz="1200" i="1" kern="1200" dirty="0">
                <a:solidFill>
                  <a:schemeClr val="tx1"/>
                </a:solidFill>
                <a:effectLst/>
                <a:latin typeface="+mn-lt"/>
                <a:ea typeface="+mn-ea"/>
                <a:cs typeface="+mn-cs"/>
              </a:rPr>
              <a:t>Dodatek podepsán 2. 7. 2025</a:t>
            </a:r>
          </a:p>
          <a:p>
            <a:r>
              <a:rPr lang="cs-CZ" sz="1200" b="1" i="0" u="none" strike="noStrike" kern="1200" baseline="0" dirty="0">
                <a:solidFill>
                  <a:schemeClr val="tx1"/>
                </a:solidFill>
                <a:latin typeface="+mn-lt"/>
                <a:ea typeface="+mn-ea"/>
                <a:cs typeface="+mn-cs"/>
              </a:rPr>
              <a:t>IV. Doba plnění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4.1 Doba plnění v rozsahu článku III původní smlouvy.: </a:t>
            </a:r>
          </a:p>
          <a:p>
            <a:r>
              <a:rPr lang="cs-CZ" sz="1200" b="0" i="0" u="none" strike="noStrike" kern="1200" baseline="0" dirty="0">
                <a:solidFill>
                  <a:schemeClr val="tx1"/>
                </a:solidFill>
                <a:latin typeface="+mn-lt"/>
                <a:ea typeface="+mn-ea"/>
                <a:cs typeface="+mn-cs"/>
              </a:rPr>
              <a:t>termín zahájení díla - 1.4.2025 předpoklad (po předání staveniště) </a:t>
            </a:r>
          </a:p>
          <a:p>
            <a:r>
              <a:rPr lang="pl-PL" sz="1200" b="0" i="0" u="none" strike="noStrike" kern="1200" baseline="0" dirty="0">
                <a:solidFill>
                  <a:schemeClr val="tx1"/>
                </a:solidFill>
                <a:latin typeface="+mn-lt"/>
                <a:ea typeface="+mn-ea"/>
                <a:cs typeface="+mn-cs"/>
              </a:rPr>
              <a:t>termín dokončení díla - do 31.7.2025 </a:t>
            </a:r>
          </a:p>
          <a:p>
            <a:r>
              <a:rPr lang="cs-CZ" sz="1200" b="0" i="0" u="none" strike="noStrike" kern="1200" baseline="0" dirty="0">
                <a:solidFill>
                  <a:schemeClr val="tx1"/>
                </a:solidFill>
                <a:latin typeface="+mn-lt"/>
                <a:ea typeface="+mn-ea"/>
                <a:cs typeface="+mn-cs"/>
              </a:rPr>
              <a:t>Samotné dílo nesmí být dokončeno a předáno po datu 31.7.2025 z důvodu navázaní na dotační program, ze kterého je akce financována. </a:t>
            </a:r>
            <a:endParaRPr lang="cs-CZ" i="1"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63157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1" u="none" strike="noStrike" kern="1200" baseline="0" dirty="0">
                <a:solidFill>
                  <a:schemeClr val="tx1"/>
                </a:solidFill>
                <a:latin typeface="+mn-lt"/>
                <a:ea typeface="+mn-ea"/>
                <a:cs typeface="+mn-cs"/>
              </a:rPr>
              <a:t>1. Dále </a:t>
            </a:r>
            <a:r>
              <a:rPr lang="cs-CZ" sz="1200" cap="none" dirty="0"/>
              <a:t>čl. 5.1 bod 1 Obecných pravidel pro žadatele a příjemce: </a:t>
            </a:r>
          </a:p>
          <a:p>
            <a:r>
              <a:rPr lang="cs-CZ" sz="1200" b="1" i="0" u="none" strike="noStrike" kern="1200" baseline="0" dirty="0">
                <a:solidFill>
                  <a:schemeClr val="tx1"/>
                </a:solidFill>
                <a:latin typeface="+mn-lt"/>
                <a:ea typeface="+mn-ea"/>
                <a:cs typeface="+mn-cs"/>
              </a:rPr>
              <a:t>UPOZORNĚNÍ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Vyjádřením zásady hospodárnosti je mimo jiné povinnost příjemce vynaložit maximální úsilí k získání ekonomicky nejvýhodnějšího plnění. Z toho důvodu doporučujeme před vyloučením účastníka zadávacího/výběrového řízení, který podal ekonomicky nejvýhodnější nabídku, tomuto účastníkovi zaslat výzvu k objasnění/doplnění nabídky dle § 46 ZZVZ, jestliže se jedná o nejasnost/neúplnost nabídky, která by prostřednictvím této výzvy mohla být zhojena v souladu se ZZVZ. Nevyužití zákonného postupu, který mohl příjemci zajistit výhodnější plnění, může být ze strany kontrolních/auditních orgánů hodnoceno jako nehospodárný postup příjemce, jehož následkem by mohlo být neproplacení rozdílu mezi nabídkovými cenami vyloučeného a vybraného účastníka. 	</a:t>
            </a:r>
          </a:p>
          <a:p>
            <a:r>
              <a:rPr lang="cs-CZ" sz="1200" b="0" i="0" u="none" strike="noStrike" kern="1200" cap="none" baseline="0" dirty="0">
                <a:solidFill>
                  <a:schemeClr val="tx1"/>
                </a:solidFill>
                <a:latin typeface="+mn-lt"/>
                <a:ea typeface="+mn-ea"/>
                <a:cs typeface="+mn-cs"/>
              </a:rPr>
              <a:t>A dále: </a:t>
            </a:r>
          </a:p>
          <a:p>
            <a:r>
              <a:rPr lang="cs-CZ" sz="1200" b="0" i="1" u="none" strike="noStrike" kern="1200" baseline="0" dirty="0">
                <a:solidFill>
                  <a:schemeClr val="tx1"/>
                </a:solidFill>
                <a:latin typeface="+mn-lt"/>
                <a:ea typeface="+mn-ea"/>
                <a:cs typeface="+mn-cs"/>
              </a:rPr>
              <a:t>Žadatelé/příjemci mají při pořizování majetku, nákupu služeb či realizaci stavebních prací povinnost prokázat soulad s Pravidly i v případech, kdy zahájení zadávacího či výběrového řízení zakázky předcházelo zahájení dotačního řízení, a žadatel/příjemce hodlá výdaje ze zakázky v dotačním řízení uplatnit. </a:t>
            </a:r>
          </a:p>
          <a:p>
            <a:endParaRPr lang="cs-CZ" sz="1200" b="0" i="1" u="none" strike="noStrike" kern="1200" baseline="0" dirty="0">
              <a:solidFill>
                <a:schemeClr val="tx1"/>
              </a:solidFill>
              <a:latin typeface="+mn-lt"/>
              <a:ea typeface="+mn-ea"/>
              <a:cs typeface="+mn-cs"/>
            </a:endParaRPr>
          </a:p>
          <a:p>
            <a:r>
              <a:rPr lang="cs-CZ" sz="1200" b="0" i="1" u="none" strike="noStrike" kern="1200" baseline="0" dirty="0">
                <a:solidFill>
                  <a:schemeClr val="tx1"/>
                </a:solidFill>
                <a:latin typeface="+mn-lt"/>
                <a:ea typeface="+mn-ea"/>
                <a:cs typeface="+mn-cs"/>
              </a:rPr>
              <a:t>2. „</a:t>
            </a:r>
            <a:r>
              <a:rPr lang="cs-CZ" sz="1200" i="1" kern="1200" dirty="0">
                <a:solidFill>
                  <a:schemeClr val="tx1"/>
                </a:solidFill>
                <a:effectLst/>
                <a:latin typeface="+mn-lt"/>
                <a:ea typeface="+mn-ea"/>
                <a:cs typeface="+mn-cs"/>
              </a:rPr>
              <a:t>Nejvyšší správní soud ostatně již v rozsudku ze dne 19. 4. 2024, č. j. 5 </a:t>
            </a:r>
            <a:r>
              <a:rPr lang="cs-CZ" sz="1200" i="1" kern="1200" dirty="0" err="1">
                <a:solidFill>
                  <a:schemeClr val="tx1"/>
                </a:solidFill>
                <a:effectLst/>
                <a:latin typeface="+mn-lt"/>
                <a:ea typeface="+mn-ea"/>
                <a:cs typeface="+mn-cs"/>
              </a:rPr>
              <a:t>Afs</a:t>
            </a:r>
            <a:r>
              <a:rPr lang="cs-CZ" sz="1200" i="1" kern="1200" dirty="0">
                <a:solidFill>
                  <a:schemeClr val="tx1"/>
                </a:solidFill>
                <a:effectLst/>
                <a:latin typeface="+mn-lt"/>
                <a:ea typeface="+mn-ea"/>
                <a:cs typeface="+mn-cs"/>
              </a:rPr>
              <a:t> 56/2023-43 (viz odst. 17 až 22 jeho odůvodnění) uzavřel, že pokud se do soutěže o veřejnou zakázku přihlásila společnost s výrazně nižší nabídkovou cenou, než jakou podal vybraný dodavatel, bylo pro dodržení zásad 3E na místě takovou společnost vyzvat k odstranění kvalifikačních nedostatků postupem dle § 46 odst. 1 ZZVZ. Je však třeba vždy přihlédnout ke konkrétním okolnostem posuzovaného případu, zejména k charakteru vady (kvalifikačního nedostatku) nabídky.“</a:t>
            </a:r>
            <a:r>
              <a:rPr lang="cs-CZ" sz="1200" kern="1200" dirty="0">
                <a:solidFill>
                  <a:schemeClr val="tx1"/>
                </a:solidFill>
                <a:effectLst/>
                <a:latin typeface="+mn-lt"/>
                <a:ea typeface="+mn-ea"/>
                <a:cs typeface="+mn-cs"/>
              </a:rPr>
              <a:t>  </a:t>
            </a:r>
          </a:p>
          <a:p>
            <a:r>
              <a:rPr lang="cs-CZ" sz="1200" i="1" kern="1200" dirty="0">
                <a:solidFill>
                  <a:schemeClr val="tx1"/>
                </a:solidFill>
                <a:effectLst/>
                <a:latin typeface="+mn-lt"/>
                <a:ea typeface="+mn-ea"/>
                <a:cs typeface="+mn-cs"/>
              </a:rPr>
              <a:t>„Lze tak vyslovit závěr, že v nyní posuzované věci měl žalobce, za účelem postupu v souladu se zásadami 3E (zejména se zásadou hospodárnosti), vyzvat vyloučeného účastníka postupem podle čl. 8. 3. 3 MPZ k objasnění jeho nabídky, neboť se do soutěže přihlásil s výrazně nižší nabídkovou cenou oproti zbývajícím dvěma subjektům a současně z ničeho neplyne, že by realizace této výzvy byla s ohledem na okolnosti věci nehospodárná. Tato výzva by v dané situaci zřejmě nepředstavovala ani porušení zásady rovného zacházení ve smyslu § 6 ZZVZ.“ </a:t>
            </a:r>
            <a:r>
              <a:rPr lang="cs-CZ" sz="1200" kern="1200" dirty="0">
                <a:solidFill>
                  <a:schemeClr val="tx1"/>
                </a:solidFill>
                <a:effectLst/>
                <a:latin typeface="+mn-lt"/>
                <a:ea typeface="+mn-ea"/>
                <a:cs typeface="+mn-cs"/>
              </a:rPr>
              <a:t>Respektive:</a:t>
            </a:r>
            <a:r>
              <a:rPr lang="cs-CZ" sz="1200" i="1" kern="1200" dirty="0">
                <a:solidFill>
                  <a:schemeClr val="tx1"/>
                </a:solidFill>
                <a:effectLst/>
                <a:latin typeface="+mn-lt"/>
                <a:ea typeface="+mn-ea"/>
                <a:cs typeface="+mn-cs"/>
              </a:rPr>
              <a:t> „V tomto ohledu lze konstatovat, že pokud by v dané věci žalobce vyzval vyloučeného účastníka postupem dle čl. 8. 3. 3 MPZ k objasnění nabídky, neznamenalo by to automaticky porušení zásady rovného zacházení. V souvislosti s výzvou dle § 46 ZZVZ, respektive dle čl. 8. 3. 3 MPZ, může k nerovnosti či diskriminaci dojít zejména tehdy, je-li zacházeno odlišně se srovnatelnými subjekty ve srovnatelných situacích. </a:t>
            </a:r>
            <a:r>
              <a:rPr lang="cs-CZ" sz="1200" b="1" i="1" kern="1200" dirty="0">
                <a:solidFill>
                  <a:schemeClr val="tx1"/>
                </a:solidFill>
                <a:effectLst/>
                <a:latin typeface="+mn-lt"/>
                <a:ea typeface="+mn-ea"/>
                <a:cs typeface="+mn-cs"/>
              </a:rPr>
              <a:t>V nyní posuzované věci bylo ovšem na místě zvažovat výzvu dle čl. 8. 3. 3 MPZ pouze vůči vyloučenému účastníkovi, neboť v nabídkách ostatních dvou subjektů se nevyskytovala žádná vada implikující jejich vyloučení ze zadávacího řízení</a:t>
            </a:r>
            <a:r>
              <a:rPr lang="cs-CZ" sz="1200" i="1" kern="1200" dirty="0">
                <a:solidFill>
                  <a:schemeClr val="tx1"/>
                </a:solidFill>
                <a:effectLst/>
                <a:latin typeface="+mn-lt"/>
                <a:ea typeface="+mn-ea"/>
                <a:cs typeface="+mn-cs"/>
              </a:rPr>
              <a:t>.“</a:t>
            </a:r>
            <a:endParaRPr lang="cs-CZ" sz="1200" kern="1200" dirty="0">
              <a:solidFill>
                <a:schemeClr val="tx1"/>
              </a:solidFill>
              <a:effectLst/>
              <a:latin typeface="+mn-lt"/>
              <a:ea typeface="+mn-ea"/>
              <a:cs typeface="+mn-cs"/>
            </a:endParaRPr>
          </a:p>
          <a:p>
            <a:endParaRPr lang="cs-CZ" sz="1200" b="0" i="1"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s-CZ" sz="1200" cap="none" dirty="0"/>
              <a:t>K nutnosti dodržování zásad 3E se vyjádřil Nejvyšší správní soud ve svém rozsudku ze dne 5. 6. 2008, č. j. 1 </a:t>
            </a:r>
            <a:r>
              <a:rPr lang="cs-CZ" sz="1200" cap="none" dirty="0" err="1"/>
              <a:t>Afs</a:t>
            </a:r>
            <a:r>
              <a:rPr lang="cs-CZ" sz="1200" cap="none" dirty="0"/>
              <a:t> 20/2008-152, podle nějž základním cílem zadávání veřejných zakázek „</a:t>
            </a:r>
            <a:r>
              <a:rPr lang="cs-CZ" sz="1200" i="1" cap="none" dirty="0"/>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endParaRPr lang="cs-CZ" sz="1200" cap="none" dirty="0"/>
          </a:p>
          <a:p>
            <a:endParaRPr lang="cs-CZ" i="1"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243798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Pozor na stanovení povolené odchylky od stanovených parametrů např. +/- 10%, časté u VZ na zdravotnické přístroje. Nutno důsledně ověřovat, že jsou parametry nabízeného plnění v tolerančním rozmezí. </a:t>
            </a:r>
          </a:p>
          <a:p>
            <a:pPr marL="0" indent="0">
              <a:buNone/>
            </a:pPr>
            <a:r>
              <a:rPr lang="cs-CZ" dirty="0"/>
              <a:t>Pozor na kombinaci s klauzulí zadávacích podmínek, že zadavatel umožňuje rovnocenné řešení – co má pak přednost? </a:t>
            </a:r>
          </a:p>
          <a:p>
            <a:pPr marL="0" indent="0">
              <a:buNone/>
            </a:pPr>
            <a:r>
              <a:rPr lang="cs-CZ" dirty="0"/>
              <a:t>Pozor na obsah přílohy zadávací dokumentace, kam mají účastníci vyplnit informace o nabízeném předmětu – uvedení prostého ano, nebo výčet konkrétních údajů? </a:t>
            </a:r>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1153247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9B78-888B-C531-0C2B-AEDBCABF9B6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BF60541-6AB8-CE09-02AD-89FBCB1B0A0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5673280-75B7-5101-7F86-0DE56B3F36CB}"/>
              </a:ext>
            </a:extLst>
          </p:cNvPr>
          <p:cNvSpPr>
            <a:spLocks noGrp="1"/>
          </p:cNvSpPr>
          <p:nvPr>
            <p:ph type="body" idx="1"/>
          </p:nvPr>
        </p:nvSpPr>
        <p:spPr/>
        <p:txBody>
          <a:bodyPr/>
          <a:lstStyle/>
          <a:p>
            <a:r>
              <a:rPr lang="cs-CZ" dirty="0"/>
              <a:t>1. ÚOHS vydal 23. 1. 2025 výkladové stanovisko k rozsudku SDEU„Kolin“,ve kterém se mimo jiné uvádí:</a:t>
            </a:r>
          </a:p>
          <a:p>
            <a:r>
              <a:rPr lang="cs-CZ" dirty="0"/>
              <a:t>▪ Dodavatelé ze třetích zemí nemají přístup na trh EU zaručen, nemohou se tak dovolávat zásady nediskriminace a rovného přístupu vůči dodavatelům ze zemí EU; naopak tuzemští dodavatelé nemohou v konkrétním případě namítat vůči zadavateli, že dodavatelům ze třetích zemí rovný přístup zaručil, resp. že jim přístup neomezil.</a:t>
            </a:r>
          </a:p>
          <a:p>
            <a:r>
              <a:rPr lang="cs-CZ" dirty="0"/>
              <a:t>▪ Dodavatelé ze třetích zemí se nemohou dovolávat přezkumu postupu zadavatele ze strany SDEU; vnitrostátní přezkum včetně možnosti podávat námitky tím ale omezen není.</a:t>
            </a:r>
          </a:p>
          <a:p>
            <a:r>
              <a:rPr lang="cs-CZ" dirty="0"/>
              <a:t>▪ Nemožnost přijímat obecnou úpravu ve vztahu k dodavatelům ze třetích zemí vztahující se na členský stát nijak nebrání tomu, aby individuální omezující opatření stanovil zadavatel.</a:t>
            </a:r>
          </a:p>
          <a:p>
            <a:r>
              <a:rPr lang="cs-CZ" dirty="0"/>
              <a:t>▪ Pravidla pro vyloučení některých dodavatelů nebo omezující opatření mohou být založena na původu dodavatele (fyzické nebo právnické osoby), nebo na původu dodávaného zboží.</a:t>
            </a:r>
          </a:p>
          <a:p>
            <a:endParaRPr lang="cs-CZ" dirty="0"/>
          </a:p>
          <a:p>
            <a:r>
              <a:rPr lang="cs-CZ" dirty="0"/>
              <a:t>2. </a:t>
            </a:r>
            <a:r>
              <a:rPr lang="cs-CZ" sz="1200" b="1" i="1" kern="1200" dirty="0">
                <a:solidFill>
                  <a:schemeClr val="tx1"/>
                </a:solidFill>
                <a:effectLst/>
                <a:latin typeface="+mn-lt"/>
                <a:ea typeface="+mn-ea"/>
                <a:cs typeface="+mn-cs"/>
              </a:rPr>
              <a:t>Předseda Úřadu pro ochranu hospodářské soutěže Petr </a:t>
            </a:r>
            <a:r>
              <a:rPr lang="cs-CZ" sz="1200" b="1" i="1" kern="1200" dirty="0" err="1">
                <a:solidFill>
                  <a:schemeClr val="tx1"/>
                </a:solidFill>
                <a:effectLst/>
                <a:latin typeface="+mn-lt"/>
                <a:ea typeface="+mn-ea"/>
                <a:cs typeface="+mn-cs"/>
              </a:rPr>
              <a:t>Mlsna</a:t>
            </a:r>
            <a:r>
              <a:rPr lang="cs-CZ" sz="1200" b="1" i="1" kern="1200" dirty="0">
                <a:solidFill>
                  <a:schemeClr val="tx1"/>
                </a:solidFill>
                <a:effectLst/>
                <a:latin typeface="+mn-lt"/>
                <a:ea typeface="+mn-ea"/>
                <a:cs typeface="+mn-cs"/>
              </a:rPr>
              <a:t> pravomocně rozhodl o rozkladech společnosti </a:t>
            </a:r>
            <a:r>
              <a:rPr lang="cs-CZ" sz="1200" b="1" i="1" kern="1200" dirty="0" err="1">
                <a:solidFill>
                  <a:schemeClr val="tx1"/>
                </a:solidFill>
                <a:effectLst/>
                <a:latin typeface="+mn-lt"/>
                <a:ea typeface="+mn-ea"/>
                <a:cs typeface="+mn-cs"/>
              </a:rPr>
              <a:t>Bozankaya</a:t>
            </a:r>
            <a:r>
              <a:rPr lang="cs-CZ" sz="1200" b="1" i="1" kern="1200" dirty="0">
                <a:solidFill>
                  <a:schemeClr val="tx1"/>
                </a:solidFill>
                <a:effectLst/>
                <a:latin typeface="+mn-lt"/>
                <a:ea typeface="+mn-ea"/>
                <a:cs typeface="+mn-cs"/>
              </a:rPr>
              <a:t> </a:t>
            </a:r>
            <a:r>
              <a:rPr lang="cs-CZ" sz="1200" b="1" i="1" kern="1200" dirty="0" err="1">
                <a:solidFill>
                  <a:schemeClr val="tx1"/>
                </a:solidFill>
                <a:effectLst/>
                <a:latin typeface="+mn-lt"/>
                <a:ea typeface="+mn-ea"/>
                <a:cs typeface="+mn-cs"/>
              </a:rPr>
              <a:t>Raylı</a:t>
            </a:r>
            <a:r>
              <a:rPr lang="cs-CZ" sz="1200" b="1" i="1" kern="1200" dirty="0">
                <a:solidFill>
                  <a:schemeClr val="tx1"/>
                </a:solidFill>
                <a:effectLst/>
                <a:latin typeface="+mn-lt"/>
                <a:ea typeface="+mn-ea"/>
                <a:cs typeface="+mn-cs"/>
              </a:rPr>
              <a:t> </a:t>
            </a:r>
            <a:r>
              <a:rPr lang="cs-CZ" sz="1200" b="1" i="1" kern="1200" dirty="0" err="1">
                <a:solidFill>
                  <a:schemeClr val="tx1"/>
                </a:solidFill>
                <a:effectLst/>
                <a:latin typeface="+mn-lt"/>
                <a:ea typeface="+mn-ea"/>
                <a:cs typeface="+mn-cs"/>
              </a:rPr>
              <a:t>Sistemler</a:t>
            </a:r>
            <a:r>
              <a:rPr lang="cs-CZ" sz="1200" b="1" i="1" kern="1200" dirty="0">
                <a:solidFill>
                  <a:schemeClr val="tx1"/>
                </a:solidFill>
                <a:effectLst/>
                <a:latin typeface="+mn-lt"/>
                <a:ea typeface="+mn-ea"/>
                <a:cs typeface="+mn-cs"/>
              </a:rPr>
              <a:t> A.Ş. proti prvoinstančním rozhodnutím týkajícím se zakázek na nákupy trolejbusů.</a:t>
            </a:r>
          </a:p>
          <a:p>
            <a:pPr fontAlgn="base"/>
            <a:r>
              <a:rPr lang="cs-CZ" sz="1200" b="0" i="0" kern="1200" dirty="0">
                <a:solidFill>
                  <a:schemeClr val="tx1"/>
                </a:solidFill>
                <a:effectLst/>
                <a:latin typeface="+mn-lt"/>
                <a:ea typeface="+mn-ea"/>
                <a:cs typeface="+mn-cs"/>
              </a:rPr>
              <a:t>V případě zakázky Dopravního podniku města Jihlavy rozklad zamítl a potvrdil, že zadávací podmínky nebyly nastaveny diskriminačně. U zakázky Dopravního podniku hl. m. Prahy naopak rozkladu vyhověl, když uznal aktivní legitimaci navrhovatele. Úřad tedy bude o zakázce pražského dopravního podniku rozhodovat znovu v prvním stupni, přičemž tentokrát musí posoudit věcné námitky turecké společnosti.</a:t>
            </a:r>
          </a:p>
          <a:p>
            <a:pPr fontAlgn="base"/>
            <a:r>
              <a:rPr lang="cs-CZ" sz="1200" b="1" i="0" kern="1200" dirty="0">
                <a:solidFill>
                  <a:schemeClr val="tx1"/>
                </a:solidFill>
                <a:effectLst/>
                <a:latin typeface="+mn-lt"/>
                <a:ea typeface="+mn-ea"/>
                <a:cs typeface="+mn-cs"/>
              </a:rPr>
              <a:t>Dopravní podnik města Jihlavy - Dodávka až 20 ks nových nízkopodlažních trolejbusů</a:t>
            </a:r>
          </a:p>
          <a:p>
            <a:pPr fontAlgn="base"/>
            <a:r>
              <a:rPr lang="cs-CZ" sz="1200" b="0" i="0" kern="1200" dirty="0">
                <a:solidFill>
                  <a:schemeClr val="tx1"/>
                </a:solidFill>
                <a:effectLst/>
                <a:latin typeface="+mn-lt"/>
                <a:ea typeface="+mn-ea"/>
                <a:cs typeface="+mn-cs"/>
              </a:rPr>
              <a:t>Turecký dodavatel si stěžoval na údajně diskriminační hodnoticí kritéria, která zvýhodňovala dodavatele, který předloží rozhodnutí o schválení daného typu trolejbusu v jiné zemi EU. Zvýhodnění mohlo činit až 20 %. Za diskriminační považovala společnost </a:t>
            </a:r>
            <a:r>
              <a:rPr lang="cs-CZ" sz="1200" b="0" i="0" kern="1200" dirty="0" err="1">
                <a:solidFill>
                  <a:schemeClr val="tx1"/>
                </a:solidFill>
                <a:effectLst/>
                <a:latin typeface="+mn-lt"/>
                <a:ea typeface="+mn-ea"/>
                <a:cs typeface="+mn-cs"/>
              </a:rPr>
              <a:t>Bozankaya</a:t>
            </a:r>
            <a:r>
              <a:rPr lang="cs-CZ" sz="1200" b="0" i="0" kern="1200" dirty="0">
                <a:solidFill>
                  <a:schemeClr val="tx1"/>
                </a:solidFill>
                <a:effectLst/>
                <a:latin typeface="+mn-lt"/>
                <a:ea typeface="+mn-ea"/>
                <a:cs typeface="+mn-cs"/>
              </a:rPr>
              <a:t> rovněž ustanovení zadávací podmínky, která neumožňovala dodání vozidla použitého při schvalovacím procesu před Drážním úřadem. V prvostupňovém rozhodnutí byl návrh společnosti </a:t>
            </a:r>
            <a:r>
              <a:rPr lang="cs-CZ" sz="1200" b="0" i="0" kern="1200" dirty="0" err="1">
                <a:solidFill>
                  <a:schemeClr val="tx1"/>
                </a:solidFill>
                <a:effectLst/>
                <a:latin typeface="+mn-lt"/>
                <a:ea typeface="+mn-ea"/>
                <a:cs typeface="+mn-cs"/>
              </a:rPr>
              <a:t>Bozankaya</a:t>
            </a:r>
            <a:r>
              <a:rPr lang="cs-CZ" sz="1200" b="0" i="0" kern="1200" dirty="0">
                <a:solidFill>
                  <a:schemeClr val="tx1"/>
                </a:solidFill>
                <a:effectLst/>
                <a:latin typeface="+mn-lt"/>
                <a:ea typeface="+mn-ea"/>
                <a:cs typeface="+mn-cs"/>
              </a:rPr>
              <a:t> zamítnut.</a:t>
            </a:r>
          </a:p>
          <a:p>
            <a:pPr fontAlgn="base"/>
            <a:r>
              <a:rPr lang="cs-CZ" sz="1200" b="0" i="0" kern="1200" dirty="0">
                <a:solidFill>
                  <a:schemeClr val="tx1"/>
                </a:solidFill>
                <a:effectLst/>
                <a:latin typeface="+mn-lt"/>
                <a:ea typeface="+mn-ea"/>
                <a:cs typeface="+mn-cs"/>
              </a:rPr>
              <a:t>Předseda Úřadu se po projednání věci v rozkladovém řízení postavil za závěry první instance. V souvislosti s požadavkem na předložení rozhodnutí o schválení vozidla uvedl, že je opodstatněné, pokud zadavatel způsobem hodnocení nabídek zvýhodní dodavatele takových trolejbusů, u kterých je vyšší pravděpodobnost bezproblémového schvalovacího procesu. Předseda Úřadu v této souvislosti upozornil na skutečnost, že nastavení hodnoticích kritérií je věcí zadavatele a Úřadu nepřísluší do úvah zadavatele zasahovat nad rámec zjevných excesů. Ty však v posuzovaném případě nenastaly.</a:t>
            </a:r>
          </a:p>
          <a:p>
            <a:pPr fontAlgn="base"/>
            <a:r>
              <a:rPr lang="cs-CZ" sz="1200" b="1" i="0" kern="1200" dirty="0">
                <a:solidFill>
                  <a:schemeClr val="tx1"/>
                </a:solidFill>
                <a:effectLst/>
                <a:latin typeface="+mn-lt"/>
                <a:ea typeface="+mn-ea"/>
                <a:cs typeface="+mn-cs"/>
              </a:rPr>
              <a:t>Dopravního podniku hl. m. Prahy - Rámcová dohoda na nákup až 180 ks bateriových trolejbusů</a:t>
            </a:r>
          </a:p>
          <a:p>
            <a:pPr fontAlgn="base"/>
            <a:r>
              <a:rPr lang="cs-CZ" sz="1200" b="0" i="0" kern="1200" dirty="0">
                <a:solidFill>
                  <a:schemeClr val="tx1"/>
                </a:solidFill>
                <a:effectLst/>
                <a:latin typeface="+mn-lt"/>
                <a:ea typeface="+mn-ea"/>
                <a:cs typeface="+mn-cs"/>
              </a:rPr>
              <a:t>Úřad v prvním stupni zamítl návrh společnosti </a:t>
            </a:r>
            <a:r>
              <a:rPr lang="cs-CZ" sz="1200" b="0" i="0" kern="1200" dirty="0" err="1">
                <a:solidFill>
                  <a:schemeClr val="tx1"/>
                </a:solidFill>
                <a:effectLst/>
                <a:latin typeface="+mn-lt"/>
                <a:ea typeface="+mn-ea"/>
                <a:cs typeface="+mn-cs"/>
              </a:rPr>
              <a:t>Bozankaya</a:t>
            </a:r>
            <a:r>
              <a:rPr lang="cs-CZ" sz="1200" b="0" i="0" kern="1200" dirty="0">
                <a:solidFill>
                  <a:schemeClr val="tx1"/>
                </a:solidFill>
                <a:effectLst/>
                <a:latin typeface="+mn-lt"/>
                <a:ea typeface="+mn-ea"/>
                <a:cs typeface="+mn-cs"/>
              </a:rPr>
              <a:t> proti zadávací podmínce, jež v souladu s rozsudkem Soudního dvora Evropské unie ve věci </a:t>
            </a:r>
            <a:r>
              <a:rPr lang="cs-CZ" sz="1200" b="0" i="0" kern="1200" dirty="0" err="1">
                <a:solidFill>
                  <a:schemeClr val="tx1"/>
                </a:solidFill>
                <a:effectLst/>
                <a:latin typeface="+mn-lt"/>
                <a:ea typeface="+mn-ea"/>
                <a:cs typeface="+mn-cs"/>
              </a:rPr>
              <a:t>Kolin</a:t>
            </a:r>
            <a:r>
              <a:rPr lang="cs-CZ" sz="1200" b="0" i="0" kern="1200" dirty="0">
                <a:solidFill>
                  <a:schemeClr val="tx1"/>
                </a:solidFill>
                <a:effectLst/>
                <a:latin typeface="+mn-lt"/>
                <a:ea typeface="+mn-ea"/>
                <a:cs typeface="+mn-cs"/>
              </a:rPr>
              <a:t> znemožňovala účast dodavatelů ze třetích zemí. Dalšími námitkami se Úřad nezabýval, neboť konstatoval, že dodavatel </a:t>
            </a:r>
            <a:r>
              <a:rPr lang="cs-CZ" sz="1200" b="0" i="0" kern="1200" dirty="0" err="1">
                <a:solidFill>
                  <a:schemeClr val="tx1"/>
                </a:solidFill>
                <a:effectLst/>
                <a:latin typeface="+mn-lt"/>
                <a:ea typeface="+mn-ea"/>
                <a:cs typeface="+mn-cs"/>
              </a:rPr>
              <a:t>Bozankaya</a:t>
            </a:r>
            <a:r>
              <a:rPr lang="cs-CZ" sz="1200" b="0" i="0" kern="1200" dirty="0">
                <a:solidFill>
                  <a:schemeClr val="tx1"/>
                </a:solidFill>
                <a:effectLst/>
                <a:latin typeface="+mn-lt"/>
                <a:ea typeface="+mn-ea"/>
                <a:cs typeface="+mn-cs"/>
              </a:rPr>
              <a:t> nemá aktivní legitimaci k podání návrhu.  Z námitek a návrhu totiž vyhodnotil, že navrhovatel má zájem účastnit se zadávacího řízení jako dodavatel, což mu však zadávací podmínky s odkazem na rozsudek </a:t>
            </a:r>
            <a:r>
              <a:rPr lang="cs-CZ" sz="1200" b="0" i="0" kern="1200" dirty="0" err="1">
                <a:solidFill>
                  <a:schemeClr val="tx1"/>
                </a:solidFill>
                <a:effectLst/>
                <a:latin typeface="+mn-lt"/>
                <a:ea typeface="+mn-ea"/>
                <a:cs typeface="+mn-cs"/>
              </a:rPr>
              <a:t>Kolin</a:t>
            </a:r>
            <a:r>
              <a:rPr lang="cs-CZ" sz="1200" b="0" i="0" kern="1200" dirty="0">
                <a:solidFill>
                  <a:schemeClr val="tx1"/>
                </a:solidFill>
                <a:effectLst/>
                <a:latin typeface="+mn-lt"/>
                <a:ea typeface="+mn-ea"/>
                <a:cs typeface="+mn-cs"/>
              </a:rPr>
              <a:t> neumožňovaly (mohl být toliko poddodavatelem s plněním nižším než 50%). Jednalo se tedy o opačný závěr, než u „jihlavského“ řízení, kde byla aktivní legitimace přiznána, protože navrhovatel deklaroval své postavení poddodavatele.</a:t>
            </a:r>
          </a:p>
          <a:p>
            <a:pPr fontAlgn="base"/>
            <a:r>
              <a:rPr lang="cs-CZ" sz="1200" b="0" i="0" kern="1200" dirty="0">
                <a:solidFill>
                  <a:schemeClr val="tx1"/>
                </a:solidFill>
                <a:effectLst/>
                <a:latin typeface="+mn-lt"/>
                <a:ea typeface="+mn-ea"/>
                <a:cs typeface="+mn-cs"/>
              </a:rPr>
              <a:t>Podle předsedy </a:t>
            </a:r>
            <a:r>
              <a:rPr lang="cs-CZ" sz="1200" b="0" i="0" kern="1200" dirty="0" err="1">
                <a:solidFill>
                  <a:schemeClr val="tx1"/>
                </a:solidFill>
                <a:effectLst/>
                <a:latin typeface="+mn-lt"/>
                <a:ea typeface="+mn-ea"/>
                <a:cs typeface="+mn-cs"/>
              </a:rPr>
              <a:t>Mlsny</a:t>
            </a:r>
            <a:r>
              <a:rPr lang="cs-CZ" sz="1200" b="0" i="0" kern="1200" dirty="0">
                <a:solidFill>
                  <a:schemeClr val="tx1"/>
                </a:solidFill>
                <a:effectLst/>
                <a:latin typeface="+mn-lt"/>
                <a:ea typeface="+mn-ea"/>
                <a:cs typeface="+mn-cs"/>
              </a:rPr>
              <a:t> však nebyla aktivní legitimace navrhovatele posouzena správně. Aktivní legitimace je podle stávající judikatury pojímána extenzivně, neboť je žádoucí, aby přezkumné řízení před Úřadem bylo dostupné co nejširšímu okruhu dodavatelů. Z podání dodavatele neplynulo jednoznačně, že by se chtěl ucházet o zakázku toliko v pozici dodavatele, naopak v průběhu správního řízení doložil, že je schopen se zadávacího řízení účastnit v pozici poddodavatele své dceřiné společnosti se sídlem v Německu nebo s jinými spolupracujícími dodavateli.</a:t>
            </a:r>
          </a:p>
          <a:p>
            <a:pPr fontAlgn="base"/>
            <a:r>
              <a:rPr lang="cs-CZ" sz="1200" b="0" i="0" kern="1200" dirty="0">
                <a:solidFill>
                  <a:schemeClr val="tx1"/>
                </a:solidFill>
                <a:effectLst/>
                <a:latin typeface="+mn-lt"/>
                <a:ea typeface="+mn-ea"/>
                <a:cs typeface="+mn-cs"/>
              </a:rPr>
              <a:t>Pokud účast navrhovatele nebyla na veřejné zakázce zcela vyloučena, může se také v tomu odpovídajícím rozsahu domáhat vnitrostátních ustanovení o přezkumu, neboť připadá v úvahu jeho účast na veřejné zakázce v pozici poddodavatele. K závěru, že mu hrozí újma z důvodu nemožnosti plnit takovou část plnění zakázky, která by odpovídala jeho účasti jako poddodavatele, postačí jeho potenciální schopnost takovou část splnit.</a:t>
            </a:r>
          </a:p>
          <a:p>
            <a:pPr fontAlgn="base"/>
            <a:r>
              <a:rPr lang="cs-CZ" sz="1200" b="0" i="0" kern="1200" dirty="0">
                <a:solidFill>
                  <a:schemeClr val="tx1"/>
                </a:solidFill>
                <a:effectLst/>
                <a:latin typeface="+mn-lt"/>
                <a:ea typeface="+mn-ea"/>
                <a:cs typeface="+mn-cs"/>
              </a:rPr>
              <a:t>Rozhodnutí předsedy úřadu číslo jednací: ÚOHS-31780/2025/161 ze dne 26. 8. 2025 a číslo jednací: ÚOHS-31760/2025/161 ze dne 25. 8. 2025</a:t>
            </a:r>
          </a:p>
          <a:p>
            <a:pPr fontAlgn="base"/>
            <a:endParaRPr lang="cs-CZ" sz="1200" b="0" i="0" kern="1200" dirty="0">
              <a:solidFill>
                <a:schemeClr val="tx1"/>
              </a:solidFill>
              <a:effectLst/>
              <a:latin typeface="+mn-lt"/>
              <a:ea typeface="+mn-ea"/>
              <a:cs typeface="+mn-cs"/>
            </a:endParaRPr>
          </a:p>
          <a:p>
            <a:pPr fontAlgn="base"/>
            <a:endParaRPr lang="cs-CZ" sz="1200" b="0" i="0" kern="1200" dirty="0">
              <a:solidFill>
                <a:schemeClr val="tx1"/>
              </a:solidFill>
              <a:effectLst/>
              <a:latin typeface="+mn-lt"/>
              <a:ea typeface="+mn-ea"/>
              <a:cs typeface="+mn-cs"/>
            </a:endParaRPr>
          </a:p>
          <a:p>
            <a:endParaRPr lang="cs-CZ" dirty="0"/>
          </a:p>
        </p:txBody>
      </p:sp>
      <p:sp>
        <p:nvSpPr>
          <p:cNvPr id="4" name="Zástupný symbol pro číslo snímku 3">
            <a:extLst>
              <a:ext uri="{FF2B5EF4-FFF2-40B4-BE49-F238E27FC236}">
                <a16:creationId xmlns:a16="http://schemas.microsoft.com/office/drawing/2014/main" id="{7F11BBA3-671A-0BD5-B9BA-0BD8EB0979B3}"/>
              </a:ext>
            </a:extLst>
          </p:cNvPr>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357013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MPZ je uveřejněn na adrese https://irop.gov.cz/cs/irop-2021-2027/dokumenty v sekci Ostatní dokumenty. POZOR: na adrese https://dotaceeu.cz/cs/evropske-fondy-v-cr/kohezni-politika-po-roce-2020/metodicke-dokumenty/metodicke-dokumenty-v-gesci-mmr-cr/metodicky-pokyn-pro-oblast-zadavani-zakazek je MPZ uveřejněn včetně Metodických stanovisek ministra pro místní rozvoj, která ho mění a doplňují! </a:t>
            </a:r>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75659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solidFill>
                  <a:srgbClr val="FF0000"/>
                </a:solidFill>
                <a:effectLst/>
                <a:latin typeface="Arial" panose="020B0604020202020204" pitchFamily="34" charset="0"/>
                <a:ea typeface="SimSun" panose="02010600030101010101" pitchFamily="2" charset="-122"/>
              </a:rPr>
              <a:t>1.</a:t>
            </a:r>
            <a:r>
              <a:rPr lang="cs-CZ" sz="1800" dirty="0">
                <a:solidFill>
                  <a:srgbClr val="000000"/>
                </a:solidFill>
                <a:effectLst/>
                <a:latin typeface="Arial" panose="020B0604020202020204" pitchFamily="34" charset="0"/>
                <a:ea typeface="SimSun" panose="02010600030101010101" pitchFamily="2" charset="-122"/>
              </a:rPr>
              <a:t> ÚOHS R0089/2021/VZ - v bodě č. 28 uvedeno: </a:t>
            </a:r>
            <a:r>
              <a:rPr lang="cs-CZ" sz="1800" i="1" dirty="0">
                <a:effectLst/>
                <a:latin typeface="Arial" panose="020B0604020202020204" pitchFamily="34" charset="0"/>
                <a:ea typeface="SimSun" panose="02010600030101010101" pitchFamily="2" charset="-122"/>
              </a:rPr>
              <a:t>„Určení jednotného cíle, pokud není výslovně definován zadavatelem, je složitou otázkou. Podstatné pro určení záměru veřejných zakázek je mimo jiné i to, zda jejich společný smysl je jiný, než jaký dává každá veřejná zakázka samostatně (srov. bod 17 rozsudku Nejvyššího správního soudu č. j. 2 </a:t>
            </a:r>
            <a:r>
              <a:rPr lang="cs-CZ" sz="1800" i="1" dirty="0" err="1">
                <a:effectLst/>
                <a:latin typeface="Arial" panose="020B0604020202020204" pitchFamily="34" charset="0"/>
                <a:ea typeface="SimSun" panose="02010600030101010101" pitchFamily="2" charset="-122"/>
              </a:rPr>
              <a:t>Afs</a:t>
            </a:r>
            <a:r>
              <a:rPr lang="cs-CZ" sz="1800" i="1" dirty="0">
                <a:effectLst/>
                <a:latin typeface="Arial" panose="020B0604020202020204" pitchFamily="34" charset="0"/>
                <a:ea typeface="SimSun" panose="02010600030101010101" pitchFamily="2" charset="-122"/>
              </a:rPr>
              <a:t> 71/2011 ze dne 26. 4. 2012 (…).</a:t>
            </a:r>
            <a:r>
              <a:rPr lang="cs-CZ" sz="1800" dirty="0">
                <a:solidFill>
                  <a:srgbClr val="000000"/>
                </a:solidFill>
                <a:effectLst/>
                <a:latin typeface="Arial" panose="020B0604020202020204" pitchFamily="34" charset="0"/>
                <a:ea typeface="SimSun" panose="02010600030101010101" pitchFamily="2" charset="-122"/>
              </a:rPr>
              <a:t> </a:t>
            </a:r>
          </a:p>
          <a:p>
            <a:endParaRPr lang="cs-CZ" sz="18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r>
              <a:rPr lang="cs-CZ"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2. </a:t>
            </a:r>
            <a:r>
              <a:rPr lang="cs-CZ" sz="1200" kern="1200" dirty="0">
                <a:solidFill>
                  <a:schemeClr val="tx1"/>
                </a:solidFill>
                <a:effectLst/>
                <a:latin typeface="+mn-lt"/>
                <a:ea typeface="+mn-ea"/>
                <a:cs typeface="+mn-cs"/>
              </a:rPr>
              <a:t>Rozsudek Nejvyššího správního soudu ze dne 19. 11. 2020, č. j. 4 As 337/2018 - 84 – „</a:t>
            </a:r>
            <a:r>
              <a:rPr lang="cs-CZ" sz="1200" i="1" kern="1200" dirty="0">
                <a:solidFill>
                  <a:schemeClr val="tx1"/>
                </a:solidFill>
                <a:effectLst/>
                <a:latin typeface="+mn-lt"/>
                <a:ea typeface="+mn-ea"/>
                <a:cs typeface="+mn-cs"/>
              </a:rPr>
              <a:t>Pokud tedy zadavatel přistoupí ke spojení souvisejících plnění do jedné veřejné zakázky, jako tomu bylo v posuzované věci, musí se zároveň zabývat tím, zda v rámci této veřejné zakázky není nutno využít možnosti k jejímu rozdělení na dílčí části, a to tak, aby vymezený rozsah předmětu plnění nepřiměřeně nezužoval okruh potenciálních dodavatelů. Požadavek na rozdělení veřejné zakázky na dílčí části zpravidla vyvstane u plnění, která jsou v obchodní praxi běžně dodávána samostatně, čímž bude otevřena možnost i pro nabídky těch dodavatelů, kteří nemohou dodat všechna plnění.</a:t>
            </a:r>
            <a:r>
              <a:rPr lang="cs-CZ"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Rozhodnutí Úřadu ze dne 3. 2. 2022, č. j.  ÚOHS-04169/2022/500 - </a:t>
            </a:r>
            <a:r>
              <a:rPr lang="cs-CZ" sz="1200" i="1" kern="1200" dirty="0">
                <a:solidFill>
                  <a:schemeClr val="tx1"/>
                </a:solidFill>
                <a:effectLst/>
                <a:latin typeface="+mn-lt"/>
                <a:ea typeface="+mn-ea"/>
                <a:cs typeface="+mn-cs"/>
              </a:rPr>
              <a:t>„Obecně lze tedy uvést, že zadavatel má vynaložit veškeré úsilí k zajištění dostatečné hospodářské soutěže o veřejnou zakázku a k zabránění porušení zákona, resp. porušení zásady zákazu diskriminace, a to i za situace, kdy povinnost dělit předmět veřejné zakázky zákon neukládá. V tomto kontextu má tedy zadavatel šetřit, jak by se na daném trhu mohl projevit předmět veřejné zakázky, tj. zda předmět veřejné zakázky není vymezen natolik široce (byť se stále jedná o jednu veřejnou zakázku), že ho může dodávat pouze omezený počet dodavatelů, zatímco jeho jednotlivé části by bylo schopno dodat dodavatelů více; a zda plnění je nutno z technických a ekonomických důvodů poptávat jako plnění jediné (společné).“</a:t>
            </a:r>
            <a:r>
              <a:rPr lang="cs-CZ" sz="1200" kern="1200" dirty="0">
                <a:solidFill>
                  <a:schemeClr val="tx1"/>
                </a:solidFill>
                <a:effectLst/>
                <a:latin typeface="+mn-lt"/>
                <a:ea typeface="+mn-ea"/>
                <a:cs typeface="+mn-cs"/>
              </a:rPr>
              <a:t> Závěry byly následně potvrzeny i předsedou Úřadu.</a:t>
            </a:r>
            <a:r>
              <a:rPr lang="cs-CZ" sz="1800" dirty="0">
                <a:effectLst/>
              </a:rPr>
              <a:t> </a:t>
            </a:r>
            <a:endParaRPr lang="cs-CZ" sz="18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endParaRPr lang="cs-CZ" sz="1800" dirty="0">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r>
              <a:rPr lang="cs-CZ"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3. R</a:t>
            </a:r>
            <a:r>
              <a:rPr lang="cs-CZ" sz="1800" dirty="0">
                <a:effectLst/>
                <a:latin typeface="Arial" panose="020B0604020202020204" pitchFamily="34" charset="0"/>
                <a:ea typeface="SimSun" panose="02010600030101010101" pitchFamily="2" charset="-122"/>
                <a:cs typeface="Arial" panose="020B0604020202020204" pitchFamily="34" charset="0"/>
              </a:rPr>
              <a:t>ozhodnutí Úřadu S0325/2019, potvrzeno R0203/2019, zadavatel Krajská správa a údržba silnic Středočeského kraje, příspěvková organizace, obnova vodorovného dopravního značení na silnicích II. a III. třídy ve Středočeském kraji, z něhož lze dovodit následující závěry uvedené v prezentaci Úřadu Funkční souvislosti v rozhodnutí ÚOHS ze dne 16. 6. 2021: </a:t>
            </a:r>
            <a:endParaRPr lang="cs-CZ" sz="18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p>
            <a:r>
              <a:rPr lang="cs-CZ" sz="1800" i="1" dirty="0">
                <a:solidFill>
                  <a:srgbClr val="000000"/>
                </a:solidFill>
                <a:effectLst/>
                <a:latin typeface="Arial" panose="020B0604020202020204" pitchFamily="34" charset="0"/>
                <a:ea typeface="SimSun" panose="02010600030101010101" pitchFamily="2" charset="-122"/>
                <a:cs typeface="Arial" panose="020B0604020202020204" pitchFamily="34" charset="0"/>
              </a:rPr>
              <a:t>„Místní souvislost </a:t>
            </a:r>
            <a:endParaRPr lang="cs-CZ" sz="18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p>
            <a:r>
              <a:rPr lang="cs-CZ" sz="1800" i="1" dirty="0">
                <a:solidFill>
                  <a:srgbClr val="000000"/>
                </a:solidFill>
                <a:effectLst/>
                <a:latin typeface="Arial" panose="020B0604020202020204" pitchFamily="34" charset="0"/>
                <a:ea typeface="SimSun" panose="02010600030101010101" pitchFamily="2" charset="-122"/>
                <a:cs typeface="Arial" panose="020B0604020202020204" pitchFamily="34" charset="0"/>
              </a:rPr>
              <a:t>Plnění je v tomto případě spjato výhradně s územně vymezeným prostorem Středočeského kraje, a že mezi místy jednotlivých plnění neexistuje žádná prostorově relevantní překážka. Veškerá předmětná plnění, tj. všechny silnice II. a III. třídy spadající pod předmět šetřených veřejných zakázek, na sebe přímo či nepřímo navazují, a především předmětné silnice II. třídy vedou nezřídka kdy kontinuálně skrze vícero okresů Středočeského kraje. Správa a údržba dopravní infrastruktury je ve všech okresech Středočeského kraje svěřena právě zadavateli.</a:t>
            </a:r>
            <a:endParaRPr lang="cs-CZ" sz="18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p>
            <a:r>
              <a:rPr lang="cs-CZ" sz="1800" i="1" dirty="0">
                <a:solidFill>
                  <a:srgbClr val="000000"/>
                </a:solidFill>
                <a:effectLst/>
                <a:latin typeface="Arial" panose="020B0604020202020204" pitchFamily="34" charset="0"/>
                <a:ea typeface="SimSun" panose="02010600030101010101" pitchFamily="2" charset="-122"/>
                <a:cs typeface="Arial" panose="020B0604020202020204" pitchFamily="34" charset="0"/>
              </a:rPr>
              <a:t>K funkční souvislosti ÚOHS uvádí, že její existence, či naopak absence, se dovozuje na základě účelu, pro který jsou veřejné zakázky zadávány. Otázka návaznosti jednotlivých plnění hraje v určení, zda se jedná o samostatné veřejné zakázky, či o veřejnou zakázku dělenou, pouze pomocnou roli. V tomto případě zřejmé, že všechny šetřené veřejné zakázky sledují stejný cíl = zvýšení bezpečnosti provozu a zlepšení komfortu jízdy. Tento cíl je sjednocujícím účelem šetřených plnění, který mezi nimi vytváří úzkou funkční souvislost. Na základě výše uvedeného má Úřad za to, že mezi plněními, která jsou předmětem šetřených veřejných zakázek, funkční souvislost bezesporu existuje.“</a:t>
            </a:r>
            <a:r>
              <a:rPr lang="cs-CZ" sz="1800" i="1" u="none"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 </a:t>
            </a:r>
            <a:r>
              <a:rPr lang="cs-CZ" sz="1800" u="sng" dirty="0">
                <a:solidFill>
                  <a:srgbClr val="0000FF"/>
                </a:solidFill>
                <a:effectLst/>
                <a:latin typeface="Arial" panose="020B0604020202020204" pitchFamily="34" charset="0"/>
                <a:ea typeface="SimSun" panose="02010600030101010101" pitchFamily="2" charset="-122"/>
                <a:cs typeface="Times New Roman" panose="02020603050405020304" pitchFamily="18" charset="0"/>
                <a:hlinkClick r:id="rId3"/>
              </a:rPr>
              <a:t>https://portal-vz.cz/info-forum-vzdelavani/skoleni/</a:t>
            </a:r>
            <a:r>
              <a:rPr lang="cs-CZ" sz="1800" dirty="0">
                <a:effectLst/>
                <a:latin typeface="Arial" panose="020B0604020202020204" pitchFamily="34" charset="0"/>
                <a:ea typeface="SimSun" panose="02010600030101010101" pitchFamily="2" charset="-122"/>
                <a:cs typeface="Times New Roman" panose="02020603050405020304" pitchFamily="18" charset="0"/>
              </a:rPr>
              <a:t> </a:t>
            </a:r>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2493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1. R</a:t>
            </a:r>
            <a:r>
              <a:rPr lang="cs-CZ" sz="1200" kern="1200" dirty="0">
                <a:solidFill>
                  <a:schemeClr val="tx1"/>
                </a:solidFill>
                <a:effectLst/>
                <a:latin typeface="+mn-lt"/>
                <a:ea typeface="+mn-ea"/>
                <a:cs typeface="+mn-cs"/>
              </a:rPr>
              <a:t>ozhodnutí Úřadu ze dne 8. 11. 2023, č. j. ÚOHS-44297/2023/500 - „</a:t>
            </a:r>
            <a:r>
              <a:rPr lang="cs-CZ" sz="1200" i="1" kern="1200" dirty="0">
                <a:solidFill>
                  <a:schemeClr val="tx1"/>
                </a:solidFill>
                <a:effectLst/>
                <a:latin typeface="+mn-lt"/>
                <a:ea typeface="+mn-ea"/>
                <a:cs typeface="+mn-cs"/>
              </a:rPr>
              <a:t>Úřad předně v obecné rovině uvádí, že zadavatelé jsou povinni stanovit zadávací podmínky tak, aby nedošlo k bezdůvodnému zvýhodnění určitého okruhu dodavatelů, kteří dodávají konkrétní výrobky. Zadavatelé jsou povinni vymezit předmět veřejné zakázky přesně, úplně a srozumitelně, nicméně za použití natolik obecného popisu předmětu veřejné zakázky a technických podmínek, aby neodkazovali na určité identifikační znaky konkrétních dodavatelů, resp. výrobků. V rámci zadávacího řízení jsou zadavatelé povinni postupovat v souladu mj. se zásadami rovného zacházení a zákazu diskriminace, které jsou obecně uvedeny v § 6 odst. 2 zákona a ve vztahu k zadávacím podmínkám rozvinuty v § 36 odst. 1 zákona. Tyto zásady jsou dále konkretizovány v § 89 odst. 5 zákona, ze kterého vyplývá obecné pravidlo, že zadavatelé nesmí technické podmínky stanovit prostřednictvím přímého nebo nepřímého odkazu na určité dodavatele nebo výrobky, nebo patenty na vynálezy, užitné vzory, průmyslové vzory, ochranné známky nebo označení původu, pokud by to vedlo ke zvýhodnění nebo znevýhodnění určitých dodavatelů nebo výrobků.“</a:t>
            </a:r>
            <a:endParaRPr lang="cs-CZ"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Rozhodnutí ze dne 23. 4. 2018, č. j. ÚOHS-S0083/2018/VZ-12068/2018/531/</a:t>
            </a:r>
            <a:r>
              <a:rPr lang="cs-CZ" sz="1200" kern="1200" dirty="0" err="1">
                <a:solidFill>
                  <a:schemeClr val="tx1"/>
                </a:solidFill>
                <a:effectLst/>
                <a:latin typeface="+mn-lt"/>
                <a:ea typeface="+mn-ea"/>
                <a:cs typeface="+mn-cs"/>
              </a:rPr>
              <a:t>Vne</a:t>
            </a:r>
            <a:r>
              <a:rPr lang="cs-CZ" sz="1200" kern="1200" dirty="0">
                <a:solidFill>
                  <a:schemeClr val="tx1"/>
                </a:solidFill>
                <a:effectLst/>
                <a:latin typeface="+mn-lt"/>
                <a:ea typeface="+mn-ea"/>
                <a:cs typeface="+mn-cs"/>
              </a:rPr>
              <a:t> - zadavatel je </a:t>
            </a:r>
            <a:r>
              <a:rPr lang="cs-CZ" sz="1200" i="1" kern="1200" dirty="0">
                <a:solidFill>
                  <a:schemeClr val="tx1"/>
                </a:solidFill>
                <a:effectLst/>
                <a:latin typeface="+mn-lt"/>
                <a:ea typeface="+mn-ea"/>
                <a:cs typeface="+mn-cs"/>
              </a:rPr>
              <a:t>„povinen dodržovat při formulaci technických podmínek zásadu nediskriminace a přiměřenosti a současně platí, že nesmí bezdůvodně zvýhodnit či znevýhodnit některé dodavatele. Uvedené však neznamená, že je zadavatelům upírána možnost stanovit technické podmínky svých potřeb. Technická specifikace pak ovšem musí vycházet z objektivně zdůvodnitelných požadavků zadavatele. (…) Lze přitom dovozovat, že zadávací podmínky mohou za konkrétních okolností ve svém důsledku vytvářet jistou nerovnováhu mezi dodavateli čili mohou do určité míry ‚prolamovat‘ základní zásady zadávacího řízení (a to především zásadu zákazu diskriminace), avšak výlučně za předpokladu, že pro to existuje objektivní důvod na straně zadavatele (ve svém důsledku se pak tedy ani nejedná o porušení zásady zákazu diskriminace). Jinak řečeno zadávací podmínky sice mohou pro určité dodavatele skýtat výhodu, avšak nesmí tomu tak být bezdůvodně, tj. tato výhoda musí být odůvodněna, resp. vycházet z konkrétních logických úvah zadavatele a musí pro ni existovat objektivní příčiny.</a:t>
            </a:r>
            <a:r>
              <a:rPr lang="cs-CZ" sz="1200" kern="1200" dirty="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365654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1. Rozhodnutí </a:t>
            </a:r>
            <a:r>
              <a:rPr lang="cs-CZ" sz="1200" kern="1200" dirty="0">
                <a:solidFill>
                  <a:schemeClr val="tx1"/>
                </a:solidFill>
                <a:effectLst/>
                <a:latin typeface="+mn-lt"/>
                <a:ea typeface="+mn-ea"/>
                <a:cs typeface="+mn-cs"/>
              </a:rPr>
              <a:t>ze dne 28. 11. 2017, č. j. ÚOHS-S0398/2017/VZ-35022/2017/522/</a:t>
            </a:r>
            <a:r>
              <a:rPr lang="cs-CZ" sz="1200" kern="1200" dirty="0" err="1">
                <a:solidFill>
                  <a:schemeClr val="tx1"/>
                </a:solidFill>
                <a:effectLst/>
                <a:latin typeface="+mn-lt"/>
                <a:ea typeface="+mn-ea"/>
                <a:cs typeface="+mn-cs"/>
              </a:rPr>
              <a:t>Kče</a:t>
            </a:r>
            <a:r>
              <a:rPr lang="cs-CZ" sz="1200" kern="1200" dirty="0">
                <a:solidFill>
                  <a:schemeClr val="tx1"/>
                </a:solidFill>
                <a:effectLst/>
                <a:latin typeface="+mn-lt"/>
                <a:ea typeface="+mn-ea"/>
                <a:cs typeface="+mn-cs"/>
              </a:rPr>
              <a:t> - </a:t>
            </a:r>
            <a:r>
              <a:rPr lang="cs-CZ" sz="1200" i="1" kern="1200" dirty="0">
                <a:solidFill>
                  <a:schemeClr val="tx1"/>
                </a:solidFill>
                <a:effectLst/>
                <a:latin typeface="+mn-lt"/>
                <a:ea typeface="+mn-ea"/>
                <a:cs typeface="+mn-cs"/>
              </a:rPr>
              <a:t>„Úřad v obecné rovině uvádí, že zákon v § 36 odst. 3 zadavateli ukládá vymezit a poskytnout zadávací podmínky v podrobnostech nezbytných pro účast dodavatelů v zadávacím řízení. Zadavatel tedy nese plnou zodpovědnost za správnost, úplnost a soulad zadávacích podmínek se zákonem, kterou nemůže přenášet na dodavatele. (…) Dodavatelé musí mít v tomto smyslu k dispozici veškeré informace a není přípustné, aby zadavatel uvedl nedostatečné informace, informace vnitřně rozporné, případně aby byl text zadávací dokumentace nesrozumitelný nebo neurčitý tak, že by mohly vzniknout pochybnosti o výkladu určitého požadavku zadavatele.“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Rozhodnutí Úřadu č. j.: ÚOHS-S321/2013/VZ-98/2014/514/</a:t>
            </a:r>
            <a:r>
              <a:rPr lang="cs-CZ" sz="1200" kern="1200" dirty="0" err="1">
                <a:solidFill>
                  <a:schemeClr val="tx1"/>
                </a:solidFill>
                <a:effectLst/>
                <a:latin typeface="+mn-lt"/>
                <a:ea typeface="+mn-ea"/>
                <a:cs typeface="+mn-cs"/>
              </a:rPr>
              <a:t>AŠu</a:t>
            </a:r>
            <a:r>
              <a:rPr lang="cs-CZ" sz="1200" kern="1200" dirty="0">
                <a:solidFill>
                  <a:schemeClr val="tx1"/>
                </a:solidFill>
                <a:effectLst/>
                <a:latin typeface="+mn-lt"/>
                <a:ea typeface="+mn-ea"/>
                <a:cs typeface="+mn-cs"/>
              </a:rPr>
              <a:t> ze dne 3. 1. 2014 - </a:t>
            </a:r>
            <a:r>
              <a:rPr lang="cs-CZ" sz="1200" i="1" kern="1200" dirty="0">
                <a:solidFill>
                  <a:schemeClr val="tx1"/>
                </a:solidFill>
                <a:effectLst/>
                <a:latin typeface="+mn-lt"/>
                <a:ea typeface="+mn-ea"/>
                <a:cs typeface="+mn-cs"/>
              </a:rPr>
              <a:t>„zadávací dokumentace je nejvýznamnějším dokumentem v rámci zadávacího řízení. Odpovědnost za její zpracování leží plně na zadavateli. Tento soubor dokumentů, údajů, požadavků a technických podmínek tvoří společně nejvýznamnější dokument, na jehož základě uchazeči zpracovávají své nabídky, a proto musí být zpracován s maximální pozorností dostatečně konkrétně a podrobně tak, aby dodavatelé mohli podat vzájemně porovnatelné nabídky.“</a:t>
            </a:r>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Nejvyšší správní soud rozsudek ze dne 26. 10. 2011, </a:t>
            </a:r>
            <a:r>
              <a:rPr lang="cs-CZ" sz="1200" kern="1200" dirty="0" err="1">
                <a:solidFill>
                  <a:schemeClr val="tx1"/>
                </a:solidFill>
                <a:effectLst/>
                <a:latin typeface="+mn-lt"/>
                <a:ea typeface="+mn-ea"/>
                <a:cs typeface="+mn-cs"/>
              </a:rPr>
              <a:t>sp</a:t>
            </a:r>
            <a:r>
              <a:rPr lang="cs-CZ" sz="1200" kern="1200" dirty="0">
                <a:solidFill>
                  <a:schemeClr val="tx1"/>
                </a:solidFill>
                <a:effectLst/>
                <a:latin typeface="+mn-lt"/>
                <a:ea typeface="+mn-ea"/>
                <a:cs typeface="+mn-cs"/>
              </a:rPr>
              <a:t>. zn. 7 </a:t>
            </a:r>
            <a:r>
              <a:rPr lang="cs-CZ" sz="1200" kern="1200" dirty="0" err="1">
                <a:solidFill>
                  <a:schemeClr val="tx1"/>
                </a:solidFill>
                <a:effectLst/>
                <a:latin typeface="+mn-lt"/>
                <a:ea typeface="+mn-ea"/>
                <a:cs typeface="+mn-cs"/>
              </a:rPr>
              <a:t>Afs</a:t>
            </a:r>
            <a:r>
              <a:rPr lang="cs-CZ" sz="1200" kern="1200" dirty="0">
                <a:solidFill>
                  <a:schemeClr val="tx1"/>
                </a:solidFill>
                <a:effectLst/>
                <a:latin typeface="+mn-lt"/>
                <a:ea typeface="+mn-ea"/>
                <a:cs typeface="+mn-cs"/>
              </a:rPr>
              <a:t> 66/2010 - „</a:t>
            </a:r>
            <a:r>
              <a:rPr lang="cs-CZ" sz="1200" i="1" kern="1200" dirty="0">
                <a:solidFill>
                  <a:schemeClr val="tx1"/>
                </a:solidFill>
                <a:effectLst/>
                <a:latin typeface="+mn-lt"/>
                <a:ea typeface="+mn-ea"/>
                <a:cs typeface="+mn-cs"/>
              </a:rPr>
              <a:t>ani odborně zdatný uchazeč nemůže při zpracování nabídky vycházet z nejednoznačných podkladů, resp. nabídka zpracovaná na základě neúplných či příliš obecných podkladů bude spíše než odbornou reakcí na požadavky zadavatele, nepodloženou spekulací uchazeče.</a:t>
            </a:r>
            <a:r>
              <a:rPr lang="cs-CZ"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129251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Od 16. 7. 2023 § 83 ZZVZ upraven a zpřesněn.</a:t>
            </a:r>
          </a:p>
          <a:p>
            <a:endParaRPr lang="cs-CZ" dirty="0"/>
          </a:p>
          <a:p>
            <a:r>
              <a:rPr lang="cs-CZ" dirty="0"/>
              <a:t>1. </a:t>
            </a:r>
            <a:r>
              <a:rPr lang="cs-CZ" sz="1200" b="0" i="1" kern="1200" dirty="0">
                <a:solidFill>
                  <a:schemeClr val="tx1"/>
                </a:solidFill>
                <a:effectLst/>
                <a:latin typeface="+mn-lt"/>
                <a:ea typeface="+mn-ea"/>
                <a:cs typeface="+mn-cs"/>
              </a:rPr>
              <a:t>S ohledem na výše uvedené městský soud uzavírá, že zadavatel nemůže zpřísnit pravidla pro prokazování společné a nerozdílné odpovědnosti. Tím, že tak žalobce v nyní posuzované věci učinil, porušil ustanovení § 83 odst. 2 ZZVZ. Žalobce je při nastavení požadavků kvalifikace povinen postupovat tak, aby nedůvodně nevyloučil ze zadávacího řízení ty soutěžitele, kteří by byli schopni realizovat veřejnou zakázku, neboť jedině tak bude dosaženo účelu zadávacího řízení za současného zajištění maximálního prostoru pro realizaci hospodářské soutěže. Žalobce však tím, že umožnil přesunout odpovědnost za celou zakázku z hlavního dodavatele na poddodavatele, zcela zásadním způsobem zvýšil riziko na straně poddodavatele. Přitom musí být výlučně na úvaze tohoto poddodavatele, zda svou poddodávku s tímto rizikem spojí, či zda poskytne dodavateli odpovídající plnění ve smyslu § 83 odst. 1 písm. d) ZZVZ, a veškerá odpovědnost za zakázku zůstane na dodavateli. Stanovení tohoto požadavku žalobcem tak bylo nepřiměřené, což mj. ilustruje skutečnost, že žádost o účast v zadávacím řízení podali pouze tři zájemci. Byť se jistě z obecného hlediska nejedná o relevantní ukazatel přiměřenosti daného požadavku, lze přesto usuzovat, že důvodem pro nízkou účast v zadávacím řízení (jehož předmět není nikterak neobvyklý) může být právě diskriminační nebo přehnaně přísný požadavek ze strany žalobce na prokázání společné a nerozdílné odpovědnosti.</a:t>
            </a:r>
          </a:p>
          <a:p>
            <a:endParaRPr lang="cs-CZ" dirty="0"/>
          </a:p>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2. </a:t>
            </a:r>
            <a:r>
              <a:rPr lang="cs-CZ" sz="1200" i="1" kern="1200" dirty="0">
                <a:solidFill>
                  <a:schemeClr val="tx1"/>
                </a:solidFill>
                <a:effectLst/>
                <a:latin typeface="+mn-lt"/>
                <a:ea typeface="+mn-ea"/>
                <a:cs typeface="+mn-cs"/>
              </a:rPr>
              <a:t>„Úřad uvádí, že z formulace ustanovení § 83 odst. 2 zákona (konkrétně z formulace „Má se za to …“) je zřejmé, že se jedná o vyvratitelnou právní domněnku, která stanoví, za jakých okolností je požadavek podle § 83 odstavce 1 písm. d) zákona splněn. Oproti tomu z formulace ustanovení § 83 odst. 3 zákona (konkrétně z formulace „Zadavatel může …“) vyplývá, že zákonodárce dal tímto ustanovením zadavateli možnost v zadávací dokumentaci požadovat, aby dodavatel a jiná osoba, jejímž prostřednictvím dodavatel prokazuje ekonomickou kvalifikaci podle § 78, nesli společnou a nerozdílnou odpovědnost za plnění veřejné zakázky.“</a:t>
            </a:r>
            <a:endParaRPr lang="cs-CZ" sz="1200" kern="1200" dirty="0">
              <a:solidFill>
                <a:schemeClr val="tx1"/>
              </a:solidFill>
              <a:effectLst/>
              <a:latin typeface="+mn-lt"/>
              <a:ea typeface="+mn-ea"/>
              <a:cs typeface="+mn-cs"/>
            </a:endParaRPr>
          </a:p>
          <a:p>
            <a:endParaRPr lang="cs-CZ" dirty="0"/>
          </a:p>
          <a:p>
            <a:r>
              <a:rPr lang="cs-CZ" dirty="0"/>
              <a:t>Centrum na základě rozhodnutí ŘO IROP ukládalo finanční opravu ve výši 1 % nebo 2 %, tedy ve snížené výši oproti minimální sazbě 5 % uvedené v čl. 2 Pravidla pro uplatňování finančních oprav pro zadávací/výběrová řízení v bodě 11. Přílohy č. 1 Obecných pravidel pro žadatele a příjemce, verze 4 (Finanční opravy za nedodržení postupu stanoveného v ZZVZ a v MPZ), nicméně audity toto neakceptovaly a uplatňovaly sazbu 5 % a došlo k „doměření“ finanční opravy. </a:t>
            </a:r>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987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dirty="0"/>
              <a:t>1. N</a:t>
            </a:r>
            <a:r>
              <a:rPr lang="cs-CZ" sz="1200" b="0" i="0" kern="1200" dirty="0">
                <a:solidFill>
                  <a:schemeClr val="tx1"/>
                </a:solidFill>
                <a:effectLst/>
                <a:latin typeface="+mn-lt"/>
                <a:ea typeface="+mn-ea"/>
                <a:cs typeface="+mn-cs"/>
              </a:rPr>
              <a:t>a základě žádosti Úřadu týkající vyjasnění obsahu živnostenského oprávnění „provádění staveb, jejich změn a odstraňování“ podalo MPO následující vyjádření ze dne 17. 1. 2020 (dále jen „stanovisko MPO“):</a:t>
            </a:r>
          </a:p>
          <a:p>
            <a:pPr fontAlgn="base"/>
            <a:r>
              <a:rPr lang="cs-CZ" sz="1200" b="0" i="1" kern="1200" dirty="0">
                <a:solidFill>
                  <a:schemeClr val="tx1"/>
                </a:solidFill>
                <a:effectLst/>
                <a:latin typeface="+mn-lt"/>
                <a:ea typeface="+mn-ea"/>
                <a:cs typeface="+mn-cs"/>
              </a:rPr>
              <a:t>„Při realizaci stavby na základě živnosti „Provádění staveb, jejich změn a odstraňování“ mohou být vykonávány samostatně, avšak prostřednictvím odborně způsobilých osob (například prostřednictvím samostatných podnikatelů, kteří vlastní pro příslušnou činnost příslušné živnostenské oprávnění), i takové činnosti, které jsou jinak předmětem jednotlivých živností řemeslných, případně živnosti volné, pokud tyto činnosti přímo souvisejí se zřizováním, změnami a údržbou staveb, např. zhotovení a montáž stavebních zámečnických výrobků, stavebních truhlářských výrobků, vodoinstalatérství, topenářství, montáž, opravy a revize plynových, elektrických, zdvihacích a tlakových zařízení, montáž a opravy chladicích zařízení a tepelných čerpadel, elektroinstalační práce, </a:t>
            </a:r>
            <a:r>
              <a:rPr lang="cs-CZ" sz="1200" b="0" i="1" kern="1200" dirty="0" err="1">
                <a:solidFill>
                  <a:schemeClr val="tx1"/>
                </a:solidFill>
                <a:effectLst/>
                <a:latin typeface="+mn-lt"/>
                <a:ea typeface="+mn-ea"/>
                <a:cs typeface="+mn-cs"/>
              </a:rPr>
              <a:t>podlahářské</a:t>
            </a:r>
            <a:r>
              <a:rPr lang="cs-CZ" sz="1200" b="0" i="1" kern="1200" dirty="0">
                <a:solidFill>
                  <a:schemeClr val="tx1"/>
                </a:solidFill>
                <a:effectLst/>
                <a:latin typeface="+mn-lt"/>
                <a:ea typeface="+mn-ea"/>
                <a:cs typeface="+mn-cs"/>
              </a:rPr>
              <a:t> práce a podobně, případně činnosti, které spadají do některého z oborů činnosti živnosti volné (například zemní práce a terénní úpravy, výkopové práce, úklid staveniště a dokončené stavby před závěrečnou kontrolní prohlídkou a podobně).</a:t>
            </a:r>
            <a:endParaRPr lang="cs-CZ" sz="1200" b="0" i="0" kern="1200" dirty="0">
              <a:solidFill>
                <a:schemeClr val="tx1"/>
              </a:solidFill>
              <a:effectLst/>
              <a:latin typeface="+mn-lt"/>
              <a:ea typeface="+mn-ea"/>
              <a:cs typeface="+mn-cs"/>
            </a:endParaRPr>
          </a:p>
          <a:p>
            <a:pPr fontAlgn="base"/>
            <a:r>
              <a:rPr lang="cs-CZ" sz="1200" b="1" i="1" kern="1200" dirty="0">
                <a:solidFill>
                  <a:schemeClr val="tx1"/>
                </a:solidFill>
                <a:effectLst/>
                <a:latin typeface="+mn-lt"/>
                <a:ea typeface="+mn-ea"/>
                <a:cs typeface="+mn-cs"/>
              </a:rPr>
              <a:t>S ohledem na výše uvedené jsme toho názoru, že podnikatel vlastnící živnostenské oprávnění s předmětem podnikání „Provádění staveb, jejich změn a odstraňování“ není povinen pro provozování dílčích činností vedoucích k realizaci stavby, které jsou jinak samostatnými živnostmi, vlastnit jednotlivá živnostenská oprávnění.</a:t>
            </a:r>
            <a:endParaRPr lang="cs-CZ" sz="1200" b="1" i="0" kern="1200" dirty="0">
              <a:solidFill>
                <a:schemeClr val="tx1"/>
              </a:solidFill>
              <a:effectLst/>
              <a:latin typeface="+mn-lt"/>
              <a:ea typeface="+mn-ea"/>
              <a:cs typeface="+mn-cs"/>
            </a:endParaRPr>
          </a:p>
          <a:p>
            <a:pPr fontAlgn="base"/>
            <a:r>
              <a:rPr lang="cs-CZ" sz="1200" b="0" i="1" kern="1200" dirty="0">
                <a:solidFill>
                  <a:schemeClr val="tx1"/>
                </a:solidFill>
                <a:effectLst/>
                <a:latin typeface="+mn-lt"/>
                <a:ea typeface="+mn-ea"/>
                <a:cs typeface="+mn-cs"/>
              </a:rPr>
              <a:t>Pokud však podnikatel soustavně vykonává pouze činnosti, které jsou předmětem některé z živností řemeslných, případně živnosti volné, měl by dle našeho názoru tyto činnosti vykonávat v rámci příslušné řemeslné živnosti, příp. živnosti volné. Závěrem sdělujeme, že hodlá-li podnikatel vykonávat činnosti související s revizemi elektrických zařízení, měl by rovněž splňovat podmínky dané zákonem č. 174/1968 Sb., o státním odborném dozoru nad bezpečností práce, ve znění pozdějších předpisů, a vyhláškou Českého úřadu bezpečnosti práce a Českého báňského úřadu č. 50/1978 Sb., o odborné způsobilosti v elektrotechnice, ve znění pozdějších předpisů.«</a:t>
            </a:r>
            <a:r>
              <a:rPr lang="cs-CZ" sz="1200" b="0" i="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2. </a:t>
            </a:r>
            <a:r>
              <a:rPr lang="cs-CZ" sz="1200" i="1" kern="1200" dirty="0">
                <a:solidFill>
                  <a:schemeClr val="tx1"/>
                </a:solidFill>
                <a:effectLst/>
                <a:latin typeface="+mn-lt"/>
                <a:ea typeface="+mn-ea"/>
                <a:cs typeface="+mn-cs"/>
              </a:rPr>
              <a:t>„Příloha 2. nařízení vlády č. 278/2008 Sb., o obsahových náplních jednotlivých živností, ve znění účinném pro projednávanou věc, vymezuje obsahové náplně vázaných živností. Obsahová náplň živnosti „Provádění staveb, jejich změn a odstraňování“ je definována jako „provádění stavebních a montážních prací při novostavbách, změnách dokončených staveb (nástavby, přístavby, stavební úpravy), údržbě staveb a jejich odstraňování podle stavebního zákona. Při provádění uvedených stavebních prací mohou být vykonány i činnosti související s realizací staveb, které jsou předmětem živností řemeslných nebo vázaných, případně živnosti volné“. Nejvyšší správní soud se proto ztotožňuje s názorem krajského soudu, že držitel živnosti „Provádění staveb, jejich změn a odstraňování“ je dle nařízení vlády č. 278/2008 Sb. oprávněn při provádění stavebních prací vykonávat i činnosti související s realizací staveb, které jsou předmětem živností řemeslných nebo vázaných, případně živnosti volné. Revizní zkoušky elektrických zařízení vymezené v předmětu veřejné zakázky bez pochyby souvisely s realizací rekonstrukce základní školy a dostavby sportovní haly. V rámci dotčené živnosti mohou být vykonávány i činnosti, které nejsou stavebními ani montážními pracemi, ale musí být vykonávány při nich a musí souviset s realizací stavby. Proto uchazeči BERGER BOHEMIA k prokázání oprávnění k podnikání v souladu s § 54 písm. b) zákona o veřejných zakázkách postačoval živnostenský list pro „provádění staveb včetně jejich změn, udržovacích prací na nich a jejich odstraňování“.</a:t>
            </a:r>
            <a:endParaRPr lang="cs-CZ" sz="1200" kern="1200" dirty="0">
              <a:solidFill>
                <a:schemeClr val="tx1"/>
              </a:solidFill>
              <a:effectLst/>
              <a:latin typeface="+mn-lt"/>
              <a:ea typeface="+mn-ea"/>
              <a:cs typeface="+mn-cs"/>
            </a:endParaRPr>
          </a:p>
          <a:p>
            <a:endParaRPr lang="cs-CZ" dirty="0"/>
          </a:p>
          <a:p>
            <a:r>
              <a:rPr lang="cs-CZ" dirty="0"/>
              <a:t>3. </a:t>
            </a:r>
            <a:r>
              <a:rPr lang="cs-CZ" sz="1200" i="1" kern="1200" dirty="0">
                <a:solidFill>
                  <a:schemeClr val="tx1"/>
                </a:solidFill>
                <a:effectLst/>
                <a:latin typeface="+mn-lt"/>
                <a:ea typeface="+mn-ea"/>
                <a:cs typeface="+mn-cs"/>
              </a:rPr>
              <a:t>V souladu s nařízením vlády č. 278/2008 Sb., o obsahových náplních jednotlivých živností, ve znění pozdějších předpisů, mohou být v rámci vázané živnosti s předmětem podnikání „Provádění staveb, jejich změn a odstraňování“ vykonávány při provádění stavebních a montážních prací při novostavbách, změnách dokončených staveb, údržbě staveb a jejich odstraňování podle stavebního zákona, včetně vedení realizace staveb a jejich změn, </a:t>
            </a:r>
            <a:r>
              <a:rPr lang="cs-CZ" sz="1200" i="1" u="sng" kern="1200" dirty="0">
                <a:solidFill>
                  <a:schemeClr val="tx1"/>
                </a:solidFill>
                <a:effectLst/>
                <a:latin typeface="+mn-lt"/>
                <a:ea typeface="+mn-ea"/>
                <a:cs typeface="+mn-cs"/>
              </a:rPr>
              <a:t>rovněž činnosti souvisejí s realizací staveb, které jsou předmětem živností řemeslných, případně živnosti volné</a:t>
            </a:r>
            <a:r>
              <a:rPr lang="cs-CZ" sz="1200" i="1" kern="1200" dirty="0">
                <a:solidFill>
                  <a:schemeClr val="tx1"/>
                </a:solidFill>
                <a:effectLst/>
                <a:latin typeface="+mn-lt"/>
                <a:ea typeface="+mn-ea"/>
                <a:cs typeface="+mn-cs"/>
              </a:rPr>
              <a:t>. Při provozování předmětné vázané živnosti je zpravidla vykonávána celá škála dílčích činností, které mohou být vykonávány i samostatně v rámci příslušných řemeslných živností (např. „Zednictví“ „Vodoinstalatérství, topenářství“, „Pokrývačství, tesařství“, „Izolatérství“, „Truhlářství, podlahářství“, „Montáž, opravy, revize a zkoušky elektrických zařízení“), popř. v rámci živnosti volné (např. zemní a výkopové práce, terénní úpravy apod.). Obsahová náplň vázané živnosti „Provádění staveb, jejich změn a odstraňování“ je tedy záměrně nastavena tak, aby mohla pokrýt širokou </a:t>
            </a:r>
            <a:r>
              <a:rPr lang="cs-CZ" sz="1200" b="1" i="1" kern="1200" dirty="0">
                <a:solidFill>
                  <a:schemeClr val="tx1"/>
                </a:solidFill>
                <a:effectLst/>
                <a:latin typeface="+mn-lt"/>
                <a:ea typeface="+mn-ea"/>
                <a:cs typeface="+mn-cs"/>
              </a:rPr>
              <a:t>škálu činností, které je třeba provést při realizaci stavby</a:t>
            </a:r>
            <a:r>
              <a:rPr lang="cs-CZ" sz="1200" i="1" kern="1200" dirty="0">
                <a:solidFill>
                  <a:schemeClr val="tx1"/>
                </a:solidFill>
                <a:effectLst/>
                <a:latin typeface="+mn-lt"/>
                <a:ea typeface="+mn-ea"/>
                <a:cs typeface="+mn-cs"/>
              </a:rPr>
              <a:t>. Zároveň je však třeba upozornit na to, že výkon některých z dílčích činností je třeba zajistit osobou odborně způsobilou k jejímu výkonu (např. montáž vyhrazených elektrických či plynových zařízení).</a:t>
            </a:r>
            <a:endParaRPr lang="cs-CZ" sz="1200" kern="1200" dirty="0">
              <a:solidFill>
                <a:schemeClr val="tx1"/>
              </a:solidFill>
              <a:effectLst/>
              <a:latin typeface="+mn-lt"/>
              <a:ea typeface="+mn-ea"/>
              <a:cs typeface="+mn-cs"/>
            </a:endParaRPr>
          </a:p>
          <a:p>
            <a:r>
              <a:rPr lang="cs-CZ" sz="1200" i="1" kern="1200" dirty="0">
                <a:solidFill>
                  <a:schemeClr val="tx1"/>
                </a:solidFill>
                <a:effectLst/>
                <a:latin typeface="+mn-lt"/>
                <a:ea typeface="+mn-ea"/>
                <a:cs typeface="+mn-cs"/>
              </a:rPr>
              <a:t>Odbor živností a spotřebitelské legislativy se ztotožňuje se závěry rozsudku Nejvyššího správního soudu č.j. 10 AS 111/2014 – 47 ze dne 24. 7. 2014, kde se mimo jiné uvádí, že v rámci předmětné živnosti mohou být vykonávány i činnosti, které nejsou samy o sobě stavebními ani montážními pracemi, ale musí být vykonávány při nich a musí souviset s realizací stavby.“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202309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0FBEC-56A1-2D04-6C5F-01B48898B22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BE07369-405E-5C8D-6C71-001F5F2A7FF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A71E262-7EC8-B0C9-F163-65480D4AFB24}"/>
              </a:ext>
            </a:extLst>
          </p:cNvPr>
          <p:cNvSpPr>
            <a:spLocks noGrp="1"/>
          </p:cNvSpPr>
          <p:nvPr>
            <p:ph type="body" idx="1"/>
          </p:nvPr>
        </p:nvSpPr>
        <p:spPr/>
        <p:txBody>
          <a:bodyPr/>
          <a:lstStyle/>
          <a:p>
            <a:pPr fontAlgn="base"/>
            <a:endParaRPr lang="cs-CZ" dirty="0"/>
          </a:p>
        </p:txBody>
      </p:sp>
      <p:sp>
        <p:nvSpPr>
          <p:cNvPr id="4" name="Zástupný symbol pro číslo snímku 3">
            <a:extLst>
              <a:ext uri="{FF2B5EF4-FFF2-40B4-BE49-F238E27FC236}">
                <a16:creationId xmlns:a16="http://schemas.microsoft.com/office/drawing/2014/main" id="{1306D4A5-AA8F-EBA0-EF58-E16E9BF59C64}"/>
              </a:ext>
            </a:extLst>
          </p:cNvPr>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414645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C0FCB-0762-1904-1162-23ACC90E562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B63719D-0B23-8128-74F5-655A38966B7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D2F749F-63B9-4C66-95EF-0B16EAAB56DD}"/>
              </a:ext>
            </a:extLst>
          </p:cNvPr>
          <p:cNvSpPr>
            <a:spLocks noGrp="1"/>
          </p:cNvSpPr>
          <p:nvPr>
            <p:ph type="body" idx="1"/>
          </p:nvPr>
        </p:nvSpPr>
        <p:spPr/>
        <p:txBody>
          <a:bodyPr/>
          <a:lstStyle/>
          <a:p>
            <a:pPr fontAlgn="base"/>
            <a:endParaRPr lang="cs-CZ" dirty="0"/>
          </a:p>
        </p:txBody>
      </p:sp>
      <p:sp>
        <p:nvSpPr>
          <p:cNvPr id="4" name="Zástupný symbol pro číslo snímku 3">
            <a:extLst>
              <a:ext uri="{FF2B5EF4-FFF2-40B4-BE49-F238E27FC236}">
                <a16:creationId xmlns:a16="http://schemas.microsoft.com/office/drawing/2014/main" id="{084D2DFC-0886-095A-0092-1FBB1D2DE3D8}"/>
              </a:ext>
            </a:extLst>
          </p:cNvPr>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2564268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8B61CF2-46DE-C141-AA64-5A32E04513DC}"/>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marketa.vavrincova@crr.gov.cz" TargetMode="External"/><Relationship Id="rId2" Type="http://schemas.openxmlformats.org/officeDocument/2006/relationships/hyperlink" Target="mailto:tomas.mosinger@crr.gov.cz"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737-6413-1046-BFA6-F6A3779A8C3F}"/>
              </a:ext>
            </a:extLst>
          </p:cNvPr>
          <p:cNvSpPr txBox="1">
            <a:spLocks/>
          </p:cNvSpPr>
          <p:nvPr/>
        </p:nvSpPr>
        <p:spPr>
          <a:xfrm>
            <a:off x="1153391" y="927335"/>
            <a:ext cx="6644954" cy="3208337"/>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VZMR TOUR</a:t>
            </a:r>
            <a:r>
              <a:rPr lang="cs-CZ" sz="5000" dirty="0">
                <a:solidFill>
                  <a:srgbClr val="FF0000"/>
                </a:solidFill>
                <a:latin typeface="Arial" panose="020B0604020202020204" pitchFamily="34" charset="0"/>
                <a:cs typeface="Arial" panose="020B0604020202020204" pitchFamily="34" charset="0"/>
              </a:rPr>
              <a:t>.</a:t>
            </a:r>
          </a:p>
          <a:p>
            <a:pPr algn="ctr"/>
            <a:endParaRPr lang="cs-CZ" sz="2400" dirty="0">
              <a:solidFill>
                <a:srgbClr val="FF0000"/>
              </a:solidFill>
              <a:latin typeface="Arial" panose="020B0604020202020204" pitchFamily="34" charset="0"/>
              <a:cs typeface="Arial" panose="020B0604020202020204" pitchFamily="34" charset="0"/>
            </a:endParaRPr>
          </a:p>
          <a:p>
            <a:pPr algn="ctr">
              <a:spcAft>
                <a:spcPts val="600"/>
              </a:spcAft>
            </a:pPr>
            <a:r>
              <a:rPr lang="cs-CZ" dirty="0">
                <a:solidFill>
                  <a:schemeClr val="bg1"/>
                </a:solidFill>
                <a:latin typeface="Arial" panose="020B0604020202020204" pitchFamily="34" charset="0"/>
                <a:cs typeface="Arial" panose="020B0604020202020204" pitchFamily="34" charset="0"/>
              </a:rPr>
              <a:t>Základní zásady a pravidla, </a:t>
            </a:r>
          </a:p>
          <a:p>
            <a:pPr algn="ctr">
              <a:spcAft>
                <a:spcPts val="600"/>
              </a:spcAft>
            </a:pPr>
            <a:r>
              <a:rPr lang="cs-CZ" dirty="0">
                <a:solidFill>
                  <a:schemeClr val="bg1"/>
                </a:solidFill>
                <a:latin typeface="Arial" panose="020B0604020202020204" pitchFamily="34" charset="0"/>
                <a:cs typeface="Arial" panose="020B0604020202020204" pitchFamily="34" charset="0"/>
              </a:rPr>
              <a:t>nejčastější chyby v průběhu zadávání VZMR </a:t>
            </a:r>
          </a:p>
          <a:p>
            <a:pPr algn="ctr">
              <a:spcAft>
                <a:spcPts val="600"/>
              </a:spcAft>
            </a:pPr>
            <a:r>
              <a:rPr lang="cs-CZ" dirty="0">
                <a:solidFill>
                  <a:schemeClr val="bg1"/>
                </a:solidFill>
                <a:latin typeface="Arial" panose="020B0604020202020204" pitchFamily="34" charset="0"/>
                <a:cs typeface="Arial" panose="020B0604020202020204" pitchFamily="34" charset="0"/>
              </a:rPr>
              <a:t>a jak se jich vyvarovat </a:t>
            </a:r>
          </a:p>
        </p:txBody>
      </p:sp>
      <p:sp>
        <p:nvSpPr>
          <p:cNvPr id="4" name="Text Placeholder 4">
            <a:extLst>
              <a:ext uri="{FF2B5EF4-FFF2-40B4-BE49-F238E27FC236}">
                <a16:creationId xmlns:a16="http://schemas.microsoft.com/office/drawing/2014/main" id="{9A93C5EC-424C-AC4D-B30E-0A1EDBAEB96F}"/>
              </a:ext>
            </a:extLst>
          </p:cNvPr>
          <p:cNvSpPr txBox="1">
            <a:spLocks/>
          </p:cNvSpPr>
          <p:nvPr/>
        </p:nvSpPr>
        <p:spPr>
          <a:xfrm>
            <a:off x="779228" y="5577122"/>
            <a:ext cx="6524625" cy="369888"/>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a:solidFill>
                  <a:schemeClr val="bg1"/>
                </a:solidFill>
                <a:latin typeface="Arial" panose="020B0604020202020204" pitchFamily="34" charset="0"/>
                <a:cs typeface="Arial" panose="020B0604020202020204" pitchFamily="34" charset="0"/>
              </a:rPr>
              <a:t>7. 10. 2025</a:t>
            </a:r>
          </a:p>
          <a:p>
            <a:endParaRPr lang="en-US" dirty="0"/>
          </a:p>
        </p:txBody>
      </p:sp>
    </p:spTree>
    <p:extLst>
      <p:ext uri="{BB962C8B-B14F-4D97-AF65-F5344CB8AC3E}">
        <p14:creationId xmlns:p14="http://schemas.microsoft.com/office/powerpoint/2010/main" val="304724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10</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55705"/>
            <a:ext cx="8321760" cy="5670783"/>
          </a:xfrm>
          <a:prstGeom prst="rect">
            <a:avLst/>
          </a:prstGeom>
          <a:noFill/>
        </p:spPr>
        <p:txBody>
          <a:bodyPr wrap="square">
            <a:spAutoFit/>
          </a:bodyPr>
          <a:lstStyle/>
          <a:p>
            <a:pPr algn="just">
              <a:spcAft>
                <a:spcPts val="300"/>
              </a:spcAft>
            </a:pPr>
            <a:r>
              <a:rPr lang="cs-CZ" sz="2000" b="1" cap="none" dirty="0">
                <a:solidFill>
                  <a:srgbClr val="0B55A2"/>
                </a:solidFill>
              </a:rPr>
              <a:t>Věnovat odpovídající pozornost celému znění všech dokumentů, které zadavatel v souvislosti se zadávacím řízení vyhotovuje</a:t>
            </a:r>
            <a:endParaRPr lang="cs-CZ" sz="2000" b="1" dirty="0">
              <a:solidFill>
                <a:srgbClr val="0B55A2"/>
              </a:solidFill>
            </a:endParaRPr>
          </a:p>
          <a:p>
            <a:pPr marL="342900" indent="-342900" algn="just">
              <a:spcAft>
                <a:spcPts val="300"/>
              </a:spcAft>
              <a:buFont typeface="Wingdings" panose="05000000000000000000" pitchFamily="2" charset="2"/>
              <a:buChar char="Ø"/>
            </a:pPr>
            <a:r>
              <a:rPr lang="cs-CZ" sz="1600" dirty="0"/>
              <a:t>V případě formulace zadávacích podmínek skrze přepis zákonných ustanovení jejich znění neupravovat (např. požadavky dle </a:t>
            </a:r>
            <a:r>
              <a:rPr lang="cs-CZ" sz="1600" dirty="0" err="1"/>
              <a:t>ust</a:t>
            </a:r>
            <a:r>
              <a:rPr lang="cs-CZ" sz="1600" dirty="0"/>
              <a:t>. § 83 ZZVZ/</a:t>
            </a:r>
            <a:r>
              <a:rPr lang="cs-CZ" sz="1600" dirty="0">
                <a:solidFill>
                  <a:srgbClr val="FF0000"/>
                </a:solidFill>
              </a:rPr>
              <a:t>čl. 7.2.3 písm. a) bod 4 MPZ</a:t>
            </a:r>
            <a:r>
              <a:rPr lang="cs-CZ" sz="1600" dirty="0"/>
              <a:t>):</a:t>
            </a:r>
          </a:p>
          <a:p>
            <a:pPr marL="742950" lvl="1" indent="-285750" algn="just">
              <a:spcAft>
                <a:spcPts val="300"/>
              </a:spcAft>
              <a:buFont typeface="Arial" panose="020B0604020202020204" pitchFamily="34" charset="0"/>
              <a:buChar char="•"/>
            </a:pPr>
            <a:r>
              <a:rPr lang="cs-CZ" sz="1300" dirty="0"/>
              <a:t>Nelze požadovat, aby obsahem smlouvy nebo jinou osobou podepsaného potvrzení o její existenci byl závazek jiné osoby plnit veřejnou zakázku společně a nerozdílně s dodavatelem. Obsah smlouvy nebo jinou osobou podepsaného potvrzení o její existenci je definován v § 83 odst. 1 písm. d) ZZVZ. Požadavek na společnou a nerozdílnou odpovědnost je dle § 83 odst. 4 ZZVZ přípustný jen ve vztahu k ekonomické kvalifikaci dle § 78 ZZVZ.</a:t>
            </a:r>
          </a:p>
          <a:p>
            <a:pPr marL="742950" lvl="1" indent="-285750" algn="just">
              <a:spcAft>
                <a:spcPts val="300"/>
              </a:spcAft>
              <a:buFont typeface="Arial" panose="020B0604020202020204" pitchFamily="34" charset="0"/>
              <a:buChar char="•"/>
            </a:pPr>
            <a:r>
              <a:rPr lang="cs-CZ" sz="1300" dirty="0"/>
              <a:t>Uvedený požadavek je nepřípustným zpřísněním ZZVZ, když § 83 odst. 3 ZZVZ obsahuje vyvratitelnou právní domněnku, že požadavek dle § 83 odst. 1 písm. d) ZZVZ je splněn, pokud z obsahu smlouvy nebo potvrzení o její existenci vyplývá závazek jiné osoby plnit veřejnou zakázku společně a nerozdílně s dodavatelem.</a:t>
            </a:r>
          </a:p>
          <a:p>
            <a:pPr marL="742950" lvl="1" indent="-285750" algn="just">
              <a:spcAft>
                <a:spcPts val="300"/>
              </a:spcAft>
              <a:buFont typeface="Arial" panose="020B0604020202020204" pitchFamily="34" charset="0"/>
              <a:buChar char="•"/>
            </a:pPr>
            <a:r>
              <a:rPr lang="cs-CZ" sz="1300" dirty="0"/>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742950" lvl="1" indent="-285750" algn="just">
              <a:spcAft>
                <a:spcPts val="300"/>
              </a:spcAft>
              <a:buFont typeface="Arial" panose="020B0604020202020204" pitchFamily="34" charset="0"/>
              <a:buChar char="•"/>
            </a:pPr>
            <a:r>
              <a:rPr lang="cs-CZ" sz="1300" dirty="0"/>
              <a:t>§ 83 odst. 2 ZZVZ dále stanoví, že prokazuje-li dodavatel prostřednictvím jiné osoby kvalifikaci a předkládá doklady podle § 79 odst. 2 písm. a), b) nebo d) vztahující se k takové osobě, musí ze smlouvy nebo potvrzení o její existenci podle odstavce 1 písm. d) vyplývat závazek, že jiná osoba bude vykonávat stavební práce či služby, ke kterým se prokazované kritérium kvalifikace vztahuje.</a:t>
            </a:r>
          </a:p>
          <a:p>
            <a:pPr marL="742950" lvl="1" indent="-285750" algn="just">
              <a:spcAft>
                <a:spcPts val="300"/>
              </a:spcAft>
              <a:buFont typeface="Arial" panose="020B0604020202020204" pitchFamily="34" charset="0"/>
              <a:buChar char="•"/>
            </a:pPr>
            <a:r>
              <a:rPr lang="cs-CZ" sz="1300" dirty="0"/>
              <a:t>Uvedený výklad byl potvrzen rozsudkem Městského soudu v Praze č. j. 11 A 92/2021- 33 ze dne 20. 7.2021</a:t>
            </a:r>
            <a:r>
              <a:rPr lang="cs-CZ" sz="1600" b="1" baseline="30000" dirty="0">
                <a:solidFill>
                  <a:srgbClr val="FF0000"/>
                </a:solidFill>
              </a:rPr>
              <a:t>1</a:t>
            </a:r>
            <a:r>
              <a:rPr lang="cs-CZ" sz="1300" dirty="0"/>
              <a:t>.</a:t>
            </a:r>
          </a:p>
          <a:p>
            <a:pPr marL="742950" lvl="1" indent="-285750" algn="just">
              <a:spcAft>
                <a:spcPts val="300"/>
              </a:spcAft>
              <a:buFont typeface="Arial" panose="020B0604020202020204" pitchFamily="34" charset="0"/>
              <a:buChar char="•"/>
            </a:pPr>
            <a:r>
              <a:rPr lang="cs-CZ" sz="1300" dirty="0"/>
              <a:t>Obdobně věc vykládá rovněž ÚOHS  - viz rozhodnutí č. j. ÚOHS-30735/2020/511/</a:t>
            </a:r>
            <a:r>
              <a:rPr lang="cs-CZ" sz="1300" dirty="0" err="1"/>
              <a:t>Mmi</a:t>
            </a:r>
            <a:r>
              <a:rPr lang="cs-CZ" sz="1300" dirty="0"/>
              <a:t> ze dne 2. 10. 2020</a:t>
            </a:r>
            <a:r>
              <a:rPr lang="cs-CZ" sz="1600" b="1" baseline="30000" dirty="0">
                <a:solidFill>
                  <a:srgbClr val="FF0000"/>
                </a:solidFill>
              </a:rPr>
              <a:t>2</a:t>
            </a:r>
            <a:r>
              <a:rPr lang="cs-CZ" sz="1300" dirty="0"/>
              <a:t>.</a:t>
            </a:r>
          </a:p>
        </p:txBody>
      </p:sp>
    </p:spTree>
    <p:extLst>
      <p:ext uri="{BB962C8B-B14F-4D97-AF65-F5344CB8AC3E}">
        <p14:creationId xmlns:p14="http://schemas.microsoft.com/office/powerpoint/2010/main" val="382011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11</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50566"/>
            <a:ext cx="8321760" cy="6363280"/>
          </a:xfrm>
          <a:prstGeom prst="rect">
            <a:avLst/>
          </a:prstGeom>
          <a:noFill/>
        </p:spPr>
        <p:txBody>
          <a:bodyPr wrap="square">
            <a:spAutoFit/>
          </a:bodyPr>
          <a:lstStyle/>
          <a:p>
            <a:pPr algn="just">
              <a:spcAft>
                <a:spcPts val="300"/>
              </a:spcAft>
            </a:pPr>
            <a:r>
              <a:rPr lang="cs-CZ" sz="2000" b="1" cap="none" dirty="0">
                <a:solidFill>
                  <a:srgbClr val="0B55A2"/>
                </a:solidFill>
              </a:rPr>
              <a:t>Zvolit přiměřené požadavky na kvalifikaci vzhledem k předmětu VZ</a:t>
            </a:r>
          </a:p>
          <a:p>
            <a:pPr marL="342900" indent="-342900" algn="just">
              <a:spcAft>
                <a:spcPts val="300"/>
              </a:spcAft>
              <a:buFont typeface="Wingdings" panose="05000000000000000000" pitchFamily="2" charset="2"/>
              <a:buChar char="Ø"/>
            </a:pPr>
            <a:r>
              <a:rPr lang="cs-CZ" sz="1600" cap="none" dirty="0"/>
              <a:t>Nepřiměřený a diskriminační požadavek na prokázání profesní způsobilosti dle </a:t>
            </a:r>
            <a:r>
              <a:rPr lang="cs-CZ" sz="1600" cap="none" dirty="0" err="1"/>
              <a:t>ust</a:t>
            </a:r>
            <a:r>
              <a:rPr lang="cs-CZ" sz="1600" cap="none" dirty="0"/>
              <a:t>. § 77 odst. 2 písm. a) ZZVZ (</a:t>
            </a:r>
            <a:r>
              <a:rPr lang="cs-CZ" sz="1600" cap="none" dirty="0">
                <a:solidFill>
                  <a:srgbClr val="FF0000"/>
                </a:solidFill>
              </a:rPr>
              <a:t>čl. 7.2.3 písm. a) MPZ</a:t>
            </a:r>
            <a:r>
              <a:rPr lang="cs-CZ" sz="1600" cap="none" dirty="0"/>
              <a:t>) doklady prokazujícími živnostenská oprávnění na:</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t>„Montáž, opravy, revize a zkoušky elektrických zařízení“ a „Vodoinstalatérství, topenářství“ apod. a současně na živnostenské oprávnění „Provádění staveb, jejich změn a odstraňování“. </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R="0" lvl="1" algn="just" defTabSz="457200" rtl="0" eaLnBrk="1" fontAlgn="auto" latinLnBrk="0" hangingPunct="1">
              <a:lnSpc>
                <a:spcPct val="100000"/>
              </a:lnSpc>
              <a:spcBef>
                <a:spcPts val="0"/>
              </a:spcBef>
              <a:spcAft>
                <a:spcPts val="300"/>
              </a:spcAft>
              <a:buClrTx/>
              <a:buSzTx/>
              <a:tabLst/>
              <a:defRPr/>
            </a:pPr>
            <a:endParaRPr lang="cs-CZ" sz="1000" cap="none" dirty="0"/>
          </a:p>
          <a:p>
            <a:pPr marL="742950" lvl="1" indent="-285750" algn="just">
              <a:spcAft>
                <a:spcPts val="300"/>
              </a:spcAft>
              <a:buFont typeface="Arial" panose="020B0604020202020204" pitchFamily="34" charset="0"/>
              <a:buChar char="•"/>
              <a:defRPr/>
            </a:pPr>
            <a:r>
              <a:rPr lang="cs-CZ" sz="1400" cap="none" dirty="0"/>
              <a:t>Obdobně se k dané problematice vyjádřil ÚOHS ve svém rozhodnutí č. j. ÚOHS-05747/2020/553/</a:t>
            </a:r>
            <a:r>
              <a:rPr lang="cs-CZ" sz="1400" cap="none" dirty="0" err="1"/>
              <a:t>LHl</a:t>
            </a:r>
            <a:r>
              <a:rPr lang="cs-CZ" sz="1400" cap="none" dirty="0"/>
              <a:t> ze dne 21. 2. 2020</a:t>
            </a:r>
            <a:r>
              <a:rPr lang="cs-CZ" b="1" baseline="30000" dirty="0">
                <a:solidFill>
                  <a:srgbClr val="FF0000"/>
                </a:solidFill>
              </a:rPr>
              <a:t>1</a:t>
            </a:r>
            <a:r>
              <a:rPr lang="cs-CZ" sz="1400" cap="none" dirty="0"/>
              <a:t>.</a:t>
            </a:r>
          </a:p>
          <a:p>
            <a:pPr lvl="1" algn="just">
              <a:spcAft>
                <a:spcPts val="300"/>
              </a:spcAft>
              <a:defRPr/>
            </a:pPr>
            <a:endParaRPr lang="cs-CZ" sz="1000" cap="none" dirty="0"/>
          </a:p>
          <a:p>
            <a:pPr marL="742950" lvl="1" indent="-285750" algn="just">
              <a:spcAft>
                <a:spcPts val="300"/>
              </a:spcAft>
              <a:buFont typeface="Arial" panose="020B0604020202020204" pitchFamily="34" charset="0"/>
              <a:buChar char="•"/>
              <a:defRPr/>
            </a:pPr>
            <a:r>
              <a:rPr lang="cs-CZ" sz="1400" cap="none" dirty="0"/>
              <a:t>Věcí se zabývá i rozsudek Nejvyššího správního soudu č. j. 10 As 111/2014 ze dne 24. 7. 2014</a:t>
            </a:r>
            <a:r>
              <a:rPr lang="cs-CZ" b="1" baseline="30000" dirty="0">
                <a:solidFill>
                  <a:srgbClr val="FF0000"/>
                </a:solidFill>
              </a:rPr>
              <a:t>2</a:t>
            </a:r>
            <a:r>
              <a:rPr lang="cs-CZ" sz="1400" cap="none" dirty="0"/>
              <a:t>.</a:t>
            </a:r>
          </a:p>
          <a:p>
            <a:pPr lvl="1" algn="just">
              <a:spcAft>
                <a:spcPts val="300"/>
              </a:spcAft>
              <a:defRPr/>
            </a:pPr>
            <a:endParaRPr lang="cs-CZ" sz="1000" cap="none" dirty="0"/>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dirty="0"/>
              <a:t>Centrum má k dispozici i stanovisko Odboru živností a spotřebitelské legislativy Ministerstva průmyslu a obchodu z března 2025, kde mimo jiné uvádí: </a:t>
            </a:r>
            <a:r>
              <a:rPr lang="cs-CZ" sz="1400" i="1" dirty="0"/>
              <a:t>„Odbor živností a spotřebitelské legislativy se ztotožňuje se závěry rozsudku Nejvyššího správního soudu č.j. 10 AS 111/2014 – 47 ze dne 24. 7. 2014, kde se mimo jiné uvádí, že v rámci předmětné živnosti mohou být vykonávány i činnosti, které nejsou samy o sobě stavebními ani montážními pracemi, ale musí být vykonávány při nich a musí souviset s realizací stavby.“</a:t>
            </a:r>
            <a:r>
              <a:rPr lang="cs-CZ" sz="1600" b="1" baseline="30000" dirty="0">
                <a:solidFill>
                  <a:srgbClr val="FF0000"/>
                </a:solidFill>
              </a:rPr>
              <a:t>3</a:t>
            </a:r>
            <a:endParaRPr lang="cs-CZ" sz="1600" b="1" cap="none" dirty="0">
              <a:solidFill>
                <a:srgbClr val="FF0000"/>
              </a:solidFill>
            </a:endParaRPr>
          </a:p>
          <a:p>
            <a:pPr marR="0" lvl="1" algn="just" defTabSz="457200" rtl="0" eaLnBrk="1" fontAlgn="auto" latinLnBrk="0" hangingPunct="1">
              <a:lnSpc>
                <a:spcPct val="100000"/>
              </a:lnSpc>
              <a:spcBef>
                <a:spcPts val="0"/>
              </a:spcBef>
              <a:spcAft>
                <a:spcPts val="300"/>
              </a:spcAft>
              <a:buClrTx/>
              <a:buSzTx/>
              <a:tabLst/>
              <a:defRPr/>
            </a:pPr>
            <a:endParaRPr lang="cs-CZ" sz="1400" cap="none" dirty="0"/>
          </a:p>
          <a:p>
            <a:pPr algn="just">
              <a:spcAft>
                <a:spcPts val="300"/>
              </a:spcAft>
            </a:pPr>
            <a:endParaRPr lang="cs-CZ" sz="1600" dirty="0"/>
          </a:p>
        </p:txBody>
      </p:sp>
    </p:spTree>
    <p:extLst>
      <p:ext uri="{BB962C8B-B14F-4D97-AF65-F5344CB8AC3E}">
        <p14:creationId xmlns:p14="http://schemas.microsoft.com/office/powerpoint/2010/main" val="222403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A8F5-75C7-C3A0-0D9D-6CB0B477345E}"/>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F8B57EC-AF6A-F600-A6F3-090FC7AE17DB}"/>
              </a:ext>
            </a:extLst>
          </p:cNvPr>
          <p:cNvSpPr>
            <a:spLocks noGrp="1"/>
          </p:cNvSpPr>
          <p:nvPr>
            <p:ph type="sldNum" sz="quarter" idx="12"/>
          </p:nvPr>
        </p:nvSpPr>
        <p:spPr/>
        <p:txBody>
          <a:bodyPr/>
          <a:lstStyle/>
          <a:p>
            <a:fld id="{4000C4B2-41BC-D741-8B94-B76DB6967C01}" type="slidenum">
              <a:rPr lang="en-US" smtClean="0"/>
              <a:pPr/>
              <a:t>12</a:t>
            </a:fld>
            <a:endParaRPr lang="en-US" dirty="0"/>
          </a:p>
        </p:txBody>
      </p:sp>
      <p:sp>
        <p:nvSpPr>
          <p:cNvPr id="8" name="TextovéPole 7">
            <a:extLst>
              <a:ext uri="{FF2B5EF4-FFF2-40B4-BE49-F238E27FC236}">
                <a16:creationId xmlns:a16="http://schemas.microsoft.com/office/drawing/2014/main" id="{851BA64A-C6EF-4EA8-7A24-A7B0FC42C1EB}"/>
              </a:ext>
            </a:extLst>
          </p:cNvPr>
          <p:cNvSpPr txBox="1"/>
          <p:nvPr/>
        </p:nvSpPr>
        <p:spPr>
          <a:xfrm>
            <a:off x="359896" y="650566"/>
            <a:ext cx="8321760" cy="6194003"/>
          </a:xfrm>
          <a:prstGeom prst="rect">
            <a:avLst/>
          </a:prstGeom>
          <a:noFill/>
        </p:spPr>
        <p:txBody>
          <a:bodyPr wrap="square">
            <a:spAutoFit/>
          </a:bodyPr>
          <a:lstStyle/>
          <a:p>
            <a:pPr algn="just">
              <a:spcAft>
                <a:spcPts val="300"/>
              </a:spcAft>
            </a:pPr>
            <a:r>
              <a:rPr lang="cs-CZ" sz="2000" b="1" cap="none" dirty="0">
                <a:solidFill>
                  <a:srgbClr val="0B55A2"/>
                </a:solidFill>
              </a:rPr>
              <a:t>Zvolit přiměřené požadavky na kvalifikaci vzhledem k předmětu VZ</a:t>
            </a:r>
          </a:p>
          <a:p>
            <a:pPr marL="342900" indent="-342900" algn="just">
              <a:spcAft>
                <a:spcPts val="300"/>
              </a:spcAft>
              <a:buFont typeface="Wingdings" panose="05000000000000000000" pitchFamily="2" charset="2"/>
              <a:buChar char="Ø"/>
            </a:pPr>
            <a:r>
              <a:rPr lang="cs-CZ" sz="1600" cap="none" dirty="0"/>
              <a:t>Požadavek na živnostenské oprávnění „Projektová činnost ve výstavbě“ u zakázek na stavební práce, součástí jejichž předmětu plnění nejsou činnosti, ke kterým by tato živnost byla nutná (např. zhotovení dokumentací skutečného provedení stavby a realizační dokumentace stavby není podmíněno držením této živnosti) není důvodný. </a:t>
            </a:r>
            <a:endParaRPr lang="cs-CZ" sz="1600" cap="none" dirty="0">
              <a:solidFill>
                <a:srgbClr val="FF0000"/>
              </a:solidFill>
            </a:endParaRPr>
          </a:p>
          <a:p>
            <a:pPr marL="742950" marR="0" lvl="1" indent="-285750" algn="just" defTabSz="457200" rtl="0" eaLnBrk="1" fontAlgn="auto" latinLnBrk="0" hangingPunct="1">
              <a:lnSpc>
                <a:spcPct val="100000"/>
              </a:lnSpc>
              <a:spcBef>
                <a:spcPts val="0"/>
              </a:spcBef>
              <a:buClrTx/>
              <a:buSzTx/>
              <a:buFont typeface="Arial" panose="020B0604020202020204" pitchFamily="34" charset="0"/>
              <a:buChar char="•"/>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Rozsudek Městského soudu v Praze ze dne 11. 4. 2024, č. j. 10 A 149/2023-122 body 21. až 27., kde je velmi podrobně vysvětleno výše uvedené ve vztahu k DSPS.</a:t>
            </a:r>
          </a:p>
          <a:p>
            <a:pPr marL="742950" marR="0" lvl="1" indent="-285750" algn="just" defTabSz="457200" rtl="0" eaLnBrk="1" fontAlgn="auto" latinLnBrk="0" hangingPunct="1">
              <a:lnSpc>
                <a:spcPct val="100000"/>
              </a:lnSpc>
              <a:spcBef>
                <a:spcPts val="0"/>
              </a:spcBef>
              <a:buClrTx/>
              <a:buSzTx/>
              <a:buFont typeface="Arial" panose="020B0604020202020204" pitchFamily="34" charset="0"/>
              <a:buChar char="•"/>
              <a:tabLst/>
              <a:defRPr/>
            </a:pP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just" defTabSz="457200" rtl="0" eaLnBrk="1" fontAlgn="auto" latinLnBrk="0" hangingPunct="1">
              <a:lnSpc>
                <a:spcPct val="100000"/>
              </a:lnSpc>
              <a:spcBef>
                <a:spcPts val="0"/>
              </a:spcBef>
              <a:buClrTx/>
              <a:buSzTx/>
              <a:buFont typeface="Arial" panose="020B0604020202020204" pitchFamily="34" charset="0"/>
              <a:buChar char="•"/>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Nicméně soud nakonec dospěl k závěru, že: </a:t>
            </a:r>
            <a:r>
              <a:rPr kumimoji="0" lang="cs-CZ" sz="1400" b="0" i="1" u="none" strike="noStrike" kern="1200" cap="none" spc="0" normalizeH="0" baseline="0" noProof="0" dirty="0">
                <a:ln>
                  <a:noFill/>
                </a:ln>
                <a:solidFill>
                  <a:prstClr val="black"/>
                </a:solidFill>
                <a:effectLst/>
                <a:uLnTx/>
                <a:uFillTx/>
                <a:latin typeface="Arial" panose="020B0604020202020204"/>
                <a:ea typeface="+mn-ea"/>
                <a:cs typeface="+mn-cs"/>
              </a:rPr>
              <a:t>„Dle soudu si lze představit, že je určitá veřejná zakázka natolik významná a riziková, že požadavek na dodavatele, který se zcela neshoduje s předmětem veřejné zakázky, bude v konkrétním případě přiměřený.“ </a:t>
            </a:r>
            <a:r>
              <a:rPr kumimoji="0" lang="cs-CZ" sz="1400" b="0" u="none" strike="noStrike" kern="1200" cap="none" spc="0" normalizeH="0" baseline="0" noProof="0" dirty="0">
                <a:ln>
                  <a:noFill/>
                </a:ln>
                <a:solidFill>
                  <a:prstClr val="black"/>
                </a:solidFill>
                <a:effectLst/>
                <a:uLnTx/>
                <a:uFillTx/>
                <a:latin typeface="Arial" panose="020B0604020202020204"/>
                <a:ea typeface="+mn-ea"/>
                <a:cs typeface="+mn-cs"/>
              </a:rPr>
              <a:t>P</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ro zadavatele bude veřejná zakázka zřejmě vždy významná, nicméně sám soud konstatuje, že se požadavek zcela neshodoval s předmětem veřejné zakázky. Je třeba</a:t>
            </a:r>
            <a:r>
              <a:rPr lang="cs-CZ" sz="1400" dirty="0">
                <a:solidFill>
                  <a:prstClr val="black"/>
                </a:solidFill>
                <a:latin typeface="Arial" panose="020B0604020202020204"/>
              </a:rPr>
              <a:t> posuzovat i další okolnosti – např. </a:t>
            </a: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smlouva o dílo počítá s účastí odpovědných projektantů a osob pověřených výkonem autorského dozoru, přičemž zhotovitel je zavázán respektovat s nimi zadavatelem učiněné dohody, a tyto osoby nezajišťuje zhotovitel. </a:t>
            </a:r>
          </a:p>
          <a:p>
            <a:pPr marR="0" lvl="1" algn="just" defTabSz="457200" rtl="0" eaLnBrk="1" fontAlgn="auto" latinLnBrk="0" hangingPunct="1">
              <a:lnSpc>
                <a:spcPct val="100000"/>
              </a:lnSpc>
              <a:spcBef>
                <a:spcPts val="0"/>
              </a:spcBef>
              <a:buClrTx/>
              <a:buSzTx/>
              <a:tabLst/>
              <a:defRPr/>
            </a:pPr>
            <a:endPar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cs-CZ" sz="1400" b="0" i="0" u="none" strike="noStrike" kern="1200" cap="none" spc="0" normalizeH="0" baseline="0" noProof="0" dirty="0">
                <a:ln>
                  <a:noFill/>
                </a:ln>
                <a:effectLst/>
                <a:uLnTx/>
                <a:uFillTx/>
                <a:latin typeface="Arial" panose="020B0604020202020204"/>
                <a:ea typeface="+mn-ea"/>
                <a:cs typeface="+mn-cs"/>
              </a:rPr>
              <a:t>Oprávněnost požadavku na živnostenské oprávnění v oboru Projektová činnost ve výstavbě za předpokladu, že zhotovitel má vypracovat projektovou dokumentaci skutečného provedení stavby v rozsahu projektové dokumentace pro provádění stavby dle přílohy č. 13 vyhlášky č. 499/2006 Sb., o dokumentaci staveb, která stanovuje rozsah a obsah projektové dokumentace pro provádění stavby. Požadavek zadavatel stanovil z důvodu potřeby znalosti skutečného stavu provedené stavby, která zasahuje výraznou měrou do stávajícího objektu. </a:t>
            </a:r>
          </a:p>
          <a:p>
            <a:pPr algn="just">
              <a:spcAft>
                <a:spcPts val="300"/>
              </a:spcAft>
            </a:pPr>
            <a:endParaRPr lang="cs-CZ" sz="1600" dirty="0">
              <a:solidFill>
                <a:srgbClr val="FF0000"/>
              </a:solidFill>
            </a:endParaRPr>
          </a:p>
          <a:p>
            <a:pPr algn="just">
              <a:spcAft>
                <a:spcPts val="300"/>
              </a:spcAft>
            </a:pPr>
            <a:endParaRPr lang="cs-CZ" sz="1600" cap="none" dirty="0">
              <a:solidFill>
                <a:srgbClr val="FF0000"/>
              </a:solidFill>
            </a:endParaRPr>
          </a:p>
          <a:p>
            <a:pPr algn="just">
              <a:spcAft>
                <a:spcPts val="300"/>
              </a:spcAft>
            </a:pPr>
            <a:endParaRPr lang="cs-CZ" sz="1600" dirty="0"/>
          </a:p>
        </p:txBody>
      </p:sp>
    </p:spTree>
    <p:extLst>
      <p:ext uri="{BB962C8B-B14F-4D97-AF65-F5344CB8AC3E}">
        <p14:creationId xmlns:p14="http://schemas.microsoft.com/office/powerpoint/2010/main" val="364681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6260-DD52-8B90-E328-3C36B326A6C6}"/>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55F5389-F9A4-7601-C098-EC84CA992B9A}"/>
              </a:ext>
            </a:extLst>
          </p:cNvPr>
          <p:cNvSpPr>
            <a:spLocks noGrp="1"/>
          </p:cNvSpPr>
          <p:nvPr>
            <p:ph type="sldNum" sz="quarter" idx="12"/>
          </p:nvPr>
        </p:nvSpPr>
        <p:spPr/>
        <p:txBody>
          <a:bodyPr/>
          <a:lstStyle/>
          <a:p>
            <a:fld id="{4000C4B2-41BC-D741-8B94-B76DB6967C01}" type="slidenum">
              <a:rPr lang="en-US" smtClean="0"/>
              <a:pPr/>
              <a:t>13</a:t>
            </a:fld>
            <a:endParaRPr lang="en-US" dirty="0"/>
          </a:p>
        </p:txBody>
      </p:sp>
      <p:sp>
        <p:nvSpPr>
          <p:cNvPr id="8" name="TextovéPole 7">
            <a:extLst>
              <a:ext uri="{FF2B5EF4-FFF2-40B4-BE49-F238E27FC236}">
                <a16:creationId xmlns:a16="http://schemas.microsoft.com/office/drawing/2014/main" id="{BF6BF6B4-E36E-AA4A-8030-0E7D17503607}"/>
              </a:ext>
            </a:extLst>
          </p:cNvPr>
          <p:cNvSpPr txBox="1"/>
          <p:nvPr/>
        </p:nvSpPr>
        <p:spPr>
          <a:xfrm>
            <a:off x="359896" y="650566"/>
            <a:ext cx="8321760" cy="5886227"/>
          </a:xfrm>
          <a:prstGeom prst="rect">
            <a:avLst/>
          </a:prstGeom>
          <a:noFill/>
        </p:spPr>
        <p:txBody>
          <a:bodyPr wrap="square">
            <a:spAutoFit/>
          </a:bodyPr>
          <a:lstStyle/>
          <a:p>
            <a:pPr algn="just">
              <a:spcAft>
                <a:spcPts val="300"/>
              </a:spcAft>
            </a:pPr>
            <a:r>
              <a:rPr lang="cs-CZ" sz="2000" b="1" cap="none" dirty="0">
                <a:solidFill>
                  <a:srgbClr val="0B55A2"/>
                </a:solidFill>
              </a:rPr>
              <a:t>Zvolit přiměřené požadavky na kvalifikaci vzhledem k předmětu VZ</a:t>
            </a:r>
          </a:p>
          <a:p>
            <a:pPr marL="342900" indent="-342900" algn="just">
              <a:spcAft>
                <a:spcPts val="300"/>
              </a:spcAft>
              <a:buFont typeface="Wingdings" panose="05000000000000000000" pitchFamily="2" charset="2"/>
              <a:buChar char="Ø"/>
            </a:pPr>
            <a:r>
              <a:rPr lang="cs-CZ" sz="1600" dirty="0"/>
              <a:t>Obdobně požadavek na</a:t>
            </a:r>
            <a:r>
              <a:rPr lang="cs-CZ" sz="1600" dirty="0">
                <a:latin typeface="Arial" panose="020B0604020202020204" pitchFamily="34" charset="0"/>
                <a:ea typeface="Calibri" panose="020F0502020204030204" pitchFamily="34" charset="0"/>
              </a:rPr>
              <a:t> prokázání profesní způsobilosti dle § 77 odst. 2 písm. c) ZZVZ předložením osvědčení o autorizaci ve smyslu zákona č. 360/1992 Sb., o výkonu povolání autorizovaných architektů a o výkonu povolání autorizovaných inženýrů a techniků činných ve výstavbě, v rozhodném znění v oboru </a:t>
            </a:r>
            <a:r>
              <a:rPr lang="cs-CZ" sz="1600" i="1" dirty="0">
                <a:latin typeface="Arial" panose="020B0604020202020204" pitchFamily="34" charset="0"/>
                <a:ea typeface="Calibri" panose="020F0502020204030204" pitchFamily="34" charset="0"/>
              </a:rPr>
              <a:t>„stavby vodního hospodářství a krajinného inženýrství“</a:t>
            </a:r>
            <a:r>
              <a:rPr lang="cs-CZ" sz="1600" dirty="0">
                <a:latin typeface="Arial" panose="020B0604020202020204" pitchFamily="34" charset="0"/>
                <a:ea typeface="Calibri" panose="020F0502020204030204" pitchFamily="34" charset="0"/>
              </a:rPr>
              <a:t>, ačkoliv stavba, která je předmětem veřejné zakázky, nevykazuje taková specifika či složitosti, které by odůvodňovaly požadavek na autorizaci v uvedeném oboru, čímž byly stanoveny požadavky na prokázání splnění profesní způsobilosti v rozsahu nepřiměřeném ve vztahu k předmětu veřejné zakázky, tedy zadávací podmínky vytvořily bezdůvodné překážky hospodářské soutěže.</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dirty="0">
                <a:latin typeface="Arial" panose="020B0604020202020204" pitchFamily="34" charset="0"/>
                <a:ea typeface="Calibri" panose="020F0502020204030204" pitchFamily="34" charset="0"/>
              </a:rPr>
              <a:t>Dle § 12 odst. 1 zákona č. 360/1992 Sb., o výkonu povolání autorizovaných architektů a o výkonu povolání autorizovaných inženýrů a techniků činných ve výstavbě </a:t>
            </a:r>
            <a:r>
              <a:rPr lang="cs-CZ" sz="1400" dirty="0"/>
              <a:t>platí: „</a:t>
            </a:r>
            <a:r>
              <a:rPr lang="cs-CZ" sz="1400" i="1" dirty="0"/>
              <a:t>Autorizovaná osoba odpovídá za odbornou úroveň výkonu vybraných činností a dalších odborných činností, pro které jí byla udělena autorizace. Odpovědnost podle obecných předpisů tím není dotčena.</a:t>
            </a:r>
            <a:r>
              <a:rPr lang="cs-CZ" sz="1400" dirty="0"/>
              <a:t>“ Dle § 12 odst. 6 zákona dále platí: „</a:t>
            </a:r>
            <a:r>
              <a:rPr lang="cs-CZ" sz="1400" i="1" dirty="0"/>
              <a:t>K zajištění řádného výkonu vybraných činností ve výstavbě, přesahujících rozsah oboru, popřípadě specializace, k jejímuž výkonu byla autorizované osobě autorizace udělena, je autorizovaná osoba povinna zajistit spolupráci osoby s autorizací v příslušném oboru, popřípadě specializací.</a:t>
            </a:r>
            <a:r>
              <a:rPr lang="cs-CZ" sz="1400" dirty="0"/>
              <a:t>“</a:t>
            </a:r>
          </a:p>
          <a:p>
            <a:pPr marR="0" lvl="1" algn="just" defTabSz="457200" rtl="0" eaLnBrk="1" fontAlgn="auto" latinLnBrk="0" hangingPunct="1">
              <a:lnSpc>
                <a:spcPct val="100000"/>
              </a:lnSpc>
              <a:spcBef>
                <a:spcPts val="0"/>
              </a:spcBef>
              <a:spcAft>
                <a:spcPts val="300"/>
              </a:spcAft>
              <a:buClrTx/>
              <a:buSzTx/>
              <a:tabLst/>
              <a:defRPr/>
            </a:pPr>
            <a:endParaRPr lang="cs-CZ" sz="1400" dirty="0"/>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dirty="0"/>
              <a:t>Dle § 15 odst. 2 zákona č. 254/2001 Sb., o vodách a o změně některých zákonů nevyžadují stavební povolení ani ohlášení např. stavební úpravy vodovodů a kanalizací, pokud se nemění jejich trasa.  </a:t>
            </a:r>
            <a:endParaRPr lang="cs-CZ" sz="1600" cap="none" dirty="0">
              <a:solidFill>
                <a:srgbClr val="FF0000"/>
              </a:solidFill>
            </a:endParaRPr>
          </a:p>
          <a:p>
            <a:pPr algn="just">
              <a:spcAft>
                <a:spcPts val="300"/>
              </a:spcAft>
            </a:pPr>
            <a:endParaRPr lang="cs-CZ" sz="1600" dirty="0"/>
          </a:p>
        </p:txBody>
      </p:sp>
    </p:spTree>
    <p:extLst>
      <p:ext uri="{BB962C8B-B14F-4D97-AF65-F5344CB8AC3E}">
        <p14:creationId xmlns:p14="http://schemas.microsoft.com/office/powerpoint/2010/main" val="56676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14</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60953"/>
            <a:ext cx="8321760" cy="5524589"/>
          </a:xfrm>
          <a:prstGeom prst="rect">
            <a:avLst/>
          </a:prstGeom>
          <a:noFill/>
        </p:spPr>
        <p:txBody>
          <a:bodyPr wrap="square">
            <a:spAutoFit/>
          </a:bodyPr>
          <a:lstStyle/>
          <a:p>
            <a:pPr algn="just">
              <a:spcAft>
                <a:spcPts val="300"/>
              </a:spcAft>
            </a:pPr>
            <a:r>
              <a:rPr lang="cs-CZ" sz="2000" b="1" cap="none" dirty="0">
                <a:solidFill>
                  <a:srgbClr val="0B55A2"/>
                </a:solidFill>
              </a:rPr>
              <a:t>Zvolit přiměřené požadavky na kvalifikaci vzhledem k předmětu VZ</a:t>
            </a:r>
            <a:endParaRPr lang="cs-CZ" sz="1600" b="1" dirty="0">
              <a:solidFill>
                <a:srgbClr val="0B55A2"/>
              </a:solidFill>
            </a:endParaRPr>
          </a:p>
          <a:p>
            <a:pPr marL="342900" indent="-342900" algn="just">
              <a:spcAft>
                <a:spcPts val="600"/>
              </a:spcAft>
              <a:buFont typeface="Wingdings" panose="05000000000000000000" pitchFamily="2" charset="2"/>
              <a:buChar char="Ø"/>
            </a:pPr>
            <a:r>
              <a:rPr lang="cs-CZ" sz="1400" dirty="0"/>
              <a:t>Nedůvodný požadavek zadavatele dle § 79 odst. 2 písm. d) ZZVZ, aby měl stavbyvedoucí vysokoškolské vzdělání – autorizaci získá i osoba se SŠ vzděláním a odpovídající délkou praxe.</a:t>
            </a:r>
          </a:p>
          <a:p>
            <a:pPr algn="just">
              <a:spcAft>
                <a:spcPts val="600"/>
              </a:spcAft>
            </a:pPr>
            <a:endParaRPr lang="cs-CZ" sz="1400" dirty="0"/>
          </a:p>
          <a:p>
            <a:pPr marL="342900" indent="-342900" algn="just">
              <a:spcAft>
                <a:spcPts val="600"/>
              </a:spcAft>
              <a:buFont typeface="Wingdings" panose="05000000000000000000" pitchFamily="2" charset="2"/>
              <a:buChar char="Ø"/>
            </a:pPr>
            <a:r>
              <a:rPr lang="cs-CZ" sz="1400" dirty="0"/>
              <a:t>Důkladně zvážit důvodnost řetězení dílčích požadavků v rámci požadavku na jednu referenci (např.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algn="just">
              <a:spcAft>
                <a:spcPts val="600"/>
              </a:spcAft>
            </a:pPr>
            <a:endParaRPr lang="cs-CZ" sz="1400" dirty="0"/>
          </a:p>
          <a:p>
            <a:pPr marL="342900" indent="-342900" algn="just">
              <a:spcAft>
                <a:spcPts val="600"/>
              </a:spcAft>
              <a:buFont typeface="Wingdings" panose="05000000000000000000" pitchFamily="2" charset="2"/>
              <a:buChar char="Ø"/>
            </a:pPr>
            <a:r>
              <a:rPr lang="cs-CZ" sz="1400" dirty="0"/>
              <a:t>Důkladně zvážit důvodnost důvodnost každého dílčího požadavku na kvalifikaci a současně všech dohromady a jejich dopad na okruh dodavatelů</a:t>
            </a:r>
            <a:r>
              <a:rPr lang="cs-CZ" b="1" baseline="30000" dirty="0">
                <a:solidFill>
                  <a:srgbClr val="FF0000"/>
                </a:solidFill>
              </a:rPr>
              <a:t>1</a:t>
            </a:r>
            <a:r>
              <a:rPr lang="cs-CZ" b="1" dirty="0">
                <a:solidFill>
                  <a:srgbClr val="FF0000"/>
                </a:solidFill>
              </a:rPr>
              <a:t> </a:t>
            </a:r>
            <a:r>
              <a:rPr lang="cs-CZ" sz="1400" dirty="0"/>
              <a:t>– kumulace např. profesní způsobilost – několik živností, několik autorizací; technická kvalifikace – seznam referencí zahrnující další dílčí specifické požadavky např. školské zařízení, za provozu, v památkové zóně, vícepodlažní objekt, pálená střešní krytina, zateplení minerální vatou, ztužující ocelové konstrukce; seznam techniků o 5 pozicích; certifikáty ISO 9001 a 14001 a předložení vzorků, popisů nebo fotografií výrobků určených k dodání. </a:t>
            </a:r>
          </a:p>
          <a:p>
            <a:pPr algn="just">
              <a:spcAft>
                <a:spcPts val="600"/>
              </a:spcAft>
            </a:pPr>
            <a:endParaRPr lang="cs-CZ" sz="1400" dirty="0"/>
          </a:p>
          <a:p>
            <a:pPr marL="342900" indent="-342900" algn="just">
              <a:spcAft>
                <a:spcPts val="300"/>
              </a:spcAft>
              <a:buFont typeface="Wingdings" panose="05000000000000000000" pitchFamily="2" charset="2"/>
              <a:buChar char="Ø"/>
            </a:pPr>
            <a:r>
              <a:rPr lang="cs-CZ" sz="1400" dirty="0">
                <a:latin typeface="Arial" panose="020B0604020202020204" pitchFamily="34" charset="0"/>
                <a:ea typeface="Calibri" panose="020F0502020204030204" pitchFamily="34" charset="0"/>
              </a:rPr>
              <a:t>Výše popsané příklady požadavků na kvalifikaci jsou v rozporu se zásadami přiměřenosti a zákazu diskriminace dle § 6 odst. 1 a 2 ZZVZ ve spojení s § 36 odst. 1 ZZVZ a § 73 odst. 6 ZZVZ, mají dopad na okruh potenciálních dodavatelů a tudíž mohou ovlivnit výběr nejvhodnější nabídky</a:t>
            </a:r>
            <a:r>
              <a:rPr lang="cs-CZ" b="1" baseline="30000" dirty="0">
                <a:solidFill>
                  <a:srgbClr val="FF0000"/>
                </a:solidFill>
                <a:latin typeface="Arial" panose="020B0604020202020204" pitchFamily="34" charset="0"/>
                <a:ea typeface="Calibri" panose="020F0502020204030204" pitchFamily="34" charset="0"/>
              </a:rPr>
              <a:t>2</a:t>
            </a:r>
            <a:r>
              <a:rPr lang="cs-CZ" sz="1400" dirty="0">
                <a:latin typeface="Arial" panose="020B0604020202020204" pitchFamily="34" charset="0"/>
                <a:ea typeface="Calibri" panose="020F0502020204030204" pitchFamily="34" charset="0"/>
              </a:rPr>
              <a:t>. </a:t>
            </a:r>
            <a:endParaRPr lang="cs-CZ" sz="1400" dirty="0"/>
          </a:p>
          <a:p>
            <a:pPr marL="342900" indent="-342900" algn="just">
              <a:spcAft>
                <a:spcPts val="300"/>
              </a:spcAft>
              <a:buFont typeface="Wingdings" panose="05000000000000000000" pitchFamily="2" charset="2"/>
              <a:buChar char="Ø"/>
            </a:pPr>
            <a:endParaRPr lang="cs-CZ" sz="1400" dirty="0"/>
          </a:p>
        </p:txBody>
      </p:sp>
    </p:spTree>
    <p:extLst>
      <p:ext uri="{BB962C8B-B14F-4D97-AF65-F5344CB8AC3E}">
        <p14:creationId xmlns:p14="http://schemas.microsoft.com/office/powerpoint/2010/main" val="43939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15</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50561"/>
            <a:ext cx="8321760" cy="4870564"/>
          </a:xfrm>
          <a:prstGeom prst="rect">
            <a:avLst/>
          </a:prstGeom>
          <a:noFill/>
        </p:spPr>
        <p:txBody>
          <a:bodyPr wrap="square">
            <a:spAutoFit/>
          </a:bodyPr>
          <a:lstStyle/>
          <a:p>
            <a:pPr algn="just">
              <a:spcAft>
                <a:spcPts val="300"/>
              </a:spcAft>
            </a:pPr>
            <a:r>
              <a:rPr lang="cs-CZ" sz="2000" b="1" dirty="0">
                <a:solidFill>
                  <a:srgbClr val="0B55A2"/>
                </a:solidFill>
              </a:rPr>
              <a:t>Obchodní podmínky - termín plnění </a:t>
            </a:r>
            <a:r>
              <a:rPr lang="cs-CZ" sz="2000" b="1" dirty="0">
                <a:solidFill>
                  <a:srgbClr val="FF0000"/>
                </a:solidFill>
              </a:rPr>
              <a:t>čl. 7.2.2 písm. k) MPZ</a:t>
            </a:r>
            <a:endParaRPr lang="cs-CZ" sz="2000" b="1" cap="none" dirty="0">
              <a:solidFill>
                <a:srgbClr val="FF0000"/>
              </a:solidFill>
            </a:endParaRPr>
          </a:p>
          <a:p>
            <a:pPr marL="342900" indent="-342900" algn="just">
              <a:spcAft>
                <a:spcPts val="300"/>
              </a:spcAft>
              <a:buFont typeface="Wingdings" panose="05000000000000000000" pitchFamily="2" charset="2"/>
              <a:buChar char="Ø"/>
            </a:pPr>
            <a:r>
              <a:rPr lang="cs-CZ" sz="1300" cap="none" dirty="0"/>
              <a:t>Není vhodné stanovit termín plnění pevným datem – má vždy potenciál ovlivnit rozhodování dodavatelů o účasti v ZŘ. Velmi problematické v okamžiku změny termínu (obvykle prodloužení). </a:t>
            </a:r>
          </a:p>
          <a:p>
            <a:pPr marL="342900" indent="-342900" algn="just">
              <a:spcAft>
                <a:spcPts val="300"/>
              </a:spcAft>
              <a:buFont typeface="Wingdings" panose="05000000000000000000" pitchFamily="2" charset="2"/>
              <a:buChar char="Ø"/>
            </a:pPr>
            <a:r>
              <a:rPr lang="cs-CZ" sz="1300" cap="none" dirty="0"/>
              <a:t>Ještě problematičtější stanovení termínu plnění v kombinaci do X dnů/týdnů/měsíců nejpozději však do – stává se, že v době uzavření smlouvy již není stanovený počet dnů/týdnů/měsíců k dispozici, jelikož pevně stanovený termín nastane dříve</a:t>
            </a:r>
            <a:r>
              <a:rPr lang="cs-CZ" b="1" cap="none" baseline="30000" dirty="0">
                <a:solidFill>
                  <a:srgbClr val="FF0000"/>
                </a:solidFill>
              </a:rPr>
              <a:t>1</a:t>
            </a:r>
            <a:r>
              <a:rPr lang="cs-CZ" sz="1300" cap="none" dirty="0"/>
              <a:t>.  </a:t>
            </a:r>
          </a:p>
          <a:p>
            <a:pPr marL="342900" indent="-342900" algn="just">
              <a:spcAft>
                <a:spcPts val="300"/>
              </a:spcAft>
              <a:buFont typeface="Wingdings" panose="05000000000000000000" pitchFamily="2" charset="2"/>
              <a:buChar char="Ø"/>
            </a:pPr>
            <a:r>
              <a:rPr lang="cs-CZ" sz="1300" cap="none" dirty="0"/>
              <a:t>Jako vhodnější se jeví nastavit klouzavé termíny ve dnech/týdnech/měsících od podpisu/účinnosti smlouvy, případně od jiného, ale jasně stanoveného okamžiku – u stavebních prací např. od předání staveniště, nutno však stanovit, v jaké lhůtě a od jakého okamžiku k němu dojde. Pak mají dodavatelé k dispozici stejnou délku doby plnění, ať by se průběh zadávacího řízení z jakéhokoliv důvodu prodloužil.</a:t>
            </a:r>
          </a:p>
          <a:p>
            <a:pPr marL="342900" indent="-342900" algn="just">
              <a:spcAft>
                <a:spcPts val="300"/>
              </a:spcAft>
              <a:buFont typeface="Wingdings" panose="05000000000000000000" pitchFamily="2" charset="2"/>
              <a:buChar char="Ø"/>
            </a:pPr>
            <a:r>
              <a:rPr lang="cs-CZ" sz="1300" cap="none" dirty="0"/>
              <a:t>Termín plnění spojený s vydáním kolaudačního souhlasu. Nevhodné, protože zhotovitel nemá možnost ovlivnit délku řízení u stavebního úřadu.</a:t>
            </a:r>
          </a:p>
          <a:p>
            <a:pPr marL="342900" indent="-342900" algn="just">
              <a:spcAft>
                <a:spcPts val="300"/>
              </a:spcAft>
              <a:buFont typeface="Wingdings" panose="05000000000000000000" pitchFamily="2" charset="2"/>
              <a:buChar char="Ø"/>
            </a:pPr>
            <a:r>
              <a:rPr lang="cs-CZ" sz="1300" cap="none" dirty="0"/>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342900" indent="-342900" algn="just">
              <a:spcAft>
                <a:spcPts val="300"/>
              </a:spcAft>
              <a:buFont typeface="Wingdings" panose="05000000000000000000" pitchFamily="2" charset="2"/>
              <a:buChar char="Ø"/>
            </a:pPr>
            <a:r>
              <a:rPr lang="cs-CZ" sz="1300" cap="none" dirty="0"/>
              <a:t>To platí i pro epidemii </a:t>
            </a:r>
            <a:r>
              <a:rPr lang="cs-CZ" sz="1300" cap="none" dirty="0" err="1"/>
              <a:t>koronaviru</a:t>
            </a:r>
            <a:r>
              <a:rPr lang="cs-CZ" sz="1300" cap="none" dirty="0"/>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342900" indent="-342900" algn="just">
              <a:spcAft>
                <a:spcPts val="300"/>
              </a:spcAft>
              <a:buFont typeface="Wingdings" panose="05000000000000000000" pitchFamily="2" charset="2"/>
              <a:buChar char="Ø"/>
            </a:pPr>
            <a:r>
              <a:rPr lang="cs-CZ" sz="1300" cap="none" dirty="0"/>
              <a:t>K možnosti prodloužení termínů plnění je vhodné využívat vyhrazených změn závazků ze smlouvy dle § 100 ZZVZ </a:t>
            </a:r>
            <a:r>
              <a:rPr lang="cs-CZ" sz="1300" cap="none" dirty="0">
                <a:solidFill>
                  <a:srgbClr val="FF0000"/>
                </a:solidFill>
              </a:rPr>
              <a:t>čl. 7.2.2 písm. o) a čl. 9.2.7 MPZ</a:t>
            </a:r>
            <a:r>
              <a:rPr lang="cs-CZ" sz="1300" cap="none" dirty="0"/>
              <a:t> a , taková změna však musí být vymezena zcela jednoznačně, aby byl od počátku zřejmý zamýšlený postup.</a:t>
            </a:r>
          </a:p>
        </p:txBody>
      </p:sp>
    </p:spTree>
    <p:extLst>
      <p:ext uri="{BB962C8B-B14F-4D97-AF65-F5344CB8AC3E}">
        <p14:creationId xmlns:p14="http://schemas.microsoft.com/office/powerpoint/2010/main" val="26201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16</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60955"/>
            <a:ext cx="8321760" cy="5932393"/>
          </a:xfrm>
          <a:prstGeom prst="rect">
            <a:avLst/>
          </a:prstGeom>
          <a:noFill/>
        </p:spPr>
        <p:txBody>
          <a:bodyPr wrap="square">
            <a:spAutoFit/>
          </a:bodyPr>
          <a:lstStyle/>
          <a:p>
            <a:pPr algn="just">
              <a:spcAft>
                <a:spcPts val="300"/>
              </a:spcAft>
            </a:pPr>
            <a:r>
              <a:rPr lang="cs-CZ" sz="2000" b="1" cap="none" dirty="0">
                <a:solidFill>
                  <a:srgbClr val="0B55A2"/>
                </a:solidFill>
              </a:rPr>
              <a:t>Aplikace výzvy dle § 46 ZZVZ – potenciál porušení 3E </a:t>
            </a:r>
            <a:r>
              <a:rPr lang="cs-CZ" sz="2000" b="1" cap="none" dirty="0">
                <a:solidFill>
                  <a:srgbClr val="FF0000"/>
                </a:solidFill>
              </a:rPr>
              <a:t>čl. 8.2.3 MPZ</a:t>
            </a:r>
            <a:r>
              <a:rPr lang="cs-CZ" sz="2000" b="1" cap="none" dirty="0">
                <a:solidFill>
                  <a:srgbClr val="0B55A2"/>
                </a:solidFill>
              </a:rPr>
              <a:t> </a:t>
            </a:r>
          </a:p>
          <a:p>
            <a:pPr marL="342900" indent="-342900" algn="just">
              <a:spcAft>
                <a:spcPts val="600"/>
              </a:spcAft>
              <a:buFont typeface="Wingdings" panose="05000000000000000000" pitchFamily="2" charset="2"/>
              <a:buChar char="Ø"/>
            </a:pPr>
            <a:r>
              <a:rPr lang="cs-CZ" sz="1300" cap="none" dirty="0"/>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předmětu plnění apod.), aniž by dodavatele vyzval k objasnění nebo doplnění nabídky dle § 46 odst. 1 ZZVZ, a měl postaveno najisto, že tento účastník není schopen nedostatky nabídky ani po doplnění zhojit (pokud je náprava možná).</a:t>
            </a:r>
          </a:p>
          <a:p>
            <a:pPr marL="342900" indent="-342900" algn="just">
              <a:spcAft>
                <a:spcPts val="600"/>
              </a:spcAft>
              <a:buFont typeface="Wingdings" panose="05000000000000000000" pitchFamily="2" charset="2"/>
              <a:buChar char="Ø"/>
            </a:pPr>
            <a:r>
              <a:rPr lang="cs-CZ" sz="1300" cap="none" dirty="0"/>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342900" indent="-342900" algn="just">
              <a:spcAft>
                <a:spcPts val="600"/>
              </a:spcAft>
              <a:buFont typeface="Wingdings" panose="05000000000000000000" pitchFamily="2" charset="2"/>
              <a:buChar char="Ø"/>
            </a:pPr>
            <a:r>
              <a:rPr lang="cs-CZ" sz="1300" cap="none" dirty="0"/>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r>
              <a:rPr lang="cs-CZ" b="1" cap="none" baseline="30000" dirty="0">
                <a:solidFill>
                  <a:srgbClr val="FF0000"/>
                </a:solidFill>
              </a:rPr>
              <a:t>1</a:t>
            </a:r>
            <a:r>
              <a:rPr lang="cs-CZ" sz="1300" cap="none" dirty="0"/>
              <a:t>.</a:t>
            </a:r>
          </a:p>
          <a:p>
            <a:pPr marL="342900" indent="-342900" algn="just">
              <a:spcAft>
                <a:spcPts val="600"/>
              </a:spcAft>
              <a:buFont typeface="Wingdings" panose="05000000000000000000" pitchFamily="2" charset="2"/>
              <a:buChar char="Ø"/>
            </a:pPr>
            <a:r>
              <a:rPr lang="cs-CZ" sz="1300" dirty="0"/>
              <a:t>Rozsudek NSS ze dne 26. 9. 2024, č. j. 3 </a:t>
            </a:r>
            <a:r>
              <a:rPr lang="cs-CZ" sz="1300" dirty="0" err="1"/>
              <a:t>Afs</a:t>
            </a:r>
            <a:r>
              <a:rPr lang="cs-CZ" sz="1300" dirty="0"/>
              <a:t> 179/2023 – 30, kde je uvedeno: „ </a:t>
            </a:r>
            <a:r>
              <a:rPr lang="cs-CZ" sz="1300" i="1" dirty="0"/>
              <a:t>Dle Nejvyššího správního soudu je mimo shora vyjmenované situace rovněž možné, aby příjemci dotace vznikla za určitých okolností povinnost vyzvat účastníka zadávacího řízení postupem podle čl. 8. 3. 3 MPZ (respektive podle § 46 ZZVZ) k doplnění nebo objasnění nabídky rovněž za účelem naplnění zásad 3E (zavázal-li se je dodržovat), jakkoli jde na základě čl. 8. 3. 3 MPZ pouze o postup fakultativní. Jinými slovy řečeno, zavázal-li se zadavatel (příjemce dotace) k postupu souladnému se zásadami 3E, je na místě, aby vyzval k objasnění nabídky účastníka s výrazně nižší nabídkovou cenou, není-li prima vista zřejmé, že vada (kvalifikační nedostatek) takové jeho nabídky je zjevně nenapravitelná, nebo že by její napravení s ohledem na okolnosti dané věci bylo nehospodárné.“</a:t>
            </a:r>
            <a:r>
              <a:rPr lang="cs-CZ" b="1" i="1" baseline="30000" dirty="0">
                <a:solidFill>
                  <a:srgbClr val="FF0000"/>
                </a:solidFill>
              </a:rPr>
              <a:t>2</a:t>
            </a:r>
            <a:r>
              <a:rPr lang="cs-CZ" b="1" i="1" dirty="0">
                <a:solidFill>
                  <a:srgbClr val="FF0000"/>
                </a:solidFill>
              </a:rPr>
              <a:t> </a:t>
            </a:r>
            <a:endParaRPr lang="cs-CZ" b="1" cap="none" dirty="0">
              <a:solidFill>
                <a:srgbClr val="FF0000"/>
              </a:solidFill>
            </a:endParaRPr>
          </a:p>
          <a:p>
            <a:pPr algn="just">
              <a:spcAft>
                <a:spcPts val="300"/>
              </a:spcAft>
            </a:pPr>
            <a:endParaRPr lang="cs-CZ" sz="1600" dirty="0"/>
          </a:p>
        </p:txBody>
      </p:sp>
    </p:spTree>
    <p:extLst>
      <p:ext uri="{BB962C8B-B14F-4D97-AF65-F5344CB8AC3E}">
        <p14:creationId xmlns:p14="http://schemas.microsoft.com/office/powerpoint/2010/main" val="420543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17</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50560"/>
            <a:ext cx="8321760" cy="5516895"/>
          </a:xfrm>
          <a:prstGeom prst="rect">
            <a:avLst/>
          </a:prstGeom>
          <a:noFill/>
        </p:spPr>
        <p:txBody>
          <a:bodyPr wrap="square">
            <a:spAutoFit/>
          </a:bodyPr>
          <a:lstStyle/>
          <a:p>
            <a:pPr algn="just">
              <a:spcAft>
                <a:spcPts val="300"/>
              </a:spcAft>
            </a:pPr>
            <a:r>
              <a:rPr lang="cs-CZ" sz="2000" b="1" cap="none" dirty="0">
                <a:solidFill>
                  <a:srgbClr val="0B55A2"/>
                </a:solidFill>
              </a:rPr>
              <a:t>Pozor však na materiální změnu nabídky – § 46 odst. 2 ZZVZ</a:t>
            </a:r>
          </a:p>
          <a:p>
            <a:pPr marL="342900" indent="-342900" algn="just">
              <a:spcAft>
                <a:spcPts val="300"/>
              </a:spcAft>
              <a:buFont typeface="Wingdings" panose="05000000000000000000" pitchFamily="2" charset="2"/>
              <a:buChar char="Ø"/>
            </a:pPr>
            <a:r>
              <a:rPr lang="cs-CZ" sz="1600" cap="none" dirty="0"/>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342900" indent="-342900" algn="just">
              <a:spcAft>
                <a:spcPts val="300"/>
              </a:spcAft>
              <a:buFont typeface="Wingdings" panose="05000000000000000000" pitchFamily="2" charset="2"/>
              <a:buChar char="Ø"/>
            </a:pPr>
            <a:r>
              <a:rPr lang="cs-CZ" sz="1600" cap="none" dirty="0"/>
              <a:t>Při posuzování je nutno rozlišovat mezi formální změnou nabídky a materiální (věcnou) změnou nabídky. Viz rozhodnutí ÚOHS č.j.: ÚOHS-11849/2020/322/</a:t>
            </a:r>
            <a:r>
              <a:rPr lang="cs-CZ" sz="1600" cap="none" dirty="0" err="1"/>
              <a:t>Bví</a:t>
            </a:r>
            <a:r>
              <a:rPr lang="cs-CZ" sz="1600" cap="none" dirty="0"/>
              <a:t> ze dne 21. 4. 2020.</a:t>
            </a:r>
          </a:p>
          <a:p>
            <a:pPr marL="342900" indent="-342900" algn="just">
              <a:spcAft>
                <a:spcPts val="300"/>
              </a:spcAft>
              <a:buFont typeface="Wingdings" panose="05000000000000000000" pitchFamily="2" charset="2"/>
              <a:buChar char="Ø"/>
            </a:pPr>
            <a:r>
              <a:rPr lang="cs-CZ" sz="1600" cap="none" dirty="0"/>
              <a:t>POZOR na ÚOHS-S0029/2018/VZ-07966/2018/532/</a:t>
            </a:r>
            <a:r>
              <a:rPr lang="cs-CZ" sz="1600" cap="none" dirty="0" err="1"/>
              <a:t>VSt</a:t>
            </a:r>
            <a:r>
              <a:rPr lang="cs-CZ" sz="1600" cap="none" dirty="0"/>
              <a:t> ze dne 14. 3. 2018 – již překonán novějšími rozhodnutími.</a:t>
            </a:r>
          </a:p>
          <a:p>
            <a:pPr marL="342900" indent="-342900" algn="just">
              <a:spcAft>
                <a:spcPts val="300"/>
              </a:spcAft>
              <a:buFont typeface="Wingdings" panose="05000000000000000000" pitchFamily="2" charset="2"/>
              <a:buChar char="Ø"/>
            </a:pPr>
            <a:r>
              <a:rPr lang="cs-CZ" sz="1600" dirty="0"/>
              <a:t>Za materiální změnu nabídky může být považována i změna harmonogramu (k tomu ÚOHS č.j.: ÚOHS-25009/2021/500/</a:t>
            </a:r>
            <a:r>
              <a:rPr lang="cs-CZ" sz="1600" dirty="0" err="1"/>
              <a:t>Aiv</a:t>
            </a:r>
            <a:r>
              <a:rPr lang="cs-CZ" sz="1600" dirty="0"/>
              <a:t>: „</a:t>
            </a:r>
            <a:r>
              <a:rPr lang="cs-CZ" sz="1600" i="1" dirty="0"/>
              <a:t>na základě zpracovaného harmonogramu prací vyjadřuje účastník zadávacího řízení svoji nabídku ohledně lhůty, ve které je schopen realizovat a dokončit dílo.</a:t>
            </a:r>
            <a:r>
              <a:rPr lang="cs-CZ" sz="1600" dirty="0"/>
              <a:t>“)</a:t>
            </a:r>
          </a:p>
          <a:p>
            <a:pPr marL="342900" indent="-342900" algn="just">
              <a:spcAft>
                <a:spcPts val="300"/>
              </a:spcAft>
              <a:buFont typeface="Wingdings" panose="05000000000000000000" pitchFamily="2" charset="2"/>
              <a:buChar char="Ø"/>
            </a:pPr>
            <a:r>
              <a:rPr lang="cs-CZ" sz="1600" dirty="0"/>
              <a:t>Čl. 8.2.3 MPZ je mírnější – pokud nabídka nesplňuje zadávací podmínky, může být účastník vyzván k jejímu doplnění nebo objasnění, přičemž tím nesmí být změněna celková nabídková cena a/nebo údaje a informace, které jsou předmětem hodnocení. Srovnej § 46 odst. 2 ZZVZ – po uplynutí lhůty pro podání nabídek nesmí být nabídka měněna.  </a:t>
            </a:r>
          </a:p>
        </p:txBody>
      </p:sp>
    </p:spTree>
    <p:extLst>
      <p:ext uri="{BB962C8B-B14F-4D97-AF65-F5344CB8AC3E}">
        <p14:creationId xmlns:p14="http://schemas.microsoft.com/office/powerpoint/2010/main" val="15164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18</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50566"/>
            <a:ext cx="8321760" cy="5509200"/>
          </a:xfrm>
          <a:prstGeom prst="rect">
            <a:avLst/>
          </a:prstGeom>
          <a:noFill/>
        </p:spPr>
        <p:txBody>
          <a:bodyPr wrap="square">
            <a:spAutoFit/>
          </a:bodyPr>
          <a:lstStyle/>
          <a:p>
            <a:pPr algn="just">
              <a:spcAft>
                <a:spcPts val="300"/>
              </a:spcAft>
            </a:pPr>
            <a:r>
              <a:rPr lang="cs-CZ" sz="2000" b="1" dirty="0">
                <a:solidFill>
                  <a:srgbClr val="0B55A2"/>
                </a:solidFill>
              </a:rPr>
              <a:t>Nutnost v</a:t>
            </a:r>
            <a:r>
              <a:rPr lang="cs-CZ" sz="2000" b="1" cap="none" dirty="0">
                <a:solidFill>
                  <a:srgbClr val="0B55A2"/>
                </a:solidFill>
              </a:rPr>
              <a:t>yloučení účastníka pro nesplnění zadávacích podmínek</a:t>
            </a:r>
          </a:p>
          <a:p>
            <a:pPr marL="342900" indent="-342900" algn="just">
              <a:spcAft>
                <a:spcPts val="300"/>
              </a:spcAft>
              <a:buFont typeface="Wingdings" panose="05000000000000000000" pitchFamily="2" charset="2"/>
              <a:buChar char="Ø"/>
            </a:pPr>
            <a:r>
              <a:rPr lang="cs-CZ" sz="1300" cap="none" dirty="0">
                <a:solidFill>
                  <a:srgbClr val="FF0000"/>
                </a:solidFill>
              </a:rPr>
              <a:t>Pravidla vyloučení účastníka výběrového řízení v čl. 8.2.4 – 8.2.8 jsou analogická k ZZVZ</a:t>
            </a:r>
          </a:p>
          <a:p>
            <a:pPr marL="342900" indent="-342900" algn="just">
              <a:spcAft>
                <a:spcPts val="300"/>
              </a:spcAft>
              <a:buFont typeface="Wingdings" panose="05000000000000000000" pitchFamily="2" charset="2"/>
              <a:buChar char="Ø"/>
            </a:pPr>
            <a:r>
              <a:rPr lang="cs-CZ" sz="1300" cap="none" dirty="0"/>
              <a:t>Zadavatel musí vždy posoudit veškeré požadované parametry – i minimální odchylka je porušením zadávacích podmínek.</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300" cap="none" dirty="0"/>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r>
              <a:rPr lang="cs-CZ" b="1" cap="none" baseline="30000" dirty="0">
                <a:solidFill>
                  <a:srgbClr val="FF0000"/>
                </a:solidFill>
              </a:rPr>
              <a:t>1</a:t>
            </a:r>
            <a:endParaRPr lang="cs-CZ" b="1" cap="none" dirty="0">
              <a:solidFill>
                <a:srgbClr val="FF0000"/>
              </a:solidFill>
            </a:endParaRP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300" cap="none" dirty="0"/>
              <a:t>Rozhodovací praxe ÚOHS – např. rozhodnutí č. j. ÚOHS-S155/2012/VZ-7797/2012/550/</a:t>
            </a:r>
            <a:r>
              <a:rPr lang="cs-CZ" sz="1300" cap="none" dirty="0" err="1"/>
              <a:t>SMo</a:t>
            </a:r>
            <a:r>
              <a:rPr lang="cs-CZ" sz="1300" cap="none" dirty="0"/>
              <a:t> ze dne 23. 7. 2012 (nesplnění požadavku na výkon projektoru 24 500 lumen) nebo rozhodnutí č. j. ÚOHS-S0071/2018/VZ-11729/2018/523/</a:t>
            </a:r>
            <a:r>
              <a:rPr lang="cs-CZ" sz="1300" cap="none" dirty="0" err="1"/>
              <a:t>Hvo</a:t>
            </a:r>
            <a:r>
              <a:rPr lang="cs-CZ" sz="1300" cap="none" dirty="0"/>
              <a:t> ze dne 20. 4. 2018 potvrzené rozhodnutím předsedy UOHS č. j. ÚOHS-R0073/2018/VZ-20851/2018/322/</a:t>
            </a:r>
            <a:r>
              <a:rPr lang="cs-CZ" sz="1300" cap="none" dirty="0" err="1"/>
              <a:t>Dja</a:t>
            </a:r>
            <a:r>
              <a:rPr lang="cs-CZ" sz="1300" cap="none" dirty="0"/>
              <a:t> ze dne 16. 7. 2018 (analyzátory s biochemickým a imunochemickým modulem nedisponovaly řídícím softwarem v českém jazyce, včetně chybových a varovných hlášení) nebo rozhodnutí ÚOHS č. j. ÚOHS-S0245/2018/VZ-24395/2018/533/</a:t>
            </a:r>
            <a:r>
              <a:rPr lang="cs-CZ" sz="1300" cap="none" dirty="0" err="1"/>
              <a:t>Bku</a:t>
            </a:r>
            <a:r>
              <a:rPr lang="cs-CZ" sz="1300" cap="none" dirty="0"/>
              <a:t> ze dne 21. 8. 2018 (nesplnění požadavku na digitální RF systém využívající paralelní techniky a disponující min. 64 kanály; v nabídce přístroj s pouze 48 kanály).</a:t>
            </a:r>
          </a:p>
          <a:p>
            <a:pPr marL="342900" indent="-342900" algn="just">
              <a:spcAft>
                <a:spcPts val="300"/>
              </a:spcAft>
              <a:buFont typeface="Wingdings" panose="05000000000000000000" pitchFamily="2" charset="2"/>
              <a:buChar char="Ø"/>
            </a:pPr>
            <a:r>
              <a:rPr lang="cs-CZ" sz="1300" cap="none" dirty="0"/>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342900" indent="-342900" algn="just">
              <a:spcAft>
                <a:spcPts val="300"/>
              </a:spcAft>
              <a:buFont typeface="Wingdings" panose="05000000000000000000" pitchFamily="2" charset="2"/>
              <a:buChar char="Ø"/>
            </a:pPr>
            <a:r>
              <a:rPr lang="cs-CZ" sz="1300" cap="none" dirty="0"/>
              <a:t>Zásady hospodárnosti, efektivnosti a účelnosti vynaložených veřejných prostředků (dále rovněž „zásady 3E“) nemají aplikační přednost před splněním zadávacích podmínek, např. rozhodnutí ÚOHS č. j. ÚOHS-S0032/2018/VZ-08517/2018/541/</a:t>
            </a:r>
            <a:r>
              <a:rPr lang="cs-CZ" sz="1300" cap="none" dirty="0" err="1"/>
              <a:t>AHr</a:t>
            </a:r>
            <a:r>
              <a:rPr lang="cs-CZ" sz="1300" cap="none" dirty="0"/>
              <a:t> ze dne 20. 3. 2018</a:t>
            </a:r>
            <a:r>
              <a:rPr lang="cs-CZ" sz="1300" dirty="0"/>
              <a:t>).</a:t>
            </a:r>
          </a:p>
        </p:txBody>
      </p:sp>
    </p:spTree>
    <p:extLst>
      <p:ext uri="{BB962C8B-B14F-4D97-AF65-F5344CB8AC3E}">
        <p14:creationId xmlns:p14="http://schemas.microsoft.com/office/powerpoint/2010/main" val="257389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1D9AC-723D-8193-A6FD-3C24CD136038}"/>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BD56497-AB79-40B0-421C-E510E330A458}"/>
              </a:ext>
            </a:extLst>
          </p:cNvPr>
          <p:cNvSpPr>
            <a:spLocks noGrp="1"/>
          </p:cNvSpPr>
          <p:nvPr>
            <p:ph type="sldNum" sz="quarter" idx="12"/>
          </p:nvPr>
        </p:nvSpPr>
        <p:spPr/>
        <p:txBody>
          <a:bodyPr/>
          <a:lstStyle/>
          <a:p>
            <a:fld id="{4000C4B2-41BC-D741-8B94-B76DB6967C01}" type="slidenum">
              <a:rPr lang="en-US" smtClean="0"/>
              <a:pPr/>
              <a:t>19</a:t>
            </a:fld>
            <a:endParaRPr lang="en-US" dirty="0"/>
          </a:p>
        </p:txBody>
      </p:sp>
      <p:sp>
        <p:nvSpPr>
          <p:cNvPr id="8" name="TextovéPole 7">
            <a:extLst>
              <a:ext uri="{FF2B5EF4-FFF2-40B4-BE49-F238E27FC236}">
                <a16:creationId xmlns:a16="http://schemas.microsoft.com/office/drawing/2014/main" id="{728A183F-DD6D-DB2F-FA32-032918423C16}"/>
              </a:ext>
            </a:extLst>
          </p:cNvPr>
          <p:cNvSpPr txBox="1"/>
          <p:nvPr/>
        </p:nvSpPr>
        <p:spPr>
          <a:xfrm>
            <a:off x="359896" y="660953"/>
            <a:ext cx="8321760" cy="5701561"/>
          </a:xfrm>
          <a:prstGeom prst="rect">
            <a:avLst/>
          </a:prstGeom>
          <a:noFill/>
        </p:spPr>
        <p:txBody>
          <a:bodyPr wrap="square">
            <a:spAutoFit/>
          </a:bodyPr>
          <a:lstStyle/>
          <a:p>
            <a:pPr algn="just">
              <a:spcAft>
                <a:spcPts val="300"/>
              </a:spcAft>
            </a:pPr>
            <a:r>
              <a:rPr lang="cs-CZ" sz="2000" b="1" cap="none" dirty="0">
                <a:solidFill>
                  <a:srgbClr val="0B55A2"/>
                </a:solidFill>
              </a:rPr>
              <a:t>Dodavatelé ze třetích zemí v sektorových VZ</a:t>
            </a:r>
            <a:endParaRPr lang="cs-CZ" sz="1600" b="1" dirty="0">
              <a:solidFill>
                <a:srgbClr val="0B55A2"/>
              </a:solidFill>
            </a:endParaRPr>
          </a:p>
          <a:p>
            <a:pPr marL="342900" indent="-342900" algn="just">
              <a:spcAft>
                <a:spcPts val="600"/>
              </a:spcAft>
              <a:buFont typeface="Wingdings" panose="05000000000000000000" pitchFamily="2" charset="2"/>
              <a:buChar char="Ø"/>
            </a:pPr>
            <a:r>
              <a:rPr lang="cs-CZ" sz="1400" dirty="0"/>
              <a:t>Rozsudek SDEU ve věci C-652/22, </a:t>
            </a:r>
            <a:r>
              <a:rPr lang="cs-CZ" sz="1400" dirty="0" err="1"/>
              <a:t>Kolin</a:t>
            </a:r>
            <a:r>
              <a:rPr lang="cs-CZ" sz="1400" dirty="0"/>
              <a:t> </a:t>
            </a:r>
            <a:r>
              <a:rPr lang="cs-CZ" sz="1400" dirty="0" err="1"/>
              <a:t>Inşaat</a:t>
            </a:r>
            <a:r>
              <a:rPr lang="cs-CZ" sz="1400" dirty="0"/>
              <a:t> </a:t>
            </a:r>
            <a:r>
              <a:rPr lang="cs-CZ" sz="1400" dirty="0" err="1"/>
              <a:t>Turizm</a:t>
            </a:r>
            <a:r>
              <a:rPr lang="cs-CZ" sz="1400" dirty="0"/>
              <a:t> </a:t>
            </a:r>
            <a:r>
              <a:rPr lang="cs-CZ" sz="1400" dirty="0" err="1"/>
              <a:t>Sanayi</a:t>
            </a:r>
            <a:r>
              <a:rPr lang="cs-CZ" sz="1400" dirty="0"/>
              <a:t> ve </a:t>
            </a:r>
            <a:r>
              <a:rPr lang="cs-CZ" sz="1400" dirty="0" err="1"/>
              <a:t>Ticaret</a:t>
            </a:r>
            <a:r>
              <a:rPr lang="cs-CZ" sz="1400" dirty="0"/>
              <a:t> ze dne 22. října 2024 uvádí mimo jiné</a:t>
            </a:r>
            <a:r>
              <a:rPr lang="cs-CZ" b="1" baseline="30000" dirty="0">
                <a:solidFill>
                  <a:srgbClr val="FF0000"/>
                </a:solidFill>
              </a:rPr>
              <a:t>1</a:t>
            </a:r>
            <a:r>
              <a:rPr lang="cs-CZ" sz="1400" dirty="0"/>
              <a:t>:</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i="1" dirty="0"/>
              <a:t>/odst. 45/ Pokud jde o hospodářské subjekty z těchto třetích zemí, je třeba uvést, že unijní právo nebrání tomu, aby tyto hospodářské subjekty byly v případě neexistence opatření pro vyloučení přijatých Unií připuštěny k účasti v zadávacím řízení upraveném směrnicí 2014/25, naproti tomu brání tomu, aby se uvedené hospodářské subjekty mohly v rámci své účasti v takovém řízení dovolávat této směrnice, a vyžadovat tak rovné zacházení s jejich nabídkou ve srovnání s nabídkami předloženými uchazeči z členských států a uchazeči ze třetích zemí uvedenými v článku 43 uvedené směrnice.</a:t>
            </a:r>
          </a:p>
          <a:p>
            <a:pPr marL="742950" marR="0" lvl="1"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cs-CZ" sz="1400" i="1" dirty="0"/>
              <a:t>/odst. 63/ V případě neexistence aktů přijatých Unií, je na zadavateli, aby posoudil, zda je třeba do zadávacího řízení připustit hospodářské subjekty ze třetí země, která neuzavřela mezinárodní dohodu s Unií zajišťující rovný a vzájemný přístup na trhy s veřejnými zakázkami, a v případě, že rozhodne o takovém připuštění, zda je třeba upravit bodové hodnocení vyplývající ze srovnání nabídek podaných těmito subjekty s nabídkami předloženými jinými subjekty</a:t>
            </a:r>
            <a:r>
              <a:rPr lang="cs-CZ" b="1" baseline="30000" dirty="0">
                <a:solidFill>
                  <a:srgbClr val="FF0000"/>
                </a:solidFill>
              </a:rPr>
              <a:t>2</a:t>
            </a:r>
            <a:r>
              <a:rPr lang="cs-CZ" sz="1400" i="1" dirty="0"/>
              <a:t>.</a:t>
            </a:r>
          </a:p>
          <a:p>
            <a:pPr marL="342900" indent="-342900" algn="just">
              <a:spcAft>
                <a:spcPts val="600"/>
              </a:spcAft>
              <a:buFont typeface="Wingdings" panose="05000000000000000000" pitchFamily="2" charset="2"/>
              <a:buChar char="Ø"/>
            </a:pPr>
            <a:r>
              <a:rPr lang="cs-CZ" sz="1400" dirty="0"/>
              <a:t>§ 168 ZZVZ upravuje postup v případě nabídek zahrnujících dodávky ze třetích zemí:</a:t>
            </a:r>
          </a:p>
          <a:p>
            <a:pPr marR="0" lvl="1" algn="just" defTabSz="457200" rtl="0" eaLnBrk="1" fontAlgn="auto" latinLnBrk="0" hangingPunct="1">
              <a:lnSpc>
                <a:spcPct val="100000"/>
              </a:lnSpc>
              <a:spcBef>
                <a:spcPts val="0"/>
              </a:spcBef>
              <a:spcAft>
                <a:spcPts val="300"/>
              </a:spcAft>
              <a:buClrTx/>
              <a:buSzTx/>
              <a:tabLst/>
              <a:defRPr/>
            </a:pPr>
            <a:r>
              <a:rPr lang="cs-CZ" sz="1400" dirty="0"/>
              <a:t>▪ V případě sektorové VZ na dodávky může zadavatel vyloučit účastníka zadávacího řízení, je-li podíl hodnoty dodávek ze třetích zemí (které nemají dohodu s EU) vyšší než 50 % celkové hodnoty nabízených dodávek.</a:t>
            </a:r>
          </a:p>
          <a:p>
            <a:pPr marR="0" lvl="1" algn="just" defTabSz="457200" rtl="0" eaLnBrk="1" fontAlgn="auto" latinLnBrk="0" hangingPunct="1">
              <a:lnSpc>
                <a:spcPct val="100000"/>
              </a:lnSpc>
              <a:spcBef>
                <a:spcPts val="0"/>
              </a:spcBef>
              <a:spcAft>
                <a:spcPts val="300"/>
              </a:spcAft>
              <a:buClrTx/>
              <a:buSzTx/>
              <a:tabLst/>
              <a:defRPr/>
            </a:pPr>
            <a:r>
              <a:rPr lang="cs-CZ" sz="1400" dirty="0"/>
              <a:t>▪ Je-li více nabídek z hlediska hodnotících kritérií rovnocenných, zadavatel upřednostní tu nabídku, kterou nemůže odmítnout podle odstavce 1. Nabídková cena takové nabídky se pro účely tohoto ustanovení považuje za rovnocennou, jestliže cenový rozdíl není vyšší než 3 %.</a:t>
            </a:r>
          </a:p>
          <a:p>
            <a:pPr marR="0" lvl="1" algn="just" defTabSz="457200" rtl="0" eaLnBrk="1" fontAlgn="auto" latinLnBrk="0" hangingPunct="1">
              <a:lnSpc>
                <a:spcPct val="100000"/>
              </a:lnSpc>
              <a:spcBef>
                <a:spcPts val="0"/>
              </a:spcBef>
              <a:spcAft>
                <a:spcPts val="300"/>
              </a:spcAft>
              <a:buClrTx/>
              <a:buSzTx/>
              <a:tabLst/>
              <a:defRPr/>
            </a:pPr>
            <a:endParaRPr lang="cs-CZ" sz="1400" i="1" dirty="0"/>
          </a:p>
        </p:txBody>
      </p:sp>
    </p:spTree>
    <p:extLst>
      <p:ext uri="{BB962C8B-B14F-4D97-AF65-F5344CB8AC3E}">
        <p14:creationId xmlns:p14="http://schemas.microsoft.com/office/powerpoint/2010/main" val="287680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737-6413-1046-BFA6-F6A3779A8C3F}"/>
              </a:ext>
            </a:extLst>
          </p:cNvPr>
          <p:cNvSpPr txBox="1">
            <a:spLocks/>
          </p:cNvSpPr>
          <p:nvPr/>
        </p:nvSpPr>
        <p:spPr>
          <a:xfrm>
            <a:off x="539931" y="1271455"/>
            <a:ext cx="8081553" cy="321256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rgbClr val="0C56A6"/>
                </a:solidFill>
                <a:latin typeface="Arial" panose="020B0604020202020204" pitchFamily="34" charset="0"/>
                <a:cs typeface="Arial" panose="020B0604020202020204" pitchFamily="34" charset="0"/>
              </a:rPr>
              <a:t>Zadávání veřejných zakázek</a:t>
            </a:r>
          </a:p>
          <a:p>
            <a:pPr algn="ctr"/>
            <a:endParaRPr lang="cs-CZ" sz="5000" dirty="0">
              <a:solidFill>
                <a:srgbClr val="0C56A6"/>
              </a:solidFill>
              <a:latin typeface="Arial" panose="020B0604020202020204" pitchFamily="34" charset="0"/>
              <a:cs typeface="Arial" panose="020B0604020202020204" pitchFamily="34" charset="0"/>
            </a:endParaRPr>
          </a:p>
          <a:p>
            <a:pPr algn="ctr"/>
            <a:r>
              <a:rPr lang="cs-CZ" sz="5000" dirty="0">
                <a:solidFill>
                  <a:srgbClr val="0C56A6"/>
                </a:solidFill>
                <a:latin typeface="Arial" panose="020B0604020202020204" pitchFamily="34" charset="0"/>
                <a:cs typeface="Arial" panose="020B0604020202020204" pitchFamily="34" charset="0"/>
              </a:rPr>
              <a:t>Pravidla a zásady</a:t>
            </a:r>
            <a:r>
              <a:rPr lang="cs-CZ" sz="5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8121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F933821-A5DA-7140-8831-7E4D84AA8A8E}"/>
              </a:ext>
            </a:extLst>
          </p:cNvPr>
          <p:cNvSpPr>
            <a:spLocks noGrp="1"/>
          </p:cNvSpPr>
          <p:nvPr>
            <p:ph type="sldNum" sz="quarter" idx="4294967295"/>
          </p:nvPr>
        </p:nvSpPr>
        <p:spPr>
          <a:xfrm>
            <a:off x="0" y="6356350"/>
            <a:ext cx="501650" cy="365125"/>
          </a:xfrm>
        </p:spPr>
        <p:txBody>
          <a:bodyPr/>
          <a:lstStyle/>
          <a:p>
            <a:fld id="{4000C4B2-41BC-D741-8B94-B76DB6967C01}" type="slidenum">
              <a:rPr lang="en-US" smtClean="0"/>
              <a:pPr/>
              <a:t>20</a:t>
            </a:fld>
            <a:endParaRPr lang="en-US" dirty="0"/>
          </a:p>
        </p:txBody>
      </p:sp>
      <p:sp>
        <p:nvSpPr>
          <p:cNvPr id="3" name="Title 1">
            <a:extLst>
              <a:ext uri="{FF2B5EF4-FFF2-40B4-BE49-F238E27FC236}">
                <a16:creationId xmlns:a16="http://schemas.microsoft.com/office/drawing/2014/main" id="{F81CD06E-30C7-0F4B-9F7B-A86A3F339833}"/>
              </a:ext>
            </a:extLst>
          </p:cNvPr>
          <p:cNvSpPr txBox="1">
            <a:spLocks/>
          </p:cNvSpPr>
          <p:nvPr/>
        </p:nvSpPr>
        <p:spPr>
          <a:xfrm>
            <a:off x="0" y="1266539"/>
            <a:ext cx="9143999" cy="8904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Děkujeme za pozornost</a:t>
            </a:r>
            <a:r>
              <a:rPr lang="cs-CZ" sz="5000" dirty="0">
                <a:solidFill>
                  <a:srgbClr val="FF0000"/>
                </a:solidFill>
                <a:latin typeface="Arial" panose="020B0604020202020204" pitchFamily="34" charset="0"/>
                <a:cs typeface="Arial" panose="020B0604020202020204" pitchFamily="34" charset="0"/>
              </a:rPr>
              <a:t>.</a:t>
            </a:r>
          </a:p>
        </p:txBody>
      </p:sp>
      <p:sp>
        <p:nvSpPr>
          <p:cNvPr id="9" name="TextovéPole 8">
            <a:extLst>
              <a:ext uri="{FF2B5EF4-FFF2-40B4-BE49-F238E27FC236}">
                <a16:creationId xmlns:a16="http://schemas.microsoft.com/office/drawing/2014/main" id="{0EF1A6FA-320F-41D4-A810-1E6DE6927C3B}"/>
              </a:ext>
            </a:extLst>
          </p:cNvPr>
          <p:cNvSpPr txBox="1"/>
          <p:nvPr/>
        </p:nvSpPr>
        <p:spPr>
          <a:xfrm>
            <a:off x="571322" y="2280199"/>
            <a:ext cx="8006624" cy="3693319"/>
          </a:xfrm>
          <a:prstGeom prst="rect">
            <a:avLst/>
          </a:prstGeom>
          <a:noFill/>
        </p:spPr>
        <p:txBody>
          <a:bodyPr wrap="square">
            <a:spAutoFit/>
          </a:bodyPr>
          <a:lstStyle/>
          <a:p>
            <a:r>
              <a:rPr lang="cs-CZ" b="1" dirty="0">
                <a:solidFill>
                  <a:schemeClr val="bg1"/>
                </a:solidFill>
              </a:rPr>
              <a:t>Mgr. Tomáš Mosinger</a:t>
            </a:r>
            <a:br>
              <a:rPr lang="cs-CZ" dirty="0">
                <a:solidFill>
                  <a:schemeClr val="bg1"/>
                </a:solidFill>
              </a:rPr>
            </a:br>
            <a:r>
              <a:rPr lang="cs-CZ" dirty="0">
                <a:solidFill>
                  <a:schemeClr val="bg1"/>
                </a:solidFill>
              </a:rPr>
              <a:t>Kompetenční centrum pro veřejné zakázky Plzeň</a:t>
            </a:r>
          </a:p>
          <a:p>
            <a:r>
              <a:rPr lang="cs-CZ" dirty="0">
                <a:solidFill>
                  <a:schemeClr val="bg1"/>
                </a:solidFill>
              </a:rPr>
              <a:t>specialista na administraci veřejných zakázek</a:t>
            </a:r>
            <a:br>
              <a:rPr lang="cs-CZ" dirty="0">
                <a:solidFill>
                  <a:schemeClr val="bg1"/>
                </a:solidFill>
              </a:rPr>
            </a:br>
            <a:r>
              <a:rPr lang="cs-CZ" dirty="0">
                <a:solidFill>
                  <a:schemeClr val="bg1"/>
                </a:solidFill>
              </a:rPr>
              <a:t>M: 703 186 841 </a:t>
            </a:r>
            <a:r>
              <a:rPr lang="cs-CZ" dirty="0">
                <a:solidFill>
                  <a:schemeClr val="bg1"/>
                </a:solidFill>
                <a:hlinkClick r:id="rId2">
                  <a:extLst>
                    <a:ext uri="{A12FA001-AC4F-418D-AE19-62706E023703}">
                      <ahyp:hlinkClr xmlns:ahyp="http://schemas.microsoft.com/office/drawing/2018/hyperlinkcolor" val="tx"/>
                    </a:ext>
                  </a:extLst>
                </a:hlinkClick>
              </a:rPr>
              <a:t>tomas.mosinger@crr.gov.cz</a:t>
            </a:r>
            <a:endParaRPr lang="cs-CZ" dirty="0">
              <a:solidFill>
                <a:schemeClr val="bg1"/>
              </a:solidFill>
            </a:endParaRPr>
          </a:p>
          <a:p>
            <a:br>
              <a:rPr lang="cs-CZ" dirty="0">
                <a:solidFill>
                  <a:schemeClr val="bg1"/>
                </a:solidFill>
              </a:rPr>
            </a:br>
            <a:r>
              <a:rPr lang="cs-CZ" b="1" dirty="0">
                <a:solidFill>
                  <a:schemeClr val="bg1"/>
                </a:solidFill>
              </a:rPr>
              <a:t>Ing. Markéta Vavrincová</a:t>
            </a:r>
          </a:p>
          <a:p>
            <a:r>
              <a:rPr lang="cs-CZ" dirty="0">
                <a:solidFill>
                  <a:schemeClr val="bg1"/>
                </a:solidFill>
              </a:rPr>
              <a:t>Kompetenční centrum pro veřejné zakázky Plzeň</a:t>
            </a:r>
          </a:p>
          <a:p>
            <a:r>
              <a:rPr lang="cs-CZ" dirty="0">
                <a:solidFill>
                  <a:schemeClr val="bg1"/>
                </a:solidFill>
              </a:rPr>
              <a:t>specialista na administraci veřejných zakázek</a:t>
            </a:r>
          </a:p>
          <a:p>
            <a:r>
              <a:rPr lang="cs-CZ" dirty="0">
                <a:solidFill>
                  <a:schemeClr val="bg1"/>
                </a:solidFill>
              </a:rPr>
              <a:t>M: 736 512 420 </a:t>
            </a:r>
            <a:r>
              <a:rPr lang="cs-CZ" dirty="0">
                <a:solidFill>
                  <a:schemeClr val="bg1"/>
                </a:solidFill>
                <a:hlinkClick r:id="rId3">
                  <a:extLst>
                    <a:ext uri="{A12FA001-AC4F-418D-AE19-62706E023703}">
                      <ahyp:hlinkClr xmlns:ahyp="http://schemas.microsoft.com/office/drawing/2018/hyperlinkcolor" val="tx"/>
                    </a:ext>
                  </a:extLst>
                </a:hlinkClick>
              </a:rPr>
              <a:t>marketa.vavrincova@crr.gov.cz</a:t>
            </a:r>
            <a:r>
              <a:rPr lang="cs-CZ" dirty="0">
                <a:solidFill>
                  <a:schemeClr val="bg1"/>
                </a:solidFill>
              </a:rPr>
              <a:t> </a:t>
            </a:r>
          </a:p>
          <a:p>
            <a:endParaRPr lang="cs-CZ" dirty="0">
              <a:solidFill>
                <a:schemeClr val="bg1"/>
              </a:solidFill>
            </a:endParaRPr>
          </a:p>
          <a:p>
            <a:r>
              <a:rPr lang="cs-CZ" dirty="0">
                <a:solidFill>
                  <a:schemeClr val="bg1"/>
                </a:solidFill>
              </a:rPr>
              <a:t>Centrum pro regionální rozvoj Ústí nad Labem</a:t>
            </a:r>
            <a:br>
              <a:rPr lang="cs-CZ" dirty="0">
                <a:solidFill>
                  <a:schemeClr val="bg1"/>
                </a:solidFill>
              </a:rPr>
            </a:br>
            <a:r>
              <a:rPr lang="cs-CZ" dirty="0">
                <a:solidFill>
                  <a:schemeClr val="bg1"/>
                </a:solidFill>
              </a:rPr>
              <a:t>Dvořákova 3134/2, 400 01 Ústí nad Labem</a:t>
            </a:r>
            <a:br>
              <a:rPr lang="cs-CZ" dirty="0">
                <a:solidFill>
                  <a:schemeClr val="bg1"/>
                </a:solidFill>
              </a:rPr>
            </a:br>
            <a:endParaRPr lang="cs-CZ" dirty="0">
              <a:solidFill>
                <a:schemeClr val="bg1"/>
              </a:solidFill>
            </a:endParaRPr>
          </a:p>
        </p:txBody>
      </p:sp>
    </p:spTree>
    <p:extLst>
      <p:ext uri="{BB962C8B-B14F-4D97-AF65-F5344CB8AC3E}">
        <p14:creationId xmlns:p14="http://schemas.microsoft.com/office/powerpoint/2010/main" val="21168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1006003" y="1663791"/>
            <a:ext cx="7158440" cy="4129584"/>
          </a:xfrm>
          <a:prstGeom prst="rect">
            <a:avLst/>
          </a:prstGeom>
        </p:spPr>
        <p:txBody>
          <a:bodyPr>
            <a:normAutofit fontScale="77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cs-CZ" sz="2600" b="1" dirty="0"/>
              <a:t>Pravidla zadávání veřejných zakázek jsou stanovena v:</a:t>
            </a:r>
          </a:p>
          <a:p>
            <a:pPr lvl="0"/>
            <a:endParaRPr lang="cs-CZ" sz="2000" dirty="0"/>
          </a:p>
          <a:p>
            <a:pPr marL="457200" lvl="0" indent="-457200" algn="just">
              <a:lnSpc>
                <a:spcPct val="120000"/>
              </a:lnSpc>
              <a:spcAft>
                <a:spcPts val="400"/>
              </a:spcAft>
              <a:buFont typeface="+mj-lt"/>
              <a:buAutoNum type="arabicParenR"/>
            </a:pPr>
            <a:r>
              <a:rPr lang="cs-CZ" sz="2000" b="1" u="sng" dirty="0"/>
              <a:t>Zákon č. 134/2016 Sb. o zadávání veřejných zakázek</a:t>
            </a:r>
            <a:r>
              <a:rPr lang="cs-CZ" sz="2000" dirty="0"/>
              <a:t> – (pro zakázky zahájené od 1.10.2016), </a:t>
            </a:r>
            <a:r>
              <a:rPr lang="cs-CZ" sz="2000" b="1" dirty="0">
                <a:solidFill>
                  <a:srgbClr val="FF0000"/>
                </a:solidFill>
              </a:rPr>
              <a:t>poslední novela od 3. 4. 2025</a:t>
            </a:r>
          </a:p>
          <a:p>
            <a:pPr marL="457200" lvl="0" indent="-457200" algn="just">
              <a:lnSpc>
                <a:spcPct val="120000"/>
              </a:lnSpc>
              <a:spcAft>
                <a:spcPts val="400"/>
              </a:spcAft>
              <a:buFont typeface="+mj-lt"/>
              <a:buAutoNum type="arabicParenR"/>
            </a:pPr>
            <a:r>
              <a:rPr lang="cs-CZ" sz="2000" b="1" u="sng" dirty="0"/>
              <a:t>Metodický pokyn pro oblast zadávání zakázek pro programové období 2021 – 2027 (MPZ)</a:t>
            </a:r>
            <a:r>
              <a:rPr lang="cs-CZ" sz="2000" dirty="0"/>
              <a:t> – veřejné zakázky malého rozsahu (VZMR), zakázky vyšší hodnoty (ZVH) - </a:t>
            </a:r>
            <a:r>
              <a:rPr lang="cs-CZ" sz="2000" b="1" dirty="0">
                <a:solidFill>
                  <a:srgbClr val="FF0000"/>
                </a:solidFill>
              </a:rPr>
              <a:t>aktuální znění od 1. 5. 2025, MPZ není přílohou Obecných pravidel pro žadatele a příjemce</a:t>
            </a:r>
          </a:p>
          <a:p>
            <a:pPr marL="457200" lvl="0" indent="-457200" algn="just">
              <a:lnSpc>
                <a:spcPct val="120000"/>
              </a:lnSpc>
              <a:spcAft>
                <a:spcPts val="400"/>
              </a:spcAft>
              <a:buFont typeface="+mj-lt"/>
              <a:buAutoNum type="arabicParenR"/>
            </a:pPr>
            <a:r>
              <a:rPr lang="cs-CZ" sz="2000" b="1" u="sng" dirty="0"/>
              <a:t>Obecná pravidla pro žadatele a příjemce</a:t>
            </a:r>
            <a:r>
              <a:rPr lang="cs-CZ" sz="2000" b="1" dirty="0"/>
              <a:t> </a:t>
            </a:r>
            <a:r>
              <a:rPr lang="cs-CZ" sz="2000" dirty="0"/>
              <a:t>– kapitola 5 a 7 – další pravidla stanovená poskytovatelem dotace</a:t>
            </a:r>
          </a:p>
          <a:p>
            <a:pPr marL="457200" indent="-457200" algn="just">
              <a:lnSpc>
                <a:spcPct val="120000"/>
              </a:lnSpc>
              <a:buFont typeface="+mj-lt"/>
              <a:buAutoNum type="arabicParenR"/>
            </a:pPr>
            <a:r>
              <a:rPr lang="cs-CZ" sz="2000" u="sng" dirty="0">
                <a:solidFill>
                  <a:prstClr val="black"/>
                </a:solidFill>
                <a:cs typeface="Arial" pitchFamily="34" charset="0"/>
              </a:rPr>
              <a:t>Nařízení vlády č. 172/2016 Sb. </a:t>
            </a:r>
            <a:r>
              <a:rPr lang="cs-CZ" sz="2000" dirty="0">
                <a:solidFill>
                  <a:prstClr val="black"/>
                </a:solidFill>
                <a:cs typeface="Arial" pitchFamily="34" charset="0"/>
              </a:rPr>
              <a:t>o stanovení finančních limitů a částek pro účely zákona o zadávání veřejných zakázek, </a:t>
            </a:r>
            <a:r>
              <a:rPr lang="cs-CZ" sz="2000" b="1" dirty="0">
                <a:solidFill>
                  <a:srgbClr val="FF0000"/>
                </a:solidFill>
                <a:cs typeface="Arial" pitchFamily="34" charset="0"/>
              </a:rPr>
              <a:t>změna od 1. 1. 2024</a:t>
            </a:r>
            <a:endParaRPr lang="cs-CZ" sz="2000" b="1" dirty="0">
              <a:solidFill>
                <a:srgbClr val="FF0000"/>
              </a:solidFill>
            </a:endParaRPr>
          </a:p>
          <a:p>
            <a:endParaRPr lang="cs-CZ"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058256" y="675488"/>
            <a:ext cx="7053562" cy="757898"/>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dirty="0"/>
              <a:t>Zadávání veřejných zakázek - předpisy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81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B9097-D240-154A-A09B-2A85D58E1FD7}"/>
              </a:ext>
            </a:extLst>
          </p:cNvPr>
          <p:cNvSpPr txBox="1">
            <a:spLocks/>
          </p:cNvSpPr>
          <p:nvPr/>
        </p:nvSpPr>
        <p:spPr>
          <a:xfrm>
            <a:off x="1006004" y="1724754"/>
            <a:ext cx="7158440" cy="4129584"/>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a:t>Pokud příjemce podpory realizuje projekt prostřednictvím zakázky na dodání zboží, poskytnutí služeb nebo provedení stavebních prací, je povinen řídit se </a:t>
            </a:r>
          </a:p>
          <a:p>
            <a:pPr marL="285750" indent="-285750" algn="just">
              <a:buFont typeface="Arial" panose="020B0604020202020204" pitchFamily="34" charset="0"/>
              <a:buChar char="•"/>
            </a:pPr>
            <a:r>
              <a:rPr lang="cs-CZ" sz="2000" b="1" dirty="0"/>
              <a:t>zásadami transparentnosti, přiměřenosti, rovného zacházení a zákazu diskriminace</a:t>
            </a:r>
          </a:p>
          <a:p>
            <a:pPr marL="285750" indent="-285750" algn="just">
              <a:buFont typeface="Arial" panose="020B0604020202020204" pitchFamily="34" charset="0"/>
              <a:buChar char="•"/>
            </a:pPr>
            <a:r>
              <a:rPr lang="cs-CZ" sz="2000" b="1" dirty="0"/>
              <a:t>a dále pak principy hospodárnosti, efektivnosti a účelnosti (tzv. 3E) podle zákona č. 320/2001 Sb., o finanční kontrole. </a:t>
            </a:r>
          </a:p>
          <a:p>
            <a:endParaRPr lang="cs-CZ" sz="2000" dirty="0">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394E8B13-D9A1-6E4D-A5A3-AB540DAFCB99}"/>
              </a:ext>
            </a:extLst>
          </p:cNvPr>
          <p:cNvSpPr txBox="1">
            <a:spLocks/>
          </p:cNvSpPr>
          <p:nvPr/>
        </p:nvSpPr>
        <p:spPr>
          <a:xfrm>
            <a:off x="1058256" y="675488"/>
            <a:ext cx="7053562" cy="757898"/>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dirty="0"/>
              <a:t>Základní zásady zadávání zakázek</a:t>
            </a:r>
            <a:endParaRPr lang="en-US" sz="2800" dirty="0">
              <a:latin typeface="Arial" panose="020B060402020202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1CCBB1C8-18D1-1846-A4A6-1818B460633C}"/>
              </a:ext>
            </a:extLst>
          </p:cNvPr>
          <p:cNvSpPr>
            <a:spLocks noGrp="1"/>
          </p:cNvSpPr>
          <p:nvPr>
            <p:ph type="sldNum" sz="quarter" idx="12"/>
          </p:nvPr>
        </p:nvSpPr>
        <p:spPr/>
        <p:txBody>
          <a:bodyPr/>
          <a:lstStyle/>
          <a:p>
            <a:fld id="{4000C4B2-41BC-D741-8B94-B76DB6967C01}" type="slidenum">
              <a:rPr lang="en-US" smtClean="0"/>
              <a:pPr/>
              <a:t>4</a:t>
            </a:fld>
            <a:endParaRPr lang="en-US" dirty="0"/>
          </a:p>
        </p:txBody>
      </p:sp>
    </p:spTree>
    <p:extLst>
      <p:ext uri="{BB962C8B-B14F-4D97-AF65-F5344CB8AC3E}">
        <p14:creationId xmlns:p14="http://schemas.microsoft.com/office/powerpoint/2010/main" val="160492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B9097-D240-154A-A09B-2A85D58E1FD7}"/>
              </a:ext>
            </a:extLst>
          </p:cNvPr>
          <p:cNvSpPr txBox="1">
            <a:spLocks/>
          </p:cNvSpPr>
          <p:nvPr/>
        </p:nvSpPr>
        <p:spPr>
          <a:xfrm>
            <a:off x="1006004" y="1724754"/>
            <a:ext cx="7158440" cy="4129584"/>
          </a:xfrm>
          <a:prstGeom prst="rect">
            <a:avLst/>
          </a:prstGeom>
        </p:spPr>
        <p:txBody>
          <a:bodyPr>
            <a:normAutofit fontScale="850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0000"/>
              </a:lnSpc>
              <a:spcBef>
                <a:spcPts val="480"/>
              </a:spcBef>
            </a:pPr>
            <a:r>
              <a:rPr lang="cs-CZ" sz="2000" dirty="0"/>
              <a:t>Zadavatel postupuje tak, aby nedocházelo ke střetu zájmů. </a:t>
            </a:r>
          </a:p>
          <a:p>
            <a:pPr algn="just">
              <a:lnSpc>
                <a:spcPct val="120000"/>
              </a:lnSpc>
              <a:spcBef>
                <a:spcPts val="480"/>
              </a:spcBef>
            </a:pPr>
            <a:r>
              <a:rPr lang="cs-CZ" sz="2000" dirty="0"/>
              <a:t>Zadavatel si vyžádá písemné čestné prohlášení všech osob, které posuzují nebo hodnotí nabídky, že nejsou ve střetu zájmů. Pokud zjistí, že ke střetu zájmů došlo, přijme k jeho odstranění opatření k nápravě.</a:t>
            </a:r>
          </a:p>
          <a:p>
            <a:pPr algn="just">
              <a:lnSpc>
                <a:spcPct val="120000"/>
              </a:lnSpc>
              <a:spcBef>
                <a:spcPts val="480"/>
              </a:spcBef>
            </a:pPr>
            <a:r>
              <a:rPr lang="cs-CZ" sz="2000" dirty="0"/>
              <a:t>Za střet zájmů se považuje situace, kdy zájmy osob, které:</a:t>
            </a:r>
          </a:p>
          <a:p>
            <a:pPr algn="just">
              <a:lnSpc>
                <a:spcPct val="120000"/>
              </a:lnSpc>
              <a:spcBef>
                <a:spcPts val="480"/>
              </a:spcBef>
            </a:pPr>
            <a:r>
              <a:rPr lang="cs-CZ" sz="2000" dirty="0"/>
              <a:t>a)	se podílejí na průběhu výběrového řízení, nebo</a:t>
            </a:r>
          </a:p>
          <a:p>
            <a:pPr algn="just">
              <a:lnSpc>
                <a:spcPct val="120000"/>
              </a:lnSpc>
              <a:spcBef>
                <a:spcPts val="480"/>
              </a:spcBef>
            </a:pPr>
            <a:r>
              <a:rPr lang="cs-CZ" sz="2000" dirty="0"/>
              <a:t>b)	mají nebo by mohly mít vliv na výsledek výběrového řízení, ohrožují jejich nestrannost nebo nezávislost v souvislosti s výběrovým řízením.</a:t>
            </a:r>
          </a:p>
          <a:p>
            <a:pPr algn="just">
              <a:lnSpc>
                <a:spcPct val="120000"/>
              </a:lnSpc>
              <a:spcBef>
                <a:spcPts val="480"/>
              </a:spcBef>
            </a:pPr>
            <a:r>
              <a:rPr lang="cs-CZ" sz="2000" dirty="0"/>
              <a:t>Zájmem osob uvedených v odst. 6.5.2 se pro účely MPZ rozumí zájem získat osobní výhodu nebo snížit majetkový nebo jiný prospěch zadavatele.</a:t>
            </a:r>
          </a:p>
          <a:p>
            <a:endParaRPr lang="cs-CZ" sz="2000" dirty="0">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394E8B13-D9A1-6E4D-A5A3-AB540DAFCB99}"/>
              </a:ext>
            </a:extLst>
          </p:cNvPr>
          <p:cNvSpPr txBox="1">
            <a:spLocks/>
          </p:cNvSpPr>
          <p:nvPr/>
        </p:nvSpPr>
        <p:spPr>
          <a:xfrm>
            <a:off x="1058256" y="675488"/>
            <a:ext cx="7053562" cy="757898"/>
          </a:xfrm>
          <a:prstGeom prst="rect">
            <a:avLst/>
          </a:prstGeom>
        </p:spPr>
        <p:txBody>
          <a:bodyPr>
            <a:norm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dirty="0"/>
              <a:t>Základní zásady zadávání zakázek</a:t>
            </a:r>
            <a:endParaRPr lang="en-US" sz="2800" dirty="0">
              <a:latin typeface="Arial" panose="020B060402020202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1CCBB1C8-18D1-1846-A4A6-1818B460633C}"/>
              </a:ext>
            </a:extLst>
          </p:cNvPr>
          <p:cNvSpPr>
            <a:spLocks noGrp="1"/>
          </p:cNvSpPr>
          <p:nvPr>
            <p:ph type="sldNum" sz="quarter" idx="12"/>
          </p:nvPr>
        </p:nvSpPr>
        <p:spPr/>
        <p:txBody>
          <a:bodyPr/>
          <a:lstStyle/>
          <a:p>
            <a:fld id="{4000C4B2-41BC-D741-8B94-B76DB6967C01}" type="slidenum">
              <a:rPr lang="en-US" smtClean="0"/>
              <a:pPr/>
              <a:t>5</a:t>
            </a:fld>
            <a:endParaRPr lang="en-US" dirty="0"/>
          </a:p>
        </p:txBody>
      </p:sp>
    </p:spTree>
    <p:extLst>
      <p:ext uri="{BB962C8B-B14F-4D97-AF65-F5344CB8AC3E}">
        <p14:creationId xmlns:p14="http://schemas.microsoft.com/office/powerpoint/2010/main" val="271086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737-6413-1046-BFA6-F6A3779A8C3F}"/>
              </a:ext>
            </a:extLst>
          </p:cNvPr>
          <p:cNvSpPr txBox="1">
            <a:spLocks/>
          </p:cNvSpPr>
          <p:nvPr/>
        </p:nvSpPr>
        <p:spPr>
          <a:xfrm>
            <a:off x="531222" y="1297582"/>
            <a:ext cx="8081553" cy="458367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400" dirty="0"/>
              <a:t>NEJČASTĚJŠÍ CHYBY </a:t>
            </a:r>
          </a:p>
          <a:p>
            <a:pPr algn="ctr"/>
            <a:r>
              <a:rPr lang="cs-CZ" sz="5400" dirty="0"/>
              <a:t>V PRŮBĚHU ZADÁVÁNÍ VZMR</a:t>
            </a:r>
            <a:r>
              <a:rPr lang="cs-CZ" sz="5400" dirty="0">
                <a:solidFill>
                  <a:srgbClr val="FF0000"/>
                </a:solidFill>
              </a:rPr>
              <a:t>.</a:t>
            </a:r>
          </a:p>
          <a:p>
            <a:pPr algn="ctr"/>
            <a:endParaRPr lang="cs-CZ" sz="1400" dirty="0">
              <a:solidFill>
                <a:srgbClr val="FF0000"/>
              </a:solidFill>
            </a:endParaRPr>
          </a:p>
          <a:p>
            <a:pPr algn="ctr"/>
            <a:r>
              <a:rPr lang="cs-CZ" sz="5400" dirty="0">
                <a:solidFill>
                  <a:srgbClr val="FF0000"/>
                </a:solidFill>
              </a:rPr>
              <a:t>A JAK SE JICH VYVAROVAT</a:t>
            </a:r>
            <a:r>
              <a:rPr lang="cs-CZ" sz="5400" dirty="0"/>
              <a:t>.</a:t>
            </a:r>
          </a:p>
        </p:txBody>
      </p:sp>
    </p:spTree>
    <p:extLst>
      <p:ext uri="{BB962C8B-B14F-4D97-AF65-F5344CB8AC3E}">
        <p14:creationId xmlns:p14="http://schemas.microsoft.com/office/powerpoint/2010/main" val="126891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7</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359896" y="656494"/>
            <a:ext cx="8321760" cy="5424562"/>
          </a:xfrm>
          <a:prstGeom prst="rect">
            <a:avLst/>
          </a:prstGeom>
          <a:noFill/>
        </p:spPr>
        <p:txBody>
          <a:bodyPr wrap="square">
            <a:spAutoFit/>
          </a:bodyPr>
          <a:lstStyle/>
          <a:p>
            <a:pPr algn="just">
              <a:spcAft>
                <a:spcPts val="300"/>
              </a:spcAft>
            </a:pPr>
            <a:r>
              <a:rPr lang="cs-CZ" sz="2000" b="1" cap="none" dirty="0">
                <a:solidFill>
                  <a:srgbClr val="0B55A2"/>
                </a:solidFill>
              </a:rPr>
              <a:t>Pečlivě vážit stanovení předmětu jedné VZ (funkční celek)</a:t>
            </a:r>
            <a:endParaRPr lang="cs-CZ" sz="2000" b="1" dirty="0">
              <a:solidFill>
                <a:srgbClr val="0B55A2"/>
              </a:solidFill>
            </a:endParaRPr>
          </a:p>
          <a:p>
            <a:pPr marL="342900" indent="-342900" algn="just">
              <a:spcAft>
                <a:spcPts val="300"/>
              </a:spcAft>
              <a:buFont typeface="Wingdings" panose="05000000000000000000" pitchFamily="2" charset="2"/>
              <a:buChar char="Ø"/>
            </a:pPr>
            <a:r>
              <a:rPr lang="cs-CZ" sz="1600" dirty="0"/>
              <a:t>Při vymezení předmětu veřejné zakázky může dojít k porušení 6.4.5 MPZ (§ 18 ZZVZ) a základních zásad dle čl. 6.1.1 </a:t>
            </a:r>
            <a:r>
              <a:rPr lang="cs-CZ" sz="1600"/>
              <a:t>MPZ (§ 6 </a:t>
            </a:r>
            <a:r>
              <a:rPr lang="cs-CZ" sz="1600" dirty="0"/>
              <a:t>ZZVZ) zejména v případě:</a:t>
            </a:r>
          </a:p>
          <a:p>
            <a:pPr marL="742950" lvl="1" indent="-285750" algn="just">
              <a:spcAft>
                <a:spcPts val="300"/>
              </a:spcAft>
              <a:buFont typeface="Arial" panose="020B0604020202020204" pitchFamily="34" charset="0"/>
              <a:buChar char="•"/>
            </a:pPr>
            <a:r>
              <a:rPr lang="cs-CZ" sz="1600" dirty="0"/>
              <a:t>zadavatel rozdělí jednu VZ tak, že dojde ke snížení PH pod stanovené limity (např. přístroje tvořící jeden celek a vzájemně nezbytné k funkčnosti zadá ve více VZ v režimu odpovídajícím vždy jen dané části a nikoliv celkové hodnotě všech částí/VZ).</a:t>
            </a:r>
            <a:r>
              <a:rPr lang="cs-CZ" b="1" baseline="30000" dirty="0">
                <a:solidFill>
                  <a:srgbClr val="FF0000"/>
                </a:solidFill>
              </a:rPr>
              <a:t>1</a:t>
            </a:r>
            <a:endParaRPr lang="cs-CZ" b="1" dirty="0">
              <a:solidFill>
                <a:srgbClr val="FF0000"/>
              </a:solidFill>
            </a:endParaRPr>
          </a:p>
          <a:p>
            <a:pPr marL="742950" lvl="1" indent="-285750" algn="just">
              <a:spcAft>
                <a:spcPts val="300"/>
              </a:spcAft>
              <a:buFont typeface="Arial" panose="020B0604020202020204" pitchFamily="34" charset="0"/>
              <a:buChar char="•"/>
            </a:pPr>
            <a:r>
              <a:rPr lang="cs-CZ" sz="1600" dirty="0"/>
              <a:t>diskriminační sloučení předmětu VZ (např. sloučení stavebních prací a dodávky přístrojového vybavení, nábytku, IT vybavení atd., čímž omezí okruh dodavatelů</a:t>
            </a:r>
            <a:r>
              <a:rPr lang="cs-CZ" sz="1600" baseline="30000" dirty="0"/>
              <a:t>)</a:t>
            </a:r>
            <a:r>
              <a:rPr lang="cs-CZ" b="1" baseline="30000" dirty="0">
                <a:solidFill>
                  <a:srgbClr val="FF0000"/>
                </a:solidFill>
              </a:rPr>
              <a:t>2</a:t>
            </a:r>
            <a:r>
              <a:rPr lang="cs-CZ" sz="1600" baseline="30000" dirty="0"/>
              <a:t>.</a:t>
            </a:r>
          </a:p>
          <a:p>
            <a:pPr lvl="1" algn="just">
              <a:spcAft>
                <a:spcPts val="300"/>
              </a:spcAft>
            </a:pPr>
            <a:endParaRPr lang="cs-CZ" sz="1600" dirty="0"/>
          </a:p>
          <a:p>
            <a:pPr marL="342900" indent="-342900" algn="just">
              <a:spcAft>
                <a:spcPts val="300"/>
              </a:spcAft>
              <a:buFont typeface="Wingdings" panose="05000000000000000000" pitchFamily="2" charset="2"/>
              <a:buChar char="Ø"/>
            </a:pPr>
            <a:r>
              <a:rPr lang="cs-CZ" sz="1600" dirty="0"/>
              <a:t>Sledovat vývoj právních názorů na význam pojmu „funkční celek</a:t>
            </a:r>
            <a:r>
              <a:rPr lang="cs-CZ" b="1" baseline="30000" dirty="0">
                <a:solidFill>
                  <a:srgbClr val="FF0000"/>
                </a:solidFill>
              </a:rPr>
              <a:t>3</a:t>
            </a:r>
            <a:r>
              <a:rPr lang="cs-CZ" sz="1600" dirty="0"/>
              <a:t>“:</a:t>
            </a:r>
          </a:p>
          <a:p>
            <a:pPr marL="742950" lvl="1" indent="-285750" algn="just">
              <a:spcAft>
                <a:spcPts val="300"/>
              </a:spcAft>
              <a:buFont typeface="Arial" panose="020B0604020202020204" pitchFamily="34" charset="0"/>
              <a:buChar char="•"/>
            </a:pPr>
            <a:r>
              <a:rPr lang="cs-CZ" sz="1600" dirty="0"/>
              <a:t>Beze změny pro rozhodovací praxi – ve smyslu pouhého nahrazení věcné a místní souvislosti tímto pojmem.</a:t>
            </a:r>
          </a:p>
          <a:p>
            <a:pPr lvl="1" algn="just">
              <a:spcAft>
                <a:spcPts val="300"/>
              </a:spcAft>
            </a:pPr>
            <a:r>
              <a:rPr lang="cs-CZ" sz="1600" dirty="0"/>
              <a:t>Vs.</a:t>
            </a:r>
          </a:p>
          <a:p>
            <a:pPr marL="742950" lvl="1" indent="-285750" algn="just">
              <a:spcAft>
                <a:spcPts val="300"/>
              </a:spcAft>
              <a:buFont typeface="Arial" panose="020B0604020202020204" pitchFamily="34" charset="0"/>
              <a:buChar char="•"/>
            </a:pPr>
            <a:r>
              <a:rPr lang="cs-CZ" sz="1600" dirty="0"/>
              <a:t>Změna pro rozhodovací praxi – funkční celek klade větší důraz na cíle a záměry zadavatele, kdy funkčnost celku je z pohledu zadavatele naplněna až realizací všech potřebných dílčích plnění.</a:t>
            </a:r>
          </a:p>
          <a:p>
            <a:pPr marL="742950" lvl="1" indent="-285750" algn="just">
              <a:spcAft>
                <a:spcPts val="300"/>
              </a:spcAft>
              <a:buFont typeface="Arial" panose="020B0604020202020204" pitchFamily="34" charset="0"/>
              <a:buChar char="•"/>
            </a:pPr>
            <a:r>
              <a:rPr lang="cs-CZ" sz="1200" dirty="0"/>
              <a:t>ÚOHS-R0089/2021/VZ, č. j. ÚOHS-20865/2021/161/Tmi ze dne 24. 6. 2021, kde se operovalo s pojmem „funkční účel“ a bylo uvedeno, že „</a:t>
            </a:r>
            <a:r>
              <a:rPr lang="cs-CZ" sz="1200" i="1" dirty="0"/>
              <a:t>V daném případě tak nelze dovodit to, že by chodníky společně naplňovaly účel bezpečného pohybu chodců po obci Těrlicko nebo společně (tedy jako celek) plnily jinou předvídanou funkci</a:t>
            </a:r>
            <a:r>
              <a:rPr lang="cs-CZ" sz="1200" dirty="0"/>
              <a:t>“</a:t>
            </a:r>
          </a:p>
        </p:txBody>
      </p:sp>
    </p:spTree>
    <p:extLst>
      <p:ext uri="{BB962C8B-B14F-4D97-AF65-F5344CB8AC3E}">
        <p14:creationId xmlns:p14="http://schemas.microsoft.com/office/powerpoint/2010/main" val="347993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0460FA-DC92-4440-A3E5-A6871268E173}"/>
              </a:ext>
            </a:extLst>
          </p:cNvPr>
          <p:cNvSpPr>
            <a:spLocks noGrp="1"/>
          </p:cNvSpPr>
          <p:nvPr>
            <p:ph type="sldNum" sz="quarter" idx="12"/>
          </p:nvPr>
        </p:nvSpPr>
        <p:spPr/>
        <p:txBody>
          <a:bodyPr/>
          <a:lstStyle/>
          <a:p>
            <a:fld id="{4000C4B2-41BC-D741-8B94-B76DB6967C01}" type="slidenum">
              <a:rPr lang="en-US" smtClean="0"/>
              <a:pPr/>
              <a:t>8</a:t>
            </a:fld>
            <a:endParaRPr lang="en-US" dirty="0"/>
          </a:p>
        </p:txBody>
      </p:sp>
      <p:sp>
        <p:nvSpPr>
          <p:cNvPr id="8" name="TextovéPole 7">
            <a:extLst>
              <a:ext uri="{FF2B5EF4-FFF2-40B4-BE49-F238E27FC236}">
                <a16:creationId xmlns:a16="http://schemas.microsoft.com/office/drawing/2014/main" id="{8163A795-181B-49CF-9B1B-AE790DAD8707}"/>
              </a:ext>
            </a:extLst>
          </p:cNvPr>
          <p:cNvSpPr txBox="1"/>
          <p:nvPr/>
        </p:nvSpPr>
        <p:spPr>
          <a:xfrm>
            <a:off x="401460" y="650560"/>
            <a:ext cx="8321760" cy="5586145"/>
          </a:xfrm>
          <a:prstGeom prst="rect">
            <a:avLst/>
          </a:prstGeom>
          <a:noFill/>
        </p:spPr>
        <p:txBody>
          <a:bodyPr wrap="square">
            <a:spAutoFit/>
          </a:bodyPr>
          <a:lstStyle/>
          <a:p>
            <a:pPr algn="ctr">
              <a:spcAft>
                <a:spcPts val="300"/>
              </a:spcAft>
            </a:pPr>
            <a:r>
              <a:rPr lang="cs-CZ" sz="1400" b="1" cap="none" dirty="0">
                <a:solidFill>
                  <a:srgbClr val="FF0000"/>
                </a:solidFill>
              </a:rPr>
              <a:t>Čl. 7.2 MPZ Zadávací podmínky v podstatě přebírá úpravu ze ZZVZ, proto i výklady a závěry jsou shodné</a:t>
            </a:r>
          </a:p>
          <a:p>
            <a:pPr algn="just">
              <a:spcAft>
                <a:spcPts val="300"/>
              </a:spcAft>
            </a:pPr>
            <a:r>
              <a:rPr lang="cs-CZ" sz="2000" b="1" cap="none" dirty="0">
                <a:solidFill>
                  <a:srgbClr val="0B55A2"/>
                </a:solidFill>
              </a:rPr>
              <a:t>Při stanovení technických podmínek vždy důkladně zvážit, co a z jakého důvodu je v nich uvedeno</a:t>
            </a:r>
            <a:endParaRPr lang="cs-CZ" sz="2000" b="1" dirty="0">
              <a:solidFill>
                <a:srgbClr val="0B55A2"/>
              </a:solidFill>
            </a:endParaRPr>
          </a:p>
          <a:p>
            <a:pPr marL="342900" indent="-342900" algn="just">
              <a:spcAft>
                <a:spcPts val="300"/>
              </a:spcAft>
              <a:buFont typeface="Wingdings" panose="05000000000000000000" pitchFamily="2" charset="2"/>
              <a:buChar char="Ø"/>
            </a:pPr>
            <a:r>
              <a:rPr lang="cs-CZ" sz="1600" dirty="0"/>
              <a:t>Vymezení technických parametrů předmětu plnění </a:t>
            </a:r>
            <a:r>
              <a:rPr lang="pl-PL" sz="1600" dirty="0"/>
              <a:t>odkazem na obchodní názvy a značky</a:t>
            </a:r>
            <a:r>
              <a:rPr lang="pl-PL" b="1" baseline="30000" dirty="0">
                <a:solidFill>
                  <a:srgbClr val="FF0000"/>
                </a:solidFill>
              </a:rPr>
              <a:t>1</a:t>
            </a:r>
            <a:r>
              <a:rPr lang="pl-PL" b="1" dirty="0"/>
              <a:t> </a:t>
            </a:r>
            <a:r>
              <a:rPr lang="pl-PL" sz="1600" dirty="0"/>
              <a:t>– </a:t>
            </a:r>
            <a:r>
              <a:rPr lang="pl-PL" sz="1600" dirty="0">
                <a:solidFill>
                  <a:srgbClr val="FF0000"/>
                </a:solidFill>
              </a:rPr>
              <a:t>čl. 7.2.4 a 7.2.5 MPZ</a:t>
            </a:r>
            <a:r>
              <a:rPr lang="cs-CZ" sz="1600" dirty="0"/>
              <a:t>:</a:t>
            </a:r>
          </a:p>
          <a:p>
            <a:pPr marL="742950" lvl="1" indent="-285750" algn="just">
              <a:spcAft>
                <a:spcPts val="300"/>
              </a:spcAft>
              <a:buFont typeface="Arial" panose="020B0604020202020204" pitchFamily="34" charset="0"/>
              <a:buChar char="•"/>
            </a:pPr>
            <a:r>
              <a:rPr lang="cs-CZ" sz="1500" dirty="0"/>
              <a:t>Vnímat zásadní rozdíl mezi </a:t>
            </a:r>
            <a:r>
              <a:rPr lang="cs-CZ" sz="1500" dirty="0" err="1"/>
              <a:t>ust</a:t>
            </a:r>
            <a:r>
              <a:rPr lang="cs-CZ" sz="1500" dirty="0"/>
              <a:t>. § 89 odst. 5 ZZVZ (zadavatel má důvod chtít toto konkrétní plnění) a </a:t>
            </a:r>
            <a:r>
              <a:rPr lang="cs-CZ" sz="1500" dirty="0" err="1"/>
              <a:t>ust</a:t>
            </a:r>
            <a:r>
              <a:rPr lang="cs-CZ" sz="1500" dirty="0"/>
              <a:t>. § 89 odst. 6 ZZVZ (zadavatel u každého takového odkazu připouští nabídku rovnocenného řešení).</a:t>
            </a:r>
          </a:p>
          <a:p>
            <a:pPr marL="742950" lvl="1" indent="-285750" algn="just">
              <a:spcAft>
                <a:spcPts val="300"/>
              </a:spcAft>
              <a:buFont typeface="Arial" panose="020B0604020202020204" pitchFamily="34" charset="0"/>
              <a:buChar char="•"/>
            </a:pPr>
            <a:r>
              <a:rPr lang="cs-CZ" sz="1200" dirty="0"/>
              <a:t>Např. požadavek na to, aby HDD měl technologii </a:t>
            </a:r>
            <a:r>
              <a:rPr lang="cs-CZ" sz="1200" dirty="0" err="1"/>
              <a:t>IntelliPower</a:t>
            </a:r>
            <a:r>
              <a:rPr lang="cs-CZ" sz="1200" dirty="0"/>
              <a:t>, což je označení funkčnosti vlastní produktům firmy Western Digital, ale jiné firmy tu samou technologii nabízejí také (jen pod jiným označením).</a:t>
            </a:r>
          </a:p>
          <a:p>
            <a:pPr marL="742950" lvl="1" indent="-285750" algn="just">
              <a:spcAft>
                <a:spcPts val="300"/>
              </a:spcAft>
              <a:buFont typeface="Arial" panose="020B0604020202020204" pitchFamily="34" charset="0"/>
              <a:buChar char="•"/>
            </a:pPr>
            <a:r>
              <a:rPr lang="cs-CZ" sz="1200" dirty="0"/>
              <a:t>Např. požadavek, aby nějaký výrobek měl „jednoduché ovládání bez tlačítek, spínačů“ v situaci, kdy takový požadavek vede k jednomu jedinému výrobku na trhu a současně je zcela neopodstatněný vzhledem ke způsobu a prostředí použití.</a:t>
            </a:r>
          </a:p>
          <a:p>
            <a:pPr marL="742950" lvl="1" indent="-285750" algn="just">
              <a:spcAft>
                <a:spcPts val="300"/>
              </a:spcAft>
              <a:buFont typeface="Arial" panose="020B0604020202020204" pitchFamily="34" charset="0"/>
              <a:buChar char="•"/>
            </a:pPr>
            <a:r>
              <a:rPr lang="cs-CZ" sz="1200" dirty="0"/>
              <a:t>Pozor na požadavek rovnocenného řešení podmíněný „100% kompatibilitou“ (zejména u ICT zakázek) – de facto ji splní pouze dané řešení.</a:t>
            </a:r>
          </a:p>
          <a:p>
            <a:pPr marL="342900" indent="-342900" algn="just">
              <a:spcAft>
                <a:spcPts val="300"/>
              </a:spcAft>
              <a:buFont typeface="Wingdings" panose="05000000000000000000" pitchFamily="2" charset="2"/>
              <a:buChar char="Ø"/>
            </a:pPr>
            <a:r>
              <a:rPr lang="cs-CZ" sz="1600" dirty="0"/>
              <a:t>Porušení § 36 odst. 1 ZZVZ (</a:t>
            </a:r>
            <a:r>
              <a:rPr lang="cs-CZ" sz="1600" dirty="0">
                <a:solidFill>
                  <a:srgbClr val="FF0000"/>
                </a:solidFill>
              </a:rPr>
              <a:t>čl. 7.2.1 MPZ</a:t>
            </a:r>
            <a:r>
              <a:rPr lang="cs-CZ" sz="1600" dirty="0"/>
              <a:t>) ve spojení s § 36 odst. 3 ZZVZ (</a:t>
            </a:r>
            <a:r>
              <a:rPr lang="cs-CZ" sz="1600" dirty="0">
                <a:solidFill>
                  <a:srgbClr val="FF0000"/>
                </a:solidFill>
              </a:rPr>
              <a:t>čl. 7.2.2 písm. f) MPZ</a:t>
            </a:r>
            <a:r>
              <a:rPr lang="cs-CZ" sz="1600" dirty="0"/>
              <a:t>) příliš „úzkým“ (obvykle směřujícím k jednomu výrobku – viz výše), nebo naopak příliš obecným vymezením technických podmínek:</a:t>
            </a:r>
          </a:p>
          <a:p>
            <a:pPr marL="742950" lvl="1" indent="-285750" algn="just">
              <a:spcAft>
                <a:spcPts val="300"/>
              </a:spcAft>
              <a:buFont typeface="Arial" panose="020B0604020202020204" pitchFamily="34" charset="0"/>
              <a:buChar char="•"/>
            </a:pPr>
            <a:r>
              <a:rPr lang="cs-CZ" sz="1500" dirty="0"/>
              <a:t>Bezdůvodné překážky hospodářské soutěže - příliš obecná definice předmětu plnění (např. požadavek na dodání „učebnic pro výuku jazyků“ bez další podrobnosti; měrná jednotka typu komplet, soubor v položkovém rozpočtu bez detailního popisu).</a:t>
            </a:r>
          </a:p>
        </p:txBody>
      </p:sp>
    </p:spTree>
    <p:extLst>
      <p:ext uri="{BB962C8B-B14F-4D97-AF65-F5344CB8AC3E}">
        <p14:creationId xmlns:p14="http://schemas.microsoft.com/office/powerpoint/2010/main" val="210302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1108E-8510-8320-7A6F-515B885DF574}"/>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8366811-223F-0DDB-593F-2BF39E600AAA}"/>
              </a:ext>
            </a:extLst>
          </p:cNvPr>
          <p:cNvSpPr>
            <a:spLocks noGrp="1"/>
          </p:cNvSpPr>
          <p:nvPr>
            <p:ph type="sldNum" sz="quarter" idx="12"/>
          </p:nvPr>
        </p:nvSpPr>
        <p:spPr/>
        <p:txBody>
          <a:bodyPr/>
          <a:lstStyle/>
          <a:p>
            <a:fld id="{4000C4B2-41BC-D741-8B94-B76DB6967C01}" type="slidenum">
              <a:rPr lang="en-US" smtClean="0"/>
              <a:pPr/>
              <a:t>9</a:t>
            </a:fld>
            <a:endParaRPr lang="en-US" dirty="0"/>
          </a:p>
        </p:txBody>
      </p:sp>
      <p:sp>
        <p:nvSpPr>
          <p:cNvPr id="8" name="TextovéPole 7">
            <a:extLst>
              <a:ext uri="{FF2B5EF4-FFF2-40B4-BE49-F238E27FC236}">
                <a16:creationId xmlns:a16="http://schemas.microsoft.com/office/drawing/2014/main" id="{1B8346D0-BEAF-9A49-06E8-41F8FD77CA8A}"/>
              </a:ext>
            </a:extLst>
          </p:cNvPr>
          <p:cNvSpPr txBox="1"/>
          <p:nvPr/>
        </p:nvSpPr>
        <p:spPr>
          <a:xfrm>
            <a:off x="401460" y="650560"/>
            <a:ext cx="8321760" cy="5162952"/>
          </a:xfrm>
          <a:prstGeom prst="rect">
            <a:avLst/>
          </a:prstGeom>
          <a:noFill/>
        </p:spPr>
        <p:txBody>
          <a:bodyPr wrap="square">
            <a:spAutoFit/>
          </a:bodyPr>
          <a:lstStyle/>
          <a:p>
            <a:pPr algn="just">
              <a:spcAft>
                <a:spcPts val="300"/>
              </a:spcAft>
            </a:pPr>
            <a:r>
              <a:rPr lang="cs-CZ" sz="2000" b="1" cap="none" dirty="0">
                <a:solidFill>
                  <a:srgbClr val="0B55A2"/>
                </a:solidFill>
              </a:rPr>
              <a:t>Při stanovení technických podmínek vždy důkladně zvážit, co a z jakého důvodu je v nich uvedeno</a:t>
            </a:r>
            <a:endParaRPr lang="cs-CZ" sz="2000" b="1" dirty="0">
              <a:solidFill>
                <a:srgbClr val="0B55A2"/>
              </a:solidFill>
            </a:endParaRPr>
          </a:p>
          <a:p>
            <a:pPr marL="342900" indent="-342900" algn="just">
              <a:spcAft>
                <a:spcPts val="300"/>
              </a:spcAft>
              <a:buFont typeface="Wingdings" panose="05000000000000000000" pitchFamily="2" charset="2"/>
              <a:buChar char="Ø"/>
            </a:pPr>
            <a:r>
              <a:rPr lang="cs-CZ" sz="1600" dirty="0"/>
              <a:t>Vymezení technických parametrů předmětu plnění u VZ na informační systémy, kyberbezpečnost atd.:</a:t>
            </a:r>
          </a:p>
          <a:p>
            <a:pPr marL="742950" lvl="1" indent="-285750" algn="just">
              <a:spcAft>
                <a:spcPts val="300"/>
              </a:spcAft>
              <a:buFont typeface="Arial" panose="020B0604020202020204" pitchFamily="34" charset="0"/>
              <a:buChar char="•"/>
            </a:pPr>
            <a:r>
              <a:rPr lang="cs-CZ" sz="1500" dirty="0"/>
              <a:t>V případě požadavků na kompatibilitu se stávajícími systémy a zařízeními důkladně popsat v čem kompatibilita spočívá, jaká data a kam se mají přenášet, jasně stávající systémy a zařízení identifikovat a poskytnout veškeré potřebné informace pro napojení na ně – datová rozhraní a podobně, může být neveřejná část ZD.</a:t>
            </a:r>
          </a:p>
          <a:p>
            <a:pPr marL="742950" lvl="1" indent="-285750" algn="just">
              <a:spcAft>
                <a:spcPts val="300"/>
              </a:spcAft>
              <a:buFont typeface="Arial" panose="020B0604020202020204" pitchFamily="34" charset="0"/>
              <a:buChar char="•"/>
            </a:pPr>
            <a:r>
              <a:rPr lang="cs-CZ" sz="1500" dirty="0"/>
              <a:t>Kyberbezpečnost - dne 4. 8. 2025 vyšel pod číslem 264/2025 Sb. ve Sbírce zákonů NOVÝ ZÁKON O KYBERNETICKÉ BEZPEČNOSTI (s účinností od 1. 11. 2025), kterým se transponuje Směrnice Evropského parlamentu a Rady (EU) 2022/2555 ze dne 14. prosince 2022 o opatřeních k zajištění vysoké společné úrovně kybernetické bezpečnosti v Unii a o změně nařízení (EU) č. 910/2014 a směrnice (EU) 2018/1972 a o zrušení směrnice (EU) 2016/1148 (směrnice NIS 2). Požadovat jen to, co se na zadavatele vztahuje a je pro něj závazné. </a:t>
            </a:r>
          </a:p>
          <a:p>
            <a:pPr marL="342900" indent="-342900" algn="just">
              <a:spcAft>
                <a:spcPts val="300"/>
              </a:spcAft>
              <a:buFont typeface="Wingdings" panose="05000000000000000000" pitchFamily="2" charset="2"/>
              <a:buChar char="Ø"/>
            </a:pPr>
            <a:endParaRPr lang="cs-CZ" sz="1600" dirty="0"/>
          </a:p>
          <a:p>
            <a:pPr marL="342900" indent="-342900" algn="just">
              <a:spcAft>
                <a:spcPts val="300"/>
              </a:spcAft>
              <a:buFont typeface="Wingdings" panose="05000000000000000000" pitchFamily="2" charset="2"/>
              <a:buChar char="Ø"/>
            </a:pPr>
            <a:r>
              <a:rPr lang="cs-CZ" sz="1600" dirty="0"/>
              <a:t>Porušení § 36 odst. 3 ZZVZ (</a:t>
            </a:r>
            <a:r>
              <a:rPr lang="cs-CZ" sz="1600" dirty="0">
                <a:solidFill>
                  <a:srgbClr val="FF0000"/>
                </a:solidFill>
              </a:rPr>
              <a:t>čl. 7.2.2 písm. f) MPZ</a:t>
            </a:r>
            <a:r>
              <a:rPr lang="cs-CZ" sz="1600" dirty="0"/>
              <a:t>) neposkytnutím všech potřebných informací především o předmětu VZ a spoléhání se na odbornost potenciálních dodavatelů, z čehož plyne neporovnatelnost nabídek. „Nedostatečnost“ zadávacích podmínek jde vždy k tíži zadavatele.</a:t>
            </a:r>
            <a:r>
              <a:rPr lang="cs-CZ" b="1" baseline="30000" dirty="0">
                <a:solidFill>
                  <a:srgbClr val="FF0000"/>
                </a:solidFill>
              </a:rPr>
              <a:t>1</a:t>
            </a:r>
            <a:r>
              <a:rPr lang="cs-CZ" sz="1600" dirty="0"/>
              <a:t>  </a:t>
            </a:r>
            <a:endParaRPr lang="cs-CZ" sz="1500" dirty="0"/>
          </a:p>
        </p:txBody>
      </p:sp>
    </p:spTree>
    <p:extLst>
      <p:ext uri="{BB962C8B-B14F-4D97-AF65-F5344CB8AC3E}">
        <p14:creationId xmlns:p14="http://schemas.microsoft.com/office/powerpoint/2010/main" val="1404274097"/>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1874</TotalTime>
  <Words>9278</Words>
  <Application>Microsoft Office PowerPoint</Application>
  <PresentationFormat>Předvádění na obrazovce (4:3)</PresentationFormat>
  <Paragraphs>268</Paragraphs>
  <Slides>20</Slides>
  <Notes>14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Wingdings</vt:lpstr>
      <vt:lpstr>CRR template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Štefflová Lenka</dc:creator>
  <cp:keywords/>
  <dc:description/>
  <cp:lastModifiedBy>Štefflová Lenka</cp:lastModifiedBy>
  <cp:revision>1</cp:revision>
  <dcterms:created xsi:type="dcterms:W3CDTF">2021-01-13T14:58:16Z</dcterms:created>
  <dcterms:modified xsi:type="dcterms:W3CDTF">2025-10-13T05:29:48Z</dcterms:modified>
  <cp:category/>
</cp:coreProperties>
</file>