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72" r:id="rId3"/>
    <p:sldId id="274" r:id="rId4"/>
    <p:sldId id="257" r:id="rId5"/>
    <p:sldId id="275" r:id="rId6"/>
    <p:sldId id="258" r:id="rId7"/>
    <p:sldId id="276" r:id="rId8"/>
    <p:sldId id="256" r:id="rId9"/>
    <p:sldId id="270" r:id="rId10"/>
    <p:sldId id="266" r:id="rId11"/>
    <p:sldId id="267" r:id="rId12"/>
    <p:sldId id="279" r:id="rId13"/>
    <p:sldId id="280" r:id="rId14"/>
    <p:sldId id="281" r:id="rId15"/>
    <p:sldId id="284" r:id="rId16"/>
    <p:sldId id="282" r:id="rId17"/>
    <p:sldId id="285" r:id="rId18"/>
    <p:sldId id="263" r:id="rId19"/>
    <p:sldId id="278" r:id="rId20"/>
    <p:sldId id="283" r:id="rId21"/>
    <p:sldId id="286" r:id="rId22"/>
    <p:sldId id="287" r:id="rId23"/>
    <p:sldId id="295" r:id="rId24"/>
    <p:sldId id="289" r:id="rId25"/>
    <p:sldId id="288" r:id="rId26"/>
    <p:sldId id="290" r:id="rId27"/>
    <p:sldId id="291" r:id="rId28"/>
    <p:sldId id="292" r:id="rId29"/>
    <p:sldId id="293" r:id="rId30"/>
    <p:sldId id="294" r:id="rId31"/>
    <p:sldId id="296" r:id="rId32"/>
    <p:sldId id="277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191F"/>
    <a:srgbClr val="FFFFFF"/>
    <a:srgbClr val="FFFFCC"/>
    <a:srgbClr val="005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FC72CB-6E7B-138D-D225-44C67DF95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D286F20-F6C4-00F6-99B9-A45501BB6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17D76F-7EBB-72DF-6356-FB47653D3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301-F15D-4715-98F5-512E31BF4A2E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797E46-9BEB-39DF-677C-3161DE965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CB0D3E-0C62-241C-B263-B878A706F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BA09-D01A-4EC1-A9BE-5926E950B1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516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F36523-1FDC-5CB5-3143-5DD4C59A6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555D3BF-E2F2-9D94-9FE8-ECDD63F1E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673537-AC58-CCCA-6CBD-7E9C7E515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301-F15D-4715-98F5-512E31BF4A2E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DFC5E9-971D-B1AD-8B7E-4B13ED53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E06AB4-5E83-F433-2724-9924F6181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BA09-D01A-4EC1-A9BE-5926E950B1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080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1D27F63-E174-9C6B-9CC2-2489C1B929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D8F50F0-F192-5009-2571-7322495D4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FD7076-A464-61CA-0C1C-DDCCDCA6A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301-F15D-4715-98F5-512E31BF4A2E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482391-CC7C-45F3-AF1F-543FCBDA6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3DA48B-9AF1-7957-DAB4-EB5889069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BA09-D01A-4EC1-A9BE-5926E950B1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791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866367-EC1C-EEE7-6D2A-06F788596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5F1D40-F3AD-B590-FDDB-B8299C60E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68CE03-2CD2-B373-DF8B-FC47C109D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301-F15D-4715-98F5-512E31BF4A2E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19E9B0-728F-F7B0-9325-28DADAB84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E73CC7-64D9-D304-7F65-87A7CFAD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BA09-D01A-4EC1-A9BE-5926E950B1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153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599188-ACEF-A1A2-A7AC-5713BCEC7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38AA0D-3F2B-2E8C-5179-931137043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AC0855-544C-04A9-ED96-46C52615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301-F15D-4715-98F5-512E31BF4A2E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BED18C-CFF2-ED46-CB48-C08F45380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38E891-8B12-FB14-2D8E-246C938BD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BA09-D01A-4EC1-A9BE-5926E950B1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882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55BB1A-0720-7A56-0FAF-F05B19AFD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EC75B8-F58F-07C2-F157-E85041627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FE2592-9C2B-1255-E4F5-E4E85A34B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29886D-A388-D11F-A838-DEF56605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301-F15D-4715-98F5-512E31BF4A2E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0E62C7-84CF-C73B-4E3D-D7F9C258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7D306D-CE5C-11B1-5029-6F5A44B1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BA09-D01A-4EC1-A9BE-5926E950B1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87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909CC-F001-AB28-4BE9-536A8E737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C146F4-80AC-BB55-7C61-EA0724953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B4B2CEB-807D-1F49-038F-6581A2B82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45660DD-CCFC-40D3-32AF-7EA6EB87E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0A813B-02BE-1C75-280A-8967EC8A5E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07A448B-0CCC-3C6C-590C-D40E72D8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301-F15D-4715-98F5-512E31BF4A2E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C0E6473-1E37-ADA8-6C6D-5739F7315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A1A297E-6388-3950-687B-8CEE64F3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BA09-D01A-4EC1-A9BE-5926E950B1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180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8457E3-5C71-4BDF-4A27-869865861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291823F-9E12-E1B1-D6CC-8160F05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301-F15D-4715-98F5-512E31BF4A2E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18A487-9AFB-B142-806B-1A4E9BBE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C8F2F39-5410-1972-3F0B-9894776B2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BA09-D01A-4EC1-A9BE-5926E950B1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167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920D10-5C16-ABE3-B81A-2DEF18909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301-F15D-4715-98F5-512E31BF4A2E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ED7C1CA-D405-08AD-DF32-3E1E8D25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306DA08-9D89-5BF0-7F47-EB7DA8C7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BA09-D01A-4EC1-A9BE-5926E950B1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98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4D6DCA-611F-EFBD-AD5B-AD51082B5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C4139B-9244-EC6D-BF94-6C8E79066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969952-B533-EE2B-13F9-DCF108DFB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205912F-47E7-5381-63CF-2FC14340B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301-F15D-4715-98F5-512E31BF4A2E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C05390-6056-122E-5AA7-72EE2DF2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A25B0C-FB6F-BFC1-A9B7-9098F6FB9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BA09-D01A-4EC1-A9BE-5926E950B1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513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F50175-3383-C7EF-F314-BCC0B8D7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065FC70-EEB6-FD93-6E35-502974A6A1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383345B-0E8C-950F-F553-E460030C6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69F93C-B843-928E-4E05-192A256DE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301-F15D-4715-98F5-512E31BF4A2E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CF787E2-883A-4E9B-3589-8B0C49D96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D2588B1-91D0-E0DC-4C56-4C328686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BA09-D01A-4EC1-A9BE-5926E950B1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921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330D73F-80F5-4798-D78C-55A58032C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74B28E-B19D-A24C-703A-9C7B5A43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05C554-BA39-D001-94A4-8A863D689A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21301-F15D-4715-98F5-512E31BF4A2E}" type="datetimeFigureOut">
              <a:rPr lang="cs-CZ" smtClean="0"/>
              <a:t>20.05.2025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1760E8-7FBF-25F5-65B6-4410B67DF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29C699-420F-04D0-16A3-2F1B275E3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5CBA09-D01A-4EC1-A9BE-5926E950B1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33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11" Type="http://schemas.openxmlformats.org/officeDocument/2006/relationships/hyperlink" Target="mailto:Marketa.vavrincova@crr.gov.cz" TargetMode="External"/><Relationship Id="rId5" Type="http://schemas.openxmlformats.org/officeDocument/2006/relationships/image" Target="../media/image9.png"/><Relationship Id="rId10" Type="http://schemas.openxmlformats.org/officeDocument/2006/relationships/hyperlink" Target="mailto:tomas.mosinger@crr.gov.cz" TargetMode="External"/><Relationship Id="rId4" Type="http://schemas.openxmlformats.org/officeDocument/2006/relationships/image" Target="../media/image8.sv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rop.gov.cz/cs/irop-2021-2027/dokumenty" TargetMode="External"/><Relationship Id="rId2" Type="http://schemas.openxmlformats.org/officeDocument/2006/relationships/hyperlink" Target="https://dotaceeu.cz/cs/evropske-fondy-v-cr/kohezni-politika-po-roce-2020/metodicke-dokumenty/metodicke-dokumenty-v-gesci-mmr-cr/metodicky-pokyn-pro-oblast-zadavani-zakaze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2724391" cy="7157470"/>
          </a:xfrm>
          <a:custGeom>
            <a:avLst/>
            <a:gdLst/>
            <a:ahLst/>
            <a:cxnLst/>
            <a:rect l="l" t="t" r="r" b="b"/>
            <a:pathLst>
              <a:path w="19086587" h="10736205">
                <a:moveTo>
                  <a:pt x="0" y="0"/>
                </a:moveTo>
                <a:lnTo>
                  <a:pt x="19086587" y="0"/>
                </a:lnTo>
                <a:lnTo>
                  <a:pt x="19086587" y="10736205"/>
                </a:lnTo>
                <a:lnTo>
                  <a:pt x="0" y="10736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55" b="-9693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69270"/>
            <a:chOff x="0" y="0"/>
            <a:chExt cx="4816593" cy="2713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3786"/>
            </a:xfrm>
            <a:custGeom>
              <a:avLst/>
              <a:gdLst/>
              <a:ahLst/>
              <a:cxnLst/>
              <a:rect l="l" t="t" r="r" b="b"/>
              <a:pathLst>
                <a:path w="4816592" h="2713786">
                  <a:moveTo>
                    <a:pt x="0" y="0"/>
                  </a:moveTo>
                  <a:lnTo>
                    <a:pt x="4816592" y="0"/>
                  </a:lnTo>
                  <a:lnTo>
                    <a:pt x="4816592" y="2713786"/>
                  </a:lnTo>
                  <a:lnTo>
                    <a:pt x="0" y="2713786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36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816593" cy="27804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80"/>
                </a:lnSpc>
              </a:pPr>
              <a:endParaRPr sz="8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68400" y="802645"/>
            <a:ext cx="108204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6800" b="1" dirty="0">
                <a:solidFill>
                  <a:srgbClr val="FFFFFF"/>
                </a:solidFill>
                <a:latin typeface="Graphik 2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SEMINÁŘ PRO </a:t>
            </a:r>
          </a:p>
          <a:p>
            <a:pPr algn="l"/>
            <a:r>
              <a:rPr lang="cs-CZ" sz="6800" b="1" dirty="0">
                <a:solidFill>
                  <a:srgbClr val="FFFFFF"/>
                </a:solidFill>
                <a:latin typeface="Graphik 2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PŘÍJEMCE</a:t>
            </a:r>
            <a:r>
              <a:rPr lang="en-US" sz="6800" b="1" dirty="0">
                <a:solidFill>
                  <a:srgbClr val="C7191F"/>
                </a:solidFill>
                <a:latin typeface="Graphik 2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.</a:t>
            </a:r>
          </a:p>
          <a:p>
            <a:pPr algn="l"/>
            <a:endParaRPr lang="en-US" sz="6800" b="1" dirty="0">
              <a:solidFill>
                <a:srgbClr val="C7191F"/>
              </a:solidFill>
              <a:latin typeface="Graphik 2"/>
              <a:ea typeface="Open Sans" panose="020B0606030504020204" pitchFamily="34" charset="0"/>
              <a:cs typeface="Open Sans" panose="020B0606030504020204" pitchFamily="34" charset="0"/>
              <a:sym typeface="Graphik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68397" y="3314214"/>
            <a:ext cx="4993913" cy="825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360"/>
              </a:lnSpc>
            </a:pPr>
            <a:r>
              <a:rPr lang="en-US" sz="2400" dirty="0">
                <a:solidFill>
                  <a:srgbClr val="FFFFFF"/>
                </a:solidFill>
                <a:latin typeface="Graphik 2"/>
                <a:ea typeface="Graphik 2"/>
                <a:cs typeface="Graphik 2"/>
                <a:sym typeface="Graphik 2"/>
              </a:rPr>
              <a:t>Centrum pro </a:t>
            </a:r>
            <a:r>
              <a:rPr lang="en-US" sz="2400" dirty="0" err="1">
                <a:solidFill>
                  <a:srgbClr val="FFFFFF"/>
                </a:solidFill>
                <a:latin typeface="Graphik 2"/>
                <a:ea typeface="Graphik 2"/>
                <a:cs typeface="Graphik 2"/>
                <a:sym typeface="Graphik 2"/>
              </a:rPr>
              <a:t>regionální</a:t>
            </a:r>
            <a:r>
              <a:rPr lang="en-US" sz="2400" dirty="0">
                <a:solidFill>
                  <a:srgbClr val="FFFFFF"/>
                </a:solidFill>
                <a:latin typeface="Graphik 2"/>
                <a:ea typeface="Graphik 2"/>
                <a:cs typeface="Graphik 2"/>
                <a:sym typeface="Graphik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Graphik 2"/>
                <a:ea typeface="Graphik 2"/>
                <a:cs typeface="Graphik 2"/>
                <a:sym typeface="Graphik 2"/>
              </a:rPr>
              <a:t>rozvoj</a:t>
            </a:r>
            <a:r>
              <a:rPr lang="en-US" sz="2400" dirty="0">
                <a:solidFill>
                  <a:srgbClr val="FFFFFF"/>
                </a:solidFill>
                <a:latin typeface="Graphik 2"/>
                <a:ea typeface="Graphik 2"/>
                <a:cs typeface="Graphik 2"/>
                <a:sym typeface="Graphik 2"/>
              </a:rPr>
              <a:t> </a:t>
            </a:r>
          </a:p>
          <a:p>
            <a:pPr marL="0" lvl="0" indent="0" algn="l">
              <a:lnSpc>
                <a:spcPts val="336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FFFFFF"/>
                </a:solidFill>
                <a:latin typeface="Graphik 2"/>
                <a:ea typeface="Graphik 2"/>
                <a:cs typeface="Graphik 2"/>
                <a:sym typeface="Graphik 2"/>
              </a:rPr>
              <a:t>České</a:t>
            </a:r>
            <a:r>
              <a:rPr lang="en-US" sz="2400" dirty="0">
                <a:solidFill>
                  <a:srgbClr val="FFFFFF"/>
                </a:solidFill>
                <a:latin typeface="Graphik 2"/>
                <a:ea typeface="Graphik 2"/>
                <a:cs typeface="Graphik 2"/>
                <a:sym typeface="Graphik 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Graphik 2"/>
                <a:ea typeface="Graphik 2"/>
                <a:cs typeface="Graphik 2"/>
                <a:sym typeface="Graphik 2"/>
              </a:rPr>
              <a:t>republiky</a:t>
            </a:r>
            <a:endParaRPr lang="en-US" sz="2400" dirty="0">
              <a:solidFill>
                <a:srgbClr val="FFFFFF"/>
              </a:solidFill>
              <a:latin typeface="Graphik 2"/>
              <a:ea typeface="Graphik 2"/>
              <a:cs typeface="Graphik 2"/>
              <a:sym typeface="Graphik 2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49300" y="6178058"/>
            <a:ext cx="4439949" cy="352134"/>
          </a:xfrm>
          <a:custGeom>
            <a:avLst/>
            <a:gdLst/>
            <a:ahLst/>
            <a:cxnLst/>
            <a:rect l="l" t="t" r="r" b="b"/>
            <a:pathLst>
              <a:path w="6659924" h="528201">
                <a:moveTo>
                  <a:pt x="0" y="0"/>
                </a:moveTo>
                <a:lnTo>
                  <a:pt x="6659924" y="0"/>
                </a:lnTo>
                <a:lnTo>
                  <a:pt x="6659924" y="528201"/>
                </a:lnTo>
                <a:lnTo>
                  <a:pt x="0" y="528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</p:spTree>
    <p:extLst>
      <p:ext uri="{BB962C8B-B14F-4D97-AF65-F5344CB8AC3E}">
        <p14:creationId xmlns:p14="http://schemas.microsoft.com/office/powerpoint/2010/main" val="2328317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3B7480-3189-0247-6C9B-1126B3FF3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4709"/>
            <a:ext cx="10515600" cy="20077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Jasné a srozumitelné 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zadávací podmínky? 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Čitelnost a přezkoumatelnost 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výběrového řízení? Plnění </a:t>
            </a:r>
            <a:r>
              <a:rPr lang="cs-CZ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uveřejňovacích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povinností? </a:t>
            </a:r>
          </a:p>
          <a:p>
            <a:pPr marL="0" indent="0" algn="ctr">
              <a:buNone/>
            </a:pPr>
            <a:endParaRPr lang="cs-CZ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zásada</a:t>
            </a:r>
            <a:r>
              <a:rPr lang="cs-CZ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transparentnosti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3AAAE07B-6A25-FCFF-5263-5CE0671045CB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A9DA6F7-6210-1647-462B-65107E225D39}"/>
              </a:ext>
            </a:extLst>
          </p:cNvPr>
          <p:cNvSpPr txBox="1">
            <a:spLocks/>
          </p:cNvSpPr>
          <p:nvPr/>
        </p:nvSpPr>
        <p:spPr>
          <a:xfrm>
            <a:off x="749300" y="957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Zásady </a:t>
            </a:r>
            <a:r>
              <a:rPr lang="cs-CZ" sz="4000" dirty="0">
                <a:latin typeface="Graphik 2" panose="020B0604020202020204"/>
                <a:cs typeface="Calibri" panose="020F0502020204030204" pitchFamily="34" charset="0"/>
              </a:rPr>
              <a:t>postupu zadavatele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A31EE945-DB97-1A1D-162C-1122B40E15CE}"/>
              </a:ext>
            </a:extLst>
          </p:cNvPr>
          <p:cNvSpPr txBox="1">
            <a:spLocks/>
          </p:cNvSpPr>
          <p:nvPr/>
        </p:nvSpPr>
        <p:spPr>
          <a:xfrm>
            <a:off x="749300" y="3799294"/>
            <a:ext cx="10515600" cy="20077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Zadávací podmínky stanovené </a:t>
            </a:r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 vazbě na předmět </a:t>
            </a: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plnění veřejné zakázky? Podmínky účasti </a:t>
            </a:r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odpovídají předmětu </a:t>
            </a: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veřejné zakázky a jsou vymezeny v souladu s </a:t>
            </a:r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právními předpisy regulujícími předmět </a:t>
            </a: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veřejné zakázky?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zásada</a:t>
            </a:r>
            <a:r>
              <a:rPr lang="cs-CZ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přiměřenosti</a:t>
            </a:r>
          </a:p>
        </p:txBody>
      </p:sp>
    </p:spTree>
    <p:extLst>
      <p:ext uri="{BB962C8B-B14F-4D97-AF65-F5344CB8AC3E}">
        <p14:creationId xmlns:p14="http://schemas.microsoft.com/office/powerpoint/2010/main" val="1982656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3B7480-3189-0247-6C9B-1126B3FF3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4709"/>
            <a:ext cx="10515600" cy="20077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Poskytnutí 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stejných podmínek všem účastníkům 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výběrového řízení? Zajištění 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stejného přístupu k informacím 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 všechny dodavatele?  </a:t>
            </a:r>
          </a:p>
          <a:p>
            <a:pPr marL="0" indent="0" algn="ctr">
              <a:buNone/>
            </a:pPr>
            <a:endParaRPr lang="cs-CZ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zásada</a:t>
            </a:r>
            <a:r>
              <a:rPr lang="cs-CZ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rovného zacházení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3AAAE07B-6A25-FCFF-5263-5CE0671045CB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A9DA6F7-6210-1647-462B-65107E225D39}"/>
              </a:ext>
            </a:extLst>
          </p:cNvPr>
          <p:cNvSpPr txBox="1">
            <a:spLocks/>
          </p:cNvSpPr>
          <p:nvPr/>
        </p:nvSpPr>
        <p:spPr>
          <a:xfrm>
            <a:off x="749300" y="957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Zásady </a:t>
            </a:r>
            <a:r>
              <a:rPr lang="cs-CZ" sz="4000" dirty="0">
                <a:latin typeface="Graphik 2" panose="020B0604020202020204"/>
                <a:cs typeface="Calibri" panose="020F0502020204030204" pitchFamily="34" charset="0"/>
              </a:rPr>
              <a:t>postupu zadavatele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A31EE945-DB97-1A1D-162C-1122B40E15CE}"/>
              </a:ext>
            </a:extLst>
          </p:cNvPr>
          <p:cNvSpPr txBox="1">
            <a:spLocks/>
          </p:cNvSpPr>
          <p:nvPr/>
        </p:nvSpPr>
        <p:spPr>
          <a:xfrm>
            <a:off x="749300" y="3799294"/>
            <a:ext cx="10515600" cy="2007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Zadávací podmínky, které 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znevýhodňují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některé dodavatele? Zákaz stanovení zadávacích podmínek 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účelovým způsobem z důvodu preference 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některých dodavatelů?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zásada</a:t>
            </a:r>
            <a:r>
              <a:rPr lang="cs-CZ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zákazu diskriminace</a:t>
            </a:r>
          </a:p>
        </p:txBody>
      </p:sp>
    </p:spTree>
    <p:extLst>
      <p:ext uri="{BB962C8B-B14F-4D97-AF65-F5344CB8AC3E}">
        <p14:creationId xmlns:p14="http://schemas.microsoft.com/office/powerpoint/2010/main" val="4136682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F38EA8-8D6A-1742-92DF-FC4E16691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14825"/>
            <a:ext cx="10515600" cy="1781175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když uzavřením dodatků překročí konečná cena za plnění limity pro VZMR?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nutné postupovat podle pravidel § 222 ZZVZ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optikou § 222 ZZVZ vyhodnotit dodatky v tom smyslu, zda se jedná o podstatnou změnu závazku ze smlouvy, či nikoliv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ACE77BC-4620-2CD2-7829-C04CA49FB695}"/>
              </a:ext>
            </a:extLst>
          </p:cNvPr>
          <p:cNvSpPr txBox="1">
            <a:spLocks/>
          </p:cNvSpPr>
          <p:nvPr/>
        </p:nvSpPr>
        <p:spPr>
          <a:xfrm>
            <a:off x="749300" y="957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latin typeface="Graphik 2" panose="020B0604020202020204"/>
                <a:cs typeface="Calibri" panose="020F0502020204030204" pitchFamily="34" charset="0"/>
              </a:rPr>
              <a:t>Stanovení</a:t>
            </a:r>
            <a:r>
              <a:rPr lang="cs-CZ" sz="4000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 předpokládané hodnoty</a:t>
            </a:r>
            <a:endParaRPr lang="cs-CZ" sz="4000" dirty="0">
              <a:latin typeface="Graphik 2" panose="020B0604020202020204"/>
              <a:cs typeface="Calibri" panose="020F0502020204030204" pitchFamily="34" charset="0"/>
            </a:endParaRP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A16D925A-9C4F-15C2-2DE3-CC4BE311A0CD}"/>
              </a:ext>
            </a:extLst>
          </p:cNvPr>
          <p:cNvSpPr txBox="1">
            <a:spLocks/>
          </p:cNvSpPr>
          <p:nvPr/>
        </p:nvSpPr>
        <p:spPr>
          <a:xfrm>
            <a:off x="838200" y="1147143"/>
            <a:ext cx="10515600" cy="3086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stanovuje se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 okamžiku zahájení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výběrového řízení a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 okamžiku zadání 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 </a:t>
            </a:r>
          </a:p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při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překročení limitů pro VZMR nelze uzavřít smlouvu 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VZ a VZ je nutné zadat postupy odpovídajícími hodnotě platné k okamžiku zadání VZ</a:t>
            </a:r>
          </a:p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její součástí je hodnota všech plnění, která mohou vyplývat ze smlouvy na VZ</a:t>
            </a:r>
          </a:p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VZ dělené na části se stanovuje předpokládaná hodnota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součtem předpokládaných hodnot všech částí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bez ohledu na to, zda je plnění zadáno v jednom nebo více výběrových řízení</a:t>
            </a:r>
          </a:p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část VZ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nepřesahující 20 % souhrnné předpokládané hodnoty 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 lze vyjmout a zadat postupy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odpovídajícími předpokládané hodnotě této vyjmuté části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0058EB9-FEC3-EAF7-2D73-2B8A6B156C3C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</p:spTree>
    <p:extLst>
      <p:ext uri="{BB962C8B-B14F-4D97-AF65-F5344CB8AC3E}">
        <p14:creationId xmlns:p14="http://schemas.microsoft.com/office/powerpoint/2010/main" val="3495202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lna 12">
            <a:extLst>
              <a:ext uri="{FF2B5EF4-FFF2-40B4-BE49-F238E27FC236}">
                <a16:creationId xmlns:a16="http://schemas.microsoft.com/office/drawing/2014/main" id="{CDEEFAD2-6894-FDDB-8517-845EF9CB5BAF}"/>
              </a:ext>
            </a:extLst>
          </p:cNvPr>
          <p:cNvSpPr/>
          <p:nvPr/>
        </p:nvSpPr>
        <p:spPr>
          <a:xfrm>
            <a:off x="4648556" y="3925016"/>
            <a:ext cx="3423244" cy="1016272"/>
          </a:xfrm>
          <a:prstGeom prst="wav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lna 11">
            <a:extLst>
              <a:ext uri="{FF2B5EF4-FFF2-40B4-BE49-F238E27FC236}">
                <a16:creationId xmlns:a16="http://schemas.microsoft.com/office/drawing/2014/main" id="{D7753926-B73E-8FE7-AA40-2238723A712E}"/>
              </a:ext>
            </a:extLst>
          </p:cNvPr>
          <p:cNvSpPr/>
          <p:nvPr/>
        </p:nvSpPr>
        <p:spPr>
          <a:xfrm>
            <a:off x="8228710" y="2641844"/>
            <a:ext cx="3503420" cy="1031729"/>
          </a:xfrm>
          <a:prstGeom prst="wav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lna 10">
            <a:extLst>
              <a:ext uri="{FF2B5EF4-FFF2-40B4-BE49-F238E27FC236}">
                <a16:creationId xmlns:a16="http://schemas.microsoft.com/office/drawing/2014/main" id="{545BFC37-E1B4-007E-0F6F-F8ABB720EA22}"/>
              </a:ext>
            </a:extLst>
          </p:cNvPr>
          <p:cNvSpPr/>
          <p:nvPr/>
        </p:nvSpPr>
        <p:spPr>
          <a:xfrm>
            <a:off x="4568380" y="2636702"/>
            <a:ext cx="3503420" cy="1031729"/>
          </a:xfrm>
          <a:prstGeom prst="wav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lna 9">
            <a:extLst>
              <a:ext uri="{FF2B5EF4-FFF2-40B4-BE49-F238E27FC236}">
                <a16:creationId xmlns:a16="http://schemas.microsoft.com/office/drawing/2014/main" id="{37280245-58F6-E26F-3BB1-5703725E8DAD}"/>
              </a:ext>
            </a:extLst>
          </p:cNvPr>
          <p:cNvSpPr/>
          <p:nvPr/>
        </p:nvSpPr>
        <p:spPr>
          <a:xfrm>
            <a:off x="991668" y="2594917"/>
            <a:ext cx="3426686" cy="1052141"/>
          </a:xfrm>
          <a:prstGeom prst="wave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6491B1-1FAB-76D9-6B89-68F852FA3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2"/>
            <a:ext cx="10515600" cy="1216404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je-li VZ rozdělena na více částí, musí předpokládaná hodnota zahrnovat v součtu předpokládanou hodnotu všech plnění, která tvoří jeden funkční celek a jsou zadávána v časové souvislosti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F6A9930-62EC-E27F-ECC8-5FCC813936AE}"/>
              </a:ext>
            </a:extLst>
          </p:cNvPr>
          <p:cNvSpPr txBox="1">
            <a:spLocks/>
          </p:cNvSpPr>
          <p:nvPr/>
        </p:nvSpPr>
        <p:spPr>
          <a:xfrm>
            <a:off x="749300" y="957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Funkční </a:t>
            </a:r>
            <a:r>
              <a:rPr lang="cs-CZ" sz="4000" dirty="0">
                <a:latin typeface="Graphik 2" panose="020B0604020202020204"/>
                <a:cs typeface="Calibri" panose="020F0502020204030204" pitchFamily="34" charset="0"/>
              </a:rPr>
              <a:t>celek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4A5C122-360F-73CE-5088-CF47E8B2518D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8A9842A-413B-4441-62B4-D3BFDEE5D0A3}"/>
              </a:ext>
            </a:extLst>
          </p:cNvPr>
          <p:cNvSpPr txBox="1">
            <a:spLocks/>
          </p:cNvSpPr>
          <p:nvPr/>
        </p:nvSpPr>
        <p:spPr>
          <a:xfrm>
            <a:off x="838200" y="2893287"/>
            <a:ext cx="3656888" cy="780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prvek </a:t>
            </a:r>
            <a:r>
              <a:rPr lang="cs-CZ" sz="22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věcné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souvislosti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E4E3790D-B22D-7327-14E0-22E7D2A4973F}"/>
              </a:ext>
            </a:extLst>
          </p:cNvPr>
          <p:cNvSpPr txBox="1">
            <a:spLocks/>
          </p:cNvSpPr>
          <p:nvPr/>
        </p:nvSpPr>
        <p:spPr>
          <a:xfrm>
            <a:off x="4495088" y="2893287"/>
            <a:ext cx="3656888" cy="780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prvek </a:t>
            </a:r>
            <a:r>
              <a:rPr lang="cs-CZ" sz="22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místní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souvislosti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7D141942-3FBF-0462-AF9C-C25FA9979C9F}"/>
              </a:ext>
            </a:extLst>
          </p:cNvPr>
          <p:cNvSpPr txBox="1">
            <a:spLocks/>
          </p:cNvSpPr>
          <p:nvPr/>
        </p:nvSpPr>
        <p:spPr>
          <a:xfrm>
            <a:off x="8151976" y="2893287"/>
            <a:ext cx="3656888" cy="780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prvek </a:t>
            </a:r>
            <a:r>
              <a:rPr lang="cs-CZ" sz="22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časové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souvislosti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7B93ED6B-FFA2-08A6-B4B9-3B2CEF7CBE4C}"/>
              </a:ext>
            </a:extLst>
          </p:cNvPr>
          <p:cNvSpPr txBox="1">
            <a:spLocks/>
          </p:cNvSpPr>
          <p:nvPr/>
        </p:nvSpPr>
        <p:spPr>
          <a:xfrm>
            <a:off x="4495088" y="4219397"/>
            <a:ext cx="3656888" cy="780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prvek </a:t>
            </a:r>
            <a:r>
              <a:rPr lang="cs-CZ" sz="22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funkce</a:t>
            </a:r>
          </a:p>
        </p:txBody>
      </p:sp>
    </p:spTree>
    <p:extLst>
      <p:ext uri="{BB962C8B-B14F-4D97-AF65-F5344CB8AC3E}">
        <p14:creationId xmlns:p14="http://schemas.microsoft.com/office/powerpoint/2010/main" val="3486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F6A9930-62EC-E27F-ECC8-5FCC813936AE}"/>
              </a:ext>
            </a:extLst>
          </p:cNvPr>
          <p:cNvSpPr txBox="1">
            <a:spLocks/>
          </p:cNvSpPr>
          <p:nvPr/>
        </p:nvSpPr>
        <p:spPr>
          <a:xfrm>
            <a:off x="749300" y="293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Funkční </a:t>
            </a:r>
            <a:r>
              <a:rPr lang="cs-CZ" sz="4000" dirty="0">
                <a:latin typeface="Graphik 2" panose="020B0604020202020204"/>
                <a:cs typeface="Calibri" panose="020F0502020204030204" pitchFamily="34" charset="0"/>
              </a:rPr>
              <a:t>celek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4A5C122-360F-73CE-5088-CF47E8B2518D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77B71E5A-C4D4-9572-478D-1EB288600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0" y="1075919"/>
            <a:ext cx="10515600" cy="2353081"/>
          </a:xfrm>
        </p:spPr>
        <p:txBody>
          <a:bodyPr>
            <a:noAutofit/>
          </a:bodyPr>
          <a:lstStyle/>
          <a:p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obcházení limitů pro režim zadání VZ, resp. umělé snížení předpokládané hodnoty VZ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zadavatel </a:t>
            </a:r>
            <a:r>
              <a:rPr lang="cs-CZ" sz="2000" kern="12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rozdělí jednu VZ, která je funkčním celkem, do více samostatných VZ</a:t>
            </a:r>
            <a:r>
              <a:rPr lang="cs-CZ" sz="20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jež zadá v režimu dle předpokládané hodnoty dílčí VZ, čímž dojde </a:t>
            </a:r>
            <a:r>
              <a:rPr lang="cs-CZ" sz="2000" kern="12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 zadání VZ v nesprávném režimu a omezení okruhu dodavatelů </a:t>
            </a:r>
            <a:r>
              <a:rPr lang="cs-CZ" sz="20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přístupu k VZ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zadavatel např. rozdělí jednu VZ na stavební práce na budově školy, která je jedním funkčním celkem, na více VZ a tyto zadá v režimu odpovídajícím vždy jen předpokládané hodnotě takové VZ – zadá zvlášť střechu, zateplení budovy apod.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Zástupný obsah 13">
            <a:extLst>
              <a:ext uri="{FF2B5EF4-FFF2-40B4-BE49-F238E27FC236}">
                <a16:creationId xmlns:a16="http://schemas.microsoft.com/office/drawing/2014/main" id="{C9C176ED-EA73-ED08-C57F-F0199545DF73}"/>
              </a:ext>
            </a:extLst>
          </p:cNvPr>
          <p:cNvSpPr txBox="1">
            <a:spLocks/>
          </p:cNvSpPr>
          <p:nvPr/>
        </p:nvSpPr>
        <p:spPr>
          <a:xfrm>
            <a:off x="749300" y="3498219"/>
            <a:ext cx="10515600" cy="2679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diskriminační sloučení předmětu veřejné zakázky</a:t>
            </a:r>
          </a:p>
          <a:p>
            <a:pPr marL="914400" lvl="3" indent="-342900" algn="just" defTabSz="5334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20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zadavatel </a:t>
            </a:r>
            <a:r>
              <a:rPr lang="cs-CZ" sz="2000" kern="12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sloučí do jedné </a:t>
            </a:r>
            <a:r>
              <a:rPr lang="cs-CZ" sz="20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 více předmětů plnění, které spolu (obvykle po věcné stránce) nesouvisí</a:t>
            </a:r>
            <a:r>
              <a:rPr lang="cs-CZ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čímž omezí okruh dodavatelů, neboť </a:t>
            </a:r>
            <a:r>
              <a:rPr lang="cs-CZ" sz="20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VZ se nemohou ucházet dodavatelé, kteří mohou splnit jen dílčí část plnění</a:t>
            </a:r>
            <a:r>
              <a:rPr lang="cs-CZ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nikoliv komplexní plnění</a:t>
            </a:r>
          </a:p>
          <a:p>
            <a:pPr marL="914400" lvl="3" indent="-342900" algn="just" defTabSz="5334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zadavatel např. zadá v rámci jedné VZ na modernizaci školy provedení</a:t>
            </a:r>
            <a:r>
              <a:rPr lang="cs-CZ" sz="20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stavebních prací, dodávku nábytku, dodávku výukových pomůcek, dodávku IT vybavení a dodávku gastro vybavení do školní kuchyně, čímž omezí okruh dodavatelů</a:t>
            </a:r>
            <a:endParaRPr lang="cs-CZ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437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D35C76-92E8-807E-95B2-D4006C0A0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0415"/>
            <a:ext cx="5257800" cy="3837062"/>
          </a:xfrm>
        </p:spPr>
        <p:txBody>
          <a:bodyPr>
            <a:normAutofit fontScale="92500"/>
          </a:bodyPr>
          <a:lstStyle/>
          <a:p>
            <a:r>
              <a:rPr lang="cs-CZ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otevřená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výzva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výzvu k podání nabídek </a:t>
            </a: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uveřejní zadavatel na profilu zadavatele 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nebo v elektronickém nástroji nebo na webových stránkách příslušného Programu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výzvu lze po uveřejnění odeslat některým dodavatelům, min. 3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lhůta pro podání nabídek musí u VZMR činit </a:t>
            </a: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min. 10 dnů 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(kalendářních)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B2B2BED-A94C-DA1A-852E-60547F5A3D1F}"/>
              </a:ext>
            </a:extLst>
          </p:cNvPr>
          <p:cNvSpPr txBox="1">
            <a:spLocks/>
          </p:cNvSpPr>
          <p:nvPr/>
        </p:nvSpPr>
        <p:spPr>
          <a:xfrm>
            <a:off x="749300" y="957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latin typeface="Graphik 2" panose="020B0604020202020204"/>
                <a:cs typeface="Calibri" panose="020F0502020204030204" pitchFamily="34" charset="0"/>
              </a:rPr>
              <a:t>Druh</a:t>
            </a:r>
            <a:r>
              <a:rPr lang="cs-CZ" sz="4000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 výběrového řízení</a:t>
            </a:r>
            <a:endParaRPr lang="cs-CZ" sz="4000" dirty="0">
              <a:latin typeface="Graphik 2" panose="020B0604020202020204"/>
              <a:cs typeface="Calibri" panose="020F0502020204030204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2164666-44D2-412F-B7C1-CFA36DFF5A8F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8CEC85-0B3E-24D9-9D07-10F8869C4DCB}"/>
              </a:ext>
            </a:extLst>
          </p:cNvPr>
          <p:cNvSpPr txBox="1">
            <a:spLocks/>
          </p:cNvSpPr>
          <p:nvPr/>
        </p:nvSpPr>
        <p:spPr>
          <a:xfrm>
            <a:off x="6184900" y="1290415"/>
            <a:ext cx="5257800" cy="3837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uzavřená</a:t>
            </a:r>
            <a:r>
              <a:rPr lang="cs-CZ" sz="2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výzva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výzvou k podání nabídek 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oslovuje zadavatel napřímo min. 3 dodavatele způsobilé 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poskytnout požadované plnění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lhůta pro podání nabídek musí u VZMR činit 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min. 10 dnů </a:t>
            </a: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(kalendářních)</a:t>
            </a:r>
            <a:endParaRPr lang="cs-CZ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356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Řečová bublina: obdélníkový bublinový popisek se zakulacenými rohy 12">
            <a:extLst>
              <a:ext uri="{FF2B5EF4-FFF2-40B4-BE49-F238E27FC236}">
                <a16:creationId xmlns:a16="http://schemas.microsoft.com/office/drawing/2014/main" id="{BA103DA6-35B5-CBEE-6841-13E044B37E8C}"/>
              </a:ext>
            </a:extLst>
          </p:cNvPr>
          <p:cNvSpPr/>
          <p:nvPr/>
        </p:nvSpPr>
        <p:spPr>
          <a:xfrm>
            <a:off x="3469594" y="3349142"/>
            <a:ext cx="6570254" cy="2549312"/>
          </a:xfrm>
          <a:prstGeom prst="wedgeRoundRectCallout">
            <a:avLst>
              <a:gd name="adj1" fmla="val -11987"/>
              <a:gd name="adj2" fmla="val 71622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Řečová bublina: obdélníkový bublinový popisek se zakulacenými rohy 11">
            <a:extLst>
              <a:ext uri="{FF2B5EF4-FFF2-40B4-BE49-F238E27FC236}">
                <a16:creationId xmlns:a16="http://schemas.microsoft.com/office/drawing/2014/main" id="{662FE44C-8FCD-3A11-DB0A-20F8475DAC99}"/>
              </a:ext>
            </a:extLst>
          </p:cNvPr>
          <p:cNvSpPr/>
          <p:nvPr/>
        </p:nvSpPr>
        <p:spPr>
          <a:xfrm>
            <a:off x="5493616" y="404142"/>
            <a:ext cx="6570254" cy="2681617"/>
          </a:xfrm>
          <a:prstGeom prst="wedgeRoundRectCallout">
            <a:avLst>
              <a:gd name="adj1" fmla="val 38274"/>
              <a:gd name="adj2" fmla="val 66305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Řečová bublina: obdélníkový bublinový popisek se zakulacenými rohy 10">
            <a:extLst>
              <a:ext uri="{FF2B5EF4-FFF2-40B4-BE49-F238E27FC236}">
                <a16:creationId xmlns:a16="http://schemas.microsoft.com/office/drawing/2014/main" id="{E007854C-7776-1CED-163E-7ACFF50C7C7F}"/>
              </a:ext>
            </a:extLst>
          </p:cNvPr>
          <p:cNvSpPr/>
          <p:nvPr/>
        </p:nvSpPr>
        <p:spPr>
          <a:xfrm>
            <a:off x="367470" y="1421263"/>
            <a:ext cx="4724306" cy="1800501"/>
          </a:xfrm>
          <a:prstGeom prst="wedgeRoundRectCallout">
            <a:avLst>
              <a:gd name="adj1" fmla="val -36205"/>
              <a:gd name="adj2" fmla="val 69646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B2B2BED-A94C-DA1A-852E-60547F5A3D1F}"/>
              </a:ext>
            </a:extLst>
          </p:cNvPr>
          <p:cNvSpPr txBox="1">
            <a:spLocks/>
          </p:cNvSpPr>
          <p:nvPr/>
        </p:nvSpPr>
        <p:spPr>
          <a:xfrm>
            <a:off x="450198" y="740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latin typeface="Graphik 2" panose="020B0604020202020204"/>
                <a:cs typeface="Calibri" panose="020F0502020204030204" pitchFamily="34" charset="0"/>
              </a:rPr>
              <a:t>Druh</a:t>
            </a:r>
            <a:r>
              <a:rPr lang="cs-CZ" sz="4000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 výběrového řízení</a:t>
            </a:r>
            <a:endParaRPr lang="cs-CZ" sz="4000" dirty="0">
              <a:latin typeface="Graphik 2" panose="020B0604020202020204"/>
              <a:cs typeface="Calibri" panose="020F0502020204030204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2164666-44D2-412F-B7C1-CFA36DFF5A8F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9" name="Zástupný obsah 6">
            <a:extLst>
              <a:ext uri="{FF2B5EF4-FFF2-40B4-BE49-F238E27FC236}">
                <a16:creationId xmlns:a16="http://schemas.microsoft.com/office/drawing/2014/main" id="{6D8CFA03-51B5-1166-0B32-81FBAEF59C05}"/>
              </a:ext>
            </a:extLst>
          </p:cNvPr>
          <p:cNvSpPr txBox="1">
            <a:spLocks/>
          </p:cNvSpPr>
          <p:nvPr/>
        </p:nvSpPr>
        <p:spPr>
          <a:xfrm>
            <a:off x="5645918" y="530012"/>
            <a:ext cx="6265649" cy="2502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Kdo je považován za </a:t>
            </a:r>
            <a:r>
              <a:rPr lang="cs-CZ" sz="20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způsobilého dodavatele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uzavřené výzvě?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dodavatel má danou poptávanou činnost zapsanou v živnostenském rejstříku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zadavatel jiným způsobem ověřil, že je dodavatel schopen plnění poskytnout, např. průzkumem trhu, na základě dřívější zkušenosti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D77B475-93C5-F1E3-0FE7-F2A4B03BE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470" y="1531265"/>
            <a:ext cx="4724306" cy="161579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2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 jakého okamžiku 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počítat lhůtu pro podání nabídek?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lhůta pro podání nabídek začíná dnem, který následuje po dni zahájení výběrového řízení</a:t>
            </a:r>
          </a:p>
        </p:txBody>
      </p:sp>
      <p:sp>
        <p:nvSpPr>
          <p:cNvPr id="10" name="Zástupný obsah 6">
            <a:extLst>
              <a:ext uri="{FF2B5EF4-FFF2-40B4-BE49-F238E27FC236}">
                <a16:creationId xmlns:a16="http://schemas.microsoft.com/office/drawing/2014/main" id="{8F7850E4-CEF0-A188-0645-9BA782C22945}"/>
              </a:ext>
            </a:extLst>
          </p:cNvPr>
          <p:cNvSpPr txBox="1">
            <a:spLocks/>
          </p:cNvSpPr>
          <p:nvPr/>
        </p:nvSpPr>
        <p:spPr>
          <a:xfrm>
            <a:off x="3683238" y="3568973"/>
            <a:ext cx="6255522" cy="2078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 je </a:t>
            </a:r>
            <a:r>
              <a:rPr lang="cs-CZ" sz="20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profil zadavatele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kde je zveřejněna výzva k podání nabídek v otevřené výzvě?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elektronický nástroj definovaný § 28 odst. 1 písm. j) ZZVZ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nutné mít ve Věstníku veřejných zakázek zveřejněnou jako aktivní profil internetovou adresu profilu s odkazem na § 214 ZZVZ</a:t>
            </a:r>
          </a:p>
        </p:txBody>
      </p:sp>
    </p:spTree>
    <p:extLst>
      <p:ext uri="{BB962C8B-B14F-4D97-AF65-F5344CB8AC3E}">
        <p14:creationId xmlns:p14="http://schemas.microsoft.com/office/powerpoint/2010/main" val="3113508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1E829DBC-B87A-BE74-A57E-381DB165E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4525"/>
            <a:ext cx="10515600" cy="2423355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>
                <a:effectLst/>
                <a:latin typeface="Graphik 2" panose="020B0604020202020204"/>
                <a:ea typeface="Calibri" panose="020F0502020204030204" pitchFamily="34" charset="0"/>
                <a:cs typeface="Calibri" panose="020F0502020204030204" pitchFamily="34" charset="0"/>
              </a:rPr>
              <a:t>Přestávka</a:t>
            </a:r>
            <a:r>
              <a:rPr lang="cs-CZ" sz="4400" b="1" dirty="0">
                <a:solidFill>
                  <a:srgbClr val="C7191F"/>
                </a:solidFill>
                <a:effectLst/>
                <a:latin typeface="Graphik 2" panose="020B0604020202020204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b="1" dirty="0">
              <a:solidFill>
                <a:srgbClr val="C7191F"/>
              </a:solidFill>
              <a:latin typeface="Graphik 2" panose="020B0604020202020204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BF2D22D9-311C-1A5D-E81B-71B82D628931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</p:spTree>
    <p:extLst>
      <p:ext uri="{BB962C8B-B14F-4D97-AF65-F5344CB8AC3E}">
        <p14:creationId xmlns:p14="http://schemas.microsoft.com/office/powerpoint/2010/main" val="3807006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32E99A3D-8507-CEC3-08E8-38E686E0CCFF}"/>
              </a:ext>
            </a:extLst>
          </p:cNvPr>
          <p:cNvSpPr txBox="1"/>
          <p:nvPr/>
        </p:nvSpPr>
        <p:spPr>
          <a:xfrm>
            <a:off x="1128712" y="2164582"/>
            <a:ext cx="99345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Graphik 2" panose="020B0604020202020204" charset="-18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Z</a:t>
            </a:r>
            <a:r>
              <a:rPr lang="cs-CZ" sz="4000" b="1" dirty="0" err="1">
                <a:solidFill>
                  <a:srgbClr val="000000"/>
                </a:solidFill>
                <a:latin typeface="Graphik 2" panose="020B0604020202020204" charset="-18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adávání</a:t>
            </a:r>
            <a:r>
              <a:rPr lang="cs-CZ" sz="4000" b="1" dirty="0">
                <a:solidFill>
                  <a:srgbClr val="000000"/>
                </a:solidFill>
                <a:latin typeface="Graphik 2" panose="020B0604020202020204" charset="-18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 </a:t>
            </a:r>
            <a:r>
              <a:rPr lang="cs-CZ" sz="4000" b="1" dirty="0">
                <a:latin typeface="Graphik 2" panose="020B0604020202020204" charset="-18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VZMR </a:t>
            </a:r>
            <a:r>
              <a:rPr lang="cs-CZ" sz="4000" b="1" dirty="0">
                <a:effectLst/>
                <a:latin typeface="Graphik 2" panose="020B0604020202020204" charset="-18"/>
                <a:ea typeface="Calibri" panose="020F0502020204030204" pitchFamily="34" charset="0"/>
                <a:cs typeface="Calibri" panose="020F0502020204030204" pitchFamily="34" charset="0"/>
              </a:rPr>
              <a:t>dle Metodického pokynu pro oblast zadávání zakázek pro programové období 2021-2027</a:t>
            </a:r>
            <a:r>
              <a:rPr lang="en-US" sz="4000" b="1" dirty="0">
                <a:solidFill>
                  <a:srgbClr val="C7191F"/>
                </a:solidFill>
                <a:latin typeface="Graphik 2" panose="020B0604020202020204" charset="-18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CBCE4CF-2377-397C-71E2-E0EBEE08981C}"/>
              </a:ext>
            </a:extLst>
          </p:cNvPr>
          <p:cNvSpPr txBox="1"/>
          <p:nvPr/>
        </p:nvSpPr>
        <p:spPr>
          <a:xfrm>
            <a:off x="1128712" y="935423"/>
            <a:ext cx="9934575" cy="929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344"/>
              </a:lnSpc>
            </a:pPr>
            <a:r>
              <a:rPr lang="cs-CZ" sz="4000" b="1" dirty="0">
                <a:solidFill>
                  <a:srgbClr val="000000"/>
                </a:solidFill>
                <a:latin typeface="Graphik 2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II</a:t>
            </a:r>
            <a:r>
              <a:rPr lang="cs-CZ" sz="4000" b="1" dirty="0">
                <a:solidFill>
                  <a:srgbClr val="C7191F"/>
                </a:solidFill>
                <a:latin typeface="Graphik 2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.</a:t>
            </a:r>
            <a:endParaRPr lang="en-US" sz="4000" b="1" dirty="0">
              <a:solidFill>
                <a:srgbClr val="C7191F"/>
              </a:solidFill>
              <a:latin typeface="Graphik 2"/>
              <a:ea typeface="Open Sans" panose="020B0606030504020204" pitchFamily="34" charset="0"/>
              <a:cs typeface="Open Sans" panose="020B0606030504020204" pitchFamily="34" charset="0"/>
              <a:sym typeface="Graphik 2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0582A776-0BEE-DB1E-8756-9A5DE90E9982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</p:spTree>
    <p:extLst>
      <p:ext uri="{BB962C8B-B14F-4D97-AF65-F5344CB8AC3E}">
        <p14:creationId xmlns:p14="http://schemas.microsoft.com/office/powerpoint/2010/main" val="754809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0E31F-8E89-CE68-FEAD-FCD1DA21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56"/>
            <a:ext cx="10515600" cy="1325563"/>
          </a:xfrm>
        </p:spPr>
        <p:txBody>
          <a:bodyPr/>
          <a:lstStyle/>
          <a:p>
            <a:r>
              <a:rPr lang="cs-CZ" dirty="0">
                <a:latin typeface="Graphik 2" panose="020B0604020202020204"/>
                <a:cs typeface="Calibri" panose="020F0502020204030204" pitchFamily="34" charset="0"/>
              </a:rPr>
              <a:t>Stanovení </a:t>
            </a:r>
            <a:r>
              <a:rPr lang="cs-CZ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zadávacích podmínek</a:t>
            </a:r>
            <a:endParaRPr lang="cs-CZ" dirty="0">
              <a:solidFill>
                <a:srgbClr val="C7191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C0C360-D16B-6018-C722-6FBC8F84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5819"/>
            <a:ext cx="10515600" cy="1625837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Zadávací podmínky </a:t>
            </a:r>
            <a:r>
              <a:rPr lang="cs-CZ" sz="22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nesmí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být stanoveny tak, aby určitým dodavatelům bezdůvodně přímo nebo nepřímo </a:t>
            </a:r>
            <a:r>
              <a:rPr lang="cs-CZ" sz="22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zaručovaly konkurenční výhodu 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nebo </a:t>
            </a:r>
            <a:r>
              <a:rPr lang="cs-CZ" sz="22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vytvářely bezdůvodné překážky 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hospodářské soutěže.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3ADE4530-AAD9-7069-1A28-14EB4E06E950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5" name="Zástupný obsah 13">
            <a:extLst>
              <a:ext uri="{FF2B5EF4-FFF2-40B4-BE49-F238E27FC236}">
                <a16:creationId xmlns:a16="http://schemas.microsoft.com/office/drawing/2014/main" id="{D93CCA82-D835-4A96-63D9-15467B67CE34}"/>
              </a:ext>
            </a:extLst>
          </p:cNvPr>
          <p:cNvSpPr txBox="1">
            <a:spLocks/>
          </p:cNvSpPr>
          <p:nvPr/>
        </p:nvSpPr>
        <p:spPr>
          <a:xfrm>
            <a:off x="838200" y="3253597"/>
            <a:ext cx="10515600" cy="2595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technické podmínky 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nesmí být vymezeny 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 použití přímých nebo nepřímých odkazů na určité dodavatele nebo výrobky, na patenty na vynálezy, užitné vzory, průmyslové vzory, ochranné známky nebo označení původu, vyjma následujících případů: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je-li to </a:t>
            </a:r>
            <a:r>
              <a:rPr lang="cs-CZ" sz="22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odůvodněno předmětem VZ 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(zejm. případy kompatibility)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 použití takových odkazů </a:t>
            </a:r>
            <a:r>
              <a:rPr lang="cs-CZ" sz="22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nebudou technické podmínky dostatečně přesné nebo srozumitelné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je však vždy nutné u odkazů uvést možnost nabídnout rovnocenné řešení</a:t>
            </a:r>
          </a:p>
        </p:txBody>
      </p:sp>
    </p:spTree>
    <p:extLst>
      <p:ext uri="{BB962C8B-B14F-4D97-AF65-F5344CB8AC3E}">
        <p14:creationId xmlns:p14="http://schemas.microsoft.com/office/powerpoint/2010/main" val="2409911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4020658"/>
            <a:ext cx="4819650" cy="716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99"/>
              </a:lnSpc>
            </a:pPr>
            <a:r>
              <a:rPr lang="en-US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Mgr. </a:t>
            </a:r>
            <a:r>
              <a:rPr lang="cs-CZ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Tomáš Mosinger</a:t>
            </a:r>
            <a:endParaRPr lang="en-US" sz="14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Bold"/>
            </a:endParaRPr>
          </a:p>
          <a:p>
            <a:pPr algn="l">
              <a:lnSpc>
                <a:spcPts val="1899"/>
              </a:lnSpc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kompetenční centrum pro veřejné zakázky Plzeň</a:t>
            </a:r>
          </a:p>
          <a:p>
            <a:pPr algn="l">
              <a:lnSpc>
                <a:spcPts val="1899"/>
              </a:lnSpc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ú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zemní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odbor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IROP pro 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Plzeňský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kraj</a:t>
            </a:r>
            <a:endParaRPr lang="en-US" sz="1266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85800" y="692150"/>
            <a:ext cx="10820400" cy="2808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7344"/>
              </a:lnSpc>
            </a:pPr>
            <a:r>
              <a:rPr lang="en-US" sz="6800" b="1" dirty="0">
                <a:solidFill>
                  <a:srgbClr val="000000"/>
                </a:solidFill>
                <a:latin typeface="Graphik 2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Z</a:t>
            </a:r>
            <a:r>
              <a:rPr lang="cs-CZ" sz="6800" b="1" dirty="0">
                <a:solidFill>
                  <a:srgbClr val="000000"/>
                </a:solidFill>
                <a:latin typeface="Graphik 2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ADÁVÁNÍ VZMR SPOLUFINANCOVANÝCH </a:t>
            </a:r>
          </a:p>
          <a:p>
            <a:pPr algn="l">
              <a:lnSpc>
                <a:spcPts val="7344"/>
              </a:lnSpc>
            </a:pPr>
            <a:r>
              <a:rPr lang="cs-CZ" sz="6800" b="1" dirty="0">
                <a:solidFill>
                  <a:srgbClr val="000000"/>
                </a:solidFill>
                <a:latin typeface="Graphik 2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Z DOTACÍ EU</a:t>
            </a:r>
            <a:r>
              <a:rPr lang="en-US" sz="6800" b="1" dirty="0">
                <a:solidFill>
                  <a:srgbClr val="C7191F"/>
                </a:solidFill>
                <a:latin typeface="Graphik 2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.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9DE93D7-8835-971A-9ADC-7E145857592E}"/>
              </a:ext>
            </a:extLst>
          </p:cNvPr>
          <p:cNvSpPr txBox="1"/>
          <p:nvPr/>
        </p:nvSpPr>
        <p:spPr>
          <a:xfrm>
            <a:off x="685800" y="5086944"/>
            <a:ext cx="4819650" cy="716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99"/>
              </a:lnSpc>
            </a:pPr>
            <a:r>
              <a:rPr lang="cs-CZ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Ing</a:t>
            </a:r>
            <a:r>
              <a:rPr lang="en-US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. </a:t>
            </a:r>
            <a:r>
              <a:rPr lang="cs-CZ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Markéta Vavrincová</a:t>
            </a:r>
            <a:endParaRPr lang="en-US" sz="14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Bold"/>
            </a:endParaRPr>
          </a:p>
          <a:p>
            <a:pPr algn="l">
              <a:lnSpc>
                <a:spcPts val="1899"/>
              </a:lnSpc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kompetenční centrum pro veřejné zakázky Plzeň</a:t>
            </a:r>
          </a:p>
          <a:p>
            <a:pPr algn="l">
              <a:lnSpc>
                <a:spcPts val="1899"/>
              </a:lnSpc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ú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zemní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odbor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IROP pro 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Plzeňský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kraj</a:t>
            </a:r>
            <a:endParaRPr lang="en-US" sz="1266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6CF6E528-71A0-1057-61CD-BB445564DF54}"/>
              </a:ext>
            </a:extLst>
          </p:cNvPr>
          <p:cNvSpPr txBox="1"/>
          <p:nvPr/>
        </p:nvSpPr>
        <p:spPr>
          <a:xfrm>
            <a:off x="685800" y="6165850"/>
            <a:ext cx="4819650" cy="22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99"/>
              </a:lnSpc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19. 5. 2025, Ústí nad Labem</a:t>
            </a:r>
            <a:endParaRPr lang="en-US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95640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0E31F-8E89-CE68-FEAD-FCD1DA21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56"/>
            <a:ext cx="10515600" cy="1325563"/>
          </a:xfrm>
        </p:spPr>
        <p:txBody>
          <a:bodyPr/>
          <a:lstStyle/>
          <a:p>
            <a:r>
              <a:rPr lang="cs-CZ" dirty="0">
                <a:latin typeface="Graphik 2" panose="020B0604020202020204"/>
                <a:cs typeface="Calibri" panose="020F0502020204030204" pitchFamily="34" charset="0"/>
              </a:rPr>
              <a:t>Stanovení </a:t>
            </a:r>
            <a:r>
              <a:rPr lang="cs-CZ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zadávacích podmínek</a:t>
            </a:r>
            <a:endParaRPr lang="cs-CZ" dirty="0">
              <a:solidFill>
                <a:srgbClr val="C7191F"/>
              </a:solidFill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3ADE4530-AAD9-7069-1A28-14EB4E06E950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E74645-0DDB-7460-3FD5-1100BE268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92234"/>
            <a:ext cx="10515599" cy="435835"/>
          </a:xfrm>
        </p:spPr>
        <p:txBody>
          <a:bodyPr>
            <a:normAutofit/>
          </a:bodyPr>
          <a:lstStyle/>
          <a:p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obligatorní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náležitosti výzvy k podání nabídek: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308E0B-1242-CFB2-EAE1-CBAB4AE7773A}"/>
              </a:ext>
            </a:extLst>
          </p:cNvPr>
          <p:cNvSpPr txBox="1">
            <a:spLocks/>
          </p:cNvSpPr>
          <p:nvPr/>
        </p:nvSpPr>
        <p:spPr>
          <a:xfrm>
            <a:off x="838198" y="1732596"/>
            <a:ext cx="5257800" cy="4296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identifikační údaje zadavatele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název zakázky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druh zakázky (dodávky, služby nebo stavební práce)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informaci o rozdělení zakázky na části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lhůta a místo pro podání nabídky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předmět zakázky v podrobnostech nezbytných pro zpracování nabídky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pravidla pro hodnocení nabídek (tj. kritéria hodnocení, metodu vyhodnocení nabídek v jednotlivých kritériích a váhu nebo jiný matematický vztah mezi kritérii)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způsob jednání s účastníky, pokud hodlá zadavatel s účastníky jednat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FCB4576D-3813-D30C-E435-386E389973E4}"/>
              </a:ext>
            </a:extLst>
          </p:cNvPr>
          <p:cNvSpPr txBox="1">
            <a:spLocks/>
          </p:cNvSpPr>
          <p:nvPr/>
        </p:nvSpPr>
        <p:spPr>
          <a:xfrm>
            <a:off x="6095998" y="1715504"/>
            <a:ext cx="5257800" cy="3837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podmínky a požadavky na zpracování nabídky (jaké údaje týkající se předmětu zakázky a jeho realizace mají účastníci v nabídkách uvést, aby mohl zadavatel posoudit soulad nabídky se zadávacími podmínkami)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požadavek na způsob zpracování nabídkové ceny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doba a místo plnění zakázky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požadavky na varianty nabídek, pokud je zadavatel připouští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pravidla pro vysvětlení zadávacích podmínek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elektronický nástroj pro podání nabídek, pokud jsou nabídky přijímány elektronicky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výhrada změny závazku ze smlouvy, bude-li tato výhrada využita</a:t>
            </a:r>
          </a:p>
        </p:txBody>
      </p:sp>
    </p:spTree>
    <p:extLst>
      <p:ext uri="{BB962C8B-B14F-4D97-AF65-F5344CB8AC3E}">
        <p14:creationId xmlns:p14="http://schemas.microsoft.com/office/powerpoint/2010/main" val="709933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0E31F-8E89-CE68-FEAD-FCD1DA21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56"/>
            <a:ext cx="10515600" cy="1325563"/>
          </a:xfrm>
        </p:spPr>
        <p:txBody>
          <a:bodyPr/>
          <a:lstStyle/>
          <a:p>
            <a:r>
              <a:rPr lang="cs-CZ" dirty="0">
                <a:latin typeface="Graphik 2" panose="020B0604020202020204"/>
                <a:cs typeface="Calibri" panose="020F0502020204030204" pitchFamily="34" charset="0"/>
              </a:rPr>
              <a:t>Stanovení </a:t>
            </a:r>
            <a:r>
              <a:rPr lang="cs-CZ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zadávacích podmínek</a:t>
            </a:r>
            <a:endParaRPr lang="cs-CZ" dirty="0">
              <a:solidFill>
                <a:srgbClr val="C7191F"/>
              </a:solidFill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3ADE4530-AAD9-7069-1A28-14EB4E06E950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E74645-0DDB-7460-3FD5-1100BE268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63475"/>
            <a:ext cx="10515599" cy="529840"/>
          </a:xfrm>
        </p:spPr>
        <p:txBody>
          <a:bodyPr>
            <a:normAutofit/>
          </a:bodyPr>
          <a:lstStyle/>
          <a:p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fakultativní</a:t>
            </a: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náležitosti výzvy k podání nabídek: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B8536A-DB17-6E7B-F633-D62089BE71FF}"/>
              </a:ext>
            </a:extLst>
          </p:cNvPr>
          <p:cNvSpPr txBox="1">
            <a:spLocks/>
          </p:cNvSpPr>
          <p:nvPr/>
        </p:nvSpPr>
        <p:spPr>
          <a:xfrm>
            <a:off x="838199" y="1881261"/>
            <a:ext cx="5257800" cy="3838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požadavky na prokázání kvalifikace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obchodní a jiné smluvní podmínky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požadavky na specifikaci případných poddodavatelů a věcné vymezení plnění dodaného jejich prostřednictvím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zvláštní podmínky plnění zakázky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kritéria hodnocení spojená s předmětem zakázky, která vyjadřují kvalitativní, environmentální nebo sociální hlediska</a:t>
            </a:r>
          </a:p>
        </p:txBody>
      </p:sp>
    </p:spTree>
    <p:extLst>
      <p:ext uri="{BB962C8B-B14F-4D97-AF65-F5344CB8AC3E}">
        <p14:creationId xmlns:p14="http://schemas.microsoft.com/office/powerpoint/2010/main" val="1976761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Řečová bublina: obdélníkový bublinový popisek se zakulacenými rohy 12">
            <a:extLst>
              <a:ext uri="{FF2B5EF4-FFF2-40B4-BE49-F238E27FC236}">
                <a16:creationId xmlns:a16="http://schemas.microsoft.com/office/drawing/2014/main" id="{BA103DA6-35B5-CBEE-6841-13E044B37E8C}"/>
              </a:ext>
            </a:extLst>
          </p:cNvPr>
          <p:cNvSpPr/>
          <p:nvPr/>
        </p:nvSpPr>
        <p:spPr>
          <a:xfrm>
            <a:off x="6725418" y="2797822"/>
            <a:ext cx="5016384" cy="3379503"/>
          </a:xfrm>
          <a:prstGeom prst="wedgeRoundRectCallout">
            <a:avLst>
              <a:gd name="adj1" fmla="val -42924"/>
              <a:gd name="adj2" fmla="val 62324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Řečová bublina: obdélníkový bublinový popisek se zakulacenými rohy 11">
            <a:extLst>
              <a:ext uri="{FF2B5EF4-FFF2-40B4-BE49-F238E27FC236}">
                <a16:creationId xmlns:a16="http://schemas.microsoft.com/office/drawing/2014/main" id="{662FE44C-8FCD-3A11-DB0A-20F8475DAC99}"/>
              </a:ext>
            </a:extLst>
          </p:cNvPr>
          <p:cNvSpPr/>
          <p:nvPr/>
        </p:nvSpPr>
        <p:spPr>
          <a:xfrm>
            <a:off x="450198" y="1180088"/>
            <a:ext cx="6036060" cy="2887709"/>
          </a:xfrm>
          <a:prstGeom prst="wedgeRoundRectCallout">
            <a:avLst>
              <a:gd name="adj1" fmla="val 38274"/>
              <a:gd name="adj2" fmla="val 66305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B2B2BED-A94C-DA1A-852E-60547F5A3D1F}"/>
              </a:ext>
            </a:extLst>
          </p:cNvPr>
          <p:cNvSpPr txBox="1">
            <a:spLocks/>
          </p:cNvSpPr>
          <p:nvPr/>
        </p:nvSpPr>
        <p:spPr>
          <a:xfrm>
            <a:off x="450198" y="740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latin typeface="Graphik 2" panose="020B0604020202020204"/>
                <a:cs typeface="Calibri" panose="020F0502020204030204" pitchFamily="34" charset="0"/>
              </a:rPr>
              <a:t>Stanovení </a:t>
            </a:r>
            <a:r>
              <a:rPr lang="cs-CZ" sz="4000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zadávacích podmínek</a:t>
            </a:r>
            <a:endParaRPr lang="cs-CZ" sz="4000" dirty="0">
              <a:latin typeface="Graphik 2" panose="020B0604020202020204"/>
              <a:cs typeface="Calibri" panose="020F0502020204030204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2164666-44D2-412F-B7C1-CFA36DFF5A8F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9" name="Zástupný obsah 6">
            <a:extLst>
              <a:ext uri="{FF2B5EF4-FFF2-40B4-BE49-F238E27FC236}">
                <a16:creationId xmlns:a16="http://schemas.microsoft.com/office/drawing/2014/main" id="{6D8CFA03-51B5-1166-0B32-81FBAEF59C05}"/>
              </a:ext>
            </a:extLst>
          </p:cNvPr>
          <p:cNvSpPr txBox="1">
            <a:spLocks/>
          </p:cNvSpPr>
          <p:nvPr/>
        </p:nvSpPr>
        <p:spPr>
          <a:xfrm>
            <a:off x="689358" y="1269553"/>
            <a:ext cx="5574709" cy="266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Mohu v rámci uzavřené výzvy umožnit </a:t>
            </a:r>
            <a:r>
              <a:rPr lang="cs-CZ" sz="20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příjem nabídek prostřednictvím e-mailu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nikoliv, příjem nabídek na e-mail nesplňuje požadavky čl. 8.1.3 a čl. 8.1.4 MPZ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 nedisponuje funkcionalitou, která zajistí, že zpráva včetně nabídky nebude otevřena před uplynutím lhůty pro podání nabídek</a:t>
            </a:r>
          </a:p>
        </p:txBody>
      </p:sp>
      <p:sp>
        <p:nvSpPr>
          <p:cNvPr id="10" name="Zástupný obsah 6">
            <a:extLst>
              <a:ext uri="{FF2B5EF4-FFF2-40B4-BE49-F238E27FC236}">
                <a16:creationId xmlns:a16="http://schemas.microsoft.com/office/drawing/2014/main" id="{8F7850E4-CEF0-A188-0645-9BA782C22945}"/>
              </a:ext>
            </a:extLst>
          </p:cNvPr>
          <p:cNvSpPr txBox="1">
            <a:spLocks/>
          </p:cNvSpPr>
          <p:nvPr/>
        </p:nvSpPr>
        <p:spPr>
          <a:xfrm>
            <a:off x="6883477" y="2907382"/>
            <a:ext cx="4858325" cy="3111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 nutné požadovat prokázání splnění </a:t>
            </a:r>
            <a:r>
              <a:rPr lang="cs-CZ" sz="20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kvalifikace v uzavřené výzvě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může být nadbytečné, jelikož již z podstaty uzavřené výzvy by měli být k podání nabídky vyzváni pouze způsobilí dodavatelé, o nichž bude mít zadavatel informace, že jsou schopní a kvalifikovaní předmět VZ realizovat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C1A4BE4C-9ACF-BA61-B822-FAFB6C137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302" y="4540486"/>
            <a:ext cx="4748281" cy="1478423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Klást </a:t>
            </a:r>
            <a:r>
              <a:rPr lang="cs-CZ" sz="20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vysoký důraz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přesné stanovení </a:t>
            </a:r>
            <a:r>
              <a:rPr lang="cs-CZ" sz="20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kritérií hodnocení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včetně </a:t>
            </a:r>
            <a:r>
              <a:rPr lang="cs-CZ" sz="20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způsobu hodnocení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740CBCAC-F1F1-E083-8F5A-46DE8DE06213}"/>
              </a:ext>
            </a:extLst>
          </p:cNvPr>
          <p:cNvSpPr txBox="1">
            <a:spLocks/>
          </p:cNvSpPr>
          <p:nvPr/>
        </p:nvSpPr>
        <p:spPr>
          <a:xfrm>
            <a:off x="7184895" y="966683"/>
            <a:ext cx="4477877" cy="1556714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cs-CZ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Doporučení </a:t>
            </a:r>
            <a:r>
              <a:rPr lang="cs-CZ" sz="20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přikládat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jako součást výzvy k podání nabídek </a:t>
            </a:r>
            <a:r>
              <a:rPr lang="cs-CZ" sz="20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návrh obchodních podmínek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1260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Řečová bublina: obdélníkový bublinový popisek se zakulacenými rohy 11">
            <a:extLst>
              <a:ext uri="{FF2B5EF4-FFF2-40B4-BE49-F238E27FC236}">
                <a16:creationId xmlns:a16="http://schemas.microsoft.com/office/drawing/2014/main" id="{662FE44C-8FCD-3A11-DB0A-20F8475DAC99}"/>
              </a:ext>
            </a:extLst>
          </p:cNvPr>
          <p:cNvSpPr/>
          <p:nvPr/>
        </p:nvSpPr>
        <p:spPr>
          <a:xfrm>
            <a:off x="586931" y="1168460"/>
            <a:ext cx="5976239" cy="2260540"/>
          </a:xfrm>
          <a:prstGeom prst="wedgeRoundRectCallout">
            <a:avLst>
              <a:gd name="adj1" fmla="val 49285"/>
              <a:gd name="adj2" fmla="val 63112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B2B2BED-A94C-DA1A-852E-60547F5A3D1F}"/>
              </a:ext>
            </a:extLst>
          </p:cNvPr>
          <p:cNvSpPr txBox="1">
            <a:spLocks/>
          </p:cNvSpPr>
          <p:nvPr/>
        </p:nvSpPr>
        <p:spPr>
          <a:xfrm>
            <a:off x="450198" y="740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latin typeface="Graphik 2" panose="020B0604020202020204"/>
                <a:cs typeface="Calibri" panose="020F0502020204030204" pitchFamily="34" charset="0"/>
              </a:rPr>
              <a:t>Stanovení </a:t>
            </a:r>
            <a:r>
              <a:rPr lang="cs-CZ" sz="4000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zadávacích podmínek</a:t>
            </a:r>
            <a:endParaRPr lang="cs-CZ" sz="4000" dirty="0">
              <a:latin typeface="Graphik 2" panose="020B0604020202020204"/>
              <a:cs typeface="Calibri" panose="020F0502020204030204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2164666-44D2-412F-B7C1-CFA36DFF5A8F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9" name="Zástupný obsah 6">
            <a:extLst>
              <a:ext uri="{FF2B5EF4-FFF2-40B4-BE49-F238E27FC236}">
                <a16:creationId xmlns:a16="http://schemas.microsoft.com/office/drawing/2014/main" id="{6D8CFA03-51B5-1166-0B32-81FBAEF59C05}"/>
              </a:ext>
            </a:extLst>
          </p:cNvPr>
          <p:cNvSpPr txBox="1">
            <a:spLocks/>
          </p:cNvSpPr>
          <p:nvPr/>
        </p:nvSpPr>
        <p:spPr>
          <a:xfrm>
            <a:off x="826477" y="1269552"/>
            <a:ext cx="5497145" cy="2159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 správě nastavit požadavky na prokázání splnění kvalifikace?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kvalifikace </a:t>
            </a:r>
            <a:r>
              <a:rPr lang="cs-CZ" sz="20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musí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vždy </a:t>
            </a:r>
            <a:r>
              <a:rPr lang="cs-CZ" sz="20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odpovídat předmětu VZ 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cs-CZ" sz="20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být ve vztahu k předmětu VZ přiměřená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nesouvisející kvalifikace vede ke </a:t>
            </a:r>
            <a:r>
              <a:rPr lang="cs-CZ" sz="20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skryté diskriminaci 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dodavatelů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740CBCAC-F1F1-E083-8F5A-46DE8DE06213}"/>
              </a:ext>
            </a:extLst>
          </p:cNvPr>
          <p:cNvSpPr txBox="1">
            <a:spLocks/>
          </p:cNvSpPr>
          <p:nvPr/>
        </p:nvSpPr>
        <p:spPr>
          <a:xfrm>
            <a:off x="7251836" y="672128"/>
            <a:ext cx="4477877" cy="243555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„Provádění staveb, jejich změn a odstraňování“ jako </a:t>
            </a:r>
            <a:r>
              <a:rPr lang="cs-CZ" sz="1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tzv. multiprofesní živnostenské oprávnění</a:t>
            </a: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nevyžadovat s požadavkem na doložení živnostenského oprávnění s předmětem podnikání „provádění staveb, jejich změn a odstraňování“ další živnostenská oprávnění na řemeslné nebo volné živnosti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39967213-C03A-00D6-36CF-CA350409A828}"/>
              </a:ext>
            </a:extLst>
          </p:cNvPr>
          <p:cNvSpPr txBox="1">
            <a:spLocks/>
          </p:cNvSpPr>
          <p:nvPr/>
        </p:nvSpPr>
        <p:spPr>
          <a:xfrm>
            <a:off x="749301" y="3853884"/>
            <a:ext cx="6369346" cy="226054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Požadavek na </a:t>
            </a:r>
            <a:r>
              <a:rPr lang="cs-CZ" sz="1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reference realizované pro typově zcela totožný či blízký subjekt</a:t>
            </a: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jakým je zadavatel: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typicky zadavatel škola vyžaduje referenční stavby realizované na objektu školy nebo nemocnice vyžaduje referenční stavby provedené na nemocničním zařízení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neexistuje objektivní věcné opodstatnění dané předmětem VZ, přičemž předmět VZ by mohl provést i dodavatel, který má zkušenosti s rekonstrukcí nebo stavebními úpravami jiných objektů</a:t>
            </a:r>
            <a:endParaRPr lang="cs-CZ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D21CD5AA-C4BC-1D87-6413-5AC1AB3B6134}"/>
              </a:ext>
            </a:extLst>
          </p:cNvPr>
          <p:cNvSpPr txBox="1">
            <a:spLocks/>
          </p:cNvSpPr>
          <p:nvPr/>
        </p:nvSpPr>
        <p:spPr>
          <a:xfrm>
            <a:off x="7549107" y="3419030"/>
            <a:ext cx="3883334" cy="269539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„Projektová činnost ve výstavbě“</a:t>
            </a: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 rámci VZ na stavební práce: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nevyžadovat, jestliže součástí VZ není zpracování projektové dokumentace, která je dle zákona označená jako vybraná činnost ve výstavbě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dokumentace skutečného provedení stavby není vybranou činností ve výstavbě</a:t>
            </a:r>
          </a:p>
        </p:txBody>
      </p:sp>
    </p:spTree>
    <p:extLst>
      <p:ext uri="{BB962C8B-B14F-4D97-AF65-F5344CB8AC3E}">
        <p14:creationId xmlns:p14="http://schemas.microsoft.com/office/powerpoint/2010/main" val="1346577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0E31F-8E89-CE68-FEAD-FCD1DA21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56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Posuzování a hodnocení </a:t>
            </a:r>
            <a:r>
              <a:rPr lang="cs-CZ" dirty="0">
                <a:latin typeface="Graphik 2" panose="020B0604020202020204"/>
                <a:cs typeface="Calibri" panose="020F0502020204030204" pitchFamily="34" charset="0"/>
              </a:rPr>
              <a:t>nabídek</a:t>
            </a:r>
            <a:endParaRPr lang="cs-CZ" dirty="0">
              <a:solidFill>
                <a:srgbClr val="C7191F"/>
              </a:solidFill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3ADE4530-AAD9-7069-1A28-14EB4E06E950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E3086FA-14C1-AC4E-DF70-001125CF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4172"/>
            <a:ext cx="10515600" cy="235041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nabídky nesmí být otevřeny před uplynutím lhůty pro jejich podání</a:t>
            </a:r>
          </a:p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listinné nabídky musí být otevřeny bez zbytečného odkladu po uplynutí lhůty pro jejich podání</a:t>
            </a:r>
          </a:p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jestliže nabídka nesplňuje zadávací podmínky, lze účastníka výběrového řízení vyzvat k objasnění nebo doplnění nabídky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objasněním nebo doplněním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nesmí být změněna celková nabídková cena a/nebo jiné údaje, které jsou předmětem hodnocení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566DFC4E-388E-BD61-CAB7-3526D0669C68}"/>
              </a:ext>
            </a:extLst>
          </p:cNvPr>
          <p:cNvSpPr txBox="1">
            <a:spLocks/>
          </p:cNvSpPr>
          <p:nvPr/>
        </p:nvSpPr>
        <p:spPr>
          <a:xfrm>
            <a:off x="838200" y="3605360"/>
            <a:ext cx="10515600" cy="246118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Dodržování </a:t>
            </a:r>
            <a:r>
              <a:rPr lang="cs-CZ" sz="20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zásad 3E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cs-CZ" sz="2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hospodárnosti, efektivity, účelnosti)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návaznosti na výzvu k objasnění nebo doplnění nabídky: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pokud je zadavatel, který je zároveň  příjemcem dotace, v situaci, kdy má na výběr dvě možnosti postupu, přičemž jedna z těchto možností míří k zachování zásad 3E a druhá nikoliv, tak se </a:t>
            </a:r>
            <a:r>
              <a:rPr lang="cs-CZ" sz="2000" dirty="0">
                <a:solidFill>
                  <a:srgbClr val="C7191F"/>
                </a:solidFill>
                <a:latin typeface="Open Sans"/>
                <a:ea typeface="Open Sans"/>
                <a:cs typeface="Open Sans"/>
                <a:sym typeface="Open Sans"/>
              </a:rPr>
              <a:t>zadavatel, který se rozhodne pro postup bez zachování zásad 3E, z pohledu poskytovatele dotace dopouští porušování těchto zásad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řádný hospodář by se měl vždy snažit získat srovnatelné plnění za výhodnějších podmínek (nižší cenu) a přizpůsobit tomu své kroky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000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0E31F-8E89-CE68-FEAD-FCD1DA21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56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Posuzování a hodnocení </a:t>
            </a:r>
            <a:r>
              <a:rPr lang="cs-CZ" dirty="0">
                <a:latin typeface="Graphik 2" panose="020B0604020202020204"/>
                <a:cs typeface="Calibri" panose="020F0502020204030204" pitchFamily="34" charset="0"/>
              </a:rPr>
              <a:t>nabídek</a:t>
            </a:r>
            <a:endParaRPr lang="cs-CZ" dirty="0">
              <a:solidFill>
                <a:srgbClr val="C7191F"/>
              </a:solidFill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3ADE4530-AAD9-7069-1A28-14EB4E06E950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E3086FA-14C1-AC4E-DF70-001125CF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5267"/>
            <a:ext cx="10515600" cy="1910099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provádí zadavatel, komise nebo pověřená osoba</a:t>
            </a:r>
          </a:p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všechny osoby, které se podílí na posuzování a hodnocení nabídek, musí potvrdit neexistenci střetu zájmů písemným čestným prohlášením</a:t>
            </a:r>
          </a:p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případě existence střetu zájmů je nutné přijmout opatření k nápravě k odstranění střetu zájmů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566DFC4E-388E-BD61-CAB7-3526D0669C68}"/>
              </a:ext>
            </a:extLst>
          </p:cNvPr>
          <p:cNvSpPr txBox="1">
            <a:spLocks/>
          </p:cNvSpPr>
          <p:nvPr/>
        </p:nvSpPr>
        <p:spPr>
          <a:xfrm>
            <a:off x="838200" y="3429001"/>
            <a:ext cx="10515600" cy="248469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Kdy nastane </a:t>
            </a:r>
            <a:r>
              <a:rPr lang="cs-CZ" sz="20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střet zájmů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zájmy osob, které se </a:t>
            </a:r>
            <a:r>
              <a:rPr lang="cs-CZ" sz="2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podílejí na průběhu výběrového řízení</a:t>
            </a:r>
            <a:r>
              <a:rPr lang="cs-CZ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nebo </a:t>
            </a:r>
            <a:r>
              <a:rPr lang="cs-CZ" sz="2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mají nebo mohly mít vliv na výsledek výběrového řízení, ohrožují jejich nestrannost nebo nezávislost</a:t>
            </a:r>
            <a:r>
              <a:rPr lang="cs-CZ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souvislosti s výběrovým řízením</a:t>
            </a:r>
            <a:endParaRPr lang="cs-CZ" sz="2000" dirty="0">
              <a:solidFill>
                <a:srgbClr val="C7191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 předpoklady </a:t>
            </a:r>
            <a:r>
              <a:rPr lang="cs-CZ" sz="2000" dirty="0">
                <a:latin typeface="Open Sans"/>
                <a:ea typeface="Open Sans"/>
                <a:cs typeface="Open Sans"/>
                <a:sym typeface="Open Sans"/>
              </a:rPr>
              <a:t>– </a:t>
            </a:r>
            <a:r>
              <a:rPr lang="cs-CZ" sz="2000" dirty="0">
                <a:solidFill>
                  <a:srgbClr val="C7191F"/>
                </a:solidFill>
                <a:latin typeface="Open Sans"/>
                <a:ea typeface="Open Sans"/>
                <a:cs typeface="Open Sans"/>
                <a:sym typeface="Open Sans"/>
              </a:rPr>
              <a:t>i.</a:t>
            </a:r>
            <a:r>
              <a:rPr lang="cs-CZ" sz="2000" dirty="0">
                <a:latin typeface="Open Sans"/>
                <a:ea typeface="Open Sans"/>
                <a:cs typeface="Open Sans"/>
                <a:sym typeface="Open Sans"/>
              </a:rPr>
              <a:t> určitý typ (charakter) osoby, </a:t>
            </a:r>
            <a:r>
              <a:rPr lang="cs-CZ" sz="2000" dirty="0" err="1">
                <a:solidFill>
                  <a:srgbClr val="C7191F"/>
                </a:solidFill>
                <a:latin typeface="Open Sans"/>
                <a:ea typeface="Open Sans"/>
                <a:cs typeface="Open Sans"/>
                <a:sym typeface="Open Sans"/>
              </a:rPr>
              <a:t>ii</a:t>
            </a:r>
            <a:r>
              <a:rPr lang="cs-CZ" sz="2000" dirty="0">
                <a:solidFill>
                  <a:srgbClr val="C7191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cs-CZ" sz="2000" dirty="0">
                <a:latin typeface="Open Sans"/>
                <a:ea typeface="Open Sans"/>
                <a:cs typeface="Open Sans"/>
                <a:sym typeface="Open Sans"/>
              </a:rPr>
              <a:t> existence kvalifikovaného zájmu této osoby a </a:t>
            </a:r>
            <a:r>
              <a:rPr lang="cs-CZ" sz="2000" dirty="0" err="1">
                <a:solidFill>
                  <a:srgbClr val="C7191F"/>
                </a:solidFill>
                <a:latin typeface="Open Sans"/>
                <a:ea typeface="Open Sans"/>
                <a:cs typeface="Open Sans"/>
                <a:sym typeface="Open Sans"/>
              </a:rPr>
              <a:t>iii</a:t>
            </a:r>
            <a:r>
              <a:rPr lang="cs-CZ" sz="2000" dirty="0">
                <a:solidFill>
                  <a:srgbClr val="C7191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cs-CZ" sz="2000" dirty="0">
                <a:latin typeface="Open Sans"/>
                <a:ea typeface="Open Sans"/>
                <a:cs typeface="Open Sans"/>
                <a:sym typeface="Open Sans"/>
              </a:rPr>
              <a:t> minimální kvalita, resp. schopnost tohoto zájmu</a:t>
            </a:r>
          </a:p>
        </p:txBody>
      </p:sp>
    </p:spTree>
    <p:extLst>
      <p:ext uri="{BB962C8B-B14F-4D97-AF65-F5344CB8AC3E}">
        <p14:creationId xmlns:p14="http://schemas.microsoft.com/office/powerpoint/2010/main" val="1269744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0E31F-8E89-CE68-FEAD-FCD1DA21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56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Změna závazku </a:t>
            </a:r>
            <a:r>
              <a:rPr lang="cs-CZ" dirty="0">
                <a:latin typeface="Graphik 2" panose="020B0604020202020204"/>
                <a:cs typeface="Calibri" panose="020F0502020204030204" pitchFamily="34" charset="0"/>
              </a:rPr>
              <a:t>ze smlouvy</a:t>
            </a:r>
            <a:endParaRPr lang="cs-CZ" dirty="0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3ADE4530-AAD9-7069-1A28-14EB4E06E950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E3086FA-14C1-AC4E-DF70-001125CF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80147"/>
            <a:ext cx="10515600" cy="2723432"/>
          </a:xfrm>
        </p:spPr>
        <p:txBody>
          <a:bodyPr>
            <a:noAutofit/>
          </a:bodyPr>
          <a:lstStyle/>
          <a:p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znaky podstatné změny závazku: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umožnila by účast jiných dodavatelů nebo by mohla ovlivnit výběr dodavatele v původním výběrovém řízení, pokud by zadávací podmínky původního výběrového řízení odpovídaly této změně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měnila by ekonomickou rovnováhu závazku ze smlouvy ve prospěch vybraného dodavatele, nebo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vedla k významnému rozšíření rozsahu plnění zakázky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566DFC4E-388E-BD61-CAB7-3526D0669C68}"/>
              </a:ext>
            </a:extLst>
          </p:cNvPr>
          <p:cNvSpPr txBox="1">
            <a:spLocks/>
          </p:cNvSpPr>
          <p:nvPr/>
        </p:nvSpPr>
        <p:spPr>
          <a:xfrm>
            <a:off x="838200" y="1254421"/>
            <a:ext cx="10515600" cy="132556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Zadavatel </a:t>
            </a:r>
            <a:r>
              <a:rPr lang="cs-CZ" sz="2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nesmí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umožnit </a:t>
            </a:r>
            <a:r>
              <a:rPr lang="cs-CZ" sz="2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podstatnou změnu závazku 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 smlouvy uzavřené na plnění předmětu VZ. </a:t>
            </a:r>
          </a:p>
        </p:txBody>
      </p:sp>
    </p:spTree>
    <p:extLst>
      <p:ext uri="{BB962C8B-B14F-4D97-AF65-F5344CB8AC3E}">
        <p14:creationId xmlns:p14="http://schemas.microsoft.com/office/powerpoint/2010/main" val="1800804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0E31F-8E89-CE68-FEAD-FCD1DA21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56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Změna závazku </a:t>
            </a:r>
            <a:r>
              <a:rPr lang="cs-CZ" dirty="0">
                <a:latin typeface="Graphik 2" panose="020B0604020202020204"/>
                <a:cs typeface="Calibri" panose="020F0502020204030204" pitchFamily="34" charset="0"/>
              </a:rPr>
              <a:t>ze smlouvy</a:t>
            </a:r>
            <a:endParaRPr lang="cs-CZ" dirty="0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3ADE4530-AAD9-7069-1A28-14EB4E06E950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E3086FA-14C1-AC4E-DF70-001125CF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567"/>
            <a:ext cx="10515600" cy="1735148"/>
          </a:xfrm>
        </p:spPr>
        <p:txBody>
          <a:bodyPr>
            <a:noAutofit/>
          </a:bodyPr>
          <a:lstStyle/>
          <a:p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nepodstatná změna „de minimis“ dle čl. 9.2.2 MPZ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změna, která nemění celkovou povahu VZ 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jejíž hodnota je nižší než 10 % původní hodnoty závazku u VZ na dodávky a služby nebo je nižší než 15 % původní hodnoty závazku u VZ na stavební práce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624A5AF7-0855-C7AB-AB66-FCBB6B7EEFC3}"/>
              </a:ext>
            </a:extLst>
          </p:cNvPr>
          <p:cNvSpPr txBox="1">
            <a:spLocks/>
          </p:cNvSpPr>
          <p:nvPr/>
        </p:nvSpPr>
        <p:spPr>
          <a:xfrm>
            <a:off x="838200" y="3429001"/>
            <a:ext cx="10515600" cy="173514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Hodnota změny se pro účely dodržení finančního limitu změny „de minimis“ stanoví jako </a:t>
            </a:r>
            <a:r>
              <a:rPr lang="cs-CZ" sz="2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absolutní hodnota všech provedených změn</a:t>
            </a:r>
            <a:r>
              <a:rPr lang="cs-CZ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tj. absolutní hodnota provedených víceprací a neprovedených méněprací. </a:t>
            </a:r>
          </a:p>
        </p:txBody>
      </p:sp>
    </p:spTree>
    <p:extLst>
      <p:ext uri="{BB962C8B-B14F-4D97-AF65-F5344CB8AC3E}">
        <p14:creationId xmlns:p14="http://schemas.microsoft.com/office/powerpoint/2010/main" val="3064699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0E31F-8E89-CE68-FEAD-FCD1DA21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56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Změna závazku </a:t>
            </a:r>
            <a:r>
              <a:rPr lang="cs-CZ" dirty="0">
                <a:latin typeface="Graphik 2" panose="020B0604020202020204"/>
                <a:cs typeface="Calibri" panose="020F0502020204030204" pitchFamily="34" charset="0"/>
              </a:rPr>
              <a:t>ze smlouvy</a:t>
            </a:r>
            <a:endParaRPr lang="cs-CZ" dirty="0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3ADE4530-AAD9-7069-1A28-14EB4E06E950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3" name="Zástupný obsah 6">
            <a:extLst>
              <a:ext uri="{FF2B5EF4-FFF2-40B4-BE49-F238E27FC236}">
                <a16:creationId xmlns:a16="http://schemas.microsoft.com/office/drawing/2014/main" id="{4C4F0FDE-9E2F-1844-FC87-B09860EB7295}"/>
              </a:ext>
            </a:extLst>
          </p:cNvPr>
          <p:cNvSpPr txBox="1">
            <a:spLocks/>
          </p:cNvSpPr>
          <p:nvPr/>
        </p:nvSpPr>
        <p:spPr>
          <a:xfrm>
            <a:off x="838200" y="1227017"/>
            <a:ext cx="10515600" cy="2649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nepodstatná „nezbytná“ změna dle čl. 9.2.3 MPZ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dodatečné stavební práce, služby nebo dodávky od dodavatele původní zakázky, které nebyly zahrnuty v původním závazku ze smlouvy na zakázku, pokud jsou nezbytné 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změna v osobě dodavatele buď není možná z ekonomických anebo technických důvodů spočívajících zejména v požadavcích na slučitelnost nebo interoperabilitu se stávajícím zařízením, službami nebo instalacemi pořízenými zadavatelem v původním výběrovém řízení, nebo by způsobila zadavateli značné obtíže nebo výrazné zvýšení nákladů</a:t>
            </a:r>
          </a:p>
        </p:txBody>
      </p:sp>
      <p:sp>
        <p:nvSpPr>
          <p:cNvPr id="8" name="Zástupný obsah 6">
            <a:extLst>
              <a:ext uri="{FF2B5EF4-FFF2-40B4-BE49-F238E27FC236}">
                <a16:creationId xmlns:a16="http://schemas.microsoft.com/office/drawing/2014/main" id="{174F7ECB-ED5A-54F3-B8EE-4549FCE89213}"/>
              </a:ext>
            </a:extLst>
          </p:cNvPr>
          <p:cNvSpPr txBox="1">
            <a:spLocks/>
          </p:cNvSpPr>
          <p:nvPr/>
        </p:nvSpPr>
        <p:spPr>
          <a:xfrm>
            <a:off x="838200" y="4145467"/>
            <a:ext cx="10515600" cy="1605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nepodstatná „nepředvídatelná“ změna dle čl. 9.2.4 MPZ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změna, která nemění celkovou povahu VZ 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jejíž potřeba vznikla v důsledku okolností, které zadavatel jednající s náležitou péčí nemohl předvídat</a:t>
            </a:r>
          </a:p>
        </p:txBody>
      </p:sp>
    </p:spTree>
    <p:extLst>
      <p:ext uri="{BB962C8B-B14F-4D97-AF65-F5344CB8AC3E}">
        <p14:creationId xmlns:p14="http://schemas.microsoft.com/office/powerpoint/2010/main" val="2007082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0E31F-8E89-CE68-FEAD-FCD1DA21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56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Změna závazku </a:t>
            </a:r>
            <a:r>
              <a:rPr lang="cs-CZ" dirty="0">
                <a:latin typeface="Graphik 2" panose="020B0604020202020204"/>
                <a:cs typeface="Calibri" panose="020F0502020204030204" pitchFamily="34" charset="0"/>
              </a:rPr>
              <a:t>ze smlouvy</a:t>
            </a:r>
            <a:endParaRPr lang="cs-CZ" dirty="0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3ADE4530-AAD9-7069-1A28-14EB4E06E950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3" name="Zástupný obsah 6">
            <a:extLst>
              <a:ext uri="{FF2B5EF4-FFF2-40B4-BE49-F238E27FC236}">
                <a16:creationId xmlns:a16="http://schemas.microsoft.com/office/drawing/2014/main" id="{4C4F0FDE-9E2F-1844-FC87-B09860EB7295}"/>
              </a:ext>
            </a:extLst>
          </p:cNvPr>
          <p:cNvSpPr txBox="1">
            <a:spLocks/>
          </p:cNvSpPr>
          <p:nvPr/>
        </p:nvSpPr>
        <p:spPr>
          <a:xfrm>
            <a:off x="838200" y="1073192"/>
            <a:ext cx="10515600" cy="3344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nepodstatná změna, resp. záměna dle čl. 9.2.5 MPZ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nové položky soupisu stavebních prací představují srovnatelný druh materiálu nebo prací ve vztahu k nahrazovaným položkám,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cena materiálu nebo prací podle nových položek soupisu stavebních prací je ve vztahu k nahrazovaným položkám stejná nebo nižší,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materiál nebo práce podle nových položek soupisu stavebních prací jsou ve vztahu k nahrazovaným položkám kvalitativně stejné nebo vyšší 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zadavatel vyhotoví o každé jednotlivé záměně přehled obsahující nové položky soupisu stavebních prací s vymezením položek v původním soupisu stavebních prací, které jsou takto nahrazovány, spolu s podrobným a srozumitelným odůvodněním srovnatelnosti materiálu nebo prací </a:t>
            </a:r>
          </a:p>
        </p:txBody>
      </p:sp>
      <p:sp>
        <p:nvSpPr>
          <p:cNvPr id="8" name="Zástupný obsah 6">
            <a:extLst>
              <a:ext uri="{FF2B5EF4-FFF2-40B4-BE49-F238E27FC236}">
                <a16:creationId xmlns:a16="http://schemas.microsoft.com/office/drawing/2014/main" id="{174F7ECB-ED5A-54F3-B8EE-4549FCE89213}"/>
              </a:ext>
            </a:extLst>
          </p:cNvPr>
          <p:cNvSpPr txBox="1">
            <a:spLocks/>
          </p:cNvSpPr>
          <p:nvPr/>
        </p:nvSpPr>
        <p:spPr>
          <a:xfrm>
            <a:off x="838200" y="4485260"/>
            <a:ext cx="10515600" cy="159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nepodstatná „vyhrazená“ změna dle čl. 9.2.6 a čl. 9.2.7 MPZ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vyhrazená změna dodavatele, příp. změna dodavatele v důsledku právního nástupnictví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vyhrazená změna závazku ze smlouvy na zakázku, jejíž podmínky a obsah byly jednoznačně vymezeny a změna nemění celkovou povahu zakázky</a:t>
            </a:r>
          </a:p>
        </p:txBody>
      </p:sp>
    </p:spTree>
    <p:extLst>
      <p:ext uri="{BB962C8B-B14F-4D97-AF65-F5344CB8AC3E}">
        <p14:creationId xmlns:p14="http://schemas.microsoft.com/office/powerpoint/2010/main" val="654191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CA3537-37FD-375E-58EB-3CD4F1FE9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0000"/>
                </a:solidFill>
                <a:latin typeface="Graphik 2"/>
              </a:rPr>
              <a:t>Program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4D9866-2AD7-27E5-70A5-8CA837A00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131784"/>
            <a:ext cx="10515600" cy="5246659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solidFill>
                  <a:srgbClr val="C7191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09:30 – 10:00</a:t>
            </a:r>
            <a:r>
              <a:rPr lang="cs-CZ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Prezence účastníků, </a:t>
            </a:r>
            <a:r>
              <a:rPr lang="cs-CZ" sz="2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coffee</a:t>
            </a:r>
            <a:r>
              <a:rPr lang="cs-CZ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break</a:t>
            </a:r>
            <a:endParaRPr lang="cs-CZ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solidFill>
                  <a:srgbClr val="C7191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10:00 – 11:00 </a:t>
            </a:r>
            <a:r>
              <a:rPr lang="cs-CZ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cs-CZ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Zadávání VZMR dle Metodického pokynu pro oblast zadávání 			zakázek pro programové období 2021-2027</a:t>
            </a:r>
          </a:p>
          <a:p>
            <a:pPr lvl="4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Systematika Metodického pokynu, působnost, zásady postupu zadavatele, stanovení předpokládané hodnoty, funkční celek VZ, druh výběrového řízení</a:t>
            </a:r>
            <a:endParaRPr lang="cs-CZ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solidFill>
                  <a:srgbClr val="C7191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11:00 – 11:10</a:t>
            </a:r>
            <a:r>
              <a:rPr lang="cs-CZ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Přestávka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solidFill>
                  <a:srgbClr val="C7191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11:10 – 12:00</a:t>
            </a:r>
            <a:r>
              <a:rPr lang="cs-CZ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cs-CZ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Zadávání VZMR dle Metodického pokynu pro oblast zadávání 			zakázek pro programové období 2021-2027</a:t>
            </a:r>
          </a:p>
          <a:p>
            <a:pPr lvl="4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Stanovení zadávacích podmínek, posuzování a hodnocení nabídek, změna závazku ze smlouvy, nejčastější chyby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cs-CZ" sz="2000" dirty="0">
                <a:solidFill>
                  <a:srgbClr val="C7191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2:00 – 12:30</a:t>
            </a:r>
            <a:r>
              <a:rPr lang="cs-CZ" sz="20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Dotazy, diskuse, konzultace</a:t>
            </a:r>
          </a:p>
        </p:txBody>
      </p:sp>
    </p:spTree>
    <p:extLst>
      <p:ext uri="{BB962C8B-B14F-4D97-AF65-F5344CB8AC3E}">
        <p14:creationId xmlns:p14="http://schemas.microsoft.com/office/powerpoint/2010/main" val="237764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Řečová bublina: obdélníkový bublinový popisek se zakulacenými rohy 11">
            <a:extLst>
              <a:ext uri="{FF2B5EF4-FFF2-40B4-BE49-F238E27FC236}">
                <a16:creationId xmlns:a16="http://schemas.microsoft.com/office/drawing/2014/main" id="{662FE44C-8FCD-3A11-DB0A-20F8475DAC99}"/>
              </a:ext>
            </a:extLst>
          </p:cNvPr>
          <p:cNvSpPr/>
          <p:nvPr/>
        </p:nvSpPr>
        <p:spPr>
          <a:xfrm>
            <a:off x="586931" y="1076812"/>
            <a:ext cx="6468418" cy="2695090"/>
          </a:xfrm>
          <a:prstGeom prst="wedgeRoundRectCallout">
            <a:avLst>
              <a:gd name="adj1" fmla="val -41936"/>
              <a:gd name="adj2" fmla="val 78417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B2B2BED-A94C-DA1A-852E-60547F5A3D1F}"/>
              </a:ext>
            </a:extLst>
          </p:cNvPr>
          <p:cNvSpPr txBox="1">
            <a:spLocks/>
          </p:cNvSpPr>
          <p:nvPr/>
        </p:nvSpPr>
        <p:spPr>
          <a:xfrm>
            <a:off x="792030" y="-256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Změna závazku </a:t>
            </a:r>
            <a:r>
              <a:rPr lang="cs-CZ" sz="4000" dirty="0">
                <a:latin typeface="Graphik 2" panose="020B0604020202020204"/>
                <a:cs typeface="Calibri" panose="020F0502020204030204" pitchFamily="34" charset="0"/>
              </a:rPr>
              <a:t>ze smlouvy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2164666-44D2-412F-B7C1-CFA36DFF5A8F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9" name="Zástupný obsah 6">
            <a:extLst>
              <a:ext uri="{FF2B5EF4-FFF2-40B4-BE49-F238E27FC236}">
                <a16:creationId xmlns:a16="http://schemas.microsoft.com/office/drawing/2014/main" id="{6D8CFA03-51B5-1166-0B32-81FBAEF59C05}"/>
              </a:ext>
            </a:extLst>
          </p:cNvPr>
          <p:cNvSpPr txBox="1">
            <a:spLocks/>
          </p:cNvSpPr>
          <p:nvPr/>
        </p:nvSpPr>
        <p:spPr>
          <a:xfrm>
            <a:off x="723664" y="1133483"/>
            <a:ext cx="6468418" cy="2627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 </a:t>
            </a:r>
            <a:r>
              <a:rPr lang="cs-CZ" sz="1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ideálně stanovit termín</a:t>
            </a: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plnění, aby bylo minimalizováno riziko vzniku podstatné změny závazku ze smlouvy?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zadavatel by měl dobu realizace vymezit tzv. plovoucími termíny, jejichž začátek bude vázán na jeden konkrétní okamžik (např. dokončení a předání díla do 200 kalendářních dnů ode dne převzetí staveniště)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vyhýbat se stanovení doby realizace na základě pevných termínů (např. dokončení a předání díla do 30. 6. 2025), příp. kombinací plovoucího a pevného termínu (např. dokončení a předání díla do 200 kalendářních dnů, nejpozději do 30. 6. 2025)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39967213-C03A-00D6-36CF-CA350409A828}"/>
              </a:ext>
            </a:extLst>
          </p:cNvPr>
          <p:cNvSpPr txBox="1">
            <a:spLocks/>
          </p:cNvSpPr>
          <p:nvPr/>
        </p:nvSpPr>
        <p:spPr>
          <a:xfrm>
            <a:off x="3274159" y="3858161"/>
            <a:ext cx="7162310" cy="226877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Dostatečně podrobně a srozumitelně formulovaná vyhrazená změna závazku ze smlouvy je </a:t>
            </a:r>
            <a:r>
              <a:rPr lang="cs-CZ" sz="16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automaticky „nepodstatnou“ změnou</a:t>
            </a: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výhrada </a:t>
            </a:r>
            <a:r>
              <a:rPr lang="cs-CZ" sz="16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prodloužení termínu plnění, zejm. z důvodu nepříznivých klimatických podmínek nebo při </a:t>
            </a: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stanovení zimní přestávky</a:t>
            </a:r>
            <a:endParaRPr lang="cs-CZ" sz="16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výhrada </a:t>
            </a:r>
            <a:r>
              <a:rPr lang="cs-CZ" sz="16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mechanismus navyšování, příp. snižování, ujednané ceny z důvodu pohybu cen materiálu v daném oboru, </a:t>
            </a: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inflační doložky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cs-CZ" sz="16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ýhrada na nedostupnost materiálu</a:t>
            </a:r>
            <a:endParaRPr lang="cs-CZ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Řečová bublina: obdélníkový bublinový popisek se zakulacenými rohy 1">
            <a:extLst>
              <a:ext uri="{FF2B5EF4-FFF2-40B4-BE49-F238E27FC236}">
                <a16:creationId xmlns:a16="http://schemas.microsoft.com/office/drawing/2014/main" id="{07D7332A-657E-DA5B-907C-69E65BA7738B}"/>
              </a:ext>
            </a:extLst>
          </p:cNvPr>
          <p:cNvSpPr/>
          <p:nvPr/>
        </p:nvSpPr>
        <p:spPr>
          <a:xfrm>
            <a:off x="7241769" y="265432"/>
            <a:ext cx="4583885" cy="3400959"/>
          </a:xfrm>
          <a:prstGeom prst="wedgeRoundRectCallout">
            <a:avLst>
              <a:gd name="adj1" fmla="val 40415"/>
              <a:gd name="adj2" fmla="val 61172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obsah 6">
            <a:extLst>
              <a:ext uri="{FF2B5EF4-FFF2-40B4-BE49-F238E27FC236}">
                <a16:creationId xmlns:a16="http://schemas.microsoft.com/office/drawing/2014/main" id="{37DEC481-D3E3-2C90-BBA1-E9C27DFF7ADA}"/>
              </a:ext>
            </a:extLst>
          </p:cNvPr>
          <p:cNvSpPr txBox="1">
            <a:spLocks/>
          </p:cNvSpPr>
          <p:nvPr/>
        </p:nvSpPr>
        <p:spPr>
          <a:xfrm>
            <a:off x="7415860" y="362777"/>
            <a:ext cx="4325942" cy="3303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Mělo by být </a:t>
            </a:r>
            <a:r>
              <a:rPr lang="cs-CZ" sz="1600" b="1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provedení kolaudace </a:t>
            </a:r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zahrnuto do termínu pro dokončení a předání díla?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obecně není vhodné do termínu pro dokončení a předání díla zahrnovat aktivity/úkony, které nemohou výhradně svou (ne)činností ovlivnit smluvní strany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lze smluvně ošetřit součinnost vybraného dodavatele, např. při provádění kolaudace, nicméně termínově je vhodné oddělit od termínu pro dokončení stavebních prací</a:t>
            </a:r>
          </a:p>
        </p:txBody>
      </p:sp>
    </p:spTree>
    <p:extLst>
      <p:ext uri="{BB962C8B-B14F-4D97-AF65-F5344CB8AC3E}">
        <p14:creationId xmlns:p14="http://schemas.microsoft.com/office/powerpoint/2010/main" val="217969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885518" cy="7248104"/>
          </a:xfrm>
          <a:custGeom>
            <a:avLst/>
            <a:gdLst/>
            <a:ahLst/>
            <a:cxnLst/>
            <a:rect l="l" t="t" r="r" b="b"/>
            <a:pathLst>
              <a:path w="19328277" h="10872156">
                <a:moveTo>
                  <a:pt x="0" y="0"/>
                </a:moveTo>
                <a:lnTo>
                  <a:pt x="19328277" y="0"/>
                </a:lnTo>
                <a:lnTo>
                  <a:pt x="19328277" y="10872156"/>
                </a:lnTo>
                <a:lnTo>
                  <a:pt x="0" y="10872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55" b="-9693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69270"/>
            <a:chOff x="0" y="0"/>
            <a:chExt cx="4816593" cy="2713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3786"/>
            </a:xfrm>
            <a:custGeom>
              <a:avLst/>
              <a:gdLst/>
              <a:ahLst/>
              <a:cxnLst/>
              <a:rect l="l" t="t" r="r" b="b"/>
              <a:pathLst>
                <a:path w="4816592" h="2713786">
                  <a:moveTo>
                    <a:pt x="0" y="0"/>
                  </a:moveTo>
                  <a:lnTo>
                    <a:pt x="4816592" y="0"/>
                  </a:lnTo>
                  <a:lnTo>
                    <a:pt x="4816592" y="2713786"/>
                  </a:lnTo>
                  <a:lnTo>
                    <a:pt x="0" y="2713786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36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816593" cy="27804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80"/>
                </a:lnSpc>
              </a:pPr>
              <a:endParaRPr sz="8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85800" y="692150"/>
            <a:ext cx="10820400" cy="2878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7344"/>
              </a:lnSpc>
            </a:pPr>
            <a:endParaRPr sz="800"/>
          </a:p>
          <a:p>
            <a:pPr algn="l">
              <a:lnSpc>
                <a:spcPts val="7344"/>
              </a:lnSpc>
            </a:pPr>
            <a:r>
              <a:rPr lang="en-US" sz="6800">
                <a:solidFill>
                  <a:srgbClr val="FFFFFF"/>
                </a:solidFill>
                <a:latin typeface="Graphik 2"/>
                <a:ea typeface="Graphik 2"/>
                <a:cs typeface="Graphik 2"/>
                <a:sym typeface="Graphik 2"/>
              </a:rPr>
              <a:t>Děkujeme </a:t>
            </a:r>
          </a:p>
          <a:p>
            <a:pPr algn="l">
              <a:lnSpc>
                <a:spcPts val="7344"/>
              </a:lnSpc>
            </a:pPr>
            <a:r>
              <a:rPr lang="en-US" sz="6800">
                <a:solidFill>
                  <a:srgbClr val="FFFFFF"/>
                </a:solidFill>
                <a:latin typeface="Graphik 2"/>
                <a:ea typeface="Graphik 2"/>
                <a:cs typeface="Graphik 2"/>
                <a:sym typeface="Graphik 2"/>
              </a:rPr>
              <a:t>za pozornost</a:t>
            </a:r>
            <a:r>
              <a:rPr lang="en-US" sz="6800">
                <a:solidFill>
                  <a:srgbClr val="C7191F"/>
                </a:solidFill>
                <a:latin typeface="Graphik 2"/>
                <a:ea typeface="Graphik 2"/>
                <a:cs typeface="Graphik 2"/>
                <a:sym typeface="Graphik 2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5955"/>
            <a:ext cx="12885518" cy="7248104"/>
          </a:xfrm>
          <a:custGeom>
            <a:avLst/>
            <a:gdLst/>
            <a:ahLst/>
            <a:cxnLst/>
            <a:rect l="l" t="t" r="r" b="b"/>
            <a:pathLst>
              <a:path w="19328277" h="10872156">
                <a:moveTo>
                  <a:pt x="0" y="0"/>
                </a:moveTo>
                <a:lnTo>
                  <a:pt x="19328277" y="0"/>
                </a:lnTo>
                <a:lnTo>
                  <a:pt x="19328277" y="10872156"/>
                </a:lnTo>
                <a:lnTo>
                  <a:pt x="0" y="10872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055" b="-9693"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 dirty="0"/>
          </a:p>
        </p:txBody>
      </p:sp>
      <p:grpSp>
        <p:nvGrpSpPr>
          <p:cNvPr id="8" name="Group 8"/>
          <p:cNvGrpSpPr/>
          <p:nvPr/>
        </p:nvGrpSpPr>
        <p:grpSpPr>
          <a:xfrm rot="-5400000">
            <a:off x="4578392" y="-1166394"/>
            <a:ext cx="3822613" cy="13030203"/>
            <a:chOff x="0" y="0"/>
            <a:chExt cx="1510168" cy="48165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10168" cy="4816592"/>
            </a:xfrm>
            <a:custGeom>
              <a:avLst/>
              <a:gdLst/>
              <a:ahLst/>
              <a:cxnLst/>
              <a:rect l="l" t="t" r="r" b="b"/>
              <a:pathLst>
                <a:path w="1510168" h="4816592">
                  <a:moveTo>
                    <a:pt x="0" y="0"/>
                  </a:moveTo>
                  <a:lnTo>
                    <a:pt x="1510168" y="0"/>
                  </a:lnTo>
                  <a:lnTo>
                    <a:pt x="151016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36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8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510168" cy="48832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80"/>
                </a:lnSpc>
              </a:pPr>
              <a:endParaRPr sz="8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749300" y="6178058"/>
            <a:ext cx="4439949" cy="352134"/>
          </a:xfrm>
          <a:custGeom>
            <a:avLst/>
            <a:gdLst/>
            <a:ahLst/>
            <a:cxnLst/>
            <a:rect l="l" t="t" r="r" b="b"/>
            <a:pathLst>
              <a:path w="6659924" h="528201">
                <a:moveTo>
                  <a:pt x="0" y="0"/>
                </a:moveTo>
                <a:lnTo>
                  <a:pt x="6659924" y="0"/>
                </a:lnTo>
                <a:lnTo>
                  <a:pt x="6659924" y="528201"/>
                </a:lnTo>
                <a:lnTo>
                  <a:pt x="0" y="52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</p:spTree>
    <p:extLst>
      <p:ext uri="{BB962C8B-B14F-4D97-AF65-F5344CB8AC3E}">
        <p14:creationId xmlns:p14="http://schemas.microsoft.com/office/powerpoint/2010/main" val="2508098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7189" y="494611"/>
            <a:ext cx="8804811" cy="6363389"/>
          </a:xfrm>
          <a:custGeom>
            <a:avLst/>
            <a:gdLst/>
            <a:ahLst/>
            <a:cxnLst/>
            <a:rect l="l" t="t" r="r" b="b"/>
            <a:pathLst>
              <a:path w="13207217" h="9603746">
                <a:moveTo>
                  <a:pt x="0" y="0"/>
                </a:moveTo>
                <a:lnTo>
                  <a:pt x="13207217" y="0"/>
                </a:lnTo>
                <a:lnTo>
                  <a:pt x="13207217" y="9603746"/>
                </a:lnTo>
                <a:lnTo>
                  <a:pt x="0" y="9603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grpSp>
        <p:nvGrpSpPr>
          <p:cNvPr id="3" name="Group 3"/>
          <p:cNvGrpSpPr/>
          <p:nvPr/>
        </p:nvGrpSpPr>
        <p:grpSpPr>
          <a:xfrm>
            <a:off x="1727591" y="2711234"/>
            <a:ext cx="2645287" cy="264528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8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62" y="2446705"/>
            <a:ext cx="3174344" cy="317434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277559" y="2711234"/>
            <a:ext cx="2645287" cy="264528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030" y="2446705"/>
            <a:ext cx="3174344" cy="3174344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5755419" y="3552454"/>
            <a:ext cx="1689567" cy="962847"/>
            <a:chOff x="0" y="0"/>
            <a:chExt cx="3379134" cy="192569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52400"/>
              <a:ext cx="3379134" cy="1145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4568"/>
                </a:lnSpc>
                <a:spcBef>
                  <a:spcPct val="0"/>
                </a:spcBef>
              </a:pPr>
              <a:r>
                <a:rPr lang="en-US" sz="3263">
                  <a:solidFill>
                    <a:srgbClr val="3D3D3D"/>
                  </a:solidFill>
                  <a:latin typeface="Graphik 2"/>
                  <a:ea typeface="Graphik 2"/>
                  <a:cs typeface="Graphik 2"/>
                  <a:sym typeface="Graphik 2"/>
                </a:rPr>
                <a:t>26 000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94388"/>
              <a:ext cx="3379134" cy="931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1869"/>
                </a:lnSpc>
                <a:spcBef>
                  <a:spcPct val="0"/>
                </a:spcBef>
              </a:pPr>
              <a:r>
                <a:rPr lang="en-US" sz="1335">
                  <a:solidFill>
                    <a:srgbClr val="3D3D3D"/>
                  </a:solidFill>
                  <a:latin typeface="Graphik 1"/>
                  <a:ea typeface="Graphik 1"/>
                  <a:cs typeface="Graphik 1"/>
                  <a:sym typeface="Graphik 1"/>
                </a:rPr>
                <a:t>administrovaných projektů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205451" y="3552454"/>
            <a:ext cx="1689567" cy="962847"/>
            <a:chOff x="0" y="0"/>
            <a:chExt cx="3379134" cy="192569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52400"/>
              <a:ext cx="3379134" cy="1145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4568"/>
                </a:lnSpc>
                <a:spcBef>
                  <a:spcPct val="0"/>
                </a:spcBef>
              </a:pPr>
              <a:r>
                <a:rPr lang="en-US" sz="3263">
                  <a:solidFill>
                    <a:srgbClr val="3D3D3D"/>
                  </a:solidFill>
                  <a:latin typeface="Graphik 2"/>
                  <a:ea typeface="Graphik 2"/>
                  <a:cs typeface="Graphik 2"/>
                  <a:sym typeface="Graphik 2"/>
                </a:rPr>
                <a:t>57 000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94388"/>
              <a:ext cx="3379134" cy="931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ts val="1869"/>
                </a:lnSpc>
                <a:spcBef>
                  <a:spcPct val="0"/>
                </a:spcBef>
              </a:pPr>
              <a:r>
                <a:rPr lang="en-US" sz="1335">
                  <a:solidFill>
                    <a:srgbClr val="3D3D3D"/>
                  </a:solidFill>
                  <a:latin typeface="Graphik 1"/>
                  <a:ea typeface="Graphik 1"/>
                  <a:cs typeface="Graphik 1"/>
                  <a:sym typeface="Graphik 1"/>
                </a:rPr>
                <a:t>zkontrolovaných veřejných zakázek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18" name="TextBox 18"/>
          <p:cNvSpPr txBox="1"/>
          <p:nvPr/>
        </p:nvSpPr>
        <p:spPr>
          <a:xfrm>
            <a:off x="749300" y="447973"/>
            <a:ext cx="9423175" cy="1240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960"/>
              </a:lnSpc>
            </a:pPr>
            <a:r>
              <a:rPr lang="en-US" sz="40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Centrum pro </a:t>
            </a:r>
            <a:r>
              <a:rPr lang="en-US" sz="4000" dirty="0" err="1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regionální</a:t>
            </a:r>
            <a:r>
              <a:rPr lang="en-US" sz="40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rozvoj</a:t>
            </a:r>
            <a:r>
              <a:rPr lang="en-US" sz="40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 </a:t>
            </a:r>
          </a:p>
          <a:p>
            <a:pPr marL="0" lvl="0" indent="0" algn="l">
              <a:lnSpc>
                <a:spcPts val="4960"/>
              </a:lnSpc>
            </a:pPr>
            <a:r>
              <a:rPr lang="en-US" sz="4000" dirty="0" err="1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České</a:t>
            </a:r>
            <a:r>
              <a:rPr lang="en-US" sz="40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republiky</a:t>
            </a:r>
            <a:r>
              <a:rPr lang="en-US" sz="40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​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7176324" y="2152377"/>
            <a:ext cx="1493043" cy="1493043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191F"/>
            </a:solidFill>
          </p:spPr>
          <p:txBody>
            <a:bodyPr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8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680"/>
                </a:lnSpc>
              </a:pPr>
              <a:r>
                <a:rPr lang="en-US" sz="1200">
                  <a:solidFill>
                    <a:srgbClr val="FFFFFF"/>
                  </a:solidFill>
                  <a:latin typeface="Graphik 1"/>
                  <a:ea typeface="Graphik 1"/>
                  <a:cs typeface="Graphik 1"/>
                  <a:sym typeface="Graphik 1"/>
                </a:rPr>
                <a:t>za více než</a:t>
              </a:r>
            </a:p>
            <a:p>
              <a:pPr algn="ctr">
                <a:lnSpc>
                  <a:spcPts val="2613"/>
                </a:lnSpc>
              </a:pPr>
              <a:r>
                <a:rPr lang="en-US" sz="1866">
                  <a:solidFill>
                    <a:srgbClr val="FFFFFF"/>
                  </a:solidFill>
                  <a:latin typeface="Graphik 2"/>
                  <a:ea typeface="Graphik 2"/>
                  <a:cs typeface="Graphik 2"/>
                  <a:sym typeface="Graphik 2"/>
                </a:rPr>
                <a:t>250 </a:t>
              </a:r>
            </a:p>
            <a:p>
              <a:pPr algn="ctr">
                <a:lnSpc>
                  <a:spcPts val="1680"/>
                </a:lnSpc>
              </a:pPr>
              <a:r>
                <a:rPr lang="en-US" sz="1200">
                  <a:solidFill>
                    <a:srgbClr val="FFFFFF"/>
                  </a:solidFill>
                  <a:latin typeface="Graphik 1"/>
                  <a:ea typeface="Graphik 1"/>
                  <a:cs typeface="Graphik 1"/>
                  <a:sym typeface="Graphik 1"/>
                </a:rPr>
                <a:t>mld. Kč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229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DD399A-5916-DF01-28A2-7F1F07428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0"/>
            <a:ext cx="10515600" cy="1144588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Graphik 2" panose="020B0604020202020204"/>
                <a:ea typeface="+mn-ea"/>
                <a:cs typeface="Calibri" panose="020F0502020204030204" pitchFamily="34" charset="0"/>
              </a:rPr>
              <a:t>O nás</a:t>
            </a:r>
            <a:r>
              <a:rPr lang="cs-CZ" sz="4000" dirty="0">
                <a:solidFill>
                  <a:srgbClr val="C7191F"/>
                </a:solidFill>
                <a:latin typeface="Graphik 2" panose="020B0604020202020204"/>
                <a:ea typeface="+mn-ea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57CAEA-9CF0-64BA-E56F-F47240AB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0" y="1018869"/>
            <a:ext cx="11004550" cy="5077132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Jsme příspěvková organizace zřízená zákonem č. 248/2000 Sb., o podpoře regionálního rozvoje, řízená Ministerstvem pro místní rozvoj ČR.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Jsme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zprostředkující subjekt Integrovaného regionálního operačního programu 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(IROP).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Téměř 30 let administrujeme projekty financované z fondů EU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od roku 2024 máme na starost i vybrané národní dotační programy.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 podání projektu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hodnotíme a připravujeme pro ŘO IROP doporučení / nedoporučení k financování projektu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 vydání právního aktu s vámi řešíme veškeré změny v projektu. 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Administrujeme žádosti o platbu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Kontrolujeme veřejné zakázky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Provádíme kontrolu projektů v udržitelnosti. </a:t>
            </a:r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41C38845-915A-1FE2-AEA3-17F6E6DE0414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</p:spTree>
    <p:extLst>
      <p:ext uri="{BB962C8B-B14F-4D97-AF65-F5344CB8AC3E}">
        <p14:creationId xmlns:p14="http://schemas.microsoft.com/office/powerpoint/2010/main" val="659580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68A9235C-FEFF-CC14-B81D-2FD095EDF915}"/>
              </a:ext>
            </a:extLst>
          </p:cNvPr>
          <p:cNvSpPr/>
          <p:nvPr/>
        </p:nvSpPr>
        <p:spPr>
          <a:xfrm>
            <a:off x="4953364" y="2111949"/>
            <a:ext cx="5206636" cy="3977839"/>
          </a:xfrm>
          <a:custGeom>
            <a:avLst/>
            <a:gdLst/>
            <a:ahLst/>
            <a:cxnLst/>
            <a:rect l="l" t="t" r="r" b="b"/>
            <a:pathLst>
              <a:path w="13207217" h="9603746">
                <a:moveTo>
                  <a:pt x="0" y="0"/>
                </a:moveTo>
                <a:lnTo>
                  <a:pt x="13207217" y="0"/>
                </a:lnTo>
                <a:lnTo>
                  <a:pt x="13207217" y="9603746"/>
                </a:lnTo>
                <a:lnTo>
                  <a:pt x="0" y="9603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2" name="TextBox 2"/>
          <p:cNvSpPr txBox="1"/>
          <p:nvPr/>
        </p:nvSpPr>
        <p:spPr>
          <a:xfrm>
            <a:off x="685801" y="641350"/>
            <a:ext cx="10938991" cy="2559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960"/>
              </a:lnSpc>
            </a:pPr>
            <a:r>
              <a:rPr lang="cs-CZ" sz="40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Specializovaná pracoviště Centra </a:t>
            </a:r>
          </a:p>
          <a:p>
            <a:pPr algn="l">
              <a:lnSpc>
                <a:spcPts val="4960"/>
              </a:lnSpc>
            </a:pPr>
            <a:r>
              <a:rPr lang="cs-CZ" sz="40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pro kontrolu </a:t>
            </a:r>
          </a:p>
          <a:p>
            <a:pPr algn="l">
              <a:lnSpc>
                <a:spcPts val="4960"/>
              </a:lnSpc>
            </a:pPr>
            <a:r>
              <a:rPr lang="cs-CZ" sz="40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veřejných </a:t>
            </a:r>
          </a:p>
          <a:p>
            <a:pPr marL="0" lvl="0" indent="0" algn="l">
              <a:lnSpc>
                <a:spcPts val="4960"/>
              </a:lnSpc>
            </a:pPr>
            <a:r>
              <a:rPr lang="cs-CZ" sz="40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zakázek</a:t>
            </a:r>
          </a:p>
        </p:txBody>
      </p:sp>
      <p:sp>
        <p:nvSpPr>
          <p:cNvPr id="3" name="Freeform 3"/>
          <p:cNvSpPr/>
          <p:nvPr/>
        </p:nvSpPr>
        <p:spPr>
          <a:xfrm>
            <a:off x="4953364" y="2103096"/>
            <a:ext cx="3389337" cy="3977839"/>
          </a:xfrm>
          <a:custGeom>
            <a:avLst/>
            <a:gdLst/>
            <a:ahLst/>
            <a:cxnLst/>
            <a:rect l="l" t="t" r="r" b="b"/>
            <a:pathLst>
              <a:path w="5084005" h="5966758">
                <a:moveTo>
                  <a:pt x="0" y="0"/>
                </a:moveTo>
                <a:lnTo>
                  <a:pt x="5084005" y="0"/>
                </a:lnTo>
                <a:lnTo>
                  <a:pt x="5084005" y="5966758"/>
                </a:lnTo>
                <a:lnTo>
                  <a:pt x="0" y="596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>
              <a:solidFill>
                <a:srgbClr val="C7191F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227278" y="2154989"/>
            <a:ext cx="3391933" cy="2385495"/>
          </a:xfrm>
          <a:custGeom>
            <a:avLst/>
            <a:gdLst/>
            <a:ahLst/>
            <a:cxnLst/>
            <a:rect l="l" t="t" r="r" b="b"/>
            <a:pathLst>
              <a:path w="5087900" h="3578243">
                <a:moveTo>
                  <a:pt x="0" y="0"/>
                </a:moveTo>
                <a:lnTo>
                  <a:pt x="5087900" y="0"/>
                </a:lnTo>
                <a:lnTo>
                  <a:pt x="5087900" y="3578243"/>
                </a:lnTo>
                <a:lnTo>
                  <a:pt x="0" y="3578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5" name="Freeform 5"/>
          <p:cNvSpPr/>
          <p:nvPr/>
        </p:nvSpPr>
        <p:spPr>
          <a:xfrm>
            <a:off x="7709026" y="3064385"/>
            <a:ext cx="3915766" cy="2898068"/>
          </a:xfrm>
          <a:custGeom>
            <a:avLst/>
            <a:gdLst/>
            <a:ahLst/>
            <a:cxnLst/>
            <a:rect l="l" t="t" r="r" b="b"/>
            <a:pathLst>
              <a:path w="5873649" h="4347102">
                <a:moveTo>
                  <a:pt x="0" y="0"/>
                </a:moveTo>
                <a:lnTo>
                  <a:pt x="5873649" y="0"/>
                </a:lnTo>
                <a:lnTo>
                  <a:pt x="5873649" y="4347102"/>
                </a:lnTo>
                <a:lnTo>
                  <a:pt x="0" y="4347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6" name="Freeform 6"/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8" name="TextBox 8"/>
          <p:cNvSpPr txBox="1"/>
          <p:nvPr/>
        </p:nvSpPr>
        <p:spPr>
          <a:xfrm>
            <a:off x="685800" y="3575050"/>
            <a:ext cx="4140374" cy="360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2880"/>
              </a:lnSpc>
            </a:pPr>
            <a:r>
              <a:rPr lang="cs-CZ" sz="24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Plzeňský kraj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09E766A-C498-CBF1-EA55-2953D5EAA067}"/>
              </a:ext>
            </a:extLst>
          </p:cNvPr>
          <p:cNvSpPr txBox="1"/>
          <p:nvPr/>
        </p:nvSpPr>
        <p:spPr>
          <a:xfrm>
            <a:off x="685800" y="4020658"/>
            <a:ext cx="4819650" cy="716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99"/>
              </a:lnSpc>
            </a:pPr>
            <a:r>
              <a:rPr lang="en-US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Mgr. </a:t>
            </a:r>
            <a:r>
              <a:rPr lang="cs-CZ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Tomáš Mosinger</a:t>
            </a:r>
            <a:endParaRPr lang="en-US" sz="14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Bold"/>
            </a:endParaRPr>
          </a:p>
          <a:p>
            <a:pPr algn="l">
              <a:lnSpc>
                <a:spcPts val="1899"/>
              </a:lnSpc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Dvořákova 3134/2, 400 01 Ústí nad Labem</a:t>
            </a:r>
          </a:p>
          <a:p>
            <a:pPr algn="l">
              <a:lnSpc>
                <a:spcPts val="1899"/>
              </a:lnSpc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  <a:hlinkClick r:id="rId10"/>
              </a:rPr>
              <a:t>tomas.mosinger@crr.gov.cz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endParaRPr lang="en-US" sz="1266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D9EBDA37-1D38-02F5-EC26-4FE4C007EDD1}"/>
              </a:ext>
            </a:extLst>
          </p:cNvPr>
          <p:cNvSpPr txBox="1"/>
          <p:nvPr/>
        </p:nvSpPr>
        <p:spPr>
          <a:xfrm>
            <a:off x="685800" y="5086944"/>
            <a:ext cx="4819650" cy="716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99"/>
              </a:lnSpc>
            </a:pPr>
            <a:r>
              <a:rPr lang="cs-CZ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Ing</a:t>
            </a:r>
            <a:r>
              <a:rPr lang="en-US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. </a:t>
            </a:r>
            <a:r>
              <a:rPr lang="cs-CZ" sz="1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Markéta Vavrincová</a:t>
            </a:r>
            <a:endParaRPr lang="en-US" sz="14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Bold"/>
            </a:endParaRPr>
          </a:p>
          <a:p>
            <a:pPr algn="l">
              <a:lnSpc>
                <a:spcPts val="1899"/>
              </a:lnSpc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Dvořákova 3134/2, 400 01 Ústí nad Labem</a:t>
            </a:r>
          </a:p>
          <a:p>
            <a:pPr algn="l">
              <a:lnSpc>
                <a:spcPts val="1899"/>
              </a:lnSpc>
            </a:pP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  <a:hlinkClick r:id="rId11"/>
              </a:rPr>
              <a:t>marketa.vavrincova@crr.gov.cz</a:t>
            </a:r>
            <a:r>
              <a:rPr lang="cs-CZ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endParaRPr lang="en-US" sz="1266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01748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32E99A3D-8507-CEC3-08E8-38E686E0CCFF}"/>
              </a:ext>
            </a:extLst>
          </p:cNvPr>
          <p:cNvSpPr txBox="1"/>
          <p:nvPr/>
        </p:nvSpPr>
        <p:spPr>
          <a:xfrm>
            <a:off x="1128712" y="2164582"/>
            <a:ext cx="99345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Graphik 2" panose="020B0604020202020204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Z</a:t>
            </a:r>
            <a:r>
              <a:rPr lang="cs-CZ" sz="4000" b="1" dirty="0" err="1">
                <a:solidFill>
                  <a:srgbClr val="000000"/>
                </a:solidFill>
                <a:latin typeface="Graphik 2" panose="020B0604020202020204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adávání</a:t>
            </a:r>
            <a:r>
              <a:rPr lang="cs-CZ" sz="4000" b="1" dirty="0">
                <a:solidFill>
                  <a:srgbClr val="000000"/>
                </a:solidFill>
                <a:latin typeface="Graphik 2" panose="020B0604020202020204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 </a:t>
            </a:r>
            <a:r>
              <a:rPr lang="cs-CZ" sz="4000" b="1" dirty="0">
                <a:latin typeface="Graphik 2" panose="020B0604020202020204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VZMR </a:t>
            </a:r>
            <a:r>
              <a:rPr lang="cs-CZ" sz="4000" b="1" dirty="0">
                <a:effectLst/>
                <a:latin typeface="Graphik 2" panose="020B0604020202020204"/>
                <a:ea typeface="Calibri" panose="020F0502020204030204" pitchFamily="34" charset="0"/>
                <a:cs typeface="Calibri" panose="020F0502020204030204" pitchFamily="34" charset="0"/>
              </a:rPr>
              <a:t>dle Metodického pokynu pro oblast zadávání zakázek pro programové období 2021-2027</a:t>
            </a:r>
            <a:r>
              <a:rPr lang="en-US" sz="4000" b="1" dirty="0">
                <a:solidFill>
                  <a:srgbClr val="C7191F"/>
                </a:solidFill>
                <a:latin typeface="Graphik 2" panose="020B0604020202020204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CBCE4CF-2377-397C-71E2-E0EBEE08981C}"/>
              </a:ext>
            </a:extLst>
          </p:cNvPr>
          <p:cNvSpPr txBox="1"/>
          <p:nvPr/>
        </p:nvSpPr>
        <p:spPr>
          <a:xfrm>
            <a:off x="1128712" y="935423"/>
            <a:ext cx="9934575" cy="929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344"/>
              </a:lnSpc>
            </a:pPr>
            <a:r>
              <a:rPr lang="cs-CZ" sz="4000" b="1" dirty="0">
                <a:solidFill>
                  <a:srgbClr val="000000"/>
                </a:solidFill>
                <a:latin typeface="Graphik 2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I</a:t>
            </a:r>
            <a:r>
              <a:rPr lang="cs-CZ" sz="4000" b="1" dirty="0">
                <a:solidFill>
                  <a:srgbClr val="C7191F"/>
                </a:solidFill>
                <a:latin typeface="Graphik 2"/>
                <a:ea typeface="Open Sans" panose="020B0606030504020204" pitchFamily="34" charset="0"/>
                <a:cs typeface="Open Sans" panose="020B0606030504020204" pitchFamily="34" charset="0"/>
                <a:sym typeface="Graphik 2"/>
              </a:rPr>
              <a:t>.</a:t>
            </a:r>
            <a:endParaRPr lang="en-US" sz="4000" b="1" dirty="0">
              <a:solidFill>
                <a:srgbClr val="C7191F"/>
              </a:solidFill>
              <a:latin typeface="Graphik 2"/>
              <a:ea typeface="Open Sans" panose="020B0606030504020204" pitchFamily="34" charset="0"/>
              <a:cs typeface="Open Sans" panose="020B0606030504020204" pitchFamily="34" charset="0"/>
              <a:sym typeface="Graphik 2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0582A776-0BEE-DB1E-8756-9A5DE90E9982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</p:spTree>
    <p:extLst>
      <p:ext uri="{BB962C8B-B14F-4D97-AF65-F5344CB8AC3E}">
        <p14:creationId xmlns:p14="http://schemas.microsoft.com/office/powerpoint/2010/main" val="1586061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E8C2CB-8F9B-EBC9-300F-698C0CA5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9570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Metodická úprava </a:t>
            </a:r>
            <a:r>
              <a:rPr lang="cs-CZ" sz="4000" dirty="0">
                <a:latin typeface="Graphik 2" panose="020B0604020202020204"/>
                <a:cs typeface="Calibri" panose="020F0502020204030204" pitchFamily="34" charset="0"/>
              </a:rPr>
              <a:t>zadávání VZMR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C4F7BC-7E31-3A35-3628-B837F797D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100" y="3732596"/>
            <a:ext cx="10515600" cy="2212847"/>
          </a:xfrm>
          <a:ln w="19050" cap="flat" cmpd="sng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1838325"/>
                      <a:gd name="connsiteX1" fmla="*/ 479044 w 10515600"/>
                      <a:gd name="connsiteY1" fmla="*/ 0 h 1838325"/>
                      <a:gd name="connsiteX2" fmla="*/ 1063244 w 10515600"/>
                      <a:gd name="connsiteY2" fmla="*/ 0 h 1838325"/>
                      <a:gd name="connsiteX3" fmla="*/ 1752600 w 10515600"/>
                      <a:gd name="connsiteY3" fmla="*/ 0 h 1838325"/>
                      <a:gd name="connsiteX4" fmla="*/ 2441956 w 10515600"/>
                      <a:gd name="connsiteY4" fmla="*/ 0 h 1838325"/>
                      <a:gd name="connsiteX5" fmla="*/ 3131312 w 10515600"/>
                      <a:gd name="connsiteY5" fmla="*/ 0 h 1838325"/>
                      <a:gd name="connsiteX6" fmla="*/ 3925824 w 10515600"/>
                      <a:gd name="connsiteY6" fmla="*/ 0 h 1838325"/>
                      <a:gd name="connsiteX7" fmla="*/ 4510024 w 10515600"/>
                      <a:gd name="connsiteY7" fmla="*/ 0 h 1838325"/>
                      <a:gd name="connsiteX8" fmla="*/ 5199380 w 10515600"/>
                      <a:gd name="connsiteY8" fmla="*/ 0 h 1838325"/>
                      <a:gd name="connsiteX9" fmla="*/ 5783580 w 10515600"/>
                      <a:gd name="connsiteY9" fmla="*/ 0 h 1838325"/>
                      <a:gd name="connsiteX10" fmla="*/ 6367780 w 10515600"/>
                      <a:gd name="connsiteY10" fmla="*/ 0 h 1838325"/>
                      <a:gd name="connsiteX11" fmla="*/ 6951980 w 10515600"/>
                      <a:gd name="connsiteY11" fmla="*/ 0 h 1838325"/>
                      <a:gd name="connsiteX12" fmla="*/ 7220712 w 10515600"/>
                      <a:gd name="connsiteY12" fmla="*/ 0 h 1838325"/>
                      <a:gd name="connsiteX13" fmla="*/ 7910068 w 10515600"/>
                      <a:gd name="connsiteY13" fmla="*/ 0 h 1838325"/>
                      <a:gd name="connsiteX14" fmla="*/ 8178800 w 10515600"/>
                      <a:gd name="connsiteY14" fmla="*/ 0 h 1838325"/>
                      <a:gd name="connsiteX15" fmla="*/ 8763000 w 10515600"/>
                      <a:gd name="connsiteY15" fmla="*/ 0 h 1838325"/>
                      <a:gd name="connsiteX16" fmla="*/ 9557512 w 10515600"/>
                      <a:gd name="connsiteY16" fmla="*/ 0 h 1838325"/>
                      <a:gd name="connsiteX17" fmla="*/ 10515600 w 10515600"/>
                      <a:gd name="connsiteY17" fmla="*/ 0 h 1838325"/>
                      <a:gd name="connsiteX18" fmla="*/ 10515600 w 10515600"/>
                      <a:gd name="connsiteY18" fmla="*/ 477965 h 1838325"/>
                      <a:gd name="connsiteX19" fmla="*/ 10515600 w 10515600"/>
                      <a:gd name="connsiteY19" fmla="*/ 900779 h 1838325"/>
                      <a:gd name="connsiteX20" fmla="*/ 10515600 w 10515600"/>
                      <a:gd name="connsiteY20" fmla="*/ 1323594 h 1838325"/>
                      <a:gd name="connsiteX21" fmla="*/ 10515600 w 10515600"/>
                      <a:gd name="connsiteY21" fmla="*/ 1838325 h 1838325"/>
                      <a:gd name="connsiteX22" fmla="*/ 9931400 w 10515600"/>
                      <a:gd name="connsiteY22" fmla="*/ 1838325 h 1838325"/>
                      <a:gd name="connsiteX23" fmla="*/ 9136888 w 10515600"/>
                      <a:gd name="connsiteY23" fmla="*/ 1838325 h 1838325"/>
                      <a:gd name="connsiteX24" fmla="*/ 8552688 w 10515600"/>
                      <a:gd name="connsiteY24" fmla="*/ 1838325 h 1838325"/>
                      <a:gd name="connsiteX25" fmla="*/ 7758176 w 10515600"/>
                      <a:gd name="connsiteY25" fmla="*/ 1838325 h 1838325"/>
                      <a:gd name="connsiteX26" fmla="*/ 7173976 w 10515600"/>
                      <a:gd name="connsiteY26" fmla="*/ 1838325 h 1838325"/>
                      <a:gd name="connsiteX27" fmla="*/ 6484620 w 10515600"/>
                      <a:gd name="connsiteY27" fmla="*/ 1838325 h 1838325"/>
                      <a:gd name="connsiteX28" fmla="*/ 6215888 w 10515600"/>
                      <a:gd name="connsiteY28" fmla="*/ 1838325 h 1838325"/>
                      <a:gd name="connsiteX29" fmla="*/ 5421376 w 10515600"/>
                      <a:gd name="connsiteY29" fmla="*/ 1838325 h 1838325"/>
                      <a:gd name="connsiteX30" fmla="*/ 4942332 w 10515600"/>
                      <a:gd name="connsiteY30" fmla="*/ 1838325 h 1838325"/>
                      <a:gd name="connsiteX31" fmla="*/ 4252976 w 10515600"/>
                      <a:gd name="connsiteY31" fmla="*/ 1838325 h 1838325"/>
                      <a:gd name="connsiteX32" fmla="*/ 3984244 w 10515600"/>
                      <a:gd name="connsiteY32" fmla="*/ 1838325 h 1838325"/>
                      <a:gd name="connsiteX33" fmla="*/ 3189732 w 10515600"/>
                      <a:gd name="connsiteY33" fmla="*/ 1838325 h 1838325"/>
                      <a:gd name="connsiteX34" fmla="*/ 2710688 w 10515600"/>
                      <a:gd name="connsiteY34" fmla="*/ 1838325 h 1838325"/>
                      <a:gd name="connsiteX35" fmla="*/ 2126488 w 10515600"/>
                      <a:gd name="connsiteY35" fmla="*/ 1838325 h 1838325"/>
                      <a:gd name="connsiteX36" fmla="*/ 1752600 w 10515600"/>
                      <a:gd name="connsiteY36" fmla="*/ 1838325 h 1838325"/>
                      <a:gd name="connsiteX37" fmla="*/ 1063244 w 10515600"/>
                      <a:gd name="connsiteY37" fmla="*/ 1838325 h 1838325"/>
                      <a:gd name="connsiteX38" fmla="*/ 0 w 10515600"/>
                      <a:gd name="connsiteY38" fmla="*/ 1838325 h 1838325"/>
                      <a:gd name="connsiteX39" fmla="*/ 0 w 10515600"/>
                      <a:gd name="connsiteY39" fmla="*/ 1397127 h 1838325"/>
                      <a:gd name="connsiteX40" fmla="*/ 0 w 10515600"/>
                      <a:gd name="connsiteY40" fmla="*/ 992696 h 1838325"/>
                      <a:gd name="connsiteX41" fmla="*/ 0 w 10515600"/>
                      <a:gd name="connsiteY41" fmla="*/ 514731 h 1838325"/>
                      <a:gd name="connsiteX42" fmla="*/ 0 w 10515600"/>
                      <a:gd name="connsiteY42" fmla="*/ 0 h 1838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515600" h="1838325" fill="none" extrusionOk="0">
                        <a:moveTo>
                          <a:pt x="0" y="0"/>
                        </a:moveTo>
                        <a:cubicBezTo>
                          <a:pt x="232848" y="-22348"/>
                          <a:pt x="368027" y="30342"/>
                          <a:pt x="479044" y="0"/>
                        </a:cubicBezTo>
                        <a:cubicBezTo>
                          <a:pt x="590061" y="-30342"/>
                          <a:pt x="939099" y="6432"/>
                          <a:pt x="1063244" y="0"/>
                        </a:cubicBezTo>
                        <a:cubicBezTo>
                          <a:pt x="1187389" y="-6432"/>
                          <a:pt x="1464525" y="42761"/>
                          <a:pt x="1752600" y="0"/>
                        </a:cubicBezTo>
                        <a:cubicBezTo>
                          <a:pt x="2040675" y="-42761"/>
                          <a:pt x="2182651" y="80955"/>
                          <a:pt x="2441956" y="0"/>
                        </a:cubicBezTo>
                        <a:cubicBezTo>
                          <a:pt x="2701261" y="-80955"/>
                          <a:pt x="2910307" y="60894"/>
                          <a:pt x="3131312" y="0"/>
                        </a:cubicBezTo>
                        <a:cubicBezTo>
                          <a:pt x="3352317" y="-60894"/>
                          <a:pt x="3570971" y="38307"/>
                          <a:pt x="3925824" y="0"/>
                        </a:cubicBezTo>
                        <a:cubicBezTo>
                          <a:pt x="4280677" y="-38307"/>
                          <a:pt x="4303450" y="14017"/>
                          <a:pt x="4510024" y="0"/>
                        </a:cubicBezTo>
                        <a:cubicBezTo>
                          <a:pt x="4716598" y="-14017"/>
                          <a:pt x="4918620" y="46115"/>
                          <a:pt x="5199380" y="0"/>
                        </a:cubicBezTo>
                        <a:cubicBezTo>
                          <a:pt x="5480140" y="-46115"/>
                          <a:pt x="5543508" y="68194"/>
                          <a:pt x="5783580" y="0"/>
                        </a:cubicBezTo>
                        <a:cubicBezTo>
                          <a:pt x="6023652" y="-68194"/>
                          <a:pt x="6154591" y="65291"/>
                          <a:pt x="6367780" y="0"/>
                        </a:cubicBezTo>
                        <a:cubicBezTo>
                          <a:pt x="6580969" y="-65291"/>
                          <a:pt x="6816219" y="31774"/>
                          <a:pt x="6951980" y="0"/>
                        </a:cubicBezTo>
                        <a:cubicBezTo>
                          <a:pt x="7087741" y="-31774"/>
                          <a:pt x="7148910" y="4755"/>
                          <a:pt x="7220712" y="0"/>
                        </a:cubicBezTo>
                        <a:cubicBezTo>
                          <a:pt x="7292514" y="-4755"/>
                          <a:pt x="7763275" y="17716"/>
                          <a:pt x="7910068" y="0"/>
                        </a:cubicBezTo>
                        <a:cubicBezTo>
                          <a:pt x="8056861" y="-17716"/>
                          <a:pt x="8110234" y="9199"/>
                          <a:pt x="8178800" y="0"/>
                        </a:cubicBezTo>
                        <a:cubicBezTo>
                          <a:pt x="8247366" y="-9199"/>
                          <a:pt x="8528262" y="8584"/>
                          <a:pt x="8763000" y="0"/>
                        </a:cubicBezTo>
                        <a:cubicBezTo>
                          <a:pt x="8997738" y="-8584"/>
                          <a:pt x="9283951" y="46849"/>
                          <a:pt x="9557512" y="0"/>
                        </a:cubicBezTo>
                        <a:cubicBezTo>
                          <a:pt x="9831073" y="-46849"/>
                          <a:pt x="10260085" y="36900"/>
                          <a:pt x="10515600" y="0"/>
                        </a:cubicBezTo>
                        <a:cubicBezTo>
                          <a:pt x="10518617" y="203226"/>
                          <a:pt x="10480685" y="342470"/>
                          <a:pt x="10515600" y="477965"/>
                        </a:cubicBezTo>
                        <a:cubicBezTo>
                          <a:pt x="10550515" y="613460"/>
                          <a:pt x="10496884" y="762178"/>
                          <a:pt x="10515600" y="900779"/>
                        </a:cubicBezTo>
                        <a:cubicBezTo>
                          <a:pt x="10534316" y="1039380"/>
                          <a:pt x="10489551" y="1207887"/>
                          <a:pt x="10515600" y="1323594"/>
                        </a:cubicBezTo>
                        <a:cubicBezTo>
                          <a:pt x="10541649" y="1439301"/>
                          <a:pt x="10460039" y="1633665"/>
                          <a:pt x="10515600" y="1838325"/>
                        </a:cubicBezTo>
                        <a:cubicBezTo>
                          <a:pt x="10322791" y="1852342"/>
                          <a:pt x="10073792" y="1834209"/>
                          <a:pt x="9931400" y="1838325"/>
                        </a:cubicBezTo>
                        <a:cubicBezTo>
                          <a:pt x="9789008" y="1842441"/>
                          <a:pt x="9489396" y="1772173"/>
                          <a:pt x="9136888" y="1838325"/>
                        </a:cubicBezTo>
                        <a:cubicBezTo>
                          <a:pt x="8784380" y="1904477"/>
                          <a:pt x="8671645" y="1794952"/>
                          <a:pt x="8552688" y="1838325"/>
                        </a:cubicBezTo>
                        <a:cubicBezTo>
                          <a:pt x="8433731" y="1881698"/>
                          <a:pt x="7967580" y="1818047"/>
                          <a:pt x="7758176" y="1838325"/>
                        </a:cubicBezTo>
                        <a:cubicBezTo>
                          <a:pt x="7548772" y="1858603"/>
                          <a:pt x="7347889" y="1773666"/>
                          <a:pt x="7173976" y="1838325"/>
                        </a:cubicBezTo>
                        <a:cubicBezTo>
                          <a:pt x="7000063" y="1902984"/>
                          <a:pt x="6637000" y="1778754"/>
                          <a:pt x="6484620" y="1838325"/>
                        </a:cubicBezTo>
                        <a:cubicBezTo>
                          <a:pt x="6332240" y="1897896"/>
                          <a:pt x="6340342" y="1819072"/>
                          <a:pt x="6215888" y="1838325"/>
                        </a:cubicBezTo>
                        <a:cubicBezTo>
                          <a:pt x="6091434" y="1857578"/>
                          <a:pt x="5794243" y="1801989"/>
                          <a:pt x="5421376" y="1838325"/>
                        </a:cubicBezTo>
                        <a:cubicBezTo>
                          <a:pt x="5048509" y="1874661"/>
                          <a:pt x="5109108" y="1811296"/>
                          <a:pt x="4942332" y="1838325"/>
                        </a:cubicBezTo>
                        <a:cubicBezTo>
                          <a:pt x="4775556" y="1865354"/>
                          <a:pt x="4530462" y="1817455"/>
                          <a:pt x="4252976" y="1838325"/>
                        </a:cubicBezTo>
                        <a:cubicBezTo>
                          <a:pt x="3975490" y="1859195"/>
                          <a:pt x="4109544" y="1830416"/>
                          <a:pt x="3984244" y="1838325"/>
                        </a:cubicBezTo>
                        <a:cubicBezTo>
                          <a:pt x="3858944" y="1846234"/>
                          <a:pt x="3376543" y="1809921"/>
                          <a:pt x="3189732" y="1838325"/>
                        </a:cubicBezTo>
                        <a:cubicBezTo>
                          <a:pt x="3002921" y="1866729"/>
                          <a:pt x="2898462" y="1819278"/>
                          <a:pt x="2710688" y="1838325"/>
                        </a:cubicBezTo>
                        <a:cubicBezTo>
                          <a:pt x="2522914" y="1857372"/>
                          <a:pt x="2263183" y="1818314"/>
                          <a:pt x="2126488" y="1838325"/>
                        </a:cubicBezTo>
                        <a:cubicBezTo>
                          <a:pt x="1989793" y="1858336"/>
                          <a:pt x="1885969" y="1816427"/>
                          <a:pt x="1752600" y="1838325"/>
                        </a:cubicBezTo>
                        <a:cubicBezTo>
                          <a:pt x="1619231" y="1860223"/>
                          <a:pt x="1343596" y="1763827"/>
                          <a:pt x="1063244" y="1838325"/>
                        </a:cubicBezTo>
                        <a:cubicBezTo>
                          <a:pt x="782892" y="1912823"/>
                          <a:pt x="283467" y="1819520"/>
                          <a:pt x="0" y="1838325"/>
                        </a:cubicBezTo>
                        <a:cubicBezTo>
                          <a:pt x="-34983" y="1740195"/>
                          <a:pt x="42472" y="1615210"/>
                          <a:pt x="0" y="1397127"/>
                        </a:cubicBezTo>
                        <a:cubicBezTo>
                          <a:pt x="-42472" y="1179044"/>
                          <a:pt x="36067" y="1168266"/>
                          <a:pt x="0" y="992696"/>
                        </a:cubicBezTo>
                        <a:cubicBezTo>
                          <a:pt x="-36067" y="817126"/>
                          <a:pt x="43849" y="728090"/>
                          <a:pt x="0" y="514731"/>
                        </a:cubicBezTo>
                        <a:cubicBezTo>
                          <a:pt x="-43849" y="301373"/>
                          <a:pt x="16776" y="114610"/>
                          <a:pt x="0" y="0"/>
                        </a:cubicBezTo>
                        <a:close/>
                      </a:path>
                      <a:path w="10515600" h="1838325" stroke="0" extrusionOk="0">
                        <a:moveTo>
                          <a:pt x="0" y="0"/>
                        </a:moveTo>
                        <a:cubicBezTo>
                          <a:pt x="117769" y="-54612"/>
                          <a:pt x="363642" y="16397"/>
                          <a:pt x="479044" y="0"/>
                        </a:cubicBezTo>
                        <a:cubicBezTo>
                          <a:pt x="594446" y="-16397"/>
                          <a:pt x="677892" y="18700"/>
                          <a:pt x="747776" y="0"/>
                        </a:cubicBezTo>
                        <a:cubicBezTo>
                          <a:pt x="817660" y="-18700"/>
                          <a:pt x="1147191" y="42425"/>
                          <a:pt x="1542288" y="0"/>
                        </a:cubicBezTo>
                        <a:cubicBezTo>
                          <a:pt x="1937385" y="-42425"/>
                          <a:pt x="1903667" y="55036"/>
                          <a:pt x="2021332" y="0"/>
                        </a:cubicBezTo>
                        <a:cubicBezTo>
                          <a:pt x="2138997" y="-55036"/>
                          <a:pt x="2261555" y="30614"/>
                          <a:pt x="2500376" y="0"/>
                        </a:cubicBezTo>
                        <a:cubicBezTo>
                          <a:pt x="2739197" y="-30614"/>
                          <a:pt x="2992326" y="934"/>
                          <a:pt x="3294888" y="0"/>
                        </a:cubicBezTo>
                        <a:cubicBezTo>
                          <a:pt x="3597450" y="-934"/>
                          <a:pt x="3536470" y="20588"/>
                          <a:pt x="3668776" y="0"/>
                        </a:cubicBezTo>
                        <a:cubicBezTo>
                          <a:pt x="3801082" y="-20588"/>
                          <a:pt x="4167052" y="95069"/>
                          <a:pt x="4463288" y="0"/>
                        </a:cubicBezTo>
                        <a:cubicBezTo>
                          <a:pt x="4759524" y="-95069"/>
                          <a:pt x="4927052" y="44879"/>
                          <a:pt x="5257800" y="0"/>
                        </a:cubicBezTo>
                        <a:cubicBezTo>
                          <a:pt x="5588548" y="-44879"/>
                          <a:pt x="5635378" y="45685"/>
                          <a:pt x="5842000" y="0"/>
                        </a:cubicBezTo>
                        <a:cubicBezTo>
                          <a:pt x="6048622" y="-45685"/>
                          <a:pt x="6336244" y="84925"/>
                          <a:pt x="6636512" y="0"/>
                        </a:cubicBezTo>
                        <a:cubicBezTo>
                          <a:pt x="6936780" y="-84925"/>
                          <a:pt x="6983770" y="37784"/>
                          <a:pt x="7115556" y="0"/>
                        </a:cubicBezTo>
                        <a:cubicBezTo>
                          <a:pt x="7247342" y="-37784"/>
                          <a:pt x="7473141" y="52757"/>
                          <a:pt x="7594600" y="0"/>
                        </a:cubicBezTo>
                        <a:cubicBezTo>
                          <a:pt x="7716059" y="-52757"/>
                          <a:pt x="8131150" y="920"/>
                          <a:pt x="8283956" y="0"/>
                        </a:cubicBezTo>
                        <a:cubicBezTo>
                          <a:pt x="8436762" y="-920"/>
                          <a:pt x="8664826" y="24800"/>
                          <a:pt x="8763000" y="0"/>
                        </a:cubicBezTo>
                        <a:cubicBezTo>
                          <a:pt x="8861174" y="-24800"/>
                          <a:pt x="9272964" y="43339"/>
                          <a:pt x="9557512" y="0"/>
                        </a:cubicBezTo>
                        <a:cubicBezTo>
                          <a:pt x="9842060" y="-43339"/>
                          <a:pt x="10044680" y="73864"/>
                          <a:pt x="10515600" y="0"/>
                        </a:cubicBezTo>
                        <a:cubicBezTo>
                          <a:pt x="10526040" y="137893"/>
                          <a:pt x="10494720" y="255243"/>
                          <a:pt x="10515600" y="459581"/>
                        </a:cubicBezTo>
                        <a:cubicBezTo>
                          <a:pt x="10536480" y="663919"/>
                          <a:pt x="10481440" y="782257"/>
                          <a:pt x="10515600" y="937546"/>
                        </a:cubicBezTo>
                        <a:cubicBezTo>
                          <a:pt x="10549760" y="1092835"/>
                          <a:pt x="10501052" y="1245607"/>
                          <a:pt x="10515600" y="1341977"/>
                        </a:cubicBezTo>
                        <a:cubicBezTo>
                          <a:pt x="10530148" y="1438347"/>
                          <a:pt x="10488533" y="1601322"/>
                          <a:pt x="10515600" y="1838325"/>
                        </a:cubicBezTo>
                        <a:cubicBezTo>
                          <a:pt x="10255196" y="1896849"/>
                          <a:pt x="10146134" y="1783608"/>
                          <a:pt x="9826244" y="1838325"/>
                        </a:cubicBezTo>
                        <a:cubicBezTo>
                          <a:pt x="9506354" y="1893042"/>
                          <a:pt x="9597141" y="1798749"/>
                          <a:pt x="9452356" y="1838325"/>
                        </a:cubicBezTo>
                        <a:cubicBezTo>
                          <a:pt x="9307571" y="1877901"/>
                          <a:pt x="9055215" y="1820443"/>
                          <a:pt x="8868156" y="1838325"/>
                        </a:cubicBezTo>
                        <a:cubicBezTo>
                          <a:pt x="8681097" y="1856207"/>
                          <a:pt x="8683441" y="1808380"/>
                          <a:pt x="8599424" y="1838325"/>
                        </a:cubicBezTo>
                        <a:cubicBezTo>
                          <a:pt x="8515407" y="1868270"/>
                          <a:pt x="8446695" y="1824223"/>
                          <a:pt x="8330692" y="1838325"/>
                        </a:cubicBezTo>
                        <a:cubicBezTo>
                          <a:pt x="8214689" y="1852427"/>
                          <a:pt x="7971746" y="1818197"/>
                          <a:pt x="7746492" y="1838325"/>
                        </a:cubicBezTo>
                        <a:cubicBezTo>
                          <a:pt x="7521238" y="1858453"/>
                          <a:pt x="7521449" y="1816219"/>
                          <a:pt x="7372604" y="1838325"/>
                        </a:cubicBezTo>
                        <a:cubicBezTo>
                          <a:pt x="7223759" y="1860431"/>
                          <a:pt x="6999814" y="1779684"/>
                          <a:pt x="6683248" y="1838325"/>
                        </a:cubicBezTo>
                        <a:cubicBezTo>
                          <a:pt x="6366682" y="1896966"/>
                          <a:pt x="6477836" y="1804367"/>
                          <a:pt x="6309360" y="1838325"/>
                        </a:cubicBezTo>
                        <a:cubicBezTo>
                          <a:pt x="6140884" y="1872283"/>
                          <a:pt x="5881488" y="1763690"/>
                          <a:pt x="5620004" y="1838325"/>
                        </a:cubicBezTo>
                        <a:cubicBezTo>
                          <a:pt x="5358520" y="1912960"/>
                          <a:pt x="5483286" y="1811790"/>
                          <a:pt x="5351272" y="1838325"/>
                        </a:cubicBezTo>
                        <a:cubicBezTo>
                          <a:pt x="5219258" y="1864860"/>
                          <a:pt x="4933344" y="1805030"/>
                          <a:pt x="4661916" y="1838325"/>
                        </a:cubicBezTo>
                        <a:cubicBezTo>
                          <a:pt x="4390488" y="1871620"/>
                          <a:pt x="4471080" y="1807556"/>
                          <a:pt x="4288028" y="1838325"/>
                        </a:cubicBezTo>
                        <a:cubicBezTo>
                          <a:pt x="4104976" y="1869094"/>
                          <a:pt x="4102414" y="1815306"/>
                          <a:pt x="4019296" y="1838325"/>
                        </a:cubicBezTo>
                        <a:cubicBezTo>
                          <a:pt x="3936178" y="1861344"/>
                          <a:pt x="3827506" y="1802013"/>
                          <a:pt x="3645408" y="1838325"/>
                        </a:cubicBezTo>
                        <a:cubicBezTo>
                          <a:pt x="3463310" y="1874637"/>
                          <a:pt x="3203425" y="1773211"/>
                          <a:pt x="2956052" y="1838325"/>
                        </a:cubicBezTo>
                        <a:cubicBezTo>
                          <a:pt x="2708679" y="1903439"/>
                          <a:pt x="2678005" y="1798834"/>
                          <a:pt x="2582164" y="1838325"/>
                        </a:cubicBezTo>
                        <a:cubicBezTo>
                          <a:pt x="2486323" y="1877816"/>
                          <a:pt x="2384679" y="1835736"/>
                          <a:pt x="2313432" y="1838325"/>
                        </a:cubicBezTo>
                        <a:cubicBezTo>
                          <a:pt x="2242185" y="1840914"/>
                          <a:pt x="2015436" y="1825860"/>
                          <a:pt x="1939544" y="1838325"/>
                        </a:cubicBezTo>
                        <a:cubicBezTo>
                          <a:pt x="1863652" y="1850790"/>
                          <a:pt x="1630340" y="1787199"/>
                          <a:pt x="1460500" y="1838325"/>
                        </a:cubicBezTo>
                        <a:cubicBezTo>
                          <a:pt x="1290660" y="1889451"/>
                          <a:pt x="1015752" y="1772373"/>
                          <a:pt x="876300" y="1838325"/>
                        </a:cubicBezTo>
                        <a:cubicBezTo>
                          <a:pt x="736848" y="1904277"/>
                          <a:pt x="595150" y="1817693"/>
                          <a:pt x="502412" y="1838325"/>
                        </a:cubicBezTo>
                        <a:cubicBezTo>
                          <a:pt x="409674" y="1858957"/>
                          <a:pt x="197363" y="1826462"/>
                          <a:pt x="0" y="1838325"/>
                        </a:cubicBezTo>
                        <a:cubicBezTo>
                          <a:pt x="-20860" y="1665720"/>
                          <a:pt x="34134" y="1470725"/>
                          <a:pt x="0" y="1378744"/>
                        </a:cubicBezTo>
                        <a:cubicBezTo>
                          <a:pt x="-34134" y="1286763"/>
                          <a:pt x="53433" y="1118163"/>
                          <a:pt x="0" y="919163"/>
                        </a:cubicBezTo>
                        <a:cubicBezTo>
                          <a:pt x="-53433" y="720163"/>
                          <a:pt x="27937" y="602190"/>
                          <a:pt x="0" y="459581"/>
                        </a:cubicBezTo>
                        <a:cubicBezTo>
                          <a:pt x="-27937" y="316972"/>
                          <a:pt x="47741" y="9389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marL="0" lvl="1" indent="0" algn="just" defTabSz="533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cs-CZ" sz="1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1" indent="0" algn="just" defTabSz="533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Kde MPZ naleznu?</a:t>
            </a:r>
            <a:endParaRPr lang="cs-CZ" sz="2000" b="1" dirty="0">
              <a:solidFill>
                <a:srgbClr val="C719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2" indent="-285750" algn="just" defTabSz="5334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https://dotaceeu.cz/cs/evropske-fondy-v-cr/kohezni-politika-po-roce-2020/metodicke-dokumenty/metodicke-dokumenty-v-gesci-mmr-cr/metodicky-pokyn-pro-oblast-zadavani-zakazek</a:t>
            </a:r>
            <a:r>
              <a:rPr lang="cs-CZ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742950" lvl="2" indent="-285750" algn="just" defTabSz="5334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https://irop.gov.cz/cs/irop-2021-2027/dokumenty</a:t>
            </a:r>
            <a:r>
              <a:rPr lang="cs-CZ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F42EB3B-379B-F563-6C5C-DD04DEBD86EC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63C12939-113B-F84A-27E2-44164DCA2116}"/>
              </a:ext>
            </a:extLst>
          </p:cNvPr>
          <p:cNvSpPr txBox="1">
            <a:spLocks/>
          </p:cNvSpPr>
          <p:nvPr/>
        </p:nvSpPr>
        <p:spPr>
          <a:xfrm>
            <a:off x="749300" y="1279140"/>
            <a:ext cx="10515600" cy="25868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algn="just" defTabSz="533400">
              <a:spcBef>
                <a:spcPct val="0"/>
              </a:spcBef>
              <a:spcAft>
                <a:spcPts val="600"/>
              </a:spcAft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Metodický pokyn pro oblast zadávání zakázek pro programové období 2021-2027 (MPZ)</a:t>
            </a:r>
          </a:p>
          <a:p>
            <a:pPr marL="800100" lvl="2" indent="-342900" algn="just" defTabSz="5334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dokument zpracovaný Národním orgánem pro koordinaci (NOK) – Ministerstvem pro místní rozvoj ČR</a:t>
            </a:r>
          </a:p>
          <a:p>
            <a:pPr marL="800100" lvl="2" indent="-342900" algn="just" defTabSz="5334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není přílohou Obecných pravidel pro žadatele a příjemce</a:t>
            </a:r>
          </a:p>
          <a:p>
            <a:pPr marL="800100" lvl="2" indent="-342900" algn="just" defTabSz="5334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účinnost od 1. 11. 2021</a:t>
            </a:r>
          </a:p>
          <a:p>
            <a:pPr marL="800100" lvl="2" indent="-342900" algn="just" defTabSz="5334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 dnešnímu dni proběhly 4 revize formou metodického stanoviska ministra pro místní rozvoj </a:t>
            </a:r>
          </a:p>
          <a:p>
            <a:pPr marL="457200" lvl="2" indent="0" defTabSz="5334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110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0056E4-FC2B-4EF4-B779-4FBEECF93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2051"/>
            <a:ext cx="10515600" cy="2206950"/>
          </a:xfrm>
        </p:spPr>
        <p:txBody>
          <a:bodyPr/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 s předpokládanou hodnotou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≤ </a:t>
            </a:r>
            <a:r>
              <a:rPr lang="cs-CZ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750 000,-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Kč bez DPH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možné postupovat přímým nákupem mimo pravidla MPZ</a:t>
            </a:r>
          </a:p>
          <a:p>
            <a:pPr marL="457200" lvl="1" indent="0">
              <a:buNone/>
            </a:pP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 s předpokládanou hodnotou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 </a:t>
            </a:r>
            <a:r>
              <a:rPr lang="cs-CZ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750 000,- Kč bez DPH a ≤ 3 000 000,- Kč bez DPH u dodávek a služeb nebo 9 000 000,- Kč bez DPH u stavebních prací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C719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nutné postupovat dle pravidel MPZ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826F5473-D87D-D3CE-457D-250B3B194FCF}"/>
              </a:ext>
            </a:extLst>
          </p:cNvPr>
          <p:cNvSpPr/>
          <p:nvPr/>
        </p:nvSpPr>
        <p:spPr>
          <a:xfrm>
            <a:off x="749300" y="6177326"/>
            <a:ext cx="4449179" cy="352866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80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CA71590B-E45D-8B97-F2F5-C9A5F9E9B255}"/>
              </a:ext>
            </a:extLst>
          </p:cNvPr>
          <p:cNvSpPr txBox="1">
            <a:spLocks/>
          </p:cNvSpPr>
          <p:nvPr/>
        </p:nvSpPr>
        <p:spPr>
          <a:xfrm>
            <a:off x="749300" y="957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Působnost </a:t>
            </a:r>
            <a:r>
              <a:rPr lang="cs-CZ" sz="4000" dirty="0">
                <a:latin typeface="Graphik 2" panose="020B0604020202020204"/>
                <a:cs typeface="Calibri" panose="020F0502020204030204" pitchFamily="34" charset="0"/>
              </a:rPr>
              <a:t>MPZ</a:t>
            </a:r>
            <a:r>
              <a:rPr lang="cs-CZ" sz="4000" dirty="0">
                <a:solidFill>
                  <a:srgbClr val="C7191F"/>
                </a:solidFill>
                <a:latin typeface="Graphik 2" panose="020B0604020202020204"/>
                <a:cs typeface="Calibri" panose="020F0502020204030204" pitchFamily="34" charset="0"/>
              </a:rPr>
              <a:t> </a:t>
            </a:r>
            <a:endParaRPr lang="cs-CZ" sz="4000" dirty="0">
              <a:latin typeface="Graphik 2" panose="020B0604020202020204"/>
              <a:cs typeface="Calibri" panose="020F0502020204030204" pitchFamily="34" charset="0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63C5B8D-3B57-095A-2C9B-5ADE8C46CF31}"/>
              </a:ext>
            </a:extLst>
          </p:cNvPr>
          <p:cNvSpPr txBox="1">
            <a:spLocks/>
          </p:cNvSpPr>
          <p:nvPr/>
        </p:nvSpPr>
        <p:spPr>
          <a:xfrm>
            <a:off x="838200" y="3565823"/>
            <a:ext cx="10515600" cy="234920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Další výjimky z povinnosti postupovat dle MPZ: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tzv. </a:t>
            </a:r>
            <a:r>
              <a:rPr lang="cs-CZ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nezadavatelé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přímý nákup mimo pravidla MPZ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≤ </a:t>
            </a:r>
            <a:r>
              <a:rPr lang="cs-CZ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6 000 000,-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Kč bez DPH </a:t>
            </a:r>
            <a:r>
              <a:rPr lang="cs-CZ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dodávek a služeb nebo 18 000 000,-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Kč bez DPH </a:t>
            </a:r>
            <a:r>
              <a:rPr lang="cs-CZ" sz="20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stavebních prací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VZMR splňující podmínky pro zadání v JŘBU dle § 63 odst. 3 a 5 ZZVZ, § 64 - § 66 ZZVZ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VZMR splňující podmínky § 158 - § 159 ZZVZ</a:t>
            </a:r>
          </a:p>
          <a:p>
            <a:pPr marL="457200" lvl="1" indent="0">
              <a:buNone/>
            </a:pP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915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</TotalTime>
  <Words>2809</Words>
  <Application>Microsoft Office PowerPoint</Application>
  <PresentationFormat>Širokoúhlá obrazovka</PresentationFormat>
  <Paragraphs>244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Graphik 1</vt:lpstr>
      <vt:lpstr>Graphik 2</vt:lpstr>
      <vt:lpstr>Open Sans</vt:lpstr>
      <vt:lpstr>Wingdings</vt:lpstr>
      <vt:lpstr>Motiv Office</vt:lpstr>
      <vt:lpstr>Office Theme</vt:lpstr>
      <vt:lpstr>Prezentace aplikace PowerPoint</vt:lpstr>
      <vt:lpstr>Prezentace aplikace PowerPoint</vt:lpstr>
      <vt:lpstr>Program</vt:lpstr>
      <vt:lpstr>Prezentace aplikace PowerPoint</vt:lpstr>
      <vt:lpstr>O nás…</vt:lpstr>
      <vt:lpstr>Prezentace aplikace PowerPoint</vt:lpstr>
      <vt:lpstr>Prezentace aplikace PowerPoint</vt:lpstr>
      <vt:lpstr>Metodická úprava zadávání VZMR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Přestávka.</vt:lpstr>
      <vt:lpstr>Prezentace aplikace PowerPoint</vt:lpstr>
      <vt:lpstr>Stanovení zadávacích podmínek</vt:lpstr>
      <vt:lpstr>Stanovení zadávacích podmínek</vt:lpstr>
      <vt:lpstr>Stanovení zadávacích podmínek</vt:lpstr>
      <vt:lpstr>Prezentace aplikace PowerPoint</vt:lpstr>
      <vt:lpstr>Prezentace aplikace PowerPoint</vt:lpstr>
      <vt:lpstr>Posuzování a hodnocení nabídek</vt:lpstr>
      <vt:lpstr>Posuzování a hodnocení nabídek</vt:lpstr>
      <vt:lpstr>Změna závazku ze smlouvy</vt:lpstr>
      <vt:lpstr>Změna závazku ze smlouvy</vt:lpstr>
      <vt:lpstr>Změna závazku ze smlouvy</vt:lpstr>
      <vt:lpstr>Změna závazku ze smlouvy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Hrubá Julie</dc:creator>
  <cp:lastModifiedBy>Štefflová Lenka</cp:lastModifiedBy>
  <cp:revision>67</cp:revision>
  <dcterms:created xsi:type="dcterms:W3CDTF">2025-02-21T12:15:17Z</dcterms:created>
  <dcterms:modified xsi:type="dcterms:W3CDTF">2025-05-20T06:57:17Z</dcterms:modified>
</cp:coreProperties>
</file>