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heme/themeOverride1.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97" r:id="rId4"/>
  </p:sldMasterIdLst>
  <p:notesMasterIdLst>
    <p:notesMasterId r:id="rId133"/>
  </p:notesMasterIdLst>
  <p:handoutMasterIdLst>
    <p:handoutMasterId r:id="rId134"/>
  </p:handoutMasterIdLst>
  <p:sldIdLst>
    <p:sldId id="677" r:id="rId5"/>
    <p:sldId id="757" r:id="rId6"/>
    <p:sldId id="674" r:id="rId7"/>
    <p:sldId id="769" r:id="rId8"/>
    <p:sldId id="676" r:id="rId9"/>
    <p:sldId id="755" r:id="rId10"/>
    <p:sldId id="686" r:id="rId11"/>
    <p:sldId id="679" r:id="rId12"/>
    <p:sldId id="687" r:id="rId13"/>
    <p:sldId id="675" r:id="rId14"/>
    <p:sldId id="688" r:id="rId15"/>
    <p:sldId id="689" r:id="rId16"/>
    <p:sldId id="660" r:id="rId17"/>
    <p:sldId id="690" r:id="rId18"/>
    <p:sldId id="657" r:id="rId19"/>
    <p:sldId id="691" r:id="rId20"/>
    <p:sldId id="693" r:id="rId21"/>
    <p:sldId id="692" r:id="rId22"/>
    <p:sldId id="770" r:id="rId23"/>
    <p:sldId id="771" r:id="rId24"/>
    <p:sldId id="673" r:id="rId25"/>
    <p:sldId id="349" r:id="rId26"/>
    <p:sldId id="658" r:id="rId27"/>
    <p:sldId id="376" r:id="rId28"/>
    <p:sldId id="758" r:id="rId29"/>
    <p:sldId id="661" r:id="rId30"/>
    <p:sldId id="694" r:id="rId31"/>
    <p:sldId id="647" r:id="rId32"/>
    <p:sldId id="340" r:id="rId33"/>
    <p:sldId id="644" r:id="rId34"/>
    <p:sldId id="378" r:id="rId35"/>
    <p:sldId id="381" r:id="rId36"/>
    <p:sldId id="680" r:id="rId37"/>
    <p:sldId id="695" r:id="rId38"/>
    <p:sldId id="696" r:id="rId39"/>
    <p:sldId id="697" r:id="rId40"/>
    <p:sldId id="698" r:id="rId41"/>
    <p:sldId id="699" r:id="rId42"/>
    <p:sldId id="760" r:id="rId43"/>
    <p:sldId id="703" r:id="rId44"/>
    <p:sldId id="704" r:id="rId45"/>
    <p:sldId id="705" r:id="rId46"/>
    <p:sldId id="706" r:id="rId47"/>
    <p:sldId id="751" r:id="rId48"/>
    <p:sldId id="765" r:id="rId49"/>
    <p:sldId id="766" r:id="rId50"/>
    <p:sldId id="767" r:id="rId51"/>
    <p:sldId id="681" r:id="rId52"/>
    <p:sldId id="707" r:id="rId53"/>
    <p:sldId id="708" r:id="rId54"/>
    <p:sldId id="709" r:id="rId55"/>
    <p:sldId id="710" r:id="rId56"/>
    <p:sldId id="711" r:id="rId57"/>
    <p:sldId id="712" r:id="rId58"/>
    <p:sldId id="713" r:id="rId59"/>
    <p:sldId id="748" r:id="rId60"/>
    <p:sldId id="759" r:id="rId61"/>
    <p:sldId id="715" r:id="rId62"/>
    <p:sldId id="714" r:id="rId63"/>
    <p:sldId id="716" r:id="rId64"/>
    <p:sldId id="717" r:id="rId65"/>
    <p:sldId id="719" r:id="rId66"/>
    <p:sldId id="720" r:id="rId67"/>
    <p:sldId id="718" r:id="rId68"/>
    <p:sldId id="721" r:id="rId69"/>
    <p:sldId id="722" r:id="rId70"/>
    <p:sldId id="723" r:id="rId71"/>
    <p:sldId id="724" r:id="rId72"/>
    <p:sldId id="682" r:id="rId73"/>
    <p:sldId id="725" r:id="rId74"/>
    <p:sldId id="726" r:id="rId75"/>
    <p:sldId id="727" r:id="rId76"/>
    <p:sldId id="728" r:id="rId77"/>
    <p:sldId id="768" r:id="rId78"/>
    <p:sldId id="646" r:id="rId79"/>
    <p:sldId id="357" r:id="rId80"/>
    <p:sldId id="358" r:id="rId81"/>
    <p:sldId id="359" r:id="rId82"/>
    <p:sldId id="360" r:id="rId83"/>
    <p:sldId id="362" r:id="rId84"/>
    <p:sldId id="339" r:id="rId85"/>
    <p:sldId id="752" r:id="rId86"/>
    <p:sldId id="650" r:id="rId87"/>
    <p:sldId id="654" r:id="rId88"/>
    <p:sldId id="663" r:id="rId89"/>
    <p:sldId id="667" r:id="rId90"/>
    <p:sldId id="670" r:id="rId91"/>
    <p:sldId id="773" r:id="rId92"/>
    <p:sldId id="668" r:id="rId93"/>
    <p:sldId id="669" r:id="rId94"/>
    <p:sldId id="671" r:id="rId95"/>
    <p:sldId id="753" r:id="rId96"/>
    <p:sldId id="341" r:id="rId97"/>
    <p:sldId id="363" r:id="rId98"/>
    <p:sldId id="664" r:id="rId99"/>
    <p:sldId id="665" r:id="rId100"/>
    <p:sldId id="666" r:id="rId101"/>
    <p:sldId id="729" r:id="rId102"/>
    <p:sldId id="732" r:id="rId103"/>
    <p:sldId id="731" r:id="rId104"/>
    <p:sldId id="730" r:id="rId105"/>
    <p:sldId id="733" r:id="rId106"/>
    <p:sldId id="734" r:id="rId107"/>
    <p:sldId id="735" r:id="rId108"/>
    <p:sldId id="736" r:id="rId109"/>
    <p:sldId id="737" r:id="rId110"/>
    <p:sldId id="738" r:id="rId111"/>
    <p:sldId id="739" r:id="rId112"/>
    <p:sldId id="740" r:id="rId113"/>
    <p:sldId id="741" r:id="rId114"/>
    <p:sldId id="742" r:id="rId115"/>
    <p:sldId id="743" r:id="rId116"/>
    <p:sldId id="744" r:id="rId117"/>
    <p:sldId id="745" r:id="rId118"/>
    <p:sldId id="746" r:id="rId119"/>
    <p:sldId id="747" r:id="rId120"/>
    <p:sldId id="683" r:id="rId121"/>
    <p:sldId id="750" r:id="rId122"/>
    <p:sldId id="762" r:id="rId123"/>
    <p:sldId id="772" r:id="rId124"/>
    <p:sldId id="764" r:id="rId125"/>
    <p:sldId id="763" r:id="rId126"/>
    <p:sldId id="761" r:id="rId127"/>
    <p:sldId id="702" r:id="rId128"/>
    <p:sldId id="700" r:id="rId129"/>
    <p:sldId id="684" r:id="rId130"/>
    <p:sldId id="701" r:id="rId131"/>
    <p:sldId id="685" r:id="rId13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2">
          <p15:clr>
            <a:srgbClr val="A4A3A4"/>
          </p15:clr>
        </p15:guide>
        <p15:guide id="2" pos="487">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23870B-1CDD-70E6-B21B-8D0B93C1AA15}" name="Válek Zdeněk" initials="VZ" userId="S::valekz@crr.cz::7c11467f-ae6c-4aeb-be44-1834ea4a1e35" providerId="AD"/>
  <p188:author id="{089D721B-04AE-4213-EAB0-B0612DF052CF}" name="Krátký Jakub" initials="KJ" userId="S::KratkyJ@crr.cz::d82c8a4b-4c30-4f0b-b5c5-6294b073653e" providerId="AD"/>
  <p188:author id="{32F62158-4923-40CE-CD0E-B3C1F3675A20}" name="Bedrnová Adéla" initials="BA" userId="S::BedrnovaA@crr.cz::4e791e63-9637-4902-95c6-5493ca067b5b" providerId="AD"/>
  <p188:author id="{4AAD266B-807B-0A33-9273-F05C0BB8E561}" name="Chumlen Jan" initials="CJ" userId="S::chumlenj@crr.cz::6388b7ee-2228-4d2d-8764-8ae54b6e160c" providerId="AD"/>
  <p188:author id="{E6074D7C-572D-75EE-7AD7-524BBC85E988}" name="Kvasničková Ivana" initials="KI" userId="S::KvasnickovaI@crr.cz::c1f32693-166a-4f18-ae65-c33a786292a1" providerId="AD"/>
  <p188:author id="{2A53AF8D-D826-8849-5A3D-7307F7AC7622}" name="Slačíková Alena" initials="SA" userId="S::slacikovaa@crr.cz::5315c395-b67c-40bf-a003-3561c8c8cba2" providerId="AD"/>
  <p188:author id="{D2648692-4A50-3585-D179-CDC83828A99A}" name="Frolík Lukáš" initials="FL" userId="S::frolikl@crr.cz::3326d7ee-511d-43c5-bede-f7ec709bd100" providerId="AD"/>
  <p188:author id="{8B65DCB5-8682-1874-A579-B3B0B31485BC}" name="Šmejdířová Lenka" initials="ŠL" userId="S::SmejdirovaL@crr.cz::b3a678d4-b2e1-468a-a8d5-c222a98b06eb" providerId="AD"/>
  <p188:author id="{518CCFCB-9E23-6D25-FC87-EFAF36C62BAB}" name="Chumlen Jan" initials="CJ" userId="S::ChumlenJ@crr.cz::6388b7ee-2228-4d2d-8764-8ae54b6e160c" providerId="AD"/>
  <p188:author id="{36D728DC-3674-1F0C-A630-F5186913E84E}" name="Volejníková Jana" initials="VJ" userId="S::VolejnikovaJ@crr.cz::c2f76d0c-0953-44ae-affa-289b042eccdc" providerId="AD"/>
  <p188:author id="{D59F55F6-BD5F-E568-D107-0B1FC7F4F9F4}" name="Břicháčková Jana" initials="BJ" userId="S::BrichackovaJ@crr.cz::1ebe0cf0-fcfe-4f5b-aa8b-055a2db1ec7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ronovská Blanka" initials="HB" lastIdx="7" clrIdx="0">
    <p:extLst>
      <p:ext uri="{19B8F6BF-5375-455C-9EA6-DF929625EA0E}">
        <p15:presenceInfo xmlns:p15="http://schemas.microsoft.com/office/powerpoint/2012/main" userId="S::HronovskaB@crr.cz::49a93ff5-7633-455d-81f0-e7976f796e9c" providerId="AD"/>
      </p:ext>
    </p:extLst>
  </p:cmAuthor>
  <p:cmAuthor id="2" name="Slačíková Alena" initials="SA" lastIdx="10" clrIdx="1">
    <p:extLst>
      <p:ext uri="{19B8F6BF-5375-455C-9EA6-DF929625EA0E}">
        <p15:presenceInfo xmlns:p15="http://schemas.microsoft.com/office/powerpoint/2012/main" userId="S::slacikovaa@crr.cz::5315c395-b67c-40bf-a003-3561c8c8cba2" providerId="AD"/>
      </p:ext>
    </p:extLst>
  </p:cmAuthor>
  <p:cmAuthor id="3" name="Břicháčková Jana" initials="BJ" lastIdx="1" clrIdx="2">
    <p:extLst>
      <p:ext uri="{19B8F6BF-5375-455C-9EA6-DF929625EA0E}">
        <p15:presenceInfo xmlns:p15="http://schemas.microsoft.com/office/powerpoint/2012/main" userId="S::BrichackovaJ@crr.cz::1ebe0cf0-fcfe-4f5b-aa8b-055a2db1ec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00529C"/>
    <a:srgbClr val="5FA4E5"/>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02" autoAdjust="0"/>
    <p:restoredTop sz="94712" autoAdjust="0"/>
  </p:normalViewPr>
  <p:slideViewPr>
    <p:cSldViewPr snapToGrid="0">
      <p:cViewPr varScale="1">
        <p:scale>
          <a:sx n="102" d="100"/>
          <a:sy n="102" d="100"/>
        </p:scale>
        <p:origin x="2100" y="108"/>
      </p:cViewPr>
      <p:guideLst>
        <p:guide orient="horz" pos="3382"/>
        <p:guide pos="487"/>
      </p:guideLst>
    </p:cSldViewPr>
  </p:slideViewPr>
  <p:notesTextViewPr>
    <p:cViewPr>
      <p:scale>
        <a:sx n="1" d="1"/>
        <a:sy n="1" d="1"/>
      </p:scale>
      <p:origin x="0" y="0"/>
    </p:cViewPr>
  </p:notesTextViewPr>
  <p:notesViewPr>
    <p:cSldViewPr snapToGrid="0">
      <p:cViewPr varScale="1">
        <p:scale>
          <a:sx n="80" d="100"/>
          <a:sy n="80" d="100"/>
        </p:scale>
        <p:origin x="2622" y="96"/>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handoutMaster" Target="handoutMasters/handoutMaster1.xml"/><Relationship Id="rId139"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commentAuthors" Target="commentAuthor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F424D319-7988-0C47-A5AD-1F558D33A394}" type="datetimeFigureOut">
              <a:rPr lang="en-US" smtClean="0"/>
              <a:t>3/13/2025</a:t>
            </a:fld>
            <a:endParaRPr lang="en-US"/>
          </a:p>
        </p:txBody>
      </p:sp>
      <p:sp>
        <p:nvSpPr>
          <p:cNvPr id="4" name="Footer Placeholder 3"/>
          <p:cNvSpPr>
            <a:spLocks noGrp="1"/>
          </p:cNvSpPr>
          <p:nvPr>
            <p:ph type="ftr" sz="quarter" idx="2"/>
          </p:nvPr>
        </p:nvSpPr>
        <p:spPr>
          <a:xfrm>
            <a:off x="0" y="8829966"/>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1440" tIns="45720" rIns="91440" bIns="45720" rtlCol="0" anchor="b"/>
          <a:lstStyle>
            <a:lvl1pPr algn="r">
              <a:defRPr sz="1200"/>
            </a:lvl1pPr>
          </a:lstStyle>
          <a:p>
            <a:fld id="{7736DEBE-37C2-3D4C-B405-6A6964797A22}" type="slidenum">
              <a:rPr lang="en-US" smtClean="0"/>
              <a:t>‹#›</a:t>
            </a:fld>
            <a:endParaRPr lang="en-US"/>
          </a:p>
        </p:txBody>
      </p:sp>
    </p:spTree>
    <p:extLst>
      <p:ext uri="{BB962C8B-B14F-4D97-AF65-F5344CB8AC3E}">
        <p14:creationId xmlns:p14="http://schemas.microsoft.com/office/powerpoint/2010/main" val="232893289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DA6DD4C1-CE3B-8245-AB32-946652F98E9B}" type="datetimeFigureOut">
              <a:rPr lang="en-US" smtClean="0"/>
              <a:t>3/13/2025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1440" tIns="45720" rIns="91440" bIns="45720" rtlCol="0" anchor="b"/>
          <a:lstStyle>
            <a:lvl1pPr algn="r">
              <a:defRPr sz="1200"/>
            </a:lvl1pPr>
          </a:lstStyle>
          <a:p>
            <a:fld id="{E61A35AD-0B81-F94A-83A1-9125CBB4FF2A}" type="slidenum">
              <a:rPr lang="en-US" smtClean="0"/>
              <a:t>‹#›</a:t>
            </a:fld>
            <a:endParaRPr lang="en-US"/>
          </a:p>
        </p:txBody>
      </p:sp>
    </p:spTree>
    <p:extLst>
      <p:ext uri="{BB962C8B-B14F-4D97-AF65-F5344CB8AC3E}">
        <p14:creationId xmlns:p14="http://schemas.microsoft.com/office/powerpoint/2010/main" val="3263619581"/>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086255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818547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245303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640130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249747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Viola</a:t>
            </a:r>
            <a:endParaRPr lang="en-GB" dirty="0"/>
          </a:p>
        </p:txBody>
      </p:sp>
    </p:spTree>
    <p:extLst>
      <p:ext uri="{BB962C8B-B14F-4D97-AF65-F5344CB8AC3E}">
        <p14:creationId xmlns:p14="http://schemas.microsoft.com/office/powerpoint/2010/main" val="4067739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Viola</a:t>
            </a:r>
            <a:endParaRPr lang="en-GB" dirty="0"/>
          </a:p>
        </p:txBody>
      </p:sp>
    </p:spTree>
    <p:extLst>
      <p:ext uri="{BB962C8B-B14F-4D97-AF65-F5344CB8AC3E}">
        <p14:creationId xmlns:p14="http://schemas.microsoft.com/office/powerpoint/2010/main" val="2764537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Viola</a:t>
            </a:r>
            <a:endParaRPr lang="en-GB" dirty="0"/>
          </a:p>
        </p:txBody>
      </p:sp>
    </p:spTree>
    <p:extLst>
      <p:ext uri="{BB962C8B-B14F-4D97-AF65-F5344CB8AC3E}">
        <p14:creationId xmlns:p14="http://schemas.microsoft.com/office/powerpoint/2010/main" val="1614899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Viola</a:t>
            </a:r>
            <a:endParaRPr lang="en-GB" dirty="0"/>
          </a:p>
        </p:txBody>
      </p:sp>
    </p:spTree>
    <p:extLst>
      <p:ext uri="{BB962C8B-B14F-4D97-AF65-F5344CB8AC3E}">
        <p14:creationId xmlns:p14="http://schemas.microsoft.com/office/powerpoint/2010/main" val="4170674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235730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766454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501907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170706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052622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922677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Miloš</a:t>
            </a:r>
            <a:endParaRPr lang="en-GB" dirty="0"/>
          </a:p>
        </p:txBody>
      </p:sp>
    </p:spTree>
    <p:extLst>
      <p:ext uri="{BB962C8B-B14F-4D97-AF65-F5344CB8AC3E}">
        <p14:creationId xmlns:p14="http://schemas.microsoft.com/office/powerpoint/2010/main" val="1745257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Miloš</a:t>
            </a:r>
            <a:endParaRPr lang="en-GB" dirty="0"/>
          </a:p>
        </p:txBody>
      </p:sp>
    </p:spTree>
    <p:extLst>
      <p:ext uri="{BB962C8B-B14F-4D97-AF65-F5344CB8AC3E}">
        <p14:creationId xmlns:p14="http://schemas.microsoft.com/office/powerpoint/2010/main" val="4134739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Miloš</a:t>
            </a:r>
            <a:endParaRPr lang="en-GB" dirty="0"/>
          </a:p>
        </p:txBody>
      </p:sp>
    </p:spTree>
    <p:extLst>
      <p:ext uri="{BB962C8B-B14F-4D97-AF65-F5344CB8AC3E}">
        <p14:creationId xmlns:p14="http://schemas.microsoft.com/office/powerpoint/2010/main" val="19975531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Miloš</a:t>
            </a:r>
            <a:endParaRPr lang="en-GB" dirty="0"/>
          </a:p>
        </p:txBody>
      </p:sp>
    </p:spTree>
    <p:extLst>
      <p:ext uri="{BB962C8B-B14F-4D97-AF65-F5344CB8AC3E}">
        <p14:creationId xmlns:p14="http://schemas.microsoft.com/office/powerpoint/2010/main" val="2005061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Miloš</a:t>
            </a:r>
          </a:p>
        </p:txBody>
      </p:sp>
    </p:spTree>
    <p:extLst>
      <p:ext uri="{BB962C8B-B14F-4D97-AF65-F5344CB8AC3E}">
        <p14:creationId xmlns:p14="http://schemas.microsoft.com/office/powerpoint/2010/main" val="2758615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Miloš</a:t>
            </a:r>
            <a:endParaRPr lang="en-GB" dirty="0"/>
          </a:p>
        </p:txBody>
      </p:sp>
    </p:spTree>
    <p:extLst>
      <p:ext uri="{BB962C8B-B14F-4D97-AF65-F5344CB8AC3E}">
        <p14:creationId xmlns:p14="http://schemas.microsoft.com/office/powerpoint/2010/main" val="154179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Miloš</a:t>
            </a:r>
            <a:endParaRPr lang="en-GB" dirty="0"/>
          </a:p>
        </p:txBody>
      </p:sp>
    </p:spTree>
    <p:extLst>
      <p:ext uri="{BB962C8B-B14F-4D97-AF65-F5344CB8AC3E}">
        <p14:creationId xmlns:p14="http://schemas.microsoft.com/office/powerpoint/2010/main" val="100704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790709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Miloš</a:t>
            </a:r>
            <a:endParaRPr lang="en-GB" dirty="0"/>
          </a:p>
        </p:txBody>
      </p:sp>
    </p:spTree>
    <p:extLst>
      <p:ext uri="{BB962C8B-B14F-4D97-AF65-F5344CB8AC3E}">
        <p14:creationId xmlns:p14="http://schemas.microsoft.com/office/powerpoint/2010/main" val="19149731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5316293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8730651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1887841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9161732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1166413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5989507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9609297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Miloš</a:t>
            </a:r>
            <a:endParaRPr lang="en-GB" dirty="0"/>
          </a:p>
        </p:txBody>
      </p:sp>
    </p:spTree>
    <p:extLst>
      <p:ext uri="{BB962C8B-B14F-4D97-AF65-F5344CB8AC3E}">
        <p14:creationId xmlns:p14="http://schemas.microsoft.com/office/powerpoint/2010/main" val="20703219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Miloš + Honza</a:t>
            </a:r>
            <a:endParaRPr lang="en-GB" dirty="0"/>
          </a:p>
        </p:txBody>
      </p:sp>
    </p:spTree>
    <p:extLst>
      <p:ext uri="{BB962C8B-B14F-4D97-AF65-F5344CB8AC3E}">
        <p14:creationId xmlns:p14="http://schemas.microsoft.com/office/powerpoint/2010/main" val="3194600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7241115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Miloš</a:t>
            </a:r>
            <a:endParaRPr lang="en-GB" dirty="0"/>
          </a:p>
        </p:txBody>
      </p:sp>
    </p:spTree>
    <p:extLst>
      <p:ext uri="{BB962C8B-B14F-4D97-AF65-F5344CB8AC3E}">
        <p14:creationId xmlns:p14="http://schemas.microsoft.com/office/powerpoint/2010/main" val="40565987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Miloš</a:t>
            </a:r>
            <a:endParaRPr lang="en-GB" dirty="0"/>
          </a:p>
        </p:txBody>
      </p:sp>
    </p:spTree>
    <p:extLst>
      <p:ext uri="{BB962C8B-B14F-4D97-AF65-F5344CB8AC3E}">
        <p14:creationId xmlns:p14="http://schemas.microsoft.com/office/powerpoint/2010/main" val="23343752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Miloš</a:t>
            </a:r>
            <a:endParaRPr lang="en-GB" dirty="0"/>
          </a:p>
        </p:txBody>
      </p:sp>
    </p:spTree>
    <p:extLst>
      <p:ext uri="{BB962C8B-B14F-4D97-AF65-F5344CB8AC3E}">
        <p14:creationId xmlns:p14="http://schemas.microsoft.com/office/powerpoint/2010/main" val="37672434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Miloš</a:t>
            </a:r>
            <a:endParaRPr lang="en-GB" dirty="0"/>
          </a:p>
        </p:txBody>
      </p:sp>
    </p:spTree>
    <p:extLst>
      <p:ext uri="{BB962C8B-B14F-4D97-AF65-F5344CB8AC3E}">
        <p14:creationId xmlns:p14="http://schemas.microsoft.com/office/powerpoint/2010/main" val="35573645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Miloš</a:t>
            </a:r>
            <a:endParaRPr lang="en-GB" dirty="0"/>
          </a:p>
        </p:txBody>
      </p:sp>
    </p:spTree>
    <p:extLst>
      <p:ext uri="{BB962C8B-B14F-4D97-AF65-F5344CB8AC3E}">
        <p14:creationId xmlns:p14="http://schemas.microsoft.com/office/powerpoint/2010/main" val="1796506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Miloš</a:t>
            </a:r>
            <a:endParaRPr lang="en-GB" dirty="0"/>
          </a:p>
        </p:txBody>
      </p:sp>
    </p:spTree>
    <p:extLst>
      <p:ext uri="{BB962C8B-B14F-4D97-AF65-F5344CB8AC3E}">
        <p14:creationId xmlns:p14="http://schemas.microsoft.com/office/powerpoint/2010/main" val="15857565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Miloš</a:t>
            </a:r>
            <a:endParaRPr lang="en-GB" dirty="0"/>
          </a:p>
        </p:txBody>
      </p:sp>
    </p:spTree>
    <p:extLst>
      <p:ext uri="{BB962C8B-B14F-4D97-AF65-F5344CB8AC3E}">
        <p14:creationId xmlns:p14="http://schemas.microsoft.com/office/powerpoint/2010/main" val="32360926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Miloš</a:t>
            </a:r>
            <a:endParaRPr lang="en-GB" dirty="0"/>
          </a:p>
        </p:txBody>
      </p:sp>
    </p:spTree>
    <p:extLst>
      <p:ext uri="{BB962C8B-B14F-4D97-AF65-F5344CB8AC3E}">
        <p14:creationId xmlns:p14="http://schemas.microsoft.com/office/powerpoint/2010/main" val="11197416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Miloš</a:t>
            </a:r>
            <a:endParaRPr lang="en-GB" dirty="0"/>
          </a:p>
        </p:txBody>
      </p:sp>
    </p:spTree>
    <p:extLst>
      <p:ext uri="{BB962C8B-B14F-4D97-AF65-F5344CB8AC3E}">
        <p14:creationId xmlns:p14="http://schemas.microsoft.com/office/powerpoint/2010/main" val="39713312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873964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4484826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4386147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5557078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1840098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8954256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6968078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4327785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7764628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9276120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8198357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415428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4471423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4699638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7609809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40578634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6803757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3729725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5971431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5517138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0286167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9902999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644572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8102495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19192201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Miloš</a:t>
            </a:r>
            <a:endParaRPr lang="en-GB" dirty="0"/>
          </a:p>
        </p:txBody>
      </p:sp>
    </p:spTree>
    <p:extLst>
      <p:ext uri="{BB962C8B-B14F-4D97-AF65-F5344CB8AC3E}">
        <p14:creationId xmlns:p14="http://schemas.microsoft.com/office/powerpoint/2010/main" val="21823696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Miloš</a:t>
            </a:r>
            <a:endParaRPr lang="en-GB" dirty="0"/>
          </a:p>
        </p:txBody>
      </p:sp>
    </p:spTree>
    <p:extLst>
      <p:ext uri="{BB962C8B-B14F-4D97-AF65-F5344CB8AC3E}">
        <p14:creationId xmlns:p14="http://schemas.microsoft.com/office/powerpoint/2010/main" val="427908240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Miloš</a:t>
            </a:r>
            <a:endParaRPr lang="en-GB" dirty="0"/>
          </a:p>
        </p:txBody>
      </p:sp>
    </p:spTree>
    <p:extLst>
      <p:ext uri="{BB962C8B-B14F-4D97-AF65-F5344CB8AC3E}">
        <p14:creationId xmlns:p14="http://schemas.microsoft.com/office/powerpoint/2010/main" val="32839564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Honza</a:t>
            </a:r>
            <a:endParaRPr lang="en-GB" dirty="0"/>
          </a:p>
        </p:txBody>
      </p:sp>
    </p:spTree>
    <p:extLst>
      <p:ext uri="{BB962C8B-B14F-4D97-AF65-F5344CB8AC3E}">
        <p14:creationId xmlns:p14="http://schemas.microsoft.com/office/powerpoint/2010/main" val="39234644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Honza</a:t>
            </a:r>
            <a:endParaRPr lang="en-GB" dirty="0"/>
          </a:p>
        </p:txBody>
      </p:sp>
    </p:spTree>
    <p:extLst>
      <p:ext uri="{BB962C8B-B14F-4D97-AF65-F5344CB8AC3E}">
        <p14:creationId xmlns:p14="http://schemas.microsoft.com/office/powerpoint/2010/main" val="6884820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Honza </a:t>
            </a:r>
            <a:endParaRPr lang="en-GB" dirty="0"/>
          </a:p>
        </p:txBody>
      </p:sp>
    </p:spTree>
    <p:extLst>
      <p:ext uri="{BB962C8B-B14F-4D97-AF65-F5344CB8AC3E}">
        <p14:creationId xmlns:p14="http://schemas.microsoft.com/office/powerpoint/2010/main" val="233823226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dirty="0"/>
              <a:t>Honza </a:t>
            </a:r>
            <a:endParaRPr lang="en-GB" dirty="0"/>
          </a:p>
        </p:txBody>
      </p:sp>
    </p:spTree>
    <p:extLst>
      <p:ext uri="{BB962C8B-B14F-4D97-AF65-F5344CB8AC3E}">
        <p14:creationId xmlns:p14="http://schemas.microsoft.com/office/powerpoint/2010/main" val="97847874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Miloš</a:t>
            </a:r>
            <a:endParaRPr lang="en-GB" dirty="0"/>
          </a:p>
        </p:txBody>
      </p:sp>
    </p:spTree>
    <p:extLst>
      <p:ext uri="{BB962C8B-B14F-4D97-AF65-F5344CB8AC3E}">
        <p14:creationId xmlns:p14="http://schemas.microsoft.com/office/powerpoint/2010/main" val="197823883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Miloš</a:t>
            </a:r>
            <a:endParaRPr lang="en-GB" dirty="0"/>
          </a:p>
        </p:txBody>
      </p:sp>
    </p:spTree>
    <p:extLst>
      <p:ext uri="{BB962C8B-B14F-4D97-AF65-F5344CB8AC3E}">
        <p14:creationId xmlns:p14="http://schemas.microsoft.com/office/powerpoint/2010/main" val="1686429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62511668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Miloš</a:t>
            </a:r>
            <a:endParaRPr lang="en-GB" dirty="0"/>
          </a:p>
        </p:txBody>
      </p:sp>
    </p:spTree>
    <p:extLst>
      <p:ext uri="{BB962C8B-B14F-4D97-AF65-F5344CB8AC3E}">
        <p14:creationId xmlns:p14="http://schemas.microsoft.com/office/powerpoint/2010/main" val="20750877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Miloš</a:t>
            </a:r>
            <a:endParaRPr lang="en-GB" dirty="0"/>
          </a:p>
        </p:txBody>
      </p:sp>
    </p:spTree>
    <p:extLst>
      <p:ext uri="{BB962C8B-B14F-4D97-AF65-F5344CB8AC3E}">
        <p14:creationId xmlns:p14="http://schemas.microsoft.com/office/powerpoint/2010/main" val="24273294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Honza</a:t>
            </a:r>
            <a:endParaRPr lang="en-GB" dirty="0"/>
          </a:p>
        </p:txBody>
      </p:sp>
    </p:spTree>
    <p:extLst>
      <p:ext uri="{BB962C8B-B14F-4D97-AF65-F5344CB8AC3E}">
        <p14:creationId xmlns:p14="http://schemas.microsoft.com/office/powerpoint/2010/main" val="340223879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Honza</a:t>
            </a:r>
            <a:endParaRPr lang="en-GB" dirty="0"/>
          </a:p>
        </p:txBody>
      </p:sp>
    </p:spTree>
    <p:extLst>
      <p:ext uri="{BB962C8B-B14F-4D97-AF65-F5344CB8AC3E}">
        <p14:creationId xmlns:p14="http://schemas.microsoft.com/office/powerpoint/2010/main" val="32945804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Honza</a:t>
            </a:r>
            <a:endParaRPr lang="en-GB" dirty="0"/>
          </a:p>
        </p:txBody>
      </p:sp>
    </p:spTree>
    <p:extLst>
      <p:ext uri="{BB962C8B-B14F-4D97-AF65-F5344CB8AC3E}">
        <p14:creationId xmlns:p14="http://schemas.microsoft.com/office/powerpoint/2010/main" val="4915081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Miloš</a:t>
            </a:r>
            <a:endParaRPr lang="en-GB" dirty="0"/>
          </a:p>
        </p:txBody>
      </p:sp>
    </p:spTree>
    <p:extLst>
      <p:ext uri="{BB962C8B-B14F-4D97-AF65-F5344CB8AC3E}">
        <p14:creationId xmlns:p14="http://schemas.microsoft.com/office/powerpoint/2010/main" val="267390587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Miloš</a:t>
            </a:r>
            <a:endParaRPr lang="en-GB" dirty="0"/>
          </a:p>
        </p:txBody>
      </p:sp>
    </p:spTree>
    <p:extLst>
      <p:ext uri="{BB962C8B-B14F-4D97-AF65-F5344CB8AC3E}">
        <p14:creationId xmlns:p14="http://schemas.microsoft.com/office/powerpoint/2010/main" val="424548434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Miloš</a:t>
            </a:r>
            <a:endParaRPr lang="en-GB" dirty="0"/>
          </a:p>
        </p:txBody>
      </p:sp>
    </p:spTree>
    <p:extLst>
      <p:ext uri="{BB962C8B-B14F-4D97-AF65-F5344CB8AC3E}">
        <p14:creationId xmlns:p14="http://schemas.microsoft.com/office/powerpoint/2010/main" val="424773550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Miloš</a:t>
            </a:r>
            <a:endParaRPr lang="en-GB" dirty="0"/>
          </a:p>
        </p:txBody>
      </p:sp>
    </p:spTree>
    <p:extLst>
      <p:ext uri="{BB962C8B-B14F-4D97-AF65-F5344CB8AC3E}">
        <p14:creationId xmlns:p14="http://schemas.microsoft.com/office/powerpoint/2010/main" val="217477218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Miloš</a:t>
            </a:r>
            <a:endParaRPr lang="en-GB" dirty="0"/>
          </a:p>
        </p:txBody>
      </p:sp>
    </p:spTree>
    <p:extLst>
      <p:ext uri="{BB962C8B-B14F-4D97-AF65-F5344CB8AC3E}">
        <p14:creationId xmlns:p14="http://schemas.microsoft.com/office/powerpoint/2010/main" val="2582558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04668551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94870732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05835519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74145219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3298890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01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smtClean="0">
                <a:ln>
                  <a:noFill/>
                </a:ln>
                <a:solidFill>
                  <a:srgbClr val="00529C"/>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529C"/>
              </a:solidFill>
              <a:effectLst/>
              <a:uLnTx/>
              <a:uFillTx/>
              <a:latin typeface="Arial" panose="020B0604020202020204"/>
              <a:ea typeface="+mn-ea"/>
              <a:cs typeface="+mn-cs"/>
            </a:endParaRPr>
          </a:p>
        </p:txBody>
      </p:sp>
    </p:spTree>
    <p:extLst>
      <p:ext uri="{BB962C8B-B14F-4D97-AF65-F5344CB8AC3E}">
        <p14:creationId xmlns:p14="http://schemas.microsoft.com/office/powerpoint/2010/main" val="721284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baseline="0">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03620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smtClean="0">
                <a:ln>
                  <a:noFill/>
                </a:ln>
                <a:solidFill>
                  <a:srgbClr val="00529C"/>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529C"/>
              </a:solidFill>
              <a:effectLst/>
              <a:uLnTx/>
              <a:uFillTx/>
              <a:latin typeface="Arial" panose="020B0604020202020204"/>
              <a:ea typeface="+mn-ea"/>
              <a:cs typeface="+mn-cs"/>
            </a:endParaRPr>
          </a:p>
        </p:txBody>
      </p:sp>
    </p:spTree>
    <p:extLst>
      <p:ext uri="{BB962C8B-B14F-4D97-AF65-F5344CB8AC3E}">
        <p14:creationId xmlns:p14="http://schemas.microsoft.com/office/powerpoint/2010/main" val="7715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baseline="0">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36574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88B61CF2-46DE-C141-AA64-5A32E04513DC}"/>
              </a:ext>
            </a:extLst>
          </p:cNvPr>
          <p:cNvSpPr>
            <a:spLocks noGrp="1"/>
          </p:cNvSpPr>
          <p:nvPr>
            <p:ph type="sldNum" sz="quarter" idx="12"/>
          </p:nvPr>
        </p:nvSpPr>
        <p:spPr>
          <a:xfrm>
            <a:off x="183137" y="6356349"/>
            <a:ext cx="500431"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smtClean="0">
                <a:ln>
                  <a:noFill/>
                </a:ln>
                <a:solidFill>
                  <a:srgbClr val="00529C"/>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529C"/>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0798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183137" y="6356349"/>
            <a:ext cx="500431" cy="365125"/>
          </a:xfrm>
          <a:prstGeom prst="rect">
            <a:avLst/>
          </a:prstGeom>
        </p:spPr>
        <p:txBody>
          <a:bodyPr vert="horz" lIns="91440" tIns="45720" rIns="91440" bIns="45720" rtlCol="0" anchor="ctr"/>
          <a:lstStyle>
            <a:lvl1pPr algn="l">
              <a:defRPr sz="1200">
                <a:solidFill>
                  <a:srgbClr val="00529C"/>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smtClean="0">
                <a:ln>
                  <a:noFill/>
                </a:ln>
                <a:solidFill>
                  <a:srgbClr val="00529C"/>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529C"/>
              </a:solidFill>
              <a:effectLst/>
              <a:uLnTx/>
              <a:uFillTx/>
              <a:latin typeface="Arial" panose="020B0604020202020204"/>
              <a:ea typeface="+mn-ea"/>
              <a:cs typeface="+mn-cs"/>
            </a:endParaRPr>
          </a:p>
        </p:txBody>
      </p:sp>
    </p:spTree>
    <p:extLst>
      <p:ext uri="{BB962C8B-B14F-4D97-AF65-F5344CB8AC3E}">
        <p14:creationId xmlns:p14="http://schemas.microsoft.com/office/powerpoint/2010/main" val="81722081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Lst>
  <p:hf hdr="0" ftr="0" dt="0"/>
  <p:txStyles>
    <p:titleStyle>
      <a:lvl1pPr algn="l" defTabSz="457200" rtl="0" eaLnBrk="1" latinLnBrk="0" hangingPunct="1">
        <a:spcBef>
          <a:spcPct val="0"/>
        </a:spcBef>
        <a:buNone/>
        <a:defRPr sz="3600" b="1" kern="1200">
          <a:solidFill>
            <a:srgbClr val="00529C"/>
          </a:solidFill>
          <a:latin typeface="+mj-lt"/>
          <a:ea typeface="+mj-ea"/>
          <a:cs typeface="+mj-cs"/>
        </a:defRPr>
      </a:lvl1pPr>
    </p:titleStyle>
    <p:body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3.xm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10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8.xml"/><Relationship Id="rId1" Type="http://schemas.openxmlformats.org/officeDocument/2006/relationships/slideLayout" Target="../slideLayouts/slideLayout4.xml"/><Relationship Id="rId5" Type="http://schemas.openxmlformats.org/officeDocument/2006/relationships/image" Target="../media/image66.png"/><Relationship Id="rId4" Type="http://schemas.openxmlformats.org/officeDocument/2006/relationships/image" Target="../media/image65.png"/></Relationships>
</file>

<file path=ppt/slides/_rels/slide10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9.xml"/><Relationship Id="rId1" Type="http://schemas.openxmlformats.org/officeDocument/2006/relationships/slideLayout" Target="../slideLayouts/slideLayout4.xml"/><Relationship Id="rId4" Type="http://schemas.openxmlformats.org/officeDocument/2006/relationships/image" Target="../media/image68.png"/></Relationships>
</file>

<file path=ppt/slides/_rels/slide10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0.xml"/><Relationship Id="rId1" Type="http://schemas.openxmlformats.org/officeDocument/2006/relationships/slideLayout" Target="../slideLayouts/slideLayout4.xml"/><Relationship Id="rId4" Type="http://schemas.openxmlformats.org/officeDocument/2006/relationships/image" Target="../media/image70.png"/></Relationships>
</file>

<file path=ppt/slides/_rels/slide10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2.xml"/><Relationship Id="rId1" Type="http://schemas.openxmlformats.org/officeDocument/2006/relationships/slideLayout" Target="../slideLayouts/slideLayout4.xml"/><Relationship Id="rId4" Type="http://schemas.openxmlformats.org/officeDocument/2006/relationships/hyperlink" Target="https://irop.gov.cz/cs/ms-2021"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4.xml"/><Relationship Id="rId1" Type="http://schemas.openxmlformats.org/officeDocument/2006/relationships/slideLayout" Target="../slideLayouts/slideLayout4.xml"/><Relationship Id="rId4" Type="http://schemas.openxmlformats.org/officeDocument/2006/relationships/image" Target="../media/image75.pn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6.xml"/><Relationship Id="rId1" Type="http://schemas.openxmlformats.org/officeDocument/2006/relationships/slideLayout" Target="../slideLayouts/slideLayout4.xml"/><Relationship Id="rId4" Type="http://schemas.openxmlformats.org/officeDocument/2006/relationships/image" Target="../media/image77.png"/></Relationships>
</file>

<file path=ppt/slides/_rels/slide11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7.xml"/><Relationship Id="rId1" Type="http://schemas.openxmlformats.org/officeDocument/2006/relationships/slideLayout" Target="../slideLayouts/slideLayout4.xml"/><Relationship Id="rId5" Type="http://schemas.openxmlformats.org/officeDocument/2006/relationships/image" Target="../media/image80.png"/><Relationship Id="rId4" Type="http://schemas.openxmlformats.org/officeDocument/2006/relationships/image" Target="../media/image79.png"/></Relationships>
</file>

<file path=ppt/slides/_rels/slide11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8.xml"/><Relationship Id="rId1" Type="http://schemas.openxmlformats.org/officeDocument/2006/relationships/slideLayout" Target="../slideLayouts/slideLayout4.xml"/><Relationship Id="rId4" Type="http://schemas.openxmlformats.org/officeDocument/2006/relationships/image" Target="../media/image82.png"/></Relationships>
</file>

<file path=ppt/slides/_rels/slide11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89.xml"/><Relationship Id="rId1" Type="http://schemas.openxmlformats.org/officeDocument/2006/relationships/slideLayout" Target="../slideLayouts/slideLayout4.xml"/><Relationship Id="rId4" Type="http://schemas.openxmlformats.org/officeDocument/2006/relationships/image" Target="../media/image84.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hyperlink" Target="https://irop.gov.cz/cs/ms-2021" TargetMode="External"/><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crr.gov.cz/irop/projekt-a-kontrola/rozpocet-stavebnich-projektu/"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irop.mmr.cz/cs/ms-2021"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hyperlink" Target="mailto:Dagmar.MinovskaZakostelna@crr.gov.cz" TargetMode="External"/><Relationship Id="rId13" Type="http://schemas.openxmlformats.org/officeDocument/2006/relationships/hyperlink" Target="mailto:jaroslav.stluka@crr.cz" TargetMode="External"/><Relationship Id="rId3" Type="http://schemas.openxmlformats.org/officeDocument/2006/relationships/hyperlink" Target="mailto:Iveta.Cerna@crr.gov.cz" TargetMode="External"/><Relationship Id="rId7" Type="http://schemas.openxmlformats.org/officeDocument/2006/relationships/hyperlink" Target="mailto:Jan.Nepras@crr.gov.cz" TargetMode="External"/><Relationship Id="rId12" Type="http://schemas.openxmlformats.org/officeDocument/2006/relationships/hyperlink" Target="mailto:Lenka.Vlachova@crr.gov.cz"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mailto:Irena.Hvozdova@crr.gov.cz" TargetMode="External"/><Relationship Id="rId11" Type="http://schemas.openxmlformats.org/officeDocument/2006/relationships/hyperlink" Target="mailto:Lucie.Tosner@crr.gov.cz" TargetMode="External"/><Relationship Id="rId5" Type="http://schemas.openxmlformats.org/officeDocument/2006/relationships/hyperlink" Target="mailto:Hana.Fritschova@crr.gov.cz" TargetMode="External"/><Relationship Id="rId10" Type="http://schemas.openxmlformats.org/officeDocument/2006/relationships/hyperlink" Target="mailto:Vera.Savlova@crr.gov.cz" TargetMode="External"/><Relationship Id="rId4" Type="http://schemas.openxmlformats.org/officeDocument/2006/relationships/hyperlink" Target="mailto:Martina.Dudakova@crr.gov.cz" TargetMode="External"/><Relationship Id="rId9" Type="http://schemas.openxmlformats.org/officeDocument/2006/relationships/hyperlink" Target="mailto:Veronika.Peclova@crr.gov.cz" TargetMode="External"/><Relationship Id="rId14" Type="http://schemas.openxmlformats.org/officeDocument/2006/relationships/hyperlink" Target="mailto:Ivana.Jaskova@crr.gov.cz"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6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_rels/slide6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4.png"/></Relationships>
</file>

<file path=ppt/slides/_rels/slide6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4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hyperlink" Target="https://crr.gov.cz/irop/projekt-a-kontrola/zadost-o-platbu-a-zprava-o-realizaci-projektu/" TargetMode="External"/><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4.xml"/><Relationship Id="rId1" Type="http://schemas.openxmlformats.org/officeDocument/2006/relationships/themeOverride" Target="../theme/themeOverride1.xml"/><Relationship Id="rId5" Type="http://schemas.openxmlformats.org/officeDocument/2006/relationships/image" Target="../media/image50.png"/><Relationship Id="rId4" Type="http://schemas.openxmlformats.org/officeDocument/2006/relationships/hyperlink" Target="https://crr.gov.cz/irop/projekt-a-kontrola/zadost-o-platbu-a-zprava-o-realizaci-projektu/specificke-prilohy/"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hyperlink" Target="https://eur-lex.europa.eu/legal-content/CS/TXT/?uri=CELEX:32020R0852" TargetMode="External"/><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hyperlink" Target="https://irop.gov.cz/cs/irop-2021-2027/dokumenty" TargetMode="External"/><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hyperlink" Target="https://irop.gov.cz/cs/irop-2021-2027/dokumenty" TargetMode="External"/><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hyperlink" Target="https://irop.gov.cz/getmedia/fd33f2cf-494c-4bef-916b-b201d050e9c4/Doprovodna-informace-k-Zavaznemu-stanovisku-c-7-a-c-29.pdf.aspx?ext=.pdf" TargetMode="External"/><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irop.mmr.cz/cs/irop-2021-2027/dokumenty" TargetMode="External"/><Relationship Id="rId7" Type="http://schemas.openxmlformats.org/officeDocument/2006/relationships/hyperlink" Target="https://irop.gov.cz/cs/irop-2021-2027/dokumenty"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irop.gov.cz/cs/irop-2021-2027/zavazna-stanoviska-ro-irop-2021-2027" TargetMode="External"/><Relationship Id="rId5" Type="http://schemas.openxmlformats.org/officeDocument/2006/relationships/hyperlink" Target="https://irop.mmr.cz/cs/ms-2021" TargetMode="External"/><Relationship Id="rId4" Type="http://schemas.openxmlformats.org/officeDocument/2006/relationships/hyperlink" Target="https://irop.mmr.cz/cs/vyzvy-2021-2027" TargetMode="Externa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hyperlink" Target="https://irop.gov.cz/cs/irop-2021-2027/strategicke-projekty-irop-2021-2027" TargetMode="External"/><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1.xml"/><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9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963521" y="1859340"/>
            <a:ext cx="7216958" cy="1569660"/>
          </a:xfrm>
          <a:prstGeom prst="rect">
            <a:avLst/>
          </a:prstGeom>
          <a:noFill/>
        </p:spPr>
        <p:txBody>
          <a:bodyPr wrap="square" rtlCol="0">
            <a:spAutoFit/>
          </a:bodyPr>
          <a:lstStyle/>
          <a:p>
            <a:pPr algn="ctr"/>
            <a:r>
              <a:rPr lang="pl-PL" sz="4800" b="1" cap="all" dirty="0">
                <a:solidFill>
                  <a:schemeClr val="bg1"/>
                </a:solidFill>
              </a:rPr>
              <a:t>Realizace projektŮ v IROP 2021–2027</a:t>
            </a:r>
            <a:endParaRPr lang="cs-CZ" sz="4800" b="1" dirty="0"/>
          </a:p>
        </p:txBody>
      </p:sp>
      <p:sp>
        <p:nvSpPr>
          <p:cNvPr id="6" name="TextovéPole 5">
            <a:extLst>
              <a:ext uri="{FF2B5EF4-FFF2-40B4-BE49-F238E27FC236}">
                <a16:creationId xmlns:a16="http://schemas.microsoft.com/office/drawing/2014/main" id="{F41CA9DB-76A9-3855-D7B7-F33F2F0D0A90}"/>
              </a:ext>
            </a:extLst>
          </p:cNvPr>
          <p:cNvSpPr txBox="1"/>
          <p:nvPr/>
        </p:nvSpPr>
        <p:spPr>
          <a:xfrm>
            <a:off x="433388" y="5510358"/>
            <a:ext cx="4572000" cy="369332"/>
          </a:xfrm>
          <a:prstGeom prst="rect">
            <a:avLst/>
          </a:prstGeom>
          <a:noFill/>
        </p:spPr>
        <p:txBody>
          <a:bodyPr wrap="square">
            <a:spAutoFit/>
          </a:bodyPr>
          <a:lstStyle/>
          <a:p>
            <a:r>
              <a:rPr lang="cs-CZ" sz="1800" b="1" dirty="0">
                <a:solidFill>
                  <a:schemeClr val="bg1"/>
                </a:solidFill>
                <a:latin typeface="Arial" panose="020B0604020202020204" pitchFamily="34" charset="0"/>
                <a:cs typeface="Arial" panose="020B0604020202020204" pitchFamily="34" charset="0"/>
              </a:rPr>
              <a:t>České Budějovice, 18.03.2025</a:t>
            </a:r>
          </a:p>
        </p:txBody>
      </p:sp>
    </p:spTree>
    <p:extLst>
      <p:ext uri="{BB962C8B-B14F-4D97-AF65-F5344CB8AC3E}">
        <p14:creationId xmlns:p14="http://schemas.microsoft.com/office/powerpoint/2010/main" val="2079597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790114" y="1196578"/>
            <a:ext cx="7216958" cy="3785652"/>
          </a:xfrm>
          <a:prstGeom prst="rect">
            <a:avLst/>
          </a:prstGeom>
          <a:noFill/>
        </p:spPr>
        <p:txBody>
          <a:bodyPr wrap="square" rtlCol="0">
            <a:spAutoFit/>
          </a:bodyPr>
          <a:lstStyle/>
          <a:p>
            <a:pPr algn="ctr"/>
            <a:r>
              <a:rPr lang="cs-CZ" sz="4800" b="1" cap="all" dirty="0">
                <a:solidFill>
                  <a:schemeClr val="bg1"/>
                </a:solidFill>
                <a:latin typeface="+mj-lt"/>
                <a:ea typeface="+mj-ea"/>
                <a:cs typeface="+mj-cs"/>
              </a:rPr>
              <a:t>NA CO SI DÁT POZOR BĚHEM REALIZACE PROJEKTŮ </a:t>
            </a:r>
          </a:p>
          <a:p>
            <a:pPr algn="ctr"/>
            <a:endParaRPr lang="cs-CZ" sz="4800" b="1" cap="all" dirty="0">
              <a:solidFill>
                <a:schemeClr val="bg1"/>
              </a:solidFill>
              <a:latin typeface="+mj-lt"/>
              <a:ea typeface="+mj-ea"/>
              <a:cs typeface="+mj-cs"/>
            </a:endParaRPr>
          </a:p>
          <a:p>
            <a:pPr algn="ctr"/>
            <a:r>
              <a:rPr lang="cs-CZ" sz="4800" b="1" cap="all" dirty="0">
                <a:solidFill>
                  <a:schemeClr val="bg1"/>
                </a:solidFill>
                <a:latin typeface="+mj-lt"/>
                <a:ea typeface="+mj-ea"/>
                <a:cs typeface="+mj-cs"/>
              </a:rPr>
              <a:t>SLEDOVANÉ OBDOBÍ </a:t>
            </a:r>
            <a:endParaRPr lang="cs-CZ" sz="4800" dirty="0"/>
          </a:p>
        </p:txBody>
      </p:sp>
      <p:sp>
        <p:nvSpPr>
          <p:cNvPr id="4" name="Zástupný symbol pro číslo snímku 3">
            <a:extLst>
              <a:ext uri="{FF2B5EF4-FFF2-40B4-BE49-F238E27FC236}">
                <a16:creationId xmlns:a16="http://schemas.microsoft.com/office/drawing/2014/main" id="{53116D45-1239-4C51-8CA9-FD10CC77162E}"/>
              </a:ext>
            </a:extLst>
          </p:cNvPr>
          <p:cNvSpPr>
            <a:spLocks noGrp="1"/>
          </p:cNvSpPr>
          <p:nvPr>
            <p:ph type="sldNum" sz="quarter" idx="12"/>
          </p:nvPr>
        </p:nvSpPr>
        <p:spPr/>
        <p:txBody>
          <a:bodyPr/>
          <a:lstStyle/>
          <a:p>
            <a:fld id="{4000C4B2-41BC-D741-8B94-B76DB6967C01}" type="slidenum">
              <a:rPr lang="en-US" smtClean="0">
                <a:solidFill>
                  <a:schemeClr val="bg1"/>
                </a:solidFill>
              </a:rPr>
              <a:pPr/>
              <a:t>9</a:t>
            </a:fld>
            <a:endParaRPr lang="en-US" dirty="0">
              <a:solidFill>
                <a:schemeClr val="bg1"/>
              </a:solidFill>
            </a:endParaRPr>
          </a:p>
        </p:txBody>
      </p:sp>
    </p:spTree>
    <p:extLst>
      <p:ext uri="{BB962C8B-B14F-4D97-AF65-F5344CB8AC3E}">
        <p14:creationId xmlns:p14="http://schemas.microsoft.com/office/powerpoint/2010/main" val="347804272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99</a:t>
            </a:fld>
            <a:endParaRPr lang="en-US"/>
          </a:p>
        </p:txBody>
      </p:sp>
      <p:sp>
        <p:nvSpPr>
          <p:cNvPr id="4" name="Content Placeholder 2">
            <a:extLst>
              <a:ext uri="{FF2B5EF4-FFF2-40B4-BE49-F238E27FC236}">
                <a16:creationId xmlns:a16="http://schemas.microsoft.com/office/drawing/2014/main" id="{D7991826-C0A4-BFD1-ADFF-318238BB32A5}"/>
              </a:ext>
            </a:extLst>
          </p:cNvPr>
          <p:cNvSpPr txBox="1">
            <a:spLocks/>
          </p:cNvSpPr>
          <p:nvPr/>
        </p:nvSpPr>
        <p:spPr>
          <a:xfrm>
            <a:off x="911942" y="16614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3" name="Title 3">
            <a:extLst>
              <a:ext uri="{FF2B5EF4-FFF2-40B4-BE49-F238E27FC236}">
                <a16:creationId xmlns:a16="http://schemas.microsoft.com/office/drawing/2014/main" id="{F6831A60-A3D3-D9FA-5B4A-69AE11D246BA}"/>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Vykázání změny/přírůstku</a:t>
            </a:r>
            <a:endParaRPr lang="en-US" sz="2800" cap="all">
              <a:highlight>
                <a:srgbClr val="FF66FF"/>
              </a:highlight>
              <a:latin typeface="Arial" panose="020B0604020202020204" pitchFamily="34" charset="0"/>
              <a:cs typeface="Arial" panose="020B0604020202020204" pitchFamily="34" charset="0"/>
            </a:endParaRPr>
          </a:p>
        </p:txBody>
      </p:sp>
      <p:sp>
        <p:nvSpPr>
          <p:cNvPr id="5" name="TextovéPole 4">
            <a:extLst>
              <a:ext uri="{FF2B5EF4-FFF2-40B4-BE49-F238E27FC236}">
                <a16:creationId xmlns:a16="http://schemas.microsoft.com/office/drawing/2014/main" id="{945D1006-C01D-C3A0-A17A-05E4491DB4C9}"/>
              </a:ext>
            </a:extLst>
          </p:cNvPr>
          <p:cNvSpPr txBox="1"/>
          <p:nvPr/>
        </p:nvSpPr>
        <p:spPr>
          <a:xfrm>
            <a:off x="183845" y="1189608"/>
            <a:ext cx="8206261" cy="369332"/>
          </a:xfrm>
          <a:prstGeom prst="rect">
            <a:avLst/>
          </a:prstGeom>
          <a:noFill/>
        </p:spPr>
        <p:txBody>
          <a:bodyPr wrap="square" rtlCol="0">
            <a:spAutoFit/>
          </a:bodyPr>
          <a:lstStyle/>
          <a:p>
            <a:pPr marL="285750" indent="-285750">
              <a:buFont typeface="Arial" panose="020B0604020202020204" pitchFamily="34" charset="0"/>
              <a:buChar char="•"/>
            </a:pPr>
            <a:r>
              <a:rPr lang="cs-CZ"/>
              <a:t>Některé záložky se vyplňují kliknutím na tlačítko </a:t>
            </a:r>
            <a:r>
              <a:rPr lang="cs-CZ" b="1"/>
              <a:t>Vykázat změnu/přírůstek</a:t>
            </a:r>
            <a:r>
              <a:rPr lang="cs-CZ"/>
              <a:t>.</a:t>
            </a:r>
          </a:p>
        </p:txBody>
      </p:sp>
      <p:pic>
        <p:nvPicPr>
          <p:cNvPr id="6" name="Obrázek 5" descr="Obsah obrázku text&#10;&#10;Popis byl vytvořen automaticky">
            <a:extLst>
              <a:ext uri="{FF2B5EF4-FFF2-40B4-BE49-F238E27FC236}">
                <a16:creationId xmlns:a16="http://schemas.microsoft.com/office/drawing/2014/main" id="{1E0667D2-3E4A-4AB0-4827-B078E5101984}"/>
              </a:ext>
            </a:extLst>
          </p:cNvPr>
          <p:cNvPicPr>
            <a:picLocks noChangeAspect="1"/>
          </p:cNvPicPr>
          <p:nvPr/>
        </p:nvPicPr>
        <p:blipFill>
          <a:blip r:embed="rId3"/>
          <a:stretch>
            <a:fillRect/>
          </a:stretch>
        </p:blipFill>
        <p:spPr>
          <a:xfrm>
            <a:off x="318972" y="1506707"/>
            <a:ext cx="3281840" cy="1772948"/>
          </a:xfrm>
          <a:prstGeom prst="rect">
            <a:avLst/>
          </a:prstGeom>
        </p:spPr>
      </p:pic>
      <p:pic>
        <p:nvPicPr>
          <p:cNvPr id="8" name="Obrázek 7">
            <a:extLst>
              <a:ext uri="{FF2B5EF4-FFF2-40B4-BE49-F238E27FC236}">
                <a16:creationId xmlns:a16="http://schemas.microsoft.com/office/drawing/2014/main" id="{8E95D687-02E5-C852-E2DC-B8C85C551927}"/>
              </a:ext>
            </a:extLst>
          </p:cNvPr>
          <p:cNvPicPr>
            <a:picLocks noChangeAspect="1"/>
          </p:cNvPicPr>
          <p:nvPr/>
        </p:nvPicPr>
        <p:blipFill>
          <a:blip r:embed="rId4"/>
          <a:stretch>
            <a:fillRect/>
          </a:stretch>
        </p:blipFill>
        <p:spPr>
          <a:xfrm>
            <a:off x="318972" y="3227422"/>
            <a:ext cx="3281840" cy="2774845"/>
          </a:xfrm>
          <a:prstGeom prst="rect">
            <a:avLst/>
          </a:prstGeom>
        </p:spPr>
      </p:pic>
      <p:sp>
        <p:nvSpPr>
          <p:cNvPr id="10" name="TextovéPole 9">
            <a:extLst>
              <a:ext uri="{FF2B5EF4-FFF2-40B4-BE49-F238E27FC236}">
                <a16:creationId xmlns:a16="http://schemas.microsoft.com/office/drawing/2014/main" id="{319B908C-9939-588A-DFBA-18D73F1D0D34}"/>
              </a:ext>
            </a:extLst>
          </p:cNvPr>
          <p:cNvSpPr txBox="1"/>
          <p:nvPr/>
        </p:nvSpPr>
        <p:spPr>
          <a:xfrm>
            <a:off x="3735939" y="2194734"/>
            <a:ext cx="4829452" cy="3416320"/>
          </a:xfrm>
          <a:prstGeom prst="rect">
            <a:avLst/>
          </a:prstGeom>
          <a:noFill/>
        </p:spPr>
        <p:txBody>
          <a:bodyPr wrap="square" rtlCol="0">
            <a:spAutoFit/>
          </a:bodyPr>
          <a:lstStyle/>
          <a:p>
            <a:pPr marL="342900" indent="-342900" algn="just">
              <a:buFont typeface="+mj-lt"/>
              <a:buAutoNum type="arabicPeriod"/>
            </a:pPr>
            <a:r>
              <a:rPr lang="cs-CZ" dirty="0"/>
              <a:t>Pro výběr záznamu pro vykázání změny na záznam klikněte – zezelená.</a:t>
            </a:r>
          </a:p>
          <a:p>
            <a:pPr marL="342900" indent="-342900" algn="just">
              <a:buFont typeface="+mj-lt"/>
              <a:buAutoNum type="arabicPeriod"/>
            </a:pPr>
            <a:endParaRPr lang="cs-CZ" dirty="0"/>
          </a:p>
          <a:p>
            <a:pPr marL="342900" indent="-342900" algn="just">
              <a:buFont typeface="+mj-lt"/>
              <a:buAutoNum type="arabicPeriod"/>
            </a:pPr>
            <a:r>
              <a:rPr lang="cs-CZ" dirty="0"/>
              <a:t>Klikněte na tlačítko </a:t>
            </a:r>
            <a:r>
              <a:rPr lang="cs-CZ" b="1" dirty="0"/>
              <a:t>Vykázat změnu/přírůstek</a:t>
            </a:r>
            <a:r>
              <a:rPr lang="cs-CZ" dirty="0"/>
              <a:t>.</a:t>
            </a:r>
          </a:p>
          <a:p>
            <a:pPr marL="342900" indent="-342900" algn="just">
              <a:buFont typeface="+mj-lt"/>
              <a:buAutoNum type="arabicPeriod"/>
            </a:pPr>
            <a:endParaRPr lang="cs-CZ" dirty="0"/>
          </a:p>
          <a:p>
            <a:pPr marL="342900" indent="-342900" algn="just">
              <a:buFont typeface="+mj-lt"/>
              <a:buAutoNum type="arabicPeriod"/>
            </a:pPr>
            <a:r>
              <a:rPr lang="cs-CZ" dirty="0"/>
              <a:t>Vytvoří se záznam pod původní tabulkou.</a:t>
            </a:r>
          </a:p>
          <a:p>
            <a:pPr marL="342900" indent="-342900" algn="just">
              <a:buFont typeface="+mj-lt"/>
              <a:buAutoNum type="arabicPeriod"/>
            </a:pPr>
            <a:endParaRPr lang="cs-CZ" dirty="0"/>
          </a:p>
          <a:p>
            <a:pPr marL="342900" indent="-342900" algn="just">
              <a:buFont typeface="+mj-lt"/>
              <a:buAutoNum type="arabicPeriod"/>
            </a:pPr>
            <a:r>
              <a:rPr lang="cs-CZ" dirty="0"/>
              <a:t>Záznam je možné upravit a editovat.</a:t>
            </a:r>
          </a:p>
          <a:p>
            <a:pPr marL="342900" indent="-342900" algn="just">
              <a:buFont typeface="+mj-lt"/>
              <a:buAutoNum type="arabicPeriod"/>
            </a:pPr>
            <a:endParaRPr lang="cs-CZ" dirty="0"/>
          </a:p>
          <a:p>
            <a:pPr marL="342900" indent="-342900" algn="just">
              <a:buFont typeface="+mj-lt"/>
              <a:buAutoNum type="arabicPeriod"/>
            </a:pPr>
            <a:r>
              <a:rPr lang="cs-CZ" dirty="0"/>
              <a:t>Po ukončení editace záznam uložte.</a:t>
            </a:r>
          </a:p>
          <a:p>
            <a:pPr marL="285750" indent="-285750">
              <a:buFont typeface="Arial" panose="020B0604020202020204" pitchFamily="34" charset="0"/>
              <a:buChar char="•"/>
            </a:pPr>
            <a:endParaRPr lang="cs-CZ" dirty="0"/>
          </a:p>
        </p:txBody>
      </p:sp>
    </p:spTree>
    <p:extLst>
      <p:ext uri="{BB962C8B-B14F-4D97-AF65-F5344CB8AC3E}">
        <p14:creationId xmlns:p14="http://schemas.microsoft.com/office/powerpoint/2010/main" val="41750273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100</a:t>
            </a:fld>
            <a:endParaRPr lang="en-US"/>
          </a:p>
        </p:txBody>
      </p:sp>
      <p:sp>
        <p:nvSpPr>
          <p:cNvPr id="4" name="Content Placeholder 2">
            <a:extLst>
              <a:ext uri="{FF2B5EF4-FFF2-40B4-BE49-F238E27FC236}">
                <a16:creationId xmlns:a16="http://schemas.microsoft.com/office/drawing/2014/main" id="{D7991826-C0A4-BFD1-ADFF-318238BB32A5}"/>
              </a:ext>
            </a:extLst>
          </p:cNvPr>
          <p:cNvSpPr txBox="1">
            <a:spLocks/>
          </p:cNvSpPr>
          <p:nvPr/>
        </p:nvSpPr>
        <p:spPr>
          <a:xfrm>
            <a:off x="911942" y="16614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3" name="Content Placeholder 1">
            <a:extLst>
              <a:ext uri="{FF2B5EF4-FFF2-40B4-BE49-F238E27FC236}">
                <a16:creationId xmlns:a16="http://schemas.microsoft.com/office/drawing/2014/main" id="{D916466D-2451-E1DB-5AE6-EEF4C32A58BB}"/>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lgn="just">
              <a:buFont typeface="Arial" panose="020B0604020202020204" pitchFamily="34" charset="0"/>
              <a:buChar char="•"/>
            </a:pPr>
            <a:endParaRPr lang="cs-CZ" sz="2000">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3477EC4A-2E05-C388-5A38-E90044702C9A}"/>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Záložka základní informace</a:t>
            </a:r>
            <a:endParaRPr lang="en-US" sz="2800" cap="all">
              <a:highlight>
                <a:srgbClr val="FF66FF"/>
              </a:highlight>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4692604D-7D88-1371-7D3A-DE9FE90EDB28}"/>
              </a:ext>
            </a:extLst>
          </p:cNvPr>
          <p:cNvSpPr txBox="1">
            <a:spLocks/>
          </p:cNvSpPr>
          <p:nvPr/>
        </p:nvSpPr>
        <p:spPr>
          <a:xfrm>
            <a:off x="4740676" y="1509078"/>
            <a:ext cx="3946124"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8" name="Obdélník 7">
            <a:extLst>
              <a:ext uri="{FF2B5EF4-FFF2-40B4-BE49-F238E27FC236}">
                <a16:creationId xmlns:a16="http://schemas.microsoft.com/office/drawing/2014/main" id="{BC9991CC-E86F-B732-AB6E-89C6AA81A471}"/>
              </a:ext>
            </a:extLst>
          </p:cNvPr>
          <p:cNvSpPr/>
          <p:nvPr/>
        </p:nvSpPr>
        <p:spPr>
          <a:xfrm>
            <a:off x="3868191" y="1089799"/>
            <a:ext cx="4700103" cy="5016758"/>
          </a:xfrm>
          <a:prstGeom prst="rect">
            <a:avLst/>
          </a:prstGeom>
        </p:spPr>
        <p:txBody>
          <a:bodyPr wrap="square">
            <a:spAutoFit/>
          </a:bodyPr>
          <a:lstStyle/>
          <a:p>
            <a:pPr marL="285750" indent="-285750" algn="just">
              <a:buFont typeface="Arial" panose="020B0604020202020204" pitchFamily="34" charset="0"/>
              <a:buChar char="•"/>
            </a:pPr>
            <a:r>
              <a:rPr lang="cs-CZ" sz="1600" b="1" dirty="0"/>
              <a:t>Sledované období od </a:t>
            </a:r>
            <a:r>
              <a:rPr lang="cs-CZ" sz="1600" dirty="0"/>
              <a:t>– u 1. </a:t>
            </a:r>
            <a:r>
              <a:rPr lang="cs-CZ" sz="1600" dirty="0" err="1"/>
              <a:t>ZoR</a:t>
            </a:r>
            <a:r>
              <a:rPr lang="cs-CZ" sz="1600" dirty="0"/>
              <a:t> je pole needitovatelné (datum vydání PA/Skutečné datum zahájení z </a:t>
            </a:r>
            <a:r>
              <a:rPr lang="cs-CZ" sz="1600" dirty="0" err="1"/>
              <a:t>ŽoPo</a:t>
            </a:r>
            <a:r>
              <a:rPr lang="cs-CZ" sz="1600" dirty="0"/>
              <a:t>). U následujících </a:t>
            </a:r>
            <a:r>
              <a:rPr lang="cs-CZ" sz="1600" dirty="0" err="1"/>
              <a:t>ZoR</a:t>
            </a:r>
            <a:r>
              <a:rPr lang="cs-CZ" sz="1600" dirty="0"/>
              <a:t> se vyplňuje skutečné datum zahájení sledovaného období.</a:t>
            </a:r>
          </a:p>
          <a:p>
            <a:pPr algn="just"/>
            <a:endParaRPr lang="cs-CZ" sz="1600" dirty="0"/>
          </a:p>
          <a:p>
            <a:pPr marL="285750" indent="-285750" algn="just">
              <a:buFont typeface="Arial" panose="020B0604020202020204" pitchFamily="34" charset="0"/>
              <a:buChar char="•"/>
            </a:pPr>
            <a:r>
              <a:rPr lang="cs-CZ" sz="1600" b="1" dirty="0"/>
              <a:t>Sledované období do</a:t>
            </a:r>
            <a:r>
              <a:rPr lang="cs-CZ" sz="1600" dirty="0"/>
              <a:t> – vyplňte/opravte skutečné datum ukončení sledovaného období projektu, za kterou je podávána zpráva o realizaci</a:t>
            </a:r>
          </a:p>
          <a:p>
            <a:pPr algn="just"/>
            <a:r>
              <a:rPr lang="cs-CZ" sz="1600" dirty="0"/>
              <a:t>   </a:t>
            </a:r>
          </a:p>
          <a:p>
            <a:pPr marL="285750" indent="-285750" algn="just">
              <a:buFont typeface="Arial" panose="020B0604020202020204" pitchFamily="34" charset="0"/>
              <a:buChar char="•"/>
            </a:pPr>
            <a:r>
              <a:rPr lang="cs-CZ" sz="1600" b="1" dirty="0"/>
              <a:t>Skutečné datum zahájení</a:t>
            </a:r>
            <a:r>
              <a:rPr lang="cs-CZ" sz="1600" dirty="0"/>
              <a:t> – vyplňte skutečné datum zahájení projektu(v případě 1.ZoR) </a:t>
            </a:r>
          </a:p>
          <a:p>
            <a:pPr marL="285750" indent="-285750" algn="just">
              <a:buFont typeface="Arial" panose="020B0604020202020204" pitchFamily="34" charset="0"/>
              <a:buChar char="•"/>
            </a:pPr>
            <a:endParaRPr lang="cs-CZ" sz="1600" dirty="0"/>
          </a:p>
          <a:p>
            <a:pPr marL="285750" indent="-285750" algn="just">
              <a:buFont typeface="Arial" panose="020B0604020202020204" pitchFamily="34" charset="0"/>
              <a:buChar char="•"/>
            </a:pPr>
            <a:r>
              <a:rPr lang="cs-CZ" sz="1600" b="1" dirty="0"/>
              <a:t>Skutečné datum ukončení projektu</a:t>
            </a:r>
            <a:r>
              <a:rPr lang="cs-CZ" sz="1600" dirty="0"/>
              <a:t> – vyplňte skutečné datum ukončení projektu (v případě závěrečné </a:t>
            </a:r>
            <a:r>
              <a:rPr lang="cs-CZ" sz="1600" dirty="0" err="1"/>
              <a:t>ZoR</a:t>
            </a:r>
            <a:r>
              <a:rPr lang="cs-CZ" sz="1600" dirty="0"/>
              <a:t>)</a:t>
            </a:r>
          </a:p>
          <a:p>
            <a:pPr algn="just"/>
            <a:r>
              <a:rPr lang="cs-CZ" sz="1600" dirty="0"/>
              <a:t>  </a:t>
            </a:r>
          </a:p>
          <a:p>
            <a:pPr marL="285750" indent="-285750" algn="just">
              <a:buFont typeface="Arial" panose="020B0604020202020204" pitchFamily="34" charset="0"/>
              <a:buChar char="•"/>
            </a:pPr>
            <a:r>
              <a:rPr lang="cs-CZ" sz="1600" b="1" dirty="0"/>
              <a:t>Kontaktní údaje ve věci zprávy</a:t>
            </a:r>
            <a:r>
              <a:rPr lang="cs-CZ" sz="1600" dirty="0"/>
              <a:t> – vyplňte kontaktní údaje zhotovitele zprávy o realizaci</a:t>
            </a:r>
          </a:p>
        </p:txBody>
      </p:sp>
      <p:pic>
        <p:nvPicPr>
          <p:cNvPr id="10" name="Obrázek 9">
            <a:extLst>
              <a:ext uri="{FF2B5EF4-FFF2-40B4-BE49-F238E27FC236}">
                <a16:creationId xmlns:a16="http://schemas.microsoft.com/office/drawing/2014/main" id="{E062C812-EC0F-E5C8-1117-B6EBDD1DD349}"/>
              </a:ext>
            </a:extLst>
          </p:cNvPr>
          <p:cNvPicPr>
            <a:picLocks noChangeAspect="1"/>
          </p:cNvPicPr>
          <p:nvPr/>
        </p:nvPicPr>
        <p:blipFill>
          <a:blip r:embed="rId3"/>
          <a:stretch>
            <a:fillRect/>
          </a:stretch>
        </p:blipFill>
        <p:spPr>
          <a:xfrm>
            <a:off x="48309" y="1563645"/>
            <a:ext cx="3819882" cy="3350086"/>
          </a:xfrm>
          <a:prstGeom prst="rect">
            <a:avLst/>
          </a:prstGeom>
        </p:spPr>
      </p:pic>
    </p:spTree>
    <p:extLst>
      <p:ext uri="{BB962C8B-B14F-4D97-AF65-F5344CB8AC3E}">
        <p14:creationId xmlns:p14="http://schemas.microsoft.com/office/powerpoint/2010/main" val="8429349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101</a:t>
            </a:fld>
            <a:endParaRPr lang="en-US"/>
          </a:p>
        </p:txBody>
      </p:sp>
      <p:sp>
        <p:nvSpPr>
          <p:cNvPr id="4" name="Content Placeholder 2">
            <a:extLst>
              <a:ext uri="{FF2B5EF4-FFF2-40B4-BE49-F238E27FC236}">
                <a16:creationId xmlns:a16="http://schemas.microsoft.com/office/drawing/2014/main" id="{D7991826-C0A4-BFD1-ADFF-318238BB32A5}"/>
              </a:ext>
            </a:extLst>
          </p:cNvPr>
          <p:cNvSpPr txBox="1">
            <a:spLocks/>
          </p:cNvSpPr>
          <p:nvPr/>
        </p:nvSpPr>
        <p:spPr>
          <a:xfrm>
            <a:off x="911942" y="16614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3" name="Content Placeholder 1">
            <a:extLst>
              <a:ext uri="{FF2B5EF4-FFF2-40B4-BE49-F238E27FC236}">
                <a16:creationId xmlns:a16="http://schemas.microsoft.com/office/drawing/2014/main" id="{A2DFB966-C6CE-B663-ACC3-0CDC194EE43B}"/>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lgn="just">
              <a:buFont typeface="Arial" panose="020B0604020202020204" pitchFamily="34" charset="0"/>
              <a:buChar char="•"/>
            </a:pPr>
            <a:endParaRPr lang="cs-CZ" sz="2000">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BE4E94A8-CDEC-E05E-83F5-DB4E76511543}"/>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Záložka popis realizace</a:t>
            </a:r>
            <a:endParaRPr lang="en-US" sz="2800" cap="all">
              <a:highlight>
                <a:srgbClr val="FF66FF"/>
              </a:highlight>
              <a:latin typeface="Arial" panose="020B0604020202020204" pitchFamily="34" charset="0"/>
              <a:cs typeface="Arial" panose="020B0604020202020204" pitchFamily="34" charset="0"/>
            </a:endParaRPr>
          </a:p>
        </p:txBody>
      </p:sp>
      <p:sp>
        <p:nvSpPr>
          <p:cNvPr id="10" name="TextovéPole 9">
            <a:extLst>
              <a:ext uri="{FF2B5EF4-FFF2-40B4-BE49-F238E27FC236}">
                <a16:creationId xmlns:a16="http://schemas.microsoft.com/office/drawing/2014/main" id="{55C90936-D5CD-4F05-BC48-98B68709DDF3}"/>
              </a:ext>
            </a:extLst>
          </p:cNvPr>
          <p:cNvSpPr txBox="1"/>
          <p:nvPr/>
        </p:nvSpPr>
        <p:spPr>
          <a:xfrm>
            <a:off x="433352" y="4089982"/>
            <a:ext cx="7927257" cy="2308324"/>
          </a:xfrm>
          <a:prstGeom prst="rect">
            <a:avLst/>
          </a:prstGeom>
          <a:noFill/>
        </p:spPr>
        <p:txBody>
          <a:bodyPr wrap="square" rtlCol="0">
            <a:spAutoFit/>
          </a:bodyPr>
          <a:lstStyle/>
          <a:p>
            <a:pPr marL="285750" indent="-285750" algn="just">
              <a:buFont typeface="Arial" panose="020B0604020202020204" pitchFamily="34" charset="0"/>
              <a:buChar char="•"/>
            </a:pPr>
            <a:r>
              <a:rPr lang="cs-CZ" sz="1600" dirty="0"/>
              <a:t>Pole </a:t>
            </a:r>
            <a:r>
              <a:rPr lang="cs-CZ" sz="1600" b="1" dirty="0"/>
              <a:t>Popis pokroku v realizaci projektu za sledované období </a:t>
            </a:r>
            <a:r>
              <a:rPr lang="cs-CZ" sz="1600" dirty="0"/>
              <a:t>povinné je nutno vyplnit.</a:t>
            </a:r>
          </a:p>
          <a:p>
            <a:pPr marL="285750" indent="-285750" algn="just">
              <a:buFont typeface="Arial" panose="020B0604020202020204" pitchFamily="34" charset="0"/>
              <a:buChar char="•"/>
            </a:pPr>
            <a:endParaRPr lang="cs-CZ" sz="1600" dirty="0"/>
          </a:p>
          <a:p>
            <a:pPr marL="285750" indent="-285750" algn="just">
              <a:buFont typeface="Arial" panose="020B0604020202020204" pitchFamily="34" charset="0"/>
              <a:buChar char="•"/>
            </a:pPr>
            <a:r>
              <a:rPr lang="cs-CZ" sz="1600" dirty="0"/>
              <a:t>Uveďte informace o realizaci v daném sledovaném období, plnění dosavadního postupu prací na projektu, v závěrečné </a:t>
            </a:r>
            <a:r>
              <a:rPr lang="cs-CZ" sz="1600" dirty="0" err="1"/>
              <a:t>ZoR</a:t>
            </a:r>
            <a:r>
              <a:rPr lang="cs-CZ" sz="1600" dirty="0"/>
              <a:t> popis naplnění opatření DNSH/CP.</a:t>
            </a:r>
          </a:p>
          <a:p>
            <a:pPr marL="285750" indent="-285750" algn="just">
              <a:buFont typeface="Arial" panose="020B0604020202020204" pitchFamily="34" charset="0"/>
              <a:buChar char="•"/>
            </a:pPr>
            <a:endParaRPr lang="cs-CZ" sz="1600" dirty="0"/>
          </a:p>
          <a:p>
            <a:pPr marL="285750" indent="-285750" algn="just">
              <a:buFont typeface="Arial" panose="020B0604020202020204" pitchFamily="34" charset="0"/>
              <a:buChar char="•"/>
            </a:pPr>
            <a:r>
              <a:rPr lang="cs-CZ" sz="1600" dirty="0"/>
              <a:t>Pole </a:t>
            </a:r>
            <a:r>
              <a:rPr lang="cs-CZ" sz="1600" b="1" dirty="0"/>
              <a:t>Identifikace, popis a řešení problému</a:t>
            </a:r>
            <a:r>
              <a:rPr lang="cs-CZ" sz="1600" dirty="0"/>
              <a:t> – </a:t>
            </a:r>
            <a:r>
              <a:rPr lang="cs-CZ" sz="1600" b="0" i="0" u="none" strike="noStrike" baseline="0" dirty="0">
                <a:solidFill>
                  <a:srgbClr val="000000"/>
                </a:solidFill>
                <a:latin typeface="Arial" panose="020B0604020202020204" pitchFamily="34" charset="0"/>
              </a:rPr>
              <a:t>Uveďte problémy při realizaci, jakým způsobem byly problémy odstraněny a pokud trvají, jaká byla přijata opatření k jejich odstranění. 	</a:t>
            </a:r>
          </a:p>
        </p:txBody>
      </p:sp>
      <p:pic>
        <p:nvPicPr>
          <p:cNvPr id="12" name="Obrázek 11">
            <a:extLst>
              <a:ext uri="{FF2B5EF4-FFF2-40B4-BE49-F238E27FC236}">
                <a16:creationId xmlns:a16="http://schemas.microsoft.com/office/drawing/2014/main" id="{EB058EE8-00D8-9977-40F0-2CDB60DCCCE5}"/>
              </a:ext>
            </a:extLst>
          </p:cNvPr>
          <p:cNvPicPr>
            <a:picLocks noChangeAspect="1"/>
          </p:cNvPicPr>
          <p:nvPr/>
        </p:nvPicPr>
        <p:blipFill>
          <a:blip r:embed="rId3"/>
          <a:stretch>
            <a:fillRect/>
          </a:stretch>
        </p:blipFill>
        <p:spPr>
          <a:xfrm>
            <a:off x="1027056" y="1061633"/>
            <a:ext cx="6799577" cy="2944191"/>
          </a:xfrm>
          <a:prstGeom prst="rect">
            <a:avLst/>
          </a:prstGeom>
        </p:spPr>
      </p:pic>
    </p:spTree>
    <p:extLst>
      <p:ext uri="{BB962C8B-B14F-4D97-AF65-F5344CB8AC3E}">
        <p14:creationId xmlns:p14="http://schemas.microsoft.com/office/powerpoint/2010/main" val="45490476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492342"/>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102</a:t>
            </a:fld>
            <a:endParaRPr lang="en-US" dirty="0"/>
          </a:p>
        </p:txBody>
      </p:sp>
      <p:sp>
        <p:nvSpPr>
          <p:cNvPr id="4" name="Content Placeholder 2">
            <a:extLst>
              <a:ext uri="{FF2B5EF4-FFF2-40B4-BE49-F238E27FC236}">
                <a16:creationId xmlns:a16="http://schemas.microsoft.com/office/drawing/2014/main" id="{D7991826-C0A4-BFD1-ADFF-318238BB32A5}"/>
              </a:ext>
            </a:extLst>
          </p:cNvPr>
          <p:cNvSpPr txBox="1">
            <a:spLocks/>
          </p:cNvSpPr>
          <p:nvPr/>
        </p:nvSpPr>
        <p:spPr>
          <a:xfrm>
            <a:off x="911942" y="16614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3" name="Title 3">
            <a:extLst>
              <a:ext uri="{FF2B5EF4-FFF2-40B4-BE49-F238E27FC236}">
                <a16:creationId xmlns:a16="http://schemas.microsoft.com/office/drawing/2014/main" id="{E46A2B29-3333-2ADE-3E5E-3B97B220CC3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Ostatní záložky </a:t>
            </a:r>
            <a:r>
              <a:rPr lang="cs-CZ" sz="2800" cap="all" dirty="0" err="1"/>
              <a:t>ZoR</a:t>
            </a:r>
            <a:endParaRPr lang="en-US" sz="2800" cap="all" dirty="0">
              <a:highlight>
                <a:srgbClr val="FF66FF"/>
              </a:highlight>
              <a:latin typeface="Arial" panose="020B0604020202020204" pitchFamily="34" charset="0"/>
              <a:cs typeface="Arial" panose="020B0604020202020204" pitchFamily="34" charset="0"/>
            </a:endParaRPr>
          </a:p>
        </p:txBody>
      </p:sp>
      <p:sp>
        <p:nvSpPr>
          <p:cNvPr id="5" name="Obdélník 4">
            <a:extLst>
              <a:ext uri="{FF2B5EF4-FFF2-40B4-BE49-F238E27FC236}">
                <a16:creationId xmlns:a16="http://schemas.microsoft.com/office/drawing/2014/main" id="{77A3A913-BC47-4A31-13C1-C6F2E0ED311B}"/>
              </a:ext>
            </a:extLst>
          </p:cNvPr>
          <p:cNvSpPr/>
          <p:nvPr/>
        </p:nvSpPr>
        <p:spPr>
          <a:xfrm>
            <a:off x="457200" y="1168579"/>
            <a:ext cx="7829169" cy="2031325"/>
          </a:xfrm>
          <a:prstGeom prst="rect">
            <a:avLst/>
          </a:prstGeom>
        </p:spPr>
        <p:txBody>
          <a:bodyPr wrap="square">
            <a:spAutoFit/>
          </a:bodyPr>
          <a:lstStyle/>
          <a:p>
            <a:pPr marL="285750" indent="-285750" algn="just">
              <a:buFont typeface="Arial" panose="020B0604020202020204" pitchFamily="34" charset="0"/>
              <a:buChar char="•"/>
            </a:pPr>
            <a:r>
              <a:rPr lang="cs-CZ" b="1" dirty="0"/>
              <a:t>Indikátory – pole povinné k vyplnění při závěrečné </a:t>
            </a:r>
            <a:r>
              <a:rPr lang="cs-CZ" b="1" dirty="0" err="1"/>
              <a:t>ZoR</a:t>
            </a:r>
            <a:r>
              <a:rPr lang="cs-CZ" b="1" dirty="0"/>
              <a:t> - </a:t>
            </a:r>
            <a:r>
              <a:rPr lang="cs-CZ" dirty="0"/>
              <a:t>vyplňte dosaženou hodnotu tj. skutečně dosažená hodnota indikátoru za dané sledované období a datum dosažené hodnoty. Popište způsob naplnění vykazované hodnoty. Případné nesplnění plánu zdůvodněte.</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endParaRPr lang="cs-CZ" dirty="0"/>
          </a:p>
        </p:txBody>
      </p:sp>
      <p:sp>
        <p:nvSpPr>
          <p:cNvPr id="11" name="TextovéPole 10">
            <a:extLst>
              <a:ext uri="{FF2B5EF4-FFF2-40B4-BE49-F238E27FC236}">
                <a16:creationId xmlns:a16="http://schemas.microsoft.com/office/drawing/2014/main" id="{08272D86-716C-BD2E-6BCF-A80B5C4E263B}"/>
              </a:ext>
            </a:extLst>
          </p:cNvPr>
          <p:cNvSpPr txBox="1"/>
          <p:nvPr/>
        </p:nvSpPr>
        <p:spPr>
          <a:xfrm>
            <a:off x="457201" y="2345391"/>
            <a:ext cx="2637286" cy="3785652"/>
          </a:xfrm>
          <a:prstGeom prst="rect">
            <a:avLst/>
          </a:prstGeom>
          <a:noFill/>
        </p:spPr>
        <p:txBody>
          <a:bodyPr wrap="square">
            <a:spAutoFit/>
          </a:bodyPr>
          <a:lstStyle/>
          <a:p>
            <a:pPr marL="285750" indent="-285750">
              <a:buFont typeface="Arial" panose="020B0604020202020204" pitchFamily="34" charset="0"/>
              <a:buChar char="•"/>
            </a:pPr>
            <a:r>
              <a:rPr lang="cs-CZ" sz="1600" b="1" dirty="0"/>
              <a:t>Horizontální principy </a:t>
            </a:r>
            <a:r>
              <a:rPr lang="cs-CZ" sz="1600" dirty="0"/>
              <a:t>– pole povinné k vyplnění při závěrečné </a:t>
            </a:r>
            <a:r>
              <a:rPr lang="cs-CZ" sz="1600" dirty="0" err="1"/>
              <a:t>ZoR</a:t>
            </a:r>
            <a:r>
              <a:rPr lang="cs-CZ" sz="1600" dirty="0"/>
              <a:t> (jen u pozitivního vlivu) -  uveďte plnění vlivu s ohledem na popis v žádosti o podporu.</a:t>
            </a:r>
          </a:p>
          <a:p>
            <a:pPr marL="285750" indent="-285750">
              <a:buFont typeface="Arial" panose="020B0604020202020204" pitchFamily="34" charset="0"/>
              <a:buChar char="•"/>
            </a:pPr>
            <a:r>
              <a:rPr lang="cs-CZ" sz="1600" b="1" dirty="0"/>
              <a:t>Klíčové aktivity </a:t>
            </a:r>
            <a:r>
              <a:rPr lang="cs-CZ" sz="1600" dirty="0"/>
              <a:t>– záložku nevyplňujte.</a:t>
            </a:r>
          </a:p>
          <a:p>
            <a:pPr marL="285750" indent="-285750">
              <a:buFont typeface="Arial" panose="020B0604020202020204" pitchFamily="34" charset="0"/>
              <a:buChar char="•"/>
            </a:pPr>
            <a:r>
              <a:rPr lang="cs-CZ" sz="1600" b="1" dirty="0"/>
              <a:t>Specifické datové položky </a:t>
            </a:r>
            <a:r>
              <a:rPr lang="cs-CZ" sz="1600" dirty="0"/>
              <a:t>– příjemce vykazuje pouze pokud dochází ke změně hodnoty.</a:t>
            </a:r>
          </a:p>
        </p:txBody>
      </p:sp>
      <p:pic>
        <p:nvPicPr>
          <p:cNvPr id="13" name="Obrázek 12">
            <a:extLst>
              <a:ext uri="{FF2B5EF4-FFF2-40B4-BE49-F238E27FC236}">
                <a16:creationId xmlns:a16="http://schemas.microsoft.com/office/drawing/2014/main" id="{00AA48B3-DFE0-F8E1-19FE-B2B9B5A24A42}"/>
              </a:ext>
            </a:extLst>
          </p:cNvPr>
          <p:cNvPicPr>
            <a:picLocks noChangeAspect="1"/>
          </p:cNvPicPr>
          <p:nvPr/>
        </p:nvPicPr>
        <p:blipFill>
          <a:blip r:embed="rId3"/>
          <a:stretch>
            <a:fillRect/>
          </a:stretch>
        </p:blipFill>
        <p:spPr>
          <a:xfrm>
            <a:off x="2986479" y="2438120"/>
            <a:ext cx="5808329" cy="3421142"/>
          </a:xfrm>
          <a:prstGeom prst="rect">
            <a:avLst/>
          </a:prstGeom>
        </p:spPr>
      </p:pic>
    </p:spTree>
    <p:extLst>
      <p:ext uri="{BB962C8B-B14F-4D97-AF65-F5344CB8AC3E}">
        <p14:creationId xmlns:p14="http://schemas.microsoft.com/office/powerpoint/2010/main" val="171338975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103</a:t>
            </a:fld>
            <a:endParaRPr lang="en-US"/>
          </a:p>
        </p:txBody>
      </p:sp>
      <p:sp>
        <p:nvSpPr>
          <p:cNvPr id="4" name="Content Placeholder 2">
            <a:extLst>
              <a:ext uri="{FF2B5EF4-FFF2-40B4-BE49-F238E27FC236}">
                <a16:creationId xmlns:a16="http://schemas.microsoft.com/office/drawing/2014/main" id="{D7991826-C0A4-BFD1-ADFF-318238BB32A5}"/>
              </a:ext>
            </a:extLst>
          </p:cNvPr>
          <p:cNvSpPr txBox="1">
            <a:spLocks/>
          </p:cNvSpPr>
          <p:nvPr/>
        </p:nvSpPr>
        <p:spPr>
          <a:xfrm>
            <a:off x="911942" y="16614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3" name="Title 3">
            <a:extLst>
              <a:ext uri="{FF2B5EF4-FFF2-40B4-BE49-F238E27FC236}">
                <a16:creationId xmlns:a16="http://schemas.microsoft.com/office/drawing/2014/main" id="{D711785F-A3C8-3952-344B-62D09714E020}"/>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Ostatní záložky </a:t>
            </a:r>
            <a:r>
              <a:rPr lang="cs-CZ" sz="2800" cap="all" err="1"/>
              <a:t>ZoR</a:t>
            </a:r>
            <a:endParaRPr lang="en-US" sz="2800" cap="all">
              <a:highlight>
                <a:srgbClr val="FF66FF"/>
              </a:highlight>
              <a:latin typeface="Arial" panose="020B0604020202020204" pitchFamily="34" charset="0"/>
              <a:cs typeface="Arial" panose="020B0604020202020204" pitchFamily="34" charset="0"/>
            </a:endParaRPr>
          </a:p>
        </p:txBody>
      </p:sp>
      <p:sp>
        <p:nvSpPr>
          <p:cNvPr id="5" name="Obdélník 4">
            <a:extLst>
              <a:ext uri="{FF2B5EF4-FFF2-40B4-BE49-F238E27FC236}">
                <a16:creationId xmlns:a16="http://schemas.microsoft.com/office/drawing/2014/main" id="{903CDC22-DADE-7CAC-41DB-7077F45A1A81}"/>
              </a:ext>
            </a:extLst>
          </p:cNvPr>
          <p:cNvSpPr/>
          <p:nvPr/>
        </p:nvSpPr>
        <p:spPr>
          <a:xfrm>
            <a:off x="457201" y="1150823"/>
            <a:ext cx="2838696" cy="2862322"/>
          </a:xfrm>
          <a:prstGeom prst="rect">
            <a:avLst/>
          </a:prstGeom>
        </p:spPr>
        <p:txBody>
          <a:bodyPr wrap="square">
            <a:spAutoFit/>
          </a:bodyPr>
          <a:lstStyle/>
          <a:p>
            <a:pPr marL="285750" indent="-285750" algn="just">
              <a:buFont typeface="Arial" panose="020B0604020202020204" pitchFamily="34" charset="0"/>
              <a:buChar char="•"/>
            </a:pPr>
            <a:r>
              <a:rPr lang="cs-CZ" b="1" dirty="0"/>
              <a:t>Publicita - </a:t>
            </a:r>
            <a:r>
              <a:rPr lang="cs-CZ" dirty="0"/>
              <a:t>v tabulce publicita vyberte publicitu a v poli plnění publicitní činnosti vyberte typ publicity, který máte povinnost naplnit a dodržet. Vyplňte pole </a:t>
            </a:r>
            <a:r>
              <a:rPr lang="cs-CZ" b="1" dirty="0"/>
              <a:t>Plnění publicitní činnosti</a:t>
            </a:r>
            <a:r>
              <a:rPr lang="cs-CZ" dirty="0"/>
              <a:t>  a </a:t>
            </a:r>
            <a:r>
              <a:rPr lang="cs-CZ" b="1" dirty="0"/>
              <a:t>Komentář</a:t>
            </a:r>
            <a:r>
              <a:rPr lang="cs-CZ" dirty="0"/>
              <a:t>.</a:t>
            </a:r>
          </a:p>
        </p:txBody>
      </p:sp>
      <p:sp>
        <p:nvSpPr>
          <p:cNvPr id="8" name="TextovéPole 7">
            <a:extLst>
              <a:ext uri="{FF2B5EF4-FFF2-40B4-BE49-F238E27FC236}">
                <a16:creationId xmlns:a16="http://schemas.microsoft.com/office/drawing/2014/main" id="{FA9F488F-2F66-C1A6-2C26-CCFFF106440E}"/>
              </a:ext>
            </a:extLst>
          </p:cNvPr>
          <p:cNvSpPr txBox="1"/>
          <p:nvPr/>
        </p:nvSpPr>
        <p:spPr>
          <a:xfrm>
            <a:off x="562340" y="4331818"/>
            <a:ext cx="8321661" cy="1754326"/>
          </a:xfrm>
          <a:prstGeom prst="rect">
            <a:avLst/>
          </a:prstGeom>
          <a:noFill/>
        </p:spPr>
        <p:txBody>
          <a:bodyPr wrap="square">
            <a:spAutoFit/>
          </a:bodyPr>
          <a:lstStyle/>
          <a:p>
            <a:pPr marL="285750" indent="-285750">
              <a:buFont typeface="Arial" panose="020B0604020202020204" pitchFamily="34" charset="0"/>
              <a:buChar char="•"/>
            </a:pPr>
            <a:r>
              <a:rPr lang="cs-CZ" b="1" dirty="0"/>
              <a:t>Dokumenty zprávy </a:t>
            </a:r>
            <a:r>
              <a:rPr lang="cs-CZ" dirty="0"/>
              <a:t>– pokud by byl v datových polích záložky Popis realizace nedostatečný počet znaků, předložte popis formou přílohy vložené na tuto záložku. Veškeré ostatní přílohy, vztahující se k popisovanému sledovanému období, vkládejte do příloh žádosti o platbu. </a:t>
            </a:r>
          </a:p>
          <a:p>
            <a:endParaRPr lang="cs-CZ" dirty="0"/>
          </a:p>
          <a:p>
            <a:pPr marL="285750" indent="-285750">
              <a:buFont typeface="Arial" panose="020B0604020202020204" pitchFamily="34" charset="0"/>
              <a:buChar char="•"/>
            </a:pPr>
            <a:r>
              <a:rPr lang="cs-CZ" b="1" dirty="0"/>
              <a:t>Čestné prohlášení </a:t>
            </a:r>
            <a:r>
              <a:rPr lang="cs-CZ" dirty="0"/>
              <a:t>– nevyplňujte.</a:t>
            </a:r>
          </a:p>
        </p:txBody>
      </p:sp>
      <p:pic>
        <p:nvPicPr>
          <p:cNvPr id="15" name="Obrázek 14">
            <a:extLst>
              <a:ext uri="{FF2B5EF4-FFF2-40B4-BE49-F238E27FC236}">
                <a16:creationId xmlns:a16="http://schemas.microsoft.com/office/drawing/2014/main" id="{D7364310-9485-026B-2817-99C7A760AEB6}"/>
              </a:ext>
            </a:extLst>
          </p:cNvPr>
          <p:cNvPicPr>
            <a:picLocks noChangeAspect="1"/>
          </p:cNvPicPr>
          <p:nvPr/>
        </p:nvPicPr>
        <p:blipFill>
          <a:blip r:embed="rId3"/>
          <a:stretch>
            <a:fillRect/>
          </a:stretch>
        </p:blipFill>
        <p:spPr>
          <a:xfrm>
            <a:off x="3313570" y="1274015"/>
            <a:ext cx="5739256" cy="2650444"/>
          </a:xfrm>
          <a:prstGeom prst="rect">
            <a:avLst/>
          </a:prstGeom>
        </p:spPr>
      </p:pic>
    </p:spTree>
    <p:extLst>
      <p:ext uri="{BB962C8B-B14F-4D97-AF65-F5344CB8AC3E}">
        <p14:creationId xmlns:p14="http://schemas.microsoft.com/office/powerpoint/2010/main" val="14586127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104</a:t>
            </a:fld>
            <a:endParaRPr lang="en-US"/>
          </a:p>
        </p:txBody>
      </p:sp>
      <p:sp>
        <p:nvSpPr>
          <p:cNvPr id="4" name="Content Placeholder 2">
            <a:extLst>
              <a:ext uri="{FF2B5EF4-FFF2-40B4-BE49-F238E27FC236}">
                <a16:creationId xmlns:a16="http://schemas.microsoft.com/office/drawing/2014/main" id="{D7991826-C0A4-BFD1-ADFF-318238BB32A5}"/>
              </a:ext>
            </a:extLst>
          </p:cNvPr>
          <p:cNvSpPr txBox="1">
            <a:spLocks/>
          </p:cNvSpPr>
          <p:nvPr/>
        </p:nvSpPr>
        <p:spPr>
          <a:xfrm>
            <a:off x="911942" y="16614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3" name="Title 3">
            <a:extLst>
              <a:ext uri="{FF2B5EF4-FFF2-40B4-BE49-F238E27FC236}">
                <a16:creationId xmlns:a16="http://schemas.microsoft.com/office/drawing/2014/main" id="{F9691D3A-A046-6F6E-3C6B-A141B0D9903E}"/>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Žádost o platbu - založení</a:t>
            </a:r>
            <a:endParaRPr lang="en-US" sz="2800" cap="all">
              <a:highlight>
                <a:srgbClr val="FF66FF"/>
              </a:highlight>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435F320F-DEE9-06C5-BA58-0C8CA2184210}"/>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pic>
        <p:nvPicPr>
          <p:cNvPr id="6" name="Obrázek 5" descr="Obsah obrázku text&#10;&#10;Popis byl vytvořen automaticky">
            <a:extLst>
              <a:ext uri="{FF2B5EF4-FFF2-40B4-BE49-F238E27FC236}">
                <a16:creationId xmlns:a16="http://schemas.microsoft.com/office/drawing/2014/main" id="{AAF1A07F-3E3E-7980-0209-3CCEEAF0F1BC}"/>
              </a:ext>
            </a:extLst>
          </p:cNvPr>
          <p:cNvPicPr>
            <a:picLocks noChangeAspect="1"/>
          </p:cNvPicPr>
          <p:nvPr/>
        </p:nvPicPr>
        <p:blipFill>
          <a:blip r:embed="rId3"/>
          <a:stretch>
            <a:fillRect/>
          </a:stretch>
        </p:blipFill>
        <p:spPr>
          <a:xfrm>
            <a:off x="433352" y="1359104"/>
            <a:ext cx="2124371" cy="1905266"/>
          </a:xfrm>
          <a:prstGeom prst="rect">
            <a:avLst/>
          </a:prstGeom>
        </p:spPr>
      </p:pic>
      <p:pic>
        <p:nvPicPr>
          <p:cNvPr id="8" name="Obrázek 7">
            <a:extLst>
              <a:ext uri="{FF2B5EF4-FFF2-40B4-BE49-F238E27FC236}">
                <a16:creationId xmlns:a16="http://schemas.microsoft.com/office/drawing/2014/main" id="{1C09FBCD-8421-5C84-1E79-8C4212C382E1}"/>
              </a:ext>
            </a:extLst>
          </p:cNvPr>
          <p:cNvPicPr>
            <a:picLocks noChangeAspect="1"/>
          </p:cNvPicPr>
          <p:nvPr/>
        </p:nvPicPr>
        <p:blipFill>
          <a:blip r:embed="rId4"/>
          <a:stretch>
            <a:fillRect/>
          </a:stretch>
        </p:blipFill>
        <p:spPr>
          <a:xfrm>
            <a:off x="433352" y="3448508"/>
            <a:ext cx="2105319" cy="924054"/>
          </a:xfrm>
          <a:prstGeom prst="rect">
            <a:avLst/>
          </a:prstGeom>
        </p:spPr>
      </p:pic>
      <p:pic>
        <p:nvPicPr>
          <p:cNvPr id="10" name="Obrázek 9">
            <a:extLst>
              <a:ext uri="{FF2B5EF4-FFF2-40B4-BE49-F238E27FC236}">
                <a16:creationId xmlns:a16="http://schemas.microsoft.com/office/drawing/2014/main" id="{7AAE0ADC-47DC-A514-6060-2DADE8FC4A7B}"/>
              </a:ext>
            </a:extLst>
          </p:cNvPr>
          <p:cNvPicPr>
            <a:picLocks noChangeAspect="1"/>
          </p:cNvPicPr>
          <p:nvPr/>
        </p:nvPicPr>
        <p:blipFill>
          <a:blip r:embed="rId5"/>
          <a:stretch>
            <a:fillRect/>
          </a:stretch>
        </p:blipFill>
        <p:spPr>
          <a:xfrm>
            <a:off x="476976" y="4480093"/>
            <a:ext cx="6420746" cy="1362265"/>
          </a:xfrm>
          <a:prstGeom prst="rect">
            <a:avLst/>
          </a:prstGeom>
        </p:spPr>
      </p:pic>
      <p:sp>
        <p:nvSpPr>
          <p:cNvPr id="11" name="TextovéPole 10">
            <a:extLst>
              <a:ext uri="{FF2B5EF4-FFF2-40B4-BE49-F238E27FC236}">
                <a16:creationId xmlns:a16="http://schemas.microsoft.com/office/drawing/2014/main" id="{F2997A73-6019-1C21-DFAC-410F243A348A}"/>
              </a:ext>
            </a:extLst>
          </p:cNvPr>
          <p:cNvSpPr txBox="1"/>
          <p:nvPr/>
        </p:nvSpPr>
        <p:spPr>
          <a:xfrm>
            <a:off x="2731009" y="1597152"/>
            <a:ext cx="5653450" cy="2308324"/>
          </a:xfrm>
          <a:prstGeom prst="rect">
            <a:avLst/>
          </a:prstGeom>
          <a:noFill/>
        </p:spPr>
        <p:txBody>
          <a:bodyPr wrap="square" rtlCol="0">
            <a:spAutoFit/>
          </a:bodyPr>
          <a:lstStyle/>
          <a:p>
            <a:pPr marL="285750" indent="-285750" algn="just">
              <a:buFont typeface="Arial" panose="020B0604020202020204" pitchFamily="34" charset="0"/>
              <a:buChar char="•"/>
            </a:pPr>
            <a:r>
              <a:rPr lang="cs-CZ" dirty="0"/>
              <a:t>V základním levém menu klikněte na tlačítko </a:t>
            </a:r>
            <a:r>
              <a:rPr lang="cs-CZ" b="1" dirty="0"/>
              <a:t>Žádost o platbu</a:t>
            </a:r>
            <a:r>
              <a:rPr lang="cs-CZ" dirty="0"/>
              <a:t>.</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Klikněte na </a:t>
            </a:r>
            <a:r>
              <a:rPr lang="cs-CZ" b="1" dirty="0"/>
              <a:t>Vytvořit novou </a:t>
            </a:r>
            <a:r>
              <a:rPr lang="cs-CZ" b="1" dirty="0" err="1"/>
              <a:t>ŽoP</a:t>
            </a:r>
            <a:r>
              <a:rPr lang="cs-CZ" dirty="0"/>
              <a:t>.</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Vytvořený řádek rozpracované </a:t>
            </a:r>
            <a:r>
              <a:rPr lang="cs-CZ" dirty="0" err="1"/>
              <a:t>ŽoP</a:t>
            </a:r>
            <a:r>
              <a:rPr lang="cs-CZ" dirty="0"/>
              <a:t> rozklikněte.</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solidFill>
                  <a:srgbClr val="FF0000"/>
                </a:solidFill>
              </a:rPr>
              <a:t>Pozn. </a:t>
            </a:r>
            <a:r>
              <a:rPr lang="cs-CZ" dirty="0" err="1">
                <a:solidFill>
                  <a:srgbClr val="FF0000"/>
                </a:solidFill>
              </a:rPr>
              <a:t>ŽoP</a:t>
            </a:r>
            <a:r>
              <a:rPr lang="cs-CZ" dirty="0">
                <a:solidFill>
                  <a:srgbClr val="FF0000"/>
                </a:solidFill>
              </a:rPr>
              <a:t> nezakládejte před schválením </a:t>
            </a:r>
            <a:r>
              <a:rPr lang="cs-CZ" dirty="0" err="1">
                <a:solidFill>
                  <a:srgbClr val="FF0000"/>
                </a:solidFill>
              </a:rPr>
              <a:t>ŽoZ</a:t>
            </a:r>
            <a:r>
              <a:rPr lang="cs-CZ" dirty="0">
                <a:solidFill>
                  <a:srgbClr val="FF0000"/>
                </a:solidFill>
              </a:rPr>
              <a:t>.</a:t>
            </a:r>
          </a:p>
        </p:txBody>
      </p:sp>
    </p:spTree>
    <p:extLst>
      <p:ext uri="{BB962C8B-B14F-4D97-AF65-F5344CB8AC3E}">
        <p14:creationId xmlns:p14="http://schemas.microsoft.com/office/powerpoint/2010/main" val="210613074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105</a:t>
            </a:fld>
            <a:endParaRPr lang="en-US"/>
          </a:p>
        </p:txBody>
      </p:sp>
      <p:sp>
        <p:nvSpPr>
          <p:cNvPr id="4" name="Content Placeholder 2">
            <a:extLst>
              <a:ext uri="{FF2B5EF4-FFF2-40B4-BE49-F238E27FC236}">
                <a16:creationId xmlns:a16="http://schemas.microsoft.com/office/drawing/2014/main" id="{D7991826-C0A4-BFD1-ADFF-318238BB32A5}"/>
              </a:ext>
            </a:extLst>
          </p:cNvPr>
          <p:cNvSpPr txBox="1">
            <a:spLocks/>
          </p:cNvSpPr>
          <p:nvPr/>
        </p:nvSpPr>
        <p:spPr>
          <a:xfrm>
            <a:off x="911942" y="16614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3" name="Title 3">
            <a:extLst>
              <a:ext uri="{FF2B5EF4-FFF2-40B4-BE49-F238E27FC236}">
                <a16:creationId xmlns:a16="http://schemas.microsoft.com/office/drawing/2014/main" id="{397E74F7-4DA0-C440-C72A-D775E4B4FB70}"/>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Identifikační údaje na </a:t>
            </a:r>
            <a:r>
              <a:rPr lang="cs-CZ" sz="2800" cap="all" err="1"/>
              <a:t>ŽoP</a:t>
            </a:r>
            <a:endParaRPr lang="en-US" sz="2800" cap="all">
              <a:highlight>
                <a:srgbClr val="FF66FF"/>
              </a:highlight>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3CCDAAE5-4925-739D-4C9C-A554969FC500}"/>
              </a:ext>
            </a:extLst>
          </p:cNvPr>
          <p:cNvPicPr>
            <a:picLocks noChangeAspect="1"/>
          </p:cNvPicPr>
          <p:nvPr/>
        </p:nvPicPr>
        <p:blipFill>
          <a:blip r:embed="rId3"/>
          <a:stretch>
            <a:fillRect/>
          </a:stretch>
        </p:blipFill>
        <p:spPr>
          <a:xfrm>
            <a:off x="183137" y="2311535"/>
            <a:ext cx="3413160" cy="3702411"/>
          </a:xfrm>
          <a:prstGeom prst="rect">
            <a:avLst/>
          </a:prstGeom>
        </p:spPr>
      </p:pic>
      <p:pic>
        <p:nvPicPr>
          <p:cNvPr id="6" name="Obrázek 5" descr="Obsah obrázku text&#10;&#10;Popis byl vytvořen automaticky">
            <a:extLst>
              <a:ext uri="{FF2B5EF4-FFF2-40B4-BE49-F238E27FC236}">
                <a16:creationId xmlns:a16="http://schemas.microsoft.com/office/drawing/2014/main" id="{78135876-2925-7C41-4AA2-27D40ACAC2B6}"/>
              </a:ext>
            </a:extLst>
          </p:cNvPr>
          <p:cNvPicPr>
            <a:picLocks noChangeAspect="1"/>
          </p:cNvPicPr>
          <p:nvPr/>
        </p:nvPicPr>
        <p:blipFill>
          <a:blip r:embed="rId4"/>
          <a:stretch>
            <a:fillRect/>
          </a:stretch>
        </p:blipFill>
        <p:spPr>
          <a:xfrm>
            <a:off x="212388" y="1101856"/>
            <a:ext cx="2048161" cy="1200318"/>
          </a:xfrm>
          <a:prstGeom prst="rect">
            <a:avLst/>
          </a:prstGeom>
        </p:spPr>
      </p:pic>
      <p:sp>
        <p:nvSpPr>
          <p:cNvPr id="8" name="TextovéPole 7">
            <a:extLst>
              <a:ext uri="{FF2B5EF4-FFF2-40B4-BE49-F238E27FC236}">
                <a16:creationId xmlns:a16="http://schemas.microsoft.com/office/drawing/2014/main" id="{EDF87C2D-727F-FB6B-BB76-906E1974F7A6}"/>
              </a:ext>
            </a:extLst>
          </p:cNvPr>
          <p:cNvSpPr txBox="1"/>
          <p:nvPr/>
        </p:nvSpPr>
        <p:spPr>
          <a:xfrm>
            <a:off x="3718560" y="1397675"/>
            <a:ext cx="4906628" cy="4247317"/>
          </a:xfrm>
          <a:prstGeom prst="rect">
            <a:avLst/>
          </a:prstGeom>
          <a:noFill/>
        </p:spPr>
        <p:txBody>
          <a:bodyPr wrap="square" rtlCol="0">
            <a:spAutoFit/>
          </a:bodyPr>
          <a:lstStyle/>
          <a:p>
            <a:pPr marL="285750" indent="-285750" algn="just">
              <a:buFont typeface="Arial" panose="020B0604020202020204" pitchFamily="34" charset="0"/>
              <a:buChar char="•"/>
            </a:pPr>
            <a:r>
              <a:rPr lang="cs-CZ" dirty="0"/>
              <a:t>Na záložce </a:t>
            </a:r>
            <a:r>
              <a:rPr lang="cs-CZ" b="1" dirty="0"/>
              <a:t>Identifikační údaje</a:t>
            </a:r>
            <a:r>
              <a:rPr lang="cs-CZ" dirty="0"/>
              <a:t> zkontrolujte údaje a vyplňte – výběrem z číselníku – název účtu příjemce.</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Po  vyplnění  názvu účtu je automaticky systémem doplněno číslo účtu.</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Příspěvkové organizace vyplní název účtu zřizovatele. Platí i u čistě neinvestičních projektů obcí kdy je zde vyplňováno číslo účtu nadřízeného kraje.</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Pole Konstantní symbol, Variabilní symbol a Specifický symbol  ani Zdůvodnění platby </a:t>
            </a:r>
            <a:r>
              <a:rPr lang="cs-CZ" dirty="0">
                <a:solidFill>
                  <a:srgbClr val="FF0000"/>
                </a:solidFill>
              </a:rPr>
              <a:t>lze ponechat prázdné.</a:t>
            </a:r>
          </a:p>
        </p:txBody>
      </p:sp>
    </p:spTree>
    <p:extLst>
      <p:ext uri="{BB962C8B-B14F-4D97-AF65-F5344CB8AC3E}">
        <p14:creationId xmlns:p14="http://schemas.microsoft.com/office/powerpoint/2010/main" val="349472294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106</a:t>
            </a:fld>
            <a:endParaRPr lang="en-US"/>
          </a:p>
        </p:txBody>
      </p:sp>
      <p:sp>
        <p:nvSpPr>
          <p:cNvPr id="4" name="Content Placeholder 2">
            <a:extLst>
              <a:ext uri="{FF2B5EF4-FFF2-40B4-BE49-F238E27FC236}">
                <a16:creationId xmlns:a16="http://schemas.microsoft.com/office/drawing/2014/main" id="{D7991826-C0A4-BFD1-ADFF-318238BB32A5}"/>
              </a:ext>
            </a:extLst>
          </p:cNvPr>
          <p:cNvSpPr txBox="1">
            <a:spLocks/>
          </p:cNvSpPr>
          <p:nvPr/>
        </p:nvSpPr>
        <p:spPr>
          <a:xfrm>
            <a:off x="911942" y="16614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3" name="Title 3">
            <a:extLst>
              <a:ext uri="{FF2B5EF4-FFF2-40B4-BE49-F238E27FC236}">
                <a16:creationId xmlns:a16="http://schemas.microsoft.com/office/drawing/2014/main" id="{8E6D9736-99ED-ECFE-8743-1A1FC13E85C1}"/>
              </a:ext>
            </a:extLst>
          </p:cNvPr>
          <p:cNvSpPr txBox="1">
            <a:spLocks/>
          </p:cNvSpPr>
          <p:nvPr/>
        </p:nvSpPr>
        <p:spPr>
          <a:xfrm>
            <a:off x="683567" y="553421"/>
            <a:ext cx="7206819" cy="539075"/>
          </a:xfrm>
          <a:prstGeom prst="rect">
            <a:avLst/>
          </a:prstGeom>
        </p:spPr>
        <p:txBody>
          <a:bodyPr>
            <a:normAutofit fontScale="92500"/>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Žádost o platbu, souhrnná soupiska</a:t>
            </a:r>
            <a:endParaRPr lang="en-US" sz="2800" cap="all">
              <a:highlight>
                <a:srgbClr val="FF66FF"/>
              </a:highlight>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CF8DE2A4-70A1-1458-D6E8-B2FFADFC1569}"/>
              </a:ext>
            </a:extLst>
          </p:cNvPr>
          <p:cNvPicPr>
            <a:picLocks noChangeAspect="1"/>
          </p:cNvPicPr>
          <p:nvPr/>
        </p:nvPicPr>
        <p:blipFill>
          <a:blip r:embed="rId3"/>
          <a:stretch>
            <a:fillRect/>
          </a:stretch>
        </p:blipFill>
        <p:spPr>
          <a:xfrm>
            <a:off x="183137" y="1323626"/>
            <a:ext cx="4124964" cy="1748758"/>
          </a:xfrm>
          <a:prstGeom prst="rect">
            <a:avLst/>
          </a:prstGeom>
        </p:spPr>
      </p:pic>
      <p:pic>
        <p:nvPicPr>
          <p:cNvPr id="6" name="Obrázek 5">
            <a:extLst>
              <a:ext uri="{FF2B5EF4-FFF2-40B4-BE49-F238E27FC236}">
                <a16:creationId xmlns:a16="http://schemas.microsoft.com/office/drawing/2014/main" id="{3182DCC1-7EAB-12A1-35F2-A981E2272962}"/>
              </a:ext>
            </a:extLst>
          </p:cNvPr>
          <p:cNvPicPr>
            <a:picLocks noChangeAspect="1"/>
          </p:cNvPicPr>
          <p:nvPr/>
        </p:nvPicPr>
        <p:blipFill>
          <a:blip r:embed="rId4"/>
          <a:stretch>
            <a:fillRect/>
          </a:stretch>
        </p:blipFill>
        <p:spPr>
          <a:xfrm>
            <a:off x="183137" y="2886047"/>
            <a:ext cx="4267883" cy="2950976"/>
          </a:xfrm>
          <a:prstGeom prst="rect">
            <a:avLst/>
          </a:prstGeom>
        </p:spPr>
      </p:pic>
      <p:sp>
        <p:nvSpPr>
          <p:cNvPr id="8" name="TextovéPole 7">
            <a:extLst>
              <a:ext uri="{FF2B5EF4-FFF2-40B4-BE49-F238E27FC236}">
                <a16:creationId xmlns:a16="http://schemas.microsoft.com/office/drawing/2014/main" id="{751535E4-C6D6-D594-3D5B-D0C4D831B9C0}"/>
              </a:ext>
            </a:extLst>
          </p:cNvPr>
          <p:cNvSpPr txBox="1"/>
          <p:nvPr/>
        </p:nvSpPr>
        <p:spPr>
          <a:xfrm>
            <a:off x="4451020" y="1092496"/>
            <a:ext cx="4199493" cy="4524315"/>
          </a:xfrm>
          <a:prstGeom prst="rect">
            <a:avLst/>
          </a:prstGeom>
          <a:noFill/>
        </p:spPr>
        <p:txBody>
          <a:bodyPr wrap="square" rtlCol="0">
            <a:spAutoFit/>
          </a:bodyPr>
          <a:lstStyle/>
          <a:p>
            <a:pPr marL="285750" indent="-285750" algn="just">
              <a:buFont typeface="Arial" panose="020B0604020202020204" pitchFamily="34" charset="0"/>
              <a:buChar char="•"/>
            </a:pPr>
            <a:r>
              <a:rPr lang="cs-CZ" dirty="0"/>
              <a:t>Na záložku </a:t>
            </a:r>
            <a:r>
              <a:rPr lang="cs-CZ" b="1" dirty="0"/>
              <a:t>Žádost o platbu </a:t>
            </a:r>
            <a:r>
              <a:rPr lang="cs-CZ" dirty="0"/>
              <a:t>se částky načtou až po vyplnění soupisky a stisknutí tlačítka </a:t>
            </a:r>
            <a:r>
              <a:rPr lang="cs-CZ" dirty="0">
                <a:solidFill>
                  <a:srgbClr val="FF0000"/>
                </a:solidFill>
              </a:rPr>
              <a:t>Naplnit data ze soupisky</a:t>
            </a:r>
            <a:r>
              <a:rPr lang="cs-CZ" dirty="0"/>
              <a:t>.</a:t>
            </a:r>
          </a:p>
          <a:p>
            <a:pPr marL="285750" indent="-285750" algn="just">
              <a:buFont typeface="Arial" panose="020B0604020202020204" pitchFamily="34" charset="0"/>
              <a:buChar char="•"/>
            </a:pPr>
            <a:r>
              <a:rPr lang="cs-CZ" dirty="0"/>
              <a:t>Přejděte proto na záložku </a:t>
            </a:r>
            <a:r>
              <a:rPr lang="cs-CZ" b="1" dirty="0"/>
              <a:t>Souhrnná soupiska</a:t>
            </a:r>
            <a:r>
              <a:rPr lang="cs-CZ" dirty="0"/>
              <a:t>.</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Na záložce </a:t>
            </a:r>
            <a:r>
              <a:rPr lang="cs-CZ" b="1" dirty="0"/>
              <a:t>Souhrnná soupiska </a:t>
            </a:r>
            <a:r>
              <a:rPr lang="cs-CZ" dirty="0"/>
              <a:t>vyplňte </a:t>
            </a:r>
            <a:r>
              <a:rPr lang="cs-CZ" b="1" dirty="0"/>
              <a:t>Evidenční číslo </a:t>
            </a:r>
            <a:r>
              <a:rPr lang="cs-CZ" dirty="0"/>
              <a:t>pořadovým číslem </a:t>
            </a:r>
            <a:r>
              <a:rPr lang="cs-CZ" dirty="0" err="1"/>
              <a:t>ŽoP</a:t>
            </a:r>
            <a:r>
              <a:rPr lang="cs-CZ" dirty="0"/>
              <a:t>.</a:t>
            </a:r>
          </a:p>
          <a:p>
            <a:pPr marL="285750" indent="-285750" algn="just">
              <a:buFont typeface="Arial" panose="020B0604020202020204" pitchFamily="34" charset="0"/>
              <a:buChar char="•"/>
            </a:pPr>
            <a:r>
              <a:rPr lang="cs-CZ" dirty="0"/>
              <a:t> Tato operace je nezbytná proto, aby se následně zpřístupnila pole pro editaci na dalších záložkách soupisky dokladů.</a:t>
            </a:r>
          </a:p>
          <a:p>
            <a:pPr marL="285750" indent="-285750" algn="just">
              <a:buFont typeface="Arial" panose="020B0604020202020204" pitchFamily="34" charset="0"/>
              <a:buChar char="•"/>
            </a:pPr>
            <a:r>
              <a:rPr lang="cs-CZ" dirty="0"/>
              <a:t> Přejděte na záložku </a:t>
            </a:r>
            <a:r>
              <a:rPr lang="cs-CZ" b="1" dirty="0"/>
              <a:t>SD-1 Účetní doklady</a:t>
            </a:r>
            <a:r>
              <a:rPr lang="cs-CZ" dirty="0"/>
              <a:t>.</a:t>
            </a:r>
          </a:p>
        </p:txBody>
      </p:sp>
    </p:spTree>
    <p:extLst>
      <p:ext uri="{BB962C8B-B14F-4D97-AF65-F5344CB8AC3E}">
        <p14:creationId xmlns:p14="http://schemas.microsoft.com/office/powerpoint/2010/main" val="141111185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107</a:t>
            </a:fld>
            <a:endParaRPr lang="en-US"/>
          </a:p>
        </p:txBody>
      </p:sp>
      <p:sp>
        <p:nvSpPr>
          <p:cNvPr id="4" name="Content Placeholder 2">
            <a:extLst>
              <a:ext uri="{FF2B5EF4-FFF2-40B4-BE49-F238E27FC236}">
                <a16:creationId xmlns:a16="http://schemas.microsoft.com/office/drawing/2014/main" id="{D7991826-C0A4-BFD1-ADFF-318238BB32A5}"/>
              </a:ext>
            </a:extLst>
          </p:cNvPr>
          <p:cNvSpPr txBox="1">
            <a:spLocks/>
          </p:cNvSpPr>
          <p:nvPr/>
        </p:nvSpPr>
        <p:spPr>
          <a:xfrm>
            <a:off x="911942" y="16614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3" name="Content Placeholder 1">
            <a:extLst>
              <a:ext uri="{FF2B5EF4-FFF2-40B4-BE49-F238E27FC236}">
                <a16:creationId xmlns:a16="http://schemas.microsoft.com/office/drawing/2014/main" id="{499CCAE2-FDF7-8FCA-AA0E-8AA7E9FDB97D}"/>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8921A3D7-250E-1E81-1032-4824E265B5AF}"/>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SD – 1 účetní/daňové doklady</a:t>
            </a:r>
            <a:endParaRPr lang="en-US" sz="2800" cap="all" dirty="0">
              <a:highlight>
                <a:srgbClr val="FF66FF"/>
              </a:highlight>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08DEF648-293F-C011-371E-B7CF11638AB9}"/>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pic>
        <p:nvPicPr>
          <p:cNvPr id="8" name="Obrázek 7">
            <a:extLst>
              <a:ext uri="{FF2B5EF4-FFF2-40B4-BE49-F238E27FC236}">
                <a16:creationId xmlns:a16="http://schemas.microsoft.com/office/drawing/2014/main" id="{48BC4566-ADEE-5884-2DA1-3EE6CB1A6C6F}"/>
              </a:ext>
            </a:extLst>
          </p:cNvPr>
          <p:cNvPicPr>
            <a:picLocks noChangeAspect="1"/>
          </p:cNvPicPr>
          <p:nvPr/>
        </p:nvPicPr>
        <p:blipFill>
          <a:blip r:embed="rId3"/>
          <a:stretch>
            <a:fillRect/>
          </a:stretch>
        </p:blipFill>
        <p:spPr>
          <a:xfrm>
            <a:off x="188616" y="1579841"/>
            <a:ext cx="5309975" cy="3763776"/>
          </a:xfrm>
          <a:prstGeom prst="rect">
            <a:avLst/>
          </a:prstGeom>
        </p:spPr>
      </p:pic>
      <p:sp>
        <p:nvSpPr>
          <p:cNvPr id="10" name="TextovéPole 9">
            <a:extLst>
              <a:ext uri="{FF2B5EF4-FFF2-40B4-BE49-F238E27FC236}">
                <a16:creationId xmlns:a16="http://schemas.microsoft.com/office/drawing/2014/main" id="{C39A58CB-8026-D007-99BD-B2BB2DF36CFF}"/>
              </a:ext>
            </a:extLst>
          </p:cNvPr>
          <p:cNvSpPr txBox="1"/>
          <p:nvPr/>
        </p:nvSpPr>
        <p:spPr>
          <a:xfrm>
            <a:off x="5498591" y="1296046"/>
            <a:ext cx="3028483" cy="5632311"/>
          </a:xfrm>
          <a:prstGeom prst="rect">
            <a:avLst/>
          </a:prstGeom>
          <a:noFill/>
        </p:spPr>
        <p:txBody>
          <a:bodyPr wrap="square" rtlCol="0">
            <a:spAutoFit/>
          </a:bodyPr>
          <a:lstStyle/>
          <a:p>
            <a:pPr marL="285750" indent="-285750" algn="just">
              <a:buFont typeface="Arial" panose="020B0604020202020204" pitchFamily="34" charset="0"/>
              <a:buChar char="•"/>
            </a:pPr>
            <a:r>
              <a:rPr lang="cs-CZ" dirty="0"/>
              <a:t> Na záložce </a:t>
            </a:r>
            <a:r>
              <a:rPr lang="cs-CZ" b="1" dirty="0"/>
              <a:t>SD-1 Účetní/Daňové doklady</a:t>
            </a:r>
            <a:r>
              <a:rPr lang="cs-CZ" dirty="0"/>
              <a:t>  zadejte údaje k jednotlivým účetním dokladům nárokovaných v </a:t>
            </a:r>
            <a:r>
              <a:rPr lang="cs-CZ" dirty="0" err="1"/>
              <a:t>ŽoP</a:t>
            </a:r>
            <a:r>
              <a:rPr lang="cs-CZ" dirty="0"/>
              <a:t>.</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přes tlačítko </a:t>
            </a:r>
            <a:r>
              <a:rPr lang="cs-CZ" b="1" dirty="0"/>
              <a:t>Nový záznam</a:t>
            </a:r>
            <a:r>
              <a:rPr lang="cs-CZ" dirty="0"/>
              <a:t> pak vytváříte další záznam.</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Do přílohy vložte sken dokladu (max.100 MB).</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solidFill>
                  <a:srgbClr val="FF0000"/>
                </a:solidFill>
              </a:rPr>
              <a:t>Vždy vyplněné údaje uložte</a:t>
            </a:r>
            <a:r>
              <a:rPr lang="cs-CZ" b="1" dirty="0">
                <a:solidFill>
                  <a:srgbClr val="FF0000"/>
                </a:solidFill>
              </a:rPr>
              <a:t>.</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p:txBody>
      </p:sp>
    </p:spTree>
    <p:extLst>
      <p:ext uri="{BB962C8B-B14F-4D97-AF65-F5344CB8AC3E}">
        <p14:creationId xmlns:p14="http://schemas.microsoft.com/office/powerpoint/2010/main" val="115390282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108</a:t>
            </a:fld>
            <a:endParaRPr lang="en-US"/>
          </a:p>
        </p:txBody>
      </p:sp>
      <p:sp>
        <p:nvSpPr>
          <p:cNvPr id="4" name="Content Placeholder 2">
            <a:extLst>
              <a:ext uri="{FF2B5EF4-FFF2-40B4-BE49-F238E27FC236}">
                <a16:creationId xmlns:a16="http://schemas.microsoft.com/office/drawing/2014/main" id="{D7991826-C0A4-BFD1-ADFF-318238BB32A5}"/>
              </a:ext>
            </a:extLst>
          </p:cNvPr>
          <p:cNvSpPr txBox="1">
            <a:spLocks/>
          </p:cNvSpPr>
          <p:nvPr/>
        </p:nvSpPr>
        <p:spPr>
          <a:xfrm>
            <a:off x="911942" y="16614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3" name="Title 3">
            <a:extLst>
              <a:ext uri="{FF2B5EF4-FFF2-40B4-BE49-F238E27FC236}">
                <a16:creationId xmlns:a16="http://schemas.microsoft.com/office/drawing/2014/main" id="{461A1F93-0F27-86BB-19DD-7C71C76D7B44}"/>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SD – 1 účetní/daňové doklady</a:t>
            </a:r>
            <a:endParaRPr lang="en-US" sz="2800" cap="all" dirty="0">
              <a:highlight>
                <a:srgbClr val="FF66FF"/>
              </a:highlight>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77643510-2ACF-5681-94CB-FD544FBE1815}"/>
              </a:ext>
            </a:extLst>
          </p:cNvPr>
          <p:cNvPicPr>
            <a:picLocks noChangeAspect="1"/>
          </p:cNvPicPr>
          <p:nvPr/>
        </p:nvPicPr>
        <p:blipFill>
          <a:blip r:embed="rId3"/>
          <a:stretch>
            <a:fillRect/>
          </a:stretch>
        </p:blipFill>
        <p:spPr>
          <a:xfrm>
            <a:off x="353037" y="1214034"/>
            <a:ext cx="4769296" cy="3278067"/>
          </a:xfrm>
          <a:prstGeom prst="rect">
            <a:avLst/>
          </a:prstGeom>
        </p:spPr>
      </p:pic>
      <p:sp>
        <p:nvSpPr>
          <p:cNvPr id="6" name="TextovéPole 5">
            <a:extLst>
              <a:ext uri="{FF2B5EF4-FFF2-40B4-BE49-F238E27FC236}">
                <a16:creationId xmlns:a16="http://schemas.microsoft.com/office/drawing/2014/main" id="{06EFC026-3B24-89F7-1934-339094ECEA6C}"/>
              </a:ext>
            </a:extLst>
          </p:cNvPr>
          <p:cNvSpPr txBox="1"/>
          <p:nvPr/>
        </p:nvSpPr>
        <p:spPr>
          <a:xfrm>
            <a:off x="5093598" y="1294398"/>
            <a:ext cx="3593202" cy="3785652"/>
          </a:xfrm>
          <a:prstGeom prst="rect">
            <a:avLst/>
          </a:prstGeom>
          <a:noFill/>
        </p:spPr>
        <p:txBody>
          <a:bodyPr wrap="square" rtlCol="0">
            <a:spAutoFit/>
          </a:bodyPr>
          <a:lstStyle/>
          <a:p>
            <a:pPr marL="285750" indent="-285750" algn="just">
              <a:buFont typeface="Arial" panose="020B0604020202020204" pitchFamily="34" charset="0"/>
              <a:buChar char="•"/>
            </a:pPr>
            <a:r>
              <a:rPr lang="cs-CZ" sz="1600" dirty="0"/>
              <a:t>Vyplňte povinná pole a rovněž rozpočtovou položku.</a:t>
            </a:r>
          </a:p>
          <a:p>
            <a:pPr marL="285750" indent="-285750" algn="just">
              <a:buFont typeface="Arial" panose="020B0604020202020204" pitchFamily="34" charset="0"/>
              <a:buChar char="•"/>
            </a:pPr>
            <a:r>
              <a:rPr lang="cs-CZ" sz="1600" dirty="0"/>
              <a:t>Investice/</a:t>
            </a:r>
            <a:r>
              <a:rPr lang="cs-CZ" sz="1600" dirty="0" err="1"/>
              <a:t>Neinvestice</a:t>
            </a:r>
            <a:r>
              <a:rPr lang="cs-CZ" sz="1600" dirty="0"/>
              <a:t> se vyplňují dle navázání na položku rozpočtu.</a:t>
            </a:r>
          </a:p>
          <a:p>
            <a:pPr marL="285750" indent="-285750" algn="just">
              <a:buFont typeface="Arial" panose="020B0604020202020204" pitchFamily="34" charset="0"/>
              <a:buChar char="•"/>
            </a:pPr>
            <a:r>
              <a:rPr lang="cs-CZ" sz="1600" dirty="0"/>
              <a:t>Celkové částky se načítají automaticky.</a:t>
            </a:r>
          </a:p>
          <a:p>
            <a:pPr marL="285750" indent="-285750" algn="just">
              <a:buFont typeface="Arial" panose="020B0604020202020204" pitchFamily="34" charset="0"/>
              <a:buChar char="•"/>
            </a:pPr>
            <a:r>
              <a:rPr lang="cs-CZ" sz="1600" dirty="0"/>
              <a:t>Pro naplnění soupisky dokladů je možné využít XML soubor, který naimportujete na souhrnnou soupisku dle postupu uvedeného v uživatelské příručce „Postup pro vyplňování Žádosti o platbu Import </a:t>
            </a:r>
            <a:r>
              <a:rPr lang="cs-CZ" sz="1600" dirty="0" err="1"/>
              <a:t>xml</a:t>
            </a:r>
            <a:r>
              <a:rPr lang="cs-CZ" sz="1600" dirty="0"/>
              <a:t> do soupisky dokladů na žádosti o platbu“ dostupné zde: </a:t>
            </a:r>
            <a:r>
              <a:rPr lang="cs-CZ" sz="1600" dirty="0">
                <a:hlinkClick r:id="rId4"/>
              </a:rPr>
              <a:t>https://irop.gov.cz/cs/ms-2021</a:t>
            </a:r>
            <a:r>
              <a:rPr lang="cs-CZ" sz="1600" dirty="0"/>
              <a:t>  </a:t>
            </a:r>
            <a:endParaRPr lang="cs-CZ" dirty="0"/>
          </a:p>
        </p:txBody>
      </p:sp>
    </p:spTree>
    <p:extLst>
      <p:ext uri="{BB962C8B-B14F-4D97-AF65-F5344CB8AC3E}">
        <p14:creationId xmlns:p14="http://schemas.microsoft.com/office/powerpoint/2010/main" val="4060585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968590" y="473296"/>
            <a:ext cx="7206819" cy="539075"/>
          </a:xfrm>
          <a:prstGeom prst="rect">
            <a:avLst/>
          </a:prstGeom>
        </p:spPr>
        <p:txBody>
          <a:bodyPr>
            <a:normAutofit fontScale="92500"/>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Finanční plán a sledované období I.</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Obdélník 1">
            <a:extLst>
              <a:ext uri="{FF2B5EF4-FFF2-40B4-BE49-F238E27FC236}">
                <a16:creationId xmlns:a16="http://schemas.microsoft.com/office/drawing/2014/main" id="{4F36544E-DBA2-4FC7-98E6-EDBD7C62356F}"/>
              </a:ext>
            </a:extLst>
          </p:cNvPr>
          <p:cNvSpPr/>
          <p:nvPr/>
        </p:nvSpPr>
        <p:spPr>
          <a:xfrm>
            <a:off x="457200" y="1230763"/>
            <a:ext cx="7927258" cy="4785926"/>
          </a:xfrm>
          <a:prstGeom prst="rect">
            <a:avLst/>
          </a:prstGeom>
        </p:spPr>
        <p:txBody>
          <a:bodyPr wrap="square" lIns="91440" tIns="45720" rIns="91440" bIns="45720" anchor="t">
            <a:spAutoFit/>
          </a:bodyPr>
          <a:lstStyle/>
          <a:p>
            <a:pPr marL="285750" indent="-285750" algn="just">
              <a:buFont typeface="Arial" panose="020B0604020202020204" pitchFamily="34" charset="0"/>
              <a:buChar char="•"/>
            </a:pPr>
            <a:r>
              <a:rPr lang="cs-CZ" sz="2000" b="1" dirty="0"/>
              <a:t>Sledované období </a:t>
            </a:r>
            <a:r>
              <a:rPr lang="cs-CZ" sz="2000" dirty="0"/>
              <a:t>(více kap. 4.3 OPPŽP):</a:t>
            </a:r>
          </a:p>
          <a:p>
            <a:pPr marL="285750" indent="-285750" algn="just">
              <a:buFont typeface="Arial" panose="020B0604020202020204" pitchFamily="34" charset="0"/>
              <a:buChar char="•"/>
            </a:pPr>
            <a:endParaRPr lang="cs-CZ" sz="500" dirty="0"/>
          </a:p>
          <a:p>
            <a:pPr marL="800100" lvl="1" indent="-342900" algn="just">
              <a:buFont typeface="Arial" panose="020B0604020202020204" pitchFamily="34" charset="0"/>
              <a:buChar char="•"/>
            </a:pPr>
            <a:r>
              <a:rPr lang="cs-CZ" sz="2000" dirty="0">
                <a:cs typeface="Arial"/>
              </a:rPr>
              <a:t>Data zahájení a ukončení jednotlivých sledovaných období nejsou uvedena v MS2021+ (v systému je uvedeno pouze datum zahájení a ukončení realizace celého projektu).</a:t>
            </a:r>
            <a:endParaRPr lang="cs-CZ" sz="2000" dirty="0"/>
          </a:p>
          <a:p>
            <a:pPr marL="800100" lvl="1" indent="-342900" algn="just">
              <a:buFont typeface="Arial" panose="020B0604020202020204" pitchFamily="34" charset="0"/>
              <a:buChar char="•"/>
            </a:pPr>
            <a:r>
              <a:rPr lang="cs-CZ" sz="2000" dirty="0"/>
              <a:t>Sledované období je ukončeno vždy 20 </a:t>
            </a:r>
            <a:r>
              <a:rPr lang="cs-CZ" sz="2000" dirty="0" err="1"/>
              <a:t>pd</a:t>
            </a:r>
            <a:r>
              <a:rPr lang="cs-CZ" sz="2000" dirty="0"/>
              <a:t> před datem předložení Žádosti o platbu.</a:t>
            </a:r>
          </a:p>
          <a:p>
            <a:pPr marL="800100" lvl="1" indent="-342900" algn="just">
              <a:buFont typeface="Arial" panose="020B0604020202020204" pitchFamily="34" charset="0"/>
              <a:buChar char="•"/>
            </a:pPr>
            <a:r>
              <a:rPr lang="cs-CZ" sz="2000" dirty="0"/>
              <a:t>Konec průběžného sledovaného období je tedy nutné vždy odpočítat od data Finančního plánu (Finanční plán minus 20 </a:t>
            </a:r>
            <a:r>
              <a:rPr lang="cs-CZ" sz="2000" dirty="0" err="1"/>
              <a:t>pd</a:t>
            </a:r>
            <a:r>
              <a:rPr lang="cs-CZ" sz="2000" dirty="0"/>
              <a:t>).</a:t>
            </a:r>
          </a:p>
          <a:p>
            <a:pPr lvl="1" algn="just"/>
            <a:endParaRPr lang="cs-CZ" sz="2000" dirty="0"/>
          </a:p>
          <a:p>
            <a:pPr marL="285750" indent="-285750" algn="just">
              <a:buFont typeface="Arial" panose="020B0604020202020204" pitchFamily="34" charset="0"/>
              <a:buChar char="•"/>
            </a:pPr>
            <a:r>
              <a:rPr lang="cs-CZ" sz="2000" b="1" dirty="0"/>
              <a:t>Data Finančních plánů </a:t>
            </a:r>
            <a:r>
              <a:rPr lang="cs-CZ" sz="2000" dirty="0"/>
              <a:t>mohou být od sebe vzdálena minimálně 3 měsíce. </a:t>
            </a:r>
          </a:p>
          <a:p>
            <a:pPr algn="just"/>
            <a:endParaRPr lang="cs-CZ" sz="2000" dirty="0"/>
          </a:p>
          <a:p>
            <a:pPr marL="285750" indent="-285750" algn="just">
              <a:buFont typeface="Arial" panose="020B0604020202020204" pitchFamily="34" charset="0"/>
              <a:buChar char="•"/>
            </a:pPr>
            <a:r>
              <a:rPr lang="cs-CZ" sz="2000" b="1" dirty="0"/>
              <a:t>Sledovaná období </a:t>
            </a:r>
            <a:r>
              <a:rPr lang="cs-CZ" sz="2000" dirty="0"/>
              <a:t>na sebe musí časově navazovat a nesmí se překrývat.</a:t>
            </a:r>
          </a:p>
        </p:txBody>
      </p:sp>
      <p:sp>
        <p:nvSpPr>
          <p:cNvPr id="3" name="Zástupný symbol pro číslo snímku 2">
            <a:extLst>
              <a:ext uri="{FF2B5EF4-FFF2-40B4-BE49-F238E27FC236}">
                <a16:creationId xmlns:a16="http://schemas.microsoft.com/office/drawing/2014/main" id="{E4A20680-798A-4D41-9C98-66B90B94C777}"/>
              </a:ext>
            </a:extLst>
          </p:cNvPr>
          <p:cNvSpPr>
            <a:spLocks noGrp="1"/>
          </p:cNvSpPr>
          <p:nvPr>
            <p:ph type="sldNum" sz="quarter" idx="12"/>
          </p:nvPr>
        </p:nvSpPr>
        <p:spPr/>
        <p:txBody>
          <a:bodyPr/>
          <a:lstStyle/>
          <a:p>
            <a:fld id="{4000C4B2-41BC-D741-8B94-B76DB6967C01}" type="slidenum">
              <a:rPr lang="en-US" smtClean="0"/>
              <a:pPr/>
              <a:t>10</a:t>
            </a:fld>
            <a:endParaRPr lang="en-US"/>
          </a:p>
        </p:txBody>
      </p:sp>
    </p:spTree>
    <p:extLst>
      <p:ext uri="{BB962C8B-B14F-4D97-AF65-F5344CB8AC3E}">
        <p14:creationId xmlns:p14="http://schemas.microsoft.com/office/powerpoint/2010/main" val="270987658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109</a:t>
            </a:fld>
            <a:endParaRPr lang="en-US"/>
          </a:p>
        </p:txBody>
      </p:sp>
      <p:sp>
        <p:nvSpPr>
          <p:cNvPr id="4" name="Content Placeholder 2">
            <a:extLst>
              <a:ext uri="{FF2B5EF4-FFF2-40B4-BE49-F238E27FC236}">
                <a16:creationId xmlns:a16="http://schemas.microsoft.com/office/drawing/2014/main" id="{D7991826-C0A4-BFD1-ADFF-318238BB32A5}"/>
              </a:ext>
            </a:extLst>
          </p:cNvPr>
          <p:cNvSpPr txBox="1">
            <a:spLocks/>
          </p:cNvSpPr>
          <p:nvPr/>
        </p:nvSpPr>
        <p:spPr>
          <a:xfrm>
            <a:off x="911942" y="16614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3" name="Title 3">
            <a:extLst>
              <a:ext uri="{FF2B5EF4-FFF2-40B4-BE49-F238E27FC236}">
                <a16:creationId xmlns:a16="http://schemas.microsoft.com/office/drawing/2014/main" id="{3C0D9417-BF5B-D979-D55F-4E694E09C061}"/>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SD – 1 účetní/daňové doklady</a:t>
            </a:r>
            <a:endParaRPr lang="en-US" sz="2800" cap="all" dirty="0">
              <a:highlight>
                <a:srgbClr val="FF66FF"/>
              </a:highlight>
              <a:latin typeface="Arial" panose="020B0604020202020204" pitchFamily="34" charset="0"/>
              <a:cs typeface="Arial" panose="020B0604020202020204" pitchFamily="34" charset="0"/>
            </a:endParaRPr>
          </a:p>
        </p:txBody>
      </p:sp>
      <p:sp>
        <p:nvSpPr>
          <p:cNvPr id="5" name="TextovéPole 4">
            <a:extLst>
              <a:ext uri="{FF2B5EF4-FFF2-40B4-BE49-F238E27FC236}">
                <a16:creationId xmlns:a16="http://schemas.microsoft.com/office/drawing/2014/main" id="{075D3E0D-6A9C-94ED-6172-7E20E1CFA0FA}"/>
              </a:ext>
            </a:extLst>
          </p:cNvPr>
          <p:cNvSpPr txBox="1"/>
          <p:nvPr/>
        </p:nvSpPr>
        <p:spPr>
          <a:xfrm>
            <a:off x="183137" y="1296046"/>
            <a:ext cx="8343938" cy="1200329"/>
          </a:xfrm>
          <a:prstGeom prst="rect">
            <a:avLst/>
          </a:prstGeom>
          <a:noFill/>
        </p:spPr>
        <p:txBody>
          <a:bodyPr wrap="square" rtlCol="0">
            <a:spAutoFit/>
          </a:bodyPr>
          <a:lstStyle/>
          <a:p>
            <a:pPr marL="285750" indent="-285750" algn="just">
              <a:buFont typeface="Arial" panose="020B0604020202020204" pitchFamily="34" charset="0"/>
              <a:buChar char="•"/>
            </a:pPr>
            <a:r>
              <a:rPr lang="cs-CZ" dirty="0"/>
              <a:t>Do příloh u každého výdaje vložte fakturu, výpis z účtu, případně další dokumenty související pouze s daným výdajem (ostatní přílohy mohou být vloženy na záložce </a:t>
            </a:r>
            <a:r>
              <a:rPr lang="cs-CZ" b="1" dirty="0"/>
              <a:t>Dokumenty</a:t>
            </a:r>
            <a:r>
              <a:rPr lang="cs-CZ" dirty="0"/>
              <a:t>).</a:t>
            </a:r>
          </a:p>
          <a:p>
            <a:pPr marL="285750" indent="-285750" algn="just">
              <a:buFont typeface="Arial" panose="020B0604020202020204" pitchFamily="34" charset="0"/>
              <a:buChar char="•"/>
            </a:pPr>
            <a:r>
              <a:rPr lang="cs-CZ" dirty="0"/>
              <a:t>Do přílohy vložte sken dokladu (max.100 MB).</a:t>
            </a:r>
          </a:p>
        </p:txBody>
      </p:sp>
      <p:pic>
        <p:nvPicPr>
          <p:cNvPr id="6" name="Obrázek 5">
            <a:extLst>
              <a:ext uri="{FF2B5EF4-FFF2-40B4-BE49-F238E27FC236}">
                <a16:creationId xmlns:a16="http://schemas.microsoft.com/office/drawing/2014/main" id="{5CD3FAB8-8B08-CC6A-EA86-BB5C4EF9A09D}"/>
              </a:ext>
            </a:extLst>
          </p:cNvPr>
          <p:cNvPicPr>
            <a:picLocks noChangeAspect="1"/>
          </p:cNvPicPr>
          <p:nvPr/>
        </p:nvPicPr>
        <p:blipFill>
          <a:blip r:embed="rId3"/>
          <a:stretch>
            <a:fillRect/>
          </a:stretch>
        </p:blipFill>
        <p:spPr>
          <a:xfrm>
            <a:off x="1670304" y="2689827"/>
            <a:ext cx="5233433" cy="3206469"/>
          </a:xfrm>
          <a:prstGeom prst="rect">
            <a:avLst/>
          </a:prstGeom>
        </p:spPr>
      </p:pic>
    </p:spTree>
    <p:extLst>
      <p:ext uri="{BB962C8B-B14F-4D97-AF65-F5344CB8AC3E}">
        <p14:creationId xmlns:p14="http://schemas.microsoft.com/office/powerpoint/2010/main" val="411867475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110</a:t>
            </a:fld>
            <a:endParaRPr lang="en-US"/>
          </a:p>
        </p:txBody>
      </p:sp>
      <p:sp>
        <p:nvSpPr>
          <p:cNvPr id="4" name="Content Placeholder 2">
            <a:extLst>
              <a:ext uri="{FF2B5EF4-FFF2-40B4-BE49-F238E27FC236}">
                <a16:creationId xmlns:a16="http://schemas.microsoft.com/office/drawing/2014/main" id="{D7991826-C0A4-BFD1-ADFF-318238BB32A5}"/>
              </a:ext>
            </a:extLst>
          </p:cNvPr>
          <p:cNvSpPr txBox="1">
            <a:spLocks/>
          </p:cNvSpPr>
          <p:nvPr/>
        </p:nvSpPr>
        <p:spPr>
          <a:xfrm>
            <a:off x="911942" y="16614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3" name="Title 3">
            <a:extLst>
              <a:ext uri="{FF2B5EF4-FFF2-40B4-BE49-F238E27FC236}">
                <a16:creationId xmlns:a16="http://schemas.microsoft.com/office/drawing/2014/main" id="{86326F1A-0E5C-195D-C240-4AE8CC738373}"/>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Další záložky </a:t>
            </a:r>
            <a:r>
              <a:rPr lang="cs-CZ" sz="2800" cap="all" err="1"/>
              <a:t>ŽoP</a:t>
            </a:r>
            <a:endParaRPr lang="en-US" sz="2800" cap="all">
              <a:highlight>
                <a:srgbClr val="FF66FF"/>
              </a:highlight>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BBF01134-01C7-9F1B-799C-DFB65C0136A3}"/>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6" name="TextovéPole 5">
            <a:extLst>
              <a:ext uri="{FF2B5EF4-FFF2-40B4-BE49-F238E27FC236}">
                <a16:creationId xmlns:a16="http://schemas.microsoft.com/office/drawing/2014/main" id="{E9E4D59D-9366-4D34-95D6-ED8D8C80FC5C}"/>
              </a:ext>
            </a:extLst>
          </p:cNvPr>
          <p:cNvSpPr txBox="1"/>
          <p:nvPr/>
        </p:nvSpPr>
        <p:spPr>
          <a:xfrm>
            <a:off x="457200" y="1092496"/>
            <a:ext cx="8003233" cy="2862322"/>
          </a:xfrm>
          <a:prstGeom prst="rect">
            <a:avLst/>
          </a:prstGeom>
          <a:noFill/>
        </p:spPr>
        <p:txBody>
          <a:bodyPr wrap="square" rtlCol="0">
            <a:spAutoFit/>
          </a:bodyPr>
          <a:lstStyle/>
          <a:p>
            <a:pPr marL="285750" indent="-285750">
              <a:buFont typeface="Arial" panose="020B0604020202020204" pitchFamily="34" charset="0"/>
              <a:buChar char="•"/>
            </a:pPr>
            <a:r>
              <a:rPr lang="cs-CZ" dirty="0"/>
              <a:t>Záložky </a:t>
            </a:r>
            <a:r>
              <a:rPr lang="cs-CZ" b="1" dirty="0"/>
              <a:t>Soupiska příjmů</a:t>
            </a:r>
            <a:r>
              <a:rPr lang="cs-CZ" dirty="0"/>
              <a:t>, </a:t>
            </a:r>
            <a:r>
              <a:rPr lang="cs-CZ" b="1" dirty="0"/>
              <a:t>Nezpůsobilé výdaje</a:t>
            </a:r>
            <a:r>
              <a:rPr lang="cs-CZ" dirty="0"/>
              <a:t> a </a:t>
            </a:r>
            <a:r>
              <a:rPr lang="cs-CZ" b="1" dirty="0"/>
              <a:t>Čerpání rozpočtu na žádosti o platbu</a:t>
            </a:r>
            <a:r>
              <a:rPr lang="cs-CZ" dirty="0"/>
              <a:t> nevyplňujte.</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a:t>Na záložku </a:t>
            </a:r>
            <a:r>
              <a:rPr lang="cs-CZ" b="1" dirty="0"/>
              <a:t>Dokumenty</a:t>
            </a:r>
            <a:r>
              <a:rPr lang="cs-CZ" dirty="0"/>
              <a:t> vložte všechny přílohy stanovené Obecnými a Specifickými pravidly pro žadatele a příjemce, které jsou podkladem pro aktuální </a:t>
            </a:r>
            <a:r>
              <a:rPr lang="cs-CZ" dirty="0" err="1"/>
              <a:t>ŽoP</a:t>
            </a:r>
            <a:r>
              <a:rPr lang="cs-CZ" dirty="0"/>
              <a:t> a nejsou zařazeny jako přílohy záznamů v soupiskách.</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a:t>záložka </a:t>
            </a:r>
            <a:r>
              <a:rPr lang="cs-CZ" b="1" dirty="0"/>
              <a:t>Čestná prohlášení</a:t>
            </a:r>
            <a:r>
              <a:rPr lang="cs-CZ" dirty="0"/>
              <a:t> – nutno potvrdit zaškrtnutím checkboxu „Souhlasím..“ u obou ČP.</a:t>
            </a:r>
          </a:p>
          <a:p>
            <a:pPr marL="285750" indent="-285750">
              <a:buFont typeface="Arial" panose="020B0604020202020204" pitchFamily="34" charset="0"/>
              <a:buChar char="•"/>
            </a:pPr>
            <a:endParaRPr lang="cs-CZ" dirty="0"/>
          </a:p>
        </p:txBody>
      </p:sp>
      <p:pic>
        <p:nvPicPr>
          <p:cNvPr id="8" name="Obrázek 7" descr="Obsah obrázku text&#10;&#10;Popis byl vytvořen automaticky">
            <a:extLst>
              <a:ext uri="{FF2B5EF4-FFF2-40B4-BE49-F238E27FC236}">
                <a16:creationId xmlns:a16="http://schemas.microsoft.com/office/drawing/2014/main" id="{78ACEAAA-2621-0143-6FD6-35CFF2BE8C32}"/>
              </a:ext>
            </a:extLst>
          </p:cNvPr>
          <p:cNvPicPr>
            <a:picLocks noChangeAspect="1"/>
          </p:cNvPicPr>
          <p:nvPr/>
        </p:nvPicPr>
        <p:blipFill>
          <a:blip r:embed="rId3"/>
          <a:stretch>
            <a:fillRect/>
          </a:stretch>
        </p:blipFill>
        <p:spPr>
          <a:xfrm>
            <a:off x="607142" y="3702991"/>
            <a:ext cx="3871519" cy="2145618"/>
          </a:xfrm>
          <a:prstGeom prst="rect">
            <a:avLst/>
          </a:prstGeom>
        </p:spPr>
      </p:pic>
      <p:pic>
        <p:nvPicPr>
          <p:cNvPr id="11" name="Obrázek 10">
            <a:extLst>
              <a:ext uri="{FF2B5EF4-FFF2-40B4-BE49-F238E27FC236}">
                <a16:creationId xmlns:a16="http://schemas.microsoft.com/office/drawing/2014/main" id="{017C125A-DD90-8DC9-B57E-44BBF895CD20}"/>
              </a:ext>
            </a:extLst>
          </p:cNvPr>
          <p:cNvPicPr>
            <a:picLocks noChangeAspect="1"/>
          </p:cNvPicPr>
          <p:nvPr/>
        </p:nvPicPr>
        <p:blipFill>
          <a:blip r:embed="rId4"/>
          <a:stretch>
            <a:fillRect/>
          </a:stretch>
        </p:blipFill>
        <p:spPr>
          <a:xfrm>
            <a:off x="4971972" y="3406255"/>
            <a:ext cx="3277759" cy="2739090"/>
          </a:xfrm>
          <a:prstGeom prst="rect">
            <a:avLst/>
          </a:prstGeom>
        </p:spPr>
      </p:pic>
    </p:spTree>
    <p:extLst>
      <p:ext uri="{BB962C8B-B14F-4D97-AF65-F5344CB8AC3E}">
        <p14:creationId xmlns:p14="http://schemas.microsoft.com/office/powerpoint/2010/main" val="9162377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111</a:t>
            </a:fld>
            <a:endParaRPr lang="en-US"/>
          </a:p>
        </p:txBody>
      </p:sp>
      <p:sp>
        <p:nvSpPr>
          <p:cNvPr id="4" name="Content Placeholder 2">
            <a:extLst>
              <a:ext uri="{FF2B5EF4-FFF2-40B4-BE49-F238E27FC236}">
                <a16:creationId xmlns:a16="http://schemas.microsoft.com/office/drawing/2014/main" id="{D7991826-C0A4-BFD1-ADFF-318238BB32A5}"/>
              </a:ext>
            </a:extLst>
          </p:cNvPr>
          <p:cNvSpPr txBox="1">
            <a:spLocks/>
          </p:cNvSpPr>
          <p:nvPr/>
        </p:nvSpPr>
        <p:spPr>
          <a:xfrm>
            <a:off x="911942" y="16614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3" name="Content Placeholder 1">
            <a:extLst>
              <a:ext uri="{FF2B5EF4-FFF2-40B4-BE49-F238E27FC236}">
                <a16:creationId xmlns:a16="http://schemas.microsoft.com/office/drawing/2014/main" id="{6E14FB65-B839-F4C4-067B-19F0F4282B49}"/>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6C3B9BAE-87D6-FEA3-A16B-77582DD3CE67}"/>
              </a:ext>
            </a:extLst>
          </p:cNvPr>
          <p:cNvSpPr txBox="1">
            <a:spLocks/>
          </p:cNvSpPr>
          <p:nvPr/>
        </p:nvSpPr>
        <p:spPr>
          <a:xfrm>
            <a:off x="683567" y="553421"/>
            <a:ext cx="7206819" cy="973212"/>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Záložky žádost o platbu a souhrnná soupiska - naplnění</a:t>
            </a:r>
            <a:endParaRPr lang="en-US" sz="2800" cap="all">
              <a:highlight>
                <a:srgbClr val="FF66FF"/>
              </a:highlight>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A1C5EA53-8EA8-FE8E-75CE-F529E62E8E37}"/>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8" name="TextovéPole 7">
            <a:extLst>
              <a:ext uri="{FF2B5EF4-FFF2-40B4-BE49-F238E27FC236}">
                <a16:creationId xmlns:a16="http://schemas.microsoft.com/office/drawing/2014/main" id="{324994A9-DB8D-3A0F-C58E-F98BEEF46435}"/>
              </a:ext>
            </a:extLst>
          </p:cNvPr>
          <p:cNvSpPr txBox="1"/>
          <p:nvPr/>
        </p:nvSpPr>
        <p:spPr>
          <a:xfrm>
            <a:off x="683567" y="1779687"/>
            <a:ext cx="7537841" cy="4247317"/>
          </a:xfrm>
          <a:prstGeom prst="rect">
            <a:avLst/>
          </a:prstGeom>
          <a:noFill/>
        </p:spPr>
        <p:txBody>
          <a:bodyPr wrap="square" rtlCol="0">
            <a:spAutoFit/>
          </a:bodyPr>
          <a:lstStyle/>
          <a:p>
            <a:pPr marL="285750" indent="-285750" algn="just">
              <a:buFont typeface="Arial" panose="020B0604020202020204" pitchFamily="34" charset="0"/>
              <a:buChar char="•"/>
            </a:pPr>
            <a:r>
              <a:rPr lang="cs-CZ" dirty="0"/>
              <a:t>Po naplnění záložky </a:t>
            </a:r>
            <a:r>
              <a:rPr lang="cs-CZ" b="1" dirty="0"/>
              <a:t>SD – 1 Účetní/Daňové doklady</a:t>
            </a:r>
            <a:r>
              <a:rPr lang="cs-CZ" dirty="0"/>
              <a:t> postupně přejděte na záložky </a:t>
            </a:r>
            <a:r>
              <a:rPr lang="cs-CZ" b="1" dirty="0"/>
              <a:t>Žádost o platbu</a:t>
            </a:r>
            <a:r>
              <a:rPr lang="cs-CZ" dirty="0"/>
              <a:t> a </a:t>
            </a:r>
            <a:r>
              <a:rPr lang="cs-CZ" b="1" dirty="0"/>
              <a:t>Souhrnná soupiska</a:t>
            </a:r>
            <a:r>
              <a:rPr lang="cs-CZ" dirty="0"/>
              <a:t> a stiskněte tlačítko </a:t>
            </a:r>
            <a:r>
              <a:rPr lang="cs-CZ" b="1" dirty="0"/>
              <a:t>Naplnit data ze soupisky</a:t>
            </a:r>
            <a:r>
              <a:rPr lang="cs-CZ" dirty="0"/>
              <a:t>, resp. </a:t>
            </a:r>
            <a:r>
              <a:rPr lang="cs-CZ" b="1" dirty="0"/>
              <a:t>Naplnit data z dokladů soupisky a uložit</a:t>
            </a:r>
            <a:r>
              <a:rPr lang="cs-CZ" dirty="0"/>
              <a:t>.</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Systém provede naplnění finančních dat – sečte částky požadovaných způsobilých výdajů. Jsou-li součástí i nepřímé náklady, jejich výše se dopočítá automaticky z požadovaných přímých výdajů.</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Pokud budete provádět vložení dalších dokladů a úpravu dat, nutno znovu načíst data z dokladů soupisky a následně ze soupisky, tzn. proces načtení aktuálních údajů do </a:t>
            </a:r>
            <a:r>
              <a:rPr lang="cs-CZ" dirty="0" err="1"/>
              <a:t>ŽoP</a:t>
            </a:r>
            <a:r>
              <a:rPr lang="cs-CZ" dirty="0"/>
              <a:t> provést vždy po změnách v dokladech.</a:t>
            </a:r>
          </a:p>
          <a:p>
            <a:pPr marL="285750" indent="-285750" algn="just">
              <a:buFont typeface="Arial" panose="020B0604020202020204" pitchFamily="34" charset="0"/>
              <a:buChar char="•"/>
            </a:pPr>
            <a:endParaRPr lang="cs-CZ" dirty="0"/>
          </a:p>
        </p:txBody>
      </p:sp>
    </p:spTree>
    <p:extLst>
      <p:ext uri="{BB962C8B-B14F-4D97-AF65-F5344CB8AC3E}">
        <p14:creationId xmlns:p14="http://schemas.microsoft.com/office/powerpoint/2010/main" val="27574495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112</a:t>
            </a:fld>
            <a:endParaRPr lang="en-US"/>
          </a:p>
        </p:txBody>
      </p:sp>
      <p:sp>
        <p:nvSpPr>
          <p:cNvPr id="4" name="Content Placeholder 2">
            <a:extLst>
              <a:ext uri="{FF2B5EF4-FFF2-40B4-BE49-F238E27FC236}">
                <a16:creationId xmlns:a16="http://schemas.microsoft.com/office/drawing/2014/main" id="{D7991826-C0A4-BFD1-ADFF-318238BB32A5}"/>
              </a:ext>
            </a:extLst>
          </p:cNvPr>
          <p:cNvSpPr txBox="1">
            <a:spLocks/>
          </p:cNvSpPr>
          <p:nvPr/>
        </p:nvSpPr>
        <p:spPr>
          <a:xfrm>
            <a:off x="911942" y="16614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3" name="Title 3">
            <a:extLst>
              <a:ext uri="{FF2B5EF4-FFF2-40B4-BE49-F238E27FC236}">
                <a16:creationId xmlns:a16="http://schemas.microsoft.com/office/drawing/2014/main" id="{1DBFF682-D5CF-E868-D104-2977A9403A44}"/>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Kontrola a finalizace </a:t>
            </a:r>
            <a:r>
              <a:rPr lang="cs-CZ" sz="2800" cap="all" err="1"/>
              <a:t>ŽoP</a:t>
            </a:r>
            <a:endParaRPr lang="en-US" sz="2800" cap="all">
              <a:highlight>
                <a:srgbClr val="FF66FF"/>
              </a:highlight>
              <a:latin typeface="Arial" panose="020B0604020202020204" pitchFamily="34" charset="0"/>
              <a:cs typeface="Arial" panose="020B0604020202020204" pitchFamily="34" charset="0"/>
            </a:endParaRPr>
          </a:p>
        </p:txBody>
      </p:sp>
      <p:pic>
        <p:nvPicPr>
          <p:cNvPr id="5" name="Obrázek 4" descr="Obsah obrázku text&#10;&#10;Popis byl vytvořen automaticky">
            <a:extLst>
              <a:ext uri="{FF2B5EF4-FFF2-40B4-BE49-F238E27FC236}">
                <a16:creationId xmlns:a16="http://schemas.microsoft.com/office/drawing/2014/main" id="{23AF1BD0-D08E-506F-50F1-A2DEBD07C7F5}"/>
              </a:ext>
            </a:extLst>
          </p:cNvPr>
          <p:cNvPicPr>
            <a:picLocks noChangeAspect="1"/>
          </p:cNvPicPr>
          <p:nvPr/>
        </p:nvPicPr>
        <p:blipFill>
          <a:blip r:embed="rId3"/>
          <a:stretch>
            <a:fillRect/>
          </a:stretch>
        </p:blipFill>
        <p:spPr>
          <a:xfrm>
            <a:off x="356997" y="2754860"/>
            <a:ext cx="5093761" cy="2707061"/>
          </a:xfrm>
          <a:prstGeom prst="rect">
            <a:avLst/>
          </a:prstGeom>
        </p:spPr>
      </p:pic>
      <p:pic>
        <p:nvPicPr>
          <p:cNvPr id="6" name="Obrázek 5">
            <a:extLst>
              <a:ext uri="{FF2B5EF4-FFF2-40B4-BE49-F238E27FC236}">
                <a16:creationId xmlns:a16="http://schemas.microsoft.com/office/drawing/2014/main" id="{FDB94D58-D478-26D3-3DE1-762EEBDDA4EC}"/>
              </a:ext>
            </a:extLst>
          </p:cNvPr>
          <p:cNvPicPr>
            <a:picLocks noChangeAspect="1"/>
          </p:cNvPicPr>
          <p:nvPr/>
        </p:nvPicPr>
        <p:blipFill>
          <a:blip r:embed="rId4"/>
          <a:stretch>
            <a:fillRect/>
          </a:stretch>
        </p:blipFill>
        <p:spPr>
          <a:xfrm>
            <a:off x="5450758" y="3444240"/>
            <a:ext cx="2933700" cy="1476375"/>
          </a:xfrm>
          <a:prstGeom prst="rect">
            <a:avLst/>
          </a:prstGeom>
        </p:spPr>
      </p:pic>
      <p:sp>
        <p:nvSpPr>
          <p:cNvPr id="8" name="TextovéPole 7">
            <a:extLst>
              <a:ext uri="{FF2B5EF4-FFF2-40B4-BE49-F238E27FC236}">
                <a16:creationId xmlns:a16="http://schemas.microsoft.com/office/drawing/2014/main" id="{1897F4C7-E1AF-9152-2D15-7DEBD7688DB6}"/>
              </a:ext>
            </a:extLst>
          </p:cNvPr>
          <p:cNvSpPr txBox="1"/>
          <p:nvPr/>
        </p:nvSpPr>
        <p:spPr>
          <a:xfrm>
            <a:off x="433352" y="1670304"/>
            <a:ext cx="7927258" cy="923330"/>
          </a:xfrm>
          <a:prstGeom prst="rect">
            <a:avLst/>
          </a:prstGeom>
          <a:noFill/>
        </p:spPr>
        <p:txBody>
          <a:bodyPr wrap="square" rtlCol="0">
            <a:spAutoFit/>
          </a:bodyPr>
          <a:lstStyle/>
          <a:p>
            <a:pPr marL="285750" indent="-285750" algn="just">
              <a:buFont typeface="Arial" panose="020B0604020202020204" pitchFamily="34" charset="0"/>
              <a:buChar char="•"/>
            </a:pPr>
            <a:r>
              <a:rPr lang="cs-CZ"/>
              <a:t>V případě, že se částka na </a:t>
            </a:r>
            <a:r>
              <a:rPr lang="cs-CZ" err="1"/>
              <a:t>ŽoP</a:t>
            </a:r>
            <a:r>
              <a:rPr lang="cs-CZ"/>
              <a:t> nerovná přesné částce na finančním plánu, zobrazí se informativní hláška -  Na </a:t>
            </a:r>
            <a:r>
              <a:rPr lang="cs-CZ" err="1"/>
              <a:t>ŽoP</a:t>
            </a:r>
            <a:r>
              <a:rPr lang="cs-CZ"/>
              <a:t> je i přesto možno provést finalizaci.</a:t>
            </a:r>
          </a:p>
        </p:txBody>
      </p:sp>
    </p:spTree>
    <p:extLst>
      <p:ext uri="{BB962C8B-B14F-4D97-AF65-F5344CB8AC3E}">
        <p14:creationId xmlns:p14="http://schemas.microsoft.com/office/powerpoint/2010/main" val="327583020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113</a:t>
            </a:fld>
            <a:endParaRPr lang="en-US"/>
          </a:p>
        </p:txBody>
      </p:sp>
      <p:sp>
        <p:nvSpPr>
          <p:cNvPr id="4" name="Content Placeholder 2">
            <a:extLst>
              <a:ext uri="{FF2B5EF4-FFF2-40B4-BE49-F238E27FC236}">
                <a16:creationId xmlns:a16="http://schemas.microsoft.com/office/drawing/2014/main" id="{D7991826-C0A4-BFD1-ADFF-318238BB32A5}"/>
              </a:ext>
            </a:extLst>
          </p:cNvPr>
          <p:cNvSpPr txBox="1">
            <a:spLocks/>
          </p:cNvSpPr>
          <p:nvPr/>
        </p:nvSpPr>
        <p:spPr>
          <a:xfrm>
            <a:off x="911942" y="16614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3" name="Content Placeholder 1">
            <a:extLst>
              <a:ext uri="{FF2B5EF4-FFF2-40B4-BE49-F238E27FC236}">
                <a16:creationId xmlns:a16="http://schemas.microsoft.com/office/drawing/2014/main" id="{B9CCE63D-2BA4-845F-46B7-02FA69E8C4F3}"/>
              </a:ext>
            </a:extLst>
          </p:cNvPr>
          <p:cNvSpPr txBox="1">
            <a:spLocks/>
          </p:cNvSpPr>
          <p:nvPr/>
        </p:nvSpPr>
        <p:spPr>
          <a:xfrm>
            <a:off x="1143951" y="1671444"/>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CA09A574-6631-8B51-CE15-B44E380BC08A}"/>
              </a:ext>
            </a:extLst>
          </p:cNvPr>
          <p:cNvSpPr txBox="1">
            <a:spLocks/>
          </p:cNvSpPr>
          <p:nvPr/>
        </p:nvSpPr>
        <p:spPr>
          <a:xfrm>
            <a:off x="683568" y="574073"/>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Podpis žádosti o platbu</a:t>
            </a:r>
            <a:endParaRPr lang="en-US" sz="2800" cap="all">
              <a:highlight>
                <a:srgbClr val="FF66FF"/>
              </a:highlight>
              <a:latin typeface="Arial" panose="020B0604020202020204" pitchFamily="34" charset="0"/>
              <a:cs typeface="Arial" panose="020B0604020202020204" pitchFamily="34" charset="0"/>
            </a:endParaRPr>
          </a:p>
        </p:txBody>
      </p:sp>
      <p:sp>
        <p:nvSpPr>
          <p:cNvPr id="6" name="TextovéPole 5">
            <a:extLst>
              <a:ext uri="{FF2B5EF4-FFF2-40B4-BE49-F238E27FC236}">
                <a16:creationId xmlns:a16="http://schemas.microsoft.com/office/drawing/2014/main" id="{9C46AC87-BAC1-D475-3921-7E5738FC030E}"/>
              </a:ext>
            </a:extLst>
          </p:cNvPr>
          <p:cNvSpPr txBox="1"/>
          <p:nvPr/>
        </p:nvSpPr>
        <p:spPr>
          <a:xfrm>
            <a:off x="5148155" y="1086389"/>
            <a:ext cx="3452831" cy="3970318"/>
          </a:xfrm>
          <a:prstGeom prst="rect">
            <a:avLst/>
          </a:prstGeom>
          <a:noFill/>
        </p:spPr>
        <p:txBody>
          <a:bodyPr wrap="square" rtlCol="0">
            <a:spAutoFit/>
          </a:bodyPr>
          <a:lstStyle/>
          <a:p>
            <a:pPr marL="285750" indent="-285750" algn="just">
              <a:buFont typeface="Arial" panose="020B0604020202020204" pitchFamily="34" charset="0"/>
              <a:buChar char="•"/>
            </a:pPr>
            <a:r>
              <a:rPr lang="cs-CZ" dirty="0"/>
              <a:t>Po vložení elektronického podpisu  oprávněným uživatelem k této úloze se změní stav žádosti o platbu na </a:t>
            </a:r>
            <a:r>
              <a:rPr lang="cs-CZ" b="1" dirty="0"/>
              <a:t>Podepsaná</a:t>
            </a:r>
            <a:r>
              <a:rPr lang="cs-CZ" dirty="0"/>
              <a:t>.</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Nutno zajistit podpis dle zmocnění na záložce </a:t>
            </a:r>
            <a:r>
              <a:rPr lang="cs-CZ" b="1" dirty="0"/>
              <a:t>Přístup k projektu</a:t>
            </a:r>
            <a:r>
              <a:rPr lang="cs-CZ" dirty="0"/>
              <a:t> či </a:t>
            </a:r>
            <a:r>
              <a:rPr lang="cs-CZ" b="1" dirty="0"/>
              <a:t>Plné moci</a:t>
            </a:r>
            <a:r>
              <a:rPr lang="cs-CZ" dirty="0"/>
              <a:t>.</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Podána bude ale až s vypracovanou a podepsanou Zprávou o realizaci projektu.</a:t>
            </a:r>
          </a:p>
        </p:txBody>
      </p:sp>
      <p:pic>
        <p:nvPicPr>
          <p:cNvPr id="8" name="Obrázek 7" descr="Obsah obrázku text&#10;&#10;Popis byl vytvořen automaticky">
            <a:extLst>
              <a:ext uri="{FF2B5EF4-FFF2-40B4-BE49-F238E27FC236}">
                <a16:creationId xmlns:a16="http://schemas.microsoft.com/office/drawing/2014/main" id="{9AC9CD2F-A1E9-7692-A4EF-A8FD6C2786F5}"/>
              </a:ext>
            </a:extLst>
          </p:cNvPr>
          <p:cNvPicPr>
            <a:picLocks noChangeAspect="1"/>
          </p:cNvPicPr>
          <p:nvPr/>
        </p:nvPicPr>
        <p:blipFill>
          <a:blip r:embed="rId3"/>
          <a:stretch>
            <a:fillRect/>
          </a:stretch>
        </p:blipFill>
        <p:spPr>
          <a:xfrm>
            <a:off x="433352" y="1304544"/>
            <a:ext cx="4625563" cy="2559668"/>
          </a:xfrm>
          <a:prstGeom prst="rect">
            <a:avLst/>
          </a:prstGeom>
        </p:spPr>
      </p:pic>
      <p:pic>
        <p:nvPicPr>
          <p:cNvPr id="10" name="Picture 2">
            <a:extLst>
              <a:ext uri="{FF2B5EF4-FFF2-40B4-BE49-F238E27FC236}">
                <a16:creationId xmlns:a16="http://schemas.microsoft.com/office/drawing/2014/main" id="{EAA854AD-715B-104D-B76A-2A6408E51DE6}"/>
              </a:ext>
            </a:extLst>
          </p:cNvPr>
          <p:cNvPicPr>
            <a:picLocks noChangeAspect="1" noChangeArrowheads="1"/>
          </p:cNvPicPr>
          <p:nvPr/>
        </p:nvPicPr>
        <p:blipFill>
          <a:blip r:embed="rId4"/>
          <a:srcRect/>
          <a:stretch>
            <a:fillRect/>
          </a:stretch>
        </p:blipFill>
        <p:spPr bwMode="auto">
          <a:xfrm>
            <a:off x="1809166" y="3474583"/>
            <a:ext cx="3371850" cy="1162050"/>
          </a:xfrm>
          <a:prstGeom prst="rect">
            <a:avLst/>
          </a:prstGeom>
          <a:noFill/>
          <a:ln w="9525">
            <a:noFill/>
            <a:miter lim="800000"/>
            <a:headEnd/>
            <a:tailEnd/>
          </a:ln>
        </p:spPr>
      </p:pic>
      <p:pic>
        <p:nvPicPr>
          <p:cNvPr id="11" name="Obrázek 10">
            <a:extLst>
              <a:ext uri="{FF2B5EF4-FFF2-40B4-BE49-F238E27FC236}">
                <a16:creationId xmlns:a16="http://schemas.microsoft.com/office/drawing/2014/main" id="{CF5A49EB-C96E-DCDF-F34A-5A66D29FC338}"/>
              </a:ext>
            </a:extLst>
          </p:cNvPr>
          <p:cNvPicPr>
            <a:picLocks noChangeAspect="1"/>
          </p:cNvPicPr>
          <p:nvPr/>
        </p:nvPicPr>
        <p:blipFill>
          <a:blip r:embed="rId5"/>
          <a:stretch>
            <a:fillRect/>
          </a:stretch>
        </p:blipFill>
        <p:spPr>
          <a:xfrm>
            <a:off x="183137" y="5004098"/>
            <a:ext cx="6148422" cy="977545"/>
          </a:xfrm>
          <a:prstGeom prst="rect">
            <a:avLst/>
          </a:prstGeom>
        </p:spPr>
      </p:pic>
    </p:spTree>
    <p:extLst>
      <p:ext uri="{BB962C8B-B14F-4D97-AF65-F5344CB8AC3E}">
        <p14:creationId xmlns:p14="http://schemas.microsoft.com/office/powerpoint/2010/main" val="58240095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114</a:t>
            </a:fld>
            <a:endParaRPr lang="en-US"/>
          </a:p>
        </p:txBody>
      </p:sp>
      <p:sp>
        <p:nvSpPr>
          <p:cNvPr id="4" name="Content Placeholder 2">
            <a:extLst>
              <a:ext uri="{FF2B5EF4-FFF2-40B4-BE49-F238E27FC236}">
                <a16:creationId xmlns:a16="http://schemas.microsoft.com/office/drawing/2014/main" id="{D7991826-C0A4-BFD1-ADFF-318238BB32A5}"/>
              </a:ext>
            </a:extLst>
          </p:cNvPr>
          <p:cNvSpPr txBox="1">
            <a:spLocks/>
          </p:cNvSpPr>
          <p:nvPr/>
        </p:nvSpPr>
        <p:spPr>
          <a:xfrm>
            <a:off x="911942" y="16614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3" name="Content Placeholder 1">
            <a:extLst>
              <a:ext uri="{FF2B5EF4-FFF2-40B4-BE49-F238E27FC236}">
                <a16:creationId xmlns:a16="http://schemas.microsoft.com/office/drawing/2014/main" id="{E8220585-9603-F919-3236-461E0CE3023C}"/>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2DEEE435-082F-175F-B13E-D3989B0A6C9C}"/>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Finalizace a podpis zor</a:t>
            </a:r>
            <a:endParaRPr lang="en-US" sz="2800" cap="all">
              <a:highlight>
                <a:srgbClr val="FF66FF"/>
              </a:highlight>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CE1275-C703-66F0-FE4E-DAEA813234E6}"/>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pic>
        <p:nvPicPr>
          <p:cNvPr id="8" name="Obrázek 7" descr="Obsah obrázku text&#10;&#10;Popis byl vytvořen automaticky">
            <a:extLst>
              <a:ext uri="{FF2B5EF4-FFF2-40B4-BE49-F238E27FC236}">
                <a16:creationId xmlns:a16="http://schemas.microsoft.com/office/drawing/2014/main" id="{C43A878E-CDB7-DE80-70AC-358D1A720F10}"/>
              </a:ext>
            </a:extLst>
          </p:cNvPr>
          <p:cNvPicPr>
            <a:picLocks noChangeAspect="1"/>
          </p:cNvPicPr>
          <p:nvPr/>
        </p:nvPicPr>
        <p:blipFill>
          <a:blip r:embed="rId3"/>
          <a:stretch>
            <a:fillRect/>
          </a:stretch>
        </p:blipFill>
        <p:spPr>
          <a:xfrm>
            <a:off x="169459" y="1226877"/>
            <a:ext cx="4791066" cy="2625795"/>
          </a:xfrm>
          <a:prstGeom prst="rect">
            <a:avLst/>
          </a:prstGeom>
        </p:spPr>
      </p:pic>
      <p:sp>
        <p:nvSpPr>
          <p:cNvPr id="10" name="TextovéPole 9">
            <a:extLst>
              <a:ext uri="{FF2B5EF4-FFF2-40B4-BE49-F238E27FC236}">
                <a16:creationId xmlns:a16="http://schemas.microsoft.com/office/drawing/2014/main" id="{C08270B2-9531-B1AB-B6BA-5FE6D9488A11}"/>
              </a:ext>
            </a:extLst>
          </p:cNvPr>
          <p:cNvSpPr txBox="1"/>
          <p:nvPr/>
        </p:nvSpPr>
        <p:spPr>
          <a:xfrm>
            <a:off x="5093761" y="1226877"/>
            <a:ext cx="3404063" cy="2585323"/>
          </a:xfrm>
          <a:prstGeom prst="rect">
            <a:avLst/>
          </a:prstGeom>
          <a:noFill/>
        </p:spPr>
        <p:txBody>
          <a:bodyPr wrap="square" rtlCol="0">
            <a:spAutoFit/>
          </a:bodyPr>
          <a:lstStyle/>
          <a:p>
            <a:pPr marL="285750" indent="-285750" algn="just">
              <a:buFont typeface="Arial" panose="020B0604020202020204" pitchFamily="34" charset="0"/>
              <a:buChar char="•"/>
            </a:pPr>
            <a:r>
              <a:rPr lang="cs-CZ" dirty="0"/>
              <a:t>Po vyplnění všech polí použijte tlačítko </a:t>
            </a:r>
            <a:r>
              <a:rPr lang="cs-CZ" b="1" dirty="0"/>
              <a:t>Kontrola</a:t>
            </a:r>
            <a:r>
              <a:rPr lang="cs-CZ" dirty="0"/>
              <a:t>.</a:t>
            </a:r>
          </a:p>
          <a:p>
            <a:pPr marL="285750" indent="-285750" algn="just">
              <a:buFont typeface="Arial" panose="020B0604020202020204" pitchFamily="34" charset="0"/>
              <a:buChar char="•"/>
            </a:pPr>
            <a:r>
              <a:rPr lang="cs-CZ" dirty="0"/>
              <a:t>Pokud již systém chybu nehlásí, je možno </a:t>
            </a:r>
            <a:r>
              <a:rPr lang="cs-CZ" dirty="0" err="1"/>
              <a:t>ZoR</a:t>
            </a:r>
            <a:r>
              <a:rPr lang="cs-CZ" dirty="0"/>
              <a:t> finalizovat a podepsat.</a:t>
            </a:r>
          </a:p>
          <a:p>
            <a:pPr marL="285750" indent="-285750" algn="just">
              <a:buFont typeface="Arial" panose="020B0604020202020204" pitchFamily="34" charset="0"/>
              <a:buChar char="•"/>
            </a:pPr>
            <a:r>
              <a:rPr lang="cs-CZ" dirty="0"/>
              <a:t>Předtím však musí být vyplněna Žádost o platbu, musí být i finalizována a podepsána.</a:t>
            </a:r>
          </a:p>
        </p:txBody>
      </p:sp>
      <p:pic>
        <p:nvPicPr>
          <p:cNvPr id="11" name="Obrázek 10" descr="Obsah obrázku text&#10;&#10;Popis byl vytvořen automaticky">
            <a:extLst>
              <a:ext uri="{FF2B5EF4-FFF2-40B4-BE49-F238E27FC236}">
                <a16:creationId xmlns:a16="http://schemas.microsoft.com/office/drawing/2014/main" id="{860BB066-6EC1-92FC-1DD1-AEB026833AF2}"/>
              </a:ext>
            </a:extLst>
          </p:cNvPr>
          <p:cNvPicPr>
            <a:picLocks noChangeAspect="1"/>
          </p:cNvPicPr>
          <p:nvPr/>
        </p:nvPicPr>
        <p:blipFill>
          <a:blip r:embed="rId4"/>
          <a:stretch>
            <a:fillRect/>
          </a:stretch>
        </p:blipFill>
        <p:spPr>
          <a:xfrm>
            <a:off x="169459" y="3946581"/>
            <a:ext cx="6385497" cy="1949715"/>
          </a:xfrm>
          <a:prstGeom prst="rect">
            <a:avLst/>
          </a:prstGeom>
        </p:spPr>
      </p:pic>
    </p:spTree>
    <p:extLst>
      <p:ext uri="{BB962C8B-B14F-4D97-AF65-F5344CB8AC3E}">
        <p14:creationId xmlns:p14="http://schemas.microsoft.com/office/powerpoint/2010/main" val="18162895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115</a:t>
            </a:fld>
            <a:endParaRPr lang="en-US"/>
          </a:p>
        </p:txBody>
      </p:sp>
      <p:sp>
        <p:nvSpPr>
          <p:cNvPr id="4" name="Content Placeholder 2">
            <a:extLst>
              <a:ext uri="{FF2B5EF4-FFF2-40B4-BE49-F238E27FC236}">
                <a16:creationId xmlns:a16="http://schemas.microsoft.com/office/drawing/2014/main" id="{D7991826-C0A4-BFD1-ADFF-318238BB32A5}"/>
              </a:ext>
            </a:extLst>
          </p:cNvPr>
          <p:cNvSpPr txBox="1">
            <a:spLocks/>
          </p:cNvSpPr>
          <p:nvPr/>
        </p:nvSpPr>
        <p:spPr>
          <a:xfrm>
            <a:off x="911942" y="16614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3" name="Title 3">
            <a:extLst>
              <a:ext uri="{FF2B5EF4-FFF2-40B4-BE49-F238E27FC236}">
                <a16:creationId xmlns:a16="http://schemas.microsoft.com/office/drawing/2014/main" id="{05BBB768-BC8E-DB2B-17CA-979DAF3913DF}"/>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Ověření, že jsou </a:t>
            </a:r>
            <a:r>
              <a:rPr lang="cs-CZ" sz="2800" cap="all" err="1"/>
              <a:t>ŽoP</a:t>
            </a:r>
            <a:r>
              <a:rPr lang="cs-CZ" sz="2800" cap="all"/>
              <a:t> i zor podané </a:t>
            </a:r>
            <a:endParaRPr lang="en-US" sz="2800" cap="all">
              <a:highlight>
                <a:srgbClr val="FF66FF"/>
              </a:highlight>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A4B32C60-AA91-F1DA-F219-6AF3176EF241}"/>
              </a:ext>
            </a:extLst>
          </p:cNvPr>
          <p:cNvPicPr>
            <a:picLocks noChangeAspect="1"/>
          </p:cNvPicPr>
          <p:nvPr/>
        </p:nvPicPr>
        <p:blipFill>
          <a:blip r:embed="rId3"/>
          <a:stretch>
            <a:fillRect/>
          </a:stretch>
        </p:blipFill>
        <p:spPr>
          <a:xfrm>
            <a:off x="183137" y="1451011"/>
            <a:ext cx="4044545" cy="1977989"/>
          </a:xfrm>
          <a:prstGeom prst="rect">
            <a:avLst/>
          </a:prstGeom>
        </p:spPr>
      </p:pic>
      <p:pic>
        <p:nvPicPr>
          <p:cNvPr id="6" name="Obrázek 5">
            <a:extLst>
              <a:ext uri="{FF2B5EF4-FFF2-40B4-BE49-F238E27FC236}">
                <a16:creationId xmlns:a16="http://schemas.microsoft.com/office/drawing/2014/main" id="{C35D2B63-32C1-B742-D703-5C9209CFFFCF}"/>
              </a:ext>
            </a:extLst>
          </p:cNvPr>
          <p:cNvPicPr>
            <a:picLocks noChangeAspect="1"/>
          </p:cNvPicPr>
          <p:nvPr/>
        </p:nvPicPr>
        <p:blipFill>
          <a:blip r:embed="rId4"/>
          <a:stretch>
            <a:fillRect/>
          </a:stretch>
        </p:blipFill>
        <p:spPr>
          <a:xfrm>
            <a:off x="183137" y="3868094"/>
            <a:ext cx="8307023" cy="1381494"/>
          </a:xfrm>
          <a:prstGeom prst="rect">
            <a:avLst/>
          </a:prstGeom>
        </p:spPr>
      </p:pic>
      <p:sp>
        <p:nvSpPr>
          <p:cNvPr id="8" name="TextovéPole 7">
            <a:extLst>
              <a:ext uri="{FF2B5EF4-FFF2-40B4-BE49-F238E27FC236}">
                <a16:creationId xmlns:a16="http://schemas.microsoft.com/office/drawing/2014/main" id="{5B7DE0C3-924C-118F-3F7A-3DD8D8FC7224}"/>
              </a:ext>
            </a:extLst>
          </p:cNvPr>
          <p:cNvSpPr txBox="1"/>
          <p:nvPr/>
        </p:nvSpPr>
        <p:spPr>
          <a:xfrm>
            <a:off x="4626597" y="1554538"/>
            <a:ext cx="3661287" cy="1477328"/>
          </a:xfrm>
          <a:prstGeom prst="rect">
            <a:avLst/>
          </a:prstGeom>
          <a:noFill/>
        </p:spPr>
        <p:txBody>
          <a:bodyPr wrap="square" rtlCol="0">
            <a:spAutoFit/>
          </a:bodyPr>
          <a:lstStyle/>
          <a:p>
            <a:pPr marL="285750" indent="-285750" algn="just">
              <a:buFont typeface="Arial" panose="020B0604020202020204" pitchFamily="34" charset="0"/>
              <a:buChar char="•"/>
            </a:pPr>
            <a:r>
              <a:rPr lang="cs-CZ" dirty="0"/>
              <a:t>Po úspěšné finalizaci                 a podepsání doporučujeme zkontrolovat, že je Zpráva          o realizaci i Žádost o platbu podána (zaregistrovaná).</a:t>
            </a:r>
          </a:p>
        </p:txBody>
      </p:sp>
    </p:spTree>
    <p:extLst>
      <p:ext uri="{BB962C8B-B14F-4D97-AF65-F5344CB8AC3E}">
        <p14:creationId xmlns:p14="http://schemas.microsoft.com/office/powerpoint/2010/main" val="66261988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1023615" y="1931565"/>
            <a:ext cx="7424257" cy="2308324"/>
          </a:xfrm>
          <a:prstGeom prst="rect">
            <a:avLst/>
          </a:prstGeom>
          <a:noFill/>
        </p:spPr>
        <p:txBody>
          <a:bodyPr wrap="square" rtlCol="0">
            <a:spAutoFit/>
          </a:bodyPr>
          <a:lstStyle/>
          <a:p>
            <a:pPr algn="ctr"/>
            <a:r>
              <a:rPr lang="cs-CZ" sz="4800" b="1" cap="all" dirty="0">
                <a:solidFill>
                  <a:schemeClr val="bg1"/>
                </a:solidFill>
                <a:latin typeface="+mj-lt"/>
                <a:ea typeface="+mj-ea"/>
                <a:cs typeface="+mj-cs"/>
              </a:rPr>
              <a:t>Udržitelnost,</a:t>
            </a:r>
          </a:p>
          <a:p>
            <a:pPr algn="ctr"/>
            <a:r>
              <a:rPr lang="cs-CZ" sz="4800" b="1" cap="all" dirty="0">
                <a:solidFill>
                  <a:schemeClr val="bg1"/>
                </a:solidFill>
                <a:latin typeface="+mj-lt"/>
                <a:ea typeface="+mj-ea"/>
                <a:cs typeface="+mj-cs"/>
              </a:rPr>
              <a:t>Kontroly a archivace</a:t>
            </a:r>
            <a:endParaRPr lang="cs-CZ" sz="4800" dirty="0"/>
          </a:p>
        </p:txBody>
      </p:sp>
      <p:sp>
        <p:nvSpPr>
          <p:cNvPr id="4" name="Zástupný symbol pro číslo snímku 3">
            <a:extLst>
              <a:ext uri="{FF2B5EF4-FFF2-40B4-BE49-F238E27FC236}">
                <a16:creationId xmlns:a16="http://schemas.microsoft.com/office/drawing/2014/main" id="{A7EE8CE5-5315-44BC-AF73-726A15B1091D}"/>
              </a:ext>
            </a:extLst>
          </p:cNvPr>
          <p:cNvSpPr>
            <a:spLocks noGrp="1"/>
          </p:cNvSpPr>
          <p:nvPr>
            <p:ph type="sldNum" sz="quarter" idx="4294967295"/>
          </p:nvPr>
        </p:nvSpPr>
        <p:spPr>
          <a:xfrm>
            <a:off x="0" y="6356350"/>
            <a:ext cx="501650" cy="365125"/>
          </a:xfrm>
        </p:spPr>
        <p:txBody>
          <a:bodyPr/>
          <a:lstStyle/>
          <a:p>
            <a:fld id="{4000C4B2-41BC-D741-8B94-B76DB6967C01}" type="slidenum">
              <a:rPr lang="en-US" smtClean="0">
                <a:solidFill>
                  <a:schemeClr val="bg1"/>
                </a:solidFill>
              </a:rPr>
              <a:pPr/>
              <a:t>116</a:t>
            </a:fld>
            <a:endParaRPr lang="en-US" dirty="0">
              <a:solidFill>
                <a:schemeClr val="bg1"/>
              </a:solidFill>
            </a:endParaRPr>
          </a:p>
        </p:txBody>
      </p:sp>
    </p:spTree>
    <p:extLst>
      <p:ext uri="{BB962C8B-B14F-4D97-AF65-F5344CB8AC3E}">
        <p14:creationId xmlns:p14="http://schemas.microsoft.com/office/powerpoint/2010/main" val="365149771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092496"/>
            <a:ext cx="7927258" cy="4942545"/>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B35DC1C-4198-477B-BEF4-1B78FB866343}"/>
              </a:ext>
            </a:extLst>
          </p:cNvPr>
          <p:cNvSpPr>
            <a:spLocks noGrp="1"/>
          </p:cNvSpPr>
          <p:nvPr>
            <p:ph type="sldNum" sz="quarter" idx="12"/>
          </p:nvPr>
        </p:nvSpPr>
        <p:spPr/>
        <p:txBody>
          <a:bodyPr/>
          <a:lstStyle/>
          <a:p>
            <a:fld id="{4000C4B2-41BC-D741-8B94-B76DB6967C01}" type="slidenum">
              <a:rPr lang="en-US" smtClean="0"/>
              <a:pPr/>
              <a:t>117</a:t>
            </a:fld>
            <a:endParaRPr lang="en-US"/>
          </a:p>
        </p:txBody>
      </p:sp>
      <p:sp>
        <p:nvSpPr>
          <p:cNvPr id="6" name="Title 3">
            <a:extLst>
              <a:ext uri="{FF2B5EF4-FFF2-40B4-BE49-F238E27FC236}">
                <a16:creationId xmlns:a16="http://schemas.microsoft.com/office/drawing/2014/main" id="{04A51D2D-3A91-D8B8-0A56-31D957E670E9}"/>
              </a:ext>
            </a:extLst>
          </p:cNvPr>
          <p:cNvSpPr txBox="1">
            <a:spLocks/>
          </p:cNvSpPr>
          <p:nvPr/>
        </p:nvSpPr>
        <p:spPr>
          <a:xfrm>
            <a:off x="1119761" y="492175"/>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udržitelnost</a:t>
            </a:r>
            <a:endParaRPr lang="en-US" sz="2800" cap="all" dirty="0"/>
          </a:p>
        </p:txBody>
      </p:sp>
      <p:sp>
        <p:nvSpPr>
          <p:cNvPr id="10" name="Content Placeholder 1">
            <a:extLst>
              <a:ext uri="{FF2B5EF4-FFF2-40B4-BE49-F238E27FC236}">
                <a16:creationId xmlns:a16="http://schemas.microsoft.com/office/drawing/2014/main" id="{B05F7D99-BC24-A516-70B0-D25D395100ED}"/>
              </a:ext>
            </a:extLst>
          </p:cNvPr>
          <p:cNvSpPr txBox="1">
            <a:spLocks/>
          </p:cNvSpPr>
          <p:nvPr/>
        </p:nvSpPr>
        <p:spPr>
          <a:xfrm>
            <a:off x="608371" y="1509078"/>
            <a:ext cx="7927258" cy="4525963"/>
          </a:xfrm>
          <a:prstGeom prst="rect">
            <a:avLst/>
          </a:prstGeom>
        </p:spPr>
        <p:txBody>
          <a:bodyPr>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gn="just">
              <a:buFont typeface="Arial" panose="020B0604020202020204" pitchFamily="34" charset="0"/>
              <a:buChar char="•"/>
            </a:pPr>
            <a:r>
              <a:rPr lang="cs-CZ" sz="1400" dirty="0"/>
              <a:t>Udržitelnost je doba, po kterou je příjemce povinen plnit účel projektu, udržet dosažené hodnoty indikátorů a zachovat výstupy projektu.</a:t>
            </a:r>
          </a:p>
          <a:p>
            <a:pPr marL="285750" indent="-285750" algn="just">
              <a:buFont typeface="Arial" panose="020B0604020202020204" pitchFamily="34" charset="0"/>
              <a:buChar char="•"/>
            </a:pPr>
            <a:r>
              <a:rPr lang="cs-CZ" sz="1400" dirty="0"/>
              <a:t>Udržitelnost je zahájena následující den po datu provedení poslední platby dotace ze strany ŘO IROP příjemci, tzn. den po datu nastavení centrálního stavu PP41 Projekt finančně ukončen ze strany ŘO v MS2021+. O zahájení udržitelnosti je příjemce informován automatickou depeší prostřednictvím MS2021+.</a:t>
            </a:r>
          </a:p>
          <a:p>
            <a:pPr marL="285750" indent="-285750" algn="just">
              <a:buFont typeface="Arial" panose="020B0604020202020204" pitchFamily="34" charset="0"/>
              <a:buChar char="•"/>
            </a:pPr>
            <a:r>
              <a:rPr lang="cs-CZ" sz="1400" dirty="0"/>
              <a:t>Doba udržitelnosti trvá pět let, pokud není ve Specifických pravidlech uvedeno jinak.</a:t>
            </a:r>
          </a:p>
          <a:p>
            <a:pPr marL="285750" indent="-285750" algn="just">
              <a:buFont typeface="Arial" panose="020B0604020202020204" pitchFamily="34" charset="0"/>
              <a:buChar char="•"/>
            </a:pPr>
            <a:r>
              <a:rPr lang="cs-CZ" sz="1400" dirty="0"/>
              <a:t>V případě poškození, zastarání či pozbytí pořízeného majetku musí příjemce obnovu hradit z vlastních zdrojů.</a:t>
            </a:r>
          </a:p>
          <a:p>
            <a:pPr marL="285750" indent="-285750" algn="just">
              <a:buFont typeface="Arial" panose="020B0604020202020204" pitchFamily="34" charset="0"/>
              <a:buChar char="•"/>
            </a:pPr>
            <a:r>
              <a:rPr lang="cs-CZ" sz="1400" dirty="0"/>
              <a:t>Zprávy o udržitelnosti projektu příjemce předkládá každoročně po dobu 5 let a to vždy do 10. pracovního dne po uplynutí dalšího sledovaného období.</a:t>
            </a:r>
          </a:p>
          <a:p>
            <a:pPr marL="285750" indent="-285750" algn="just">
              <a:buFont typeface="Arial" panose="020B0604020202020204" pitchFamily="34" charset="0"/>
              <a:buChar char="•"/>
            </a:pPr>
            <a:r>
              <a:rPr lang="cs-CZ" sz="1400" dirty="0"/>
              <a:t>Zprávy o udržitelnosti se předkládají elektronicky v MS2021+ v souladu s kap. 11 OPPŽP a příručkou Postup pro vyplňování zprávy o udržitelnosti projektu </a:t>
            </a:r>
            <a:r>
              <a:rPr lang="cs-CZ" sz="1400" dirty="0">
                <a:hlinkClick r:id="rId3"/>
              </a:rPr>
              <a:t>https://irop.gov.cz/cs/ms-2021</a:t>
            </a:r>
            <a:r>
              <a:rPr lang="cs-CZ" sz="1400" dirty="0"/>
              <a:t>.</a:t>
            </a:r>
          </a:p>
          <a:p>
            <a:pPr marL="285750" indent="-285750" algn="just">
              <a:buFont typeface="Arial" panose="020B0604020202020204" pitchFamily="34" charset="0"/>
              <a:buChar char="•"/>
            </a:pPr>
            <a:r>
              <a:rPr lang="cs-CZ" sz="1400" dirty="0"/>
              <a:t>O blížícím se termínu pro podání zprávy o udržitelnosti projektu je příjemce informován automaticky v MS2021+. </a:t>
            </a:r>
          </a:p>
          <a:p>
            <a:pPr algn="just"/>
            <a:endParaRPr lang="cs-CZ" sz="1400" dirty="0"/>
          </a:p>
          <a:p>
            <a:pPr marL="285750" indent="-285750" algn="just">
              <a:buFont typeface="Arial" panose="020B0604020202020204" pitchFamily="34" charset="0"/>
              <a:buChar char="•"/>
            </a:pPr>
            <a:endParaRPr lang="cs-CZ" sz="1400" dirty="0"/>
          </a:p>
          <a:p>
            <a:endParaRPr lang="cs-CZ" sz="1200" b="0" i="0" u="none" strike="noStrike" baseline="0" dirty="0">
              <a:solidFill>
                <a:srgbClr val="000000"/>
              </a:solidFill>
            </a:endParaRPr>
          </a:p>
        </p:txBody>
      </p:sp>
    </p:spTree>
    <p:extLst>
      <p:ext uri="{BB962C8B-B14F-4D97-AF65-F5344CB8AC3E}">
        <p14:creationId xmlns:p14="http://schemas.microsoft.com/office/powerpoint/2010/main" val="155058208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07D0008D-ACDD-2B91-93EB-825F98A6D3A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smtClean="0">
                <a:ln>
                  <a:noFill/>
                </a:ln>
                <a:solidFill>
                  <a:srgbClr val="00529C"/>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srgbClr val="00529C"/>
              </a:solidFill>
              <a:effectLst/>
              <a:uLnTx/>
              <a:uFillTx/>
              <a:latin typeface="Arial" panose="020B0604020202020204"/>
              <a:ea typeface="+mn-ea"/>
              <a:cs typeface="+mn-cs"/>
            </a:endParaRPr>
          </a:p>
        </p:txBody>
      </p:sp>
      <p:pic>
        <p:nvPicPr>
          <p:cNvPr id="5" name="Obrázek 4">
            <a:extLst>
              <a:ext uri="{FF2B5EF4-FFF2-40B4-BE49-F238E27FC236}">
                <a16:creationId xmlns:a16="http://schemas.microsoft.com/office/drawing/2014/main" id="{E123003C-2C07-9CF6-F4A8-7C1B29E2AA70}"/>
              </a:ext>
            </a:extLst>
          </p:cNvPr>
          <p:cNvPicPr>
            <a:picLocks noChangeAspect="1"/>
          </p:cNvPicPr>
          <p:nvPr/>
        </p:nvPicPr>
        <p:blipFill>
          <a:blip r:embed="rId2"/>
          <a:stretch>
            <a:fillRect/>
          </a:stretch>
        </p:blipFill>
        <p:spPr>
          <a:xfrm>
            <a:off x="433352" y="325062"/>
            <a:ext cx="8068102" cy="5566690"/>
          </a:xfrm>
          <a:prstGeom prst="rect">
            <a:avLst/>
          </a:prstGeom>
        </p:spPr>
      </p:pic>
    </p:spTree>
    <p:extLst>
      <p:ext uri="{BB962C8B-B14F-4D97-AF65-F5344CB8AC3E}">
        <p14:creationId xmlns:p14="http://schemas.microsoft.com/office/powerpoint/2010/main" val="2092680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896633" y="721369"/>
            <a:ext cx="7206819" cy="539075"/>
          </a:xfrm>
          <a:prstGeom prst="rect">
            <a:avLst/>
          </a:prstGeom>
        </p:spPr>
        <p:txBody>
          <a:bodyPr>
            <a:normAutofit fontScale="92500"/>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Finanční plán a sledované období II.</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Obdélník 1">
            <a:extLst>
              <a:ext uri="{FF2B5EF4-FFF2-40B4-BE49-F238E27FC236}">
                <a16:creationId xmlns:a16="http://schemas.microsoft.com/office/drawing/2014/main" id="{4F36544E-DBA2-4FC7-98E6-EDBD7C62356F}"/>
              </a:ext>
            </a:extLst>
          </p:cNvPr>
          <p:cNvSpPr/>
          <p:nvPr/>
        </p:nvSpPr>
        <p:spPr>
          <a:xfrm>
            <a:off x="536413" y="1836264"/>
            <a:ext cx="7927258" cy="2862322"/>
          </a:xfrm>
          <a:prstGeom prst="rect">
            <a:avLst/>
          </a:prstGeom>
        </p:spPr>
        <p:txBody>
          <a:bodyPr wrap="square" lIns="91440" tIns="45720" rIns="91440" bIns="45720" anchor="t">
            <a:spAutoFit/>
          </a:bodyPr>
          <a:lstStyle/>
          <a:p>
            <a:pPr marL="285750" indent="-285750" algn="just">
              <a:buFont typeface="Arial" panose="020B0604020202020204" pitchFamily="34" charset="0"/>
              <a:buChar char="•"/>
            </a:pPr>
            <a:r>
              <a:rPr lang="cs-CZ" sz="2000" b="1" dirty="0"/>
              <a:t>Finanční plán se aktualizuje automaticky dle výše schválené Žádosti o platbu. </a:t>
            </a:r>
          </a:p>
          <a:p>
            <a:pPr algn="just"/>
            <a:endParaRPr lang="cs-CZ" sz="2000" b="1" dirty="0"/>
          </a:p>
          <a:p>
            <a:pPr marL="800100" lvl="1" indent="-342900" algn="just">
              <a:buFont typeface="Arial" panose="020B0604020202020204" pitchFamily="34" charset="0"/>
              <a:buChar char="•"/>
            </a:pPr>
            <a:r>
              <a:rPr lang="cs-CZ" sz="2000" dirty="0"/>
              <a:t>Nevyčerpané prostředky se mezi sledovanými obdobími přesouvají automaticky, příjemce nemusí o převod žádat prostřednictvím žádosti o změnu. </a:t>
            </a:r>
          </a:p>
          <a:p>
            <a:pPr marL="800100" lvl="1" indent="-342900" algn="just">
              <a:buFont typeface="Arial" panose="020B0604020202020204" pitchFamily="34" charset="0"/>
              <a:buChar char="•"/>
            </a:pPr>
            <a:endParaRPr lang="cs-CZ" sz="2000" dirty="0"/>
          </a:p>
          <a:p>
            <a:pPr marL="800100" lvl="1" indent="-342900" algn="just">
              <a:buFont typeface="Arial" panose="020B0604020202020204" pitchFamily="34" charset="0"/>
              <a:buChar char="•"/>
            </a:pPr>
            <a:r>
              <a:rPr lang="cs-CZ" sz="2000" dirty="0"/>
              <a:t>Pokud příjemce předloží žádost o platbu na vyšší částku, poníží se o tento rozdíl další finanční plány.</a:t>
            </a:r>
          </a:p>
        </p:txBody>
      </p:sp>
      <p:sp>
        <p:nvSpPr>
          <p:cNvPr id="3" name="Zástupný symbol pro číslo snímku 2">
            <a:extLst>
              <a:ext uri="{FF2B5EF4-FFF2-40B4-BE49-F238E27FC236}">
                <a16:creationId xmlns:a16="http://schemas.microsoft.com/office/drawing/2014/main" id="{E4A20680-798A-4D41-9C98-66B90B94C777}"/>
              </a:ext>
            </a:extLst>
          </p:cNvPr>
          <p:cNvSpPr>
            <a:spLocks noGrp="1"/>
          </p:cNvSpPr>
          <p:nvPr>
            <p:ph type="sldNum" sz="quarter" idx="12"/>
          </p:nvPr>
        </p:nvSpPr>
        <p:spPr/>
        <p:txBody>
          <a:bodyPr/>
          <a:lstStyle/>
          <a:p>
            <a:fld id="{4000C4B2-41BC-D741-8B94-B76DB6967C01}" type="slidenum">
              <a:rPr lang="en-US" smtClean="0"/>
              <a:pPr/>
              <a:t>11</a:t>
            </a:fld>
            <a:endParaRPr lang="en-US"/>
          </a:p>
        </p:txBody>
      </p:sp>
    </p:spTree>
    <p:extLst>
      <p:ext uri="{BB962C8B-B14F-4D97-AF65-F5344CB8AC3E}">
        <p14:creationId xmlns:p14="http://schemas.microsoft.com/office/powerpoint/2010/main" val="144064317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B2D8A115-39C1-6C19-2852-6206307CA5A1}"/>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smtClean="0">
                <a:ln>
                  <a:noFill/>
                </a:ln>
                <a:solidFill>
                  <a:srgbClr val="00529C"/>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srgbClr val="00529C"/>
              </a:solidFill>
              <a:effectLst/>
              <a:uLnTx/>
              <a:uFillTx/>
              <a:latin typeface="Arial" panose="020B0604020202020204"/>
              <a:ea typeface="+mn-ea"/>
              <a:cs typeface="+mn-cs"/>
            </a:endParaRPr>
          </a:p>
        </p:txBody>
      </p:sp>
      <p:pic>
        <p:nvPicPr>
          <p:cNvPr id="6" name="Obrázek 5">
            <a:extLst>
              <a:ext uri="{FF2B5EF4-FFF2-40B4-BE49-F238E27FC236}">
                <a16:creationId xmlns:a16="http://schemas.microsoft.com/office/drawing/2014/main" id="{BF894836-4911-E4D3-4978-407A3E6AEAA6}"/>
              </a:ext>
            </a:extLst>
          </p:cNvPr>
          <p:cNvPicPr>
            <a:picLocks noChangeAspect="1"/>
          </p:cNvPicPr>
          <p:nvPr/>
        </p:nvPicPr>
        <p:blipFill>
          <a:blip r:embed="rId2"/>
          <a:stretch>
            <a:fillRect/>
          </a:stretch>
        </p:blipFill>
        <p:spPr>
          <a:xfrm>
            <a:off x="1065229" y="534661"/>
            <a:ext cx="6810755" cy="5586194"/>
          </a:xfrm>
          <a:prstGeom prst="rect">
            <a:avLst/>
          </a:prstGeom>
        </p:spPr>
      </p:pic>
    </p:spTree>
    <p:extLst>
      <p:ext uri="{BB962C8B-B14F-4D97-AF65-F5344CB8AC3E}">
        <p14:creationId xmlns:p14="http://schemas.microsoft.com/office/powerpoint/2010/main" val="180695943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8FE79F0C-B627-F74A-ADB0-AF3785BD5013}"/>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smtClean="0">
                <a:ln>
                  <a:noFill/>
                </a:ln>
                <a:solidFill>
                  <a:srgbClr val="00529C"/>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srgbClr val="00529C"/>
              </a:solidFill>
              <a:effectLst/>
              <a:uLnTx/>
              <a:uFillTx/>
              <a:latin typeface="Arial" panose="020B0604020202020204"/>
              <a:ea typeface="+mn-ea"/>
              <a:cs typeface="+mn-cs"/>
            </a:endParaRPr>
          </a:p>
        </p:txBody>
      </p:sp>
      <p:pic>
        <p:nvPicPr>
          <p:cNvPr id="4" name="Obrázek 3">
            <a:extLst>
              <a:ext uri="{FF2B5EF4-FFF2-40B4-BE49-F238E27FC236}">
                <a16:creationId xmlns:a16="http://schemas.microsoft.com/office/drawing/2014/main" id="{8FB8C4E0-2E64-8E1C-0210-2799BC1263A4}"/>
              </a:ext>
            </a:extLst>
          </p:cNvPr>
          <p:cNvPicPr>
            <a:picLocks noChangeAspect="1"/>
          </p:cNvPicPr>
          <p:nvPr/>
        </p:nvPicPr>
        <p:blipFill>
          <a:blip r:embed="rId2"/>
          <a:stretch>
            <a:fillRect/>
          </a:stretch>
        </p:blipFill>
        <p:spPr>
          <a:xfrm>
            <a:off x="82643" y="348793"/>
            <a:ext cx="4602499" cy="5835191"/>
          </a:xfrm>
          <a:prstGeom prst="rect">
            <a:avLst/>
          </a:prstGeom>
        </p:spPr>
      </p:pic>
      <p:pic>
        <p:nvPicPr>
          <p:cNvPr id="7" name="Obrázek 6">
            <a:extLst>
              <a:ext uri="{FF2B5EF4-FFF2-40B4-BE49-F238E27FC236}">
                <a16:creationId xmlns:a16="http://schemas.microsoft.com/office/drawing/2014/main" id="{E527A490-5835-B53E-BA6C-A81C21CB324E}"/>
              </a:ext>
            </a:extLst>
          </p:cNvPr>
          <p:cNvPicPr>
            <a:picLocks noChangeAspect="1"/>
          </p:cNvPicPr>
          <p:nvPr/>
        </p:nvPicPr>
        <p:blipFill>
          <a:blip r:embed="rId3"/>
          <a:stretch>
            <a:fillRect/>
          </a:stretch>
        </p:blipFill>
        <p:spPr>
          <a:xfrm>
            <a:off x="4618889" y="424206"/>
            <a:ext cx="4442468" cy="5655745"/>
          </a:xfrm>
          <a:prstGeom prst="rect">
            <a:avLst/>
          </a:prstGeom>
        </p:spPr>
      </p:pic>
    </p:spTree>
    <p:extLst>
      <p:ext uri="{BB962C8B-B14F-4D97-AF65-F5344CB8AC3E}">
        <p14:creationId xmlns:p14="http://schemas.microsoft.com/office/powerpoint/2010/main" val="220638170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6A2D1C10-4AE0-17CA-0649-9873F2B0A0B1}"/>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smtClean="0">
                <a:ln>
                  <a:noFill/>
                </a:ln>
                <a:solidFill>
                  <a:srgbClr val="00529C"/>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dirty="0">
              <a:ln>
                <a:noFill/>
              </a:ln>
              <a:solidFill>
                <a:srgbClr val="00529C"/>
              </a:solidFill>
              <a:effectLst/>
              <a:uLnTx/>
              <a:uFillTx/>
              <a:latin typeface="Arial" panose="020B0604020202020204"/>
              <a:ea typeface="+mn-ea"/>
              <a:cs typeface="+mn-cs"/>
            </a:endParaRPr>
          </a:p>
        </p:txBody>
      </p:sp>
      <p:pic>
        <p:nvPicPr>
          <p:cNvPr id="5" name="Obrázek 4">
            <a:extLst>
              <a:ext uri="{FF2B5EF4-FFF2-40B4-BE49-F238E27FC236}">
                <a16:creationId xmlns:a16="http://schemas.microsoft.com/office/drawing/2014/main" id="{77D63ED0-30EA-6993-D604-242FE8D5C8CC}"/>
              </a:ext>
            </a:extLst>
          </p:cNvPr>
          <p:cNvPicPr>
            <a:picLocks noChangeAspect="1"/>
          </p:cNvPicPr>
          <p:nvPr/>
        </p:nvPicPr>
        <p:blipFill>
          <a:blip r:embed="rId2"/>
          <a:stretch>
            <a:fillRect/>
          </a:stretch>
        </p:blipFill>
        <p:spPr>
          <a:xfrm>
            <a:off x="103942" y="301657"/>
            <a:ext cx="7084944" cy="5943600"/>
          </a:xfrm>
          <a:prstGeom prst="rect">
            <a:avLst/>
          </a:prstGeom>
        </p:spPr>
      </p:pic>
      <p:pic>
        <p:nvPicPr>
          <p:cNvPr id="7" name="Obrázek 6">
            <a:extLst>
              <a:ext uri="{FF2B5EF4-FFF2-40B4-BE49-F238E27FC236}">
                <a16:creationId xmlns:a16="http://schemas.microsoft.com/office/drawing/2014/main" id="{2749D30D-E1E1-3882-9CB5-28A1BB7346CA}"/>
              </a:ext>
            </a:extLst>
          </p:cNvPr>
          <p:cNvPicPr>
            <a:picLocks noChangeAspect="1"/>
          </p:cNvPicPr>
          <p:nvPr/>
        </p:nvPicPr>
        <p:blipFill>
          <a:blip r:embed="rId3"/>
          <a:stretch>
            <a:fillRect/>
          </a:stretch>
        </p:blipFill>
        <p:spPr>
          <a:xfrm>
            <a:off x="3967668" y="301657"/>
            <a:ext cx="4922347" cy="5375963"/>
          </a:xfrm>
          <a:prstGeom prst="rect">
            <a:avLst/>
          </a:prstGeom>
        </p:spPr>
      </p:pic>
    </p:spTree>
    <p:extLst>
      <p:ext uri="{BB962C8B-B14F-4D97-AF65-F5344CB8AC3E}">
        <p14:creationId xmlns:p14="http://schemas.microsoft.com/office/powerpoint/2010/main" val="234642901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C8B7A65F-4674-8E96-A037-2962A3C60BC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smtClean="0">
                <a:ln>
                  <a:noFill/>
                </a:ln>
                <a:solidFill>
                  <a:srgbClr val="00529C"/>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srgbClr val="00529C"/>
              </a:solidFill>
              <a:effectLst/>
              <a:uLnTx/>
              <a:uFillTx/>
              <a:latin typeface="Arial" panose="020B0604020202020204"/>
              <a:ea typeface="+mn-ea"/>
              <a:cs typeface="+mn-cs"/>
            </a:endParaRPr>
          </a:p>
        </p:txBody>
      </p:sp>
      <p:sp>
        <p:nvSpPr>
          <p:cNvPr id="5" name="Title 3">
            <a:extLst>
              <a:ext uri="{FF2B5EF4-FFF2-40B4-BE49-F238E27FC236}">
                <a16:creationId xmlns:a16="http://schemas.microsoft.com/office/drawing/2014/main" id="{12F578AE-C797-2135-DD17-C16AA05034EB}"/>
              </a:ext>
            </a:extLst>
          </p:cNvPr>
          <p:cNvSpPr txBox="1">
            <a:spLocks/>
          </p:cNvSpPr>
          <p:nvPr/>
        </p:nvSpPr>
        <p:spPr>
          <a:xfrm>
            <a:off x="1119761" y="492175"/>
            <a:ext cx="7206819" cy="865570"/>
          </a:xfrm>
          <a:prstGeom prst="rect">
            <a:avLst/>
          </a:prstGeom>
        </p:spPr>
        <p:txBody>
          <a:bodyPr>
            <a:normAutofit fontScale="92500" lnSpcReduction="10000"/>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Udržitelnost</a:t>
            </a:r>
          </a:p>
          <a:p>
            <a:pPr algn="ctr"/>
            <a:r>
              <a:rPr lang="cs-CZ" sz="2800" cap="all" dirty="0"/>
              <a:t>Nejčastější pochybení IROP 1</a:t>
            </a:r>
            <a:endParaRPr lang="en-US" sz="2800" cap="all" dirty="0"/>
          </a:p>
        </p:txBody>
      </p:sp>
      <p:sp>
        <p:nvSpPr>
          <p:cNvPr id="3" name="Content Placeholder 1">
            <a:extLst>
              <a:ext uri="{FF2B5EF4-FFF2-40B4-BE49-F238E27FC236}">
                <a16:creationId xmlns:a16="http://schemas.microsoft.com/office/drawing/2014/main" id="{68D56A25-7BFC-9D28-043A-8EFB409EB2DB}"/>
              </a:ext>
            </a:extLst>
          </p:cNvPr>
          <p:cNvSpPr txBox="1">
            <a:spLocks/>
          </p:cNvSpPr>
          <p:nvPr/>
        </p:nvSpPr>
        <p:spPr>
          <a:xfrm>
            <a:off x="678018" y="1736436"/>
            <a:ext cx="8318199" cy="4416381"/>
          </a:xfrm>
          <a:prstGeom prst="rect">
            <a:avLst/>
          </a:prstGeom>
        </p:spPr>
        <p:txBody>
          <a:bodyPr>
            <a:normAutofit fontScale="85000" lnSpcReduction="200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nSpc>
                <a:spcPct val="107000"/>
              </a:lnSpc>
              <a:buFont typeface="Arial" panose="020B0604020202020204" pitchFamily="34" charset="0"/>
              <a:buChar char="•"/>
            </a:pPr>
            <a:r>
              <a:rPr lang="cs-CZ" sz="1600" b="1" kern="100" dirty="0">
                <a:effectLst/>
                <a:latin typeface="+mj-lt"/>
                <a:ea typeface="Calibri" panose="020F0502020204030204" pitchFamily="34" charset="0"/>
                <a:cs typeface="Times New Roman" panose="02020603050405020304" pitchFamily="18" charset="0"/>
              </a:rPr>
              <a:t>Nepředložení </a:t>
            </a:r>
            <a:r>
              <a:rPr lang="cs-CZ" sz="1600" b="1" kern="100" dirty="0" err="1">
                <a:effectLst/>
                <a:latin typeface="+mj-lt"/>
                <a:ea typeface="Calibri" panose="020F0502020204030204" pitchFamily="34" charset="0"/>
                <a:cs typeface="Times New Roman" panose="02020603050405020304" pitchFamily="18" charset="0"/>
              </a:rPr>
              <a:t>ZoU</a:t>
            </a:r>
            <a:r>
              <a:rPr lang="cs-CZ" sz="1600" b="1" kern="100" dirty="0">
                <a:effectLst/>
                <a:latin typeface="+mj-lt"/>
                <a:ea typeface="Calibri" panose="020F0502020204030204" pitchFamily="34" charset="0"/>
                <a:cs typeface="Times New Roman" panose="02020603050405020304" pitchFamily="18" charset="0"/>
              </a:rPr>
              <a:t> ani v dodatečné lhůtě</a:t>
            </a:r>
          </a:p>
          <a:p>
            <a:pPr marL="285750" lvl="0" indent="-285750">
              <a:lnSpc>
                <a:spcPct val="107000"/>
              </a:lnSpc>
              <a:buFont typeface="Arial" panose="020B0604020202020204" pitchFamily="34" charset="0"/>
              <a:buChar char="•"/>
            </a:pPr>
            <a:endParaRPr lang="cs-CZ" sz="1600" b="1" kern="100" dirty="0">
              <a:effectLst/>
              <a:latin typeface="+mj-lt"/>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cs-CZ" sz="1600" b="1" kern="100" dirty="0">
                <a:effectLst/>
                <a:latin typeface="+mj-lt"/>
                <a:ea typeface="Calibri" panose="020F0502020204030204" pitchFamily="34" charset="0"/>
                <a:cs typeface="Times New Roman" panose="02020603050405020304" pitchFamily="18" charset="0"/>
              </a:rPr>
              <a:t>Odstranění části projektu proplacené z dotace v průběhu udržitelnosti projektu, např.:</a:t>
            </a:r>
          </a:p>
          <a:p>
            <a:pPr marL="360363" lvl="0" indent="-360363">
              <a:lnSpc>
                <a:spcPct val="107000"/>
              </a:lnSpc>
            </a:pPr>
            <a:r>
              <a:rPr lang="cs-CZ" sz="1600" kern="100" dirty="0">
                <a:latin typeface="+mj-lt"/>
                <a:ea typeface="Calibri" panose="020F0502020204030204" pitchFamily="34" charset="0"/>
                <a:cs typeface="Times New Roman" panose="02020603050405020304" pitchFamily="18" charset="0"/>
              </a:rPr>
              <a:t>	</a:t>
            </a:r>
            <a:r>
              <a:rPr lang="cs-CZ" sz="1500" kern="100" dirty="0">
                <a:latin typeface="+mj-lt"/>
                <a:ea typeface="Calibri" panose="020F0502020204030204" pitchFamily="34" charset="0"/>
                <a:cs typeface="Times New Roman" panose="02020603050405020304" pitchFamily="18" charset="0"/>
              </a:rPr>
              <a:t>- </a:t>
            </a:r>
            <a:r>
              <a:rPr lang="cs-CZ" sz="1500" kern="100" dirty="0">
                <a:effectLst/>
                <a:latin typeface="+mj-lt"/>
                <a:ea typeface="Calibri" panose="020F0502020204030204" pitchFamily="34" charset="0"/>
                <a:cs typeface="Times New Roman" panose="02020603050405020304" pitchFamily="18" charset="0"/>
              </a:rPr>
              <a:t>odstranění dopravního značení „konec </a:t>
            </a:r>
            <a:r>
              <a:rPr lang="cs-CZ" sz="1500" kern="100" dirty="0">
                <a:latin typeface="+mj-lt"/>
                <a:ea typeface="Calibri" panose="020F0502020204030204" pitchFamily="34" charset="0"/>
                <a:cs typeface="Times New Roman" panose="02020603050405020304" pitchFamily="18" charset="0"/>
              </a:rPr>
              <a:t>cyklostezky“ </a:t>
            </a:r>
            <a:r>
              <a:rPr lang="cs-CZ" sz="1500" kern="100" dirty="0">
                <a:effectLst/>
                <a:latin typeface="+mj-lt"/>
                <a:ea typeface="Calibri" panose="020F0502020204030204" pitchFamily="34" charset="0"/>
                <a:cs typeface="Times New Roman" panose="02020603050405020304" pitchFamily="18" charset="0"/>
              </a:rPr>
              <a:t>z důvodu napojení nově vybudované cyklostezky</a:t>
            </a:r>
          </a:p>
          <a:p>
            <a:pPr marL="360363" lvl="0" indent="-360363" algn="just">
              <a:lnSpc>
                <a:spcPct val="107000"/>
              </a:lnSpc>
            </a:pPr>
            <a:r>
              <a:rPr lang="cs-CZ" sz="1500" kern="100" dirty="0">
                <a:latin typeface="+mj-lt"/>
                <a:ea typeface="Calibri" panose="020F0502020204030204" pitchFamily="34" charset="0"/>
                <a:cs typeface="Times New Roman" panose="02020603050405020304" pitchFamily="18" charset="0"/>
              </a:rPr>
              <a:t>	- nové stavební úpravy spočívající v zásahu do stavebních konstrukcí proplacených v rámci projektu</a:t>
            </a:r>
          </a:p>
          <a:p>
            <a:pPr marL="360363" lvl="0" indent="-360363" algn="just">
              <a:lnSpc>
                <a:spcPct val="107000"/>
              </a:lnSpc>
            </a:pPr>
            <a:r>
              <a:rPr lang="cs-CZ" sz="1500" kern="100" dirty="0">
                <a:latin typeface="+mj-lt"/>
                <a:ea typeface="Calibri" panose="020F0502020204030204" pitchFamily="34" charset="0"/>
                <a:cs typeface="Times New Roman" panose="02020603050405020304" pitchFamily="18" charset="0"/>
              </a:rPr>
              <a:t>	- překryv úseků komunikací</a:t>
            </a:r>
          </a:p>
          <a:p>
            <a:pPr marL="360363" lvl="0" indent="-360363">
              <a:lnSpc>
                <a:spcPct val="107000"/>
              </a:lnSpc>
              <a:buFont typeface="Arial" panose="020B0604020202020204" pitchFamily="34" charset="0"/>
              <a:buChar char="•"/>
            </a:pPr>
            <a:endParaRPr lang="cs-CZ" sz="1600" b="1" kern="100" dirty="0">
              <a:effectLst/>
              <a:latin typeface="+mj-lt"/>
              <a:ea typeface="Calibri" panose="020F0502020204030204" pitchFamily="34" charset="0"/>
              <a:cs typeface="Times New Roman" panose="02020603050405020304" pitchFamily="18" charset="0"/>
            </a:endParaRPr>
          </a:p>
          <a:p>
            <a:pPr marL="360363" lvl="0" indent="-360363">
              <a:lnSpc>
                <a:spcPct val="107000"/>
              </a:lnSpc>
              <a:buFont typeface="Arial" panose="020B0604020202020204" pitchFamily="34" charset="0"/>
              <a:buChar char="•"/>
            </a:pPr>
            <a:r>
              <a:rPr lang="cs-CZ" sz="1600" b="1" kern="100" dirty="0">
                <a:effectLst/>
                <a:latin typeface="+mj-lt"/>
                <a:ea typeface="Calibri" panose="020F0502020204030204" pitchFamily="34" charset="0"/>
                <a:cs typeface="Times New Roman" panose="02020603050405020304" pitchFamily="18" charset="0"/>
              </a:rPr>
              <a:t>Neudržení majetku proplaceného z dotace po celou dobu udržitelnosti projektu (nenahrazení majetku), např.:</a:t>
            </a:r>
          </a:p>
          <a:p>
            <a:pPr marL="360363" lvl="0" indent="-360363">
              <a:lnSpc>
                <a:spcPct val="107000"/>
              </a:lnSpc>
              <a:spcAft>
                <a:spcPts val="800"/>
              </a:spcAft>
            </a:pPr>
            <a:r>
              <a:rPr lang="cs-CZ" sz="1500" kern="100" dirty="0">
                <a:effectLst/>
                <a:latin typeface="+mj-lt"/>
                <a:ea typeface="Calibri" panose="020F0502020204030204" pitchFamily="34" charset="0"/>
                <a:cs typeface="Times New Roman" panose="02020603050405020304" pitchFamily="18" charset="0"/>
              </a:rPr>
              <a:t>	- neobnovení poškozeného přístřešku na cyklostezce</a:t>
            </a:r>
          </a:p>
          <a:p>
            <a:pPr marL="360363" lvl="0" indent="-360363">
              <a:lnSpc>
                <a:spcPct val="107000"/>
              </a:lnSpc>
              <a:spcAft>
                <a:spcPts val="800"/>
              </a:spcAft>
            </a:pPr>
            <a:r>
              <a:rPr lang="cs-CZ" sz="1500" kern="100" dirty="0">
                <a:effectLst/>
                <a:latin typeface="+mj-lt"/>
                <a:ea typeface="Calibri" panose="020F0502020204030204" pitchFamily="34" charset="0"/>
                <a:cs typeface="Times New Roman" panose="02020603050405020304" pitchFamily="18" charset="0"/>
              </a:rPr>
              <a:t>	- neobnovení uschlé výsadby stromů u cyklostezky</a:t>
            </a:r>
          </a:p>
          <a:p>
            <a:pPr marL="285750" lvl="0" indent="-285750">
              <a:lnSpc>
                <a:spcPct val="107000"/>
              </a:lnSpc>
              <a:buFont typeface="Arial" panose="020B0604020202020204" pitchFamily="34" charset="0"/>
              <a:buChar char="•"/>
            </a:pPr>
            <a:endParaRPr lang="cs-CZ" sz="1600" b="1" kern="100" dirty="0">
              <a:effectLst/>
              <a:latin typeface="+mj-lt"/>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cs-CZ" sz="1600" b="1" kern="100" dirty="0">
                <a:effectLst/>
                <a:latin typeface="+mj-lt"/>
                <a:ea typeface="Calibri" panose="020F0502020204030204" pitchFamily="34" charset="0"/>
                <a:cs typeface="Times New Roman" panose="02020603050405020304" pitchFamily="18" charset="0"/>
              </a:rPr>
              <a:t>Nenahlášení změny/pozdní podání žádosti o změnu</a:t>
            </a:r>
          </a:p>
          <a:p>
            <a:pPr marL="285750" lvl="0" indent="-285750">
              <a:lnSpc>
                <a:spcPct val="107000"/>
              </a:lnSpc>
              <a:buFont typeface="Arial" panose="020B0604020202020204" pitchFamily="34" charset="0"/>
              <a:buChar char="•"/>
            </a:pPr>
            <a:endParaRPr lang="cs-CZ" sz="1600" b="1" kern="100" dirty="0">
              <a:effectLst/>
              <a:latin typeface="+mj-lt"/>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cs-CZ" sz="1600" b="1" kern="100" dirty="0">
                <a:effectLst/>
                <a:latin typeface="+mj-lt"/>
                <a:ea typeface="Calibri" panose="020F0502020204030204" pitchFamily="34" charset="0"/>
                <a:cs typeface="Times New Roman" panose="02020603050405020304" pitchFamily="18" charset="0"/>
              </a:rPr>
              <a:t>Nedodržení Obecných/Specifických pravidel</a:t>
            </a:r>
          </a:p>
          <a:p>
            <a:pPr marL="442913" lvl="0" indent="-442913">
              <a:lnSpc>
                <a:spcPct val="107000"/>
              </a:lnSpc>
            </a:pPr>
            <a:r>
              <a:rPr lang="cs-CZ" sz="1600" kern="100" dirty="0">
                <a:latin typeface="+mj-lt"/>
                <a:ea typeface="Calibri" panose="020F0502020204030204" pitchFamily="34" charset="0"/>
                <a:cs typeface="Times New Roman" panose="02020603050405020304" pitchFamily="18" charset="0"/>
              </a:rPr>
              <a:t>	</a:t>
            </a:r>
            <a:r>
              <a:rPr lang="cs-CZ" sz="1500" kern="100" dirty="0">
                <a:latin typeface="+mj-lt"/>
                <a:ea typeface="Calibri" panose="020F0502020204030204" pitchFamily="34" charset="0"/>
                <a:cs typeface="Times New Roman" panose="02020603050405020304" pitchFamily="18" charset="0"/>
              </a:rPr>
              <a:t>- nedoložení </a:t>
            </a:r>
            <a:r>
              <a:rPr lang="cs-CZ" sz="1500" kern="100" dirty="0">
                <a:effectLst/>
                <a:latin typeface="+mj-lt"/>
                <a:ea typeface="Calibri" panose="020F0502020204030204" pitchFamily="34" charset="0"/>
                <a:cs typeface="Times New Roman" panose="02020603050405020304" pitchFamily="18" charset="0"/>
              </a:rPr>
              <a:t>kolaudace v 1. </a:t>
            </a:r>
            <a:r>
              <a:rPr lang="cs-CZ" sz="1500" kern="100" dirty="0" err="1">
                <a:effectLst/>
                <a:latin typeface="+mj-lt"/>
                <a:ea typeface="Calibri" panose="020F0502020204030204" pitchFamily="34" charset="0"/>
                <a:cs typeface="Times New Roman" panose="02020603050405020304" pitchFamily="18" charset="0"/>
              </a:rPr>
              <a:t>ZoU</a:t>
            </a:r>
            <a:endParaRPr lang="cs-CZ" sz="1500" kern="100" dirty="0">
              <a:latin typeface="+mj-lt"/>
              <a:ea typeface="Calibri" panose="020F0502020204030204" pitchFamily="34" charset="0"/>
              <a:cs typeface="Times New Roman" panose="02020603050405020304" pitchFamily="18" charset="0"/>
            </a:endParaRPr>
          </a:p>
          <a:p>
            <a:pPr marL="442913" lvl="0" indent="-442913">
              <a:lnSpc>
                <a:spcPct val="107000"/>
              </a:lnSpc>
            </a:pPr>
            <a:r>
              <a:rPr lang="cs-CZ" sz="1500" kern="100" dirty="0">
                <a:effectLst/>
                <a:latin typeface="+mj-lt"/>
                <a:ea typeface="Calibri" panose="020F0502020204030204" pitchFamily="34" charset="0"/>
                <a:cs typeface="Times New Roman" panose="02020603050405020304" pitchFamily="18" charset="0"/>
              </a:rPr>
              <a:t>	- odstranění projektového záměru z aktuální verze MAP</a:t>
            </a:r>
          </a:p>
          <a:p>
            <a:pPr marL="457200" indent="-457200" algn="just">
              <a:lnSpc>
                <a:spcPct val="120000"/>
              </a:lnSpc>
              <a:spcBef>
                <a:spcPts val="600"/>
              </a:spcBef>
              <a:spcAft>
                <a:spcPts val="0"/>
              </a:spcAft>
              <a:buFont typeface="Arial" panose="020B0604020202020204" pitchFamily="34" charset="0"/>
              <a:buChar char="•"/>
            </a:pP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281064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092496"/>
            <a:ext cx="7927258" cy="4942545"/>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B35DC1C-4198-477B-BEF4-1B78FB866343}"/>
              </a:ext>
            </a:extLst>
          </p:cNvPr>
          <p:cNvSpPr>
            <a:spLocks noGrp="1"/>
          </p:cNvSpPr>
          <p:nvPr>
            <p:ph type="sldNum" sz="quarter" idx="12"/>
          </p:nvPr>
        </p:nvSpPr>
        <p:spPr/>
        <p:txBody>
          <a:bodyPr/>
          <a:lstStyle/>
          <a:p>
            <a:fld id="{4000C4B2-41BC-D741-8B94-B76DB6967C01}" type="slidenum">
              <a:rPr lang="en-US" smtClean="0"/>
              <a:pPr/>
              <a:t>123</a:t>
            </a:fld>
            <a:endParaRPr lang="en-US"/>
          </a:p>
        </p:txBody>
      </p:sp>
      <p:sp>
        <p:nvSpPr>
          <p:cNvPr id="4" name="Content Placeholder 1">
            <a:extLst>
              <a:ext uri="{FF2B5EF4-FFF2-40B4-BE49-F238E27FC236}">
                <a16:creationId xmlns:a16="http://schemas.microsoft.com/office/drawing/2014/main" id="{F1081B3C-0E20-6446-477E-A970C81FBF2A}"/>
              </a:ext>
            </a:extLst>
          </p:cNvPr>
          <p:cNvSpPr txBox="1">
            <a:spLocks/>
          </p:cNvSpPr>
          <p:nvPr/>
        </p:nvSpPr>
        <p:spPr>
          <a:xfrm>
            <a:off x="790462" y="1127119"/>
            <a:ext cx="7639387" cy="4873298"/>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lnSpc>
                <a:spcPct val="120000"/>
              </a:lnSpc>
              <a:spcBef>
                <a:spcPts val="600"/>
              </a:spcBef>
              <a:spcAft>
                <a:spcPts val="0"/>
              </a:spcAft>
              <a:buFont typeface="Arial" panose="020B0604020202020204" pitchFamily="34" charset="0"/>
              <a:buChar char="•"/>
            </a:pPr>
            <a:r>
              <a:rPr lang="cs-CZ" sz="1400" b="0" i="0" u="none" strike="noStrike" baseline="0" dirty="0">
                <a:solidFill>
                  <a:srgbClr val="000000"/>
                </a:solidFill>
              </a:rPr>
              <a:t>Interim fyzická kontrola</a:t>
            </a:r>
          </a:p>
          <a:p>
            <a:pPr marL="911225" lvl="1" indent="-457200" algn="just">
              <a:lnSpc>
                <a:spcPct val="120000"/>
              </a:lnSpc>
              <a:spcBef>
                <a:spcPts val="600"/>
              </a:spcBef>
              <a:buFont typeface="Wingdings" panose="05000000000000000000" pitchFamily="2" charset="2"/>
              <a:buChar char="Ø"/>
            </a:pPr>
            <a:r>
              <a:rPr lang="cs-CZ" sz="1400" b="0" i="0" u="none" strike="noStrike" baseline="0" dirty="0">
                <a:solidFill>
                  <a:srgbClr val="000000"/>
                </a:solidFill>
              </a:rPr>
              <a:t>Na základě výsledků administrativního ověření </a:t>
            </a:r>
            <a:r>
              <a:rPr lang="cs-CZ" sz="1400" b="0" i="0" u="none" strike="noStrike" baseline="0" dirty="0" err="1">
                <a:solidFill>
                  <a:srgbClr val="000000"/>
                </a:solidFill>
              </a:rPr>
              <a:t>ZoR</a:t>
            </a:r>
            <a:r>
              <a:rPr lang="cs-CZ" sz="1400" b="0" i="0" u="none" strike="noStrike" baseline="0" dirty="0">
                <a:solidFill>
                  <a:srgbClr val="000000"/>
                </a:solidFill>
              </a:rPr>
              <a:t> a </a:t>
            </a:r>
            <a:r>
              <a:rPr lang="cs-CZ" sz="1400" b="0" i="0" u="none" strike="noStrike" baseline="0" dirty="0" err="1">
                <a:solidFill>
                  <a:srgbClr val="000000"/>
                </a:solidFill>
              </a:rPr>
              <a:t>ŽoP</a:t>
            </a:r>
            <a:r>
              <a:rPr lang="cs-CZ" sz="1400" b="0" i="0" u="none" strike="noStrike" baseline="0" dirty="0">
                <a:solidFill>
                  <a:srgbClr val="000000"/>
                </a:solidFill>
              </a:rPr>
              <a:t> nebo analýzy rizik může Centrum provést monitorovací návštěvu, veřejnosprávní kontrolu od stolu nebo veřejnosprávní kontrolu na místě realizace projektu. </a:t>
            </a:r>
          </a:p>
          <a:p>
            <a:pPr marL="457200" indent="-457200" algn="just">
              <a:lnSpc>
                <a:spcPct val="120000"/>
              </a:lnSpc>
              <a:spcBef>
                <a:spcPts val="600"/>
              </a:spcBef>
              <a:spcAft>
                <a:spcPts val="0"/>
              </a:spcAft>
              <a:buFont typeface="Arial" panose="020B0604020202020204" pitchFamily="34" charset="0"/>
              <a:buChar char="•"/>
            </a:pPr>
            <a:r>
              <a:rPr lang="cs-CZ" sz="1400" b="0" i="0" u="none" strike="noStrike" baseline="0" dirty="0">
                <a:solidFill>
                  <a:srgbClr val="000000"/>
                </a:solidFill>
              </a:rPr>
              <a:t>Ex-post fyzická kontrola</a:t>
            </a:r>
          </a:p>
          <a:p>
            <a:pPr marL="911225" lvl="1" indent="-457200" algn="just">
              <a:lnSpc>
                <a:spcPct val="120000"/>
              </a:lnSpc>
              <a:spcBef>
                <a:spcPts val="600"/>
              </a:spcBef>
              <a:buFont typeface="Wingdings" panose="05000000000000000000" pitchFamily="2" charset="2"/>
              <a:buChar char="Ø"/>
            </a:pPr>
            <a:r>
              <a:rPr lang="cs-CZ" sz="1400" b="0" i="0" u="none" strike="noStrike" baseline="0" dirty="0">
                <a:solidFill>
                  <a:srgbClr val="000000"/>
                </a:solidFill>
              </a:rPr>
              <a:t>Provádí se v období udržitelnosti, tj. v období pěti let od ukončení financování projektu ze strany ŘO. </a:t>
            </a:r>
          </a:p>
          <a:p>
            <a:pPr marL="457200" indent="-457200" algn="just">
              <a:lnSpc>
                <a:spcPct val="120000"/>
              </a:lnSpc>
              <a:spcBef>
                <a:spcPts val="600"/>
              </a:spcBef>
              <a:spcAft>
                <a:spcPts val="0"/>
              </a:spcAft>
              <a:buFont typeface="Arial" panose="020B0604020202020204" pitchFamily="34" charset="0"/>
              <a:buChar char="•"/>
            </a:pPr>
            <a:r>
              <a:rPr lang="cs-CZ" sz="1400" b="0" i="0" u="none" strike="noStrike" baseline="0" dirty="0">
                <a:solidFill>
                  <a:srgbClr val="000000"/>
                </a:solidFill>
              </a:rPr>
              <a:t>Na základě výsledků administrativního ověření nebo interim analýzy rizik může Centrum provést </a:t>
            </a:r>
            <a:r>
              <a:rPr lang="cs-CZ" sz="1400" b="0" i="0" u="sng" strike="noStrike" baseline="0" dirty="0">
                <a:solidFill>
                  <a:srgbClr val="000000"/>
                </a:solidFill>
              </a:rPr>
              <a:t>monitorovací návštěvu</a:t>
            </a:r>
            <a:r>
              <a:rPr lang="cs-CZ" sz="1400" b="0" i="0" u="none" strike="noStrike" baseline="0" dirty="0">
                <a:solidFill>
                  <a:srgbClr val="000000"/>
                </a:solidFill>
              </a:rPr>
              <a:t>, </a:t>
            </a:r>
            <a:r>
              <a:rPr lang="cs-CZ" sz="1400" b="0" i="0" u="sng" strike="noStrike" baseline="0" dirty="0">
                <a:solidFill>
                  <a:srgbClr val="000000"/>
                </a:solidFill>
              </a:rPr>
              <a:t>veřejnosprávní kontrolu od stolu </a:t>
            </a:r>
            <a:r>
              <a:rPr lang="cs-CZ" sz="1400" b="0" i="0" u="none" strike="noStrike" baseline="0" dirty="0">
                <a:solidFill>
                  <a:srgbClr val="000000"/>
                </a:solidFill>
              </a:rPr>
              <a:t>nebo </a:t>
            </a:r>
            <a:r>
              <a:rPr lang="cs-CZ" sz="1400" b="0" i="0" u="sng" strike="noStrike" baseline="0" dirty="0">
                <a:solidFill>
                  <a:srgbClr val="000000"/>
                </a:solidFill>
              </a:rPr>
              <a:t>veřejnosprávní kontrolu na místě realizace projektu</a:t>
            </a:r>
            <a:r>
              <a:rPr lang="cs-CZ" sz="1400" b="0" i="0" u="none" strike="noStrike" baseline="0" dirty="0">
                <a:solidFill>
                  <a:srgbClr val="000000"/>
                </a:solidFill>
              </a:rPr>
              <a:t>, a to jak ve fázi před proplacením </a:t>
            </a:r>
            <a:r>
              <a:rPr lang="cs-CZ" sz="1400" b="0" i="0" u="none" strike="noStrike" baseline="0" dirty="0" err="1">
                <a:solidFill>
                  <a:srgbClr val="000000"/>
                </a:solidFill>
              </a:rPr>
              <a:t>ŽoP</a:t>
            </a:r>
            <a:r>
              <a:rPr lang="cs-CZ" sz="1400" b="0" i="0" u="none" strike="noStrike" baseline="0" dirty="0">
                <a:solidFill>
                  <a:srgbClr val="000000"/>
                </a:solidFill>
              </a:rPr>
              <a:t>, tak po proplacení peněžních prostředků. Pokud je na základě provedené kontroly identifikováno pochybení příjemce, které nebylo nebo není možné napravit, Centrum výdaje dotčené pochybením (nebo jejich část) označí jako nezpůsobilé. O výši nezpůsobilých výdajů stejně tak o poučení o možném opravném prostředku je příjemce informován na základě výstupu z provedené kontroly. </a:t>
            </a:r>
          </a:p>
          <a:p>
            <a:pPr marL="457200" indent="-457200" algn="just">
              <a:lnSpc>
                <a:spcPct val="120000"/>
              </a:lnSpc>
              <a:spcBef>
                <a:spcPts val="600"/>
              </a:spcBef>
              <a:spcAft>
                <a:spcPts val="0"/>
              </a:spcAft>
              <a:buFont typeface="Arial" panose="020B0604020202020204" pitchFamily="34" charset="0"/>
              <a:buChar char="•"/>
            </a:pPr>
            <a:r>
              <a:rPr lang="cs-CZ" sz="1400" b="0" i="0" u="none" strike="noStrike" baseline="0" dirty="0">
                <a:solidFill>
                  <a:srgbClr val="000000"/>
                </a:solidFill>
              </a:rPr>
              <a:t>Příjemce informuje Centrum o zahájení, průběhu a </a:t>
            </a:r>
            <a:r>
              <a:rPr lang="cs-CZ" sz="1400" b="0" i="0" u="sng" strike="noStrike" baseline="0" dirty="0">
                <a:solidFill>
                  <a:srgbClr val="000000"/>
                </a:solidFill>
              </a:rPr>
              <a:t>ukončení všech externích auditů a kontrol vyplněním záložky Kontroly v MS2021+. </a:t>
            </a:r>
          </a:p>
          <a:p>
            <a:pPr marL="457200" indent="-457200" algn="just">
              <a:buFont typeface="+mj-lt"/>
              <a:buAutoNum type="arabicPeriod" startAt="10"/>
            </a:pPr>
            <a:endParaRPr lang="cs-CZ" sz="2000" dirty="0">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86887F2D-3821-8BA6-C719-F4526C083033}"/>
              </a:ext>
            </a:extLst>
          </p:cNvPr>
          <p:cNvSpPr txBox="1">
            <a:spLocks/>
          </p:cNvSpPr>
          <p:nvPr/>
        </p:nvSpPr>
        <p:spPr>
          <a:xfrm>
            <a:off x="1071760"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Fyzická kontrola</a:t>
            </a:r>
            <a:endParaRPr lang="en-US" sz="2800" cap="all" dirty="0"/>
          </a:p>
        </p:txBody>
      </p:sp>
    </p:spTree>
    <p:extLst>
      <p:ext uri="{BB962C8B-B14F-4D97-AF65-F5344CB8AC3E}">
        <p14:creationId xmlns:p14="http://schemas.microsoft.com/office/powerpoint/2010/main" val="58115247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092496"/>
            <a:ext cx="7927258" cy="4942545"/>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B35DC1C-4198-477B-BEF4-1B78FB866343}"/>
              </a:ext>
            </a:extLst>
          </p:cNvPr>
          <p:cNvSpPr>
            <a:spLocks noGrp="1"/>
          </p:cNvSpPr>
          <p:nvPr>
            <p:ph type="sldNum" sz="quarter" idx="12"/>
          </p:nvPr>
        </p:nvSpPr>
        <p:spPr/>
        <p:txBody>
          <a:bodyPr/>
          <a:lstStyle/>
          <a:p>
            <a:fld id="{4000C4B2-41BC-D741-8B94-B76DB6967C01}" type="slidenum">
              <a:rPr lang="en-US" smtClean="0"/>
              <a:pPr/>
              <a:t>124</a:t>
            </a:fld>
            <a:endParaRPr lang="en-US"/>
          </a:p>
        </p:txBody>
      </p:sp>
      <p:sp>
        <p:nvSpPr>
          <p:cNvPr id="6" name="Title 3">
            <a:extLst>
              <a:ext uri="{FF2B5EF4-FFF2-40B4-BE49-F238E27FC236}">
                <a16:creationId xmlns:a16="http://schemas.microsoft.com/office/drawing/2014/main" id="{04A51D2D-3A91-D8B8-0A56-31D957E670E9}"/>
              </a:ext>
            </a:extLst>
          </p:cNvPr>
          <p:cNvSpPr txBox="1">
            <a:spLocks/>
          </p:cNvSpPr>
          <p:nvPr/>
        </p:nvSpPr>
        <p:spPr>
          <a:xfrm>
            <a:off x="1119761" y="588045"/>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ARCHIVACE</a:t>
            </a:r>
            <a:endParaRPr lang="en-US" sz="2800" cap="all" dirty="0"/>
          </a:p>
        </p:txBody>
      </p:sp>
      <p:sp>
        <p:nvSpPr>
          <p:cNvPr id="10" name="Content Placeholder 1">
            <a:extLst>
              <a:ext uri="{FF2B5EF4-FFF2-40B4-BE49-F238E27FC236}">
                <a16:creationId xmlns:a16="http://schemas.microsoft.com/office/drawing/2014/main" id="{B05F7D99-BC24-A516-70B0-D25D395100ED}"/>
              </a:ext>
            </a:extLst>
          </p:cNvPr>
          <p:cNvSpPr txBox="1">
            <a:spLocks/>
          </p:cNvSpPr>
          <p:nvPr/>
        </p:nvSpPr>
        <p:spPr>
          <a:xfrm>
            <a:off x="608371" y="1092495"/>
            <a:ext cx="7927258" cy="4942545"/>
          </a:xfrm>
          <a:prstGeom prst="rect">
            <a:avLst/>
          </a:prstGeom>
        </p:spPr>
        <p:txBody>
          <a:bodyPr>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gn="just">
              <a:buFont typeface="Arial" panose="020B0604020202020204" pitchFamily="34" charset="0"/>
              <a:buChar char="•"/>
            </a:pPr>
            <a:r>
              <a:rPr lang="cs-CZ" sz="1400" dirty="0"/>
              <a:t>Povinnosti související s archivací jsou podrobně popsány v kap. 9 Obecných pravidel.</a:t>
            </a:r>
          </a:p>
          <a:p>
            <a:pPr marL="285750" indent="-285750" algn="just">
              <a:buFont typeface="Arial" panose="020B0604020202020204" pitchFamily="34" charset="0"/>
              <a:buChar char="•"/>
            </a:pPr>
            <a:r>
              <a:rPr lang="cs-CZ" sz="1400" dirty="0"/>
              <a:t>Povinnost archivace má příjemce i jeho dodavatelé z veřejných zakázek.</a:t>
            </a:r>
          </a:p>
          <a:p>
            <a:pPr marL="285750" indent="-285750" algn="just">
              <a:buFont typeface="Arial" panose="020B0604020202020204" pitchFamily="34" charset="0"/>
              <a:buChar char="•"/>
            </a:pPr>
            <a:r>
              <a:rPr lang="cs-CZ" sz="1400" dirty="0"/>
              <a:t>Příjemci jsou povinni uchovávat veškeré dokumenty související s projektem, zejména:</a:t>
            </a:r>
          </a:p>
          <a:p>
            <a:pPr marL="552450" lvl="2" indent="-285750" algn="just">
              <a:spcBef>
                <a:spcPct val="20000"/>
              </a:spcBef>
              <a:spcAft>
                <a:spcPts val="200"/>
              </a:spcAft>
              <a:buFont typeface="Wingdings" panose="05000000000000000000" pitchFamily="2" charset="2"/>
              <a:buChar char="Ø"/>
            </a:pPr>
            <a:r>
              <a:rPr lang="cs-CZ" sz="1400" b="0" dirty="0">
                <a:solidFill>
                  <a:schemeClr val="tx1"/>
                </a:solidFill>
              </a:rPr>
              <a:t>dokumentaci o veřejných zakázkách</a:t>
            </a:r>
          </a:p>
          <a:p>
            <a:pPr marL="552450" lvl="2" indent="-285750" algn="just">
              <a:spcBef>
                <a:spcPct val="20000"/>
              </a:spcBef>
              <a:spcAft>
                <a:spcPts val="200"/>
              </a:spcAft>
              <a:buFont typeface="Wingdings" panose="05000000000000000000" pitchFamily="2" charset="2"/>
              <a:buChar char="Ø"/>
            </a:pPr>
            <a:r>
              <a:rPr lang="cs-CZ" sz="1400" b="0" dirty="0">
                <a:solidFill>
                  <a:schemeClr val="tx1"/>
                </a:solidFill>
              </a:rPr>
              <a:t>smlouvy s dodavateli</a:t>
            </a:r>
          </a:p>
          <a:p>
            <a:pPr marL="552450" lvl="2" indent="-285750" algn="just">
              <a:spcBef>
                <a:spcPct val="20000"/>
              </a:spcBef>
              <a:spcAft>
                <a:spcPts val="200"/>
              </a:spcAft>
              <a:buFont typeface="Wingdings" panose="05000000000000000000" pitchFamily="2" charset="2"/>
              <a:buChar char="Ø"/>
            </a:pPr>
            <a:r>
              <a:rPr lang="cs-CZ" sz="1400" b="0" dirty="0">
                <a:solidFill>
                  <a:schemeClr val="tx1"/>
                </a:solidFill>
              </a:rPr>
              <a:t>účetní písemnosti a doklady (např. faktury a doklady o platbách či úhradách faktur, dodací listy, předávací protokoly či jiné dokumenty prokazující převzetí předmětu dodávky)</a:t>
            </a:r>
          </a:p>
          <a:p>
            <a:pPr marL="552450" lvl="2" indent="-285750" algn="just">
              <a:spcBef>
                <a:spcPct val="20000"/>
              </a:spcBef>
              <a:spcAft>
                <a:spcPts val="200"/>
              </a:spcAft>
              <a:buFont typeface="Wingdings" panose="05000000000000000000" pitchFamily="2" charset="2"/>
              <a:buChar char="Ø"/>
            </a:pPr>
            <a:r>
              <a:rPr lang="cs-CZ" sz="1400" dirty="0"/>
              <a:t>inventurní soupisy hmotného a nehmotného majetku</a:t>
            </a:r>
            <a:endParaRPr lang="cs-CZ" sz="1400" b="0" dirty="0">
              <a:solidFill>
                <a:schemeClr val="tx1"/>
              </a:solidFill>
            </a:endParaRPr>
          </a:p>
          <a:p>
            <a:pPr marL="552450" lvl="2" indent="-285750" algn="just">
              <a:spcBef>
                <a:spcPct val="20000"/>
              </a:spcBef>
              <a:spcAft>
                <a:spcPts val="200"/>
              </a:spcAft>
              <a:buFont typeface="Wingdings" panose="05000000000000000000" pitchFamily="2" charset="2"/>
              <a:buChar char="Ø"/>
            </a:pPr>
            <a:r>
              <a:rPr lang="cs-CZ" sz="1400" b="0" dirty="0">
                <a:solidFill>
                  <a:schemeClr val="tx1"/>
                </a:solidFill>
              </a:rPr>
              <a:t>dokumentaci prokazující plnění zásad DNSH</a:t>
            </a:r>
          </a:p>
          <a:p>
            <a:pPr marL="552450" lvl="2" indent="-285750" algn="just">
              <a:spcBef>
                <a:spcPct val="20000"/>
              </a:spcBef>
              <a:spcAft>
                <a:spcPts val="200"/>
              </a:spcAft>
              <a:buFont typeface="Wingdings" panose="05000000000000000000" pitchFamily="2" charset="2"/>
              <a:buChar char="Ø"/>
            </a:pPr>
            <a:r>
              <a:rPr lang="cs-CZ" sz="1400" i="0" u="none" strike="noStrike" baseline="0" dirty="0"/>
              <a:t>projektovou dokumentaci</a:t>
            </a:r>
          </a:p>
          <a:p>
            <a:pPr marL="285750" lvl="2" indent="-285750" algn="just">
              <a:spcBef>
                <a:spcPct val="20000"/>
              </a:spcBef>
              <a:spcAft>
                <a:spcPts val="200"/>
              </a:spcAft>
              <a:buFont typeface="Arial" panose="020B0604020202020204" pitchFamily="34" charset="0"/>
              <a:buChar char="•"/>
            </a:pPr>
            <a:r>
              <a:rPr lang="cs-CZ" sz="1400" dirty="0"/>
              <a:t>Všechny dokumenty související s projektem musí příjemce archivovat a uchovávat minimálně </a:t>
            </a:r>
            <a:r>
              <a:rPr lang="cs-CZ" sz="1400" b="1" dirty="0"/>
              <a:t>do 31. 12. 2035</a:t>
            </a:r>
            <a:r>
              <a:rPr lang="cs-CZ" sz="1400" dirty="0"/>
              <a:t>, pokud není ve Specifických pravidlech stanoveno jinak. Lhůtu je ŘO IROP oprávněný prodloužit z důvodu žádosti Evropské komise. Lhůta se staví také z důvodu dalších objektivních překážek (např. zahájené řízení či kontrola jiným správním úřadem, šetření Policií ČR či trestní řízení apod.). </a:t>
            </a:r>
            <a:r>
              <a:rPr lang="cs-CZ" sz="1400" b="1" dirty="0"/>
              <a:t>Pokud je v českých právních předpisech stanovena lhůta delší, musí být použita pro úschovu delší lhůta</a:t>
            </a:r>
            <a:r>
              <a:rPr lang="cs-CZ" sz="1400" dirty="0"/>
              <a:t>.</a:t>
            </a:r>
          </a:p>
          <a:p>
            <a:pPr marL="285750" lvl="2" indent="-285750" algn="just">
              <a:spcBef>
                <a:spcPct val="20000"/>
              </a:spcBef>
              <a:spcAft>
                <a:spcPts val="200"/>
              </a:spcAft>
              <a:buFont typeface="Arial" panose="020B0604020202020204" pitchFamily="34" charset="0"/>
              <a:buChar char="•"/>
            </a:pPr>
            <a:r>
              <a:rPr lang="cs-CZ" sz="1400" dirty="0"/>
              <a:t>Po celou výše uvedenou dobu musí příjemci zajistit dostupnost dokumentů a dokladů k projektu pro kontroly, prováděné oprávněnými osobami (Nejvyšší kontrolní úřad,  Ministerstvo financí ČR – Auditní orgán, Evropská komise, Evropský účetní dvůr, Evropský úřad pro boj proti podvodům (dále také „OLAF“),  Úřad pro ochranu hospodářské soutěže, Orgán finanční správy, Agentura pro ochranu přírody a krajiny – v rámci SC 2.2).</a:t>
            </a:r>
          </a:p>
        </p:txBody>
      </p:sp>
    </p:spTree>
    <p:extLst>
      <p:ext uri="{BB962C8B-B14F-4D97-AF65-F5344CB8AC3E}">
        <p14:creationId xmlns:p14="http://schemas.microsoft.com/office/powerpoint/2010/main" val="230683785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942998" y="2598003"/>
            <a:ext cx="7424257" cy="830997"/>
          </a:xfrm>
          <a:prstGeom prst="rect">
            <a:avLst/>
          </a:prstGeom>
          <a:noFill/>
        </p:spPr>
        <p:txBody>
          <a:bodyPr wrap="square" rtlCol="0">
            <a:spAutoFit/>
          </a:bodyPr>
          <a:lstStyle/>
          <a:p>
            <a:pPr algn="ctr"/>
            <a:r>
              <a:rPr lang="cs-CZ" sz="4800" b="1" cap="all" dirty="0">
                <a:solidFill>
                  <a:schemeClr val="bg1"/>
                </a:solidFill>
                <a:latin typeface="+mj-lt"/>
                <a:ea typeface="+mj-ea"/>
                <a:cs typeface="+mj-cs"/>
              </a:rPr>
              <a:t>závěr</a:t>
            </a:r>
            <a:endParaRPr lang="cs-CZ" sz="4800" dirty="0"/>
          </a:p>
        </p:txBody>
      </p:sp>
      <p:sp>
        <p:nvSpPr>
          <p:cNvPr id="4" name="Zástupný symbol pro číslo snímku 3">
            <a:extLst>
              <a:ext uri="{FF2B5EF4-FFF2-40B4-BE49-F238E27FC236}">
                <a16:creationId xmlns:a16="http://schemas.microsoft.com/office/drawing/2014/main" id="{A7EE8CE5-5315-44BC-AF73-726A15B1091D}"/>
              </a:ext>
            </a:extLst>
          </p:cNvPr>
          <p:cNvSpPr>
            <a:spLocks noGrp="1"/>
          </p:cNvSpPr>
          <p:nvPr>
            <p:ph type="sldNum" sz="quarter" idx="4294967295"/>
          </p:nvPr>
        </p:nvSpPr>
        <p:spPr>
          <a:xfrm>
            <a:off x="0" y="6356350"/>
            <a:ext cx="501650" cy="365125"/>
          </a:xfrm>
        </p:spPr>
        <p:txBody>
          <a:bodyPr/>
          <a:lstStyle/>
          <a:p>
            <a:fld id="{4000C4B2-41BC-D741-8B94-B76DB6967C01}" type="slidenum">
              <a:rPr lang="en-US" smtClean="0">
                <a:solidFill>
                  <a:schemeClr val="bg1"/>
                </a:solidFill>
              </a:rPr>
              <a:pPr/>
              <a:t>125</a:t>
            </a:fld>
            <a:endParaRPr lang="en-US" dirty="0">
              <a:solidFill>
                <a:schemeClr val="bg1"/>
              </a:solidFill>
            </a:endParaRPr>
          </a:p>
        </p:txBody>
      </p:sp>
    </p:spTree>
    <p:extLst>
      <p:ext uri="{BB962C8B-B14F-4D97-AF65-F5344CB8AC3E}">
        <p14:creationId xmlns:p14="http://schemas.microsoft.com/office/powerpoint/2010/main" val="367992062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092496"/>
            <a:ext cx="7927258" cy="4942545"/>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B35DC1C-4198-477B-BEF4-1B78FB866343}"/>
              </a:ext>
            </a:extLst>
          </p:cNvPr>
          <p:cNvSpPr>
            <a:spLocks noGrp="1"/>
          </p:cNvSpPr>
          <p:nvPr>
            <p:ph type="sldNum" sz="quarter" idx="12"/>
          </p:nvPr>
        </p:nvSpPr>
        <p:spPr/>
        <p:txBody>
          <a:bodyPr/>
          <a:lstStyle/>
          <a:p>
            <a:fld id="{4000C4B2-41BC-D741-8B94-B76DB6967C01}" type="slidenum">
              <a:rPr lang="en-US" smtClean="0"/>
              <a:pPr/>
              <a:t>126</a:t>
            </a:fld>
            <a:endParaRPr lang="en-US"/>
          </a:p>
        </p:txBody>
      </p:sp>
      <p:sp>
        <p:nvSpPr>
          <p:cNvPr id="3" name="Title 3">
            <a:extLst>
              <a:ext uri="{FF2B5EF4-FFF2-40B4-BE49-F238E27FC236}">
                <a16:creationId xmlns:a16="http://schemas.microsoft.com/office/drawing/2014/main" id="{1BCF995E-B1D4-CA5A-DCFB-E54A48714466}"/>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Arial" panose="020B0604020202020204" pitchFamily="34" charset="0"/>
                <a:cs typeface="Arial" panose="020B0604020202020204" pitchFamily="34" charset="0"/>
              </a:rPr>
              <a:t>Závěr</a:t>
            </a:r>
            <a:endParaRPr lang="en-US" sz="2800" cap="all" dirty="0">
              <a:latin typeface="Arial" panose="020B0604020202020204" pitchFamily="34" charset="0"/>
              <a:cs typeface="Arial" panose="020B0604020202020204" pitchFamily="34" charset="0"/>
            </a:endParaRPr>
          </a:p>
        </p:txBody>
      </p:sp>
      <p:sp>
        <p:nvSpPr>
          <p:cNvPr id="4" name="Content Placeholder 1">
            <a:extLst>
              <a:ext uri="{FF2B5EF4-FFF2-40B4-BE49-F238E27FC236}">
                <a16:creationId xmlns:a16="http://schemas.microsoft.com/office/drawing/2014/main" id="{F1081B3C-0E20-6446-477E-A970C81FBF2A}"/>
              </a:ext>
            </a:extLst>
          </p:cNvPr>
          <p:cNvSpPr txBox="1">
            <a:spLocks/>
          </p:cNvSpPr>
          <p:nvPr/>
        </p:nvSpPr>
        <p:spPr>
          <a:xfrm>
            <a:off x="865421" y="1364208"/>
            <a:ext cx="7413158" cy="4129584"/>
          </a:xfrm>
          <a:prstGeom prst="rect">
            <a:avLst/>
          </a:prstGeom>
        </p:spPr>
        <p:txBody>
          <a:bodyPr>
            <a:normAutofit fontScale="92500" lnSpcReduction="100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ts val="1200"/>
              </a:spcBef>
              <a:spcAft>
                <a:spcPts val="1200"/>
              </a:spcAft>
            </a:pPr>
            <a:r>
              <a:rPr lang="cs-CZ" sz="2600" dirty="0"/>
              <a:t>Z důvodu vzorkování kontrol je důležité dbát na dodržování pravidel IROP a správné vykazování výdajů ze strany příjemce, popř. administrátora projektu.</a:t>
            </a:r>
          </a:p>
          <a:p>
            <a:pPr algn="just">
              <a:spcBef>
                <a:spcPts val="1200"/>
              </a:spcBef>
              <a:spcAft>
                <a:spcPts val="1200"/>
              </a:spcAft>
            </a:pPr>
            <a:r>
              <a:rPr lang="cs-CZ" sz="2600" dirty="0"/>
              <a:t>Vždy je třeba se řídit aktuálními verzemi OPPŽP, SPPŽP a Uživatelských příruček pro práci v MS2021+.</a:t>
            </a:r>
          </a:p>
          <a:p>
            <a:pPr algn="just">
              <a:spcBef>
                <a:spcPts val="1200"/>
              </a:spcBef>
              <a:spcAft>
                <a:spcPts val="1200"/>
              </a:spcAft>
            </a:pPr>
            <a:r>
              <a:rPr lang="cs-CZ" sz="2600" dirty="0"/>
              <a:t>V případě jakékoliv nejasnosti, nebo dotazu se co nejdříve obracejte na své manažery projektu Centra. </a:t>
            </a:r>
          </a:p>
          <a:p>
            <a:pPr marL="457200" indent="-457200" algn="just">
              <a:buFont typeface="+mj-lt"/>
              <a:buAutoNum type="arabicPeriod" startAt="10"/>
            </a:pP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647184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887136" y="2016143"/>
            <a:ext cx="7369728" cy="923330"/>
          </a:xfrm>
          <a:prstGeom prst="rect">
            <a:avLst/>
          </a:prstGeom>
          <a:noFill/>
        </p:spPr>
        <p:txBody>
          <a:bodyPr wrap="square" rtlCol="0">
            <a:spAutoFit/>
          </a:bodyPr>
          <a:lstStyle/>
          <a:p>
            <a:pPr algn="ctr"/>
            <a:r>
              <a:rPr lang="cs-CZ" sz="4000" b="1" dirty="0">
                <a:solidFill>
                  <a:schemeClr val="bg1"/>
                </a:solidFill>
                <a:latin typeface="Arial" panose="020B0604020202020204" pitchFamily="34" charset="0"/>
                <a:cs typeface="Arial" panose="020B0604020202020204" pitchFamily="34" charset="0"/>
              </a:rPr>
              <a:t>Děkujeme Vám za pozornost</a:t>
            </a:r>
            <a:r>
              <a:rPr lang="cs-CZ" sz="5400" b="1" dirty="0">
                <a:solidFill>
                  <a:srgbClr val="FF0000"/>
                </a:solidFill>
                <a:latin typeface="Arial" panose="020B0604020202020204" pitchFamily="34" charset="0"/>
                <a:cs typeface="Arial" panose="020B0604020202020204" pitchFamily="34" charset="0"/>
              </a:rPr>
              <a:t>.</a:t>
            </a:r>
            <a:endParaRPr lang="cs-CZ" sz="5400" b="1" dirty="0"/>
          </a:p>
        </p:txBody>
      </p:sp>
      <p:sp>
        <p:nvSpPr>
          <p:cNvPr id="4" name="Zástupný symbol pro číslo snímku 3">
            <a:extLst>
              <a:ext uri="{FF2B5EF4-FFF2-40B4-BE49-F238E27FC236}">
                <a16:creationId xmlns:a16="http://schemas.microsoft.com/office/drawing/2014/main" id="{A7EE8CE5-5315-44BC-AF73-726A15B1091D}"/>
              </a:ext>
            </a:extLst>
          </p:cNvPr>
          <p:cNvSpPr>
            <a:spLocks noGrp="1"/>
          </p:cNvSpPr>
          <p:nvPr>
            <p:ph type="sldNum" sz="quarter" idx="4294967295"/>
          </p:nvPr>
        </p:nvSpPr>
        <p:spPr>
          <a:xfrm>
            <a:off x="0" y="6356350"/>
            <a:ext cx="501650" cy="365125"/>
          </a:xfrm>
        </p:spPr>
        <p:txBody>
          <a:bodyPr/>
          <a:lstStyle/>
          <a:p>
            <a:fld id="{4000C4B2-41BC-D741-8B94-B76DB6967C01}" type="slidenum">
              <a:rPr lang="en-US" smtClean="0">
                <a:solidFill>
                  <a:schemeClr val="bg1"/>
                </a:solidFill>
              </a:rPr>
              <a:pPr/>
              <a:t>127</a:t>
            </a:fld>
            <a:endParaRPr lang="en-US" dirty="0">
              <a:solidFill>
                <a:schemeClr val="bg1"/>
              </a:solidFill>
            </a:endParaRPr>
          </a:p>
        </p:txBody>
      </p:sp>
      <p:sp>
        <p:nvSpPr>
          <p:cNvPr id="7" name="TextovéPole 6">
            <a:extLst>
              <a:ext uri="{FF2B5EF4-FFF2-40B4-BE49-F238E27FC236}">
                <a16:creationId xmlns:a16="http://schemas.microsoft.com/office/drawing/2014/main" id="{B1FC85A7-C15C-2237-2DCE-66AA1B5B0554}"/>
              </a:ext>
            </a:extLst>
          </p:cNvPr>
          <p:cNvSpPr txBox="1"/>
          <p:nvPr/>
        </p:nvSpPr>
        <p:spPr>
          <a:xfrm>
            <a:off x="629956" y="3305191"/>
            <a:ext cx="7466120" cy="2811026"/>
          </a:xfrm>
          <a:prstGeom prst="rect">
            <a:avLst/>
          </a:prstGeom>
          <a:noFill/>
        </p:spPr>
        <p:txBody>
          <a:bodyPr wrap="square">
            <a:spAutoFit/>
          </a:bodyPr>
          <a:lstStyle/>
          <a:p>
            <a:pPr>
              <a:lnSpc>
                <a:spcPct val="150000"/>
              </a:lnSpc>
            </a:pPr>
            <a:r>
              <a:rPr lang="cs-CZ" sz="1800" b="1" dirty="0">
                <a:solidFill>
                  <a:schemeClr val="bg1"/>
                </a:solidFill>
                <a:cs typeface="Myriad Pro"/>
              </a:rPr>
              <a:t>Ing. Petr Bouška</a:t>
            </a:r>
          </a:p>
          <a:p>
            <a:pPr>
              <a:lnSpc>
                <a:spcPct val="150000"/>
              </a:lnSpc>
            </a:pPr>
            <a:r>
              <a:rPr lang="cs-CZ" sz="1800" b="1" dirty="0">
                <a:solidFill>
                  <a:schemeClr val="bg1"/>
                </a:solidFill>
                <a:cs typeface="Myriad Pro"/>
              </a:rPr>
              <a:t>Ing. Jaroslav Stluka</a:t>
            </a:r>
          </a:p>
          <a:p>
            <a:pPr>
              <a:lnSpc>
                <a:spcPct val="150000"/>
              </a:lnSpc>
            </a:pPr>
            <a:r>
              <a:rPr lang="cs-CZ" b="1" dirty="0">
                <a:solidFill>
                  <a:schemeClr val="bg1"/>
                </a:solidFill>
                <a:cs typeface="Myriad Pro"/>
              </a:rPr>
              <a:t>Ing. Veronika Pečlová</a:t>
            </a:r>
          </a:p>
          <a:p>
            <a:pPr>
              <a:lnSpc>
                <a:spcPct val="150000"/>
              </a:lnSpc>
            </a:pPr>
            <a:r>
              <a:rPr lang="cs-CZ" sz="1800" b="1" dirty="0">
                <a:solidFill>
                  <a:schemeClr val="bg1"/>
                </a:solidFill>
                <a:cs typeface="Myriad Pro"/>
              </a:rPr>
              <a:t>Ing. Marcela Vopelkov</a:t>
            </a:r>
            <a:r>
              <a:rPr lang="cs-CZ" b="1" dirty="0">
                <a:solidFill>
                  <a:schemeClr val="bg1"/>
                </a:solidFill>
                <a:cs typeface="Myriad Pro"/>
              </a:rPr>
              <a:t>á</a:t>
            </a:r>
          </a:p>
          <a:p>
            <a:pPr>
              <a:lnSpc>
                <a:spcPct val="150000"/>
              </a:lnSpc>
            </a:pPr>
            <a:endParaRPr lang="cs-CZ" sz="1800" b="1" dirty="0">
              <a:solidFill>
                <a:schemeClr val="bg1"/>
              </a:solidFill>
              <a:cs typeface="Myriad Pro"/>
            </a:endParaRPr>
          </a:p>
          <a:p>
            <a:r>
              <a:rPr lang="cs-CZ" sz="1800" b="1" dirty="0">
                <a:solidFill>
                  <a:schemeClr val="bg1"/>
                </a:solidFill>
                <a:cs typeface="Myriad Pro"/>
              </a:rPr>
              <a:t>Centrum pro regionální rozvoj České republiky</a:t>
            </a:r>
          </a:p>
          <a:p>
            <a:pPr>
              <a:lnSpc>
                <a:spcPct val="150000"/>
              </a:lnSpc>
            </a:pPr>
            <a:r>
              <a:rPr lang="cs-CZ" sz="1800" b="1" dirty="0">
                <a:solidFill>
                  <a:schemeClr val="bg1"/>
                </a:solidFill>
                <a:cs typeface="Myriad Pro"/>
              </a:rPr>
              <a:t>Územní odbor IROP pro Jihočeský kraj</a:t>
            </a:r>
            <a:endParaRPr lang="cs-CZ" sz="1800" b="1" dirty="0">
              <a:solidFill>
                <a:srgbClr val="FF66FF"/>
              </a:solidFill>
              <a:cs typeface="Myriad Pro"/>
            </a:endParaRPr>
          </a:p>
        </p:txBody>
      </p:sp>
    </p:spTree>
    <p:extLst>
      <p:ext uri="{BB962C8B-B14F-4D97-AF65-F5344CB8AC3E}">
        <p14:creationId xmlns:p14="http://schemas.microsoft.com/office/powerpoint/2010/main" val="2084387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940446" y="1196578"/>
            <a:ext cx="7066625" cy="3785652"/>
          </a:xfrm>
          <a:prstGeom prst="rect">
            <a:avLst/>
          </a:prstGeom>
          <a:noFill/>
        </p:spPr>
        <p:txBody>
          <a:bodyPr wrap="square" rtlCol="0">
            <a:spAutoFit/>
          </a:bodyPr>
          <a:lstStyle/>
          <a:p>
            <a:pPr algn="ctr"/>
            <a:r>
              <a:rPr lang="cs-CZ" sz="4800" b="1" cap="all" dirty="0">
                <a:solidFill>
                  <a:schemeClr val="bg1"/>
                </a:solidFill>
                <a:latin typeface="+mj-lt"/>
                <a:ea typeface="+mj-ea"/>
                <a:cs typeface="+mj-cs"/>
              </a:rPr>
              <a:t>NA CO SI DÁT POZOR BĚHEM REALIZACE PROJEKTŮ </a:t>
            </a:r>
          </a:p>
          <a:p>
            <a:pPr algn="ctr"/>
            <a:endParaRPr lang="cs-CZ" sz="4800" b="1" cap="all" dirty="0">
              <a:solidFill>
                <a:schemeClr val="bg1"/>
              </a:solidFill>
              <a:latin typeface="+mj-lt"/>
              <a:ea typeface="+mj-ea"/>
              <a:cs typeface="+mj-cs"/>
            </a:endParaRPr>
          </a:p>
          <a:p>
            <a:pPr algn="ctr"/>
            <a:r>
              <a:rPr lang="cs-CZ" sz="4800" b="1" cap="all" dirty="0">
                <a:solidFill>
                  <a:schemeClr val="bg1"/>
                </a:solidFill>
                <a:latin typeface="+mj-lt"/>
                <a:ea typeface="+mj-ea"/>
                <a:cs typeface="+mj-cs"/>
              </a:rPr>
              <a:t>VZORKOVÁNÍ</a:t>
            </a:r>
            <a:endParaRPr lang="cs-CZ" dirty="0"/>
          </a:p>
        </p:txBody>
      </p:sp>
      <p:sp>
        <p:nvSpPr>
          <p:cNvPr id="4" name="Zástupný symbol pro číslo snímku 3">
            <a:extLst>
              <a:ext uri="{FF2B5EF4-FFF2-40B4-BE49-F238E27FC236}">
                <a16:creationId xmlns:a16="http://schemas.microsoft.com/office/drawing/2014/main" id="{53116D45-1239-4C51-8CA9-FD10CC77162E}"/>
              </a:ext>
            </a:extLst>
          </p:cNvPr>
          <p:cNvSpPr>
            <a:spLocks noGrp="1"/>
          </p:cNvSpPr>
          <p:nvPr>
            <p:ph type="sldNum" sz="quarter" idx="12"/>
          </p:nvPr>
        </p:nvSpPr>
        <p:spPr/>
        <p:txBody>
          <a:bodyPr/>
          <a:lstStyle/>
          <a:p>
            <a:fld id="{4000C4B2-41BC-D741-8B94-B76DB6967C01}" type="slidenum">
              <a:rPr lang="en-US" smtClean="0">
                <a:solidFill>
                  <a:schemeClr val="bg1"/>
                </a:solidFill>
              </a:rPr>
              <a:pPr/>
              <a:t>12</a:t>
            </a:fld>
            <a:endParaRPr lang="en-US" dirty="0">
              <a:solidFill>
                <a:schemeClr val="bg1"/>
              </a:solidFill>
            </a:endParaRPr>
          </a:p>
        </p:txBody>
      </p:sp>
    </p:spTree>
    <p:extLst>
      <p:ext uri="{BB962C8B-B14F-4D97-AF65-F5344CB8AC3E}">
        <p14:creationId xmlns:p14="http://schemas.microsoft.com/office/powerpoint/2010/main" val="3791330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935924" y="575018"/>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Vzorkování</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Obdélník 1">
            <a:extLst>
              <a:ext uri="{FF2B5EF4-FFF2-40B4-BE49-F238E27FC236}">
                <a16:creationId xmlns:a16="http://schemas.microsoft.com/office/drawing/2014/main" id="{4F36544E-DBA2-4FC7-98E6-EDBD7C62356F}"/>
              </a:ext>
            </a:extLst>
          </p:cNvPr>
          <p:cNvSpPr/>
          <p:nvPr/>
        </p:nvSpPr>
        <p:spPr>
          <a:xfrm>
            <a:off x="575704" y="1069714"/>
            <a:ext cx="7927258" cy="646331"/>
          </a:xfrm>
          <a:prstGeom prst="rect">
            <a:avLst/>
          </a:prstGeom>
        </p:spPr>
        <p:txBody>
          <a:bodyPr wrap="square" lIns="91440" tIns="45720" rIns="91440" bIns="45720" anchor="t">
            <a:spAutoFit/>
          </a:bodyPr>
          <a:lstStyle/>
          <a:p>
            <a:pPr marL="285750" indent="-285750" algn="just">
              <a:buFont typeface="Arial" panose="020B0604020202020204" pitchFamily="34" charset="0"/>
              <a:buChar char="•"/>
            </a:pPr>
            <a:r>
              <a:rPr lang="cs-CZ" sz="1800" b="1" dirty="0"/>
              <a:t>Vzorkování – </a:t>
            </a:r>
            <a:r>
              <a:rPr lang="cs-CZ" sz="1800" b="1" dirty="0" err="1"/>
              <a:t>ŽoP</a:t>
            </a:r>
            <a:r>
              <a:rPr lang="cs-CZ" sz="1800" b="1" dirty="0"/>
              <a:t> - Žádost o platbu, </a:t>
            </a:r>
            <a:r>
              <a:rPr lang="cs-CZ" sz="1800" b="1" dirty="0" err="1"/>
              <a:t>ZoR</a:t>
            </a:r>
            <a:r>
              <a:rPr lang="cs-CZ" sz="1800" b="1" dirty="0"/>
              <a:t> – Zpráva o realizaci, VZ – Veřejná zakázka, </a:t>
            </a:r>
            <a:r>
              <a:rPr lang="cs-CZ" sz="1800" b="1" dirty="0" err="1"/>
              <a:t>ZoU</a:t>
            </a:r>
            <a:r>
              <a:rPr lang="cs-CZ" sz="1800" b="1" dirty="0"/>
              <a:t> – Zpráva o udržitelnosti </a:t>
            </a:r>
            <a:r>
              <a:rPr lang="cs-CZ" sz="1800" dirty="0"/>
              <a:t>(více kap. 16 OPPŽP)</a:t>
            </a:r>
          </a:p>
        </p:txBody>
      </p:sp>
      <p:sp>
        <p:nvSpPr>
          <p:cNvPr id="3" name="Zástupný symbol pro číslo snímku 2">
            <a:extLst>
              <a:ext uri="{FF2B5EF4-FFF2-40B4-BE49-F238E27FC236}">
                <a16:creationId xmlns:a16="http://schemas.microsoft.com/office/drawing/2014/main" id="{E4A20680-798A-4D41-9C98-66B90B94C777}"/>
              </a:ext>
            </a:extLst>
          </p:cNvPr>
          <p:cNvSpPr>
            <a:spLocks noGrp="1"/>
          </p:cNvSpPr>
          <p:nvPr>
            <p:ph type="sldNum" sz="quarter" idx="12"/>
          </p:nvPr>
        </p:nvSpPr>
        <p:spPr/>
        <p:txBody>
          <a:bodyPr/>
          <a:lstStyle/>
          <a:p>
            <a:fld id="{4000C4B2-41BC-D741-8B94-B76DB6967C01}" type="slidenum">
              <a:rPr lang="en-US" smtClean="0"/>
              <a:pPr/>
              <a:t>13</a:t>
            </a:fld>
            <a:endParaRPr lang="en-US"/>
          </a:p>
        </p:txBody>
      </p:sp>
      <p:pic>
        <p:nvPicPr>
          <p:cNvPr id="4" name="Obrázek 3">
            <a:extLst>
              <a:ext uri="{FF2B5EF4-FFF2-40B4-BE49-F238E27FC236}">
                <a16:creationId xmlns:a16="http://schemas.microsoft.com/office/drawing/2014/main" id="{547FE968-EA00-C895-D23B-D58B7E361283}"/>
              </a:ext>
            </a:extLst>
          </p:cNvPr>
          <p:cNvPicPr>
            <a:picLocks noChangeAspect="1"/>
          </p:cNvPicPr>
          <p:nvPr/>
        </p:nvPicPr>
        <p:blipFill>
          <a:blip r:embed="rId3"/>
          <a:stretch>
            <a:fillRect/>
          </a:stretch>
        </p:blipFill>
        <p:spPr>
          <a:xfrm>
            <a:off x="543039" y="1759974"/>
            <a:ext cx="7992590" cy="4420217"/>
          </a:xfrm>
          <a:prstGeom prst="rect">
            <a:avLst/>
          </a:prstGeom>
        </p:spPr>
      </p:pic>
    </p:spTree>
    <p:extLst>
      <p:ext uri="{BB962C8B-B14F-4D97-AF65-F5344CB8AC3E}">
        <p14:creationId xmlns:p14="http://schemas.microsoft.com/office/powerpoint/2010/main" val="1470108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790114" y="1196578"/>
            <a:ext cx="7216958" cy="3785652"/>
          </a:xfrm>
          <a:prstGeom prst="rect">
            <a:avLst/>
          </a:prstGeom>
          <a:noFill/>
        </p:spPr>
        <p:txBody>
          <a:bodyPr wrap="square" rtlCol="0">
            <a:spAutoFit/>
          </a:bodyPr>
          <a:lstStyle/>
          <a:p>
            <a:pPr algn="ctr"/>
            <a:r>
              <a:rPr lang="cs-CZ" sz="4800" b="1" cap="all" dirty="0">
                <a:solidFill>
                  <a:schemeClr val="bg1"/>
                </a:solidFill>
                <a:latin typeface="+mj-lt"/>
                <a:ea typeface="+mj-ea"/>
                <a:cs typeface="+mj-cs"/>
              </a:rPr>
              <a:t>Na co si dát pozor během realizace projektů </a:t>
            </a:r>
          </a:p>
          <a:p>
            <a:pPr algn="ctr"/>
            <a:endParaRPr lang="cs-CZ" sz="4800" b="1" cap="all" dirty="0">
              <a:solidFill>
                <a:schemeClr val="bg1"/>
              </a:solidFill>
              <a:latin typeface="+mj-lt"/>
              <a:ea typeface="+mj-ea"/>
              <a:cs typeface="+mj-cs"/>
            </a:endParaRPr>
          </a:p>
          <a:p>
            <a:pPr algn="ctr"/>
            <a:r>
              <a:rPr lang="cs-CZ" sz="4800" b="1" cap="all" dirty="0">
                <a:solidFill>
                  <a:schemeClr val="bg1"/>
                </a:solidFill>
                <a:latin typeface="+mj-lt"/>
                <a:ea typeface="+mj-ea"/>
                <a:cs typeface="+mj-cs"/>
              </a:rPr>
              <a:t>způsobilost výdajů</a:t>
            </a:r>
            <a:endParaRPr lang="cs-CZ" sz="4800" dirty="0"/>
          </a:p>
        </p:txBody>
      </p:sp>
      <p:sp>
        <p:nvSpPr>
          <p:cNvPr id="4" name="Zástupný symbol pro číslo snímku 3">
            <a:extLst>
              <a:ext uri="{FF2B5EF4-FFF2-40B4-BE49-F238E27FC236}">
                <a16:creationId xmlns:a16="http://schemas.microsoft.com/office/drawing/2014/main" id="{53116D45-1239-4C51-8CA9-FD10CC77162E}"/>
              </a:ext>
            </a:extLst>
          </p:cNvPr>
          <p:cNvSpPr>
            <a:spLocks noGrp="1"/>
          </p:cNvSpPr>
          <p:nvPr>
            <p:ph type="sldNum" sz="quarter" idx="12"/>
          </p:nvPr>
        </p:nvSpPr>
        <p:spPr/>
        <p:txBody>
          <a:bodyPr/>
          <a:lstStyle/>
          <a:p>
            <a:fld id="{4000C4B2-41BC-D741-8B94-B76DB6967C01}" type="slidenum">
              <a:rPr lang="en-US" smtClean="0">
                <a:solidFill>
                  <a:schemeClr val="bg1"/>
                </a:solidFill>
              </a:rPr>
              <a:pPr/>
              <a:t>14</a:t>
            </a:fld>
            <a:endParaRPr lang="en-US" dirty="0">
              <a:solidFill>
                <a:schemeClr val="bg1"/>
              </a:solidFill>
            </a:endParaRPr>
          </a:p>
        </p:txBody>
      </p:sp>
    </p:spTree>
    <p:extLst>
      <p:ext uri="{BB962C8B-B14F-4D97-AF65-F5344CB8AC3E}">
        <p14:creationId xmlns:p14="http://schemas.microsoft.com/office/powerpoint/2010/main" val="3609899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8" y="28388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způsobilost výdajů I.</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3" name="Zástupný symbol pro číslo snímku 2">
            <a:extLst>
              <a:ext uri="{FF2B5EF4-FFF2-40B4-BE49-F238E27FC236}">
                <a16:creationId xmlns:a16="http://schemas.microsoft.com/office/drawing/2014/main" id="{E4A20680-798A-4D41-9C98-66B90B94C777}"/>
              </a:ext>
            </a:extLst>
          </p:cNvPr>
          <p:cNvSpPr>
            <a:spLocks noGrp="1"/>
          </p:cNvSpPr>
          <p:nvPr>
            <p:ph type="sldNum" sz="quarter" idx="12"/>
          </p:nvPr>
        </p:nvSpPr>
        <p:spPr/>
        <p:txBody>
          <a:bodyPr/>
          <a:lstStyle/>
          <a:p>
            <a:fld id="{4000C4B2-41BC-D741-8B94-B76DB6967C01}" type="slidenum">
              <a:rPr lang="en-US" smtClean="0"/>
              <a:pPr/>
              <a:t>15</a:t>
            </a:fld>
            <a:endParaRPr lang="en-US"/>
          </a:p>
        </p:txBody>
      </p:sp>
      <p:sp>
        <p:nvSpPr>
          <p:cNvPr id="10" name="Content Placeholder 1">
            <a:extLst>
              <a:ext uri="{FF2B5EF4-FFF2-40B4-BE49-F238E27FC236}">
                <a16:creationId xmlns:a16="http://schemas.microsoft.com/office/drawing/2014/main" id="{90FB29EE-63AF-89CA-A2AF-CDFADB0B69FA}"/>
              </a:ext>
            </a:extLst>
          </p:cNvPr>
          <p:cNvSpPr txBox="1">
            <a:spLocks/>
          </p:cNvSpPr>
          <p:nvPr/>
        </p:nvSpPr>
        <p:spPr>
          <a:xfrm>
            <a:off x="457200" y="1092496"/>
            <a:ext cx="8043169" cy="4854631"/>
          </a:xfrm>
          <a:prstGeom prst="rect">
            <a:avLst/>
          </a:prstGeom>
        </p:spPr>
        <p:txBody>
          <a:bodyPr>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gn="just">
              <a:spcBef>
                <a:spcPts val="600"/>
              </a:spcBef>
              <a:spcAft>
                <a:spcPts val="600"/>
              </a:spcAft>
              <a:buFont typeface="Arial" panose="020B0604020202020204" pitchFamily="34" charset="0"/>
              <a:buChar char="•"/>
            </a:pPr>
            <a:r>
              <a:rPr lang="cs-CZ" sz="1500" b="0" i="0" u="none" strike="noStrike" baseline="0" dirty="0">
                <a:solidFill>
                  <a:srgbClr val="000000"/>
                </a:solidFill>
                <a:latin typeface="Arial" panose="020B0604020202020204" pitchFamily="34" charset="0"/>
              </a:rPr>
              <a:t>Úspěšné ukončení procesu hodnocení neznamená potvrzení způsobilosti všech výdajů projektu. </a:t>
            </a:r>
          </a:p>
          <a:p>
            <a:pPr marL="285750" indent="-285750" algn="just">
              <a:spcBef>
                <a:spcPts val="600"/>
              </a:spcBef>
              <a:spcAft>
                <a:spcPts val="600"/>
              </a:spcAft>
              <a:buFont typeface="Arial" panose="020B0604020202020204" pitchFamily="34" charset="0"/>
              <a:buChar char="•"/>
            </a:pPr>
            <a:r>
              <a:rPr lang="cs-CZ" sz="1500" dirty="0">
                <a:solidFill>
                  <a:srgbClr val="000000"/>
                </a:solidFill>
                <a:latin typeface="Arial" panose="020B0604020202020204" pitchFamily="34" charset="0"/>
              </a:rPr>
              <a:t>V rámci uplatňovaných výdajů je třeba zohlednit výdaje označené v rámci analýzy rizik jako nezpůsobilé (do 5 % celkových způsobilých výdajů/100 000 Kč).</a:t>
            </a:r>
            <a:endParaRPr lang="cs-CZ" sz="1500" b="0" i="0" u="none" strike="noStrike" baseline="0" dirty="0">
              <a:solidFill>
                <a:srgbClr val="000000"/>
              </a:solidFill>
              <a:latin typeface="Arial" panose="020B0604020202020204" pitchFamily="34" charset="0"/>
            </a:endParaRPr>
          </a:p>
          <a:p>
            <a:pPr marL="285750" indent="-285750" algn="just">
              <a:spcBef>
                <a:spcPts val="600"/>
              </a:spcBef>
              <a:spcAft>
                <a:spcPts val="600"/>
              </a:spcAft>
              <a:buFont typeface="Arial" panose="020B0604020202020204" pitchFamily="34" charset="0"/>
              <a:buChar char="•"/>
            </a:pPr>
            <a:r>
              <a:rPr lang="cs-CZ" sz="1500" b="0" i="0" u="none" strike="noStrike" baseline="0" dirty="0">
                <a:solidFill>
                  <a:srgbClr val="000000"/>
                </a:solidFill>
                <a:latin typeface="Arial" panose="020B0604020202020204" pitchFamily="34" charset="0"/>
              </a:rPr>
              <a:t>Příspěvek z fondů EU je možné poskytnout pouze na způsobilý výdaj (týká se i nepřímých nákladů), který splňuje všechna následující  hlediska způsobilosti (kap. 7 OPPŽP):</a:t>
            </a:r>
            <a:endParaRPr lang="cs-CZ" sz="1500" dirty="0">
              <a:latin typeface="Arial" panose="020B0604020202020204" pitchFamily="34" charset="0"/>
              <a:cs typeface="Arial" panose="020B0604020202020204" pitchFamily="34" charset="0"/>
            </a:endParaRPr>
          </a:p>
          <a:p>
            <a:pPr algn="just">
              <a:spcBef>
                <a:spcPts val="600"/>
              </a:spcBef>
              <a:spcAft>
                <a:spcPts val="600"/>
              </a:spcAft>
            </a:pPr>
            <a:r>
              <a:rPr lang="cs-CZ" sz="1500" b="1" dirty="0">
                <a:latin typeface="Arial" panose="020B0604020202020204" pitchFamily="34" charset="0"/>
                <a:cs typeface="Arial" panose="020B0604020202020204" pitchFamily="34" charset="0"/>
              </a:rPr>
              <a:t>1) ČASOVÁ ZPŮSOBILOST</a:t>
            </a:r>
          </a:p>
          <a:p>
            <a:pPr marL="457200" indent="-457200" algn="just">
              <a:spcBef>
                <a:spcPts val="600"/>
              </a:spcBef>
              <a:spcAft>
                <a:spcPts val="600"/>
              </a:spcAft>
              <a:buFont typeface="Arial" panose="020B0604020202020204" pitchFamily="34" charset="0"/>
              <a:buChar char="•"/>
            </a:pPr>
            <a:r>
              <a:rPr lang="cs-CZ" sz="1500" dirty="0">
                <a:latin typeface="Arial" panose="020B0604020202020204" pitchFamily="34" charset="0"/>
                <a:cs typeface="Arial" panose="020B0604020202020204" pitchFamily="34" charset="0"/>
              </a:rPr>
              <a:t>Vznik výdaje v období od 1.1.2021 (pokud není v SPPŽP uvedeno jinak) do data ukončení realizace projektu.</a:t>
            </a:r>
          </a:p>
          <a:p>
            <a:pPr marL="457200" indent="-457200" algn="just">
              <a:spcBef>
                <a:spcPts val="600"/>
              </a:spcBef>
              <a:spcAft>
                <a:spcPts val="600"/>
              </a:spcAft>
              <a:buFont typeface="Arial" panose="020B0604020202020204" pitchFamily="34" charset="0"/>
              <a:buChar char="•"/>
            </a:pPr>
            <a:r>
              <a:rPr lang="cs-CZ" sz="1500" dirty="0">
                <a:latin typeface="Arial" panose="020B0604020202020204" pitchFamily="34" charset="0"/>
                <a:cs typeface="Arial" panose="020B0604020202020204" pitchFamily="34" charset="0"/>
              </a:rPr>
              <a:t>Okamžik vzniku výdaje zpravidla odpovídá datu uskutečnění zdanitelného plnění uvedenému na faktuře, případně jej lze doložit jiným relevantním dokumentem, např. předávacím protokolem.</a:t>
            </a:r>
          </a:p>
          <a:p>
            <a:pPr marL="457200" indent="-457200" algn="just">
              <a:spcBef>
                <a:spcPts val="600"/>
              </a:spcBef>
              <a:spcAft>
                <a:spcPts val="600"/>
              </a:spcAft>
              <a:buFont typeface="Arial" panose="020B0604020202020204" pitchFamily="34" charset="0"/>
              <a:buChar char="•"/>
            </a:pPr>
            <a:r>
              <a:rPr lang="cs-CZ" sz="1500" dirty="0">
                <a:latin typeface="Arial" panose="020B0604020202020204" pitchFamily="34" charset="0"/>
                <a:cs typeface="Arial" panose="020B0604020202020204" pitchFamily="34" charset="0"/>
              </a:rPr>
              <a:t>Projekty nemohou být dokončeny před předložením žádosti o podporu.</a:t>
            </a:r>
          </a:p>
          <a:p>
            <a:pPr marL="457200" indent="-457200" algn="just">
              <a:spcBef>
                <a:spcPts val="600"/>
              </a:spcBef>
              <a:spcAft>
                <a:spcPts val="600"/>
              </a:spcAft>
              <a:buFont typeface="Arial" panose="020B0604020202020204" pitchFamily="34" charset="0"/>
              <a:buChar char="•"/>
            </a:pPr>
            <a:r>
              <a:rPr lang="cs-CZ" sz="1500" dirty="0">
                <a:latin typeface="Arial" panose="020B0604020202020204" pitchFamily="34" charset="0"/>
                <a:cs typeface="Arial" panose="020B0604020202020204" pitchFamily="34" charset="0"/>
              </a:rPr>
              <a:t>Realizace projektu může být ukončena před vydáním prvního Právního aktu/Rozhodnutí.</a:t>
            </a:r>
          </a:p>
          <a:p>
            <a:pPr marL="457200" indent="-457200" algn="just">
              <a:buFont typeface="Wingdings" panose="05000000000000000000" pitchFamily="2" charset="2"/>
              <a:buChar char="Ø"/>
            </a:pPr>
            <a:endParaRPr lang="cs-CZ"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6365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8" y="283883"/>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err="1"/>
              <a:t>zPŮSOBILOST</a:t>
            </a:r>
            <a:r>
              <a:rPr lang="cs-CZ" sz="2800" cap="all" dirty="0"/>
              <a:t> výdajů II.</a:t>
            </a:r>
            <a:endParaRPr lang="en-US" sz="2800" cap="all" dirty="0">
              <a:highlight>
                <a:srgbClr val="FF66FF"/>
              </a:highlight>
              <a:latin typeface="Arial" panose="020B0604020202020204" pitchFamily="34" charset="0"/>
              <a:cs typeface="Arial" panose="020B0604020202020204" pitchFamily="34" charset="0"/>
            </a:endParaRPr>
          </a:p>
        </p:txBody>
      </p:sp>
      <p:sp>
        <p:nvSpPr>
          <p:cNvPr id="3" name="Zástupný symbol pro číslo snímku 2">
            <a:extLst>
              <a:ext uri="{FF2B5EF4-FFF2-40B4-BE49-F238E27FC236}">
                <a16:creationId xmlns:a16="http://schemas.microsoft.com/office/drawing/2014/main" id="{E4A20680-798A-4D41-9C98-66B90B94C777}"/>
              </a:ext>
            </a:extLst>
          </p:cNvPr>
          <p:cNvSpPr>
            <a:spLocks noGrp="1"/>
          </p:cNvSpPr>
          <p:nvPr>
            <p:ph type="sldNum" sz="quarter" idx="12"/>
          </p:nvPr>
        </p:nvSpPr>
        <p:spPr/>
        <p:txBody>
          <a:bodyPr/>
          <a:lstStyle/>
          <a:p>
            <a:fld id="{4000C4B2-41BC-D741-8B94-B76DB6967C01}" type="slidenum">
              <a:rPr lang="en-US" smtClean="0"/>
              <a:pPr/>
              <a:t>16</a:t>
            </a:fld>
            <a:endParaRPr lang="en-US"/>
          </a:p>
        </p:txBody>
      </p:sp>
      <p:sp>
        <p:nvSpPr>
          <p:cNvPr id="6" name="Content Placeholder 1">
            <a:extLst>
              <a:ext uri="{FF2B5EF4-FFF2-40B4-BE49-F238E27FC236}">
                <a16:creationId xmlns:a16="http://schemas.microsoft.com/office/drawing/2014/main" id="{0ED31B41-D8FC-7E8D-A842-3261AFBC66BD}"/>
              </a:ext>
            </a:extLst>
          </p:cNvPr>
          <p:cNvSpPr txBox="1">
            <a:spLocks/>
          </p:cNvSpPr>
          <p:nvPr/>
        </p:nvSpPr>
        <p:spPr>
          <a:xfrm>
            <a:off x="355107" y="1092496"/>
            <a:ext cx="8331693" cy="5212083"/>
          </a:xfrm>
          <a:prstGeom prst="rect">
            <a:avLst/>
          </a:prstGeom>
        </p:spPr>
        <p:txBody>
          <a:bodyPr>
            <a:normAutofit fontScale="70000" lnSpcReduction="200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ts val="600"/>
              </a:spcBef>
              <a:spcAft>
                <a:spcPts val="600"/>
              </a:spcAft>
            </a:pPr>
            <a:r>
              <a:rPr lang="cs-CZ" sz="2000" b="1" dirty="0">
                <a:cs typeface="Arial" panose="020B0604020202020204" pitchFamily="34" charset="0"/>
              </a:rPr>
              <a:t>2) MÍSTNÍ ZPŮSOBILOST</a:t>
            </a:r>
          </a:p>
          <a:p>
            <a:pPr marL="457200" indent="-457200" algn="just">
              <a:spcBef>
                <a:spcPts val="600"/>
              </a:spcBef>
              <a:spcAft>
                <a:spcPts val="600"/>
              </a:spcAft>
              <a:buFont typeface="Arial" panose="020B0604020202020204" pitchFamily="34" charset="0"/>
              <a:buChar char="•"/>
            </a:pPr>
            <a:r>
              <a:rPr lang="cs-CZ" sz="2000" dirty="0">
                <a:cs typeface="Arial" panose="020B0604020202020204" pitchFamily="34" charset="0"/>
              </a:rPr>
              <a:t>Vazba na podporovaný region, území stanovené ve výzvě (kontrola v rámci hodnocení projektových žádostí).</a:t>
            </a:r>
          </a:p>
          <a:p>
            <a:pPr marL="457200" indent="-457200" algn="just">
              <a:spcBef>
                <a:spcPts val="600"/>
              </a:spcBef>
              <a:spcAft>
                <a:spcPts val="600"/>
              </a:spcAft>
              <a:buFont typeface="Arial" panose="020B0604020202020204" pitchFamily="34" charset="0"/>
              <a:buChar char="•"/>
            </a:pPr>
            <a:r>
              <a:rPr lang="cs-CZ" sz="2000" dirty="0">
                <a:cs typeface="Arial" panose="020B0604020202020204" pitchFamily="34" charset="0"/>
              </a:rPr>
              <a:t>Výdaje mimo podpořené území či nesouvisející s podpořenými prostory nejsou způsobilé.</a:t>
            </a:r>
          </a:p>
          <a:p>
            <a:pPr algn="just">
              <a:spcBef>
                <a:spcPts val="600"/>
              </a:spcBef>
              <a:spcAft>
                <a:spcPts val="600"/>
              </a:spcAft>
            </a:pPr>
            <a:r>
              <a:rPr lang="cs-CZ" sz="2000" b="1" dirty="0">
                <a:cs typeface="Arial" panose="020B0604020202020204" pitchFamily="34" charset="0"/>
              </a:rPr>
              <a:t>3) PŘIMĚŘENOST VÝDAJE</a:t>
            </a:r>
          </a:p>
          <a:p>
            <a:pPr marL="457200" indent="-457200" algn="just">
              <a:spcBef>
                <a:spcPts val="600"/>
              </a:spcBef>
              <a:spcAft>
                <a:spcPts val="600"/>
              </a:spcAft>
              <a:buFont typeface="Arial" panose="020B0604020202020204" pitchFamily="34" charset="0"/>
              <a:buChar char="•"/>
            </a:pPr>
            <a:r>
              <a:rPr lang="cs-CZ" sz="2000" dirty="0">
                <a:cs typeface="Arial" panose="020B0604020202020204" pitchFamily="34" charset="0"/>
              </a:rPr>
              <a:t>Výdaj je hospodárný, účelný a efektivní a jeho výše odpovídá cenám v místě a čase obvyklým.</a:t>
            </a:r>
          </a:p>
          <a:p>
            <a:pPr marL="457200" indent="-457200" algn="just">
              <a:spcBef>
                <a:spcPts val="600"/>
              </a:spcBef>
              <a:spcAft>
                <a:spcPts val="600"/>
              </a:spcAft>
              <a:buFont typeface="Arial" panose="020B0604020202020204" pitchFamily="34" charset="0"/>
              <a:buChar char="•"/>
            </a:pPr>
            <a:r>
              <a:rPr lang="cs-CZ" sz="2000" dirty="0">
                <a:cs typeface="Arial" panose="020B0604020202020204" pitchFamily="34" charset="0"/>
              </a:rPr>
              <a:t>Žadatel může být v rámci kontroly způsobilosti výdajů vyzván k doložení způsobu stanovení ceny od dodavatelů pro ověření ceny obvyklé.</a:t>
            </a:r>
          </a:p>
          <a:p>
            <a:pPr algn="just">
              <a:spcBef>
                <a:spcPts val="600"/>
              </a:spcBef>
              <a:spcAft>
                <a:spcPts val="600"/>
              </a:spcAft>
            </a:pPr>
            <a:r>
              <a:rPr lang="cs-CZ" sz="2000" b="1" dirty="0">
                <a:cs typeface="Arial" panose="020B0604020202020204" pitchFamily="34" charset="0"/>
              </a:rPr>
              <a:t>4) VYKÁZÁNÍ VÝDAJE (přímé výdaje)</a:t>
            </a:r>
          </a:p>
          <a:p>
            <a:pPr marL="457200" indent="-457200" algn="just">
              <a:buFont typeface="Arial" panose="020B0604020202020204" pitchFamily="34" charset="0"/>
              <a:buChar char="•"/>
            </a:pPr>
            <a:r>
              <a:rPr lang="cs-CZ" sz="2000" dirty="0">
                <a:cs typeface="Arial" panose="020B0604020202020204" pitchFamily="34" charset="0"/>
              </a:rPr>
              <a:t>Identifikovatelný, prokazatelný a doložitelný výdaj.</a:t>
            </a:r>
          </a:p>
          <a:p>
            <a:pPr marL="457200" indent="-457200" algn="just">
              <a:buFont typeface="Arial" panose="020B0604020202020204" pitchFamily="34" charset="0"/>
              <a:buChar char="•"/>
            </a:pPr>
            <a:r>
              <a:rPr lang="cs-CZ" sz="2000" dirty="0">
                <a:cs typeface="Arial" panose="020B0604020202020204" pitchFamily="34" charset="0"/>
              </a:rPr>
              <a:t>Povinnost doložit způsobilé výdaje příslušným účetním dokladem, popřípadě další podpůrnou dokumentací.</a:t>
            </a:r>
          </a:p>
          <a:p>
            <a:pPr algn="just"/>
            <a:r>
              <a:rPr lang="cs-CZ" sz="2000" b="1" dirty="0">
                <a:cs typeface="Arial" panose="020B0604020202020204" pitchFamily="34" charset="0"/>
              </a:rPr>
              <a:t>5) VĚCNÁ ZPŮSOBILOST</a:t>
            </a:r>
          </a:p>
          <a:p>
            <a:pPr marL="457200" indent="-457200" algn="just">
              <a:buFont typeface="Arial" panose="020B0604020202020204" pitchFamily="34" charset="0"/>
              <a:buChar char="•"/>
            </a:pPr>
            <a:r>
              <a:rPr lang="cs-CZ" sz="2000" dirty="0">
                <a:cs typeface="Arial" panose="020B0604020202020204" pitchFamily="34" charset="0"/>
              </a:rPr>
              <a:t>Soulad s právními předpisy, pravidly IROP, právním aktem, projektovou žádostí.</a:t>
            </a:r>
          </a:p>
          <a:p>
            <a:pPr marL="457200" indent="-457200" algn="just">
              <a:buFont typeface="Arial" panose="020B0604020202020204" pitchFamily="34" charset="0"/>
              <a:buChar char="•"/>
            </a:pPr>
            <a:r>
              <a:rPr lang="cs-CZ" sz="2000" dirty="0">
                <a:cs typeface="Arial" panose="020B0604020202020204" pitchFamily="34" charset="0"/>
              </a:rPr>
              <a:t>Nezpůsobilé výdaje jsou vymezeny OPPŽP a SPPŽP.</a:t>
            </a:r>
          </a:p>
          <a:p>
            <a:pPr marL="457200" indent="-457200" algn="just">
              <a:buFont typeface="Arial" panose="020B0604020202020204" pitchFamily="34" charset="0"/>
              <a:buChar char="•"/>
            </a:pPr>
            <a:r>
              <a:rPr lang="cs-CZ" sz="2000" dirty="0">
                <a:cs typeface="Arial" panose="020B0604020202020204" pitchFamily="34" charset="0"/>
              </a:rPr>
              <a:t>Pokud není využíván pro účel a cíle projektu celý předmět, je k financování způsobilá pouze poměrná část. Příjemce je povinen doložit výpočet poměrné části způsobilých výdajů pro projekt (např. pomocí užitné plochy). V případě movitého majetku nelze uplatnit poměrovou způsobilost a majetek musí být využit pro projekt ze  100 % (výjimka u projektů podaných před 14.8.2023 v rámci SC 1.1, 4.1 a 4.2).</a:t>
            </a:r>
          </a:p>
        </p:txBody>
      </p:sp>
    </p:spTree>
    <p:extLst>
      <p:ext uri="{BB962C8B-B14F-4D97-AF65-F5344CB8AC3E}">
        <p14:creationId xmlns:p14="http://schemas.microsoft.com/office/powerpoint/2010/main" val="2784861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8" y="84247"/>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err="1"/>
              <a:t>zPŮSOBILOST</a:t>
            </a:r>
            <a:r>
              <a:rPr lang="cs-CZ" sz="2800" cap="all" dirty="0"/>
              <a:t> výdajů III.</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3" name="Zástupný symbol pro číslo snímku 2">
            <a:extLst>
              <a:ext uri="{FF2B5EF4-FFF2-40B4-BE49-F238E27FC236}">
                <a16:creationId xmlns:a16="http://schemas.microsoft.com/office/drawing/2014/main" id="{E4A20680-798A-4D41-9C98-66B90B94C777}"/>
              </a:ext>
            </a:extLst>
          </p:cNvPr>
          <p:cNvSpPr>
            <a:spLocks noGrp="1"/>
          </p:cNvSpPr>
          <p:nvPr>
            <p:ph type="sldNum" sz="quarter" idx="12"/>
          </p:nvPr>
        </p:nvSpPr>
        <p:spPr/>
        <p:txBody>
          <a:bodyPr/>
          <a:lstStyle/>
          <a:p>
            <a:fld id="{4000C4B2-41BC-D741-8B94-B76DB6967C01}" type="slidenum">
              <a:rPr lang="en-US" smtClean="0"/>
              <a:pPr/>
              <a:t>17</a:t>
            </a:fld>
            <a:endParaRPr lang="en-US"/>
          </a:p>
        </p:txBody>
      </p:sp>
      <p:sp>
        <p:nvSpPr>
          <p:cNvPr id="5" name="Content Placeholder 1">
            <a:extLst>
              <a:ext uri="{FF2B5EF4-FFF2-40B4-BE49-F238E27FC236}">
                <a16:creationId xmlns:a16="http://schemas.microsoft.com/office/drawing/2014/main" id="{746A78F8-0657-DFF7-AA29-49825D6F3EB0}"/>
              </a:ext>
            </a:extLst>
          </p:cNvPr>
          <p:cNvSpPr txBox="1">
            <a:spLocks/>
          </p:cNvSpPr>
          <p:nvPr/>
        </p:nvSpPr>
        <p:spPr>
          <a:xfrm>
            <a:off x="608371" y="625986"/>
            <a:ext cx="7927258" cy="5526239"/>
          </a:xfrm>
          <a:prstGeom prst="rect">
            <a:avLst/>
          </a:prstGeom>
        </p:spPr>
        <p:txBody>
          <a:bodyPr>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cs-CZ" sz="1600" b="1" dirty="0">
                <a:cs typeface="Arial" panose="020B0604020202020204" pitchFamily="34" charset="0"/>
              </a:rPr>
              <a:t>Příklady věcně nezpůsobilých výdajů:</a:t>
            </a:r>
          </a:p>
          <a:p>
            <a:pPr algn="just"/>
            <a:endParaRPr lang="cs-CZ" sz="400" dirty="0">
              <a:cs typeface="Arial" panose="020B0604020202020204" pitchFamily="34" charset="0"/>
            </a:endParaRPr>
          </a:p>
          <a:p>
            <a:pPr algn="just"/>
            <a:r>
              <a:rPr lang="cs-CZ" sz="1600" b="1" dirty="0">
                <a:cs typeface="Arial" panose="020B0604020202020204" pitchFamily="34" charset="0"/>
              </a:rPr>
              <a:t>PRODLOUŽENÁ ZÁRUKA </a:t>
            </a:r>
            <a:r>
              <a:rPr lang="cs-CZ" sz="1400" dirty="0">
                <a:cs typeface="Arial" panose="020B0604020202020204" pitchFamily="34" charset="0"/>
              </a:rPr>
              <a:t>(kap. 7.1 OPPŽP)</a:t>
            </a:r>
          </a:p>
          <a:p>
            <a:pPr algn="just"/>
            <a:r>
              <a:rPr lang="cs-CZ" sz="1400" dirty="0">
                <a:cs typeface="Arial" panose="020B0604020202020204" pitchFamily="34" charset="0"/>
              </a:rPr>
              <a:t>Záruka za jakost je způsobilá, pokud se ve vztahu k danému plnění jedná o záruku standardní. </a:t>
            </a:r>
            <a:r>
              <a:rPr lang="cs-CZ" sz="1400" b="0" i="0" u="none" strike="noStrike" baseline="0" dirty="0">
                <a:solidFill>
                  <a:srgbClr val="000000"/>
                </a:solidFill>
              </a:rPr>
              <a:t>Pokud je ve smlouvě sjednána záruka za jakost přesahující standardní úroveň, výdaje nad rámec těchto standardů jsou nezpůsobilé. Je proto nutné část záruky za jakost přesahující standardy ve smlouvě finančně vyčíslit. </a:t>
            </a:r>
          </a:p>
          <a:p>
            <a:pPr algn="just"/>
            <a:endParaRPr lang="cs-CZ" sz="400" dirty="0">
              <a:cs typeface="Arial" panose="020B0604020202020204" pitchFamily="34" charset="0"/>
            </a:endParaRPr>
          </a:p>
          <a:p>
            <a:pPr algn="just"/>
            <a:r>
              <a:rPr lang="cs-CZ" sz="1600" b="1" dirty="0">
                <a:cs typeface="Arial" panose="020B0604020202020204" pitchFamily="34" charset="0"/>
              </a:rPr>
              <a:t>POZÁRUČNÍ SERVIS, TECHNICKÁ PODPORA </a:t>
            </a:r>
            <a:r>
              <a:rPr lang="cs-CZ" sz="1600" dirty="0">
                <a:cs typeface="Arial" panose="020B0604020202020204" pitchFamily="34" charset="0"/>
              </a:rPr>
              <a:t>(kap. 7.1 OPPŽP)</a:t>
            </a:r>
          </a:p>
          <a:p>
            <a:pPr algn="just"/>
            <a:r>
              <a:rPr lang="cs-CZ" sz="1400" dirty="0">
                <a:cs typeface="Arial" panose="020B0604020202020204" pitchFamily="34" charset="0"/>
              </a:rPr>
              <a:t>Výdaje na jakýkoli pozáruční servis, provozní výdaje na technickou podporu, upgrade a update jsou nezpůsobilé.</a:t>
            </a:r>
          </a:p>
          <a:p>
            <a:pPr algn="just"/>
            <a:endParaRPr lang="cs-CZ" sz="400" b="1" dirty="0">
              <a:cs typeface="Arial" panose="020B0604020202020204" pitchFamily="34" charset="0"/>
            </a:endParaRPr>
          </a:p>
          <a:p>
            <a:pPr algn="just"/>
            <a:r>
              <a:rPr lang="cs-CZ" sz="1600" b="1" dirty="0">
                <a:cs typeface="Arial" panose="020B0604020202020204" pitchFamily="34" charset="0"/>
              </a:rPr>
              <a:t>LICENCE K SOFTWARE </a:t>
            </a:r>
            <a:r>
              <a:rPr lang="cs-CZ" sz="1600" dirty="0">
                <a:cs typeface="Arial" panose="020B0604020202020204" pitchFamily="34" charset="0"/>
              </a:rPr>
              <a:t>(kap. 7.1 OPPŽP)</a:t>
            </a:r>
          </a:p>
          <a:p>
            <a:pPr marL="285750" indent="-285750" algn="just">
              <a:buFont typeface="Arial" panose="020B0604020202020204" pitchFamily="34" charset="0"/>
              <a:buChar char="•"/>
            </a:pPr>
            <a:r>
              <a:rPr lang="cs-CZ" sz="1400" dirty="0">
                <a:cs typeface="Arial" panose="020B0604020202020204" pitchFamily="34" charset="0"/>
              </a:rPr>
              <a:t>V případě trvalé licence se jedná o způsobilý výdaj projektu.</a:t>
            </a:r>
          </a:p>
          <a:p>
            <a:pPr marL="285750" indent="-285750" algn="just">
              <a:buFont typeface="Arial" panose="020B0604020202020204" pitchFamily="34" charset="0"/>
              <a:buChar char="•"/>
            </a:pPr>
            <a:r>
              <a:rPr lang="cs-CZ" sz="1400" dirty="0">
                <a:cs typeface="Arial" panose="020B0604020202020204" pitchFamily="34" charset="0"/>
              </a:rPr>
              <a:t>V případě licence na časový úsek a tzv. předplatného Software (software jako služba) se jedná o způsobilý výdaj za předpokladu, že se nejedná o výdaje na provoz a údržbu operace podle odst. 2, písmene d) čl. 73 Obecného nařízení (pozáruční servis, provozní výdaje na technickou podporu, pohotovost, údržbu, upgrade a update apod.), a zároveň se jedná o jedinou možnou či objektivně nejvýhodnější variantu z hlediska zásad 3E.</a:t>
            </a:r>
          </a:p>
          <a:p>
            <a:pPr algn="just"/>
            <a:endParaRPr lang="cs-CZ" sz="400" b="1" dirty="0">
              <a:cs typeface="Arial" panose="020B0604020202020204" pitchFamily="34" charset="0"/>
            </a:endParaRPr>
          </a:p>
          <a:p>
            <a:pPr algn="just"/>
            <a:r>
              <a:rPr lang="cs-CZ" sz="1600" b="1" dirty="0">
                <a:cs typeface="Arial" panose="020B0604020202020204" pitchFamily="34" charset="0"/>
              </a:rPr>
              <a:t>VÝDAJE ZA ADMINISTRACI MAS </a:t>
            </a:r>
            <a:r>
              <a:rPr lang="cs-CZ" sz="1400" dirty="0">
                <a:cs typeface="Arial" panose="020B0604020202020204" pitchFamily="34" charset="0"/>
              </a:rPr>
              <a:t>(kap. 7.1 OPPŽP)</a:t>
            </a:r>
            <a:endParaRPr lang="cs-CZ" sz="1400" b="1" i="0" u="none" strike="noStrike" baseline="0" dirty="0">
              <a:solidFill>
                <a:srgbClr val="000000"/>
              </a:solidFill>
            </a:endParaRPr>
          </a:p>
          <a:p>
            <a:pPr algn="just"/>
            <a:r>
              <a:rPr lang="cs-CZ" sz="1400" b="1" dirty="0">
                <a:cs typeface="Arial" panose="020B0604020202020204" pitchFamily="34" charset="0"/>
              </a:rPr>
              <a:t>MAS a osoby z MAS nesmí přijímat odměny za poradenství</a:t>
            </a:r>
            <a:r>
              <a:rPr lang="cs-CZ" sz="1400" dirty="0">
                <a:cs typeface="Arial" panose="020B0604020202020204" pitchFamily="34" charset="0"/>
              </a:rPr>
              <a:t>, zpracování či administraci projektů, které MAS administruje (např. zpracování studie proveditelnosti, veřejných zakázek, zpráv o realizaci, žádostí o platbu). </a:t>
            </a:r>
          </a:p>
        </p:txBody>
      </p:sp>
    </p:spTree>
    <p:extLst>
      <p:ext uri="{BB962C8B-B14F-4D97-AF65-F5344CB8AC3E}">
        <p14:creationId xmlns:p14="http://schemas.microsoft.com/office/powerpoint/2010/main" val="4187752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EE55C4DB-CA49-1A9D-4124-7DCB9D17598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smtClean="0">
                <a:ln>
                  <a:noFill/>
                </a:ln>
                <a:solidFill>
                  <a:srgbClr val="00529C"/>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529C"/>
              </a:solidFill>
              <a:effectLst/>
              <a:uLnTx/>
              <a:uFillTx/>
              <a:latin typeface="Arial" panose="020B0604020202020204"/>
              <a:ea typeface="+mn-ea"/>
              <a:cs typeface="+mn-cs"/>
            </a:endParaRPr>
          </a:p>
        </p:txBody>
      </p:sp>
      <p:sp>
        <p:nvSpPr>
          <p:cNvPr id="4" name="TextovéPole 3">
            <a:extLst>
              <a:ext uri="{FF2B5EF4-FFF2-40B4-BE49-F238E27FC236}">
                <a16:creationId xmlns:a16="http://schemas.microsoft.com/office/drawing/2014/main" id="{7C11148F-AA91-DA09-D43E-A0C6CD2AA2CE}"/>
              </a:ext>
            </a:extLst>
          </p:cNvPr>
          <p:cNvSpPr txBox="1"/>
          <p:nvPr/>
        </p:nvSpPr>
        <p:spPr>
          <a:xfrm>
            <a:off x="2068716" y="340434"/>
            <a:ext cx="5137841" cy="523220"/>
          </a:xfrm>
          <a:prstGeom prst="rect">
            <a:avLst/>
          </a:prstGeom>
          <a:noFill/>
        </p:spPr>
        <p:txBody>
          <a:bodyPr wrap="square">
            <a:spAutoFit/>
          </a:bodyPr>
          <a:lstStyle>
            <a:defPPr>
              <a:defRPr lang="en-US"/>
            </a:defPPr>
            <a:lvl1pPr algn="ctr">
              <a:defRPr sz="2800" b="1" cap="all">
                <a:solidFill>
                  <a:srgbClr val="00529C"/>
                </a:solidFill>
                <a:latin typeface="+mj-lt"/>
                <a:ea typeface="+mj-ea"/>
                <a:cs typeface="+mj-cs"/>
              </a:defRPr>
            </a:lvl1pPr>
          </a:lstStyle>
          <a:p>
            <a:r>
              <a:rPr lang="cs-CZ" dirty="0" err="1"/>
              <a:t>zPŮSOBILOST</a:t>
            </a:r>
            <a:r>
              <a:rPr lang="cs-CZ" dirty="0"/>
              <a:t> výdajů IV.</a:t>
            </a:r>
            <a:endParaRPr lang="en-US" dirty="0"/>
          </a:p>
        </p:txBody>
      </p:sp>
      <p:sp>
        <p:nvSpPr>
          <p:cNvPr id="6" name="TextovéPole 5">
            <a:extLst>
              <a:ext uri="{FF2B5EF4-FFF2-40B4-BE49-F238E27FC236}">
                <a16:creationId xmlns:a16="http://schemas.microsoft.com/office/drawing/2014/main" id="{91D42992-7EB1-F27A-56F8-EEEB867B0DA1}"/>
              </a:ext>
            </a:extLst>
          </p:cNvPr>
          <p:cNvSpPr txBox="1"/>
          <p:nvPr/>
        </p:nvSpPr>
        <p:spPr>
          <a:xfrm>
            <a:off x="534154" y="863654"/>
            <a:ext cx="8075691" cy="6432530"/>
          </a:xfrm>
          <a:prstGeom prst="rect">
            <a:avLst/>
          </a:prstGeom>
          <a:noFill/>
        </p:spPr>
        <p:txBody>
          <a:bodyPr wrap="square">
            <a:spAutoFit/>
          </a:bodyPr>
          <a:lstStyle/>
          <a:p>
            <a:pPr algn="just"/>
            <a:r>
              <a:rPr lang="cs-CZ" sz="1600" b="1" dirty="0">
                <a:cs typeface="Arial" panose="020B0604020202020204" pitchFamily="34" charset="0"/>
              </a:rPr>
              <a:t>SPALOVÁNÍ FOSILNÍCH PALIV </a:t>
            </a:r>
            <a:r>
              <a:rPr lang="cs-CZ" sz="1600" dirty="0">
                <a:cs typeface="Arial" panose="020B0604020202020204" pitchFamily="34" charset="0"/>
              </a:rPr>
              <a:t>(Závazné stanovisko ŘO IROP č. 30)</a:t>
            </a:r>
          </a:p>
          <a:p>
            <a:pPr marL="285750" indent="-285750" algn="just">
              <a:buFont typeface="Arial" panose="020B0604020202020204" pitchFamily="34" charset="0"/>
              <a:buChar char="•"/>
            </a:pPr>
            <a:r>
              <a:rPr lang="cs-CZ" sz="1350" dirty="0">
                <a:solidFill>
                  <a:srgbClr val="000000"/>
                </a:solidFill>
              </a:rPr>
              <a:t>I</a:t>
            </a:r>
            <a:r>
              <a:rPr lang="cs-CZ" sz="1350" b="0" i="0" u="none" strike="noStrike" baseline="0" dirty="0">
                <a:solidFill>
                  <a:srgbClr val="000000"/>
                </a:solidFill>
              </a:rPr>
              <a:t>nvestice související s výrobou, zpracováním, přepravou, distribucí, skladováním nebo spalováním fosilních paliv </a:t>
            </a:r>
            <a:r>
              <a:rPr lang="cs-CZ" sz="1350" b="1" i="0" u="none" strike="noStrike" baseline="0" dirty="0">
                <a:solidFill>
                  <a:srgbClr val="000000"/>
                </a:solidFill>
              </a:rPr>
              <a:t>nelze v rámci projektů IROP považovat za způsobilé. </a:t>
            </a:r>
            <a:r>
              <a:rPr lang="cs-CZ" sz="1350" i="0" u="none" strike="noStrike" baseline="0" dirty="0">
                <a:solidFill>
                  <a:srgbClr val="000000"/>
                </a:solidFill>
              </a:rPr>
              <a:t>Jedná se o:</a:t>
            </a:r>
          </a:p>
          <a:p>
            <a:pPr marL="742950" lvl="1" indent="-285750" algn="just">
              <a:buFontTx/>
              <a:buChar char="-"/>
            </a:pPr>
            <a:r>
              <a:rPr lang="cs-CZ" sz="1350" i="0" u="none" strike="noStrike" baseline="0" dirty="0">
                <a:solidFill>
                  <a:srgbClr val="000000"/>
                </a:solidFill>
              </a:rPr>
              <a:t>plynové kotle a výdaje související s budováním a modernizací související inženýrské sítě (přípojky plynu), a to včetně rozvodů plynových potrubí souvisejících s těmito zařízeními.</a:t>
            </a:r>
          </a:p>
          <a:p>
            <a:pPr marL="742950" lvl="1" indent="-285750" algn="just">
              <a:buFontTx/>
              <a:buChar char="-"/>
            </a:pPr>
            <a:r>
              <a:rPr lang="cs-CZ" sz="1350" i="0" u="none" strike="noStrike" baseline="0" dirty="0">
                <a:solidFill>
                  <a:srgbClr val="000000"/>
                </a:solidFill>
              </a:rPr>
              <a:t>spotřebiče na zemní plyn, propan-butan, případně jiná fosilní paliva (např. plynové karmy, plynové sporáky, plynové ohřívače, tepelné plynové </a:t>
            </a:r>
            <a:r>
              <a:rPr lang="cs-CZ" sz="1350" i="0" u="none" strike="noStrike" baseline="0" dirty="0" err="1">
                <a:solidFill>
                  <a:srgbClr val="000000"/>
                </a:solidFill>
              </a:rPr>
              <a:t>sálače</a:t>
            </a:r>
            <a:r>
              <a:rPr lang="cs-CZ" sz="1350" i="0" u="none" strike="noStrike" baseline="0" dirty="0">
                <a:solidFill>
                  <a:srgbClr val="000000"/>
                </a:solidFill>
              </a:rPr>
              <a:t>/zářiče) s výjimkami zařízení ve cvičných kuchyních škol,</a:t>
            </a:r>
          </a:p>
          <a:p>
            <a:pPr marL="742950" lvl="1" indent="-285750" algn="just">
              <a:buFontTx/>
              <a:buChar char="-"/>
            </a:pPr>
            <a:r>
              <a:rPr lang="cs-CZ" sz="1350" i="0" u="none" strike="noStrike" baseline="0" dirty="0">
                <a:solidFill>
                  <a:srgbClr val="000000"/>
                </a:solidFill>
              </a:rPr>
              <a:t>vozidla, která nesplňují definici čistého vozidla pro veřejné účely dle směrnice Evropského parlamentu a Rady 2009/33/ES a další případné technické podmínky definované výzvou nebo vozidla nenaplňující definici vozidla, letadla a plavidla konstruovaného a vyrobeného nebo upraveného pro použití civilní ochranou a protipožárními službami a případně další podmínky definované výzvou.</a:t>
            </a:r>
          </a:p>
          <a:p>
            <a:pPr marL="285750" indent="-285750" algn="just">
              <a:buFont typeface="Arial" panose="020B0604020202020204" pitchFamily="34" charset="0"/>
              <a:buChar char="•"/>
            </a:pPr>
            <a:r>
              <a:rPr lang="cs-CZ" sz="1350" dirty="0">
                <a:solidFill>
                  <a:srgbClr val="000000"/>
                </a:solidFill>
              </a:rPr>
              <a:t>Výjimka, kdy lze výdaj uznat jako způsobilý:</a:t>
            </a:r>
          </a:p>
          <a:p>
            <a:pPr marL="742950" lvl="1" indent="-285750" algn="just">
              <a:buFontTx/>
              <a:buChar char="-"/>
            </a:pPr>
            <a:r>
              <a:rPr lang="cs-CZ" sz="1350" b="0" i="0" u="none" strike="noStrike" baseline="0" dirty="0">
                <a:solidFill>
                  <a:srgbClr val="000000"/>
                </a:solidFill>
                <a:latin typeface="Arial" panose="020B0604020202020204" pitchFamily="34" charset="0"/>
              </a:rPr>
              <a:t>prostředky v oblasti podpory integrovaného záchranného systému (IZS), a to v případě, že neexistuje odpovídající alternativní prostředek požadovaných výkonových parametrů odpovídajících využití v rámci IZS (zajištění nezbytných výkonových parametrů a parametrů provozu je nezbytné pro minimalizaci ohrožení životů, zdraví a majetku při  mimořádných situací) – např. řetězové pily, elektrocentrály, technické prostředky pro vyprošťování, čerpadla, </a:t>
            </a:r>
            <a:r>
              <a:rPr lang="cs-CZ" sz="1350" b="0" i="0" u="none" strike="noStrike" baseline="0" dirty="0" err="1">
                <a:solidFill>
                  <a:srgbClr val="000000"/>
                </a:solidFill>
                <a:latin typeface="Arial" panose="020B0604020202020204" pitchFamily="34" charset="0"/>
              </a:rPr>
              <a:t>flashover</a:t>
            </a:r>
            <a:r>
              <a:rPr lang="cs-CZ" sz="1350" b="0" i="0" u="none" strike="noStrike" baseline="0" dirty="0">
                <a:solidFill>
                  <a:srgbClr val="000000"/>
                </a:solidFill>
                <a:latin typeface="Arial" panose="020B0604020202020204" pitchFamily="34" charset="0"/>
              </a:rPr>
              <a:t> kontejnery; </a:t>
            </a:r>
          </a:p>
          <a:p>
            <a:pPr marL="742950" lvl="1" indent="-285750" algn="just">
              <a:buFontTx/>
              <a:buChar char="-"/>
            </a:pPr>
            <a:r>
              <a:rPr lang="cs-CZ" sz="1350" b="0" i="0" u="none" strike="noStrike" baseline="0" dirty="0">
                <a:solidFill>
                  <a:srgbClr val="000000"/>
                </a:solidFill>
                <a:latin typeface="Arial" panose="020B0604020202020204" pitchFamily="34" charset="0"/>
              </a:rPr>
              <a:t>výdaje na nákup zařízení potřebných pro zajištění kritické infrastruktury a kritické informační infrastruktury; </a:t>
            </a:r>
          </a:p>
          <a:p>
            <a:pPr marL="742950" lvl="1" indent="-285750" algn="just">
              <a:buFontTx/>
              <a:buChar char="-"/>
            </a:pPr>
            <a:r>
              <a:rPr lang="cs-CZ" sz="1350" b="0" i="0" u="none" strike="noStrike" baseline="0" dirty="0">
                <a:solidFill>
                  <a:srgbClr val="000000"/>
                </a:solidFill>
                <a:latin typeface="Arial" panose="020B0604020202020204" pitchFamily="34" charset="0"/>
              </a:rPr>
              <a:t>výdaje na nákup dieselových agregátů či jiných zařízení potřebných pro zajištění kybernetické bezpečnosti, zdravotní a sociální péče či vzdělávání; výdaje ve vzdělávání zahrnující cvičné/výukové spalovací motory, výukovou zemědělskou techniku, plynové kahany v rámci školních laboratoří, zařízení cvičných kuchyní apod</a:t>
            </a:r>
            <a:r>
              <a:rPr lang="cs-CZ" sz="1400" b="0" i="0" u="none" strike="noStrike" baseline="0" dirty="0">
                <a:solidFill>
                  <a:srgbClr val="000000"/>
                </a:solidFill>
                <a:latin typeface="Arial" panose="020B0604020202020204" pitchFamily="34" charset="0"/>
              </a:rPr>
              <a:t>. </a:t>
            </a:r>
          </a:p>
          <a:p>
            <a:pPr lvl="1"/>
            <a:endParaRPr lang="cs-CZ" b="0" i="0" u="none" strike="noStrike" baseline="0" dirty="0">
              <a:solidFill>
                <a:srgbClr val="000000"/>
              </a:solidFill>
              <a:latin typeface="Arial" panose="020B0604020202020204" pitchFamily="34" charset="0"/>
            </a:endParaRPr>
          </a:p>
          <a:p>
            <a:pPr algn="just"/>
            <a:endParaRPr lang="cs-CZ" sz="1400" dirty="0">
              <a:solidFill>
                <a:srgbClr val="000000"/>
              </a:solidFill>
            </a:endParaRPr>
          </a:p>
          <a:p>
            <a:pPr marL="285750" indent="-285750" algn="just">
              <a:buFontTx/>
              <a:buChar char="-"/>
            </a:pPr>
            <a:endParaRPr lang="cs-CZ" sz="1400" i="0" u="none" strike="noStrike" baseline="0" dirty="0">
              <a:solidFill>
                <a:srgbClr val="000000"/>
              </a:solidFill>
            </a:endParaRPr>
          </a:p>
        </p:txBody>
      </p:sp>
    </p:spTree>
    <p:extLst>
      <p:ext uri="{BB962C8B-B14F-4D97-AF65-F5344CB8AC3E}">
        <p14:creationId xmlns:p14="http://schemas.microsoft.com/office/powerpoint/2010/main" val="2165013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029B1B0E-B29F-AEA3-8B56-5C32C3BDBD72}"/>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314035" y="1448675"/>
            <a:ext cx="8867851" cy="3960649"/>
          </a:xfrm>
          <a:prstGeom prst="rect">
            <a:avLst/>
          </a:prstGeom>
        </p:spPr>
        <p:txBody>
          <a:bodyPr lIns="91440" tIns="45720" rIns="91440" bIns="45720" anchor="t">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20000"/>
              </a:lnSpc>
            </a:pPr>
            <a:r>
              <a:rPr lang="cs-CZ" sz="1600" dirty="0">
                <a:solidFill>
                  <a:schemeClr val="bg1"/>
                </a:solidFill>
                <a:latin typeface="Arial" panose="020B0604020202020204" pitchFamily="34" charset="0"/>
                <a:cs typeface="Arial" panose="020B0604020202020204" pitchFamily="34" charset="0"/>
              </a:rPr>
              <a:t>08:30 – 09:00 Registrace účastníků</a:t>
            </a:r>
          </a:p>
          <a:p>
            <a:pPr algn="just">
              <a:lnSpc>
                <a:spcPct val="120000"/>
              </a:lnSpc>
            </a:pPr>
            <a:r>
              <a:rPr lang="cs-CZ" sz="1600" dirty="0">
                <a:solidFill>
                  <a:schemeClr val="bg1"/>
                </a:solidFill>
                <a:latin typeface="Arial" panose="020B0604020202020204" pitchFamily="34" charset="0"/>
                <a:cs typeface="Arial" panose="020B0604020202020204" pitchFamily="34" charset="0"/>
              </a:rPr>
              <a:t>09:00 – 09:10 Úvodní slovo, představení Centra pro regionální rozvoj České republiky</a:t>
            </a:r>
          </a:p>
          <a:p>
            <a:pPr algn="just">
              <a:lnSpc>
                <a:spcPct val="120000"/>
              </a:lnSpc>
            </a:pPr>
            <a:r>
              <a:rPr lang="cs-CZ" sz="1600" dirty="0">
                <a:solidFill>
                  <a:schemeClr val="bg1"/>
                </a:solidFill>
                <a:latin typeface="Arial" panose="020B0604020202020204" pitchFamily="34" charset="0"/>
                <a:cs typeface="Arial" panose="020B0604020202020204" pitchFamily="34" charset="0"/>
              </a:rPr>
              <a:t>09:10 – 10:30 Realizace projektů v IROP 2021 </a:t>
            </a:r>
            <a:r>
              <a:rPr lang="cs-CZ"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cs-CZ" sz="1600" dirty="0">
                <a:solidFill>
                  <a:schemeClr val="bg1"/>
                </a:solidFill>
                <a:latin typeface="Arial" panose="020B0604020202020204" pitchFamily="34" charset="0"/>
                <a:cs typeface="Arial" panose="020B0604020202020204" pitchFamily="34" charset="0"/>
              </a:rPr>
              <a:t> 2027 (metodický základ)</a:t>
            </a:r>
          </a:p>
          <a:p>
            <a:pPr algn="just">
              <a:lnSpc>
                <a:spcPct val="120000"/>
              </a:lnSpc>
            </a:pPr>
            <a:r>
              <a:rPr lang="cs-CZ" sz="1600" dirty="0">
                <a:solidFill>
                  <a:schemeClr val="bg1"/>
                </a:solidFill>
                <a:latin typeface="Arial" panose="020B0604020202020204" pitchFamily="34" charset="0"/>
                <a:cs typeface="Arial" panose="020B0604020202020204" pitchFamily="34" charset="0"/>
              </a:rPr>
              <a:t>10:30 – 11:00 Administrace veřejné zakázky vč. postupu v ISKP21+</a:t>
            </a:r>
          </a:p>
          <a:p>
            <a:pPr algn="just">
              <a:lnSpc>
                <a:spcPct val="120000"/>
              </a:lnSpc>
            </a:pPr>
            <a:r>
              <a:rPr lang="cs-CZ" sz="1600" dirty="0">
                <a:solidFill>
                  <a:schemeClr val="bg1"/>
                </a:solidFill>
                <a:latin typeface="Arial" panose="020B0604020202020204" pitchFamily="34" charset="0"/>
                <a:cs typeface="Arial" panose="020B0604020202020204" pitchFamily="34" charset="0"/>
              </a:rPr>
              <a:t>11:00 – 11:30 Administrace žádosti o změnu vč. postupu v ISKP21+</a:t>
            </a:r>
          </a:p>
          <a:p>
            <a:pPr marL="342900" indent="-342900" algn="just">
              <a:lnSpc>
                <a:spcPct val="120000"/>
              </a:lnSpc>
              <a:buFont typeface="Arial" panose="020B0604020202020204" pitchFamily="34" charset="0"/>
              <a:buChar char="•"/>
            </a:pPr>
            <a:endParaRPr lang="cs-CZ" sz="1000" dirty="0">
              <a:solidFill>
                <a:schemeClr val="bg1"/>
              </a:solidFill>
              <a:latin typeface="Arial" panose="020B0604020202020204" pitchFamily="34" charset="0"/>
              <a:cs typeface="Arial" panose="020B0604020202020204" pitchFamily="34" charset="0"/>
            </a:endParaRPr>
          </a:p>
          <a:p>
            <a:pPr algn="just">
              <a:lnSpc>
                <a:spcPct val="120000"/>
              </a:lnSpc>
            </a:pPr>
            <a:r>
              <a:rPr lang="cs-CZ" sz="1600" dirty="0">
                <a:solidFill>
                  <a:schemeClr val="bg1"/>
                </a:solidFill>
                <a:latin typeface="Arial" panose="020B0604020202020204" pitchFamily="34" charset="0"/>
                <a:cs typeface="Arial" panose="020B0604020202020204" pitchFamily="34" charset="0"/>
              </a:rPr>
              <a:t>11:30 – 11:45 Přestávka</a:t>
            </a:r>
          </a:p>
          <a:p>
            <a:pPr marL="342900" indent="-342900" algn="just">
              <a:lnSpc>
                <a:spcPct val="120000"/>
              </a:lnSpc>
              <a:buFont typeface="Arial" panose="020B0604020202020204" pitchFamily="34" charset="0"/>
              <a:buChar char="•"/>
            </a:pPr>
            <a:endParaRPr lang="cs-CZ" sz="1000" dirty="0">
              <a:solidFill>
                <a:schemeClr val="bg1"/>
              </a:solidFill>
              <a:latin typeface="Arial" panose="020B0604020202020204" pitchFamily="34" charset="0"/>
              <a:cs typeface="Arial" panose="020B0604020202020204" pitchFamily="34" charset="0"/>
            </a:endParaRPr>
          </a:p>
          <a:p>
            <a:pPr algn="just">
              <a:lnSpc>
                <a:spcPct val="120000"/>
              </a:lnSpc>
            </a:pPr>
            <a:r>
              <a:rPr lang="cs-CZ" sz="1600" dirty="0">
                <a:solidFill>
                  <a:schemeClr val="bg1"/>
                </a:solidFill>
                <a:latin typeface="Arial" panose="020B0604020202020204" pitchFamily="34" charset="0"/>
                <a:cs typeface="Arial" panose="020B0604020202020204" pitchFamily="34" charset="0"/>
              </a:rPr>
              <a:t>11:45 – 13:15 Administrace žádosti o platbu a zprávy o realizaci vč. postupů v ISKP21+</a:t>
            </a:r>
          </a:p>
          <a:p>
            <a:pPr algn="just">
              <a:lnSpc>
                <a:spcPct val="120000"/>
              </a:lnSpc>
            </a:pPr>
            <a:r>
              <a:rPr lang="cs-CZ" sz="1600" dirty="0">
                <a:solidFill>
                  <a:schemeClr val="bg1"/>
                </a:solidFill>
                <a:latin typeface="Arial" panose="020B0604020202020204" pitchFamily="34" charset="0"/>
                <a:cs typeface="Arial" panose="020B0604020202020204" pitchFamily="34" charset="0"/>
              </a:rPr>
              <a:t>13:15 – 13:30 Udržitelnost, fyzické kontroly a archivace projektů v IROP 2021 - 2027</a:t>
            </a:r>
          </a:p>
          <a:p>
            <a:pPr algn="just">
              <a:lnSpc>
                <a:spcPct val="120000"/>
              </a:lnSpc>
            </a:pPr>
            <a:r>
              <a:rPr lang="cs-CZ" sz="1600" dirty="0">
                <a:solidFill>
                  <a:schemeClr val="bg1"/>
                </a:solidFill>
                <a:latin typeface="Arial" panose="020B0604020202020204" pitchFamily="34" charset="0"/>
                <a:cs typeface="Arial" panose="020B0604020202020204" pitchFamily="34" charset="0"/>
              </a:rPr>
              <a:t>13:30 – 14:00 Dotazy</a:t>
            </a:r>
          </a:p>
        </p:txBody>
      </p:sp>
      <p:sp>
        <p:nvSpPr>
          <p:cNvPr id="5" name="TextovéPole 4">
            <a:extLst>
              <a:ext uri="{FF2B5EF4-FFF2-40B4-BE49-F238E27FC236}">
                <a16:creationId xmlns:a16="http://schemas.microsoft.com/office/drawing/2014/main" id="{C9B70B5E-7C30-89E6-A188-C4FE3F64BCBE}"/>
              </a:ext>
            </a:extLst>
          </p:cNvPr>
          <p:cNvSpPr txBox="1"/>
          <p:nvPr/>
        </p:nvSpPr>
        <p:spPr>
          <a:xfrm>
            <a:off x="433352" y="501650"/>
            <a:ext cx="8282866" cy="523220"/>
          </a:xfrm>
          <a:prstGeom prst="rect">
            <a:avLst/>
          </a:prstGeom>
          <a:noFill/>
        </p:spPr>
        <p:txBody>
          <a:bodyPr wrap="square">
            <a:spAutoFit/>
          </a:bodyPr>
          <a:lstStyle/>
          <a:p>
            <a:pPr algn="ctr" defTabSz="914400">
              <a:buClr>
                <a:srgbClr val="000000"/>
              </a:buClr>
              <a:buFont typeface="Arial"/>
              <a:buNone/>
            </a:pPr>
            <a:r>
              <a:rPr lang="cs-CZ" sz="2800" b="1" kern="0" dirty="0">
                <a:solidFill>
                  <a:schemeClr val="bg1"/>
                </a:solidFill>
                <a:latin typeface="Arial" panose="020B0604020202020204" pitchFamily="34" charset="0"/>
                <a:cs typeface="Arial" panose="020B0604020202020204" pitchFamily="34" charset="0"/>
                <a:sym typeface="Arial"/>
              </a:rPr>
              <a:t>Program</a:t>
            </a:r>
            <a:endParaRPr lang="cs-CZ" sz="2800" b="1" kern="0" dirty="0">
              <a:solidFill>
                <a:schemeClr val="bg1"/>
              </a:solidFill>
              <a:cs typeface="Arial" panose="020B0604020202020204" pitchFamily="34" charset="0"/>
              <a:sym typeface="Arial"/>
            </a:endParaRPr>
          </a:p>
        </p:txBody>
      </p:sp>
    </p:spTree>
    <p:extLst>
      <p:ext uri="{BB962C8B-B14F-4D97-AF65-F5344CB8AC3E}">
        <p14:creationId xmlns:p14="http://schemas.microsoft.com/office/powerpoint/2010/main" val="1763382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49F34682-58F7-AA27-296E-AC415689C856}"/>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smtClean="0">
                <a:ln>
                  <a:noFill/>
                </a:ln>
                <a:solidFill>
                  <a:srgbClr val="00529C"/>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0529C"/>
              </a:solidFill>
              <a:effectLst/>
              <a:uLnTx/>
              <a:uFillTx/>
              <a:latin typeface="Arial" panose="020B0604020202020204"/>
              <a:ea typeface="+mn-ea"/>
              <a:cs typeface="+mn-cs"/>
            </a:endParaRPr>
          </a:p>
        </p:txBody>
      </p:sp>
      <p:sp>
        <p:nvSpPr>
          <p:cNvPr id="4" name="TextovéPole 3">
            <a:extLst>
              <a:ext uri="{FF2B5EF4-FFF2-40B4-BE49-F238E27FC236}">
                <a16:creationId xmlns:a16="http://schemas.microsoft.com/office/drawing/2014/main" id="{61D4C706-9DA0-8D1F-7E82-D8CDDBBFE18C}"/>
              </a:ext>
            </a:extLst>
          </p:cNvPr>
          <p:cNvSpPr txBox="1"/>
          <p:nvPr/>
        </p:nvSpPr>
        <p:spPr>
          <a:xfrm>
            <a:off x="2123036" y="521504"/>
            <a:ext cx="4739491" cy="523220"/>
          </a:xfrm>
          <a:prstGeom prst="rect">
            <a:avLst/>
          </a:prstGeom>
          <a:noFill/>
        </p:spPr>
        <p:txBody>
          <a:bodyPr wrap="square">
            <a:spAutoFit/>
          </a:bodyPr>
          <a:lstStyle/>
          <a:p>
            <a:pPr algn="ctr"/>
            <a:r>
              <a:rPr lang="cs-CZ" sz="2800" b="1" cap="all" dirty="0" err="1">
                <a:solidFill>
                  <a:srgbClr val="00529C"/>
                </a:solidFill>
                <a:latin typeface="+mj-lt"/>
                <a:ea typeface="+mj-ea"/>
                <a:cs typeface="+mj-cs"/>
              </a:rPr>
              <a:t>zPŮSOBILOST</a:t>
            </a:r>
            <a:r>
              <a:rPr lang="cs-CZ" dirty="0"/>
              <a:t> </a:t>
            </a:r>
            <a:r>
              <a:rPr lang="cs-CZ" sz="2800" b="1" cap="all" dirty="0">
                <a:solidFill>
                  <a:srgbClr val="00529C"/>
                </a:solidFill>
                <a:latin typeface="+mj-lt"/>
                <a:ea typeface="+mj-ea"/>
                <a:cs typeface="+mj-cs"/>
              </a:rPr>
              <a:t>výdajů V.</a:t>
            </a:r>
            <a:endParaRPr lang="en-US" sz="2800" b="1" cap="all" dirty="0">
              <a:solidFill>
                <a:srgbClr val="00529C"/>
              </a:solidFill>
              <a:latin typeface="+mj-lt"/>
              <a:ea typeface="+mj-ea"/>
              <a:cs typeface="+mj-cs"/>
            </a:endParaRPr>
          </a:p>
        </p:txBody>
      </p:sp>
      <p:sp>
        <p:nvSpPr>
          <p:cNvPr id="6" name="TextovéPole 5">
            <a:extLst>
              <a:ext uri="{FF2B5EF4-FFF2-40B4-BE49-F238E27FC236}">
                <a16:creationId xmlns:a16="http://schemas.microsoft.com/office/drawing/2014/main" id="{602E6F75-6431-8FEC-8565-7236344EBF47}"/>
              </a:ext>
            </a:extLst>
          </p:cNvPr>
          <p:cNvSpPr txBox="1"/>
          <p:nvPr/>
        </p:nvSpPr>
        <p:spPr>
          <a:xfrm>
            <a:off x="819339" y="1044724"/>
            <a:ext cx="7835774" cy="369332"/>
          </a:xfrm>
          <a:prstGeom prst="rect">
            <a:avLst/>
          </a:prstGeom>
          <a:noFill/>
        </p:spPr>
        <p:txBody>
          <a:bodyPr wrap="square">
            <a:spAutoFit/>
          </a:bodyPr>
          <a:lstStyle/>
          <a:p>
            <a:pPr algn="just"/>
            <a:r>
              <a:rPr lang="cs-CZ" sz="1800" b="1">
                <a:cs typeface="Arial" panose="020B0604020202020204" pitchFamily="34" charset="0"/>
              </a:rPr>
              <a:t>SPALOVÁNÍ FOSILNÍCH PALIV </a:t>
            </a:r>
            <a:r>
              <a:rPr lang="cs-CZ" sz="1800">
                <a:cs typeface="Arial" panose="020B0604020202020204" pitchFamily="34" charset="0"/>
              </a:rPr>
              <a:t>(Závazné stanovisko ŘO IROP č. 30)</a:t>
            </a:r>
            <a:endParaRPr lang="cs-CZ" sz="1800" dirty="0">
              <a:cs typeface="Arial" panose="020B0604020202020204" pitchFamily="34" charset="0"/>
            </a:endParaRPr>
          </a:p>
        </p:txBody>
      </p:sp>
      <p:graphicFrame>
        <p:nvGraphicFramePr>
          <p:cNvPr id="11" name="Tabulka 10">
            <a:extLst>
              <a:ext uri="{FF2B5EF4-FFF2-40B4-BE49-F238E27FC236}">
                <a16:creationId xmlns:a16="http://schemas.microsoft.com/office/drawing/2014/main" id="{0430266F-B550-7170-9EFC-F916E37A4ABA}"/>
              </a:ext>
            </a:extLst>
          </p:cNvPr>
          <p:cNvGraphicFramePr>
            <a:graphicFrameLocks noGrp="1"/>
          </p:cNvGraphicFramePr>
          <p:nvPr>
            <p:extLst>
              <p:ext uri="{D42A27DB-BD31-4B8C-83A1-F6EECF244321}">
                <p14:modId xmlns:p14="http://schemas.microsoft.com/office/powerpoint/2010/main" val="3099792281"/>
              </p:ext>
            </p:extLst>
          </p:nvPr>
        </p:nvGraphicFramePr>
        <p:xfrm>
          <a:off x="1358811" y="1369583"/>
          <a:ext cx="6074084" cy="4840212"/>
        </p:xfrm>
        <a:graphic>
          <a:graphicData uri="http://schemas.openxmlformats.org/drawingml/2006/table">
            <a:tbl>
              <a:tblPr firstRow="1" firstCol="1" bandRow="1">
                <a:tableStyleId>{5C22544A-7EE6-4342-B048-85BDC9FD1C3A}</a:tableStyleId>
              </a:tblPr>
              <a:tblGrid>
                <a:gridCol w="3149721">
                  <a:extLst>
                    <a:ext uri="{9D8B030D-6E8A-4147-A177-3AD203B41FA5}">
                      <a16:colId xmlns:a16="http://schemas.microsoft.com/office/drawing/2014/main" val="3897036482"/>
                    </a:ext>
                  </a:extLst>
                </a:gridCol>
                <a:gridCol w="2924363">
                  <a:extLst>
                    <a:ext uri="{9D8B030D-6E8A-4147-A177-3AD203B41FA5}">
                      <a16:colId xmlns:a16="http://schemas.microsoft.com/office/drawing/2014/main" val="826341263"/>
                    </a:ext>
                  </a:extLst>
                </a:gridCol>
              </a:tblGrid>
              <a:tr h="149457">
                <a:tc>
                  <a:txBody>
                    <a:bodyPr/>
                    <a:lstStyle/>
                    <a:p>
                      <a:pPr algn="ctr">
                        <a:lnSpc>
                          <a:spcPct val="107000"/>
                        </a:lnSpc>
                        <a:spcAft>
                          <a:spcPts val="800"/>
                        </a:spcAft>
                      </a:pPr>
                      <a:r>
                        <a:rPr lang="cs-CZ" sz="800" kern="100">
                          <a:effectLst/>
                        </a:rPr>
                        <a:t>Nepodporované zařízení</a:t>
                      </a:r>
                      <a:endParaRPr lang="cs-CZ"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cs-CZ" sz="800" kern="100">
                          <a:effectLst/>
                        </a:rPr>
                        <a:t>Podporované zařízení / výjimka</a:t>
                      </a:r>
                      <a:endParaRPr lang="cs-CZ"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947068499"/>
                  </a:ext>
                </a:extLst>
              </a:tr>
              <a:tr h="598774">
                <a:tc>
                  <a:txBody>
                    <a:bodyPr/>
                    <a:lstStyle/>
                    <a:p>
                      <a:pPr marL="85725" marR="86995" algn="just">
                        <a:lnSpc>
                          <a:spcPct val="107000"/>
                        </a:lnSpc>
                        <a:spcAft>
                          <a:spcPts val="800"/>
                        </a:spcAft>
                      </a:pPr>
                      <a:r>
                        <a:rPr lang="cs-CZ" sz="100" kern="100">
                          <a:effectLst/>
                        </a:rPr>
                        <a:t> </a:t>
                      </a:r>
                      <a:endParaRPr lang="cs-CZ" sz="900" kern="100">
                        <a:effectLst/>
                      </a:endParaRPr>
                    </a:p>
                    <a:p>
                      <a:pPr marL="85725" marR="86995" algn="just">
                        <a:lnSpc>
                          <a:spcPct val="107000"/>
                        </a:lnSpc>
                        <a:spcAft>
                          <a:spcPts val="800"/>
                        </a:spcAft>
                      </a:pPr>
                      <a:r>
                        <a:rPr lang="cs-CZ" sz="800" kern="100">
                          <a:effectLst/>
                        </a:rPr>
                        <a:t>Plynové kotle a příslušné úpravy inženýrských sítí (s výjimkou dle Nařízení), včetně přeložek přípojek, které slouží pro zajištění zásobování budovy, která je předmětem projektu, fosilními palivy </a:t>
                      </a:r>
                      <a:endParaRPr lang="cs-CZ"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marL="93345" marR="88900" algn="just">
                        <a:lnSpc>
                          <a:spcPct val="107000"/>
                        </a:lnSpc>
                        <a:spcAft>
                          <a:spcPts val="800"/>
                        </a:spcAft>
                      </a:pPr>
                      <a:r>
                        <a:rPr lang="cs-CZ" sz="100" kern="100">
                          <a:effectLst/>
                        </a:rPr>
                        <a:t> </a:t>
                      </a:r>
                      <a:endParaRPr lang="cs-CZ" sz="900" kern="100">
                        <a:effectLst/>
                      </a:endParaRPr>
                    </a:p>
                    <a:p>
                      <a:pPr marL="93345" marR="88900" algn="just">
                        <a:lnSpc>
                          <a:spcPct val="107000"/>
                        </a:lnSpc>
                        <a:spcAft>
                          <a:spcPts val="800"/>
                        </a:spcAft>
                      </a:pPr>
                      <a:r>
                        <a:rPr lang="cs-CZ" sz="800" kern="100">
                          <a:effectLst/>
                        </a:rPr>
                        <a:t>IZS - řetězové pily </a:t>
                      </a:r>
                      <a:endParaRPr lang="cs-CZ"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034164462"/>
                  </a:ext>
                </a:extLst>
              </a:tr>
              <a:tr h="342904">
                <a:tc>
                  <a:txBody>
                    <a:bodyPr/>
                    <a:lstStyle/>
                    <a:p>
                      <a:pPr marL="85725" marR="86995" algn="just">
                        <a:lnSpc>
                          <a:spcPct val="107000"/>
                        </a:lnSpc>
                        <a:spcAft>
                          <a:spcPts val="800"/>
                        </a:spcAft>
                      </a:pPr>
                      <a:r>
                        <a:rPr lang="cs-CZ" sz="100" kern="100">
                          <a:effectLst/>
                        </a:rPr>
                        <a:t> </a:t>
                      </a:r>
                      <a:endParaRPr lang="cs-CZ" sz="900" kern="100">
                        <a:effectLst/>
                      </a:endParaRPr>
                    </a:p>
                    <a:p>
                      <a:pPr marL="85725" marR="86995" algn="just">
                        <a:lnSpc>
                          <a:spcPct val="107000"/>
                        </a:lnSpc>
                        <a:spcAft>
                          <a:spcPts val="800"/>
                        </a:spcAft>
                      </a:pPr>
                      <a:r>
                        <a:rPr lang="cs-CZ" sz="800" kern="100">
                          <a:effectLst/>
                        </a:rPr>
                        <a:t>Plynové karmy a sporáky (s výjimkou zařízení ve cvičných kuchyních škol) </a:t>
                      </a:r>
                      <a:endParaRPr lang="cs-CZ"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marL="93345" marR="88900" algn="just">
                        <a:lnSpc>
                          <a:spcPct val="107000"/>
                        </a:lnSpc>
                        <a:spcAft>
                          <a:spcPts val="800"/>
                        </a:spcAft>
                      </a:pPr>
                      <a:r>
                        <a:rPr lang="cs-CZ" sz="100" kern="100">
                          <a:effectLst/>
                        </a:rPr>
                        <a:t> </a:t>
                      </a:r>
                      <a:endParaRPr lang="cs-CZ" sz="900" kern="100">
                        <a:effectLst/>
                      </a:endParaRPr>
                    </a:p>
                    <a:p>
                      <a:pPr marL="93345" marR="88900" algn="just">
                        <a:lnSpc>
                          <a:spcPct val="107000"/>
                        </a:lnSpc>
                        <a:spcAft>
                          <a:spcPts val="800"/>
                        </a:spcAft>
                      </a:pPr>
                      <a:r>
                        <a:rPr lang="cs-CZ" sz="800" kern="100">
                          <a:effectLst/>
                        </a:rPr>
                        <a:t>IZS - elektrocentrály </a:t>
                      </a:r>
                      <a:endParaRPr lang="cs-CZ"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022098868"/>
                  </a:ext>
                </a:extLst>
              </a:tr>
              <a:tr h="342904">
                <a:tc>
                  <a:txBody>
                    <a:bodyPr/>
                    <a:lstStyle/>
                    <a:p>
                      <a:pPr marL="85725" marR="86995" algn="just">
                        <a:lnSpc>
                          <a:spcPct val="107000"/>
                        </a:lnSpc>
                        <a:spcAft>
                          <a:spcPts val="800"/>
                        </a:spcAft>
                      </a:pPr>
                      <a:r>
                        <a:rPr lang="cs-CZ" sz="100" kern="100">
                          <a:effectLst/>
                        </a:rPr>
                        <a:t> </a:t>
                      </a:r>
                      <a:endParaRPr lang="cs-CZ" sz="900" kern="100">
                        <a:effectLst/>
                      </a:endParaRPr>
                    </a:p>
                    <a:p>
                      <a:pPr marL="85725" marR="86995" algn="just">
                        <a:lnSpc>
                          <a:spcPct val="107000"/>
                        </a:lnSpc>
                        <a:spcAft>
                          <a:spcPts val="800"/>
                        </a:spcAft>
                      </a:pPr>
                      <a:r>
                        <a:rPr lang="cs-CZ" sz="800" kern="100">
                          <a:effectLst/>
                        </a:rPr>
                        <a:t>Vozidla na konvenční paliva (benzín/diesel) NEsplňující emisní limit 50 g CO2/km (SPPŽP) </a:t>
                      </a:r>
                      <a:endParaRPr lang="cs-CZ"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marL="93345" marR="88900" algn="just">
                        <a:lnSpc>
                          <a:spcPct val="107000"/>
                        </a:lnSpc>
                        <a:spcAft>
                          <a:spcPts val="800"/>
                        </a:spcAft>
                      </a:pPr>
                      <a:r>
                        <a:rPr lang="cs-CZ" sz="100" kern="100">
                          <a:effectLst/>
                        </a:rPr>
                        <a:t> </a:t>
                      </a:r>
                      <a:endParaRPr lang="cs-CZ" sz="900" kern="100">
                        <a:effectLst/>
                      </a:endParaRPr>
                    </a:p>
                    <a:p>
                      <a:pPr marL="93345" marR="88900" algn="just">
                        <a:lnSpc>
                          <a:spcPct val="107000"/>
                        </a:lnSpc>
                        <a:spcAft>
                          <a:spcPts val="800"/>
                        </a:spcAft>
                      </a:pPr>
                      <a:r>
                        <a:rPr lang="cs-CZ" sz="800" kern="100">
                          <a:effectLst/>
                        </a:rPr>
                        <a:t>IZS - technické prostředky pro vyprošťování </a:t>
                      </a:r>
                      <a:endParaRPr lang="cs-CZ"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619717784"/>
                  </a:ext>
                </a:extLst>
              </a:tr>
              <a:tr h="214969">
                <a:tc>
                  <a:txBody>
                    <a:bodyPr/>
                    <a:lstStyle/>
                    <a:p>
                      <a:pPr marL="85725" marR="86995" algn="just">
                        <a:lnSpc>
                          <a:spcPct val="107000"/>
                        </a:lnSpc>
                        <a:spcAft>
                          <a:spcPts val="800"/>
                        </a:spcAft>
                      </a:pPr>
                      <a:r>
                        <a:rPr lang="cs-CZ" sz="100" kern="100">
                          <a:effectLst/>
                        </a:rPr>
                        <a:t> </a:t>
                      </a:r>
                      <a:endParaRPr lang="cs-CZ" sz="900" kern="100">
                        <a:effectLst/>
                      </a:endParaRPr>
                    </a:p>
                    <a:p>
                      <a:pPr marL="85725" marR="86995" algn="just">
                        <a:lnSpc>
                          <a:spcPct val="107000"/>
                        </a:lnSpc>
                        <a:spcAft>
                          <a:spcPts val="800"/>
                        </a:spcAft>
                      </a:pPr>
                      <a:r>
                        <a:rPr lang="cs-CZ" sz="800" kern="100">
                          <a:effectLst/>
                        </a:rPr>
                        <a:t>Plynový ohřívač / tepelný plynový sálač / tepelný plynový zářič  </a:t>
                      </a:r>
                      <a:endParaRPr lang="cs-CZ"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marL="93345" marR="88900" algn="just">
                        <a:lnSpc>
                          <a:spcPct val="107000"/>
                        </a:lnSpc>
                        <a:spcAft>
                          <a:spcPts val="800"/>
                        </a:spcAft>
                      </a:pPr>
                      <a:r>
                        <a:rPr lang="cs-CZ" sz="100" kern="100">
                          <a:effectLst/>
                        </a:rPr>
                        <a:t> </a:t>
                      </a:r>
                      <a:endParaRPr lang="cs-CZ" sz="900" kern="100">
                        <a:effectLst/>
                      </a:endParaRPr>
                    </a:p>
                    <a:p>
                      <a:pPr marL="93345" marR="88900" algn="just">
                        <a:lnSpc>
                          <a:spcPct val="107000"/>
                        </a:lnSpc>
                        <a:spcAft>
                          <a:spcPts val="800"/>
                        </a:spcAft>
                      </a:pPr>
                      <a:r>
                        <a:rPr lang="cs-CZ" sz="800" kern="100">
                          <a:effectLst/>
                        </a:rPr>
                        <a:t>IZS - čerpadla </a:t>
                      </a:r>
                      <a:endParaRPr lang="cs-CZ"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436565073"/>
                  </a:ext>
                </a:extLst>
              </a:tr>
              <a:tr h="214969">
                <a:tc>
                  <a:txBody>
                    <a:bodyPr/>
                    <a:lstStyle/>
                    <a:p>
                      <a:pPr marL="85725" marR="86995" algn="just">
                        <a:lnSpc>
                          <a:spcPct val="107000"/>
                        </a:lnSpc>
                        <a:spcAft>
                          <a:spcPts val="800"/>
                        </a:spcAft>
                      </a:pPr>
                      <a:r>
                        <a:rPr lang="cs-CZ" sz="100" kern="100">
                          <a:effectLst/>
                        </a:rPr>
                        <a:t> </a:t>
                      </a:r>
                      <a:endParaRPr lang="cs-CZ" sz="900" kern="100">
                        <a:effectLst/>
                      </a:endParaRPr>
                    </a:p>
                    <a:p>
                      <a:pPr marL="85725" marR="86995" algn="just">
                        <a:lnSpc>
                          <a:spcPct val="107000"/>
                        </a:lnSpc>
                        <a:spcAft>
                          <a:spcPts val="800"/>
                        </a:spcAft>
                      </a:pPr>
                      <a:r>
                        <a:rPr lang="cs-CZ" sz="800" kern="100">
                          <a:effectLst/>
                        </a:rPr>
                        <a:t>Plynové rozvody uvnitř budov </a:t>
                      </a:r>
                      <a:endParaRPr lang="cs-CZ"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marL="93345" marR="88900" algn="just">
                        <a:lnSpc>
                          <a:spcPct val="107000"/>
                        </a:lnSpc>
                        <a:spcAft>
                          <a:spcPts val="800"/>
                        </a:spcAft>
                      </a:pPr>
                      <a:r>
                        <a:rPr lang="cs-CZ" sz="100" kern="100">
                          <a:effectLst/>
                        </a:rPr>
                        <a:t> </a:t>
                      </a:r>
                      <a:endParaRPr lang="cs-CZ" sz="900" kern="100">
                        <a:effectLst/>
                      </a:endParaRPr>
                    </a:p>
                    <a:p>
                      <a:pPr marL="93345" marR="88900" algn="just">
                        <a:lnSpc>
                          <a:spcPct val="107000"/>
                        </a:lnSpc>
                        <a:spcAft>
                          <a:spcPts val="800"/>
                        </a:spcAft>
                      </a:pPr>
                      <a:r>
                        <a:rPr lang="cs-CZ" sz="800" kern="100">
                          <a:effectLst/>
                        </a:rPr>
                        <a:t>IZS – Flashover kontejnery </a:t>
                      </a:r>
                      <a:endParaRPr lang="cs-CZ"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846624069"/>
                  </a:ext>
                </a:extLst>
              </a:tr>
              <a:tr h="214969">
                <a:tc>
                  <a:txBody>
                    <a:bodyPr/>
                    <a:lstStyle/>
                    <a:p>
                      <a:pPr>
                        <a:lnSpc>
                          <a:spcPct val="107000"/>
                        </a:lnSpc>
                        <a:spcAft>
                          <a:spcPts val="800"/>
                        </a:spcAft>
                      </a:pPr>
                      <a:r>
                        <a:rPr lang="cs-CZ" sz="800" kern="100">
                          <a:effectLst/>
                        </a:rPr>
                        <a:t> </a:t>
                      </a:r>
                      <a:endParaRPr lang="cs-CZ"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marL="93345" marR="88900" algn="just">
                        <a:lnSpc>
                          <a:spcPct val="107000"/>
                        </a:lnSpc>
                        <a:spcAft>
                          <a:spcPts val="800"/>
                        </a:spcAft>
                      </a:pPr>
                      <a:r>
                        <a:rPr lang="cs-CZ" sz="100" kern="100">
                          <a:effectLst/>
                        </a:rPr>
                        <a:t> </a:t>
                      </a:r>
                      <a:endParaRPr lang="cs-CZ" sz="900" kern="100">
                        <a:effectLst/>
                      </a:endParaRPr>
                    </a:p>
                    <a:p>
                      <a:pPr marL="93345" marR="88900" algn="just">
                        <a:lnSpc>
                          <a:spcPct val="107000"/>
                        </a:lnSpc>
                        <a:spcAft>
                          <a:spcPts val="800"/>
                        </a:spcAft>
                      </a:pPr>
                      <a:r>
                        <a:rPr lang="cs-CZ" sz="800" kern="100">
                          <a:effectLst/>
                        </a:rPr>
                        <a:t>Kyberbezpečnost - generátory </a:t>
                      </a:r>
                      <a:endParaRPr lang="cs-CZ"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315740368"/>
                  </a:ext>
                </a:extLst>
              </a:tr>
              <a:tr h="342904">
                <a:tc>
                  <a:txBody>
                    <a:bodyPr/>
                    <a:lstStyle/>
                    <a:p>
                      <a:pPr>
                        <a:lnSpc>
                          <a:spcPct val="107000"/>
                        </a:lnSpc>
                        <a:spcAft>
                          <a:spcPts val="800"/>
                        </a:spcAft>
                      </a:pPr>
                      <a:r>
                        <a:rPr lang="cs-CZ" sz="800" kern="100">
                          <a:effectLst/>
                        </a:rPr>
                        <a:t> </a:t>
                      </a:r>
                      <a:endParaRPr lang="cs-CZ"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marL="93345" marR="88900" algn="just">
                        <a:lnSpc>
                          <a:spcPct val="107000"/>
                        </a:lnSpc>
                        <a:spcAft>
                          <a:spcPts val="800"/>
                        </a:spcAft>
                      </a:pPr>
                      <a:r>
                        <a:rPr lang="cs-CZ" sz="100" kern="100">
                          <a:effectLst/>
                        </a:rPr>
                        <a:t> </a:t>
                      </a:r>
                      <a:endParaRPr lang="cs-CZ" sz="900" kern="100">
                        <a:effectLst/>
                      </a:endParaRPr>
                    </a:p>
                    <a:p>
                      <a:pPr marL="93345" marR="88900" algn="just">
                        <a:lnSpc>
                          <a:spcPct val="107000"/>
                        </a:lnSpc>
                        <a:spcAft>
                          <a:spcPts val="800"/>
                        </a:spcAft>
                      </a:pPr>
                      <a:r>
                        <a:rPr lang="cs-CZ" sz="800" kern="100">
                          <a:effectLst/>
                        </a:rPr>
                        <a:t>Odborné vzdělávání - motory, traktory, zemědělská technika </a:t>
                      </a:r>
                      <a:endParaRPr lang="cs-CZ"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606635404"/>
                  </a:ext>
                </a:extLst>
              </a:tr>
              <a:tr h="214969">
                <a:tc>
                  <a:txBody>
                    <a:bodyPr/>
                    <a:lstStyle/>
                    <a:p>
                      <a:pPr>
                        <a:lnSpc>
                          <a:spcPct val="107000"/>
                        </a:lnSpc>
                        <a:spcAft>
                          <a:spcPts val="800"/>
                        </a:spcAft>
                      </a:pPr>
                      <a:r>
                        <a:rPr lang="cs-CZ" sz="800" kern="100">
                          <a:effectLst/>
                        </a:rPr>
                        <a:t> </a:t>
                      </a:r>
                      <a:endParaRPr lang="cs-CZ"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marL="93345" marR="88900" algn="just">
                        <a:lnSpc>
                          <a:spcPct val="107000"/>
                        </a:lnSpc>
                        <a:spcAft>
                          <a:spcPts val="800"/>
                        </a:spcAft>
                      </a:pPr>
                      <a:r>
                        <a:rPr lang="cs-CZ" sz="100" kern="100">
                          <a:effectLst/>
                        </a:rPr>
                        <a:t> </a:t>
                      </a:r>
                      <a:endParaRPr lang="cs-CZ" sz="900" kern="100">
                        <a:effectLst/>
                      </a:endParaRPr>
                    </a:p>
                    <a:p>
                      <a:pPr marL="93345" marR="88900" algn="just">
                        <a:lnSpc>
                          <a:spcPct val="107000"/>
                        </a:lnSpc>
                        <a:spcAft>
                          <a:spcPts val="800"/>
                        </a:spcAft>
                      </a:pPr>
                      <a:r>
                        <a:rPr lang="cs-CZ" sz="800" kern="100">
                          <a:effectLst/>
                        </a:rPr>
                        <a:t>Vozidla upravená pro použití protipožárními službami </a:t>
                      </a:r>
                      <a:endParaRPr lang="cs-CZ"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571790250"/>
                  </a:ext>
                </a:extLst>
              </a:tr>
              <a:tr h="214969">
                <a:tc>
                  <a:txBody>
                    <a:bodyPr/>
                    <a:lstStyle/>
                    <a:p>
                      <a:pPr>
                        <a:lnSpc>
                          <a:spcPct val="107000"/>
                        </a:lnSpc>
                        <a:spcAft>
                          <a:spcPts val="800"/>
                        </a:spcAft>
                      </a:pPr>
                      <a:r>
                        <a:rPr lang="cs-CZ" sz="800" kern="100">
                          <a:effectLst/>
                        </a:rPr>
                        <a:t> </a:t>
                      </a:r>
                      <a:endParaRPr lang="cs-CZ"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marL="93345" marR="88900" algn="just">
                        <a:lnSpc>
                          <a:spcPct val="107000"/>
                        </a:lnSpc>
                        <a:spcAft>
                          <a:spcPts val="800"/>
                        </a:spcAft>
                      </a:pPr>
                      <a:r>
                        <a:rPr lang="cs-CZ" sz="100" kern="100">
                          <a:effectLst/>
                        </a:rPr>
                        <a:t> </a:t>
                      </a:r>
                      <a:endParaRPr lang="cs-CZ" sz="900" kern="100">
                        <a:effectLst/>
                      </a:endParaRPr>
                    </a:p>
                    <a:p>
                      <a:pPr marL="93345" marR="88900" algn="just">
                        <a:lnSpc>
                          <a:spcPct val="107000"/>
                        </a:lnSpc>
                        <a:spcAft>
                          <a:spcPts val="800"/>
                        </a:spcAft>
                      </a:pPr>
                      <a:r>
                        <a:rPr lang="cs-CZ" sz="800" kern="100">
                          <a:effectLst/>
                        </a:rPr>
                        <a:t>Kahany a jiné drobné vybavení laboratoří </a:t>
                      </a:r>
                      <a:endParaRPr lang="cs-CZ"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427281442"/>
                  </a:ext>
                </a:extLst>
              </a:tr>
              <a:tr h="342904">
                <a:tc>
                  <a:txBody>
                    <a:bodyPr/>
                    <a:lstStyle/>
                    <a:p>
                      <a:pPr>
                        <a:lnSpc>
                          <a:spcPct val="107000"/>
                        </a:lnSpc>
                        <a:spcAft>
                          <a:spcPts val="800"/>
                        </a:spcAft>
                      </a:pPr>
                      <a:r>
                        <a:rPr lang="cs-CZ" sz="800" kern="100">
                          <a:effectLst/>
                        </a:rPr>
                        <a:t> </a:t>
                      </a:r>
                      <a:endParaRPr lang="cs-CZ"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marL="93345" marR="88900" algn="just">
                        <a:lnSpc>
                          <a:spcPct val="107000"/>
                        </a:lnSpc>
                        <a:spcAft>
                          <a:spcPts val="800"/>
                        </a:spcAft>
                      </a:pPr>
                      <a:r>
                        <a:rPr lang="cs-CZ" sz="100" kern="100">
                          <a:effectLst/>
                        </a:rPr>
                        <a:t> </a:t>
                      </a:r>
                      <a:endParaRPr lang="cs-CZ" sz="900" kern="100">
                        <a:effectLst/>
                      </a:endParaRPr>
                    </a:p>
                    <a:p>
                      <a:pPr marL="93345" marR="88900" algn="just">
                        <a:lnSpc>
                          <a:spcPct val="107000"/>
                        </a:lnSpc>
                        <a:spcAft>
                          <a:spcPts val="800"/>
                        </a:spcAft>
                      </a:pPr>
                      <a:r>
                        <a:rPr lang="cs-CZ" sz="800" kern="100">
                          <a:effectLst/>
                        </a:rPr>
                        <a:t>Demontáž a likvidace původního zdroje vytápění (kotle) bez ohledu na nový typ vytápění (kotle). </a:t>
                      </a:r>
                      <a:endParaRPr lang="cs-CZ"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619217793"/>
                  </a:ext>
                </a:extLst>
              </a:tr>
              <a:tr h="342904">
                <a:tc>
                  <a:txBody>
                    <a:bodyPr/>
                    <a:lstStyle/>
                    <a:p>
                      <a:pPr>
                        <a:lnSpc>
                          <a:spcPct val="107000"/>
                        </a:lnSpc>
                        <a:spcAft>
                          <a:spcPts val="800"/>
                        </a:spcAft>
                      </a:pPr>
                      <a:r>
                        <a:rPr lang="cs-CZ" sz="800" kern="100">
                          <a:effectLst/>
                        </a:rPr>
                        <a:t> </a:t>
                      </a:r>
                      <a:endParaRPr lang="cs-CZ"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marL="93345" marR="88900" algn="just">
                        <a:lnSpc>
                          <a:spcPct val="107000"/>
                        </a:lnSpc>
                        <a:spcAft>
                          <a:spcPts val="800"/>
                        </a:spcAft>
                      </a:pPr>
                      <a:r>
                        <a:rPr lang="cs-CZ" sz="100" kern="100">
                          <a:effectLst/>
                        </a:rPr>
                        <a:t> </a:t>
                      </a:r>
                      <a:endParaRPr lang="cs-CZ" sz="900" kern="100">
                        <a:effectLst/>
                      </a:endParaRPr>
                    </a:p>
                    <a:p>
                      <a:pPr marL="93345" marR="88900" algn="just">
                        <a:lnSpc>
                          <a:spcPct val="107000"/>
                        </a:lnSpc>
                        <a:spcAft>
                          <a:spcPts val="800"/>
                        </a:spcAft>
                      </a:pPr>
                      <a:r>
                        <a:rPr lang="cs-CZ" sz="800" kern="100">
                          <a:effectLst/>
                        </a:rPr>
                        <a:t>Plynové varné desky a trouby ve cvičných kuchyních škol (bez ohledu na typ školy - ZŠ, SŠ) </a:t>
                      </a:r>
                      <a:endParaRPr lang="cs-CZ"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770270189"/>
                  </a:ext>
                </a:extLst>
              </a:tr>
              <a:tr h="342904">
                <a:tc>
                  <a:txBody>
                    <a:bodyPr/>
                    <a:lstStyle/>
                    <a:p>
                      <a:pPr>
                        <a:lnSpc>
                          <a:spcPct val="107000"/>
                        </a:lnSpc>
                        <a:spcAft>
                          <a:spcPts val="800"/>
                        </a:spcAft>
                      </a:pPr>
                      <a:r>
                        <a:rPr lang="cs-CZ" sz="800" kern="100">
                          <a:effectLst/>
                        </a:rPr>
                        <a:t> </a:t>
                      </a:r>
                      <a:endParaRPr lang="cs-CZ"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marL="93345" marR="88900" algn="just">
                        <a:lnSpc>
                          <a:spcPct val="107000"/>
                        </a:lnSpc>
                        <a:spcAft>
                          <a:spcPts val="800"/>
                        </a:spcAft>
                      </a:pPr>
                      <a:r>
                        <a:rPr lang="cs-CZ" sz="100" kern="100">
                          <a:effectLst/>
                        </a:rPr>
                        <a:t> </a:t>
                      </a:r>
                      <a:endParaRPr lang="cs-CZ" sz="900" kern="100">
                        <a:effectLst/>
                      </a:endParaRPr>
                    </a:p>
                    <a:p>
                      <a:pPr marL="93345" marR="88900" algn="just">
                        <a:lnSpc>
                          <a:spcPct val="107000"/>
                        </a:lnSpc>
                        <a:spcAft>
                          <a:spcPts val="800"/>
                        </a:spcAft>
                      </a:pPr>
                      <a:r>
                        <a:rPr lang="cs-CZ" sz="800" kern="100">
                          <a:effectLst/>
                        </a:rPr>
                        <a:t>Vozidla na konvenční paliva (benzín/diesel) splňující emisní limit 50 g CO2/km </a:t>
                      </a:r>
                      <a:endParaRPr lang="cs-CZ"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345429086"/>
                  </a:ext>
                </a:extLst>
              </a:tr>
              <a:tr h="470839">
                <a:tc>
                  <a:txBody>
                    <a:bodyPr/>
                    <a:lstStyle/>
                    <a:p>
                      <a:pPr>
                        <a:lnSpc>
                          <a:spcPct val="107000"/>
                        </a:lnSpc>
                        <a:spcAft>
                          <a:spcPts val="800"/>
                        </a:spcAft>
                      </a:pPr>
                      <a:r>
                        <a:rPr lang="cs-CZ" sz="800" kern="100">
                          <a:effectLst/>
                        </a:rPr>
                        <a:t> </a:t>
                      </a:r>
                      <a:endParaRPr lang="cs-CZ" sz="9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marL="93345" marR="88900" algn="just">
                        <a:lnSpc>
                          <a:spcPct val="107000"/>
                        </a:lnSpc>
                        <a:spcAft>
                          <a:spcPts val="800"/>
                        </a:spcAft>
                      </a:pPr>
                      <a:r>
                        <a:rPr lang="cs-CZ" sz="100" kern="100" dirty="0">
                          <a:effectLst/>
                        </a:rPr>
                        <a:t> </a:t>
                      </a:r>
                      <a:endParaRPr lang="cs-CZ" sz="900" kern="100" dirty="0">
                        <a:effectLst/>
                      </a:endParaRPr>
                    </a:p>
                    <a:p>
                      <a:pPr marL="93345" marR="88900" algn="just">
                        <a:lnSpc>
                          <a:spcPct val="107000"/>
                        </a:lnSpc>
                        <a:spcAft>
                          <a:spcPts val="800"/>
                        </a:spcAft>
                      </a:pPr>
                      <a:r>
                        <a:rPr lang="cs-CZ" sz="800" kern="100" dirty="0">
                          <a:effectLst/>
                        </a:rPr>
                        <a:t>Přeložky plynovodů a přeložky přípojek, kdy přeložka přípojky slouží jinému účelu, než zajištění zásobování budovy, která je předmětem projektu, fosilními palivy  </a:t>
                      </a:r>
                      <a:endParaRPr lang="cs-CZ"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530749983"/>
                  </a:ext>
                </a:extLst>
              </a:tr>
            </a:tbl>
          </a:graphicData>
        </a:graphic>
      </p:graphicFrame>
    </p:spTree>
    <p:extLst>
      <p:ext uri="{BB962C8B-B14F-4D97-AF65-F5344CB8AC3E}">
        <p14:creationId xmlns:p14="http://schemas.microsoft.com/office/powerpoint/2010/main" val="2356189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940446" y="1196578"/>
            <a:ext cx="7066625" cy="3785652"/>
          </a:xfrm>
          <a:prstGeom prst="rect">
            <a:avLst/>
          </a:prstGeom>
          <a:noFill/>
        </p:spPr>
        <p:txBody>
          <a:bodyPr wrap="square" rtlCol="0">
            <a:spAutoFit/>
          </a:bodyPr>
          <a:lstStyle/>
          <a:p>
            <a:pPr algn="ctr"/>
            <a:r>
              <a:rPr lang="cs-CZ" sz="4800" b="1" cap="all" dirty="0">
                <a:solidFill>
                  <a:schemeClr val="bg1"/>
                </a:solidFill>
                <a:latin typeface="+mj-lt"/>
                <a:ea typeface="+mj-ea"/>
                <a:cs typeface="+mj-cs"/>
              </a:rPr>
              <a:t>NA CO SI DÁT POZOR BĚHEM REALIZACE PROJEKTŮ </a:t>
            </a:r>
          </a:p>
          <a:p>
            <a:pPr algn="ctr"/>
            <a:endParaRPr lang="cs-CZ" sz="4800" b="1" cap="all" dirty="0">
              <a:solidFill>
                <a:schemeClr val="bg1"/>
              </a:solidFill>
              <a:latin typeface="+mj-lt"/>
              <a:ea typeface="+mj-ea"/>
              <a:cs typeface="+mj-cs"/>
            </a:endParaRPr>
          </a:p>
          <a:p>
            <a:pPr algn="ctr"/>
            <a:r>
              <a:rPr lang="cs-CZ" sz="4800" b="1" cap="all" dirty="0">
                <a:solidFill>
                  <a:schemeClr val="bg1"/>
                </a:solidFill>
                <a:latin typeface="+mj-lt"/>
                <a:ea typeface="+mj-ea"/>
                <a:cs typeface="+mj-cs"/>
              </a:rPr>
              <a:t>NEPŘÍMÉ NÁKLADY</a:t>
            </a:r>
            <a:endParaRPr lang="cs-CZ" dirty="0"/>
          </a:p>
        </p:txBody>
      </p:sp>
      <p:sp>
        <p:nvSpPr>
          <p:cNvPr id="4" name="Zástupný symbol pro číslo snímku 3">
            <a:extLst>
              <a:ext uri="{FF2B5EF4-FFF2-40B4-BE49-F238E27FC236}">
                <a16:creationId xmlns:a16="http://schemas.microsoft.com/office/drawing/2014/main" id="{53116D45-1239-4C51-8CA9-FD10CC77162E}"/>
              </a:ext>
            </a:extLst>
          </p:cNvPr>
          <p:cNvSpPr>
            <a:spLocks noGrp="1"/>
          </p:cNvSpPr>
          <p:nvPr>
            <p:ph type="sldNum" sz="quarter" idx="12"/>
          </p:nvPr>
        </p:nvSpPr>
        <p:spPr/>
        <p:txBody>
          <a:bodyPr/>
          <a:lstStyle/>
          <a:p>
            <a:fld id="{4000C4B2-41BC-D741-8B94-B76DB6967C01}" type="slidenum">
              <a:rPr lang="en-US" smtClean="0">
                <a:solidFill>
                  <a:schemeClr val="bg1"/>
                </a:solidFill>
              </a:rPr>
              <a:pPr/>
              <a:t>20</a:t>
            </a:fld>
            <a:endParaRPr lang="en-US" dirty="0">
              <a:solidFill>
                <a:schemeClr val="bg1"/>
              </a:solidFill>
            </a:endParaRPr>
          </a:p>
        </p:txBody>
      </p:sp>
    </p:spTree>
    <p:extLst>
      <p:ext uri="{BB962C8B-B14F-4D97-AF65-F5344CB8AC3E}">
        <p14:creationId xmlns:p14="http://schemas.microsoft.com/office/powerpoint/2010/main" val="4243621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8" y="28388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Arial" panose="020B0604020202020204" pitchFamily="34" charset="0"/>
                <a:cs typeface="Arial" panose="020B0604020202020204" pitchFamily="34" charset="0"/>
              </a:rPr>
              <a:t>NEPŘÍMÉ NÁKLADY I.</a:t>
            </a:r>
            <a:endParaRPr lang="en-US" sz="2800" cap="all"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Obdélník 1">
            <a:extLst>
              <a:ext uri="{FF2B5EF4-FFF2-40B4-BE49-F238E27FC236}">
                <a16:creationId xmlns:a16="http://schemas.microsoft.com/office/drawing/2014/main" id="{4F36544E-DBA2-4FC7-98E6-EDBD7C62356F}"/>
              </a:ext>
            </a:extLst>
          </p:cNvPr>
          <p:cNvSpPr/>
          <p:nvPr/>
        </p:nvSpPr>
        <p:spPr>
          <a:xfrm>
            <a:off x="433352" y="1356837"/>
            <a:ext cx="7927258" cy="4678204"/>
          </a:xfrm>
          <a:prstGeom prst="rect">
            <a:avLst/>
          </a:prstGeom>
        </p:spPr>
        <p:txBody>
          <a:bodyPr wrap="square" lIns="91440" tIns="45720" rIns="91440" bIns="45720" anchor="t">
            <a:spAutoFit/>
          </a:bodyPr>
          <a:lstStyle/>
          <a:p>
            <a:pPr marL="285750" indent="-285750" algn="just">
              <a:buFont typeface="Arial" panose="020B0604020202020204" pitchFamily="34" charset="0"/>
              <a:buChar char="•"/>
            </a:pPr>
            <a:r>
              <a:rPr lang="cs-CZ" b="1" dirty="0"/>
              <a:t>Nepřímé náklady</a:t>
            </a:r>
            <a:r>
              <a:rPr lang="cs-CZ" dirty="0"/>
              <a:t> (více kap. 7.2.3 OPPŽP)</a:t>
            </a:r>
          </a:p>
          <a:p>
            <a:pPr algn="just"/>
            <a:endParaRPr lang="cs-CZ" sz="1000" dirty="0"/>
          </a:p>
          <a:p>
            <a:pPr marL="742950" lvl="1" indent="-285750" algn="just">
              <a:buFont typeface="Arial" panose="020B0604020202020204" pitchFamily="34" charset="0"/>
              <a:buChar char="•"/>
            </a:pPr>
            <a:r>
              <a:rPr lang="cs-CZ" dirty="0"/>
              <a:t>Jedná se o způsobilé náklady podpůrného charakteru, nutné pro administrativní řešení a řízení projektu.</a:t>
            </a:r>
          </a:p>
          <a:p>
            <a:pPr marL="742950" lvl="1" indent="-285750" algn="just">
              <a:buFont typeface="Arial" panose="020B0604020202020204" pitchFamily="34" charset="0"/>
              <a:buChar char="•"/>
            </a:pPr>
            <a:endParaRPr lang="cs-CZ" dirty="0"/>
          </a:p>
          <a:p>
            <a:pPr marL="742950" lvl="1" indent="-285750" algn="just">
              <a:buFont typeface="Arial" panose="020B0604020202020204" pitchFamily="34" charset="0"/>
              <a:buChar char="•"/>
            </a:pPr>
            <a:r>
              <a:rPr lang="cs-CZ" dirty="0"/>
              <a:t>Jednotně vždy 7 % z přímých výdajů.</a:t>
            </a:r>
          </a:p>
          <a:p>
            <a:pPr marL="742950" lvl="1" indent="-285750" algn="just">
              <a:buFont typeface="Arial" panose="020B0604020202020204" pitchFamily="34" charset="0"/>
              <a:buChar char="•"/>
            </a:pPr>
            <a:endParaRPr lang="cs-CZ" dirty="0"/>
          </a:p>
          <a:p>
            <a:pPr marL="742950" lvl="1" indent="-285750" algn="just">
              <a:buFont typeface="Arial" panose="020B0604020202020204" pitchFamily="34" charset="0"/>
              <a:buChar char="•"/>
            </a:pPr>
            <a:r>
              <a:rPr lang="cs-CZ" dirty="0"/>
              <a:t>Příjemce nedokládá dokumenty ohledně jejich vzniku a výše. </a:t>
            </a:r>
          </a:p>
          <a:p>
            <a:pPr marL="742950" lvl="1" indent="-285750" algn="just">
              <a:buFont typeface="Arial" panose="020B0604020202020204" pitchFamily="34" charset="0"/>
              <a:buChar char="•"/>
            </a:pPr>
            <a:endParaRPr lang="cs-CZ" dirty="0"/>
          </a:p>
          <a:p>
            <a:pPr marL="742950" lvl="1" indent="-285750" algn="just">
              <a:buFont typeface="Arial" panose="020B0604020202020204" pitchFamily="34" charset="0"/>
              <a:buChar char="•"/>
            </a:pPr>
            <a:r>
              <a:rPr lang="cs-CZ" dirty="0"/>
              <a:t>Časová způsobilost nepřímých nákladů je od 1. 1. 2021 do data ukončení realizace projektu. Ze strany Centra není v rámci kontroly projektů ověřována způsobilost nepřímých nákladů.</a:t>
            </a:r>
          </a:p>
          <a:p>
            <a:pPr lvl="1" algn="just"/>
            <a:endParaRPr lang="cs-CZ" dirty="0"/>
          </a:p>
          <a:p>
            <a:pPr marL="742950" lvl="1" indent="-285750" algn="just">
              <a:buFont typeface="Arial" panose="020B0604020202020204" pitchFamily="34" charset="0"/>
              <a:buChar char="•"/>
            </a:pPr>
            <a:r>
              <a:rPr lang="cs-CZ" dirty="0"/>
              <a:t>Nepřímé náklady není příjemce povinen jednoznačně přiřazovat ke konkrétnímu projektu a prokazovat je účetními a daňovými doklady.</a:t>
            </a:r>
          </a:p>
          <a:p>
            <a:pPr marL="742950" lvl="1" indent="-285750" algn="just">
              <a:buFont typeface="Arial" panose="020B0604020202020204" pitchFamily="34" charset="0"/>
              <a:buChar char="•"/>
            </a:pPr>
            <a:endParaRPr lang="cs-CZ" dirty="0"/>
          </a:p>
          <a:p>
            <a:pPr marL="742950" lvl="1" indent="-285750" algn="just">
              <a:buFont typeface="Arial" panose="020B0604020202020204" pitchFamily="34" charset="0"/>
              <a:buChar char="•"/>
            </a:pPr>
            <a:endParaRPr lang="cs-CZ" dirty="0"/>
          </a:p>
        </p:txBody>
      </p:sp>
      <p:sp>
        <p:nvSpPr>
          <p:cNvPr id="3" name="Zástupný symbol pro číslo snímku 2">
            <a:extLst>
              <a:ext uri="{FF2B5EF4-FFF2-40B4-BE49-F238E27FC236}">
                <a16:creationId xmlns:a16="http://schemas.microsoft.com/office/drawing/2014/main" id="{E4A20680-798A-4D41-9C98-66B90B94C777}"/>
              </a:ext>
            </a:extLst>
          </p:cNvPr>
          <p:cNvSpPr>
            <a:spLocks noGrp="1"/>
          </p:cNvSpPr>
          <p:nvPr>
            <p:ph type="sldNum" sz="quarter" idx="12"/>
          </p:nvPr>
        </p:nvSpPr>
        <p:spPr/>
        <p:txBody>
          <a:bodyPr/>
          <a:lstStyle/>
          <a:p>
            <a:fld id="{4000C4B2-41BC-D741-8B94-B76DB6967C01}" type="slidenum">
              <a:rPr lang="en-US" smtClean="0"/>
              <a:pPr/>
              <a:t>21</a:t>
            </a:fld>
            <a:endParaRPr lang="en-US"/>
          </a:p>
        </p:txBody>
      </p:sp>
    </p:spTree>
    <p:extLst>
      <p:ext uri="{BB962C8B-B14F-4D97-AF65-F5344CB8AC3E}">
        <p14:creationId xmlns:p14="http://schemas.microsoft.com/office/powerpoint/2010/main" val="393692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60978"/>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Arial" panose="020B0604020202020204" pitchFamily="34" charset="0"/>
                <a:cs typeface="Arial" panose="020B0604020202020204" pitchFamily="34" charset="0"/>
              </a:rPr>
              <a:t>NEPŘÍMÉ NÁKLADY II.</a:t>
            </a:r>
            <a:endParaRPr lang="en-US" sz="2800" cap="all"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Obdélník 1">
            <a:extLst>
              <a:ext uri="{FF2B5EF4-FFF2-40B4-BE49-F238E27FC236}">
                <a16:creationId xmlns:a16="http://schemas.microsoft.com/office/drawing/2014/main" id="{4F36544E-DBA2-4FC7-98E6-EDBD7C62356F}"/>
              </a:ext>
            </a:extLst>
          </p:cNvPr>
          <p:cNvSpPr/>
          <p:nvPr/>
        </p:nvSpPr>
        <p:spPr>
          <a:xfrm>
            <a:off x="457200" y="1210487"/>
            <a:ext cx="7927258" cy="4524315"/>
          </a:xfrm>
          <a:prstGeom prst="rect">
            <a:avLst/>
          </a:prstGeom>
        </p:spPr>
        <p:txBody>
          <a:bodyPr wrap="square" lIns="91440" tIns="45720" rIns="91440" bIns="45720" anchor="t">
            <a:spAutoFit/>
          </a:bodyPr>
          <a:lstStyle/>
          <a:p>
            <a:pPr marL="285750" indent="-285750" algn="just">
              <a:buFont typeface="Arial" panose="020B0604020202020204" pitchFamily="34" charset="0"/>
              <a:buChar char="•"/>
            </a:pPr>
            <a:r>
              <a:rPr lang="cs-CZ" b="1" dirty="0"/>
              <a:t>Nepřímé náklady</a:t>
            </a:r>
            <a:r>
              <a:rPr lang="cs-CZ" dirty="0"/>
              <a:t> (více kap. 7.2.3 OPPŽP)</a:t>
            </a:r>
          </a:p>
          <a:p>
            <a:pPr algn="just"/>
            <a:endParaRPr lang="cs-CZ" dirty="0"/>
          </a:p>
          <a:p>
            <a:pPr marL="742950" lvl="1" indent="-285750" algn="just">
              <a:buFont typeface="Arial" panose="020B0604020202020204" pitchFamily="34" charset="0"/>
              <a:buChar char="•"/>
            </a:pPr>
            <a:r>
              <a:rPr lang="cs-CZ" dirty="0"/>
              <a:t>Částka dotace na nepřímé náklady je poskytnuta jako neinvestiční transfer. Složení nepřímých nákladů (zda se skládají z investičních nebo neinvestičních nákladů) není ze strany Centra kontrolováno.</a:t>
            </a:r>
          </a:p>
          <a:p>
            <a:pPr marL="742950" lvl="1" indent="-285750" algn="just">
              <a:buFont typeface="Arial" panose="020B0604020202020204" pitchFamily="34" charset="0"/>
              <a:buChar char="•"/>
            </a:pPr>
            <a:endParaRPr lang="cs-CZ" dirty="0"/>
          </a:p>
          <a:p>
            <a:pPr marL="742950" lvl="1" indent="-285750" algn="just">
              <a:buFont typeface="Arial" panose="020B0604020202020204" pitchFamily="34" charset="0"/>
              <a:buChar char="•"/>
            </a:pPr>
            <a:r>
              <a:rPr lang="cs-CZ" dirty="0"/>
              <a:t>FÚ rovněž ověřují pouze výši přímých výdajů, a tím i to zda vznikl nárok na příslušnou částku dotace určenou na pokrytí nepřímých nákladů (nekontrolují jednotlivé doklady ani jejich zaúčtování)</a:t>
            </a:r>
          </a:p>
          <a:p>
            <a:pPr marL="742950" lvl="1" indent="-285750" algn="just">
              <a:buFont typeface="Arial" panose="020B0604020202020204" pitchFamily="34" charset="0"/>
              <a:buChar char="•"/>
            </a:pPr>
            <a:endParaRPr lang="cs-CZ" dirty="0"/>
          </a:p>
          <a:p>
            <a:pPr marL="742950" lvl="1" indent="-285750" algn="just">
              <a:buFont typeface="Arial" panose="020B0604020202020204" pitchFamily="34" charset="0"/>
              <a:buChar char="•"/>
            </a:pPr>
            <a:r>
              <a:rPr lang="cs-CZ" dirty="0"/>
              <a:t>V jednotlivých Žádostech o platbu se automaticky dopočítají paušální sazbou z výše předložených přímých výdajů k proplacení. </a:t>
            </a:r>
          </a:p>
          <a:p>
            <a:pPr lvl="1" algn="just"/>
            <a:endParaRPr lang="cs-CZ" dirty="0"/>
          </a:p>
          <a:p>
            <a:pPr marL="742950" lvl="1" indent="-285750" algn="just">
              <a:buFont typeface="Arial" panose="020B0604020202020204" pitchFamily="34" charset="0"/>
              <a:buChar char="•"/>
            </a:pPr>
            <a:r>
              <a:rPr lang="cs-CZ" dirty="0"/>
              <a:t>Pokud dojde ke snížení hodnoty přímých výdajů, dojde adekvátně ke snížení hodnoty nepřímých nákladů.</a:t>
            </a:r>
          </a:p>
          <a:p>
            <a:pPr lvl="1" algn="just"/>
            <a:endParaRPr lang="cs-CZ" dirty="0"/>
          </a:p>
        </p:txBody>
      </p:sp>
      <p:sp>
        <p:nvSpPr>
          <p:cNvPr id="3" name="Zástupný symbol pro číslo snímku 2">
            <a:extLst>
              <a:ext uri="{FF2B5EF4-FFF2-40B4-BE49-F238E27FC236}">
                <a16:creationId xmlns:a16="http://schemas.microsoft.com/office/drawing/2014/main" id="{E4A20680-798A-4D41-9C98-66B90B94C777}"/>
              </a:ext>
            </a:extLst>
          </p:cNvPr>
          <p:cNvSpPr>
            <a:spLocks noGrp="1"/>
          </p:cNvSpPr>
          <p:nvPr>
            <p:ph type="sldNum" sz="quarter" idx="12"/>
          </p:nvPr>
        </p:nvSpPr>
        <p:spPr/>
        <p:txBody>
          <a:bodyPr/>
          <a:lstStyle/>
          <a:p>
            <a:fld id="{4000C4B2-41BC-D741-8B94-B76DB6967C01}" type="slidenum">
              <a:rPr lang="en-US" smtClean="0"/>
              <a:pPr/>
              <a:t>22</a:t>
            </a:fld>
            <a:endParaRPr lang="en-US"/>
          </a:p>
        </p:txBody>
      </p:sp>
    </p:spTree>
    <p:extLst>
      <p:ext uri="{BB962C8B-B14F-4D97-AF65-F5344CB8AC3E}">
        <p14:creationId xmlns:p14="http://schemas.microsoft.com/office/powerpoint/2010/main" val="483636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Arial" panose="020B0604020202020204" pitchFamily="34" charset="0"/>
                <a:cs typeface="Arial" panose="020B0604020202020204" pitchFamily="34" charset="0"/>
              </a:rPr>
              <a:t>Nepřímé náklady III.</a:t>
            </a:r>
            <a:endParaRPr lang="en-US" sz="2800" cap="all"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16635"/>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Obdélník 1">
            <a:extLst>
              <a:ext uri="{FF2B5EF4-FFF2-40B4-BE49-F238E27FC236}">
                <a16:creationId xmlns:a16="http://schemas.microsoft.com/office/drawing/2014/main" id="{4F36544E-DBA2-4FC7-98E6-EDBD7C62356F}"/>
              </a:ext>
            </a:extLst>
          </p:cNvPr>
          <p:cNvSpPr/>
          <p:nvPr/>
        </p:nvSpPr>
        <p:spPr>
          <a:xfrm>
            <a:off x="457201" y="1425005"/>
            <a:ext cx="7927257" cy="4539704"/>
          </a:xfrm>
          <a:prstGeom prst="rect">
            <a:avLst/>
          </a:prstGeom>
        </p:spPr>
        <p:txBody>
          <a:bodyPr wrap="square">
            <a:spAutoFit/>
          </a:bodyPr>
          <a:lstStyle/>
          <a:p>
            <a:pPr marL="285750" indent="-285750" algn="just">
              <a:buFont typeface="Arial" panose="020B0604020202020204" pitchFamily="34" charset="0"/>
              <a:buChar char="•"/>
            </a:pPr>
            <a:r>
              <a:rPr lang="cs-CZ" sz="1700" b="1" dirty="0"/>
              <a:t>Nepřímé náklady – příklady:</a:t>
            </a:r>
          </a:p>
          <a:p>
            <a:pPr marL="742950" lvl="1" indent="-285750" algn="just">
              <a:buFont typeface="Arial" panose="020B0604020202020204" pitchFamily="34" charset="0"/>
              <a:buChar char="•"/>
            </a:pPr>
            <a:r>
              <a:rPr lang="cs-CZ" sz="1700" dirty="0"/>
              <a:t>příprava a zpracování žádosti o podporu, včetně zpracování studie proveditelnosti,</a:t>
            </a:r>
          </a:p>
          <a:p>
            <a:pPr marL="742950" lvl="1" indent="-285750" algn="just">
              <a:buFont typeface="Arial" panose="020B0604020202020204" pitchFamily="34" charset="0"/>
              <a:buChar char="•"/>
            </a:pPr>
            <a:r>
              <a:rPr lang="cs-CZ" sz="1700" dirty="0"/>
              <a:t>výdaje na technický dozor investora, autorský dozor, dozor BOZP, </a:t>
            </a:r>
          </a:p>
          <a:p>
            <a:pPr marL="742950" lvl="1" indent="-285750" algn="just">
              <a:buFont typeface="Arial" panose="020B0604020202020204" pitchFamily="34" charset="0"/>
              <a:buChar char="•"/>
            </a:pPr>
            <a:r>
              <a:rPr lang="cs-CZ" sz="1700" dirty="0"/>
              <a:t>zpracování projektové dokumentace, průzkumů, posudků a analýz,</a:t>
            </a:r>
          </a:p>
          <a:p>
            <a:pPr marL="742950" lvl="1" indent="-285750" algn="just">
              <a:buFont typeface="Arial" panose="020B0604020202020204" pitchFamily="34" charset="0"/>
              <a:buChar char="•"/>
            </a:pPr>
            <a:r>
              <a:rPr lang="cs-CZ" sz="1700" dirty="0"/>
              <a:t>administrace projektu,</a:t>
            </a:r>
          </a:p>
          <a:p>
            <a:pPr marL="742950" lvl="1" indent="-285750" algn="just">
              <a:buFont typeface="Arial" panose="020B0604020202020204" pitchFamily="34" charset="0"/>
              <a:buChar char="•"/>
            </a:pPr>
            <a:r>
              <a:rPr lang="cs-CZ" sz="1700" dirty="0"/>
              <a:t>administrace veřejných zakázek,</a:t>
            </a:r>
          </a:p>
          <a:p>
            <a:pPr marL="742950" lvl="1" indent="-285750" algn="just">
              <a:buFont typeface="Arial" panose="020B0604020202020204" pitchFamily="34" charset="0"/>
              <a:buChar char="•"/>
            </a:pPr>
            <a:r>
              <a:rPr lang="cs-CZ" sz="1700" dirty="0">
                <a:solidFill>
                  <a:srgbClr val="FF0000"/>
                </a:solidFill>
              </a:rPr>
              <a:t>vedlejší rozpočtové náklady, včetně zařízení staveniště</a:t>
            </a:r>
            <a:r>
              <a:rPr lang="cs-CZ" sz="1700" dirty="0"/>
              <a:t>,</a:t>
            </a:r>
          </a:p>
          <a:p>
            <a:pPr marL="742950" lvl="1" indent="-285750" algn="just">
              <a:buFont typeface="Arial" panose="020B0604020202020204" pitchFamily="34" charset="0"/>
              <a:buChar char="•"/>
            </a:pPr>
            <a:r>
              <a:rPr lang="cs-CZ" sz="1700" dirty="0"/>
              <a:t>provozní a režijní výdaje vynaložené v souvislosti s realizací projektu,</a:t>
            </a:r>
          </a:p>
          <a:p>
            <a:pPr marL="742950" lvl="1" indent="-285750" algn="just">
              <a:buFont typeface="Arial" panose="020B0604020202020204" pitchFamily="34" charset="0"/>
              <a:buChar char="•"/>
            </a:pPr>
            <a:r>
              <a:rPr lang="cs-CZ" sz="1700" dirty="0"/>
              <a:t>spotřební materiál </a:t>
            </a:r>
            <a:r>
              <a:rPr lang="cs-CZ" sz="1700" dirty="0">
                <a:latin typeface="Arial" panose="020B0604020202020204" pitchFamily="34" charset="0"/>
                <a:cs typeface="Arial" panose="020B0604020202020204" pitchFamily="34" charset="0"/>
              </a:rPr>
              <a:t>(např. tonery do tiskárny, papíry, baterie),</a:t>
            </a:r>
            <a:endParaRPr lang="cs-CZ" sz="1700" dirty="0"/>
          </a:p>
          <a:p>
            <a:pPr marL="742950" lvl="1" indent="-285750" algn="just">
              <a:buFont typeface="Arial" panose="020B0604020202020204" pitchFamily="34" charset="0"/>
              <a:buChar char="•"/>
            </a:pPr>
            <a:r>
              <a:rPr lang="cs-CZ" sz="1700" dirty="0"/>
              <a:t>tuzemské cestovní náhrady, </a:t>
            </a:r>
          </a:p>
          <a:p>
            <a:pPr marL="742950" lvl="1" indent="-285750" algn="just">
              <a:buFont typeface="Arial" panose="020B0604020202020204" pitchFamily="34" charset="0"/>
              <a:buChar char="•"/>
            </a:pPr>
            <a:r>
              <a:rPr lang="cs-CZ" sz="1700" dirty="0"/>
              <a:t>publicita projektu.</a:t>
            </a:r>
          </a:p>
          <a:p>
            <a:pPr lvl="1" algn="just"/>
            <a:endParaRPr lang="cs-CZ" sz="1700" dirty="0"/>
          </a:p>
          <a:p>
            <a:pPr lvl="1" algn="just"/>
            <a:endParaRPr lang="cs-CZ" sz="1700" dirty="0"/>
          </a:p>
          <a:p>
            <a:pPr marL="285750" lvl="1" indent="-285750" algn="just">
              <a:buFont typeface="Arial" panose="020B0604020202020204" pitchFamily="34" charset="0"/>
              <a:buChar char="•"/>
            </a:pPr>
            <a:r>
              <a:rPr lang="cs-CZ" sz="1700" b="1" dirty="0"/>
              <a:t>Výčet dalších nepřímých nákladů je uveden v SPPŽP dané výzvy.</a:t>
            </a:r>
          </a:p>
          <a:p>
            <a:pPr lvl="1" algn="just"/>
            <a:endParaRPr lang="cs-CZ" sz="1700" dirty="0"/>
          </a:p>
          <a:p>
            <a:pPr marL="742950" lvl="1" indent="-285750" algn="just">
              <a:buFont typeface="Arial" panose="020B0604020202020204" pitchFamily="34" charset="0"/>
              <a:buChar char="•"/>
            </a:pPr>
            <a:endParaRPr lang="cs-CZ" sz="1700" b="1" dirty="0"/>
          </a:p>
        </p:txBody>
      </p:sp>
      <p:sp>
        <p:nvSpPr>
          <p:cNvPr id="3" name="Zástupný symbol pro číslo snímku 2">
            <a:extLst>
              <a:ext uri="{FF2B5EF4-FFF2-40B4-BE49-F238E27FC236}">
                <a16:creationId xmlns:a16="http://schemas.microsoft.com/office/drawing/2014/main" id="{1E6C8092-8527-4831-BAC2-D6D03D6553A9}"/>
              </a:ext>
            </a:extLst>
          </p:cNvPr>
          <p:cNvSpPr>
            <a:spLocks noGrp="1"/>
          </p:cNvSpPr>
          <p:nvPr>
            <p:ph type="sldNum" sz="quarter" idx="12"/>
          </p:nvPr>
        </p:nvSpPr>
        <p:spPr/>
        <p:txBody>
          <a:bodyPr/>
          <a:lstStyle/>
          <a:p>
            <a:fld id="{4000C4B2-41BC-D741-8B94-B76DB6967C01}" type="slidenum">
              <a:rPr lang="en-US" smtClean="0"/>
              <a:pPr/>
              <a:t>23</a:t>
            </a:fld>
            <a:endParaRPr lang="en-US"/>
          </a:p>
        </p:txBody>
      </p:sp>
    </p:spTree>
    <p:extLst>
      <p:ext uri="{BB962C8B-B14F-4D97-AF65-F5344CB8AC3E}">
        <p14:creationId xmlns:p14="http://schemas.microsoft.com/office/powerpoint/2010/main" val="4223038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E9FF496A-AD5B-FCDB-E0D1-D6896889E1E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smtClean="0">
                <a:ln>
                  <a:noFill/>
                </a:ln>
                <a:solidFill>
                  <a:srgbClr val="00529C"/>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00529C"/>
              </a:solidFill>
              <a:effectLst/>
              <a:uLnTx/>
              <a:uFillTx/>
              <a:latin typeface="Arial" panose="020B0604020202020204"/>
              <a:ea typeface="+mn-ea"/>
              <a:cs typeface="+mn-cs"/>
            </a:endParaRPr>
          </a:p>
        </p:txBody>
      </p:sp>
      <p:pic>
        <p:nvPicPr>
          <p:cNvPr id="9" name="Obrázek 9">
            <a:extLst>
              <a:ext uri="{FF2B5EF4-FFF2-40B4-BE49-F238E27FC236}">
                <a16:creationId xmlns:a16="http://schemas.microsoft.com/office/drawing/2014/main" id="{A5089DC7-D64F-705F-EA48-1739FE415FF5}"/>
              </a:ext>
            </a:extLst>
          </p:cNvPr>
          <p:cNvPicPr>
            <a:picLocks noChangeAspect="1"/>
          </p:cNvPicPr>
          <p:nvPr/>
        </p:nvPicPr>
        <p:blipFill>
          <a:blip r:embed="rId2"/>
          <a:stretch>
            <a:fillRect/>
          </a:stretch>
        </p:blipFill>
        <p:spPr>
          <a:xfrm>
            <a:off x="2122099" y="1168480"/>
            <a:ext cx="4623758" cy="2450703"/>
          </a:xfrm>
          <a:prstGeom prst="rect">
            <a:avLst/>
          </a:prstGeom>
        </p:spPr>
      </p:pic>
      <p:pic>
        <p:nvPicPr>
          <p:cNvPr id="10" name="Obrázek 10" descr="Obsah obrázku stůl&#10;&#10;Popis se vygeneroval automaticky.">
            <a:extLst>
              <a:ext uri="{FF2B5EF4-FFF2-40B4-BE49-F238E27FC236}">
                <a16:creationId xmlns:a16="http://schemas.microsoft.com/office/drawing/2014/main" id="{89087453-CE8E-7BB4-5C4A-BE04BE43F6B5}"/>
              </a:ext>
            </a:extLst>
          </p:cNvPr>
          <p:cNvPicPr>
            <a:picLocks noChangeAspect="1"/>
          </p:cNvPicPr>
          <p:nvPr/>
        </p:nvPicPr>
        <p:blipFill>
          <a:blip r:embed="rId3"/>
          <a:stretch>
            <a:fillRect/>
          </a:stretch>
        </p:blipFill>
        <p:spPr>
          <a:xfrm>
            <a:off x="2104846" y="3738111"/>
            <a:ext cx="4658264" cy="2179350"/>
          </a:xfrm>
          <a:prstGeom prst="rect">
            <a:avLst/>
          </a:prstGeom>
        </p:spPr>
      </p:pic>
      <p:sp>
        <p:nvSpPr>
          <p:cNvPr id="5" name="Title 3">
            <a:extLst>
              <a:ext uri="{FF2B5EF4-FFF2-40B4-BE49-F238E27FC236}">
                <a16:creationId xmlns:a16="http://schemas.microsoft.com/office/drawing/2014/main" id="{22333438-511A-868F-A2EC-AC24750C9985}"/>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Arial" panose="020B0604020202020204" pitchFamily="34" charset="0"/>
                <a:cs typeface="Arial" panose="020B0604020202020204" pitchFamily="34" charset="0"/>
              </a:rPr>
              <a:t>Nepřímé náklady IV.</a:t>
            </a:r>
            <a:endParaRPr lang="en-US" sz="2800" cap="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4417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940446" y="1196578"/>
            <a:ext cx="7066625" cy="3785652"/>
          </a:xfrm>
          <a:prstGeom prst="rect">
            <a:avLst/>
          </a:prstGeom>
          <a:noFill/>
        </p:spPr>
        <p:txBody>
          <a:bodyPr wrap="square" rtlCol="0">
            <a:spAutoFit/>
          </a:bodyPr>
          <a:lstStyle/>
          <a:p>
            <a:pPr algn="ctr"/>
            <a:r>
              <a:rPr lang="cs-CZ" sz="4800" b="1" cap="all" dirty="0">
                <a:solidFill>
                  <a:schemeClr val="bg1"/>
                </a:solidFill>
                <a:latin typeface="+mj-lt"/>
                <a:ea typeface="+mj-ea"/>
                <a:cs typeface="+mj-cs"/>
              </a:rPr>
              <a:t>NA CO SI DÁT POZOR BĚHEM REALIZACE PROJEKTŮ </a:t>
            </a:r>
          </a:p>
          <a:p>
            <a:pPr algn="ctr"/>
            <a:endParaRPr lang="cs-CZ" sz="4800" b="1" cap="all" dirty="0">
              <a:solidFill>
                <a:schemeClr val="bg1"/>
              </a:solidFill>
              <a:latin typeface="+mj-lt"/>
              <a:ea typeface="+mj-ea"/>
              <a:cs typeface="+mj-cs"/>
            </a:endParaRPr>
          </a:p>
          <a:p>
            <a:pPr algn="ctr"/>
            <a:r>
              <a:rPr lang="cs-CZ" sz="4800" b="1" cap="all" dirty="0">
                <a:solidFill>
                  <a:schemeClr val="bg1"/>
                </a:solidFill>
                <a:latin typeface="+mj-lt"/>
                <a:ea typeface="+mj-ea"/>
                <a:cs typeface="+mj-cs"/>
              </a:rPr>
              <a:t>DVOJÍ FINANCOVÁNÍ</a:t>
            </a:r>
            <a:endParaRPr lang="cs-CZ" dirty="0"/>
          </a:p>
        </p:txBody>
      </p:sp>
      <p:sp>
        <p:nvSpPr>
          <p:cNvPr id="4" name="Zástupný symbol pro číslo snímku 3">
            <a:extLst>
              <a:ext uri="{FF2B5EF4-FFF2-40B4-BE49-F238E27FC236}">
                <a16:creationId xmlns:a16="http://schemas.microsoft.com/office/drawing/2014/main" id="{53116D45-1239-4C51-8CA9-FD10CC77162E}"/>
              </a:ext>
            </a:extLst>
          </p:cNvPr>
          <p:cNvSpPr>
            <a:spLocks noGrp="1"/>
          </p:cNvSpPr>
          <p:nvPr>
            <p:ph type="sldNum" sz="quarter" idx="4294967295"/>
          </p:nvPr>
        </p:nvSpPr>
        <p:spPr>
          <a:xfrm>
            <a:off x="0" y="6356350"/>
            <a:ext cx="501650" cy="365125"/>
          </a:xfrm>
        </p:spPr>
        <p:txBody>
          <a:bodyPr/>
          <a:lstStyle/>
          <a:p>
            <a:fld id="{4000C4B2-41BC-D741-8B94-B76DB6967C01}" type="slidenum">
              <a:rPr lang="en-US" smtClean="0">
                <a:solidFill>
                  <a:schemeClr val="bg1"/>
                </a:solidFill>
              </a:rPr>
              <a:pPr/>
              <a:t>25</a:t>
            </a:fld>
            <a:endParaRPr lang="en-US" dirty="0">
              <a:solidFill>
                <a:schemeClr val="bg1"/>
              </a:solidFill>
            </a:endParaRPr>
          </a:p>
        </p:txBody>
      </p:sp>
    </p:spTree>
    <p:extLst>
      <p:ext uri="{BB962C8B-B14F-4D97-AF65-F5344CB8AC3E}">
        <p14:creationId xmlns:p14="http://schemas.microsoft.com/office/powerpoint/2010/main" val="2132657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16635"/>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3" name="Zástupný symbol pro číslo snímku 2">
            <a:extLst>
              <a:ext uri="{FF2B5EF4-FFF2-40B4-BE49-F238E27FC236}">
                <a16:creationId xmlns:a16="http://schemas.microsoft.com/office/drawing/2014/main" id="{1E6C8092-8527-4831-BAC2-D6D03D6553A9}"/>
              </a:ext>
            </a:extLst>
          </p:cNvPr>
          <p:cNvSpPr>
            <a:spLocks noGrp="1"/>
          </p:cNvSpPr>
          <p:nvPr>
            <p:ph type="sldNum" sz="quarter" idx="12"/>
          </p:nvPr>
        </p:nvSpPr>
        <p:spPr/>
        <p:txBody>
          <a:bodyPr/>
          <a:lstStyle/>
          <a:p>
            <a:fld id="{4000C4B2-41BC-D741-8B94-B76DB6967C01}" type="slidenum">
              <a:rPr lang="en-US" smtClean="0"/>
              <a:pPr/>
              <a:t>26</a:t>
            </a:fld>
            <a:endParaRPr lang="en-US"/>
          </a:p>
        </p:txBody>
      </p:sp>
      <p:sp>
        <p:nvSpPr>
          <p:cNvPr id="4" name="Title 3">
            <a:extLst>
              <a:ext uri="{FF2B5EF4-FFF2-40B4-BE49-F238E27FC236}">
                <a16:creationId xmlns:a16="http://schemas.microsoft.com/office/drawing/2014/main" id="{A6A23B5E-07CC-1D42-E368-4E96AF11A477}"/>
              </a:ext>
            </a:extLst>
          </p:cNvPr>
          <p:cNvSpPr txBox="1">
            <a:spLocks/>
          </p:cNvSpPr>
          <p:nvPr/>
        </p:nvSpPr>
        <p:spPr>
          <a:xfrm>
            <a:off x="875374" y="660287"/>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err="1"/>
              <a:t>DVoJÍ</a:t>
            </a:r>
            <a:r>
              <a:rPr lang="cs-CZ" sz="2800" cap="all" dirty="0"/>
              <a:t> FINANCOVÁNÍ</a:t>
            </a:r>
            <a:endParaRPr lang="en-US" sz="2800" cap="all" dirty="0">
              <a:highlight>
                <a:srgbClr val="FF66FF"/>
              </a:highlight>
              <a:latin typeface="Arial" panose="020B0604020202020204" pitchFamily="34" charset="0"/>
              <a:cs typeface="Arial" panose="020B0604020202020204" pitchFamily="34" charset="0"/>
            </a:endParaRPr>
          </a:p>
        </p:txBody>
      </p:sp>
      <p:sp>
        <p:nvSpPr>
          <p:cNvPr id="5" name="Content Placeholder 1">
            <a:extLst>
              <a:ext uri="{FF2B5EF4-FFF2-40B4-BE49-F238E27FC236}">
                <a16:creationId xmlns:a16="http://schemas.microsoft.com/office/drawing/2014/main" id="{CCB5685A-900B-6F77-DC28-3D9DB62F5024}"/>
              </a:ext>
            </a:extLst>
          </p:cNvPr>
          <p:cNvSpPr txBox="1">
            <a:spLocks/>
          </p:cNvSpPr>
          <p:nvPr/>
        </p:nvSpPr>
        <p:spPr>
          <a:xfrm>
            <a:off x="457200" y="1421164"/>
            <a:ext cx="8043169" cy="4525963"/>
          </a:xfrm>
          <a:prstGeom prst="rect">
            <a:avLst/>
          </a:prstGeom>
        </p:spPr>
        <p:txBody>
          <a:bodyPr>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gn="just">
              <a:spcBef>
                <a:spcPts val="600"/>
              </a:spcBef>
              <a:spcAft>
                <a:spcPts val="600"/>
              </a:spcAft>
              <a:buFont typeface="Arial" panose="020B0604020202020204" pitchFamily="34" charset="0"/>
              <a:buChar char="•"/>
            </a:pPr>
            <a:r>
              <a:rPr lang="cs-CZ" sz="2000" b="0" i="0" u="none" strike="noStrike" baseline="0" dirty="0">
                <a:solidFill>
                  <a:srgbClr val="000000"/>
                </a:solidFill>
                <a:latin typeface="Arial" panose="020B0604020202020204" pitchFamily="34" charset="0"/>
              </a:rPr>
              <a:t>Příjemc</a:t>
            </a:r>
            <a:r>
              <a:rPr lang="cs-CZ" sz="2000" dirty="0">
                <a:solidFill>
                  <a:srgbClr val="000000"/>
                </a:solidFill>
                <a:latin typeface="Arial" panose="020B0604020202020204" pitchFamily="34" charset="0"/>
              </a:rPr>
              <a:t>e nesmí na předfinancování výdajů hrazených z IROP čerpat dotaci z prostředků krytých z rozpočtu EU nebo českého dotačního programu/titulu.</a:t>
            </a:r>
          </a:p>
          <a:p>
            <a:pPr algn="just">
              <a:spcBef>
                <a:spcPts val="600"/>
              </a:spcBef>
              <a:spcAft>
                <a:spcPts val="600"/>
              </a:spcAft>
            </a:pPr>
            <a:endParaRPr lang="cs-CZ" sz="2000" b="0" i="0" u="none" strike="noStrike" baseline="0" dirty="0">
              <a:solidFill>
                <a:srgbClr val="000000"/>
              </a:solidFill>
              <a:latin typeface="Arial" panose="020B0604020202020204" pitchFamily="34" charset="0"/>
            </a:endParaRPr>
          </a:p>
          <a:p>
            <a:pPr marL="285750" indent="-285750" algn="just">
              <a:spcBef>
                <a:spcPts val="600"/>
              </a:spcBef>
              <a:spcAft>
                <a:spcPts val="600"/>
              </a:spcAft>
              <a:buFont typeface="Arial" panose="020B0604020202020204" pitchFamily="34" charset="0"/>
              <a:buChar char="•"/>
            </a:pPr>
            <a:r>
              <a:rPr lang="cs-CZ" sz="2000" dirty="0">
                <a:solidFill>
                  <a:srgbClr val="000000"/>
                </a:solidFill>
                <a:latin typeface="Arial" panose="020B0604020202020204" pitchFamily="34" charset="0"/>
              </a:rPr>
              <a:t>Dále není možné využít ani finančních mechanismů Evropského hospodářského prostoru, Norska, Programu švýcarsko-české spolupráce a nástrojů finančního inženýrství.</a:t>
            </a:r>
          </a:p>
          <a:p>
            <a:pPr algn="just">
              <a:spcBef>
                <a:spcPts val="600"/>
              </a:spcBef>
              <a:spcAft>
                <a:spcPts val="600"/>
              </a:spcAft>
            </a:pPr>
            <a:endParaRPr lang="cs-CZ" sz="2000" dirty="0">
              <a:solidFill>
                <a:srgbClr val="000000"/>
              </a:solidFill>
              <a:latin typeface="Arial" panose="020B0604020202020204" pitchFamily="34" charset="0"/>
            </a:endParaRPr>
          </a:p>
          <a:p>
            <a:pPr marL="285750" indent="-285750" algn="just">
              <a:spcBef>
                <a:spcPts val="600"/>
              </a:spcBef>
              <a:spcAft>
                <a:spcPts val="600"/>
              </a:spcAft>
              <a:buFont typeface="Arial" panose="020B0604020202020204" pitchFamily="34" charset="0"/>
              <a:buChar char="•"/>
            </a:pPr>
            <a:r>
              <a:rPr lang="cs-CZ" sz="2000" b="0" i="0" u="none" strike="noStrike" baseline="0" dirty="0">
                <a:solidFill>
                  <a:srgbClr val="000000"/>
                </a:solidFill>
                <a:latin typeface="Arial" panose="020B0604020202020204" pitchFamily="34" charset="0"/>
              </a:rPr>
              <a:t>Nově příjemce nesmí čerpat na financování vlastního podílu jinou dotaci ze státního rozpočt</a:t>
            </a:r>
            <a:r>
              <a:rPr lang="cs-CZ" sz="2000" dirty="0">
                <a:solidFill>
                  <a:srgbClr val="000000"/>
                </a:solidFill>
                <a:latin typeface="Arial" panose="020B0604020202020204" pitchFamily="34" charset="0"/>
              </a:rPr>
              <a:t>u. Lze však využít jiné dotace (např. obecní, krajské), které podíl rozpočtu EU a SR neobsahují.</a:t>
            </a:r>
            <a:endParaRPr lang="cs-CZ" sz="2000" b="0" i="0" u="none" strike="noStrike" baseline="0" dirty="0">
              <a:solidFill>
                <a:srgbClr val="000000"/>
              </a:solidFill>
              <a:latin typeface="Arial" panose="020B0604020202020204" pitchFamily="34" charset="0"/>
            </a:endParaRPr>
          </a:p>
          <a:p>
            <a:pPr algn="just"/>
            <a:endParaRPr lang="cs-CZ"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9407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1202965" y="1327984"/>
            <a:ext cx="7278305" cy="3785652"/>
          </a:xfrm>
          <a:prstGeom prst="rect">
            <a:avLst/>
          </a:prstGeom>
          <a:noFill/>
        </p:spPr>
        <p:txBody>
          <a:bodyPr wrap="square" rtlCol="0">
            <a:spAutoFit/>
          </a:bodyPr>
          <a:lstStyle/>
          <a:p>
            <a:pPr algn="ctr"/>
            <a:r>
              <a:rPr lang="cs-CZ" sz="4800" b="1" cap="all" dirty="0">
                <a:solidFill>
                  <a:schemeClr val="bg1"/>
                </a:solidFill>
                <a:latin typeface="+mj-lt"/>
                <a:ea typeface="+mj-ea"/>
                <a:cs typeface="+mj-cs"/>
              </a:rPr>
              <a:t>Na co si dát pozor během realizace projektů </a:t>
            </a:r>
          </a:p>
          <a:p>
            <a:pPr algn="ctr"/>
            <a:endParaRPr lang="cs-CZ" sz="4800" b="1" cap="all" dirty="0">
              <a:solidFill>
                <a:schemeClr val="bg1"/>
              </a:solidFill>
              <a:latin typeface="+mj-lt"/>
              <a:ea typeface="+mj-ea"/>
              <a:cs typeface="+mj-cs"/>
            </a:endParaRPr>
          </a:p>
          <a:p>
            <a:pPr algn="ctr"/>
            <a:r>
              <a:rPr lang="cs-CZ" sz="4800" b="1" cap="all" dirty="0">
                <a:solidFill>
                  <a:schemeClr val="bg1"/>
                </a:solidFill>
                <a:latin typeface="+mj-lt"/>
                <a:ea typeface="+mj-ea"/>
                <a:cs typeface="+mj-cs"/>
              </a:rPr>
              <a:t>Rozpočty</a:t>
            </a:r>
            <a:endParaRPr lang="cs-CZ" dirty="0"/>
          </a:p>
        </p:txBody>
      </p:sp>
      <p:sp>
        <p:nvSpPr>
          <p:cNvPr id="4" name="Zástupný symbol pro číslo snímku 3">
            <a:extLst>
              <a:ext uri="{FF2B5EF4-FFF2-40B4-BE49-F238E27FC236}">
                <a16:creationId xmlns:a16="http://schemas.microsoft.com/office/drawing/2014/main" id="{D522F8B7-4716-4D07-8D5B-784466A2D7BE}"/>
              </a:ext>
            </a:extLst>
          </p:cNvPr>
          <p:cNvSpPr>
            <a:spLocks noGrp="1"/>
          </p:cNvSpPr>
          <p:nvPr>
            <p:ph type="sldNum" sz="quarter" idx="4294967295"/>
          </p:nvPr>
        </p:nvSpPr>
        <p:spPr>
          <a:xfrm>
            <a:off x="0" y="6356350"/>
            <a:ext cx="501650" cy="365125"/>
          </a:xfrm>
        </p:spPr>
        <p:txBody>
          <a:bodyPr/>
          <a:lstStyle/>
          <a:p>
            <a:fld id="{4000C4B2-41BC-D741-8B94-B76DB6967C01}" type="slidenum">
              <a:rPr lang="en-US" smtClean="0">
                <a:solidFill>
                  <a:schemeClr val="bg1"/>
                </a:solidFill>
              </a:rPr>
              <a:pPr/>
              <a:t>27</a:t>
            </a:fld>
            <a:endParaRPr lang="en-US" dirty="0">
              <a:solidFill>
                <a:schemeClr val="bg1"/>
              </a:solidFill>
            </a:endParaRPr>
          </a:p>
        </p:txBody>
      </p:sp>
    </p:spTree>
    <p:extLst>
      <p:ext uri="{BB962C8B-B14F-4D97-AF65-F5344CB8AC3E}">
        <p14:creationId xmlns:p14="http://schemas.microsoft.com/office/powerpoint/2010/main" val="3623900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ROZPOČTY</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319596" y="1509078"/>
            <a:ext cx="8367204"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11" name="TextovéPole 10">
            <a:extLst>
              <a:ext uri="{FF2B5EF4-FFF2-40B4-BE49-F238E27FC236}">
                <a16:creationId xmlns:a16="http://schemas.microsoft.com/office/drawing/2014/main" id="{57988D09-2520-45E9-9BC4-B97CDE589DF7}"/>
              </a:ext>
            </a:extLst>
          </p:cNvPr>
          <p:cNvSpPr txBox="1"/>
          <p:nvPr/>
        </p:nvSpPr>
        <p:spPr>
          <a:xfrm>
            <a:off x="457200" y="1378588"/>
            <a:ext cx="8229600" cy="5197064"/>
          </a:xfrm>
          <a:prstGeom prst="rect">
            <a:avLst/>
          </a:prstGeom>
          <a:noFill/>
        </p:spPr>
        <p:txBody>
          <a:bodyPr wrap="square">
            <a:spAutoFit/>
          </a:bodyPr>
          <a:lstStyle/>
          <a:p>
            <a:pPr>
              <a:lnSpc>
                <a:spcPct val="107000"/>
              </a:lnSpc>
              <a:spcAft>
                <a:spcPts val="800"/>
              </a:spcAft>
            </a:pPr>
            <a:r>
              <a:rPr lang="cs-CZ" b="1" dirty="0">
                <a:ea typeface="Calibri" panose="020F0502020204030204" pitchFamily="34" charset="0"/>
                <a:cs typeface="Times New Roman" panose="02020603050405020304" pitchFamily="18" charset="0"/>
              </a:rPr>
              <a:t>Obecná metodika dokladování</a:t>
            </a:r>
          </a:p>
          <a:p>
            <a:pPr marL="285750" indent="-285750">
              <a:lnSpc>
                <a:spcPct val="107000"/>
              </a:lnSpc>
              <a:spcAft>
                <a:spcPts val="800"/>
              </a:spcAft>
              <a:buFont typeface="Arial" panose="020B0604020202020204" pitchFamily="34" charset="0"/>
              <a:buChar char="•"/>
            </a:pPr>
            <a:r>
              <a:rPr lang="cs-CZ" sz="1400" dirty="0">
                <a:ea typeface="Calibri" panose="020F0502020204030204" pitchFamily="34" charset="0"/>
                <a:cs typeface="Times New Roman" panose="02020603050405020304" pitchFamily="18" charset="0"/>
              </a:rPr>
              <a:t>Obecná pravidla pro žadatele a příjemce</a:t>
            </a:r>
          </a:p>
          <a:p>
            <a:pPr marL="742950" lvl="1" indent="-285750">
              <a:lnSpc>
                <a:spcPct val="107000"/>
              </a:lnSpc>
              <a:spcAft>
                <a:spcPts val="800"/>
              </a:spcAft>
              <a:buFontTx/>
              <a:buChar char="-"/>
            </a:pPr>
            <a:r>
              <a:rPr lang="cs-CZ" sz="1400" dirty="0">
                <a:ea typeface="Calibri" panose="020F0502020204030204" pitchFamily="34" charset="0"/>
                <a:cs typeface="Times New Roman" panose="02020603050405020304" pitchFamily="18" charset="0"/>
              </a:rPr>
              <a:t>Kapitola 5.4 Speciální úprava předkládání dokumentace na stavební práce</a:t>
            </a:r>
          </a:p>
          <a:p>
            <a:pPr marL="742950" lvl="1" indent="-285750">
              <a:lnSpc>
                <a:spcPct val="107000"/>
              </a:lnSpc>
              <a:spcAft>
                <a:spcPts val="800"/>
              </a:spcAft>
              <a:buFontTx/>
              <a:buChar char="-"/>
            </a:pPr>
            <a:r>
              <a:rPr lang="cs-CZ" sz="1400" dirty="0">
                <a:ea typeface="Calibri" panose="020F0502020204030204" pitchFamily="34" charset="0"/>
                <a:cs typeface="Times New Roman" panose="02020603050405020304" pitchFamily="18" charset="0"/>
              </a:rPr>
              <a:t>Kapitola 5.5 Speciální úprava předkládání dokumentace u změny závazku ze smlouvy na zakázku</a:t>
            </a:r>
          </a:p>
          <a:p>
            <a:pPr marL="1200150" lvl="2" indent="-285750">
              <a:lnSpc>
                <a:spcPct val="107000"/>
              </a:lnSpc>
              <a:spcAft>
                <a:spcPts val="800"/>
              </a:spcAft>
              <a:buFont typeface="Arial" panose="020B0604020202020204" pitchFamily="34" charset="0"/>
              <a:buChar char="→"/>
            </a:pPr>
            <a:r>
              <a:rPr lang="cs-CZ" sz="1400" dirty="0">
                <a:ea typeface="Calibri" panose="020F0502020204030204" pitchFamily="34" charset="0"/>
                <a:cs typeface="Times New Roman" panose="02020603050405020304" pitchFamily="18" charset="0"/>
              </a:rPr>
              <a:t>Povinnost u zákonných zakázek a zakázek vyšší hodnoty (u zakázek malého rozsahu je tento postup doporučen)</a:t>
            </a:r>
          </a:p>
          <a:p>
            <a:pPr marL="285750" indent="-285750">
              <a:lnSpc>
                <a:spcPct val="107000"/>
              </a:lnSpc>
              <a:spcAft>
                <a:spcPts val="800"/>
              </a:spcAft>
              <a:buFont typeface="Arial" panose="020B0604020202020204" pitchFamily="34" charset="0"/>
              <a:buChar char="•"/>
            </a:pPr>
            <a:r>
              <a:rPr lang="cs-CZ" sz="1400" dirty="0">
                <a:ea typeface="Calibri" panose="020F0502020204030204" pitchFamily="34" charset="0"/>
                <a:cs typeface="Times New Roman" panose="02020603050405020304" pitchFamily="18" charset="0"/>
              </a:rPr>
              <a:t>Specifická pravidla pro žadatele a příjemce</a:t>
            </a:r>
          </a:p>
          <a:p>
            <a:pPr marL="285750" indent="-285750">
              <a:lnSpc>
                <a:spcPct val="107000"/>
              </a:lnSpc>
              <a:spcAft>
                <a:spcPts val="800"/>
              </a:spcAft>
              <a:buFont typeface="Arial" panose="020B0604020202020204" pitchFamily="34" charset="0"/>
              <a:buChar char="•"/>
            </a:pPr>
            <a:r>
              <a:rPr lang="cs-CZ" sz="1400" dirty="0">
                <a:ea typeface="Calibri" panose="020F0502020204030204" pitchFamily="34" charset="0"/>
                <a:cs typeface="Times New Roman" panose="02020603050405020304" pitchFamily="18" charset="0"/>
              </a:rPr>
              <a:t>Vyhláška č. 169/2016 Sb., o stanovení rozsahu dokumentace veřejné zakázky na stavební práce a soupisu stavebních prací, dodávek a služeb s výkazem výměr</a:t>
            </a:r>
          </a:p>
          <a:p>
            <a:pPr marL="285750" indent="-285750">
              <a:lnSpc>
                <a:spcPct val="107000"/>
              </a:lnSpc>
              <a:spcAft>
                <a:spcPts val="800"/>
              </a:spcAft>
              <a:buFont typeface="Arial" panose="020B0604020202020204" pitchFamily="34" charset="0"/>
              <a:buChar char="•"/>
            </a:pPr>
            <a:r>
              <a:rPr lang="cs-CZ" sz="1400" dirty="0">
                <a:ea typeface="Calibri" panose="020F0502020204030204" pitchFamily="34" charset="0"/>
                <a:cs typeface="Times New Roman" panose="02020603050405020304" pitchFamily="18" charset="0"/>
              </a:rPr>
              <a:t>Zákon č. 134/2016 Sb., o zadávání veřejných zakázek</a:t>
            </a:r>
          </a:p>
          <a:p>
            <a:pPr>
              <a:lnSpc>
                <a:spcPct val="107000"/>
              </a:lnSpc>
              <a:spcAft>
                <a:spcPts val="800"/>
              </a:spcAft>
            </a:pPr>
            <a:endParaRPr lang="cs-CZ" sz="1000" b="1" dirty="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cs-CZ" sz="1400" dirty="0">
                <a:ea typeface="Calibri" panose="020F0502020204030204" pitchFamily="34" charset="0"/>
                <a:cs typeface="Times New Roman" panose="02020603050405020304" pitchFamily="18" charset="0"/>
              </a:rPr>
              <a:t>Návod na dokládání rozpočtů na stavební práce (doporučeno):</a:t>
            </a:r>
          </a:p>
          <a:p>
            <a:pPr lvl="1">
              <a:lnSpc>
                <a:spcPct val="107000"/>
              </a:lnSpc>
              <a:spcAft>
                <a:spcPts val="800"/>
              </a:spcAft>
            </a:pPr>
            <a:r>
              <a:rPr lang="cs-CZ" sz="1400" dirty="0">
                <a:ea typeface="Calibri" panose="020F0502020204030204" pitchFamily="34" charset="0"/>
                <a:cs typeface="Times New Roman" panose="02020603050405020304" pitchFamily="18" charset="0"/>
              </a:rPr>
              <a:t> </a:t>
            </a:r>
            <a:r>
              <a:rPr lang="cs-CZ" sz="1400" dirty="0">
                <a:ea typeface="Calibri" panose="020F0502020204030204" pitchFamily="34" charset="0"/>
                <a:cs typeface="Times New Roman" panose="02020603050405020304" pitchFamily="18" charset="0"/>
                <a:hlinkClick r:id="rId3"/>
              </a:rPr>
              <a:t>https://crr.gov.cz/irop/projekt-a-kontrola/rozpocet-stavebnich-projektu/</a:t>
            </a:r>
            <a:endParaRPr lang="cs-CZ" sz="1400" dirty="0">
              <a:ea typeface="Calibri" panose="020F0502020204030204" pitchFamily="34" charset="0"/>
              <a:cs typeface="Times New Roman" panose="02020603050405020304" pitchFamily="18" charset="0"/>
            </a:endParaRPr>
          </a:p>
          <a:p>
            <a:pPr>
              <a:lnSpc>
                <a:spcPct val="107000"/>
              </a:lnSpc>
              <a:spcAft>
                <a:spcPts val="800"/>
              </a:spcAft>
            </a:pPr>
            <a:endParaRPr lang="cs-CZ" sz="500" dirty="0">
              <a:ea typeface="Calibri" panose="020F0502020204030204" pitchFamily="34" charset="0"/>
              <a:cs typeface="Times New Roman" panose="02020603050405020304" pitchFamily="18" charset="0"/>
            </a:endParaRPr>
          </a:p>
          <a:p>
            <a:pPr algn="just">
              <a:lnSpc>
                <a:spcPct val="107000"/>
              </a:lnSpc>
              <a:spcAft>
                <a:spcPts val="800"/>
              </a:spcAft>
            </a:pPr>
            <a:endParaRPr lang="cs-CZ" dirty="0">
              <a:effectLst/>
              <a:ea typeface="Calibri" panose="020F0502020204030204" pitchFamily="34" charset="0"/>
              <a:cs typeface="Times New Roman" panose="02020603050405020304" pitchFamily="18" charset="0"/>
            </a:endParaRPr>
          </a:p>
          <a:p>
            <a:pPr marL="628650" lvl="1" indent="-171450">
              <a:lnSpc>
                <a:spcPct val="107000"/>
              </a:lnSpc>
              <a:spcAft>
                <a:spcPts val="800"/>
              </a:spcAft>
              <a:buFont typeface="Arial" panose="020B0604020202020204" pitchFamily="34" charset="0"/>
              <a:buChar char="•"/>
            </a:pPr>
            <a:endParaRPr lang="cs-CZ"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Zástupný symbol pro číslo snímku 1">
            <a:extLst>
              <a:ext uri="{FF2B5EF4-FFF2-40B4-BE49-F238E27FC236}">
                <a16:creationId xmlns:a16="http://schemas.microsoft.com/office/drawing/2014/main" id="{6EB92D2C-231D-44C6-B7E1-0FB33DA2B925}"/>
              </a:ext>
            </a:extLst>
          </p:cNvPr>
          <p:cNvSpPr>
            <a:spLocks noGrp="1"/>
          </p:cNvSpPr>
          <p:nvPr>
            <p:ph type="sldNum" sz="quarter" idx="12"/>
          </p:nvPr>
        </p:nvSpPr>
        <p:spPr/>
        <p:txBody>
          <a:bodyPr/>
          <a:lstStyle/>
          <a:p>
            <a:fld id="{4000C4B2-41BC-D741-8B94-B76DB6967C01}" type="slidenum">
              <a:rPr lang="en-US" smtClean="0"/>
              <a:pPr/>
              <a:t>28</a:t>
            </a:fld>
            <a:endParaRPr lang="en-US"/>
          </a:p>
        </p:txBody>
      </p:sp>
    </p:spTree>
    <p:extLst>
      <p:ext uri="{BB962C8B-B14F-4D97-AF65-F5344CB8AC3E}">
        <p14:creationId xmlns:p14="http://schemas.microsoft.com/office/powerpoint/2010/main" val="2335959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963521" y="2039956"/>
            <a:ext cx="7216958" cy="830997"/>
          </a:xfrm>
          <a:prstGeom prst="rect">
            <a:avLst/>
          </a:prstGeom>
          <a:noFill/>
        </p:spPr>
        <p:txBody>
          <a:bodyPr wrap="square" rtlCol="0">
            <a:spAutoFit/>
          </a:bodyPr>
          <a:lstStyle/>
          <a:p>
            <a:pPr algn="ctr"/>
            <a:endParaRPr lang="cs-CZ" sz="4800" dirty="0"/>
          </a:p>
        </p:txBody>
      </p:sp>
      <p:sp>
        <p:nvSpPr>
          <p:cNvPr id="4" name="Zástupný symbol pro číslo snímku 3">
            <a:extLst>
              <a:ext uri="{FF2B5EF4-FFF2-40B4-BE49-F238E27FC236}">
                <a16:creationId xmlns:a16="http://schemas.microsoft.com/office/drawing/2014/main" id="{53116D45-1239-4C51-8CA9-FD10CC77162E}"/>
              </a:ext>
            </a:extLst>
          </p:cNvPr>
          <p:cNvSpPr>
            <a:spLocks noGrp="1"/>
          </p:cNvSpPr>
          <p:nvPr>
            <p:ph type="sldNum" sz="quarter" idx="12"/>
          </p:nvPr>
        </p:nvSpPr>
        <p:spPr/>
        <p:txBody>
          <a:bodyPr/>
          <a:lstStyle/>
          <a:p>
            <a:fld id="{4000C4B2-41BC-D741-8B94-B76DB6967C01}" type="slidenum">
              <a:rPr lang="en-US" smtClean="0">
                <a:solidFill>
                  <a:schemeClr val="bg1"/>
                </a:solidFill>
              </a:rPr>
              <a:pPr/>
              <a:t>2</a:t>
            </a:fld>
            <a:endParaRPr lang="en-US" dirty="0">
              <a:solidFill>
                <a:schemeClr val="bg1"/>
              </a:solidFill>
            </a:endParaRPr>
          </a:p>
        </p:txBody>
      </p:sp>
      <p:sp>
        <p:nvSpPr>
          <p:cNvPr id="5" name="TextovéPole 4">
            <a:extLst>
              <a:ext uri="{FF2B5EF4-FFF2-40B4-BE49-F238E27FC236}">
                <a16:creationId xmlns:a16="http://schemas.microsoft.com/office/drawing/2014/main" id="{EA22FCA1-6412-D1A6-11BC-7022F7315772}"/>
              </a:ext>
            </a:extLst>
          </p:cNvPr>
          <p:cNvSpPr txBox="1"/>
          <p:nvPr/>
        </p:nvSpPr>
        <p:spPr>
          <a:xfrm>
            <a:off x="648070" y="1544132"/>
            <a:ext cx="7847860" cy="4247317"/>
          </a:xfrm>
          <a:prstGeom prst="rect">
            <a:avLst/>
          </a:prstGeom>
          <a:noFill/>
        </p:spPr>
        <p:txBody>
          <a:bodyPr wrap="square">
            <a:spAutoFit/>
          </a:bodyPr>
          <a:lstStyle/>
          <a:p>
            <a:pPr marL="285750" indent="-285750" fontAlgn="base">
              <a:lnSpc>
                <a:spcPts val="2500"/>
              </a:lnSpc>
              <a:buFont typeface="Arial" panose="020B0604020202020204" pitchFamily="34" charset="0"/>
              <a:buChar char="•"/>
            </a:pPr>
            <a:r>
              <a:rPr lang="cs-CZ" sz="2000" i="0" u="none" strike="noStrike" dirty="0">
                <a:solidFill>
                  <a:schemeClr val="bg1"/>
                </a:solidFill>
                <a:effectLst/>
                <a:latin typeface="Arial" panose="020B0604020202020204" pitchFamily="34" charset="0"/>
              </a:rPr>
              <a:t>Máme více než </a:t>
            </a:r>
            <a:r>
              <a:rPr lang="pt-BR" sz="2000" i="0" u="none" strike="noStrike" dirty="0">
                <a:solidFill>
                  <a:schemeClr val="bg1"/>
                </a:solidFill>
                <a:effectLst/>
                <a:latin typeface="Arial" panose="020B0604020202020204" pitchFamily="34" charset="0"/>
              </a:rPr>
              <a:t>25let</a:t>
            </a:r>
            <a:r>
              <a:rPr lang="cs-CZ" sz="2000" i="0" u="none" strike="noStrike" dirty="0">
                <a:solidFill>
                  <a:schemeClr val="bg1"/>
                </a:solidFill>
                <a:effectLst/>
                <a:latin typeface="Arial" panose="020B0604020202020204" pitchFamily="34" charset="0"/>
              </a:rPr>
              <a:t>ou</a:t>
            </a:r>
            <a:r>
              <a:rPr lang="pt-BR" sz="2000" i="0" u="none" strike="noStrike" dirty="0">
                <a:solidFill>
                  <a:schemeClr val="bg1"/>
                </a:solidFill>
                <a:effectLst/>
                <a:latin typeface="Arial" panose="020B0604020202020204" pitchFamily="34" charset="0"/>
              </a:rPr>
              <a:t> zkušenost s administrací </a:t>
            </a:r>
            <a:r>
              <a:rPr lang="cs-CZ" sz="2000" i="0" u="none" strike="noStrike" dirty="0">
                <a:solidFill>
                  <a:schemeClr val="bg1"/>
                </a:solidFill>
                <a:effectLst/>
                <a:latin typeface="Arial" panose="020B0604020202020204" pitchFamily="34" charset="0"/>
              </a:rPr>
              <a:t>a kontrolou projektů</a:t>
            </a:r>
            <a:r>
              <a:rPr lang="en-US" sz="2000" i="0" dirty="0">
                <a:solidFill>
                  <a:schemeClr val="bg1"/>
                </a:solidFill>
                <a:effectLst/>
                <a:latin typeface="Arial" panose="020B0604020202020204" pitchFamily="34" charset="0"/>
              </a:rPr>
              <a:t>​</a:t>
            </a:r>
            <a:endParaRPr lang="cs-CZ" sz="2000" dirty="0">
              <a:solidFill>
                <a:schemeClr val="bg1"/>
              </a:solidFill>
              <a:latin typeface="Arial" panose="020B0604020202020204" pitchFamily="34" charset="0"/>
            </a:endParaRPr>
          </a:p>
          <a:p>
            <a:pPr marL="285750" indent="-285750" fontAlgn="base">
              <a:lnSpc>
                <a:spcPts val="2500"/>
              </a:lnSpc>
              <a:buFont typeface="Arial" panose="020B0604020202020204" pitchFamily="34" charset="0"/>
              <a:buChar char="•"/>
            </a:pPr>
            <a:r>
              <a:rPr lang="cs-CZ" sz="2000" dirty="0">
                <a:solidFill>
                  <a:schemeClr val="bg1"/>
                </a:solidFill>
                <a:latin typeface="Arial" panose="020B0604020202020204" pitchFamily="34" charset="0"/>
              </a:rPr>
              <a:t>Máme pobočky ve 13 krajských městech České republiky</a:t>
            </a:r>
          </a:p>
          <a:p>
            <a:pPr marL="285750" indent="-285750" fontAlgn="base">
              <a:lnSpc>
                <a:spcPts val="2500"/>
              </a:lnSpc>
              <a:buFont typeface="Arial" panose="020B0604020202020204" pitchFamily="34" charset="0"/>
              <a:buChar char="•"/>
            </a:pPr>
            <a:r>
              <a:rPr lang="cs-CZ" sz="2000" dirty="0">
                <a:solidFill>
                  <a:schemeClr val="bg1"/>
                </a:solidFill>
                <a:latin typeface="Arial" panose="020B0604020202020204" pitchFamily="34" charset="0"/>
              </a:rPr>
              <a:t>Disponujeme specializovanými odborníky na všech krajských pracovištích</a:t>
            </a:r>
          </a:p>
          <a:p>
            <a:pPr marL="285750" indent="-285750" fontAlgn="base">
              <a:lnSpc>
                <a:spcPts val="2500"/>
              </a:lnSpc>
              <a:buFont typeface="Arial" panose="020B0604020202020204" pitchFamily="34" charset="0"/>
              <a:buChar char="•"/>
            </a:pPr>
            <a:r>
              <a:rPr lang="cs-CZ" sz="2000" dirty="0">
                <a:solidFill>
                  <a:schemeClr val="bg1"/>
                </a:solidFill>
                <a:latin typeface="Arial" panose="020B0604020202020204" pitchFamily="34" charset="0"/>
              </a:rPr>
              <a:t>Etablovali jsme odborná pracoviště pro administraci veřejných zakázek v IROP</a:t>
            </a:r>
          </a:p>
          <a:p>
            <a:pPr marL="285750" indent="-285750" algn="just" fontAlgn="base">
              <a:lnSpc>
                <a:spcPts val="2500"/>
              </a:lnSpc>
              <a:buFont typeface="Arial" panose="020B0604020202020204" pitchFamily="34" charset="0"/>
              <a:buChar char="•"/>
            </a:pPr>
            <a:r>
              <a:rPr lang="cs-CZ" sz="2000" dirty="0">
                <a:solidFill>
                  <a:schemeClr val="bg1"/>
                </a:solidFill>
                <a:latin typeface="Arial" panose="020B0604020202020204" pitchFamily="34" charset="0"/>
              </a:rPr>
              <a:t>O</a:t>
            </a:r>
            <a:r>
              <a:rPr lang="cs-CZ" sz="2000" i="0" u="none" strike="noStrike" dirty="0">
                <a:solidFill>
                  <a:schemeClr val="bg1"/>
                </a:solidFill>
                <a:effectLst/>
                <a:latin typeface="Arial" panose="020B0604020202020204" pitchFamily="34" charset="0"/>
              </a:rPr>
              <a:t>d počátku své historie Centrum administrovalo programy za více než 200 mld. Kč (7,35 mld. EUR) a přispělo k realizaci více než 25 tisíc projektů</a:t>
            </a:r>
            <a:endParaRPr lang="en-US" sz="2000" dirty="0">
              <a:solidFill>
                <a:schemeClr val="bg1"/>
              </a:solidFill>
              <a:latin typeface="Arial" panose="020B0604020202020204" pitchFamily="34" charset="0"/>
            </a:endParaRPr>
          </a:p>
          <a:p>
            <a:pPr marL="285750" indent="-285750" algn="just" fontAlgn="base">
              <a:lnSpc>
                <a:spcPts val="2500"/>
              </a:lnSpc>
              <a:buFont typeface="Arial" panose="020B0604020202020204" pitchFamily="34" charset="0"/>
              <a:buChar char="•"/>
            </a:pPr>
            <a:r>
              <a:rPr lang="cs-CZ" sz="2000" i="0" u="none" strike="noStrike" dirty="0">
                <a:solidFill>
                  <a:schemeClr val="bg1"/>
                </a:solidFill>
                <a:effectLst/>
                <a:latin typeface="Arial" panose="020B0604020202020204" pitchFamily="34" charset="0"/>
              </a:rPr>
              <a:t>V aktuálním programovém období 2021–2027 je Centrum jediným zprostředkujícím subjektem pro IROP</a:t>
            </a:r>
            <a:endParaRPr lang="cs-CZ" sz="2000" dirty="0">
              <a:solidFill>
                <a:schemeClr val="bg1"/>
              </a:solidFill>
              <a:latin typeface="Arial" panose="020B0604020202020204" pitchFamily="34" charset="0"/>
            </a:endParaRPr>
          </a:p>
          <a:p>
            <a:pPr marL="285750" indent="-285750" algn="just" fontAlgn="base">
              <a:buFont typeface="Arial" panose="020B0604020202020204" pitchFamily="34" charset="0"/>
              <a:buChar char="•"/>
            </a:pPr>
            <a:r>
              <a:rPr lang="cs-CZ" sz="2000" dirty="0">
                <a:solidFill>
                  <a:schemeClr val="bg1"/>
                </a:solidFill>
                <a:latin typeface="Arial" panose="020B0604020202020204" pitchFamily="34" charset="0"/>
              </a:rPr>
              <a:t>Vůči svým klientům jsme maximálně otevření, féroví a spolehliví</a:t>
            </a:r>
          </a:p>
        </p:txBody>
      </p:sp>
      <p:sp>
        <p:nvSpPr>
          <p:cNvPr id="7" name="TextovéPole 6">
            <a:extLst>
              <a:ext uri="{FF2B5EF4-FFF2-40B4-BE49-F238E27FC236}">
                <a16:creationId xmlns:a16="http://schemas.microsoft.com/office/drawing/2014/main" id="{EB595383-AD4D-DC78-4BB0-573C8F9B14B1}"/>
              </a:ext>
            </a:extLst>
          </p:cNvPr>
          <p:cNvSpPr txBox="1"/>
          <p:nvPr/>
        </p:nvSpPr>
        <p:spPr>
          <a:xfrm>
            <a:off x="833784" y="219002"/>
            <a:ext cx="7847860" cy="1077218"/>
          </a:xfrm>
          <a:prstGeom prst="rect">
            <a:avLst/>
          </a:prstGeom>
          <a:noFill/>
        </p:spPr>
        <p:txBody>
          <a:bodyPr wrap="square">
            <a:spAutoFit/>
          </a:bodyPr>
          <a:lstStyle/>
          <a:p>
            <a:pPr algn="ctr"/>
            <a:r>
              <a:rPr lang="cs-CZ" sz="3200" b="1" i="0" u="none" strike="noStrike" dirty="0">
                <a:solidFill>
                  <a:schemeClr val="bg1"/>
                </a:solidFill>
                <a:effectLst/>
                <a:latin typeface="Arial" panose="020B0604020202020204" pitchFamily="34" charset="0"/>
              </a:rPr>
              <a:t>Centrum pro regionální rozvoj České republiky</a:t>
            </a:r>
            <a:endParaRPr lang="cs-CZ" sz="3200" dirty="0"/>
          </a:p>
        </p:txBody>
      </p:sp>
    </p:spTree>
    <p:extLst>
      <p:ext uri="{BB962C8B-B14F-4D97-AF65-F5344CB8AC3E}">
        <p14:creationId xmlns:p14="http://schemas.microsoft.com/office/powerpoint/2010/main" val="1770168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ROZPOČTY</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319596" y="1509078"/>
            <a:ext cx="8367204"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11" name="TextovéPole 10">
            <a:extLst>
              <a:ext uri="{FF2B5EF4-FFF2-40B4-BE49-F238E27FC236}">
                <a16:creationId xmlns:a16="http://schemas.microsoft.com/office/drawing/2014/main" id="{57988D09-2520-45E9-9BC4-B97CDE589DF7}"/>
              </a:ext>
            </a:extLst>
          </p:cNvPr>
          <p:cNvSpPr txBox="1"/>
          <p:nvPr/>
        </p:nvSpPr>
        <p:spPr>
          <a:xfrm>
            <a:off x="457199" y="1343936"/>
            <a:ext cx="8143593" cy="4812600"/>
          </a:xfrm>
          <a:prstGeom prst="rect">
            <a:avLst/>
          </a:prstGeom>
          <a:noFill/>
        </p:spPr>
        <p:txBody>
          <a:bodyPr wrap="square">
            <a:spAutoFit/>
          </a:bodyPr>
          <a:lstStyle/>
          <a:p>
            <a:r>
              <a:rPr lang="cs-CZ" b="1" dirty="0">
                <a:ea typeface="Calibri" panose="020F0502020204030204" pitchFamily="34" charset="0"/>
              </a:rPr>
              <a:t>Přehled stavebních rozpočtů dokládaných v jednotlivých fázích projektu</a:t>
            </a:r>
          </a:p>
          <a:p>
            <a:endParaRPr lang="cs-CZ" sz="600" b="1" dirty="0">
              <a:latin typeface="Calibri" panose="020F0502020204030204" pitchFamily="34" charset="0"/>
              <a:ea typeface="Calibri" panose="020F0502020204030204" pitchFamily="34" charset="0"/>
            </a:endParaRPr>
          </a:p>
          <a:p>
            <a:endParaRPr lang="cs-CZ" sz="600" b="1"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cs-CZ" sz="1400" b="1" dirty="0"/>
              <a:t>Před vyhlášením výběrového řízení (I. Fáze)</a:t>
            </a:r>
          </a:p>
          <a:p>
            <a:pPr marL="742950" lvl="1" indent="-285750">
              <a:buFontTx/>
              <a:buChar char="-"/>
            </a:pPr>
            <a:r>
              <a:rPr lang="cs-CZ" sz="1400" dirty="0">
                <a:ea typeface="Calibri" panose="020F0502020204030204" pitchFamily="34" charset="0"/>
              </a:rPr>
              <a:t>položkový rozpočet stanovující předpokládanou hodnotu stavebních nákladů projektu (rozpočet projektanta), který splňuje požadavky na strukturu a členění dle vyhlášky č. 169/2016 Sb. </a:t>
            </a:r>
          </a:p>
          <a:p>
            <a:pPr marL="742950" lvl="1" indent="-285750">
              <a:buFontTx/>
              <a:buChar char="-"/>
            </a:pPr>
            <a:r>
              <a:rPr lang="cs-CZ" sz="1400" dirty="0">
                <a:ea typeface="Calibri" panose="020F0502020204030204" pitchFamily="34" charset="0"/>
              </a:rPr>
              <a:t>soupis stavebních prací, dodávek a služeb s výkazem výměr zadávací dokumentace VZ (slepý rozpočet)</a:t>
            </a:r>
          </a:p>
          <a:p>
            <a:pPr lvl="1"/>
            <a:endParaRPr lang="cs-CZ" sz="14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cs-CZ" sz="1400" b="1" dirty="0">
                <a:effectLst/>
                <a:ea typeface="Calibri" panose="020F0502020204030204" pitchFamily="34" charset="0"/>
              </a:rPr>
              <a:t>V průběhu výběrového řízení a po výběrovém řízení v době realizace (II. – III. fáze VZ)</a:t>
            </a:r>
          </a:p>
          <a:p>
            <a:pPr marL="742950" lvl="1" indent="-285750">
              <a:buFontTx/>
              <a:buChar char="-"/>
            </a:pPr>
            <a:r>
              <a:rPr lang="cs-CZ" sz="1400" dirty="0"/>
              <a:t>aktualizovaný soupis stavebních prací, dodávek a služeb s výkazem výměr zadávací dokumentace VZ (slepý rozpočet)</a:t>
            </a:r>
          </a:p>
          <a:p>
            <a:pPr marL="742950" lvl="1" indent="-285750">
              <a:buFontTx/>
              <a:buChar char="-"/>
            </a:pPr>
            <a:r>
              <a:rPr lang="cs-CZ" sz="1400" dirty="0"/>
              <a:t>položkový rozpočet stavby vítězného zhotovitele (smluvní rozpočet)</a:t>
            </a:r>
            <a:endParaRPr lang="cs-CZ" sz="1400" dirty="0">
              <a:latin typeface="Calibri" panose="020F0502020204030204" pitchFamily="34" charset="0"/>
              <a:ea typeface="Calibri" panose="020F0502020204030204" pitchFamily="34" charset="0"/>
            </a:endParaRPr>
          </a:p>
          <a:p>
            <a:endParaRPr lang="cs-CZ" sz="14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cs-CZ" sz="1400" b="1" dirty="0"/>
              <a:t>V realizaci  (IV. – V. fáze VZ)</a:t>
            </a:r>
          </a:p>
          <a:p>
            <a:pPr marL="742950" lvl="1" indent="-285750">
              <a:buFontTx/>
              <a:buChar char="-"/>
            </a:pPr>
            <a:r>
              <a:rPr lang="cs-CZ" sz="1400" dirty="0"/>
              <a:t>položkový rozpočet stavby – dodatek (změnový rozpočet)</a:t>
            </a:r>
            <a:endParaRPr lang="cs-CZ" sz="1400" dirty="0">
              <a:latin typeface="Calibri" panose="020F0502020204030204" pitchFamily="34" charset="0"/>
              <a:ea typeface="Calibri" panose="020F0502020204030204" pitchFamily="34" charset="0"/>
            </a:endParaRPr>
          </a:p>
          <a:p>
            <a:endParaRPr lang="cs-CZ" sz="14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pl-PL" sz="1400" b="1" dirty="0"/>
              <a:t>Žádost o platbu po dokončení stavebních prací </a:t>
            </a:r>
            <a:endParaRPr lang="cs-CZ" sz="1400" b="1" dirty="0">
              <a:cs typeface="Times New Roman" panose="02020603050405020304" pitchFamily="18" charset="0"/>
            </a:endParaRPr>
          </a:p>
          <a:p>
            <a:pPr marL="742950" lvl="1" indent="-285750">
              <a:buFontTx/>
              <a:buChar char="-"/>
            </a:pPr>
            <a:r>
              <a:rPr lang="cs-CZ" sz="1400" dirty="0"/>
              <a:t>soupis skutečně provedených prací (tzv. čerpání)</a:t>
            </a:r>
          </a:p>
          <a:p>
            <a:pPr marL="742950" lvl="1" indent="-285750">
              <a:buFontTx/>
              <a:buChar char="-"/>
            </a:pPr>
            <a:r>
              <a:rPr lang="cs-CZ" sz="1400" dirty="0"/>
              <a:t>soupisy skutečně provedených prací (tzv. čerpání) musí být doloženy jako příloha fakturace (</a:t>
            </a:r>
            <a:r>
              <a:rPr lang="cs-CZ" sz="1400" dirty="0" err="1"/>
              <a:t>pdf</a:t>
            </a:r>
            <a:r>
              <a:rPr lang="cs-CZ" sz="1400" dirty="0"/>
              <a:t>) + je nutné doložit elektronický formát čerpání</a:t>
            </a:r>
            <a:endParaRPr lang="cs-CZ" b="1" dirty="0">
              <a:effectLst/>
              <a:ea typeface="Calibri" panose="020F0502020204030204" pitchFamily="34" charset="0"/>
              <a:cs typeface="Times New Roman" panose="02020603050405020304" pitchFamily="18" charset="0"/>
            </a:endParaRPr>
          </a:p>
          <a:p>
            <a:pPr marL="628650" lvl="1" indent="-171450">
              <a:lnSpc>
                <a:spcPct val="107000"/>
              </a:lnSpc>
              <a:spcAft>
                <a:spcPts val="800"/>
              </a:spcAft>
              <a:buFont typeface="Arial" panose="020B0604020202020204" pitchFamily="34" charset="0"/>
              <a:buChar char="•"/>
            </a:pPr>
            <a:endParaRPr lang="cs-CZ"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Zástupný symbol pro číslo snímku 1">
            <a:extLst>
              <a:ext uri="{FF2B5EF4-FFF2-40B4-BE49-F238E27FC236}">
                <a16:creationId xmlns:a16="http://schemas.microsoft.com/office/drawing/2014/main" id="{A5BEB509-527C-4B15-8C9A-58D6A0C7BFE8}"/>
              </a:ext>
            </a:extLst>
          </p:cNvPr>
          <p:cNvSpPr>
            <a:spLocks noGrp="1"/>
          </p:cNvSpPr>
          <p:nvPr>
            <p:ph type="sldNum" sz="quarter" idx="12"/>
          </p:nvPr>
        </p:nvSpPr>
        <p:spPr/>
        <p:txBody>
          <a:bodyPr/>
          <a:lstStyle/>
          <a:p>
            <a:fld id="{4000C4B2-41BC-D741-8B94-B76DB6967C01}" type="slidenum">
              <a:rPr lang="en-US" smtClean="0"/>
              <a:pPr/>
              <a:t>29</a:t>
            </a:fld>
            <a:endParaRPr lang="en-US"/>
          </a:p>
        </p:txBody>
      </p:sp>
    </p:spTree>
    <p:extLst>
      <p:ext uri="{BB962C8B-B14F-4D97-AF65-F5344CB8AC3E}">
        <p14:creationId xmlns:p14="http://schemas.microsoft.com/office/powerpoint/2010/main" val="880701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ROZPOČTY</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11" name="TextovéPole 10">
            <a:extLst>
              <a:ext uri="{FF2B5EF4-FFF2-40B4-BE49-F238E27FC236}">
                <a16:creationId xmlns:a16="http://schemas.microsoft.com/office/drawing/2014/main" id="{57988D09-2520-45E9-9BC4-B97CDE589DF7}"/>
              </a:ext>
            </a:extLst>
          </p:cNvPr>
          <p:cNvSpPr txBox="1"/>
          <p:nvPr/>
        </p:nvSpPr>
        <p:spPr>
          <a:xfrm>
            <a:off x="759542" y="1107098"/>
            <a:ext cx="7693358" cy="5223866"/>
          </a:xfrm>
          <a:prstGeom prst="rect">
            <a:avLst/>
          </a:prstGeom>
          <a:noFill/>
        </p:spPr>
        <p:txBody>
          <a:bodyPr wrap="square">
            <a:spAutoFit/>
          </a:bodyPr>
          <a:lstStyle/>
          <a:p>
            <a:pPr algn="just">
              <a:lnSpc>
                <a:spcPct val="107000"/>
              </a:lnSpc>
              <a:spcAft>
                <a:spcPts val="800"/>
              </a:spcAft>
            </a:pPr>
            <a:r>
              <a:rPr lang="cs-CZ" b="1" dirty="0">
                <a:ea typeface="Calibri" panose="020F0502020204030204" pitchFamily="34" charset="0"/>
                <a:cs typeface="Times New Roman" panose="02020603050405020304" pitchFamily="18" charset="0"/>
              </a:rPr>
              <a:t>Nejčastější pochybení:</a:t>
            </a:r>
          </a:p>
          <a:p>
            <a:pPr marL="285750" indent="-285750" algn="just">
              <a:lnSpc>
                <a:spcPct val="107000"/>
              </a:lnSpc>
              <a:spcAft>
                <a:spcPts val="800"/>
              </a:spcAft>
              <a:buFont typeface="Arial" panose="020B0604020202020204" pitchFamily="34" charset="0"/>
              <a:buChar char="•"/>
            </a:pPr>
            <a:r>
              <a:rPr lang="cs-CZ" sz="1500" dirty="0">
                <a:ea typeface="Calibri" panose="020F0502020204030204" pitchFamily="34" charset="0"/>
                <a:cs typeface="Times New Roman" panose="02020603050405020304" pitchFamily="18" charset="0"/>
              </a:rPr>
              <a:t>R</a:t>
            </a:r>
            <a:r>
              <a:rPr lang="cs-CZ" sz="1500" dirty="0">
                <a:effectLst/>
                <a:ea typeface="Calibri" panose="020F0502020204030204" pitchFamily="34" charset="0"/>
                <a:cs typeface="Times New Roman" panose="02020603050405020304" pitchFamily="18" charset="0"/>
              </a:rPr>
              <a:t>ozpočet není přímým výstupem ze softwaru pro rozpočtování (např. rozpočet je předložen v Excelu, který vznikl sloučením výstupů z různých rozpočtových softwarů).</a:t>
            </a:r>
            <a:endParaRPr lang="cs-CZ" sz="1500" dirty="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cs-CZ" sz="1500" dirty="0"/>
              <a:t>Předložený rozpočet obsahuje tzv. „komplet položky“, které odkazují na dílčí položkové rozpočty, které jsou ve většině případů zpracované jako náhodné excelové soubory a nesplňují požadavky na formát a strukturu. </a:t>
            </a:r>
          </a:p>
          <a:p>
            <a:pPr marL="285750" indent="-285750" algn="just">
              <a:lnSpc>
                <a:spcPct val="107000"/>
              </a:lnSpc>
              <a:spcAft>
                <a:spcPts val="800"/>
              </a:spcAft>
              <a:buFont typeface="Arial" panose="020B0604020202020204" pitchFamily="34" charset="0"/>
              <a:buChar char="•"/>
            </a:pPr>
            <a:r>
              <a:rPr lang="cs-CZ" sz="1500" dirty="0"/>
              <a:t>Rozpočty nejsou zpracovány v souladu s vyhláškou č. 169/2016 Sb. a chybí jim základní náležitosti, například výkazy výměr, rekapitulace, dostatečné popisy položek.</a:t>
            </a:r>
          </a:p>
          <a:p>
            <a:pPr marL="285750" indent="-285750" algn="just">
              <a:lnSpc>
                <a:spcPct val="107000"/>
              </a:lnSpc>
              <a:spcAft>
                <a:spcPts val="800"/>
              </a:spcAft>
              <a:buFont typeface="Arial" panose="020B0604020202020204" pitchFamily="34" charset="0"/>
              <a:buChar char="•"/>
            </a:pPr>
            <a:r>
              <a:rPr lang="cs-CZ" sz="1500" dirty="0"/>
              <a:t>Ocenění rozpočtu jednotlivých dodatků je v rozporu s uzavřenou smlouvou o dílo nebo s Obecnými pravidly pro žadatele a příjemce.</a:t>
            </a:r>
          </a:p>
          <a:p>
            <a:pPr marL="285750" indent="-285750" algn="just">
              <a:lnSpc>
                <a:spcPct val="107000"/>
              </a:lnSpc>
              <a:spcAft>
                <a:spcPts val="800"/>
              </a:spcAft>
              <a:buFont typeface="Arial" panose="020B0604020202020204" pitchFamily="34" charset="0"/>
              <a:buChar char="•"/>
            </a:pPr>
            <a:r>
              <a:rPr lang="cs-CZ" sz="1500" dirty="0"/>
              <a:t>U změnového rozpočtu není doloženo vysvětlení ke stanovení výše jednotkových cen víceprací, jež nevychází z uzavřené smlouvy o dílo ani cenové soustavy (položky vlastní) podle Obecných pravidel pro žadatele a příjemce. </a:t>
            </a:r>
          </a:p>
          <a:p>
            <a:pPr marL="285750" indent="-285750" algn="just">
              <a:lnSpc>
                <a:spcPct val="107000"/>
              </a:lnSpc>
              <a:spcAft>
                <a:spcPts val="800"/>
              </a:spcAft>
              <a:buFont typeface="Arial" panose="020B0604020202020204" pitchFamily="34" charset="0"/>
              <a:buChar char="•"/>
            </a:pPr>
            <a:r>
              <a:rPr lang="cs-CZ" sz="1500" dirty="0"/>
              <a:t>Předkládané čerpání ke kontrole nemá podklady kompletní nebo jsou ve špatném formátu. </a:t>
            </a:r>
          </a:p>
          <a:p>
            <a:pPr marL="628650" lvl="1" indent="-171450">
              <a:lnSpc>
                <a:spcPct val="107000"/>
              </a:lnSpc>
              <a:spcAft>
                <a:spcPts val="800"/>
              </a:spcAft>
              <a:buFont typeface="Arial" panose="020B0604020202020204" pitchFamily="34" charset="0"/>
              <a:buChar char="•"/>
            </a:pPr>
            <a:endParaRPr lang="cs-CZ"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Zástupný symbol pro číslo snímku 1">
            <a:extLst>
              <a:ext uri="{FF2B5EF4-FFF2-40B4-BE49-F238E27FC236}">
                <a16:creationId xmlns:a16="http://schemas.microsoft.com/office/drawing/2014/main" id="{0851C911-FB65-4829-8E49-DB4F10397C1A}"/>
              </a:ext>
            </a:extLst>
          </p:cNvPr>
          <p:cNvSpPr>
            <a:spLocks noGrp="1"/>
          </p:cNvSpPr>
          <p:nvPr>
            <p:ph type="sldNum" sz="quarter" idx="12"/>
          </p:nvPr>
        </p:nvSpPr>
        <p:spPr/>
        <p:txBody>
          <a:bodyPr/>
          <a:lstStyle/>
          <a:p>
            <a:fld id="{4000C4B2-41BC-D741-8B94-B76DB6967C01}" type="slidenum">
              <a:rPr lang="en-US" smtClean="0"/>
              <a:pPr/>
              <a:t>30</a:t>
            </a:fld>
            <a:endParaRPr lang="en-US"/>
          </a:p>
        </p:txBody>
      </p:sp>
    </p:spTree>
    <p:extLst>
      <p:ext uri="{BB962C8B-B14F-4D97-AF65-F5344CB8AC3E}">
        <p14:creationId xmlns:p14="http://schemas.microsoft.com/office/powerpoint/2010/main" val="1496726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BIM Platforma</a:t>
            </a:r>
            <a:endParaRPr lang="en-US" sz="2800" cap="all">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11" name="TextovéPole 10">
            <a:extLst>
              <a:ext uri="{FF2B5EF4-FFF2-40B4-BE49-F238E27FC236}">
                <a16:creationId xmlns:a16="http://schemas.microsoft.com/office/drawing/2014/main" id="{57988D09-2520-45E9-9BC4-B97CDE589DF7}"/>
              </a:ext>
            </a:extLst>
          </p:cNvPr>
          <p:cNvSpPr txBox="1"/>
          <p:nvPr/>
        </p:nvSpPr>
        <p:spPr>
          <a:xfrm>
            <a:off x="993442" y="1304059"/>
            <a:ext cx="6960093" cy="4249881"/>
          </a:xfrm>
          <a:prstGeom prst="rect">
            <a:avLst/>
          </a:prstGeom>
          <a:noFill/>
        </p:spPr>
        <p:txBody>
          <a:bodyPr wrap="square">
            <a:spAutoFit/>
          </a:bodyPr>
          <a:lstStyle/>
          <a:p>
            <a:pPr marL="285750" indent="-285750" algn="just">
              <a:lnSpc>
                <a:spcPct val="107000"/>
              </a:lnSpc>
              <a:spcBef>
                <a:spcPts val="1800"/>
              </a:spcBef>
              <a:spcAft>
                <a:spcPts val="800"/>
              </a:spcAft>
              <a:buFont typeface="Arial" panose="020B0604020202020204" pitchFamily="34" charset="0"/>
              <a:buChar char="•"/>
            </a:pPr>
            <a:r>
              <a:rPr lang="cs-CZ" dirty="0">
                <a:effectLst/>
                <a:ea typeface="Calibri" panose="020F0502020204030204" pitchFamily="34" charset="0"/>
                <a:cs typeface="Times New Roman" panose="02020603050405020304" pitchFamily="18" charset="0"/>
              </a:rPr>
              <a:t>Podklad pro čerpání ze strany Centra </a:t>
            </a:r>
            <a:r>
              <a:rPr lang="cs-CZ" dirty="0">
                <a:ea typeface="Calibri" panose="020F0502020204030204" pitchFamily="34" charset="0"/>
                <a:cs typeface="Times New Roman" panose="02020603050405020304" pitchFamily="18" charset="0"/>
              </a:rPr>
              <a:t>se poskytuje prostřednictvím </a:t>
            </a:r>
            <a:r>
              <a:rPr lang="cs-CZ" dirty="0">
                <a:effectLst/>
                <a:ea typeface="Calibri" panose="020F0502020204030204" pitchFamily="34" charset="0"/>
                <a:cs typeface="Times New Roman" panose="02020603050405020304" pitchFamily="18" charset="0"/>
              </a:rPr>
              <a:t>BIM platformy, ve které bude nahrán rozpočet smlouvy o dílo, do </a:t>
            </a:r>
            <a:r>
              <a:rPr lang="cs-CZ" dirty="0">
                <a:cs typeface="Times New Roman" panose="02020603050405020304" pitchFamily="18" charset="0"/>
              </a:rPr>
              <a:t>kterého bude příjemce vyplňovat čerpání za jednotlivá období. Příjemce poskytne Centru e-mailovou adresu, na které bude mít prostřednictvím BIM Platformy založený účet, pro vyplnění čerpání.</a:t>
            </a:r>
          </a:p>
          <a:p>
            <a:pPr marL="285750" indent="-285750" algn="just">
              <a:lnSpc>
                <a:spcPct val="107000"/>
              </a:lnSpc>
              <a:spcBef>
                <a:spcPts val="1800"/>
              </a:spcBef>
              <a:spcAft>
                <a:spcPts val="800"/>
              </a:spcAft>
              <a:buFont typeface="Arial" panose="020B0604020202020204" pitchFamily="34" charset="0"/>
              <a:buChar char="•"/>
            </a:pPr>
            <a:r>
              <a:rPr lang="cs-CZ" dirty="0">
                <a:effectLst/>
                <a:ea typeface="Calibri" panose="020F0502020204030204" pitchFamily="34" charset="0"/>
                <a:cs typeface="Times New Roman" panose="02020603050405020304" pitchFamily="18" charset="0"/>
              </a:rPr>
              <a:t>BIM platforma se bude využívat také u příjemců, kteří </a:t>
            </a:r>
            <a:r>
              <a:rPr lang="cs-CZ" dirty="0">
                <a:ea typeface="Calibri" panose="020F0502020204030204" pitchFamily="34" charset="0"/>
                <a:cs typeface="Times New Roman" panose="02020603050405020304" pitchFamily="18" charset="0"/>
              </a:rPr>
              <a:t>používají</a:t>
            </a:r>
            <a:r>
              <a:rPr lang="cs-CZ" dirty="0">
                <a:effectLst/>
                <a:ea typeface="Calibri" panose="020F0502020204030204" pitchFamily="34" charset="0"/>
                <a:cs typeface="Times New Roman" panose="02020603050405020304" pitchFamily="18" charset="0"/>
              </a:rPr>
              <a:t> rozpočtový SW Kros – v BIM platformě bude nahraný rozpočet smlouvy o dílo a současně čerpání za </a:t>
            </a:r>
            <a:r>
              <a:rPr lang="cs-CZ" dirty="0">
                <a:cs typeface="Times New Roman" panose="02020603050405020304" pitchFamily="18" charset="0"/>
              </a:rPr>
              <a:t>jednotlivá období. Příjemce bude kontaktován ze strany Centra, na jakou e-mailovou adresu má příjemce nasdílet čerpání přes BIM Platformu, s nastavením sdílení ve stupni Objednatel, investor. </a:t>
            </a:r>
          </a:p>
          <a:p>
            <a:pPr marL="628650" lvl="1" indent="-171450">
              <a:lnSpc>
                <a:spcPct val="107000"/>
              </a:lnSpc>
              <a:spcAft>
                <a:spcPts val="800"/>
              </a:spcAft>
              <a:buFont typeface="Arial" panose="020B0604020202020204" pitchFamily="34" charset="0"/>
              <a:buChar char="•"/>
            </a:pPr>
            <a:endParaRPr lang="cs-CZ"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31</a:t>
            </a:fld>
            <a:endParaRPr lang="en-US"/>
          </a:p>
        </p:txBody>
      </p:sp>
    </p:spTree>
    <p:extLst>
      <p:ext uri="{BB962C8B-B14F-4D97-AF65-F5344CB8AC3E}">
        <p14:creationId xmlns:p14="http://schemas.microsoft.com/office/powerpoint/2010/main" val="2561425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1038687" y="1926251"/>
            <a:ext cx="7066625" cy="1569660"/>
          </a:xfrm>
          <a:prstGeom prst="rect">
            <a:avLst/>
          </a:prstGeom>
          <a:noFill/>
        </p:spPr>
        <p:txBody>
          <a:bodyPr wrap="square" rtlCol="0">
            <a:spAutoFit/>
          </a:bodyPr>
          <a:lstStyle/>
          <a:p>
            <a:pPr algn="ctr"/>
            <a:endParaRPr lang="cs-CZ" sz="4800" b="1" cap="all" dirty="0">
              <a:solidFill>
                <a:schemeClr val="bg1"/>
              </a:solidFill>
              <a:latin typeface="+mj-lt"/>
              <a:ea typeface="+mj-ea"/>
              <a:cs typeface="+mj-cs"/>
            </a:endParaRPr>
          </a:p>
          <a:p>
            <a:pPr algn="ctr"/>
            <a:r>
              <a:rPr lang="cs-CZ" sz="4800" b="1" cap="all" dirty="0">
                <a:solidFill>
                  <a:schemeClr val="bg1"/>
                </a:solidFill>
                <a:latin typeface="+mj-lt"/>
                <a:ea typeface="+mj-ea"/>
                <a:cs typeface="+mj-cs"/>
              </a:rPr>
              <a:t>Veřejné zakázky</a:t>
            </a:r>
            <a:endParaRPr lang="cs-CZ" sz="4800" dirty="0"/>
          </a:p>
        </p:txBody>
      </p:sp>
      <p:sp>
        <p:nvSpPr>
          <p:cNvPr id="4" name="Zástupný symbol pro číslo snímku 3">
            <a:extLst>
              <a:ext uri="{FF2B5EF4-FFF2-40B4-BE49-F238E27FC236}">
                <a16:creationId xmlns:a16="http://schemas.microsoft.com/office/drawing/2014/main" id="{53116D45-1239-4C51-8CA9-FD10CC77162E}"/>
              </a:ext>
            </a:extLst>
          </p:cNvPr>
          <p:cNvSpPr>
            <a:spLocks noGrp="1"/>
          </p:cNvSpPr>
          <p:nvPr>
            <p:ph type="sldNum" sz="quarter" idx="4294967295"/>
          </p:nvPr>
        </p:nvSpPr>
        <p:spPr>
          <a:xfrm>
            <a:off x="0" y="6356350"/>
            <a:ext cx="501650" cy="365125"/>
          </a:xfrm>
        </p:spPr>
        <p:txBody>
          <a:bodyPr/>
          <a:lstStyle/>
          <a:p>
            <a:fld id="{4000C4B2-41BC-D741-8B94-B76DB6967C01}" type="slidenum">
              <a:rPr lang="en-US" smtClean="0">
                <a:solidFill>
                  <a:schemeClr val="bg1"/>
                </a:solidFill>
              </a:rPr>
              <a:pPr/>
              <a:t>32</a:t>
            </a:fld>
            <a:endParaRPr lang="en-US" dirty="0">
              <a:solidFill>
                <a:schemeClr val="bg1"/>
              </a:solidFill>
            </a:endParaRPr>
          </a:p>
        </p:txBody>
      </p:sp>
    </p:spTree>
    <p:extLst>
      <p:ext uri="{BB962C8B-B14F-4D97-AF65-F5344CB8AC3E}">
        <p14:creationId xmlns:p14="http://schemas.microsoft.com/office/powerpoint/2010/main" val="587401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16635"/>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3" name="Zástupný symbol pro číslo snímku 2">
            <a:extLst>
              <a:ext uri="{FF2B5EF4-FFF2-40B4-BE49-F238E27FC236}">
                <a16:creationId xmlns:a16="http://schemas.microsoft.com/office/drawing/2014/main" id="{1E6C8092-8527-4831-BAC2-D6D03D6553A9}"/>
              </a:ext>
            </a:extLst>
          </p:cNvPr>
          <p:cNvSpPr>
            <a:spLocks noGrp="1"/>
          </p:cNvSpPr>
          <p:nvPr>
            <p:ph type="sldNum" sz="quarter" idx="12"/>
          </p:nvPr>
        </p:nvSpPr>
        <p:spPr/>
        <p:txBody>
          <a:bodyPr/>
          <a:lstStyle/>
          <a:p>
            <a:fld id="{4000C4B2-41BC-D741-8B94-B76DB6967C01}" type="slidenum">
              <a:rPr lang="en-US" smtClean="0"/>
              <a:pPr/>
              <a:t>33</a:t>
            </a:fld>
            <a:endParaRPr lang="en-US"/>
          </a:p>
        </p:txBody>
      </p:sp>
      <p:sp>
        <p:nvSpPr>
          <p:cNvPr id="2" name="Title 3">
            <a:extLst>
              <a:ext uri="{FF2B5EF4-FFF2-40B4-BE49-F238E27FC236}">
                <a16:creationId xmlns:a16="http://schemas.microsoft.com/office/drawing/2014/main" id="{F99D86F6-2640-650C-4FB5-0F0AE9C1776D}"/>
              </a:ext>
            </a:extLst>
          </p:cNvPr>
          <p:cNvSpPr txBox="1">
            <a:spLocks/>
          </p:cNvSpPr>
          <p:nvPr/>
        </p:nvSpPr>
        <p:spPr>
          <a:xfrm>
            <a:off x="905748" y="608318"/>
            <a:ext cx="7602802"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Veřejné zakázky - VZ (kap. 5 OPPŽP) I.</a:t>
            </a:r>
            <a:endParaRPr lang="en-US" sz="2800" cap="all" dirty="0">
              <a:highlight>
                <a:srgbClr val="FF66FF"/>
              </a:highlight>
              <a:latin typeface="Arial" panose="020B0604020202020204" pitchFamily="34" charset="0"/>
              <a:cs typeface="Arial" panose="020B0604020202020204" pitchFamily="34" charset="0"/>
            </a:endParaRPr>
          </a:p>
        </p:txBody>
      </p:sp>
      <p:sp>
        <p:nvSpPr>
          <p:cNvPr id="6" name="Obdélník 5">
            <a:extLst>
              <a:ext uri="{FF2B5EF4-FFF2-40B4-BE49-F238E27FC236}">
                <a16:creationId xmlns:a16="http://schemas.microsoft.com/office/drawing/2014/main" id="{82B2ABA1-B6D2-933B-BC26-080E5199A6B3}"/>
              </a:ext>
            </a:extLst>
          </p:cNvPr>
          <p:cNvSpPr/>
          <p:nvPr/>
        </p:nvSpPr>
        <p:spPr>
          <a:xfrm>
            <a:off x="759542" y="1516635"/>
            <a:ext cx="7602802" cy="4308872"/>
          </a:xfrm>
          <a:prstGeom prst="rect">
            <a:avLst/>
          </a:prstGeom>
        </p:spPr>
        <p:txBody>
          <a:bodyPr wrap="square">
            <a:spAutoFit/>
          </a:bodyPr>
          <a:lstStyle/>
          <a:p>
            <a:pPr marL="285750" indent="-285750" algn="just">
              <a:spcBef>
                <a:spcPts val="600"/>
              </a:spcBef>
              <a:spcAft>
                <a:spcPts val="600"/>
              </a:spcAft>
              <a:buFont typeface="Arial" panose="020B0604020202020204" pitchFamily="34" charset="0"/>
              <a:buChar char="•"/>
            </a:pPr>
            <a:r>
              <a:rPr lang="cs-CZ" sz="1600" dirty="0"/>
              <a:t>Samostatný modul VZ v MS2021+ - Zakázky již nejsou navázány na projekt, ale projekty jsou navázány na zakázku. </a:t>
            </a:r>
          </a:p>
          <a:p>
            <a:pPr marL="285750" lvl="1" indent="-285750" algn="just">
              <a:spcBef>
                <a:spcPts val="600"/>
              </a:spcBef>
              <a:spcAft>
                <a:spcPts val="600"/>
              </a:spcAft>
              <a:buFont typeface="Arial" panose="020B0604020202020204" pitchFamily="34" charset="0"/>
              <a:buChar char="•"/>
            </a:pPr>
            <a:r>
              <a:rPr lang="cs-CZ" sz="1600" dirty="0"/>
              <a:t>Přímé nákupy  (do 500 000 Kč bez DPH) a nepřímé náklady se do modulu VZ nezadávají.</a:t>
            </a:r>
          </a:p>
          <a:p>
            <a:pPr marL="285750" lvl="1" indent="-285750" algn="just">
              <a:spcBef>
                <a:spcPts val="600"/>
              </a:spcBef>
              <a:spcAft>
                <a:spcPts val="600"/>
              </a:spcAft>
              <a:buFont typeface="Arial" panose="020B0604020202020204" pitchFamily="34" charset="0"/>
              <a:buChar char="•"/>
            </a:pPr>
            <a:r>
              <a:rPr lang="cs-CZ" sz="1600" dirty="0"/>
              <a:t>Povinnost předložit dokumentaci k zakázce je dále navázána na obdržení vyrozumění, tj. tzv. rozhodný okamžik, kdy žadateli/příjemci vzniká povinnost předkládat dokumentaci.</a:t>
            </a:r>
          </a:p>
          <a:p>
            <a:pPr marL="285750" lvl="1" indent="-285750" algn="just">
              <a:spcBef>
                <a:spcPts val="600"/>
              </a:spcBef>
              <a:spcAft>
                <a:spcPts val="600"/>
              </a:spcAft>
              <a:buFont typeface="Arial" panose="020B0604020202020204" pitchFamily="34" charset="0"/>
              <a:buChar char="•"/>
            </a:pPr>
            <a:r>
              <a:rPr lang="cs-CZ" sz="1600" dirty="0"/>
              <a:t>U některých výzev stanovena podmínka motivačního účinku (uvedeno v SPPŽP), tj. k některým činnostem není možné zahájit zadávací/výběrové řízení nebo uzavřít smlouvu před podáním žádosti o podporu. </a:t>
            </a:r>
          </a:p>
          <a:p>
            <a:pPr marL="285750" lvl="1" indent="-285750" algn="just">
              <a:spcBef>
                <a:spcPts val="600"/>
              </a:spcBef>
              <a:spcAft>
                <a:spcPts val="600"/>
              </a:spcAft>
              <a:buFont typeface="Arial" panose="020B0604020202020204" pitchFamily="34" charset="0"/>
              <a:buChar char="•"/>
            </a:pPr>
            <a:r>
              <a:rPr lang="cs-CZ" sz="1600" b="0" i="0" u="none" strike="noStrike" baseline="0" dirty="0">
                <a:solidFill>
                  <a:srgbClr val="000000"/>
                </a:solidFill>
              </a:rPr>
              <a:t>Žadatel/příjemce je povinen postupovat tak, aby nedošlo k podstatné změně závazku ze smlouvy na zakázku (limity změn u dodatků – viz příloha č. 4 </a:t>
            </a:r>
            <a:r>
              <a:rPr lang="cs-CZ" sz="1600" i="0" u="none" strike="noStrike" baseline="0" dirty="0">
                <a:solidFill>
                  <a:srgbClr val="000000"/>
                </a:solidFill>
              </a:rPr>
              <a:t>OPPŽP</a:t>
            </a:r>
            <a:r>
              <a:rPr lang="cs-CZ" sz="1600" b="1" i="0" u="none" strike="noStrike" baseline="0" dirty="0">
                <a:solidFill>
                  <a:srgbClr val="000000"/>
                </a:solidFill>
              </a:rPr>
              <a:t> </a:t>
            </a:r>
            <a:r>
              <a:rPr lang="cs-CZ" sz="1600" b="0" i="0" u="none" strike="noStrike" baseline="0" dirty="0">
                <a:solidFill>
                  <a:srgbClr val="000000"/>
                </a:solidFill>
              </a:rPr>
              <a:t>„Přehled změny smlouvy“, smluvní pokuty).</a:t>
            </a:r>
          </a:p>
          <a:p>
            <a:pPr marL="285750" lvl="1" indent="-285750" algn="just">
              <a:spcBef>
                <a:spcPts val="600"/>
              </a:spcBef>
              <a:spcAft>
                <a:spcPts val="600"/>
              </a:spcAft>
              <a:buFont typeface="Arial" panose="020B0604020202020204" pitchFamily="34" charset="0"/>
              <a:buChar char="•"/>
            </a:pPr>
            <a:r>
              <a:rPr lang="cs-CZ" sz="1600" dirty="0"/>
              <a:t>Kontrola VZ bude probíhat na základě vybraného vzorku.</a:t>
            </a:r>
          </a:p>
        </p:txBody>
      </p:sp>
    </p:spTree>
    <p:extLst>
      <p:ext uri="{BB962C8B-B14F-4D97-AF65-F5344CB8AC3E}">
        <p14:creationId xmlns:p14="http://schemas.microsoft.com/office/powerpoint/2010/main" val="2280963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16635"/>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3" name="Zástupný symbol pro číslo snímku 2">
            <a:extLst>
              <a:ext uri="{FF2B5EF4-FFF2-40B4-BE49-F238E27FC236}">
                <a16:creationId xmlns:a16="http://schemas.microsoft.com/office/drawing/2014/main" id="{1E6C8092-8527-4831-BAC2-D6D03D6553A9}"/>
              </a:ext>
            </a:extLst>
          </p:cNvPr>
          <p:cNvSpPr>
            <a:spLocks noGrp="1"/>
          </p:cNvSpPr>
          <p:nvPr>
            <p:ph type="sldNum" sz="quarter" idx="12"/>
          </p:nvPr>
        </p:nvSpPr>
        <p:spPr/>
        <p:txBody>
          <a:bodyPr/>
          <a:lstStyle/>
          <a:p>
            <a:fld id="{4000C4B2-41BC-D741-8B94-B76DB6967C01}" type="slidenum">
              <a:rPr lang="en-US" smtClean="0"/>
              <a:pPr/>
              <a:t>34</a:t>
            </a:fld>
            <a:endParaRPr lang="en-US"/>
          </a:p>
        </p:txBody>
      </p:sp>
      <p:sp>
        <p:nvSpPr>
          <p:cNvPr id="2" name="Title 3">
            <a:extLst>
              <a:ext uri="{FF2B5EF4-FFF2-40B4-BE49-F238E27FC236}">
                <a16:creationId xmlns:a16="http://schemas.microsoft.com/office/drawing/2014/main" id="{F99D86F6-2640-650C-4FB5-0F0AE9C1776D}"/>
              </a:ext>
            </a:extLst>
          </p:cNvPr>
          <p:cNvSpPr txBox="1">
            <a:spLocks/>
          </p:cNvSpPr>
          <p:nvPr/>
        </p:nvSpPr>
        <p:spPr>
          <a:xfrm>
            <a:off x="905748" y="608318"/>
            <a:ext cx="7602802"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Veřejné zakázky - VZ (kap. 5 OPPŽP) II.</a:t>
            </a:r>
            <a:endParaRPr lang="en-US" sz="2800" cap="all" dirty="0">
              <a:highlight>
                <a:srgbClr val="FF66FF"/>
              </a:highlight>
              <a:latin typeface="Arial" panose="020B0604020202020204" pitchFamily="34" charset="0"/>
              <a:cs typeface="Arial" panose="020B0604020202020204" pitchFamily="34" charset="0"/>
            </a:endParaRPr>
          </a:p>
        </p:txBody>
      </p:sp>
      <p:sp>
        <p:nvSpPr>
          <p:cNvPr id="4" name="TextovéPole 3">
            <a:extLst>
              <a:ext uri="{FF2B5EF4-FFF2-40B4-BE49-F238E27FC236}">
                <a16:creationId xmlns:a16="http://schemas.microsoft.com/office/drawing/2014/main" id="{62919A9F-5D68-AACA-FDE4-4BA17F028172}"/>
              </a:ext>
            </a:extLst>
          </p:cNvPr>
          <p:cNvSpPr txBox="1"/>
          <p:nvPr/>
        </p:nvSpPr>
        <p:spPr>
          <a:xfrm>
            <a:off x="635450" y="1140689"/>
            <a:ext cx="7749008" cy="5078313"/>
          </a:xfrm>
          <a:prstGeom prst="rect">
            <a:avLst/>
          </a:prstGeom>
          <a:noFill/>
        </p:spPr>
        <p:txBody>
          <a:bodyPr wrap="square">
            <a:spAutoFit/>
          </a:bodyPr>
          <a:lstStyle/>
          <a:p>
            <a:pPr marL="285750" indent="-285750" algn="just">
              <a:buFont typeface="Arial" panose="020B0604020202020204" pitchFamily="34" charset="0"/>
              <a:buChar char="•"/>
            </a:pPr>
            <a:r>
              <a:rPr lang="cs-CZ" b="1" dirty="0"/>
              <a:t>Povinnosti spojené s doložením dokumentace u VZ vyšší hodnoty nebo VZ dle Zákona o zadávání veřejných zakázek:</a:t>
            </a:r>
          </a:p>
          <a:p>
            <a:pPr marL="742950" lvl="1" indent="-285750" algn="just">
              <a:buFont typeface="Arial" panose="020B0604020202020204" pitchFamily="34" charset="0"/>
              <a:buChar char="•"/>
            </a:pPr>
            <a:r>
              <a:rPr lang="cs-CZ" dirty="0"/>
              <a:t>Zadávací podmínky předložit nejpozději 10 </a:t>
            </a:r>
            <a:r>
              <a:rPr lang="cs-CZ" dirty="0" err="1"/>
              <a:t>pd</a:t>
            </a:r>
            <a:r>
              <a:rPr lang="cs-CZ" dirty="0"/>
              <a:t> před plánovaným zahájením VZ.</a:t>
            </a:r>
          </a:p>
          <a:p>
            <a:pPr marL="742950" lvl="1" indent="-285750" algn="just">
              <a:buFont typeface="Arial" panose="020B0604020202020204" pitchFamily="34" charset="0"/>
              <a:buChar char="•"/>
            </a:pPr>
            <a:r>
              <a:rPr lang="cs-CZ" dirty="0"/>
              <a:t>Dokumentaci k průběhu VZ doložit před uzavřením smlouvy.</a:t>
            </a:r>
          </a:p>
          <a:p>
            <a:pPr marL="742950" lvl="1" indent="-285750" algn="just">
              <a:buFont typeface="Arial" panose="020B0604020202020204" pitchFamily="34" charset="0"/>
              <a:buChar char="•"/>
            </a:pPr>
            <a:r>
              <a:rPr lang="cs-CZ" dirty="0"/>
              <a:t>Dodatek ke smlouvě předložit před jeho uzavřením.</a:t>
            </a:r>
          </a:p>
          <a:p>
            <a:pPr marL="742950" lvl="1" indent="-285750" algn="just">
              <a:buFont typeface="Arial" panose="020B0604020202020204" pitchFamily="34" charset="0"/>
              <a:buChar char="•"/>
            </a:pPr>
            <a:r>
              <a:rPr lang="cs-CZ" dirty="0"/>
              <a:t>Dokumentaci k uzavřené smlouvě či dodatku předložit nejpozději do 10 </a:t>
            </a:r>
            <a:r>
              <a:rPr lang="cs-CZ" dirty="0" err="1"/>
              <a:t>pd</a:t>
            </a:r>
            <a:r>
              <a:rPr lang="cs-CZ" dirty="0"/>
              <a:t> po jejich uzavření.</a:t>
            </a:r>
          </a:p>
          <a:p>
            <a:pPr marL="742950" lvl="1" indent="-285750" algn="just">
              <a:buFont typeface="Arial" panose="020B0604020202020204" pitchFamily="34" charset="0"/>
              <a:buChar char="•"/>
            </a:pPr>
            <a:r>
              <a:rPr lang="cs-CZ" dirty="0"/>
              <a:t>K uzavřenému dodatku doložit přílohu Přehled změn smlouvy a rozdělení víceprací na způsobilé a nezpůsobilé.</a:t>
            </a:r>
          </a:p>
          <a:p>
            <a:pPr marL="742950" lvl="1"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b="1" dirty="0"/>
              <a:t>Povinnosti spojené s doložením dokumentace u VZ malého rozsahu:</a:t>
            </a:r>
          </a:p>
          <a:p>
            <a:pPr marL="742950" lvl="1" indent="-285750" algn="just">
              <a:buFont typeface="Arial" panose="020B0604020202020204" pitchFamily="34" charset="0"/>
              <a:buChar char="•"/>
            </a:pPr>
            <a:r>
              <a:rPr lang="cs-CZ" dirty="0"/>
              <a:t>Zadávací podmínky, dokumentaci k průběhu VZ a uzavřenou smlouvu doložit nejpozději do 10 </a:t>
            </a:r>
            <a:r>
              <a:rPr lang="cs-CZ" dirty="0" err="1"/>
              <a:t>pd</a:t>
            </a:r>
            <a:r>
              <a:rPr lang="cs-CZ" dirty="0"/>
              <a:t> po uzavření smlouvy.</a:t>
            </a:r>
          </a:p>
          <a:p>
            <a:pPr marL="742950" lvl="1" indent="-285750" algn="just">
              <a:buFont typeface="Arial" panose="020B0604020202020204" pitchFamily="34" charset="0"/>
              <a:buChar char="•"/>
            </a:pPr>
            <a:r>
              <a:rPr lang="cs-CZ" dirty="0"/>
              <a:t>Dokumentaci k uzavřenému dodatku předložit do 10 </a:t>
            </a:r>
            <a:r>
              <a:rPr lang="cs-CZ" dirty="0" err="1"/>
              <a:t>pd</a:t>
            </a:r>
            <a:r>
              <a:rPr lang="cs-CZ" dirty="0"/>
              <a:t> po jeho uzavření.</a:t>
            </a:r>
          </a:p>
          <a:p>
            <a:pPr marL="742950" lvl="1" indent="-285750" algn="just">
              <a:buFont typeface="Arial" panose="020B0604020202020204" pitchFamily="34" charset="0"/>
              <a:buChar char="•"/>
            </a:pPr>
            <a:r>
              <a:rPr lang="cs-CZ" dirty="0"/>
              <a:t>K uzavřenému dodatku doložit přílohu Přehled změn smlouvy.</a:t>
            </a:r>
          </a:p>
        </p:txBody>
      </p:sp>
    </p:spTree>
    <p:extLst>
      <p:ext uri="{BB962C8B-B14F-4D97-AF65-F5344CB8AC3E}">
        <p14:creationId xmlns:p14="http://schemas.microsoft.com/office/powerpoint/2010/main" val="2224311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16635"/>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3" name="Zástupný symbol pro číslo snímku 2">
            <a:extLst>
              <a:ext uri="{FF2B5EF4-FFF2-40B4-BE49-F238E27FC236}">
                <a16:creationId xmlns:a16="http://schemas.microsoft.com/office/drawing/2014/main" id="{1E6C8092-8527-4831-BAC2-D6D03D6553A9}"/>
              </a:ext>
            </a:extLst>
          </p:cNvPr>
          <p:cNvSpPr>
            <a:spLocks noGrp="1"/>
          </p:cNvSpPr>
          <p:nvPr>
            <p:ph type="sldNum" sz="quarter" idx="12"/>
          </p:nvPr>
        </p:nvSpPr>
        <p:spPr/>
        <p:txBody>
          <a:bodyPr/>
          <a:lstStyle/>
          <a:p>
            <a:fld id="{4000C4B2-41BC-D741-8B94-B76DB6967C01}" type="slidenum">
              <a:rPr lang="en-US" smtClean="0"/>
              <a:pPr/>
              <a:t>35</a:t>
            </a:fld>
            <a:endParaRPr lang="en-US"/>
          </a:p>
        </p:txBody>
      </p:sp>
      <p:sp>
        <p:nvSpPr>
          <p:cNvPr id="2" name="Title 3">
            <a:extLst>
              <a:ext uri="{FF2B5EF4-FFF2-40B4-BE49-F238E27FC236}">
                <a16:creationId xmlns:a16="http://schemas.microsoft.com/office/drawing/2014/main" id="{F99D86F6-2640-650C-4FB5-0F0AE9C1776D}"/>
              </a:ext>
            </a:extLst>
          </p:cNvPr>
          <p:cNvSpPr txBox="1">
            <a:spLocks/>
          </p:cNvSpPr>
          <p:nvPr/>
        </p:nvSpPr>
        <p:spPr>
          <a:xfrm>
            <a:off x="683567" y="545864"/>
            <a:ext cx="7602802" cy="539075"/>
          </a:xfrm>
          <a:prstGeom prst="rect">
            <a:avLst/>
          </a:prstGeom>
        </p:spPr>
        <p:txBody>
          <a:bodyPr>
            <a:normAutofit fontScale="92500"/>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Veřejné zakázky - VZ (kap. 5 OPPŽP) III.</a:t>
            </a:r>
            <a:endParaRPr lang="en-US" sz="2800" cap="all" dirty="0">
              <a:highlight>
                <a:srgbClr val="FF66FF"/>
              </a:highlight>
              <a:latin typeface="Arial" panose="020B0604020202020204" pitchFamily="34" charset="0"/>
              <a:cs typeface="Arial" panose="020B0604020202020204" pitchFamily="34" charset="0"/>
            </a:endParaRPr>
          </a:p>
        </p:txBody>
      </p:sp>
      <p:sp>
        <p:nvSpPr>
          <p:cNvPr id="5" name="TextovéPole 4">
            <a:extLst>
              <a:ext uri="{FF2B5EF4-FFF2-40B4-BE49-F238E27FC236}">
                <a16:creationId xmlns:a16="http://schemas.microsoft.com/office/drawing/2014/main" id="{5501ED9B-93A9-FB9A-91A0-87C7049D2247}"/>
              </a:ext>
            </a:extLst>
          </p:cNvPr>
          <p:cNvSpPr txBox="1"/>
          <p:nvPr/>
        </p:nvSpPr>
        <p:spPr>
          <a:xfrm>
            <a:off x="433352" y="1042414"/>
            <a:ext cx="8153625" cy="5047536"/>
          </a:xfrm>
          <a:prstGeom prst="rect">
            <a:avLst/>
          </a:prstGeom>
          <a:noFill/>
        </p:spPr>
        <p:txBody>
          <a:bodyPr wrap="square">
            <a:spAutoFit/>
          </a:bodyPr>
          <a:lstStyle/>
          <a:p>
            <a:pPr marL="285750" indent="-285750" algn="just">
              <a:buFont typeface="Arial" panose="020B0604020202020204" pitchFamily="34" charset="0"/>
              <a:buChar char="•"/>
            </a:pPr>
            <a:r>
              <a:rPr lang="cs-CZ" b="1" dirty="0"/>
              <a:t>Společná ustanovení pro výběrová a zadávací řízení:</a:t>
            </a:r>
          </a:p>
          <a:p>
            <a:pPr marL="342900" indent="-342900" algn="just">
              <a:buFont typeface="Calibri" panose="020F0502020204030204" pitchFamily="34" charset="0"/>
              <a:buChar char="-"/>
            </a:pPr>
            <a:endParaRPr lang="cs-CZ" sz="1000" dirty="0">
              <a:effectLst/>
              <a:ea typeface="Calibri" panose="020F0502020204030204" pitchFamily="34" charset="0"/>
            </a:endParaRPr>
          </a:p>
          <a:p>
            <a:pPr algn="just"/>
            <a:r>
              <a:rPr lang="cs-CZ" sz="1600" b="1" dirty="0">
                <a:ea typeface="Calibri" panose="020F0502020204030204" pitchFamily="34" charset="0"/>
              </a:rPr>
              <a:t>OPPŽP – kap. 5.1:</a:t>
            </a:r>
          </a:p>
          <a:p>
            <a:pPr marL="285750" indent="-285750" algn="just">
              <a:buFont typeface="Arial" panose="020B0604020202020204" pitchFamily="34" charset="0"/>
              <a:buChar char="•"/>
            </a:pPr>
            <a:r>
              <a:rPr lang="cs-CZ" sz="1600" dirty="0">
                <a:effectLst/>
                <a:ea typeface="Calibri" panose="020F0502020204030204" pitchFamily="34" charset="0"/>
              </a:rPr>
              <a:t>Žadatel/příjemce je povinen zapracovat do všech smluv uzavíraných s dodavateli náležitosti uvedené v kapitole 5.6 těchto Pravidel.</a:t>
            </a:r>
          </a:p>
          <a:p>
            <a:pPr algn="just"/>
            <a:endParaRPr lang="cs-CZ" sz="1000" dirty="0">
              <a:effectLst/>
              <a:ea typeface="Calibri" panose="020F0502020204030204" pitchFamily="34" charset="0"/>
            </a:endParaRPr>
          </a:p>
          <a:p>
            <a:pPr algn="just"/>
            <a:r>
              <a:rPr lang="cs-CZ" sz="1600" b="1" dirty="0">
                <a:ea typeface="Calibri" panose="020F0502020204030204" pitchFamily="34" charset="0"/>
              </a:rPr>
              <a:t>OPPŽP – kap. 5.6:</a:t>
            </a:r>
            <a:endParaRPr lang="cs-CZ" sz="1600" dirty="0">
              <a:effectLst/>
              <a:ea typeface="Times New Roman" panose="02020603050405020304" pitchFamily="18" charset="0"/>
              <a:cs typeface="Arial" panose="020B0604020202020204" pitchFamily="34" charset="0"/>
            </a:endParaRPr>
          </a:p>
          <a:p>
            <a:pPr marL="285750" lvl="0" indent="-285750" algn="just">
              <a:buFont typeface="Arial" panose="020B0604020202020204" pitchFamily="34" charset="0"/>
              <a:buChar char="•"/>
            </a:pPr>
            <a:r>
              <a:rPr lang="cs-CZ" sz="1600" dirty="0">
                <a:effectLst/>
                <a:ea typeface="Times New Roman" panose="02020603050405020304" pitchFamily="18" charset="0"/>
                <a:cs typeface="Arial" panose="020B0604020202020204" pitchFamily="34" charset="0"/>
              </a:rPr>
              <a:t>Dodavatel je povinen </a:t>
            </a:r>
            <a:r>
              <a:rPr lang="cs-CZ" sz="1600" b="1" dirty="0">
                <a:effectLst/>
                <a:ea typeface="Times New Roman" panose="02020603050405020304" pitchFamily="18" charset="0"/>
                <a:cs typeface="Arial" panose="020B0604020202020204" pitchFamily="34" charset="0"/>
              </a:rPr>
              <a:t>uchovávat veškerou dokumentaci související s realizací projektu včetně účetních dokladů minimálně do 31.12.2035</a:t>
            </a:r>
            <a:r>
              <a:rPr lang="cs-CZ" sz="1600" dirty="0">
                <a:effectLst/>
                <a:ea typeface="Times New Roman" panose="02020603050405020304" pitchFamily="18" charset="0"/>
                <a:cs typeface="Arial" panose="020B0604020202020204" pitchFamily="34" charset="0"/>
              </a:rPr>
              <a:t>, pokud není ve Specifických pravidlech uvedeno jinak. Pokud je v českých právních předpisech stanovena lhůta delší, musí být použita tato delší lhůta.</a:t>
            </a:r>
            <a:endParaRPr lang="cs-CZ" sz="1600" dirty="0">
              <a:effectLst/>
              <a:ea typeface="Calibri" panose="020F0502020204030204" pitchFamily="34" charset="0"/>
              <a:cs typeface="Arial" panose="020B0604020202020204" pitchFamily="34" charset="0"/>
            </a:endParaRPr>
          </a:p>
          <a:p>
            <a:pPr marL="285750" lvl="0" indent="-285750" algn="just">
              <a:buFont typeface="Arial" panose="020B0604020202020204" pitchFamily="34" charset="0"/>
              <a:buChar char="•"/>
            </a:pPr>
            <a:r>
              <a:rPr lang="cs-CZ" sz="1600" b="1" dirty="0">
                <a:effectLst/>
                <a:ea typeface="Times New Roman" panose="02020603050405020304" pitchFamily="18" charset="0"/>
                <a:cs typeface="Arial" panose="020B0604020202020204" pitchFamily="34" charset="0"/>
              </a:rPr>
              <a:t>Každá faktura musí být označena registračním číslem projektu</a:t>
            </a:r>
            <a:r>
              <a:rPr lang="cs-CZ" sz="1600" dirty="0">
                <a:effectLst/>
                <a:ea typeface="Times New Roman" panose="02020603050405020304" pitchFamily="18" charset="0"/>
                <a:cs typeface="Arial" panose="020B0604020202020204" pitchFamily="34" charset="0"/>
              </a:rPr>
              <a:t>. Pokud je faktura hrazena z více zdrojů, budou na faktuře uvedena všechna čísla projektů. </a:t>
            </a:r>
            <a:endParaRPr lang="cs-CZ" sz="1600" dirty="0">
              <a:effectLst/>
              <a:ea typeface="Calibri" panose="020F0502020204030204" pitchFamily="34" charset="0"/>
              <a:cs typeface="Arial" panose="020B0604020202020204" pitchFamily="34" charset="0"/>
            </a:endParaRPr>
          </a:p>
          <a:p>
            <a:pPr marL="285750" lvl="0" indent="-285750" algn="just">
              <a:buFont typeface="Arial" panose="020B0604020202020204" pitchFamily="34" charset="0"/>
              <a:buChar char="•"/>
            </a:pPr>
            <a:r>
              <a:rPr lang="cs-CZ" sz="1600" b="1" dirty="0">
                <a:effectLst/>
                <a:ea typeface="Times New Roman" panose="02020603050405020304" pitchFamily="18" charset="0"/>
                <a:cs typeface="Arial" panose="020B0604020202020204" pitchFamily="34" charset="0"/>
              </a:rPr>
              <a:t>Dodavatel je povinen minimálně do 31. 12. 2035 poskytovat požadované informace a dokumentaci související s realizací projektu </a:t>
            </a:r>
            <a:r>
              <a:rPr lang="cs-CZ" sz="1600" dirty="0">
                <a:effectLst/>
                <a:ea typeface="Times New Roman" panose="02020603050405020304" pitchFamily="18" charset="0"/>
                <a:cs typeface="Arial" panose="020B0604020202020204" pitchFamily="34" charset="0"/>
              </a:rPr>
              <a:t>zaměstnancům nebo zmocněncům pověřených orgánů (Centra, MMR, MF, Evropské komise, Evropského účetního dvora (dále také „EÚD“), Nejvyššího kontrolního úřadu (dále také „NKÚ“), příslušného orgánu finanční správy a dalších oprávněných orgánů státní správy) a je povinen vytvořit výše uvedeným osobám podmínky k provedení kontroly vztahující se k realizaci projektu a poskytnout jim při provádění kontroly součinnost.</a:t>
            </a:r>
            <a:endParaRPr lang="cs-CZ" sz="16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05382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16635"/>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3" name="Zástupný symbol pro číslo snímku 2">
            <a:extLst>
              <a:ext uri="{FF2B5EF4-FFF2-40B4-BE49-F238E27FC236}">
                <a16:creationId xmlns:a16="http://schemas.microsoft.com/office/drawing/2014/main" id="{1E6C8092-8527-4831-BAC2-D6D03D6553A9}"/>
              </a:ext>
            </a:extLst>
          </p:cNvPr>
          <p:cNvSpPr>
            <a:spLocks noGrp="1"/>
          </p:cNvSpPr>
          <p:nvPr>
            <p:ph type="sldNum" sz="quarter" idx="12"/>
          </p:nvPr>
        </p:nvSpPr>
        <p:spPr/>
        <p:txBody>
          <a:bodyPr/>
          <a:lstStyle/>
          <a:p>
            <a:fld id="{4000C4B2-41BC-D741-8B94-B76DB6967C01}" type="slidenum">
              <a:rPr lang="en-US" smtClean="0"/>
              <a:pPr/>
              <a:t>36</a:t>
            </a:fld>
            <a:endParaRPr lang="en-US"/>
          </a:p>
        </p:txBody>
      </p:sp>
      <p:sp>
        <p:nvSpPr>
          <p:cNvPr id="4" name="Title 3">
            <a:extLst>
              <a:ext uri="{FF2B5EF4-FFF2-40B4-BE49-F238E27FC236}">
                <a16:creationId xmlns:a16="http://schemas.microsoft.com/office/drawing/2014/main" id="{DEEE849E-2A78-2960-4E8D-29647794F17E}"/>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smluvní podmínky</a:t>
            </a:r>
            <a:endParaRPr lang="en-US" sz="2800" cap="all" dirty="0">
              <a:highlight>
                <a:srgbClr val="FF66FF"/>
              </a:highlight>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8F39456-E7B0-04FD-865B-83CC2A6E98EE}"/>
              </a:ext>
            </a:extLst>
          </p:cNvPr>
          <p:cNvSpPr txBox="1">
            <a:spLocks/>
          </p:cNvSpPr>
          <p:nvPr/>
        </p:nvSpPr>
        <p:spPr>
          <a:xfrm>
            <a:off x="608371" y="1645412"/>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spcBef>
                <a:spcPts val="600"/>
              </a:spcBef>
              <a:spcAft>
                <a:spcPts val="600"/>
              </a:spcAft>
              <a:buFont typeface="Arial" panose="020B0604020202020204" pitchFamily="34" charset="0"/>
              <a:buChar char="•"/>
            </a:pPr>
            <a:r>
              <a:rPr lang="cs-CZ" sz="1600" b="0" dirty="0">
                <a:solidFill>
                  <a:schemeClr val="tx1"/>
                </a:solidFill>
              </a:rPr>
              <a:t>V návaznosti na pravidla pro zadávání zakázek má žadatel/příjemce povinnost vymáhat smluvní pokuty, které vyplývají z uzavřené smlouvy mezi zadavatelem a dodavatelem zakázky. Opačný přístup by mohl být vyhodnocen jako podstatná změna závazku ze smlouvy na zakázku a stižen finanční opravou. </a:t>
            </a:r>
          </a:p>
          <a:p>
            <a:pPr marL="285750" lvl="1" indent="-285750" algn="just">
              <a:spcBef>
                <a:spcPts val="600"/>
              </a:spcBef>
              <a:spcAft>
                <a:spcPts val="600"/>
              </a:spcAft>
              <a:buFont typeface="Arial" panose="020B0604020202020204" pitchFamily="34" charset="0"/>
              <a:buChar char="•"/>
            </a:pPr>
            <a:r>
              <a:rPr lang="cs-CZ" sz="1600" b="0" dirty="0">
                <a:solidFill>
                  <a:schemeClr val="tx1"/>
                </a:solidFill>
              </a:rPr>
              <a:t>V případě uplatnění smluvní pokuty např. formou zápočtu nebo zádržného není možné smluvní pokutu příjemci proplatit. Vždy je možné proplatit pouze částku, která byla příjemcem uhrazena (maximálně do výše uvedené na dokladu prokazujícím způsobilost výdaje). </a:t>
            </a:r>
          </a:p>
          <a:p>
            <a:pPr marL="285750" lvl="1" indent="-285750" algn="just">
              <a:spcBef>
                <a:spcPts val="600"/>
              </a:spcBef>
              <a:spcAft>
                <a:spcPts val="600"/>
              </a:spcAft>
              <a:buFont typeface="Arial" panose="020B0604020202020204" pitchFamily="34" charset="0"/>
              <a:buChar char="•"/>
            </a:pPr>
            <a:r>
              <a:rPr lang="cs-CZ" sz="1600" b="0" dirty="0">
                <a:solidFill>
                  <a:schemeClr val="tx1"/>
                </a:solidFill>
              </a:rPr>
              <a:t>Pokud je ve smlouvě stanovena podmínka existence bankovní záruky či pojištění odpovědnosti zhotovitele stavby/dodavatele, musí být dodržena po celou dobu provádění díla ve stanovené výši (zohlednit případné dodatky), případně po celou záruční dobu.</a:t>
            </a:r>
          </a:p>
          <a:p>
            <a:pPr marL="285750" lvl="1" indent="-285750" algn="just">
              <a:spcBef>
                <a:spcPts val="600"/>
              </a:spcBef>
              <a:spcAft>
                <a:spcPts val="600"/>
              </a:spcAft>
              <a:buFont typeface="Arial" panose="020B0604020202020204" pitchFamily="34" charset="0"/>
              <a:buChar char="•"/>
            </a:pPr>
            <a:r>
              <a:rPr lang="cs-CZ" sz="1600" b="0" dirty="0">
                <a:solidFill>
                  <a:schemeClr val="tx1"/>
                </a:solidFill>
              </a:rPr>
              <a:t>Dodrženy by měly být i další smluvní podmínky – např. platební a fakturační podmínky, zádržné.</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895728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16635"/>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3" name="Zástupný symbol pro číslo snímku 2">
            <a:extLst>
              <a:ext uri="{FF2B5EF4-FFF2-40B4-BE49-F238E27FC236}">
                <a16:creationId xmlns:a16="http://schemas.microsoft.com/office/drawing/2014/main" id="{1E6C8092-8527-4831-BAC2-D6D03D6553A9}"/>
              </a:ext>
            </a:extLst>
          </p:cNvPr>
          <p:cNvSpPr>
            <a:spLocks noGrp="1"/>
          </p:cNvSpPr>
          <p:nvPr>
            <p:ph type="sldNum" sz="quarter" idx="12"/>
          </p:nvPr>
        </p:nvSpPr>
        <p:spPr/>
        <p:txBody>
          <a:bodyPr/>
          <a:lstStyle/>
          <a:p>
            <a:fld id="{4000C4B2-41BC-D741-8B94-B76DB6967C01}" type="slidenum">
              <a:rPr lang="en-US" smtClean="0"/>
              <a:pPr/>
              <a:t>37</a:t>
            </a:fld>
            <a:endParaRPr lang="en-US"/>
          </a:p>
        </p:txBody>
      </p:sp>
      <p:sp>
        <p:nvSpPr>
          <p:cNvPr id="2" name="Title 3">
            <a:extLst>
              <a:ext uri="{FF2B5EF4-FFF2-40B4-BE49-F238E27FC236}">
                <a16:creationId xmlns:a16="http://schemas.microsoft.com/office/drawing/2014/main" id="{370CBFC5-A15A-2937-95DA-45BB4A6A9F9A}"/>
              </a:ext>
            </a:extLst>
          </p:cNvPr>
          <p:cNvSpPr txBox="1">
            <a:spLocks/>
          </p:cNvSpPr>
          <p:nvPr/>
        </p:nvSpPr>
        <p:spPr>
          <a:xfrm>
            <a:off x="1119761" y="53271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registr smluv (kap. 7.1 OPPŽP)</a:t>
            </a:r>
            <a:endParaRPr lang="en-US" sz="2800" cap="all" dirty="0">
              <a:highlight>
                <a:srgbClr val="FF66FF"/>
              </a:highlight>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A0F314C1-7458-6B63-D7FA-F13E114751B7}"/>
              </a:ext>
            </a:extLst>
          </p:cNvPr>
          <p:cNvSpPr txBox="1">
            <a:spLocks/>
          </p:cNvSpPr>
          <p:nvPr/>
        </p:nvSpPr>
        <p:spPr>
          <a:xfrm>
            <a:off x="608371" y="1126222"/>
            <a:ext cx="7927258" cy="5017126"/>
          </a:xfrm>
          <a:prstGeom prst="rect">
            <a:avLst/>
          </a:prstGeom>
        </p:spPr>
        <p:txBody>
          <a:bodyPr>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gn="just">
              <a:spcBef>
                <a:spcPts val="600"/>
              </a:spcBef>
              <a:spcAft>
                <a:spcPts val="600"/>
              </a:spcAft>
              <a:buFont typeface="Arial" panose="020B0604020202020204" pitchFamily="34" charset="0"/>
              <a:buChar char="•"/>
            </a:pPr>
            <a:r>
              <a:rPr lang="cs-CZ" sz="1500" dirty="0"/>
              <a:t>Příjemci vymezení v § 2 zákona č. 340/2015 Sb. (zákona o registru smluv) jsou od 1.1.2017 povinni zveřejňovat smlouvy a objednávky </a:t>
            </a:r>
            <a:r>
              <a:rPr lang="cs-CZ" sz="1500" u="sng" dirty="0"/>
              <a:t>s hodnotou plnění nad </a:t>
            </a:r>
            <a:r>
              <a:rPr lang="cs-CZ" sz="1500" b="0" i="0" u="sng" dirty="0">
                <a:solidFill>
                  <a:srgbClr val="000000"/>
                </a:solidFill>
                <a:effectLst/>
              </a:rPr>
              <a:t> 50 000 Kč bez DPH</a:t>
            </a:r>
            <a:r>
              <a:rPr lang="cs-CZ" sz="1500" dirty="0"/>
              <a:t>, nebo jejich dodatky </a:t>
            </a:r>
            <a:r>
              <a:rPr lang="cs-CZ" sz="1500" b="0" i="0" u="none" strike="noStrike" baseline="0" dirty="0">
                <a:solidFill>
                  <a:srgbClr val="000000"/>
                </a:solidFill>
              </a:rPr>
              <a:t>v Registru smluv dostupném na </a:t>
            </a:r>
            <a:r>
              <a:rPr lang="cs-CZ" sz="1500" b="0" i="0" u="none" strike="noStrike" baseline="0" dirty="0">
                <a:solidFill>
                  <a:srgbClr val="006FC0"/>
                </a:solidFill>
              </a:rPr>
              <a:t>https://smlouvy.gov.cz/</a:t>
            </a:r>
            <a:r>
              <a:rPr lang="cs-CZ" sz="1500" b="0" i="0" u="none" strike="noStrike" baseline="0" dirty="0">
                <a:solidFill>
                  <a:srgbClr val="000000"/>
                </a:solidFill>
              </a:rPr>
              <a:t>. </a:t>
            </a:r>
          </a:p>
          <a:p>
            <a:pPr marL="285750" indent="-285750" algn="just">
              <a:spcBef>
                <a:spcPts val="600"/>
              </a:spcBef>
              <a:spcAft>
                <a:spcPts val="600"/>
              </a:spcAft>
              <a:buFont typeface="Arial" panose="020B0604020202020204" pitchFamily="34" charset="0"/>
              <a:buChar char="•"/>
            </a:pPr>
            <a:r>
              <a:rPr lang="cs-CZ" sz="1500" dirty="0"/>
              <a:t>Mezi povinné subjekty patří rovněž příspěvkové organizace krajů, ORP obcí.</a:t>
            </a:r>
          </a:p>
          <a:p>
            <a:pPr marL="285750" indent="-285750" algn="just">
              <a:spcBef>
                <a:spcPts val="600"/>
              </a:spcBef>
              <a:spcAft>
                <a:spcPts val="600"/>
              </a:spcAft>
              <a:buFont typeface="Arial" panose="020B0604020202020204" pitchFamily="34" charset="0"/>
              <a:buChar char="•"/>
            </a:pPr>
            <a:r>
              <a:rPr lang="cs-CZ" sz="1500" dirty="0"/>
              <a:t>Smlouvy/objednávky jsou zveřejňovány včetně příloh (např. položkový rozpočet).</a:t>
            </a:r>
          </a:p>
          <a:p>
            <a:pPr marL="285750" indent="-285750" algn="just">
              <a:spcBef>
                <a:spcPts val="600"/>
              </a:spcBef>
              <a:spcAft>
                <a:spcPts val="600"/>
              </a:spcAft>
              <a:buFont typeface="Arial" panose="020B0604020202020204" pitchFamily="34" charset="0"/>
              <a:buChar char="•"/>
            </a:pPr>
            <a:r>
              <a:rPr lang="cs-CZ" sz="1500" dirty="0"/>
              <a:t>Smlouva/objednávka včetně její akceptace nabývá účinnosti nejdříve dnem uveřejnění. </a:t>
            </a:r>
          </a:p>
          <a:p>
            <a:pPr marL="285750" indent="-285750" algn="just">
              <a:spcBef>
                <a:spcPts val="600"/>
              </a:spcBef>
              <a:spcAft>
                <a:spcPts val="600"/>
              </a:spcAft>
              <a:buFont typeface="Arial" panose="020B0604020202020204" pitchFamily="34" charset="0"/>
              <a:buChar char="•"/>
            </a:pPr>
            <a:r>
              <a:rPr lang="cs-CZ" sz="1500" dirty="0"/>
              <a:t>Nebyla-li smlouva, na niž se vztahuje povinnost uveřejnění prostřednictvím registru smluv, uveřejněna prostřednictvím registru smluv ani do tří měsíců ode dne, kdy byla uzavřena, platí, že je zrušena od počátku.</a:t>
            </a:r>
          </a:p>
          <a:p>
            <a:pPr marL="285750" indent="-285750" algn="just">
              <a:spcBef>
                <a:spcPts val="600"/>
              </a:spcBef>
              <a:spcAft>
                <a:spcPts val="600"/>
              </a:spcAft>
              <a:buFont typeface="Arial" panose="020B0604020202020204" pitchFamily="34" charset="0"/>
              <a:buChar char="•"/>
            </a:pPr>
            <a:r>
              <a:rPr lang="cs-CZ" sz="1500" b="0" i="0" u="none" strike="noStrike" baseline="0" dirty="0">
                <a:solidFill>
                  <a:srgbClr val="000000"/>
                </a:solidFill>
              </a:rPr>
              <a:t>Řádné uveřejnění smluv v Registru smluv včetně uvedených metadat je ověřováno při kontrole žádostí o platbu, kde příjemce uvádí odkazy na uveřejnění veškerých smluv/objednávek v registru smluv do soupisky dokladů.</a:t>
            </a:r>
          </a:p>
          <a:p>
            <a:pPr marL="285750" indent="-285750" algn="just">
              <a:spcBef>
                <a:spcPts val="600"/>
              </a:spcBef>
              <a:spcAft>
                <a:spcPts val="600"/>
              </a:spcAft>
              <a:buFont typeface="Arial" panose="020B0604020202020204" pitchFamily="34" charset="0"/>
              <a:buChar char="•"/>
            </a:pPr>
            <a:r>
              <a:rPr lang="cs-CZ" sz="1500" u="sng" dirty="0">
                <a:solidFill>
                  <a:srgbClr val="000000"/>
                </a:solidFill>
              </a:rPr>
              <a:t>Formát vložení dokumentu do Registru smluv</a:t>
            </a:r>
            <a:r>
              <a:rPr lang="cs-CZ" sz="1500" dirty="0">
                <a:solidFill>
                  <a:srgbClr val="000000"/>
                </a:solidFill>
              </a:rPr>
              <a:t>: elektronický obraz textového obsahu smlouvy v otevřeném a strojově čitelném formátu (je akceptován i formát </a:t>
            </a:r>
            <a:r>
              <a:rPr lang="cs-CZ" sz="1500" dirty="0" err="1">
                <a:solidFill>
                  <a:srgbClr val="000000"/>
                </a:solidFill>
              </a:rPr>
              <a:t>pdf</a:t>
            </a:r>
            <a:r>
              <a:rPr lang="cs-CZ" sz="1500" dirty="0">
                <a:solidFill>
                  <a:srgbClr val="000000"/>
                </a:solidFill>
              </a:rPr>
              <a:t> s úplnou textovou vrstvou – viz stanovisko Ministerstva vnitra).</a:t>
            </a:r>
          </a:p>
          <a:p>
            <a:pPr marL="285750" indent="-285750" algn="just">
              <a:spcBef>
                <a:spcPts val="600"/>
              </a:spcBef>
              <a:spcAft>
                <a:spcPts val="600"/>
              </a:spcAft>
              <a:buFont typeface="Arial" panose="020B0604020202020204" pitchFamily="34" charset="0"/>
              <a:buChar char="•"/>
            </a:pPr>
            <a:r>
              <a:rPr lang="cs-CZ" sz="1500" dirty="0">
                <a:solidFill>
                  <a:srgbClr val="000000"/>
                </a:solidFill>
              </a:rPr>
              <a:t>Finanční opravy za porušení – </a:t>
            </a:r>
            <a:r>
              <a:rPr lang="cs-CZ" sz="1500" b="1" dirty="0">
                <a:solidFill>
                  <a:srgbClr val="000000"/>
                </a:solidFill>
              </a:rPr>
              <a:t>závazné stanovisko ŘO IROP č. 23 </a:t>
            </a:r>
            <a:r>
              <a:rPr lang="cs-CZ" sz="1500" dirty="0">
                <a:solidFill>
                  <a:srgbClr val="000000"/>
                </a:solidFill>
              </a:rPr>
              <a:t>(závazné stanovisko ŘO IROP č. 15 zrušeno).</a:t>
            </a:r>
          </a:p>
          <a:p>
            <a:pPr marL="285750" indent="-285750" algn="just">
              <a:spcBef>
                <a:spcPts val="600"/>
              </a:spcBef>
              <a:spcAft>
                <a:spcPts val="600"/>
              </a:spcAft>
              <a:buFont typeface="Arial" panose="020B0604020202020204" pitchFamily="34" charset="0"/>
              <a:buChar char="•"/>
            </a:pPr>
            <a:endParaRPr lang="cs-CZ" sz="1600" dirty="0"/>
          </a:p>
        </p:txBody>
      </p:sp>
    </p:spTree>
    <p:extLst>
      <p:ext uri="{BB962C8B-B14F-4D97-AF65-F5344CB8AC3E}">
        <p14:creationId xmlns:p14="http://schemas.microsoft.com/office/powerpoint/2010/main" val="240386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955560" y="1399778"/>
            <a:ext cx="7066625" cy="3046988"/>
          </a:xfrm>
          <a:prstGeom prst="rect">
            <a:avLst/>
          </a:prstGeom>
          <a:noFill/>
        </p:spPr>
        <p:txBody>
          <a:bodyPr wrap="square" rtlCol="0">
            <a:spAutoFit/>
          </a:bodyPr>
          <a:lstStyle/>
          <a:p>
            <a:pPr algn="ctr"/>
            <a:endParaRPr lang="cs-CZ" sz="4800" b="1" cap="all" dirty="0">
              <a:solidFill>
                <a:schemeClr val="bg1"/>
              </a:solidFill>
              <a:latin typeface="+mj-lt"/>
              <a:ea typeface="+mj-ea"/>
              <a:cs typeface="+mj-cs"/>
            </a:endParaRPr>
          </a:p>
          <a:p>
            <a:pPr algn="ctr"/>
            <a:r>
              <a:rPr lang="cs-CZ" sz="4800" b="1" cap="all" dirty="0">
                <a:solidFill>
                  <a:schemeClr val="bg1"/>
                </a:solidFill>
                <a:latin typeface="+mj-lt"/>
                <a:ea typeface="+mj-ea"/>
                <a:cs typeface="+mj-cs"/>
              </a:rPr>
              <a:t>Veřejné zakázky </a:t>
            </a:r>
          </a:p>
          <a:p>
            <a:pPr algn="ctr"/>
            <a:r>
              <a:rPr lang="cs-CZ" sz="4800" b="1" cap="all" dirty="0">
                <a:solidFill>
                  <a:schemeClr val="bg1"/>
                </a:solidFill>
                <a:latin typeface="+mj-lt"/>
                <a:ea typeface="+mj-ea"/>
                <a:cs typeface="+mj-cs"/>
              </a:rPr>
              <a:t>- administrace v ISKP21+</a:t>
            </a:r>
            <a:endParaRPr lang="cs-CZ" sz="4800" dirty="0"/>
          </a:p>
        </p:txBody>
      </p:sp>
      <p:sp>
        <p:nvSpPr>
          <p:cNvPr id="4" name="Zástupný symbol pro číslo snímku 3">
            <a:extLst>
              <a:ext uri="{FF2B5EF4-FFF2-40B4-BE49-F238E27FC236}">
                <a16:creationId xmlns:a16="http://schemas.microsoft.com/office/drawing/2014/main" id="{53116D45-1239-4C51-8CA9-FD10CC77162E}"/>
              </a:ext>
            </a:extLst>
          </p:cNvPr>
          <p:cNvSpPr>
            <a:spLocks noGrp="1"/>
          </p:cNvSpPr>
          <p:nvPr>
            <p:ph type="sldNum" sz="quarter" idx="4294967295"/>
          </p:nvPr>
        </p:nvSpPr>
        <p:spPr>
          <a:xfrm>
            <a:off x="0" y="6356350"/>
            <a:ext cx="501650" cy="365125"/>
          </a:xfrm>
        </p:spPr>
        <p:txBody>
          <a:bodyPr/>
          <a:lstStyle/>
          <a:p>
            <a:fld id="{4000C4B2-41BC-D741-8B94-B76DB6967C01}" type="slidenum">
              <a:rPr lang="en-US" smtClean="0">
                <a:solidFill>
                  <a:schemeClr val="bg1"/>
                </a:solidFill>
              </a:rPr>
              <a:pPr/>
              <a:t>38</a:t>
            </a:fld>
            <a:endParaRPr lang="en-US" dirty="0">
              <a:solidFill>
                <a:schemeClr val="bg1"/>
              </a:solidFill>
            </a:endParaRPr>
          </a:p>
        </p:txBody>
      </p:sp>
    </p:spTree>
    <p:extLst>
      <p:ext uri="{BB962C8B-B14F-4D97-AF65-F5344CB8AC3E}">
        <p14:creationId xmlns:p14="http://schemas.microsoft.com/office/powerpoint/2010/main" val="3031818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A7EE8CE5-5315-44BC-AF73-726A15B1091D}"/>
              </a:ext>
            </a:extLst>
          </p:cNvPr>
          <p:cNvSpPr>
            <a:spLocks noGrp="1"/>
          </p:cNvSpPr>
          <p:nvPr>
            <p:ph type="sldNum" sz="quarter" idx="4294967295"/>
          </p:nvPr>
        </p:nvSpPr>
        <p:spPr>
          <a:xfrm>
            <a:off x="0" y="6356350"/>
            <a:ext cx="501650" cy="365125"/>
          </a:xfrm>
        </p:spPr>
        <p:txBody>
          <a:bodyPr/>
          <a:lstStyle/>
          <a:p>
            <a:fld id="{4000C4B2-41BC-D741-8B94-B76DB6967C01}" type="slidenum">
              <a:rPr lang="en-US" smtClean="0">
                <a:solidFill>
                  <a:schemeClr val="bg1"/>
                </a:solidFill>
              </a:rPr>
              <a:pPr/>
              <a:t>3</a:t>
            </a:fld>
            <a:endParaRPr lang="en-US" dirty="0">
              <a:solidFill>
                <a:schemeClr val="bg1"/>
              </a:solidFill>
            </a:endParaRPr>
          </a:p>
        </p:txBody>
      </p:sp>
      <p:sp>
        <p:nvSpPr>
          <p:cNvPr id="2" name="TextovéPole 1">
            <a:extLst>
              <a:ext uri="{FF2B5EF4-FFF2-40B4-BE49-F238E27FC236}">
                <a16:creationId xmlns:a16="http://schemas.microsoft.com/office/drawing/2014/main" id="{2BB3B8F4-9435-C998-306D-220B57444DD6}"/>
              </a:ext>
            </a:extLst>
          </p:cNvPr>
          <p:cNvSpPr txBox="1"/>
          <p:nvPr/>
        </p:nvSpPr>
        <p:spPr>
          <a:xfrm>
            <a:off x="833784" y="219002"/>
            <a:ext cx="7847860" cy="584775"/>
          </a:xfrm>
          <a:prstGeom prst="rect">
            <a:avLst/>
          </a:prstGeom>
          <a:noFill/>
        </p:spPr>
        <p:txBody>
          <a:bodyPr wrap="square">
            <a:spAutoFit/>
          </a:bodyPr>
          <a:lstStyle/>
          <a:p>
            <a:pPr algn="ctr"/>
            <a:r>
              <a:rPr lang="cs-CZ" sz="3200" b="1" dirty="0">
                <a:solidFill>
                  <a:schemeClr val="bg1"/>
                </a:solidFill>
                <a:latin typeface="Arial" panose="020B0604020202020204" pitchFamily="34" charset="0"/>
              </a:rPr>
              <a:t>Národní dotační programy</a:t>
            </a:r>
            <a:endParaRPr lang="cs-CZ" sz="3200" dirty="0"/>
          </a:p>
        </p:txBody>
      </p:sp>
      <p:graphicFrame>
        <p:nvGraphicFramePr>
          <p:cNvPr id="6" name="Tabulka 5">
            <a:extLst>
              <a:ext uri="{FF2B5EF4-FFF2-40B4-BE49-F238E27FC236}">
                <a16:creationId xmlns:a16="http://schemas.microsoft.com/office/drawing/2014/main" id="{D5CCB1DF-2D9B-4D46-BF67-45DB3BC29BF1}"/>
              </a:ext>
            </a:extLst>
          </p:cNvPr>
          <p:cNvGraphicFramePr>
            <a:graphicFrameLocks noGrp="1"/>
          </p:cNvGraphicFramePr>
          <p:nvPr>
            <p:extLst>
              <p:ext uri="{D42A27DB-BD31-4B8C-83A1-F6EECF244321}">
                <p14:modId xmlns:p14="http://schemas.microsoft.com/office/powerpoint/2010/main" val="1125042264"/>
              </p:ext>
            </p:extLst>
          </p:nvPr>
        </p:nvGraphicFramePr>
        <p:xfrm>
          <a:off x="789506" y="1507576"/>
          <a:ext cx="7564988" cy="3392805"/>
        </p:xfrm>
        <a:graphic>
          <a:graphicData uri="http://schemas.openxmlformats.org/drawingml/2006/table">
            <a:tbl>
              <a:tblPr>
                <a:tableStyleId>{3C2FFA5D-87B4-456A-9821-1D502468CF0F}</a:tableStyleId>
              </a:tblPr>
              <a:tblGrid>
                <a:gridCol w="3593017">
                  <a:extLst>
                    <a:ext uri="{9D8B030D-6E8A-4147-A177-3AD203B41FA5}">
                      <a16:colId xmlns:a16="http://schemas.microsoft.com/office/drawing/2014/main" val="4102095422"/>
                    </a:ext>
                  </a:extLst>
                </a:gridCol>
                <a:gridCol w="1782474">
                  <a:extLst>
                    <a:ext uri="{9D8B030D-6E8A-4147-A177-3AD203B41FA5}">
                      <a16:colId xmlns:a16="http://schemas.microsoft.com/office/drawing/2014/main" val="483045337"/>
                    </a:ext>
                  </a:extLst>
                </a:gridCol>
                <a:gridCol w="1104106">
                  <a:extLst>
                    <a:ext uri="{9D8B030D-6E8A-4147-A177-3AD203B41FA5}">
                      <a16:colId xmlns:a16="http://schemas.microsoft.com/office/drawing/2014/main" val="2256679879"/>
                    </a:ext>
                  </a:extLst>
                </a:gridCol>
                <a:gridCol w="1085391">
                  <a:extLst>
                    <a:ext uri="{9D8B030D-6E8A-4147-A177-3AD203B41FA5}">
                      <a16:colId xmlns:a16="http://schemas.microsoft.com/office/drawing/2014/main" val="1924701394"/>
                    </a:ext>
                  </a:extLst>
                </a:gridCol>
              </a:tblGrid>
              <a:tr h="190500">
                <a:tc>
                  <a:txBody>
                    <a:bodyPr/>
                    <a:lstStyle/>
                    <a:p>
                      <a:pPr algn="ctr" fontAlgn="ctr"/>
                      <a:r>
                        <a:rPr lang="cs-CZ" sz="1100" u="none" strike="noStrike">
                          <a:effectLst/>
                        </a:rPr>
                        <a:t>Výzva</a:t>
                      </a:r>
                      <a:endParaRPr lang="cs-CZ"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cs-CZ" sz="1100" u="none" strike="noStrike">
                          <a:effectLst/>
                        </a:rPr>
                        <a:t> </a:t>
                      </a:r>
                      <a:endParaRPr lang="cs-CZ" sz="1100" b="1" i="0" u="none" strike="noStrike">
                        <a:solidFill>
                          <a:srgbClr val="000000"/>
                        </a:solidFill>
                        <a:effectLst/>
                        <a:latin typeface="Aptos Narrow" panose="020B0004020202020204" pitchFamily="34" charset="0"/>
                      </a:endParaRPr>
                    </a:p>
                  </a:txBody>
                  <a:tcPr marL="9525" marR="9525" marT="9525" marB="0" anchor="ctr"/>
                </a:tc>
                <a:tc gridSpan="2">
                  <a:txBody>
                    <a:bodyPr/>
                    <a:lstStyle/>
                    <a:p>
                      <a:pPr algn="ctr" fontAlgn="ctr"/>
                      <a:r>
                        <a:rPr lang="cs-CZ" sz="1100" u="none" strike="noStrike">
                          <a:effectLst/>
                        </a:rPr>
                        <a:t>Období příjmu Žádostí</a:t>
                      </a:r>
                      <a:endParaRPr lang="cs-CZ" sz="1100" b="1" i="0" u="none" strike="noStrike">
                        <a:solidFill>
                          <a:srgbClr val="000000"/>
                        </a:solidFill>
                        <a:effectLst/>
                        <a:latin typeface="Aptos Narrow" panose="020B0004020202020204" pitchFamily="34" charset="0"/>
                      </a:endParaRPr>
                    </a:p>
                  </a:txBody>
                  <a:tcPr marL="9525" marR="9525" marT="9525" marB="0" anchor="ctr"/>
                </a:tc>
                <a:tc hMerge="1">
                  <a:txBody>
                    <a:bodyPr/>
                    <a:lstStyle/>
                    <a:p>
                      <a:endParaRPr lang="cs-CZ"/>
                    </a:p>
                  </a:txBody>
                  <a:tcPr/>
                </a:tc>
                <a:extLst>
                  <a:ext uri="{0D108BD9-81ED-4DB2-BD59-A6C34878D82A}">
                    <a16:rowId xmlns:a16="http://schemas.microsoft.com/office/drawing/2014/main" val="3817554697"/>
                  </a:ext>
                </a:extLst>
              </a:tr>
              <a:tr h="0">
                <a:tc>
                  <a:txBody>
                    <a:bodyPr/>
                    <a:lstStyle/>
                    <a:p>
                      <a:pPr algn="ctr" fontAlgn="ctr"/>
                      <a:r>
                        <a:rPr lang="cs-CZ" sz="1100" u="none" strike="noStrike" dirty="0">
                          <a:effectLst/>
                        </a:rPr>
                        <a:t> </a:t>
                      </a:r>
                      <a:endParaRPr lang="cs-CZ" sz="11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cs-CZ" sz="1100" u="none" strike="noStrike">
                          <a:effectLst/>
                        </a:rPr>
                        <a:t>Alokace výzvy (Kč)</a:t>
                      </a:r>
                      <a:endParaRPr lang="cs-CZ"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cs-CZ" sz="1100" u="none" strike="noStrike">
                          <a:effectLst/>
                        </a:rPr>
                        <a:t>Datum zahájení příjmu Žádostí</a:t>
                      </a:r>
                      <a:endParaRPr lang="cs-CZ"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cs-CZ" sz="1100" u="none" strike="noStrike">
                          <a:effectLst/>
                        </a:rPr>
                        <a:t>Datum ukončení příjmu Žádostí</a:t>
                      </a:r>
                      <a:endParaRPr lang="cs-CZ"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609375574"/>
                  </a:ext>
                </a:extLst>
              </a:tr>
              <a:tr h="381000">
                <a:tc>
                  <a:txBody>
                    <a:bodyPr/>
                    <a:lstStyle/>
                    <a:p>
                      <a:pPr algn="l" fontAlgn="b"/>
                      <a:r>
                        <a:rPr lang="cs-CZ" sz="1100" u="none" strike="noStrike">
                          <a:effectLst/>
                        </a:rPr>
                        <a:t>ŽIVEL 1 - Obnova obecního a krajského majetku po krizových stavech</a:t>
                      </a:r>
                      <a:endParaRPr lang="cs-CZ"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cs-CZ" sz="1100" u="none" strike="noStrike" dirty="0">
                          <a:effectLst/>
                        </a:rPr>
                        <a:t>5 000 000 000</a:t>
                      </a:r>
                      <a:endParaRPr lang="cs-CZ"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cs-CZ" sz="1100" u="none" strike="noStrike">
                          <a:effectLst/>
                        </a:rPr>
                        <a:t>31.01.2025</a:t>
                      </a:r>
                      <a:endParaRPr lang="cs-CZ"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cs-CZ" sz="1100" u="none" strike="noStrike">
                          <a:effectLst/>
                        </a:rPr>
                        <a:t>31. 12. 2025 </a:t>
                      </a:r>
                      <a:endParaRPr lang="cs-CZ"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00611848"/>
                  </a:ext>
                </a:extLst>
              </a:tr>
              <a:tr h="381000">
                <a:tc>
                  <a:txBody>
                    <a:bodyPr/>
                    <a:lstStyle/>
                    <a:p>
                      <a:pPr algn="l" fontAlgn="b"/>
                      <a:r>
                        <a:rPr lang="cs-CZ" sz="1100" u="none" strike="noStrike">
                          <a:effectLst/>
                        </a:rPr>
                        <a:t>ŽIVEL 2 - Obnova obecního a krajského majetku</a:t>
                      </a:r>
                      <a:endParaRPr lang="cs-CZ"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cs-CZ" sz="1100" u="none" strike="noStrike">
                          <a:effectLst/>
                        </a:rPr>
                        <a:t>100 000 000</a:t>
                      </a:r>
                      <a:endParaRPr lang="cs-CZ"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cs-CZ" sz="1100" u="none" strike="noStrike">
                          <a:effectLst/>
                        </a:rPr>
                        <a:t>1.Q 2025</a:t>
                      </a:r>
                      <a:endParaRPr lang="cs-CZ"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cs-CZ" sz="1100" u="none" strike="noStrike">
                          <a:effectLst/>
                        </a:rPr>
                        <a:t>-</a:t>
                      </a:r>
                      <a:endParaRPr lang="cs-CZ"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717631136"/>
                  </a:ext>
                </a:extLst>
              </a:tr>
              <a:tr h="190500">
                <a:tc>
                  <a:txBody>
                    <a:bodyPr/>
                    <a:lstStyle/>
                    <a:p>
                      <a:pPr algn="l" fontAlgn="b"/>
                      <a:r>
                        <a:rPr lang="cs-CZ" sz="1100" u="none" strike="noStrike">
                          <a:effectLst/>
                        </a:rPr>
                        <a:t>ŽIVEL 3 - Obnova bydlení po povodních</a:t>
                      </a:r>
                      <a:endParaRPr lang="cs-CZ"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cs-CZ" sz="1100" u="none" strike="noStrike">
                          <a:effectLst/>
                        </a:rPr>
                        <a:t>3 500 000 000</a:t>
                      </a:r>
                      <a:endParaRPr lang="cs-CZ"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cs-CZ" sz="1100" u="none" strike="noStrike">
                          <a:effectLst/>
                        </a:rPr>
                        <a:t>18.02.2025</a:t>
                      </a:r>
                      <a:endParaRPr lang="cs-CZ"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cs-CZ" sz="1100" u="none" strike="noStrike">
                          <a:effectLst/>
                        </a:rPr>
                        <a:t>31.12.2025</a:t>
                      </a:r>
                      <a:endParaRPr lang="cs-CZ"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744254101"/>
                  </a:ext>
                </a:extLst>
              </a:tr>
              <a:tr h="381000">
                <a:tc>
                  <a:txBody>
                    <a:bodyPr/>
                    <a:lstStyle/>
                    <a:p>
                      <a:pPr algn="l" fontAlgn="b"/>
                      <a:r>
                        <a:rPr lang="cs-CZ" sz="1100" u="none" strike="noStrike">
                          <a:effectLst/>
                        </a:rPr>
                        <a:t>ŽIVEL 4 - Pomoc v nouzi - Nouzové prostory</a:t>
                      </a:r>
                      <a:endParaRPr lang="cs-CZ"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cs-CZ" sz="1100" u="none" strike="noStrike">
                          <a:effectLst/>
                        </a:rPr>
                        <a:t>1 000 000 000</a:t>
                      </a:r>
                      <a:endParaRPr lang="cs-CZ"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cs-CZ" sz="1100" u="none" strike="noStrike">
                          <a:effectLst/>
                        </a:rPr>
                        <a:t>01.11.2024</a:t>
                      </a:r>
                      <a:endParaRPr lang="cs-CZ"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cs-CZ" sz="1100" u="none" strike="noStrike">
                          <a:effectLst/>
                        </a:rPr>
                        <a:t>30.06.2025</a:t>
                      </a:r>
                      <a:endParaRPr lang="cs-CZ"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556162310"/>
                  </a:ext>
                </a:extLst>
              </a:tr>
              <a:tr h="381000">
                <a:tc>
                  <a:txBody>
                    <a:bodyPr/>
                    <a:lstStyle/>
                    <a:p>
                      <a:pPr algn="l" fontAlgn="b"/>
                      <a:r>
                        <a:rPr lang="cs-CZ" sz="1100" u="none" strike="noStrike" dirty="0">
                          <a:effectLst/>
                        </a:rPr>
                        <a:t>Oživení cestovního ruchu podporou infrastruktury cestovního ruchu</a:t>
                      </a:r>
                      <a:endParaRPr lang="cs-CZ"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cs-CZ" sz="1100" u="none" strike="noStrike">
                          <a:effectLst/>
                        </a:rPr>
                        <a:t>250 000 000</a:t>
                      </a:r>
                      <a:endParaRPr lang="cs-CZ"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cs-CZ" sz="1100" u="none" strike="noStrike">
                          <a:effectLst/>
                        </a:rPr>
                        <a:t>27.01.2025</a:t>
                      </a:r>
                      <a:endParaRPr lang="cs-CZ"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cs-CZ" sz="1100" u="none" strike="noStrike">
                          <a:effectLst/>
                        </a:rPr>
                        <a:t>31.03.2025</a:t>
                      </a:r>
                      <a:endParaRPr lang="cs-CZ"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570758256"/>
                  </a:ext>
                </a:extLst>
              </a:tr>
              <a:tr h="190500">
                <a:tc>
                  <a:txBody>
                    <a:bodyPr/>
                    <a:lstStyle/>
                    <a:p>
                      <a:pPr algn="l" fontAlgn="b"/>
                      <a:r>
                        <a:rPr lang="pl-PL" sz="1100" u="none" strike="noStrike" dirty="0">
                          <a:effectLst/>
                        </a:rPr>
                        <a:t>Podpora obcí s 3001 - 10 000 obyvateli</a:t>
                      </a:r>
                      <a:endParaRPr lang="pl-PL"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cs-CZ" sz="1100" u="none" strike="noStrike">
                          <a:effectLst/>
                        </a:rPr>
                        <a:t>660 000 000</a:t>
                      </a:r>
                      <a:endParaRPr lang="cs-CZ"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cs-CZ" sz="1100" u="none" strike="noStrike">
                          <a:effectLst/>
                        </a:rPr>
                        <a:t>13.01.2025</a:t>
                      </a:r>
                      <a:endParaRPr lang="cs-CZ"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cs-CZ" sz="1100" u="none" strike="noStrike">
                          <a:effectLst/>
                        </a:rPr>
                        <a:t>31.03.2025</a:t>
                      </a:r>
                      <a:endParaRPr lang="cs-CZ"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646719786"/>
                  </a:ext>
                </a:extLst>
              </a:tr>
              <a:tr h="190500">
                <a:tc>
                  <a:txBody>
                    <a:bodyPr/>
                    <a:lstStyle/>
                    <a:p>
                      <a:pPr algn="l" fontAlgn="b"/>
                      <a:r>
                        <a:rPr lang="pl-PL" sz="1100" u="none" strike="noStrike">
                          <a:effectLst/>
                        </a:rPr>
                        <a:t>Podpora obnovy a rozvoje venkova</a:t>
                      </a:r>
                      <a:endParaRPr lang="pl-P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cs-CZ" sz="1100" u="none" strike="noStrike">
                          <a:effectLst/>
                        </a:rPr>
                        <a:t>1 040 000 000</a:t>
                      </a:r>
                      <a:endParaRPr lang="cs-CZ"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cs-CZ" sz="1100" u="none" strike="noStrike">
                          <a:effectLst/>
                        </a:rPr>
                        <a:t>13.01.2025</a:t>
                      </a:r>
                      <a:endParaRPr lang="cs-CZ"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cs-CZ" sz="1100" u="none" strike="noStrike">
                          <a:effectLst/>
                        </a:rPr>
                        <a:t>31.03.2025</a:t>
                      </a:r>
                      <a:endParaRPr lang="cs-CZ"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70138462"/>
                  </a:ext>
                </a:extLst>
              </a:tr>
              <a:tr h="381000">
                <a:tc>
                  <a:txBody>
                    <a:bodyPr/>
                    <a:lstStyle/>
                    <a:p>
                      <a:pPr algn="l" fontAlgn="b"/>
                      <a:r>
                        <a:rPr lang="cs-CZ" sz="1100" u="none" strike="noStrike">
                          <a:effectLst/>
                        </a:rPr>
                        <a:t>Podpora organizací destinačního managementu 2025+</a:t>
                      </a:r>
                      <a:endParaRPr lang="cs-CZ"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cs-CZ" sz="1100" u="none" strike="noStrike">
                          <a:effectLst/>
                        </a:rPr>
                        <a:t>90 000 000</a:t>
                      </a:r>
                      <a:endParaRPr lang="cs-CZ"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cs-CZ" sz="1100" u="none" strike="noStrike">
                          <a:effectLst/>
                        </a:rPr>
                        <a:t>02.01.2025</a:t>
                      </a:r>
                      <a:endParaRPr lang="cs-CZ"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cs-CZ" sz="1100" u="none" strike="noStrike">
                          <a:effectLst/>
                        </a:rPr>
                        <a:t>31.03.2025</a:t>
                      </a:r>
                      <a:endParaRPr lang="cs-CZ"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193817411"/>
                  </a:ext>
                </a:extLst>
              </a:tr>
              <a:tr h="381000">
                <a:tc>
                  <a:txBody>
                    <a:bodyPr/>
                    <a:lstStyle/>
                    <a:p>
                      <a:pPr algn="l" fontAlgn="b"/>
                      <a:r>
                        <a:rPr lang="pl-PL" sz="1100" u="none" strike="noStrike">
                          <a:effectLst/>
                        </a:rPr>
                        <a:t>Podpora obnovy a rozvoje regionů - Vesnice roku</a:t>
                      </a:r>
                      <a:endParaRPr lang="pl-P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cs-CZ" sz="1100" u="none" strike="noStrike">
                          <a:effectLst/>
                        </a:rPr>
                        <a:t>49 350 000</a:t>
                      </a:r>
                      <a:endParaRPr lang="cs-CZ"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cs-CZ" sz="1100" u="none" strike="noStrike">
                          <a:effectLst/>
                        </a:rPr>
                        <a:t>17.03.2025</a:t>
                      </a:r>
                      <a:endParaRPr lang="cs-CZ"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cs-CZ" sz="1100" u="none" strike="noStrike" dirty="0">
                          <a:effectLst/>
                        </a:rPr>
                        <a:t>30.09.2025</a:t>
                      </a:r>
                      <a:endParaRPr lang="cs-CZ"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244962734"/>
                  </a:ext>
                </a:extLst>
              </a:tr>
            </a:tbl>
          </a:graphicData>
        </a:graphic>
      </p:graphicFrame>
      <p:sp>
        <p:nvSpPr>
          <p:cNvPr id="8" name="TextovéPole 7">
            <a:extLst>
              <a:ext uri="{FF2B5EF4-FFF2-40B4-BE49-F238E27FC236}">
                <a16:creationId xmlns:a16="http://schemas.microsoft.com/office/drawing/2014/main" id="{248084F7-E436-C761-5785-9325EAAB6059}"/>
              </a:ext>
            </a:extLst>
          </p:cNvPr>
          <p:cNvSpPr txBox="1"/>
          <p:nvPr/>
        </p:nvSpPr>
        <p:spPr>
          <a:xfrm>
            <a:off x="789506" y="5350424"/>
            <a:ext cx="4572000" cy="369332"/>
          </a:xfrm>
          <a:prstGeom prst="rect">
            <a:avLst/>
          </a:prstGeom>
          <a:noFill/>
        </p:spPr>
        <p:txBody>
          <a:bodyPr wrap="square">
            <a:spAutoFit/>
          </a:bodyPr>
          <a:lstStyle/>
          <a:p>
            <a:r>
              <a:rPr lang="cs-CZ" dirty="0">
                <a:solidFill>
                  <a:schemeClr val="bg1"/>
                </a:solidFill>
              </a:rPr>
              <a:t>https://crr.gov.cz/narodni-dotace/</a:t>
            </a:r>
          </a:p>
        </p:txBody>
      </p:sp>
    </p:spTree>
    <p:extLst>
      <p:ext uri="{BB962C8B-B14F-4D97-AF65-F5344CB8AC3E}">
        <p14:creationId xmlns:p14="http://schemas.microsoft.com/office/powerpoint/2010/main" val="19218195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16635"/>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3" name="Zástupný symbol pro číslo snímku 2">
            <a:extLst>
              <a:ext uri="{FF2B5EF4-FFF2-40B4-BE49-F238E27FC236}">
                <a16:creationId xmlns:a16="http://schemas.microsoft.com/office/drawing/2014/main" id="{1E6C8092-8527-4831-BAC2-D6D03D6553A9}"/>
              </a:ext>
            </a:extLst>
          </p:cNvPr>
          <p:cNvSpPr>
            <a:spLocks noGrp="1"/>
          </p:cNvSpPr>
          <p:nvPr>
            <p:ph type="sldNum" sz="quarter" idx="12"/>
          </p:nvPr>
        </p:nvSpPr>
        <p:spPr/>
        <p:txBody>
          <a:bodyPr/>
          <a:lstStyle/>
          <a:p>
            <a:fld id="{4000C4B2-41BC-D741-8B94-B76DB6967C01}" type="slidenum">
              <a:rPr lang="en-US" smtClean="0"/>
              <a:pPr/>
              <a:t>39</a:t>
            </a:fld>
            <a:endParaRPr lang="en-US"/>
          </a:p>
        </p:txBody>
      </p:sp>
      <p:sp>
        <p:nvSpPr>
          <p:cNvPr id="4" name="Content Placeholder 1">
            <a:extLst>
              <a:ext uri="{FF2B5EF4-FFF2-40B4-BE49-F238E27FC236}">
                <a16:creationId xmlns:a16="http://schemas.microsoft.com/office/drawing/2014/main" id="{4102022D-B39D-F491-D314-4C5E49C3DC3C}"/>
              </a:ext>
            </a:extLst>
          </p:cNvPr>
          <p:cNvSpPr txBox="1">
            <a:spLocks/>
          </p:cNvSpPr>
          <p:nvPr/>
        </p:nvSpPr>
        <p:spPr>
          <a:xfrm>
            <a:off x="4086875" y="1716045"/>
            <a:ext cx="4199493"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a:p>
            <a:pPr algn="just"/>
            <a:endParaRPr lang="cs-CZ" sz="2000">
              <a:latin typeface="Arial" panose="020B0604020202020204" pitchFamily="34" charset="0"/>
              <a:cs typeface="Arial" panose="020B0604020202020204" pitchFamily="34" charset="0"/>
            </a:endParaRPr>
          </a:p>
          <a:p>
            <a:pPr algn="just"/>
            <a:endParaRPr lang="cs-CZ" sz="2000">
              <a:latin typeface="Arial" panose="020B0604020202020204" pitchFamily="34" charset="0"/>
              <a:cs typeface="Arial" panose="020B0604020202020204" pitchFamily="34" charset="0"/>
            </a:endParaRPr>
          </a:p>
        </p:txBody>
      </p:sp>
      <p:sp>
        <p:nvSpPr>
          <p:cNvPr id="6" name="TextovéPole 5">
            <a:extLst>
              <a:ext uri="{FF2B5EF4-FFF2-40B4-BE49-F238E27FC236}">
                <a16:creationId xmlns:a16="http://schemas.microsoft.com/office/drawing/2014/main" id="{B255E224-1C75-9183-BEE3-01EFEA9FF873}"/>
              </a:ext>
            </a:extLst>
          </p:cNvPr>
          <p:cNvSpPr txBox="1"/>
          <p:nvPr/>
        </p:nvSpPr>
        <p:spPr>
          <a:xfrm>
            <a:off x="531721" y="1447227"/>
            <a:ext cx="7510509" cy="584775"/>
          </a:xfrm>
          <a:prstGeom prst="rect">
            <a:avLst/>
          </a:prstGeom>
          <a:noFill/>
        </p:spPr>
        <p:txBody>
          <a:bodyPr wrap="square" rtlCol="0">
            <a:spAutoFit/>
          </a:bodyPr>
          <a:lstStyle/>
          <a:p>
            <a:pPr marL="285750" indent="-285750" algn="just">
              <a:buFont typeface="Arial" panose="020B0604020202020204" pitchFamily="34" charset="0"/>
              <a:buChar char="•"/>
            </a:pPr>
            <a:r>
              <a:rPr lang="cs-CZ" sz="1600" dirty="0"/>
              <a:t>Modul veřejných zakázek (dále také VZ) je v ISKP21+ zapracován jako samostatný modul.</a:t>
            </a:r>
          </a:p>
        </p:txBody>
      </p:sp>
      <p:pic>
        <p:nvPicPr>
          <p:cNvPr id="7" name="Obrázek 6">
            <a:extLst>
              <a:ext uri="{FF2B5EF4-FFF2-40B4-BE49-F238E27FC236}">
                <a16:creationId xmlns:a16="http://schemas.microsoft.com/office/drawing/2014/main" id="{03C643AE-6AA7-7025-D288-1136756E1644}"/>
              </a:ext>
            </a:extLst>
          </p:cNvPr>
          <p:cNvPicPr>
            <a:picLocks noChangeAspect="1"/>
          </p:cNvPicPr>
          <p:nvPr/>
        </p:nvPicPr>
        <p:blipFill>
          <a:blip r:embed="rId3"/>
          <a:stretch>
            <a:fillRect/>
          </a:stretch>
        </p:blipFill>
        <p:spPr>
          <a:xfrm>
            <a:off x="531721" y="1069723"/>
            <a:ext cx="7510509" cy="382155"/>
          </a:xfrm>
          <a:prstGeom prst="rect">
            <a:avLst/>
          </a:prstGeom>
        </p:spPr>
      </p:pic>
      <p:pic>
        <p:nvPicPr>
          <p:cNvPr id="8" name="Obrázek 7">
            <a:extLst>
              <a:ext uri="{FF2B5EF4-FFF2-40B4-BE49-F238E27FC236}">
                <a16:creationId xmlns:a16="http://schemas.microsoft.com/office/drawing/2014/main" id="{3D9DCDC7-18B1-C3CD-5238-DE5A1183456D}"/>
              </a:ext>
            </a:extLst>
          </p:cNvPr>
          <p:cNvPicPr>
            <a:picLocks noChangeAspect="1"/>
          </p:cNvPicPr>
          <p:nvPr/>
        </p:nvPicPr>
        <p:blipFill>
          <a:blip r:embed="rId4"/>
          <a:stretch>
            <a:fillRect/>
          </a:stretch>
        </p:blipFill>
        <p:spPr>
          <a:xfrm>
            <a:off x="486011" y="2200307"/>
            <a:ext cx="2406788" cy="414355"/>
          </a:xfrm>
          <a:prstGeom prst="rect">
            <a:avLst/>
          </a:prstGeom>
        </p:spPr>
      </p:pic>
      <p:pic>
        <p:nvPicPr>
          <p:cNvPr id="10" name="Obrázek 9">
            <a:extLst>
              <a:ext uri="{FF2B5EF4-FFF2-40B4-BE49-F238E27FC236}">
                <a16:creationId xmlns:a16="http://schemas.microsoft.com/office/drawing/2014/main" id="{CBCD11A3-CB7F-08F7-DBF4-324F93076841}"/>
              </a:ext>
            </a:extLst>
          </p:cNvPr>
          <p:cNvPicPr>
            <a:picLocks noChangeAspect="1"/>
          </p:cNvPicPr>
          <p:nvPr/>
        </p:nvPicPr>
        <p:blipFill>
          <a:blip r:embed="rId5"/>
          <a:stretch>
            <a:fillRect/>
          </a:stretch>
        </p:blipFill>
        <p:spPr>
          <a:xfrm>
            <a:off x="486011" y="2775707"/>
            <a:ext cx="3077325" cy="1936348"/>
          </a:xfrm>
          <a:prstGeom prst="rect">
            <a:avLst/>
          </a:prstGeom>
        </p:spPr>
      </p:pic>
      <p:sp>
        <p:nvSpPr>
          <p:cNvPr id="11" name="TextovéPole 10">
            <a:extLst>
              <a:ext uri="{FF2B5EF4-FFF2-40B4-BE49-F238E27FC236}">
                <a16:creationId xmlns:a16="http://schemas.microsoft.com/office/drawing/2014/main" id="{3A87F3D4-55BE-6F0C-8FFE-07873BD0BE41}"/>
              </a:ext>
            </a:extLst>
          </p:cNvPr>
          <p:cNvSpPr txBox="1"/>
          <p:nvPr/>
        </p:nvSpPr>
        <p:spPr>
          <a:xfrm>
            <a:off x="3810271" y="2032002"/>
            <a:ext cx="4531549" cy="2800767"/>
          </a:xfrm>
          <a:prstGeom prst="rect">
            <a:avLst/>
          </a:prstGeom>
          <a:noFill/>
        </p:spPr>
        <p:txBody>
          <a:bodyPr wrap="square" rtlCol="0">
            <a:spAutoFit/>
          </a:bodyPr>
          <a:lstStyle/>
          <a:p>
            <a:pPr marL="285750" indent="-285750" algn="just">
              <a:buFont typeface="Arial" panose="020B0604020202020204" pitchFamily="34" charset="0"/>
              <a:buChar char="•"/>
            </a:pPr>
            <a:r>
              <a:rPr lang="cs-CZ" sz="1600" dirty="0"/>
              <a:t>Prvním krokem je založení záznamu pomocí tlačítka </a:t>
            </a:r>
            <a:r>
              <a:rPr lang="cs-CZ" sz="1600" b="1" dirty="0"/>
              <a:t>Nová VZ</a:t>
            </a:r>
            <a:r>
              <a:rPr lang="cs-CZ" sz="1600" dirty="0"/>
              <a:t> v úvodní liště v modulu Veřejné zakázky.</a:t>
            </a:r>
          </a:p>
          <a:p>
            <a:pPr marL="285750" indent="-285750" algn="just">
              <a:buFont typeface="Arial" panose="020B0604020202020204" pitchFamily="34" charset="0"/>
              <a:buChar char="•"/>
            </a:pPr>
            <a:r>
              <a:rPr lang="cs-CZ" sz="1600" dirty="0"/>
              <a:t>Uživatel zadá </a:t>
            </a:r>
            <a:r>
              <a:rPr lang="cs-CZ" sz="1600" b="1" dirty="0"/>
              <a:t>Název veřejné zakázky</a:t>
            </a:r>
            <a:r>
              <a:rPr lang="cs-CZ" sz="1600" dirty="0"/>
              <a:t> a z číselníku vybere </a:t>
            </a:r>
            <a:r>
              <a:rPr lang="cs-CZ" sz="1600" b="1" dirty="0"/>
              <a:t>Stav veřejné zakázky</a:t>
            </a:r>
            <a:r>
              <a:rPr lang="cs-CZ" sz="1600" dirty="0"/>
              <a:t> a </a:t>
            </a:r>
            <a:r>
              <a:rPr lang="cs-CZ" sz="1600" b="1" dirty="0"/>
              <a:t>Typ kontraktu</a:t>
            </a:r>
            <a:r>
              <a:rPr lang="cs-CZ" sz="1600" dirty="0"/>
              <a:t> a potvrdí tlačítkem </a:t>
            </a:r>
            <a:r>
              <a:rPr lang="cs-CZ" sz="1600" b="1" dirty="0"/>
              <a:t>Vytvořit VZ</a:t>
            </a:r>
            <a:r>
              <a:rPr lang="cs-CZ" sz="1600" dirty="0"/>
              <a:t>.</a:t>
            </a:r>
          </a:p>
          <a:p>
            <a:pPr marL="285750" indent="-285750" algn="just">
              <a:buFont typeface="Arial" panose="020B0604020202020204" pitchFamily="34" charset="0"/>
              <a:buChar char="•"/>
            </a:pPr>
            <a:r>
              <a:rPr lang="cs-CZ" sz="1600" dirty="0"/>
              <a:t>Založená VZ se objeví v přehledu VZ. Zakázce je přiřazen </a:t>
            </a:r>
            <a:r>
              <a:rPr lang="cs-CZ" sz="1600" dirty="0" err="1"/>
              <a:t>hash</a:t>
            </a:r>
            <a:r>
              <a:rPr lang="cs-CZ" sz="1600" dirty="0"/>
              <a:t> VZ a pořadové číslo, kterými bude zakázka v ISKP21+ nadále jednoznačně identifikována.</a:t>
            </a:r>
          </a:p>
        </p:txBody>
      </p:sp>
      <p:sp>
        <p:nvSpPr>
          <p:cNvPr id="13" name="Title 3">
            <a:extLst>
              <a:ext uri="{FF2B5EF4-FFF2-40B4-BE49-F238E27FC236}">
                <a16:creationId xmlns:a16="http://schemas.microsoft.com/office/drawing/2014/main" id="{131651DF-FA8D-6DC1-CF83-69C658A81FB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Založení </a:t>
            </a:r>
            <a:r>
              <a:rPr lang="cs-CZ" sz="2800" cap="all" dirty="0" err="1"/>
              <a:t>VEŘEJNé</a:t>
            </a:r>
            <a:r>
              <a:rPr lang="cs-CZ" sz="2800" cap="all" dirty="0"/>
              <a:t> zakázky</a:t>
            </a:r>
            <a:endParaRPr lang="en-US" sz="2800" cap="all" dirty="0">
              <a:latin typeface="Arial" panose="020B0604020202020204" pitchFamily="34" charset="0"/>
              <a:cs typeface="Arial" panose="020B0604020202020204" pitchFamily="34" charset="0"/>
            </a:endParaRPr>
          </a:p>
        </p:txBody>
      </p:sp>
      <p:pic>
        <p:nvPicPr>
          <p:cNvPr id="2" name="Obrázek 1" descr="Obsah obrázku snímek obrazovky, řada/pruh, text&#10;&#10;Popis se vygeneroval automaticky.">
            <a:extLst>
              <a:ext uri="{FF2B5EF4-FFF2-40B4-BE49-F238E27FC236}">
                <a16:creationId xmlns:a16="http://schemas.microsoft.com/office/drawing/2014/main" id="{44DCECA6-7BB2-7102-2BDB-B9B98356BD43}"/>
              </a:ext>
            </a:extLst>
          </p:cNvPr>
          <p:cNvPicPr>
            <a:picLocks noChangeAspect="1"/>
          </p:cNvPicPr>
          <p:nvPr/>
        </p:nvPicPr>
        <p:blipFill>
          <a:blip r:embed="rId6"/>
          <a:stretch>
            <a:fillRect/>
          </a:stretch>
        </p:blipFill>
        <p:spPr>
          <a:xfrm>
            <a:off x="685800" y="4953000"/>
            <a:ext cx="7734300" cy="895350"/>
          </a:xfrm>
          <a:prstGeom prst="rect">
            <a:avLst/>
          </a:prstGeom>
        </p:spPr>
      </p:pic>
    </p:spTree>
    <p:extLst>
      <p:ext uri="{BB962C8B-B14F-4D97-AF65-F5344CB8AC3E}">
        <p14:creationId xmlns:p14="http://schemas.microsoft.com/office/powerpoint/2010/main" val="9206215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16635"/>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3" name="Zástupný symbol pro číslo snímku 2">
            <a:extLst>
              <a:ext uri="{FF2B5EF4-FFF2-40B4-BE49-F238E27FC236}">
                <a16:creationId xmlns:a16="http://schemas.microsoft.com/office/drawing/2014/main" id="{1E6C8092-8527-4831-BAC2-D6D03D6553A9}"/>
              </a:ext>
            </a:extLst>
          </p:cNvPr>
          <p:cNvSpPr>
            <a:spLocks noGrp="1"/>
          </p:cNvSpPr>
          <p:nvPr>
            <p:ph type="sldNum" sz="quarter" idx="12"/>
          </p:nvPr>
        </p:nvSpPr>
        <p:spPr/>
        <p:txBody>
          <a:bodyPr/>
          <a:lstStyle/>
          <a:p>
            <a:fld id="{4000C4B2-41BC-D741-8B94-B76DB6967C01}" type="slidenum">
              <a:rPr lang="en-US" smtClean="0"/>
              <a:pPr/>
              <a:t>40</a:t>
            </a:fld>
            <a:endParaRPr lang="en-US"/>
          </a:p>
        </p:txBody>
      </p:sp>
      <p:sp>
        <p:nvSpPr>
          <p:cNvPr id="4" name="Title 3">
            <a:extLst>
              <a:ext uri="{FF2B5EF4-FFF2-40B4-BE49-F238E27FC236}">
                <a16:creationId xmlns:a16="http://schemas.microsoft.com/office/drawing/2014/main" id="{00EB8DCD-F578-4829-5F7F-F2DD03EC9C8F}"/>
              </a:ext>
            </a:extLst>
          </p:cNvPr>
          <p:cNvSpPr txBox="1">
            <a:spLocks/>
          </p:cNvSpPr>
          <p:nvPr/>
        </p:nvSpPr>
        <p:spPr>
          <a:xfrm>
            <a:off x="1119761" y="54586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Přístup k veřejné zakázce</a:t>
            </a:r>
            <a:endParaRPr lang="en-US" sz="2800" cap="all">
              <a:highlight>
                <a:srgbClr val="FF66FF"/>
              </a:highlight>
              <a:latin typeface="Arial" panose="020B0604020202020204" pitchFamily="34" charset="0"/>
              <a:cs typeface="Arial" panose="020B0604020202020204" pitchFamily="34" charset="0"/>
            </a:endParaRPr>
          </a:p>
        </p:txBody>
      </p:sp>
      <p:pic>
        <p:nvPicPr>
          <p:cNvPr id="6" name="Obrázek 5" descr="Obsah obrázku text&#10;&#10;Popis byl vytvořen automaticky">
            <a:extLst>
              <a:ext uri="{FF2B5EF4-FFF2-40B4-BE49-F238E27FC236}">
                <a16:creationId xmlns:a16="http://schemas.microsoft.com/office/drawing/2014/main" id="{316DA467-9D36-6785-1719-4CE8947AB07C}"/>
              </a:ext>
            </a:extLst>
          </p:cNvPr>
          <p:cNvPicPr>
            <a:picLocks noChangeAspect="1"/>
          </p:cNvPicPr>
          <p:nvPr/>
        </p:nvPicPr>
        <p:blipFill>
          <a:blip r:embed="rId3"/>
          <a:stretch>
            <a:fillRect/>
          </a:stretch>
        </p:blipFill>
        <p:spPr>
          <a:xfrm>
            <a:off x="433352" y="1164849"/>
            <a:ext cx="3259254" cy="1658217"/>
          </a:xfrm>
          <a:prstGeom prst="rect">
            <a:avLst/>
          </a:prstGeom>
        </p:spPr>
      </p:pic>
      <p:sp>
        <p:nvSpPr>
          <p:cNvPr id="7" name="TextovéPole 6">
            <a:extLst>
              <a:ext uri="{FF2B5EF4-FFF2-40B4-BE49-F238E27FC236}">
                <a16:creationId xmlns:a16="http://schemas.microsoft.com/office/drawing/2014/main" id="{23DAE883-6EAF-97EF-7CB4-DC85093C10AC}"/>
              </a:ext>
            </a:extLst>
          </p:cNvPr>
          <p:cNvSpPr txBox="1"/>
          <p:nvPr/>
        </p:nvSpPr>
        <p:spPr>
          <a:xfrm>
            <a:off x="3755254" y="1393794"/>
            <a:ext cx="4758431" cy="4031873"/>
          </a:xfrm>
          <a:prstGeom prst="rect">
            <a:avLst/>
          </a:prstGeom>
          <a:noFill/>
        </p:spPr>
        <p:txBody>
          <a:bodyPr wrap="square" rtlCol="0">
            <a:spAutoFit/>
          </a:bodyPr>
          <a:lstStyle/>
          <a:p>
            <a:pPr marL="285750" indent="-285750" algn="just">
              <a:buFont typeface="Arial" panose="020B0604020202020204" pitchFamily="34" charset="0"/>
              <a:buChar char="•"/>
            </a:pPr>
            <a:r>
              <a:rPr lang="cs-CZ" sz="1600" dirty="0"/>
              <a:t>Uživatel, který zakázku založil, získává automaticky role </a:t>
            </a:r>
            <a:r>
              <a:rPr lang="cs-CZ" sz="1600" b="1" dirty="0"/>
              <a:t>Správce přístupů</a:t>
            </a:r>
            <a:r>
              <a:rPr lang="cs-CZ" sz="1600" dirty="0"/>
              <a:t> a </a:t>
            </a:r>
            <a:r>
              <a:rPr lang="cs-CZ" sz="1600" b="1" dirty="0"/>
              <a:t>Editora</a:t>
            </a:r>
            <a:r>
              <a:rPr lang="cs-CZ" sz="1600" dirty="0"/>
              <a:t>. Přístupy přiděluje pod tlačítkem </a:t>
            </a:r>
            <a:r>
              <a:rPr lang="cs-CZ" sz="1600" b="1" dirty="0"/>
              <a:t>Přístup k VZ</a:t>
            </a:r>
            <a:r>
              <a:rPr lang="cs-CZ" sz="1600" dirty="0"/>
              <a:t>.</a:t>
            </a:r>
          </a:p>
          <a:p>
            <a:pPr marL="285750" indent="-285750" algn="just">
              <a:buFont typeface="Arial" panose="020B0604020202020204" pitchFamily="34" charset="0"/>
              <a:buChar char="•"/>
            </a:pPr>
            <a:r>
              <a:rPr lang="cs-CZ" sz="1600" dirty="0"/>
              <a:t>Pomocí tlačítka </a:t>
            </a:r>
            <a:r>
              <a:rPr lang="cs-CZ" sz="1600" b="1" dirty="0"/>
              <a:t>Nový záznam</a:t>
            </a:r>
            <a:r>
              <a:rPr lang="cs-CZ" sz="1600" dirty="0"/>
              <a:t> může uživatel s rolí Správce přístupů přidělit role Editor nebo Čtenář dalším uživatelům.</a:t>
            </a:r>
          </a:p>
          <a:p>
            <a:pPr marL="285750" indent="-285750" algn="just">
              <a:buFont typeface="Arial" panose="020B0604020202020204" pitchFamily="34" charset="0"/>
              <a:buChar char="•"/>
            </a:pPr>
            <a:r>
              <a:rPr lang="cs-CZ" sz="1600" dirty="0"/>
              <a:t>Vyplní platné uživatelské jméno a zaškrtne jednu z rolí. Role Editor v sobě zahrnuje i možnost čtení, není tedy účelné zaškrtávat obě role.</a:t>
            </a:r>
          </a:p>
          <a:p>
            <a:pPr marL="285750" indent="-285750" algn="just">
              <a:buFont typeface="Arial" panose="020B0604020202020204" pitchFamily="34" charset="0"/>
              <a:buChar char="•"/>
            </a:pPr>
            <a:r>
              <a:rPr lang="cs-CZ" sz="1600" dirty="0"/>
              <a:t>Uživatel, kterému byla veřejná zakázka nasdílena, musí sdílení </a:t>
            </a:r>
            <a:r>
              <a:rPr lang="cs-CZ" sz="1600" b="1" dirty="0"/>
              <a:t>přijmout</a:t>
            </a:r>
            <a:r>
              <a:rPr lang="cs-CZ" sz="1600" dirty="0"/>
              <a:t>.</a:t>
            </a:r>
          </a:p>
          <a:p>
            <a:pPr marL="285750" indent="-285750" algn="just">
              <a:buFont typeface="Arial" panose="020B0604020202020204" pitchFamily="34" charset="0"/>
              <a:buChar char="•"/>
            </a:pPr>
            <a:r>
              <a:rPr lang="cs-CZ" sz="1600" dirty="0"/>
              <a:t>NOVÉ – uživatel s rolí správce projektu získává automaticky přístup k navázané VZ v roli čtenář a to za podmínky, že dosud k VZ nemá přístup v jiné roli. </a:t>
            </a:r>
          </a:p>
        </p:txBody>
      </p:sp>
      <p:pic>
        <p:nvPicPr>
          <p:cNvPr id="8" name="Obrázek 7" descr="Obsah obrázku text&#10;&#10;Popis byl vytvořen automaticky">
            <a:extLst>
              <a:ext uri="{FF2B5EF4-FFF2-40B4-BE49-F238E27FC236}">
                <a16:creationId xmlns:a16="http://schemas.microsoft.com/office/drawing/2014/main" id="{1E9EC38C-BB50-4A40-00A1-87F5A9466737}"/>
              </a:ext>
            </a:extLst>
          </p:cNvPr>
          <p:cNvPicPr>
            <a:picLocks noChangeAspect="1"/>
          </p:cNvPicPr>
          <p:nvPr/>
        </p:nvPicPr>
        <p:blipFill>
          <a:blip r:embed="rId4"/>
          <a:stretch>
            <a:fillRect/>
          </a:stretch>
        </p:blipFill>
        <p:spPr>
          <a:xfrm>
            <a:off x="663667" y="2866158"/>
            <a:ext cx="3028939" cy="3057022"/>
          </a:xfrm>
          <a:prstGeom prst="rect">
            <a:avLst/>
          </a:prstGeom>
        </p:spPr>
      </p:pic>
    </p:spTree>
    <p:extLst>
      <p:ext uri="{BB962C8B-B14F-4D97-AF65-F5344CB8AC3E}">
        <p14:creationId xmlns:p14="http://schemas.microsoft.com/office/powerpoint/2010/main" val="19423015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16635"/>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3" name="Zástupný symbol pro číslo snímku 2">
            <a:extLst>
              <a:ext uri="{FF2B5EF4-FFF2-40B4-BE49-F238E27FC236}">
                <a16:creationId xmlns:a16="http://schemas.microsoft.com/office/drawing/2014/main" id="{1E6C8092-8527-4831-BAC2-D6D03D6553A9}"/>
              </a:ext>
            </a:extLst>
          </p:cNvPr>
          <p:cNvSpPr>
            <a:spLocks noGrp="1"/>
          </p:cNvSpPr>
          <p:nvPr>
            <p:ph type="sldNum" sz="quarter" idx="12"/>
          </p:nvPr>
        </p:nvSpPr>
        <p:spPr/>
        <p:txBody>
          <a:bodyPr/>
          <a:lstStyle/>
          <a:p>
            <a:fld id="{4000C4B2-41BC-D741-8B94-B76DB6967C01}" type="slidenum">
              <a:rPr lang="en-US" smtClean="0"/>
              <a:pPr/>
              <a:t>41</a:t>
            </a:fld>
            <a:endParaRPr lang="en-US"/>
          </a:p>
        </p:txBody>
      </p:sp>
      <p:sp>
        <p:nvSpPr>
          <p:cNvPr id="4" name="Title 3">
            <a:extLst>
              <a:ext uri="{FF2B5EF4-FFF2-40B4-BE49-F238E27FC236}">
                <a16:creationId xmlns:a16="http://schemas.microsoft.com/office/drawing/2014/main" id="{B2C15D00-5C60-373B-95A6-A0B125E97182}"/>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Provázání zakázky na projekt</a:t>
            </a:r>
            <a:endParaRPr lang="en-US" sz="2800" cap="all">
              <a:highlight>
                <a:srgbClr val="FF66FF"/>
              </a:highlight>
              <a:latin typeface="Arial" panose="020B0604020202020204" pitchFamily="34" charset="0"/>
              <a:cs typeface="Arial" panose="020B0604020202020204" pitchFamily="34" charset="0"/>
            </a:endParaRPr>
          </a:p>
        </p:txBody>
      </p:sp>
      <p:sp>
        <p:nvSpPr>
          <p:cNvPr id="6" name="TextovéPole 5">
            <a:extLst>
              <a:ext uri="{FF2B5EF4-FFF2-40B4-BE49-F238E27FC236}">
                <a16:creationId xmlns:a16="http://schemas.microsoft.com/office/drawing/2014/main" id="{49A51294-DD8D-5D37-F19F-31FDC93BD61E}"/>
              </a:ext>
            </a:extLst>
          </p:cNvPr>
          <p:cNvSpPr txBox="1"/>
          <p:nvPr/>
        </p:nvSpPr>
        <p:spPr>
          <a:xfrm>
            <a:off x="426128" y="1092496"/>
            <a:ext cx="8034305" cy="830997"/>
          </a:xfrm>
          <a:prstGeom prst="rect">
            <a:avLst/>
          </a:prstGeom>
          <a:noFill/>
        </p:spPr>
        <p:txBody>
          <a:bodyPr wrap="square" rtlCol="0">
            <a:spAutoFit/>
          </a:bodyPr>
          <a:lstStyle/>
          <a:p>
            <a:pPr algn="just"/>
            <a:r>
              <a:rPr lang="cs-CZ" sz="1600"/>
              <a:t>Veřejnou zakázku lze provázat s jedním nebo více projekty (žádostmi o podporu). Může jít také o žádosti o podporu podané do výzev jiného operačního programu.</a:t>
            </a:r>
          </a:p>
          <a:p>
            <a:endParaRPr lang="cs-CZ" sz="1600"/>
          </a:p>
        </p:txBody>
      </p:sp>
      <p:pic>
        <p:nvPicPr>
          <p:cNvPr id="7" name="Obrázek 6">
            <a:extLst>
              <a:ext uri="{FF2B5EF4-FFF2-40B4-BE49-F238E27FC236}">
                <a16:creationId xmlns:a16="http://schemas.microsoft.com/office/drawing/2014/main" id="{684DE018-78C6-6682-2E23-CC089D0731F0}"/>
              </a:ext>
            </a:extLst>
          </p:cNvPr>
          <p:cNvPicPr>
            <a:picLocks noChangeAspect="1"/>
          </p:cNvPicPr>
          <p:nvPr/>
        </p:nvPicPr>
        <p:blipFill>
          <a:blip r:embed="rId3"/>
          <a:stretch>
            <a:fillRect/>
          </a:stretch>
        </p:blipFill>
        <p:spPr>
          <a:xfrm>
            <a:off x="426128" y="1814973"/>
            <a:ext cx="2114845" cy="1000265"/>
          </a:xfrm>
          <a:prstGeom prst="rect">
            <a:avLst/>
          </a:prstGeom>
        </p:spPr>
      </p:pic>
      <p:pic>
        <p:nvPicPr>
          <p:cNvPr id="8" name="Obrázek 7">
            <a:extLst>
              <a:ext uri="{FF2B5EF4-FFF2-40B4-BE49-F238E27FC236}">
                <a16:creationId xmlns:a16="http://schemas.microsoft.com/office/drawing/2014/main" id="{068B2780-47AC-815A-98BA-B2BBB5161553}"/>
              </a:ext>
            </a:extLst>
          </p:cNvPr>
          <p:cNvPicPr>
            <a:picLocks noChangeAspect="1"/>
          </p:cNvPicPr>
          <p:nvPr/>
        </p:nvPicPr>
        <p:blipFill>
          <a:blip r:embed="rId4"/>
          <a:stretch>
            <a:fillRect/>
          </a:stretch>
        </p:blipFill>
        <p:spPr>
          <a:xfrm>
            <a:off x="464233" y="2966973"/>
            <a:ext cx="2076740" cy="924054"/>
          </a:xfrm>
          <a:prstGeom prst="rect">
            <a:avLst/>
          </a:prstGeom>
        </p:spPr>
      </p:pic>
      <p:sp>
        <p:nvSpPr>
          <p:cNvPr id="10" name="TextovéPole 9">
            <a:extLst>
              <a:ext uri="{FF2B5EF4-FFF2-40B4-BE49-F238E27FC236}">
                <a16:creationId xmlns:a16="http://schemas.microsoft.com/office/drawing/2014/main" id="{8C315B6A-2F6F-F905-B05B-5F79CA528D63}"/>
              </a:ext>
            </a:extLst>
          </p:cNvPr>
          <p:cNvSpPr txBox="1"/>
          <p:nvPr/>
        </p:nvSpPr>
        <p:spPr>
          <a:xfrm>
            <a:off x="2769833" y="1812811"/>
            <a:ext cx="5690600" cy="2862322"/>
          </a:xfrm>
          <a:prstGeom prst="rect">
            <a:avLst/>
          </a:prstGeom>
          <a:noFill/>
        </p:spPr>
        <p:txBody>
          <a:bodyPr wrap="square" rtlCol="0">
            <a:spAutoFit/>
          </a:bodyPr>
          <a:lstStyle/>
          <a:p>
            <a:pPr marL="285750" indent="-285750" algn="just">
              <a:buFont typeface="Arial" panose="020B0604020202020204" pitchFamily="34" charset="0"/>
              <a:buChar char="•"/>
            </a:pPr>
            <a:r>
              <a:rPr lang="cs-CZ" sz="1800" dirty="0"/>
              <a:t>Provázání VZ provede uživatel v </a:t>
            </a:r>
            <a:r>
              <a:rPr lang="cs-CZ" sz="1800" b="1" dirty="0"/>
              <a:t>Modulu VZ </a:t>
            </a:r>
            <a:r>
              <a:rPr lang="cs-CZ" sz="1800" dirty="0"/>
              <a:t>pomocí obrazovky </a:t>
            </a:r>
            <a:r>
              <a:rPr lang="cs-CZ" sz="1800" b="1" dirty="0"/>
              <a:t>Navázané projekty</a:t>
            </a:r>
            <a:r>
              <a:rPr lang="cs-CZ" sz="1800" dirty="0"/>
              <a:t>, kliknutím na odkaz </a:t>
            </a:r>
            <a:r>
              <a:rPr lang="cs-CZ" sz="1800" b="1" dirty="0"/>
              <a:t>Navázat projekt</a:t>
            </a:r>
            <a:r>
              <a:rPr lang="cs-CZ" sz="1800" dirty="0"/>
              <a:t>. Uživatel může navázat jen ten projekt ke kterému má udělený a přijatý přístup.</a:t>
            </a:r>
          </a:p>
          <a:p>
            <a:pPr marL="285750" indent="-285750" algn="just">
              <a:buFont typeface="Arial" panose="020B0604020202020204" pitchFamily="34" charset="0"/>
              <a:buChar char="•"/>
            </a:pPr>
            <a:r>
              <a:rPr lang="pl-PL" sz="1800" dirty="0"/>
              <a:t>Následně vybere projekt ze seznamu, zaškrtne a stiskne tlačítko </a:t>
            </a:r>
            <a:r>
              <a:rPr lang="pl-PL" sz="1800" b="1" dirty="0"/>
              <a:t>Spustit</a:t>
            </a:r>
            <a:r>
              <a:rPr lang="pl-PL" sz="1800" dirty="0"/>
              <a:t>.</a:t>
            </a:r>
          </a:p>
          <a:p>
            <a:pPr marL="285750" indent="-285750" algn="just">
              <a:buFont typeface="Arial" panose="020B0604020202020204" pitchFamily="34" charset="0"/>
              <a:buChar char="•"/>
            </a:pPr>
            <a:r>
              <a:rPr lang="cs-CZ" sz="1800" dirty="0"/>
              <a:t>Po navázání se veřejná zakázka zobrazuje na přehledu Projektové části VZ.</a:t>
            </a:r>
          </a:p>
          <a:p>
            <a:endParaRPr lang="cs-CZ" dirty="0"/>
          </a:p>
        </p:txBody>
      </p:sp>
      <p:pic>
        <p:nvPicPr>
          <p:cNvPr id="11" name="Obrázek 10">
            <a:extLst>
              <a:ext uri="{FF2B5EF4-FFF2-40B4-BE49-F238E27FC236}">
                <a16:creationId xmlns:a16="http://schemas.microsoft.com/office/drawing/2014/main" id="{81DB4936-3247-4A78-2B02-3F8691D2E1E1}"/>
              </a:ext>
            </a:extLst>
          </p:cNvPr>
          <p:cNvPicPr>
            <a:picLocks noChangeAspect="1"/>
          </p:cNvPicPr>
          <p:nvPr/>
        </p:nvPicPr>
        <p:blipFill>
          <a:blip r:embed="rId5"/>
          <a:stretch>
            <a:fillRect/>
          </a:stretch>
        </p:blipFill>
        <p:spPr>
          <a:xfrm>
            <a:off x="426128" y="4488137"/>
            <a:ext cx="3789372" cy="923683"/>
          </a:xfrm>
          <a:prstGeom prst="rect">
            <a:avLst/>
          </a:prstGeom>
        </p:spPr>
      </p:pic>
      <p:pic>
        <p:nvPicPr>
          <p:cNvPr id="12" name="Obrázek 11">
            <a:extLst>
              <a:ext uri="{FF2B5EF4-FFF2-40B4-BE49-F238E27FC236}">
                <a16:creationId xmlns:a16="http://schemas.microsoft.com/office/drawing/2014/main" id="{2AFE9FBC-A1A2-6570-F32E-7BE68F20A6B4}"/>
              </a:ext>
            </a:extLst>
          </p:cNvPr>
          <p:cNvPicPr>
            <a:picLocks noChangeAspect="1"/>
          </p:cNvPicPr>
          <p:nvPr/>
        </p:nvPicPr>
        <p:blipFill>
          <a:blip r:embed="rId6"/>
          <a:stretch>
            <a:fillRect/>
          </a:stretch>
        </p:blipFill>
        <p:spPr>
          <a:xfrm>
            <a:off x="1769448" y="5563926"/>
            <a:ext cx="1543050" cy="409575"/>
          </a:xfrm>
          <a:prstGeom prst="rect">
            <a:avLst/>
          </a:prstGeom>
        </p:spPr>
      </p:pic>
      <p:pic>
        <p:nvPicPr>
          <p:cNvPr id="13" name="Obrázek 12">
            <a:extLst>
              <a:ext uri="{FF2B5EF4-FFF2-40B4-BE49-F238E27FC236}">
                <a16:creationId xmlns:a16="http://schemas.microsoft.com/office/drawing/2014/main" id="{49AC4246-ECA2-556B-F042-9D0375C160A9}"/>
              </a:ext>
            </a:extLst>
          </p:cNvPr>
          <p:cNvPicPr>
            <a:picLocks noChangeAspect="1"/>
          </p:cNvPicPr>
          <p:nvPr/>
        </p:nvPicPr>
        <p:blipFill>
          <a:blip r:embed="rId7"/>
          <a:stretch>
            <a:fillRect/>
          </a:stretch>
        </p:blipFill>
        <p:spPr>
          <a:xfrm>
            <a:off x="4301281" y="4571470"/>
            <a:ext cx="4111476" cy="799678"/>
          </a:xfrm>
          <a:prstGeom prst="rect">
            <a:avLst/>
          </a:prstGeom>
        </p:spPr>
      </p:pic>
    </p:spTree>
    <p:extLst>
      <p:ext uri="{BB962C8B-B14F-4D97-AF65-F5344CB8AC3E}">
        <p14:creationId xmlns:p14="http://schemas.microsoft.com/office/powerpoint/2010/main" val="33473987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16635"/>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3" name="Zástupný symbol pro číslo snímku 2">
            <a:extLst>
              <a:ext uri="{FF2B5EF4-FFF2-40B4-BE49-F238E27FC236}">
                <a16:creationId xmlns:a16="http://schemas.microsoft.com/office/drawing/2014/main" id="{1E6C8092-8527-4831-BAC2-D6D03D6553A9}"/>
              </a:ext>
            </a:extLst>
          </p:cNvPr>
          <p:cNvSpPr>
            <a:spLocks noGrp="1"/>
          </p:cNvSpPr>
          <p:nvPr>
            <p:ph type="sldNum" sz="quarter" idx="12"/>
          </p:nvPr>
        </p:nvSpPr>
        <p:spPr/>
        <p:txBody>
          <a:bodyPr/>
          <a:lstStyle/>
          <a:p>
            <a:fld id="{4000C4B2-41BC-D741-8B94-B76DB6967C01}" type="slidenum">
              <a:rPr lang="en-US" smtClean="0"/>
              <a:pPr/>
              <a:t>42</a:t>
            </a:fld>
            <a:endParaRPr lang="en-US"/>
          </a:p>
        </p:txBody>
      </p:sp>
      <p:sp>
        <p:nvSpPr>
          <p:cNvPr id="2" name="Title 3">
            <a:extLst>
              <a:ext uri="{FF2B5EF4-FFF2-40B4-BE49-F238E27FC236}">
                <a16:creationId xmlns:a16="http://schemas.microsoft.com/office/drawing/2014/main" id="{266B6C17-A3DA-C976-9A76-2B14B3431965}"/>
              </a:ext>
            </a:extLst>
          </p:cNvPr>
          <p:cNvSpPr txBox="1">
            <a:spLocks/>
          </p:cNvSpPr>
          <p:nvPr/>
        </p:nvSpPr>
        <p:spPr>
          <a:xfrm>
            <a:off x="968590" y="597915"/>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Doplnění existující zakázky</a:t>
            </a:r>
            <a:endParaRPr lang="en-US" sz="2800" cap="all" dirty="0">
              <a:highlight>
                <a:srgbClr val="FF66FF"/>
              </a:highlight>
              <a:latin typeface="Arial" panose="020B0604020202020204" pitchFamily="34" charset="0"/>
              <a:cs typeface="Arial" panose="020B0604020202020204" pitchFamily="34" charset="0"/>
            </a:endParaRPr>
          </a:p>
        </p:txBody>
      </p:sp>
      <p:sp>
        <p:nvSpPr>
          <p:cNvPr id="5" name="TextovéPole 4">
            <a:extLst>
              <a:ext uri="{FF2B5EF4-FFF2-40B4-BE49-F238E27FC236}">
                <a16:creationId xmlns:a16="http://schemas.microsoft.com/office/drawing/2014/main" id="{96C59D79-64A3-A1FB-2EBA-BA4DB02ED8A8}"/>
              </a:ext>
            </a:extLst>
          </p:cNvPr>
          <p:cNvSpPr txBox="1"/>
          <p:nvPr/>
        </p:nvSpPr>
        <p:spPr>
          <a:xfrm>
            <a:off x="683567" y="1492743"/>
            <a:ext cx="7617054" cy="4247317"/>
          </a:xfrm>
          <a:prstGeom prst="rect">
            <a:avLst/>
          </a:prstGeom>
          <a:noFill/>
        </p:spPr>
        <p:txBody>
          <a:bodyPr wrap="square" lIns="91440" tIns="45720" rIns="91440" bIns="45720" rtlCol="0" anchor="t">
            <a:spAutoFit/>
          </a:bodyPr>
          <a:lstStyle/>
          <a:p>
            <a:pPr marL="285750" indent="-285750" algn="just">
              <a:buFont typeface="Arial" panose="020B0604020202020204" pitchFamily="34" charset="0"/>
              <a:buChar char="•"/>
            </a:pPr>
            <a:r>
              <a:rPr lang="cs-CZ" dirty="0"/>
              <a:t>Veřejnou zakázku lze rovněž editovat kdykoliv. V případě, že je zakázka podána na CRR, dosáhne uživatel editace stisknutím tlačítka Zpřístupnit k editaci v šedé horní liště.</a:t>
            </a:r>
          </a:p>
          <a:p>
            <a:pPr algn="just"/>
            <a:endParaRPr lang="cs-CZ" dirty="0"/>
          </a:p>
          <a:p>
            <a:pPr marL="285750" indent="-285750" algn="just">
              <a:buFont typeface="Arial" panose="020B0604020202020204" pitchFamily="34" charset="0"/>
              <a:buChar char="•"/>
            </a:pPr>
            <a:r>
              <a:rPr lang="cs-CZ" dirty="0"/>
              <a:t>Na editovatelné zakázce lze zpřístupnit k editaci projektové části veřejné zakázky.</a:t>
            </a:r>
          </a:p>
          <a:p>
            <a:pPr algn="just"/>
            <a:endParaRPr lang="cs-CZ" dirty="0"/>
          </a:p>
          <a:p>
            <a:pPr marL="285750" indent="-285750" algn="just">
              <a:buFont typeface="Arial" panose="020B0604020202020204" pitchFamily="34" charset="0"/>
              <a:buChar char="•"/>
            </a:pPr>
            <a:r>
              <a:rPr lang="cs-CZ" b="1" dirty="0"/>
              <a:t>Veřejnou zakázku není možné finalizovat a podat dříve, než je ukončena editace na všech provázaných projektových částech.</a:t>
            </a:r>
          </a:p>
          <a:p>
            <a:pPr algn="just"/>
            <a:endParaRPr lang="cs-CZ" b="1" dirty="0"/>
          </a:p>
          <a:p>
            <a:pPr marL="285750" indent="-285750" algn="just">
              <a:buFont typeface="Arial" panose="020B0604020202020204" pitchFamily="34" charset="0"/>
              <a:buChar char="•"/>
            </a:pPr>
            <a:r>
              <a:rPr lang="cs-CZ" dirty="0"/>
              <a:t>Projektové části lze zpřístupnit k editaci pouze tehdy, je-li zpřístupněna k editaci také veřejná zakázka.</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Každá projektová část VZ musí být provázána alespoň na jeden řádek finančního plánu.</a:t>
            </a:r>
          </a:p>
        </p:txBody>
      </p:sp>
    </p:spTree>
    <p:extLst>
      <p:ext uri="{BB962C8B-B14F-4D97-AF65-F5344CB8AC3E}">
        <p14:creationId xmlns:p14="http://schemas.microsoft.com/office/powerpoint/2010/main" val="20399240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97C2252F-21B0-9AFC-C03D-9DEC0AF0CFE9}"/>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smtClean="0">
                <a:ln>
                  <a:noFill/>
                </a:ln>
                <a:solidFill>
                  <a:srgbClr val="00529C"/>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00529C"/>
              </a:solidFill>
              <a:effectLst/>
              <a:uLnTx/>
              <a:uFillTx/>
              <a:latin typeface="Arial" panose="020B0604020202020204"/>
              <a:ea typeface="+mn-ea"/>
              <a:cs typeface="+mn-cs"/>
            </a:endParaRPr>
          </a:p>
        </p:txBody>
      </p:sp>
      <p:sp>
        <p:nvSpPr>
          <p:cNvPr id="5" name="Title 3">
            <a:extLst>
              <a:ext uri="{FF2B5EF4-FFF2-40B4-BE49-F238E27FC236}">
                <a16:creationId xmlns:a16="http://schemas.microsoft.com/office/drawing/2014/main" id="{608CCABB-A1EB-BF7B-98B6-E415FC353DBA}"/>
              </a:ext>
            </a:extLst>
          </p:cNvPr>
          <p:cNvSpPr txBox="1">
            <a:spLocks/>
          </p:cNvSpPr>
          <p:nvPr/>
        </p:nvSpPr>
        <p:spPr>
          <a:xfrm>
            <a:off x="764404" y="343856"/>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Editace </a:t>
            </a:r>
            <a:r>
              <a:rPr lang="cs-CZ" sz="2800" cap="all" dirty="0" err="1"/>
              <a:t>VEŘEJNé</a:t>
            </a:r>
            <a:r>
              <a:rPr lang="cs-CZ" sz="2800" cap="all" dirty="0"/>
              <a:t> zakázky</a:t>
            </a:r>
            <a:endParaRPr lang="en-US" sz="2800" cap="all" dirty="0">
              <a:latin typeface="Arial" panose="020B0604020202020204" pitchFamily="34" charset="0"/>
              <a:cs typeface="Arial" panose="020B0604020202020204" pitchFamily="34" charset="0"/>
            </a:endParaRPr>
          </a:p>
        </p:txBody>
      </p:sp>
      <p:pic>
        <p:nvPicPr>
          <p:cNvPr id="9" name="Obrázek 8">
            <a:extLst>
              <a:ext uri="{FF2B5EF4-FFF2-40B4-BE49-F238E27FC236}">
                <a16:creationId xmlns:a16="http://schemas.microsoft.com/office/drawing/2014/main" id="{31F77121-C8FC-DD5F-2742-D45458233F97}"/>
              </a:ext>
            </a:extLst>
          </p:cNvPr>
          <p:cNvPicPr>
            <a:picLocks noChangeAspect="1"/>
          </p:cNvPicPr>
          <p:nvPr/>
        </p:nvPicPr>
        <p:blipFill>
          <a:blip r:embed="rId3"/>
          <a:stretch>
            <a:fillRect/>
          </a:stretch>
        </p:blipFill>
        <p:spPr>
          <a:xfrm>
            <a:off x="337351" y="901229"/>
            <a:ext cx="4161268" cy="3044506"/>
          </a:xfrm>
          <a:prstGeom prst="rect">
            <a:avLst/>
          </a:prstGeom>
        </p:spPr>
      </p:pic>
      <p:pic>
        <p:nvPicPr>
          <p:cNvPr id="11" name="Obrázek 10">
            <a:extLst>
              <a:ext uri="{FF2B5EF4-FFF2-40B4-BE49-F238E27FC236}">
                <a16:creationId xmlns:a16="http://schemas.microsoft.com/office/drawing/2014/main" id="{A25F2DB2-D52A-3699-55FE-BC17CDB85853}"/>
              </a:ext>
            </a:extLst>
          </p:cNvPr>
          <p:cNvPicPr>
            <a:picLocks noChangeAspect="1"/>
          </p:cNvPicPr>
          <p:nvPr/>
        </p:nvPicPr>
        <p:blipFill>
          <a:blip r:embed="rId4"/>
          <a:stretch>
            <a:fillRect/>
          </a:stretch>
        </p:blipFill>
        <p:spPr>
          <a:xfrm>
            <a:off x="5428063" y="1074198"/>
            <a:ext cx="2799675" cy="2213262"/>
          </a:xfrm>
          <a:prstGeom prst="rect">
            <a:avLst/>
          </a:prstGeom>
        </p:spPr>
      </p:pic>
      <p:pic>
        <p:nvPicPr>
          <p:cNvPr id="15" name="Obrázek 14">
            <a:extLst>
              <a:ext uri="{FF2B5EF4-FFF2-40B4-BE49-F238E27FC236}">
                <a16:creationId xmlns:a16="http://schemas.microsoft.com/office/drawing/2014/main" id="{8AAB0B08-60C7-6D92-BBF0-7594B75854F8}"/>
              </a:ext>
            </a:extLst>
          </p:cNvPr>
          <p:cNvPicPr>
            <a:picLocks noChangeAspect="1"/>
          </p:cNvPicPr>
          <p:nvPr/>
        </p:nvPicPr>
        <p:blipFill>
          <a:blip r:embed="rId5"/>
          <a:stretch>
            <a:fillRect/>
          </a:stretch>
        </p:blipFill>
        <p:spPr>
          <a:xfrm>
            <a:off x="964798" y="3982549"/>
            <a:ext cx="2906373" cy="2529737"/>
          </a:xfrm>
          <a:prstGeom prst="rect">
            <a:avLst/>
          </a:prstGeom>
        </p:spPr>
      </p:pic>
      <p:pic>
        <p:nvPicPr>
          <p:cNvPr id="17" name="Obrázek 16">
            <a:extLst>
              <a:ext uri="{FF2B5EF4-FFF2-40B4-BE49-F238E27FC236}">
                <a16:creationId xmlns:a16="http://schemas.microsoft.com/office/drawing/2014/main" id="{3036BF1E-38CE-E099-F2E6-D1B7BCE59341}"/>
              </a:ext>
            </a:extLst>
          </p:cNvPr>
          <p:cNvPicPr>
            <a:picLocks noChangeAspect="1"/>
          </p:cNvPicPr>
          <p:nvPr/>
        </p:nvPicPr>
        <p:blipFill>
          <a:blip r:embed="rId6"/>
          <a:stretch>
            <a:fillRect/>
          </a:stretch>
        </p:blipFill>
        <p:spPr>
          <a:xfrm>
            <a:off x="4367813" y="3964033"/>
            <a:ext cx="4296898" cy="2107604"/>
          </a:xfrm>
          <a:prstGeom prst="rect">
            <a:avLst/>
          </a:prstGeom>
        </p:spPr>
      </p:pic>
    </p:spTree>
    <p:extLst>
      <p:ext uri="{BB962C8B-B14F-4D97-AF65-F5344CB8AC3E}">
        <p14:creationId xmlns:p14="http://schemas.microsoft.com/office/powerpoint/2010/main" val="24057793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16635"/>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3" name="Zástupný symbol pro číslo snímku 2">
            <a:extLst>
              <a:ext uri="{FF2B5EF4-FFF2-40B4-BE49-F238E27FC236}">
                <a16:creationId xmlns:a16="http://schemas.microsoft.com/office/drawing/2014/main" id="{1E6C8092-8527-4831-BAC2-D6D03D6553A9}"/>
              </a:ext>
            </a:extLst>
          </p:cNvPr>
          <p:cNvSpPr>
            <a:spLocks noGrp="1"/>
          </p:cNvSpPr>
          <p:nvPr>
            <p:ph type="sldNum" sz="quarter" idx="12"/>
          </p:nvPr>
        </p:nvSpPr>
        <p:spPr/>
        <p:txBody>
          <a:bodyPr/>
          <a:lstStyle/>
          <a:p>
            <a:fld id="{4000C4B2-41BC-D741-8B94-B76DB6967C01}" type="slidenum">
              <a:rPr lang="en-US" smtClean="0"/>
              <a:pPr/>
              <a:t>44</a:t>
            </a:fld>
            <a:endParaRPr lang="en-US"/>
          </a:p>
        </p:txBody>
      </p:sp>
      <p:sp>
        <p:nvSpPr>
          <p:cNvPr id="2" name="Title 3">
            <a:extLst>
              <a:ext uri="{FF2B5EF4-FFF2-40B4-BE49-F238E27FC236}">
                <a16:creationId xmlns:a16="http://schemas.microsoft.com/office/drawing/2014/main" id="{266B6C17-A3DA-C976-9A76-2B14B3431965}"/>
              </a:ext>
            </a:extLst>
          </p:cNvPr>
          <p:cNvSpPr txBox="1">
            <a:spLocks/>
          </p:cNvSpPr>
          <p:nvPr/>
        </p:nvSpPr>
        <p:spPr>
          <a:xfrm>
            <a:off x="968590" y="597915"/>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Párování s NEN I</a:t>
            </a:r>
            <a:endParaRPr lang="en-US" sz="2800" cap="all" dirty="0">
              <a:highlight>
                <a:srgbClr val="FF66FF"/>
              </a:highlight>
              <a:latin typeface="Arial" panose="020B0604020202020204" pitchFamily="34" charset="0"/>
              <a:cs typeface="Arial" panose="020B0604020202020204" pitchFamily="34" charset="0"/>
            </a:endParaRPr>
          </a:p>
        </p:txBody>
      </p:sp>
      <p:sp>
        <p:nvSpPr>
          <p:cNvPr id="5" name="TextovéPole 4">
            <a:extLst>
              <a:ext uri="{FF2B5EF4-FFF2-40B4-BE49-F238E27FC236}">
                <a16:creationId xmlns:a16="http://schemas.microsoft.com/office/drawing/2014/main" id="{96C59D79-64A3-A1FB-2EBA-BA4DB02ED8A8}"/>
              </a:ext>
            </a:extLst>
          </p:cNvPr>
          <p:cNvSpPr txBox="1"/>
          <p:nvPr/>
        </p:nvSpPr>
        <p:spPr>
          <a:xfrm>
            <a:off x="683567" y="1492743"/>
            <a:ext cx="7617054" cy="4801314"/>
          </a:xfrm>
          <a:prstGeom prst="rect">
            <a:avLst/>
          </a:prstGeom>
          <a:noFill/>
        </p:spPr>
        <p:txBody>
          <a:bodyPr wrap="square" lIns="91440" tIns="45720" rIns="91440" bIns="45720" rtlCol="0" anchor="t">
            <a:spAutoFit/>
          </a:bodyPr>
          <a:lstStyle/>
          <a:p>
            <a:pPr marL="285750" indent="-285750" algn="just">
              <a:buFont typeface="Arial" panose="020B0604020202020204" pitchFamily="34" charset="0"/>
              <a:buChar char="•"/>
            </a:pPr>
            <a:r>
              <a:rPr lang="cs-CZ" dirty="0"/>
              <a:t>Pokud je daná VZ evidována v NEN je možné pro vyplnění dat této VZ do modulu VZ v MS21+ párování s NEN</a:t>
            </a:r>
          </a:p>
          <a:p>
            <a:pPr marL="285750" indent="-285750" algn="just">
              <a:buFont typeface="Arial" panose="020B0604020202020204" pitchFamily="34" charset="0"/>
              <a:buChar char="•"/>
            </a:pPr>
            <a:r>
              <a:rPr lang="cs-CZ" dirty="0"/>
              <a:t>Pro párování je potřeba mít založený záznam VZ v modulu VZ MS21+ a editační přístup k VZ v NEN</a:t>
            </a:r>
          </a:p>
          <a:p>
            <a:pPr marL="285750" indent="-285750" algn="just">
              <a:buFont typeface="Arial" panose="020B0604020202020204" pitchFamily="34" charset="0"/>
              <a:buChar char="•"/>
            </a:pPr>
            <a:r>
              <a:rPr lang="cs-CZ" dirty="0"/>
              <a:t>V NEN se na kartě „Správa VZ“ otevře záložka „Zpřístupnit postup pro MS2021“ vloží </a:t>
            </a:r>
            <a:r>
              <a:rPr lang="cs-CZ" dirty="0" err="1"/>
              <a:t>hash</a:t>
            </a:r>
            <a:r>
              <a:rPr lang="cs-CZ" dirty="0"/>
              <a:t> VZ z MS21+ a stiskem tlačítka „Zpřístupnit“ se spustí proces umožňující přenos vybraných dat VZ z NEN do MS21+</a:t>
            </a:r>
          </a:p>
          <a:p>
            <a:pPr marL="285750" indent="-285750" algn="just">
              <a:buFont typeface="Arial" panose="020B0604020202020204" pitchFamily="34" charset="0"/>
              <a:buChar char="•"/>
            </a:pPr>
            <a:r>
              <a:rPr lang="cs-CZ" dirty="0"/>
              <a:t>Další kroky následují v MS21+, kdy na záložce „Základní údaje VZ“ stisknete tlačítko „Zpřístupnit VZ pro IS NEN“ následně jste vyzváni ke stisku tlačítka „Párovat s IS NEN“ po dokončení úkonu se zpřístupní další funkční tlačítka, která stisknete dle toho jaký z kroků hodláte provést.</a:t>
            </a:r>
          </a:p>
          <a:p>
            <a:pPr marL="285750" indent="-285750" algn="just">
              <a:buFont typeface="Arial" panose="020B0604020202020204" pitchFamily="34" charset="0"/>
              <a:buChar char="•"/>
            </a:pPr>
            <a:r>
              <a:rPr lang="cs-CZ" dirty="0"/>
              <a:t>Stiskem „Stáhnout data z IS NEN“ se doplní vybraná datová pole</a:t>
            </a:r>
          </a:p>
          <a:p>
            <a:pPr marL="285750" indent="-285750" algn="just">
              <a:buFont typeface="Arial" panose="020B0604020202020204" pitchFamily="34" charset="0"/>
              <a:buChar char="•"/>
            </a:pPr>
            <a:r>
              <a:rPr lang="cs-CZ" dirty="0"/>
              <a:t>V případě příloh se stáhnou pouze hlavičky a samotné soubory je nutné stáhnout přes tlačítko „Stáhnout přílohu z IS NEN“ nacházející se na záložce „Přílohy“ </a:t>
            </a:r>
          </a:p>
          <a:p>
            <a:pPr algn="just"/>
            <a:endParaRPr lang="cs-CZ" dirty="0"/>
          </a:p>
        </p:txBody>
      </p:sp>
    </p:spTree>
    <p:extLst>
      <p:ext uri="{BB962C8B-B14F-4D97-AF65-F5344CB8AC3E}">
        <p14:creationId xmlns:p14="http://schemas.microsoft.com/office/powerpoint/2010/main" val="340038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16635"/>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3" name="Zástupný symbol pro číslo snímku 2">
            <a:extLst>
              <a:ext uri="{FF2B5EF4-FFF2-40B4-BE49-F238E27FC236}">
                <a16:creationId xmlns:a16="http://schemas.microsoft.com/office/drawing/2014/main" id="{1E6C8092-8527-4831-BAC2-D6D03D6553A9}"/>
              </a:ext>
            </a:extLst>
          </p:cNvPr>
          <p:cNvSpPr>
            <a:spLocks noGrp="1"/>
          </p:cNvSpPr>
          <p:nvPr>
            <p:ph type="sldNum" sz="quarter" idx="12"/>
          </p:nvPr>
        </p:nvSpPr>
        <p:spPr/>
        <p:txBody>
          <a:bodyPr/>
          <a:lstStyle/>
          <a:p>
            <a:fld id="{4000C4B2-41BC-D741-8B94-B76DB6967C01}" type="slidenum">
              <a:rPr lang="en-US" smtClean="0"/>
              <a:pPr/>
              <a:t>45</a:t>
            </a:fld>
            <a:endParaRPr lang="en-US"/>
          </a:p>
        </p:txBody>
      </p:sp>
      <p:sp>
        <p:nvSpPr>
          <p:cNvPr id="2" name="Title 3">
            <a:extLst>
              <a:ext uri="{FF2B5EF4-FFF2-40B4-BE49-F238E27FC236}">
                <a16:creationId xmlns:a16="http://schemas.microsoft.com/office/drawing/2014/main" id="{266B6C17-A3DA-C976-9A76-2B14B3431965}"/>
              </a:ext>
            </a:extLst>
          </p:cNvPr>
          <p:cNvSpPr txBox="1">
            <a:spLocks/>
          </p:cNvSpPr>
          <p:nvPr/>
        </p:nvSpPr>
        <p:spPr>
          <a:xfrm>
            <a:off x="968590" y="597915"/>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Párování s NEN II</a:t>
            </a:r>
            <a:endParaRPr lang="en-US" sz="2800" cap="all" dirty="0">
              <a:highlight>
                <a:srgbClr val="FF66FF"/>
              </a:highlight>
              <a:latin typeface="Arial" panose="020B0604020202020204" pitchFamily="34" charset="0"/>
              <a:cs typeface="Arial" panose="020B0604020202020204" pitchFamily="34" charset="0"/>
            </a:endParaRPr>
          </a:p>
        </p:txBody>
      </p:sp>
      <p:pic>
        <p:nvPicPr>
          <p:cNvPr id="6" name="Obrázek 5">
            <a:extLst>
              <a:ext uri="{FF2B5EF4-FFF2-40B4-BE49-F238E27FC236}">
                <a16:creationId xmlns:a16="http://schemas.microsoft.com/office/drawing/2014/main" id="{7BCE2507-4FE6-44EE-C8DC-E9281B30D527}"/>
              </a:ext>
            </a:extLst>
          </p:cNvPr>
          <p:cNvPicPr>
            <a:picLocks noChangeAspect="1"/>
          </p:cNvPicPr>
          <p:nvPr/>
        </p:nvPicPr>
        <p:blipFill>
          <a:blip r:embed="rId3"/>
          <a:stretch>
            <a:fillRect/>
          </a:stretch>
        </p:blipFill>
        <p:spPr>
          <a:xfrm>
            <a:off x="843379" y="1068251"/>
            <a:ext cx="2263805" cy="2190780"/>
          </a:xfrm>
          <a:prstGeom prst="rect">
            <a:avLst/>
          </a:prstGeom>
        </p:spPr>
      </p:pic>
      <p:pic>
        <p:nvPicPr>
          <p:cNvPr id="8" name="Obrázek 7">
            <a:extLst>
              <a:ext uri="{FF2B5EF4-FFF2-40B4-BE49-F238E27FC236}">
                <a16:creationId xmlns:a16="http://schemas.microsoft.com/office/drawing/2014/main" id="{0A66FEE7-97C7-359B-8CDA-41D62122E9DF}"/>
              </a:ext>
            </a:extLst>
          </p:cNvPr>
          <p:cNvPicPr>
            <a:picLocks noChangeAspect="1"/>
          </p:cNvPicPr>
          <p:nvPr/>
        </p:nvPicPr>
        <p:blipFill>
          <a:blip r:embed="rId4"/>
          <a:stretch>
            <a:fillRect/>
          </a:stretch>
        </p:blipFill>
        <p:spPr>
          <a:xfrm>
            <a:off x="3906175" y="1068251"/>
            <a:ext cx="3622429" cy="2259733"/>
          </a:xfrm>
          <a:prstGeom prst="rect">
            <a:avLst/>
          </a:prstGeom>
        </p:spPr>
      </p:pic>
      <p:pic>
        <p:nvPicPr>
          <p:cNvPr id="10" name="Obrázek 9">
            <a:extLst>
              <a:ext uri="{FF2B5EF4-FFF2-40B4-BE49-F238E27FC236}">
                <a16:creationId xmlns:a16="http://schemas.microsoft.com/office/drawing/2014/main" id="{2DABE058-8B64-7E4F-E09C-A6A19A906D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604" y="3530018"/>
            <a:ext cx="3325119" cy="846674"/>
          </a:xfrm>
          <a:prstGeom prst="rect">
            <a:avLst/>
          </a:prstGeom>
        </p:spPr>
      </p:pic>
      <p:pic>
        <p:nvPicPr>
          <p:cNvPr id="11" name="Obrázek 10">
            <a:extLst>
              <a:ext uri="{FF2B5EF4-FFF2-40B4-BE49-F238E27FC236}">
                <a16:creationId xmlns:a16="http://schemas.microsoft.com/office/drawing/2014/main" id="{7F7F4F99-91CA-631B-1A88-2C2B027AE4CB}"/>
              </a:ext>
            </a:extLst>
          </p:cNvPr>
          <p:cNvPicPr>
            <a:picLocks noChangeAspect="1"/>
          </p:cNvPicPr>
          <p:nvPr/>
        </p:nvPicPr>
        <p:blipFill>
          <a:blip r:embed="rId6"/>
          <a:stretch>
            <a:fillRect/>
          </a:stretch>
        </p:blipFill>
        <p:spPr>
          <a:xfrm>
            <a:off x="683569" y="4924347"/>
            <a:ext cx="3390824" cy="750900"/>
          </a:xfrm>
          <a:prstGeom prst="rect">
            <a:avLst/>
          </a:prstGeom>
        </p:spPr>
      </p:pic>
      <p:pic>
        <p:nvPicPr>
          <p:cNvPr id="12" name="Obrázek 11">
            <a:extLst>
              <a:ext uri="{FF2B5EF4-FFF2-40B4-BE49-F238E27FC236}">
                <a16:creationId xmlns:a16="http://schemas.microsoft.com/office/drawing/2014/main" id="{9203823D-0F4C-9BF6-1FA7-9BBDB157B393}"/>
              </a:ext>
            </a:extLst>
          </p:cNvPr>
          <p:cNvPicPr>
            <a:picLocks noChangeAspect="1"/>
          </p:cNvPicPr>
          <p:nvPr/>
        </p:nvPicPr>
        <p:blipFill>
          <a:blip r:embed="rId7"/>
          <a:stretch>
            <a:fillRect/>
          </a:stretch>
        </p:blipFill>
        <p:spPr>
          <a:xfrm>
            <a:off x="3926268" y="3643254"/>
            <a:ext cx="4458190" cy="2029577"/>
          </a:xfrm>
          <a:prstGeom prst="rect">
            <a:avLst/>
          </a:prstGeom>
        </p:spPr>
      </p:pic>
    </p:spTree>
    <p:extLst>
      <p:ext uri="{BB962C8B-B14F-4D97-AF65-F5344CB8AC3E}">
        <p14:creationId xmlns:p14="http://schemas.microsoft.com/office/powerpoint/2010/main" val="28478239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16635"/>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3" name="Zástupný symbol pro číslo snímku 2">
            <a:extLst>
              <a:ext uri="{FF2B5EF4-FFF2-40B4-BE49-F238E27FC236}">
                <a16:creationId xmlns:a16="http://schemas.microsoft.com/office/drawing/2014/main" id="{1E6C8092-8527-4831-BAC2-D6D03D6553A9}"/>
              </a:ext>
            </a:extLst>
          </p:cNvPr>
          <p:cNvSpPr>
            <a:spLocks noGrp="1"/>
          </p:cNvSpPr>
          <p:nvPr>
            <p:ph type="sldNum" sz="quarter" idx="12"/>
          </p:nvPr>
        </p:nvSpPr>
        <p:spPr/>
        <p:txBody>
          <a:bodyPr/>
          <a:lstStyle/>
          <a:p>
            <a:fld id="{4000C4B2-41BC-D741-8B94-B76DB6967C01}" type="slidenum">
              <a:rPr lang="en-US" smtClean="0"/>
              <a:pPr/>
              <a:t>46</a:t>
            </a:fld>
            <a:endParaRPr lang="en-US"/>
          </a:p>
        </p:txBody>
      </p:sp>
      <p:sp>
        <p:nvSpPr>
          <p:cNvPr id="2" name="Title 3">
            <a:extLst>
              <a:ext uri="{FF2B5EF4-FFF2-40B4-BE49-F238E27FC236}">
                <a16:creationId xmlns:a16="http://schemas.microsoft.com/office/drawing/2014/main" id="{266B6C17-A3DA-C976-9A76-2B14B3431965}"/>
              </a:ext>
            </a:extLst>
          </p:cNvPr>
          <p:cNvSpPr txBox="1">
            <a:spLocks/>
          </p:cNvSpPr>
          <p:nvPr/>
        </p:nvSpPr>
        <p:spPr>
          <a:xfrm>
            <a:off x="968590" y="597915"/>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Podtypy VZ</a:t>
            </a:r>
            <a:endParaRPr lang="en-US" sz="2800" cap="all" dirty="0">
              <a:highlight>
                <a:srgbClr val="FF66FF"/>
              </a:highlight>
              <a:latin typeface="Arial" panose="020B0604020202020204" pitchFamily="34" charset="0"/>
              <a:cs typeface="Arial" panose="020B0604020202020204" pitchFamily="34" charset="0"/>
            </a:endParaRPr>
          </a:p>
        </p:txBody>
      </p:sp>
      <p:sp>
        <p:nvSpPr>
          <p:cNvPr id="5" name="TextovéPole 4">
            <a:extLst>
              <a:ext uri="{FF2B5EF4-FFF2-40B4-BE49-F238E27FC236}">
                <a16:creationId xmlns:a16="http://schemas.microsoft.com/office/drawing/2014/main" id="{96C59D79-64A3-A1FB-2EBA-BA4DB02ED8A8}"/>
              </a:ext>
            </a:extLst>
          </p:cNvPr>
          <p:cNvSpPr txBox="1"/>
          <p:nvPr/>
        </p:nvSpPr>
        <p:spPr>
          <a:xfrm>
            <a:off x="683567" y="1492743"/>
            <a:ext cx="7617054" cy="3970318"/>
          </a:xfrm>
          <a:prstGeom prst="rect">
            <a:avLst/>
          </a:prstGeom>
          <a:noFill/>
        </p:spPr>
        <p:txBody>
          <a:bodyPr wrap="square" lIns="91440" tIns="45720" rIns="91440" bIns="45720" rtlCol="0" anchor="t">
            <a:spAutoFit/>
          </a:bodyPr>
          <a:lstStyle/>
          <a:p>
            <a:pPr marL="285750" indent="-285750" algn="just">
              <a:buFont typeface="Arial" panose="020B0604020202020204" pitchFamily="34" charset="0"/>
              <a:buChar char="•"/>
            </a:pPr>
            <a:r>
              <a:rPr lang="cs-CZ" dirty="0"/>
              <a:t>Aby u VZ které jsou dále členěny na jednotlivé </a:t>
            </a:r>
            <a:r>
              <a:rPr lang="cs-CZ" dirty="0" err="1"/>
              <a:t>podzakázky</a:t>
            </a:r>
            <a:r>
              <a:rPr lang="cs-CZ" dirty="0"/>
              <a:t> (smlouva na části, rámcová dohoda nebo dynamický nákupní systém) bylo možné tyto založit je třeba nastavit odpovídající typ kontraktu</a:t>
            </a:r>
          </a:p>
          <a:p>
            <a:pPr marL="285750" indent="-285750" algn="just">
              <a:buFont typeface="Arial" panose="020B0604020202020204" pitchFamily="34" charset="0"/>
              <a:buChar char="•"/>
            </a:pPr>
            <a:r>
              <a:rPr lang="cs-CZ" dirty="0" err="1"/>
              <a:t>Podzakázky</a:t>
            </a:r>
            <a:r>
              <a:rPr lang="cs-CZ" dirty="0"/>
              <a:t> se zakládají prostřednictvím tlačítka „Založ podtyp“ které se zpřístupní na záložce „Základní údaje VZ“ hlavní zakázky za podmínky, že je zadán odpovídající typ kontraktu a tato prošla stavem podaná</a:t>
            </a:r>
          </a:p>
          <a:p>
            <a:pPr marL="285750" indent="-285750" algn="just">
              <a:buFont typeface="Arial" panose="020B0604020202020204" pitchFamily="34" charset="0"/>
              <a:buChar char="•"/>
            </a:pPr>
            <a:r>
              <a:rPr lang="cs-CZ" dirty="0"/>
              <a:t>Ten kdo založí podtyp se stává jeho správcem a může být rozdílný od hlavní zakázky</a:t>
            </a:r>
          </a:p>
          <a:p>
            <a:pPr marL="285750" indent="-285750" algn="just">
              <a:buFont typeface="Arial" panose="020B0604020202020204" pitchFamily="34" charset="0"/>
              <a:buChar char="•"/>
            </a:pPr>
            <a:r>
              <a:rPr lang="cs-CZ" dirty="0"/>
              <a:t>Na podtyp je možné nasdílet přístup jen těm uživatelům, kteří mají přístup k hlavní VZ</a:t>
            </a:r>
          </a:p>
          <a:p>
            <a:pPr marL="285750" indent="-285750" algn="just">
              <a:buFont typeface="Arial" panose="020B0604020202020204" pitchFamily="34" charset="0"/>
              <a:buChar char="•"/>
            </a:pPr>
            <a:r>
              <a:rPr lang="cs-CZ" dirty="0"/>
              <a:t>Obdobně platí i pro navazování projektových částí. Na podtyp je možné navázat pouze ty projektové části u kterých je tato vazba nastavena na hlavní VZ  </a:t>
            </a:r>
          </a:p>
        </p:txBody>
      </p:sp>
    </p:spTree>
    <p:extLst>
      <p:ext uri="{BB962C8B-B14F-4D97-AF65-F5344CB8AC3E}">
        <p14:creationId xmlns:p14="http://schemas.microsoft.com/office/powerpoint/2010/main" val="11656074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1128155" y="3013501"/>
            <a:ext cx="7278305" cy="830997"/>
          </a:xfrm>
          <a:prstGeom prst="rect">
            <a:avLst/>
          </a:prstGeom>
          <a:noFill/>
        </p:spPr>
        <p:txBody>
          <a:bodyPr wrap="square" rtlCol="0">
            <a:spAutoFit/>
          </a:bodyPr>
          <a:lstStyle/>
          <a:p>
            <a:pPr algn="ctr"/>
            <a:r>
              <a:rPr lang="cs-CZ" sz="4800" b="1" cap="all" dirty="0">
                <a:solidFill>
                  <a:schemeClr val="bg1"/>
                </a:solidFill>
                <a:latin typeface="+mj-lt"/>
                <a:ea typeface="+mj-ea"/>
                <a:cs typeface="+mj-cs"/>
              </a:rPr>
              <a:t>Žádosti o změnu</a:t>
            </a:r>
            <a:endParaRPr lang="cs-CZ" sz="4800" dirty="0"/>
          </a:p>
        </p:txBody>
      </p:sp>
      <p:sp>
        <p:nvSpPr>
          <p:cNvPr id="4" name="Zástupný symbol pro číslo snímku 3">
            <a:extLst>
              <a:ext uri="{FF2B5EF4-FFF2-40B4-BE49-F238E27FC236}">
                <a16:creationId xmlns:a16="http://schemas.microsoft.com/office/drawing/2014/main" id="{D522F8B7-4716-4D07-8D5B-784466A2D7BE}"/>
              </a:ext>
            </a:extLst>
          </p:cNvPr>
          <p:cNvSpPr>
            <a:spLocks noGrp="1"/>
          </p:cNvSpPr>
          <p:nvPr>
            <p:ph type="sldNum" sz="quarter" idx="4294967295"/>
          </p:nvPr>
        </p:nvSpPr>
        <p:spPr>
          <a:xfrm>
            <a:off x="0" y="6356350"/>
            <a:ext cx="501650" cy="365125"/>
          </a:xfrm>
        </p:spPr>
        <p:txBody>
          <a:bodyPr/>
          <a:lstStyle/>
          <a:p>
            <a:fld id="{4000C4B2-41BC-D741-8B94-B76DB6967C01}" type="slidenum">
              <a:rPr lang="en-US" smtClean="0">
                <a:solidFill>
                  <a:schemeClr val="bg1"/>
                </a:solidFill>
              </a:rPr>
              <a:pPr/>
              <a:t>47</a:t>
            </a:fld>
            <a:endParaRPr lang="en-US" dirty="0">
              <a:solidFill>
                <a:schemeClr val="bg1"/>
              </a:solidFill>
            </a:endParaRPr>
          </a:p>
        </p:txBody>
      </p:sp>
    </p:spTree>
    <p:extLst>
      <p:ext uri="{BB962C8B-B14F-4D97-AF65-F5344CB8AC3E}">
        <p14:creationId xmlns:p14="http://schemas.microsoft.com/office/powerpoint/2010/main" val="5238909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48</a:t>
            </a:fld>
            <a:endParaRPr lang="en-US"/>
          </a:p>
        </p:txBody>
      </p:sp>
      <p:sp>
        <p:nvSpPr>
          <p:cNvPr id="3" name="Title 3">
            <a:extLst>
              <a:ext uri="{FF2B5EF4-FFF2-40B4-BE49-F238E27FC236}">
                <a16:creationId xmlns:a16="http://schemas.microsoft.com/office/drawing/2014/main" id="{91869A32-89E6-1227-129C-8BF0BE4314F4}"/>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Žádosti o změnu  – I.</a:t>
            </a:r>
            <a:endParaRPr lang="en-US" sz="2800" cap="all">
              <a:highlight>
                <a:srgbClr val="FF66FF"/>
              </a:highlight>
              <a:latin typeface="Arial" panose="020B0604020202020204" pitchFamily="34" charset="0"/>
              <a:cs typeface="Arial" panose="020B0604020202020204" pitchFamily="34" charset="0"/>
            </a:endParaRPr>
          </a:p>
        </p:txBody>
      </p:sp>
      <p:sp>
        <p:nvSpPr>
          <p:cNvPr id="4" name="Obdélník 3">
            <a:extLst>
              <a:ext uri="{FF2B5EF4-FFF2-40B4-BE49-F238E27FC236}">
                <a16:creationId xmlns:a16="http://schemas.microsoft.com/office/drawing/2014/main" id="{EF6A631B-DE3B-DBDE-5FC0-472C4728F35D}"/>
              </a:ext>
            </a:extLst>
          </p:cNvPr>
          <p:cNvSpPr/>
          <p:nvPr/>
        </p:nvSpPr>
        <p:spPr>
          <a:xfrm>
            <a:off x="683567" y="1150823"/>
            <a:ext cx="7602802" cy="5016758"/>
          </a:xfrm>
          <a:prstGeom prst="rect">
            <a:avLst/>
          </a:prstGeom>
        </p:spPr>
        <p:txBody>
          <a:bodyPr wrap="square">
            <a:spAutoFit/>
          </a:bodyPr>
          <a:lstStyle/>
          <a:p>
            <a:pPr marL="285750" indent="-285750" algn="just">
              <a:buFont typeface="Arial" panose="020B0604020202020204" pitchFamily="34" charset="0"/>
              <a:buChar char="•"/>
            </a:pPr>
            <a:r>
              <a:rPr lang="cs-CZ" sz="1600" dirty="0"/>
              <a:t>Změny v projektu jsou upraveny v kap. 12 OPPŽP.</a:t>
            </a:r>
          </a:p>
          <a:p>
            <a:pPr marL="285750" indent="-285750" algn="just">
              <a:buFont typeface="Arial" panose="020B0604020202020204" pitchFamily="34" charset="0"/>
              <a:buChar char="•"/>
            </a:pPr>
            <a:endParaRPr lang="cs-CZ" sz="1600" dirty="0"/>
          </a:p>
          <a:p>
            <a:pPr marL="285750" indent="-285750" algn="just">
              <a:buFont typeface="Arial" panose="020B0604020202020204" pitchFamily="34" charset="0"/>
              <a:buChar char="•"/>
            </a:pPr>
            <a:r>
              <a:rPr lang="cs-CZ" sz="1600" dirty="0"/>
              <a:t>Oznámení změny se provádí prostřednictvím žádosti o změnu (</a:t>
            </a:r>
            <a:r>
              <a:rPr lang="cs-CZ" sz="1600" dirty="0" err="1"/>
              <a:t>ŽoZ</a:t>
            </a:r>
            <a:r>
              <a:rPr lang="cs-CZ" sz="1600" dirty="0"/>
              <a:t>) podané v MS2021+, v některých případech pak prostřednictvím zprávy o realizaci či udržitelnosti. V případě integrovaných projektů je povinnou přílohou vybraných </a:t>
            </a:r>
            <a:r>
              <a:rPr lang="cs-CZ" sz="1600" dirty="0" err="1"/>
              <a:t>ŽoZ</a:t>
            </a:r>
            <a:r>
              <a:rPr lang="cs-CZ" sz="1600" dirty="0"/>
              <a:t> i vyjádření MAS/nositele ITI.</a:t>
            </a:r>
          </a:p>
          <a:p>
            <a:pPr marL="285750" indent="-285750" algn="just">
              <a:buFont typeface="Arial" panose="020B0604020202020204" pitchFamily="34" charset="0"/>
              <a:buChar char="•"/>
            </a:pPr>
            <a:endParaRPr lang="cs-CZ" sz="1600" dirty="0"/>
          </a:p>
          <a:p>
            <a:pPr marL="285750" indent="-285750" algn="just">
              <a:buFont typeface="Arial" panose="020B0604020202020204" pitchFamily="34" charset="0"/>
              <a:buChar char="•"/>
            </a:pPr>
            <a:r>
              <a:rPr lang="cs-CZ" sz="1600" dirty="0"/>
              <a:t>Procesu podání </a:t>
            </a:r>
            <a:r>
              <a:rPr lang="cs-CZ" sz="1600" dirty="0" err="1"/>
              <a:t>ŽoZ</a:t>
            </a:r>
            <a:r>
              <a:rPr lang="cs-CZ" sz="1600" dirty="0"/>
              <a:t> se věnuje Příručka pro práci v MS2021+ zveřejněná na adrese </a:t>
            </a:r>
            <a:r>
              <a:rPr lang="cs-CZ" sz="1600" dirty="0">
                <a:hlinkClick r:id="rId3"/>
              </a:rPr>
              <a:t>https://irop.mmr.cz/cs/ms-2021</a:t>
            </a:r>
            <a:r>
              <a:rPr lang="cs-CZ" sz="1600" dirty="0"/>
              <a:t>.</a:t>
            </a:r>
          </a:p>
          <a:p>
            <a:pPr marL="285750" indent="-285750" algn="just">
              <a:buFont typeface="Arial" panose="020B0604020202020204" pitchFamily="34" charset="0"/>
              <a:buChar char="•"/>
            </a:pPr>
            <a:endParaRPr lang="cs-CZ" sz="1600" dirty="0"/>
          </a:p>
          <a:p>
            <a:pPr marL="285750" indent="-285750" algn="just">
              <a:buFont typeface="Arial" panose="020B0604020202020204" pitchFamily="34" charset="0"/>
              <a:buChar char="•"/>
            </a:pPr>
            <a:r>
              <a:rPr lang="cs-CZ" sz="1600" dirty="0"/>
              <a:t>O schválení/zamítnutí </a:t>
            </a:r>
            <a:r>
              <a:rPr lang="cs-CZ" sz="1600" dirty="0" err="1"/>
              <a:t>ŽoZ</a:t>
            </a:r>
            <a:r>
              <a:rPr lang="cs-CZ" sz="1600" dirty="0"/>
              <a:t> rozhodne Centrum do 20 PD od jejího podání, příp. ve stejné lhůtě požádá žadatele/příjemce depeší o doplnění. </a:t>
            </a:r>
          </a:p>
          <a:p>
            <a:pPr algn="just"/>
            <a:endParaRPr lang="cs-CZ" sz="1600" dirty="0"/>
          </a:p>
          <a:p>
            <a:pPr marL="285750" indent="-285750" algn="just">
              <a:buFont typeface="Arial" panose="020B0604020202020204" pitchFamily="34" charset="0"/>
              <a:buChar char="•"/>
            </a:pPr>
            <a:r>
              <a:rPr lang="cs-CZ" sz="1600" dirty="0"/>
              <a:t>Po dobu vrácení </a:t>
            </a:r>
            <a:r>
              <a:rPr lang="cs-CZ" sz="1600" dirty="0" err="1"/>
              <a:t>ŽoZ</a:t>
            </a:r>
            <a:r>
              <a:rPr lang="cs-CZ" sz="1600" dirty="0"/>
              <a:t> k doplnění se základní lhůta pro administraci Centru staví, pro administraci doplněné </a:t>
            </a:r>
            <a:r>
              <a:rPr lang="cs-CZ" sz="1600" dirty="0" err="1"/>
              <a:t>ŽoZ</a:t>
            </a:r>
            <a:r>
              <a:rPr lang="cs-CZ" sz="1600" dirty="0"/>
              <a:t> je lhůta prodloužena vždy o 5 </a:t>
            </a:r>
            <a:r>
              <a:rPr lang="cs-CZ" sz="1600" dirty="0" err="1"/>
              <a:t>pd</a:t>
            </a:r>
            <a:r>
              <a:rPr lang="cs-CZ" sz="1600" dirty="0"/>
              <a:t> po každém takovém doplnění.</a:t>
            </a:r>
          </a:p>
          <a:p>
            <a:pPr marL="285750" indent="-285750" algn="just">
              <a:buFont typeface="Arial" panose="020B0604020202020204" pitchFamily="34" charset="0"/>
              <a:buChar char="•"/>
            </a:pPr>
            <a:endParaRPr lang="cs-CZ" sz="1600" dirty="0"/>
          </a:p>
          <a:p>
            <a:pPr marL="285750" indent="-285750" algn="just">
              <a:buFont typeface="Arial" panose="020B0604020202020204" pitchFamily="34" charset="0"/>
              <a:buChar char="•"/>
            </a:pPr>
            <a:r>
              <a:rPr lang="cs-CZ" sz="1600" dirty="0"/>
              <a:t>Lhůta na doplnění </a:t>
            </a:r>
            <a:r>
              <a:rPr lang="cs-CZ" sz="1600" dirty="0" err="1"/>
              <a:t>ŽoZ</a:t>
            </a:r>
            <a:r>
              <a:rPr lang="cs-CZ" sz="1600" dirty="0"/>
              <a:t> je obvykle 5 PD, v odůvodněném případě ji lze prodloužit. V případě, kdy žadatel/příjemce nesplní souhrnnou 30denní lhůtu na doplnění </a:t>
            </a:r>
            <a:r>
              <a:rPr lang="cs-CZ" sz="1600" dirty="0" err="1"/>
              <a:t>ŽoZ</a:t>
            </a:r>
            <a:r>
              <a:rPr lang="cs-CZ" sz="1600" dirty="0"/>
              <a:t>, je </a:t>
            </a:r>
            <a:r>
              <a:rPr lang="cs-CZ" sz="1600" dirty="0" err="1"/>
              <a:t>ŽoZ</a:t>
            </a:r>
            <a:r>
              <a:rPr lang="cs-CZ" sz="1600" dirty="0"/>
              <a:t> zamítnuta.</a:t>
            </a:r>
          </a:p>
        </p:txBody>
      </p:sp>
    </p:spTree>
    <p:extLst>
      <p:ext uri="{BB962C8B-B14F-4D97-AF65-F5344CB8AC3E}">
        <p14:creationId xmlns:p14="http://schemas.microsoft.com/office/powerpoint/2010/main" val="14772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53116D45-1239-4C51-8CA9-FD10CC77162E}"/>
              </a:ext>
            </a:extLst>
          </p:cNvPr>
          <p:cNvSpPr>
            <a:spLocks noGrp="1"/>
          </p:cNvSpPr>
          <p:nvPr>
            <p:ph type="sldNum" sz="quarter" idx="12"/>
          </p:nvPr>
        </p:nvSpPr>
        <p:spPr/>
        <p:txBody>
          <a:bodyPr/>
          <a:lstStyle/>
          <a:p>
            <a:fld id="{4000C4B2-41BC-D741-8B94-B76DB6967C01}" type="slidenum">
              <a:rPr lang="en-US" smtClean="0">
                <a:solidFill>
                  <a:schemeClr val="bg1"/>
                </a:solidFill>
              </a:rPr>
              <a:pPr/>
              <a:t>4</a:t>
            </a:fld>
            <a:endParaRPr lang="en-US" dirty="0">
              <a:solidFill>
                <a:schemeClr val="bg1"/>
              </a:solidFill>
            </a:endParaRPr>
          </a:p>
        </p:txBody>
      </p:sp>
      <p:sp>
        <p:nvSpPr>
          <p:cNvPr id="5" name="TextovéPole 4">
            <a:extLst>
              <a:ext uri="{FF2B5EF4-FFF2-40B4-BE49-F238E27FC236}">
                <a16:creationId xmlns:a16="http://schemas.microsoft.com/office/drawing/2014/main" id="{0F39C88A-477B-566E-B282-E44AADCC2FDB}"/>
              </a:ext>
            </a:extLst>
          </p:cNvPr>
          <p:cNvSpPr txBox="1"/>
          <p:nvPr/>
        </p:nvSpPr>
        <p:spPr>
          <a:xfrm>
            <a:off x="560728" y="450991"/>
            <a:ext cx="8282866" cy="523220"/>
          </a:xfrm>
          <a:prstGeom prst="rect">
            <a:avLst/>
          </a:prstGeom>
          <a:noFill/>
        </p:spPr>
        <p:txBody>
          <a:bodyPr wrap="square">
            <a:spAutoFit/>
          </a:bodyPr>
          <a:lstStyle/>
          <a:p>
            <a:pPr algn="ctr" defTabSz="914400">
              <a:buClr>
                <a:srgbClr val="000000"/>
              </a:buClr>
              <a:buFont typeface="Arial"/>
              <a:buNone/>
            </a:pPr>
            <a:r>
              <a:rPr lang="cs-CZ" sz="2800" b="1" i="0" dirty="0">
                <a:solidFill>
                  <a:schemeClr val="bg1"/>
                </a:solidFill>
                <a:effectLst/>
                <a:latin typeface="Arial" panose="020B0604020202020204" pitchFamily="34" charset="0"/>
              </a:rPr>
              <a:t>Územní odbor IROP pro Jihočeský kraj</a:t>
            </a:r>
            <a:endParaRPr lang="cs-CZ" sz="2800" b="1" kern="0" dirty="0">
              <a:solidFill>
                <a:schemeClr val="bg1"/>
              </a:solidFill>
              <a:cs typeface="Arial" panose="020B0604020202020204" pitchFamily="34" charset="0"/>
              <a:sym typeface="Arial"/>
            </a:endParaRPr>
          </a:p>
        </p:txBody>
      </p:sp>
      <p:sp>
        <p:nvSpPr>
          <p:cNvPr id="25" name="TextovéPole 24">
            <a:extLst>
              <a:ext uri="{FF2B5EF4-FFF2-40B4-BE49-F238E27FC236}">
                <a16:creationId xmlns:a16="http://schemas.microsoft.com/office/drawing/2014/main" id="{BB695A02-2485-77A3-2A7E-8BD0ACB26757}"/>
              </a:ext>
            </a:extLst>
          </p:cNvPr>
          <p:cNvSpPr txBox="1"/>
          <p:nvPr/>
        </p:nvSpPr>
        <p:spPr>
          <a:xfrm>
            <a:off x="786664" y="1357671"/>
            <a:ext cx="7403977" cy="369332"/>
          </a:xfrm>
          <a:prstGeom prst="rect">
            <a:avLst/>
          </a:prstGeom>
          <a:noFill/>
        </p:spPr>
        <p:txBody>
          <a:bodyPr wrap="square">
            <a:spAutoFit/>
          </a:bodyPr>
          <a:lstStyle/>
          <a:p>
            <a:pPr algn="ctr"/>
            <a:r>
              <a:rPr lang="cs-CZ" b="1" dirty="0">
                <a:solidFill>
                  <a:schemeClr val="bg1"/>
                </a:solidFill>
              </a:rPr>
              <a:t>Adresa</a:t>
            </a:r>
            <a:r>
              <a:rPr lang="cs-CZ" dirty="0">
                <a:solidFill>
                  <a:schemeClr val="bg1"/>
                </a:solidFill>
              </a:rPr>
              <a:t>: L. B. Schneidera 362/32, České Budějovice</a:t>
            </a:r>
          </a:p>
        </p:txBody>
      </p:sp>
      <p:grpSp>
        <p:nvGrpSpPr>
          <p:cNvPr id="28" name="Skupina 27">
            <a:extLst>
              <a:ext uri="{FF2B5EF4-FFF2-40B4-BE49-F238E27FC236}">
                <a16:creationId xmlns:a16="http://schemas.microsoft.com/office/drawing/2014/main" id="{66F0D3FA-13C0-DC3B-B616-F7034D3927F6}"/>
              </a:ext>
            </a:extLst>
          </p:cNvPr>
          <p:cNvGrpSpPr/>
          <p:nvPr/>
        </p:nvGrpSpPr>
        <p:grpSpPr>
          <a:xfrm>
            <a:off x="860188" y="2110463"/>
            <a:ext cx="7413800" cy="1784817"/>
            <a:chOff x="8329" y="175618"/>
            <a:chExt cx="7413800" cy="1784817"/>
          </a:xfrm>
        </p:grpSpPr>
        <p:sp>
          <p:nvSpPr>
            <p:cNvPr id="29" name="Obdélník: se zakulacenými rohy 28">
              <a:extLst>
                <a:ext uri="{FF2B5EF4-FFF2-40B4-BE49-F238E27FC236}">
                  <a16:creationId xmlns:a16="http://schemas.microsoft.com/office/drawing/2014/main" id="{CB50F320-F7C4-C1C9-CE13-B2843551629C}"/>
                </a:ext>
              </a:extLst>
            </p:cNvPr>
            <p:cNvSpPr/>
            <p:nvPr/>
          </p:nvSpPr>
          <p:spPr>
            <a:xfrm>
              <a:off x="8329" y="175618"/>
              <a:ext cx="7413800" cy="1784817"/>
            </a:xfrm>
            <a:prstGeom prst="roundRect">
              <a:avLst>
                <a:gd name="adj" fmla="val 10000"/>
              </a:avLst>
            </a:prstGeom>
            <a:solidFill>
              <a:schemeClr val="accent1"/>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cs-CZ" dirty="0"/>
            </a:p>
          </p:txBody>
        </p:sp>
        <p:sp>
          <p:nvSpPr>
            <p:cNvPr id="30" name="Obdélník: se zakulacenými rohy 4">
              <a:extLst>
                <a:ext uri="{FF2B5EF4-FFF2-40B4-BE49-F238E27FC236}">
                  <a16:creationId xmlns:a16="http://schemas.microsoft.com/office/drawing/2014/main" id="{C8AADE2E-7176-BE9D-7023-F9CB0C3218D7}"/>
                </a:ext>
              </a:extLst>
            </p:cNvPr>
            <p:cNvSpPr txBox="1"/>
            <p:nvPr/>
          </p:nvSpPr>
          <p:spPr>
            <a:xfrm>
              <a:off x="60605" y="227894"/>
              <a:ext cx="7309248" cy="16802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cs-CZ" sz="2100" b="1" kern="1200" dirty="0">
                  <a:solidFill>
                    <a:schemeClr val="bg1"/>
                  </a:solidFill>
                </a:rPr>
                <a:t>Územní odbor IROP pro Jihočeský kraj</a:t>
              </a:r>
            </a:p>
            <a:p>
              <a:pPr marL="0" lvl="0" indent="0" algn="ctr" defTabSz="933450">
                <a:lnSpc>
                  <a:spcPct val="90000"/>
                </a:lnSpc>
                <a:spcBef>
                  <a:spcPct val="0"/>
                </a:spcBef>
                <a:spcAft>
                  <a:spcPct val="35000"/>
                </a:spcAft>
                <a:buNone/>
              </a:pPr>
              <a:r>
                <a:rPr lang="cs-CZ" sz="2100" b="1" kern="1200" dirty="0">
                  <a:solidFill>
                    <a:schemeClr val="bg1"/>
                  </a:solidFill>
                </a:rPr>
                <a:t>Ing. </a:t>
              </a:r>
              <a:r>
                <a:rPr lang="cs-CZ" sz="2100" b="1" dirty="0">
                  <a:solidFill>
                    <a:schemeClr val="bg1"/>
                  </a:solidFill>
                </a:rPr>
                <a:t>Petr Bouška</a:t>
              </a:r>
              <a:r>
                <a:rPr lang="cs-CZ" sz="2100" b="1" kern="1200" dirty="0">
                  <a:solidFill>
                    <a:schemeClr val="bg1"/>
                  </a:solidFill>
                </a:rPr>
                <a:t>, ředitel odboru</a:t>
              </a:r>
            </a:p>
            <a:p>
              <a:pPr marL="0" lvl="0" indent="0" algn="ctr" defTabSz="933450">
                <a:lnSpc>
                  <a:spcPct val="90000"/>
                </a:lnSpc>
                <a:spcBef>
                  <a:spcPct val="0"/>
                </a:spcBef>
                <a:spcAft>
                  <a:spcPct val="35000"/>
                </a:spcAft>
                <a:buNone/>
              </a:pPr>
              <a:r>
                <a:rPr lang="cs-CZ" sz="2100" kern="1200" dirty="0">
                  <a:solidFill>
                    <a:schemeClr val="bg1"/>
                  </a:solidFill>
                </a:rPr>
                <a:t>E-mail: </a:t>
              </a:r>
              <a:r>
                <a:rPr lang="cs-CZ" sz="2100" dirty="0">
                  <a:solidFill>
                    <a:schemeClr val="bg1"/>
                  </a:solidFill>
                </a:rPr>
                <a:t>P</a:t>
              </a:r>
              <a:r>
                <a:rPr lang="cs-CZ" sz="2100" kern="1200" dirty="0">
                  <a:solidFill>
                    <a:schemeClr val="bg1"/>
                  </a:solidFill>
                </a:rPr>
                <a:t>etr.Bouska</a:t>
              </a:r>
              <a:r>
                <a:rPr lang="cs-CZ" sz="2100" kern="1200" dirty="0">
                  <a:solidFill>
                    <a:schemeClr val="bg1"/>
                  </a:solidFill>
                  <a:latin typeface="Calibri" panose="020F0502020204030204" pitchFamily="34" charset="0"/>
                  <a:cs typeface="Calibri" panose="020F0502020204030204" pitchFamily="34" charset="0"/>
                </a:rPr>
                <a:t>@</a:t>
              </a:r>
              <a:r>
                <a:rPr lang="cs-CZ" sz="2100" kern="1200" dirty="0">
                  <a:solidFill>
                    <a:schemeClr val="bg1"/>
                  </a:solidFill>
                </a:rPr>
                <a:t>crr.gov.cz</a:t>
              </a:r>
              <a:endParaRPr lang="cs-CZ" sz="2100" kern="1200" baseline="0" dirty="0">
                <a:solidFill>
                  <a:schemeClr val="bg1"/>
                </a:solidFill>
              </a:endParaRPr>
            </a:p>
            <a:p>
              <a:pPr algn="ctr" defTabSz="933450">
                <a:lnSpc>
                  <a:spcPct val="90000"/>
                </a:lnSpc>
                <a:spcBef>
                  <a:spcPct val="0"/>
                </a:spcBef>
                <a:spcAft>
                  <a:spcPct val="35000"/>
                </a:spcAft>
              </a:pPr>
              <a:r>
                <a:rPr lang="cs-CZ" sz="2100" kern="1200" dirty="0">
                  <a:solidFill>
                    <a:schemeClr val="bg1"/>
                  </a:solidFill>
                </a:rPr>
                <a:t>Mobil: </a:t>
              </a:r>
              <a:r>
                <a:rPr lang="cs-CZ" sz="2400" b="0" dirty="0"/>
                <a:t>703 186 860</a:t>
              </a:r>
            </a:p>
          </p:txBody>
        </p:sp>
      </p:grpSp>
      <p:grpSp>
        <p:nvGrpSpPr>
          <p:cNvPr id="31" name="Skupina 30">
            <a:extLst>
              <a:ext uri="{FF2B5EF4-FFF2-40B4-BE49-F238E27FC236}">
                <a16:creationId xmlns:a16="http://schemas.microsoft.com/office/drawing/2014/main" id="{139D0401-7A00-2E6E-0131-4149D4C1D627}"/>
              </a:ext>
            </a:extLst>
          </p:cNvPr>
          <p:cNvGrpSpPr/>
          <p:nvPr/>
        </p:nvGrpSpPr>
        <p:grpSpPr>
          <a:xfrm>
            <a:off x="4953740" y="4132554"/>
            <a:ext cx="3267972" cy="1784817"/>
            <a:chOff x="3725679" y="3564597"/>
            <a:chExt cx="2325034" cy="1784817"/>
          </a:xfrm>
        </p:grpSpPr>
        <p:sp>
          <p:nvSpPr>
            <p:cNvPr id="35" name="Obdélník: se zakulacenými rohy 34">
              <a:extLst>
                <a:ext uri="{FF2B5EF4-FFF2-40B4-BE49-F238E27FC236}">
                  <a16:creationId xmlns:a16="http://schemas.microsoft.com/office/drawing/2014/main" id="{9A1CDCE0-EE39-53C1-D75E-AEDD47A8A4A4}"/>
                </a:ext>
              </a:extLst>
            </p:cNvPr>
            <p:cNvSpPr/>
            <p:nvPr/>
          </p:nvSpPr>
          <p:spPr>
            <a:xfrm>
              <a:off x="3725679" y="3564597"/>
              <a:ext cx="2325034" cy="1784817"/>
            </a:xfrm>
            <a:prstGeom prst="roundRect">
              <a:avLst>
                <a:gd name="adj" fmla="val 10000"/>
              </a:avLst>
            </a:prstGeom>
            <a:solidFill>
              <a:schemeClr val="accent1"/>
            </a:solidFill>
          </p:spPr>
          <p:style>
            <a:lnRef idx="3">
              <a:schemeClr val="lt1">
                <a:hueOff val="0"/>
                <a:satOff val="0"/>
                <a:lumOff val="0"/>
                <a:alphaOff val="0"/>
              </a:schemeClr>
            </a:lnRef>
            <a:fillRef idx="1">
              <a:scrgbClr r="0" g="0" b="0"/>
            </a:fillRef>
            <a:effectRef idx="1">
              <a:schemeClr val="accent3">
                <a:hueOff val="0"/>
                <a:satOff val="0"/>
                <a:lumOff val="0"/>
                <a:alphaOff val="0"/>
              </a:schemeClr>
            </a:effectRef>
            <a:fontRef idx="minor">
              <a:schemeClr val="lt1"/>
            </a:fontRef>
          </p:style>
          <p:txBody>
            <a:bodyPr/>
            <a:lstStyle/>
            <a:p>
              <a:endParaRPr lang="cs-CZ" dirty="0"/>
            </a:p>
          </p:txBody>
        </p:sp>
        <p:sp>
          <p:nvSpPr>
            <p:cNvPr id="36" name="Obdélník: se zakulacenými rohy 4">
              <a:extLst>
                <a:ext uri="{FF2B5EF4-FFF2-40B4-BE49-F238E27FC236}">
                  <a16:creationId xmlns:a16="http://schemas.microsoft.com/office/drawing/2014/main" id="{EEC3013A-BA1F-4EEF-7500-CCF7FCD17571}"/>
                </a:ext>
              </a:extLst>
            </p:cNvPr>
            <p:cNvSpPr txBox="1"/>
            <p:nvPr/>
          </p:nvSpPr>
          <p:spPr>
            <a:xfrm>
              <a:off x="3742191" y="3616872"/>
              <a:ext cx="2203969" cy="16744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cs-CZ" sz="1400" b="1" kern="1200" dirty="0"/>
                <a:t>Vedoucí oddělení realizace</a:t>
              </a:r>
            </a:p>
            <a:p>
              <a:pPr marL="0" lvl="0" indent="0" algn="ctr" defTabSz="622300">
                <a:lnSpc>
                  <a:spcPct val="90000"/>
                </a:lnSpc>
                <a:spcBef>
                  <a:spcPct val="0"/>
                </a:spcBef>
                <a:spcAft>
                  <a:spcPct val="35000"/>
                </a:spcAft>
                <a:buNone/>
              </a:pPr>
              <a:endParaRPr lang="cs-CZ" sz="1400" b="1" kern="1200" dirty="0"/>
            </a:p>
            <a:p>
              <a:pPr marL="0" lvl="0" indent="0" algn="ctr" defTabSz="622300">
                <a:lnSpc>
                  <a:spcPct val="90000"/>
                </a:lnSpc>
                <a:spcBef>
                  <a:spcPct val="0"/>
                </a:spcBef>
                <a:spcAft>
                  <a:spcPct val="35000"/>
                </a:spcAft>
                <a:buNone/>
              </a:pPr>
              <a:r>
                <a:rPr lang="cs-CZ" sz="1400" b="1" dirty="0"/>
                <a:t>Ing. Marcela Vopelková</a:t>
              </a:r>
              <a:endParaRPr lang="cs-CZ" sz="1400" b="1" kern="1200" dirty="0"/>
            </a:p>
            <a:p>
              <a:pPr marL="0" lvl="0" indent="0" algn="ctr" defTabSz="622300">
                <a:lnSpc>
                  <a:spcPct val="90000"/>
                </a:lnSpc>
                <a:spcBef>
                  <a:spcPct val="0"/>
                </a:spcBef>
                <a:spcAft>
                  <a:spcPct val="35000"/>
                </a:spcAft>
                <a:buNone/>
              </a:pPr>
              <a:r>
                <a:rPr lang="cs-CZ" sz="1400" kern="1200" dirty="0"/>
                <a:t>Marcela.Vopelkova@crr.gov.cz </a:t>
              </a:r>
            </a:p>
            <a:p>
              <a:pPr marL="0" lvl="0" indent="0" algn="ctr" defTabSz="622300">
                <a:lnSpc>
                  <a:spcPct val="90000"/>
                </a:lnSpc>
                <a:spcBef>
                  <a:spcPct val="0"/>
                </a:spcBef>
                <a:spcAft>
                  <a:spcPct val="35000"/>
                </a:spcAft>
                <a:buNone/>
              </a:pPr>
              <a:r>
                <a:rPr lang="cs-CZ" sz="1400" dirty="0"/>
                <a:t>703 186 864</a:t>
              </a:r>
              <a:endParaRPr lang="cs-CZ" sz="1400" b="0" kern="1200" dirty="0"/>
            </a:p>
          </p:txBody>
        </p:sp>
      </p:grpSp>
      <p:grpSp>
        <p:nvGrpSpPr>
          <p:cNvPr id="37" name="Skupina 36">
            <a:extLst>
              <a:ext uri="{FF2B5EF4-FFF2-40B4-BE49-F238E27FC236}">
                <a16:creationId xmlns:a16="http://schemas.microsoft.com/office/drawing/2014/main" id="{254E123F-105E-8681-4CC2-674B7B55B68D}"/>
              </a:ext>
            </a:extLst>
          </p:cNvPr>
          <p:cNvGrpSpPr/>
          <p:nvPr/>
        </p:nvGrpSpPr>
        <p:grpSpPr>
          <a:xfrm>
            <a:off x="870012" y="4136993"/>
            <a:ext cx="3453414" cy="1784817"/>
            <a:chOff x="6313" y="1982609"/>
            <a:chExt cx="2413487" cy="1784817"/>
          </a:xfrm>
        </p:grpSpPr>
        <p:sp>
          <p:nvSpPr>
            <p:cNvPr id="38" name="Obdélník: se zakulacenými rohy 37">
              <a:extLst>
                <a:ext uri="{FF2B5EF4-FFF2-40B4-BE49-F238E27FC236}">
                  <a16:creationId xmlns:a16="http://schemas.microsoft.com/office/drawing/2014/main" id="{C6DDD988-A2D3-736B-6F83-CD022A60EAD3}"/>
                </a:ext>
              </a:extLst>
            </p:cNvPr>
            <p:cNvSpPr/>
            <p:nvPr/>
          </p:nvSpPr>
          <p:spPr>
            <a:xfrm>
              <a:off x="6313" y="1982609"/>
              <a:ext cx="2413487" cy="1784817"/>
            </a:xfrm>
            <a:prstGeom prst="roundRect">
              <a:avLst>
                <a:gd name="adj" fmla="val 10000"/>
              </a:avLst>
            </a:prstGeom>
            <a:solidFill>
              <a:schemeClr val="accent1"/>
            </a:solidFill>
          </p:spPr>
          <p:style>
            <a:lnRef idx="3">
              <a:schemeClr val="lt1">
                <a:hueOff val="0"/>
                <a:satOff val="0"/>
                <a:lumOff val="0"/>
                <a:alphaOff val="0"/>
              </a:schemeClr>
            </a:lnRef>
            <a:fillRef idx="1">
              <a:scrgbClr r="0" g="0" b="0"/>
            </a:fillRef>
            <a:effectRef idx="1">
              <a:schemeClr val="accent3">
                <a:hueOff val="0"/>
                <a:satOff val="0"/>
                <a:lumOff val="0"/>
                <a:alphaOff val="0"/>
              </a:schemeClr>
            </a:effectRef>
            <a:fontRef idx="minor">
              <a:schemeClr val="lt1"/>
            </a:fontRef>
          </p:style>
          <p:txBody>
            <a:bodyPr/>
            <a:lstStyle/>
            <a:p>
              <a:endParaRPr lang="cs-CZ" dirty="0"/>
            </a:p>
          </p:txBody>
        </p:sp>
        <p:sp>
          <p:nvSpPr>
            <p:cNvPr id="39" name="Obdélník: se zakulacenými rohy 4">
              <a:extLst>
                <a:ext uri="{FF2B5EF4-FFF2-40B4-BE49-F238E27FC236}">
                  <a16:creationId xmlns:a16="http://schemas.microsoft.com/office/drawing/2014/main" id="{CC6DEE5E-3907-E3A9-E5E0-838F98DAF56A}"/>
                </a:ext>
              </a:extLst>
            </p:cNvPr>
            <p:cNvSpPr txBox="1"/>
            <p:nvPr/>
          </p:nvSpPr>
          <p:spPr>
            <a:xfrm>
              <a:off x="58589" y="2034885"/>
              <a:ext cx="2308935" cy="16802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cs-CZ" sz="1400" b="1" kern="1200" dirty="0"/>
                <a:t>Vedoucí oddělení hodnocení</a:t>
              </a:r>
            </a:p>
            <a:p>
              <a:pPr marL="0" lvl="0" indent="0" algn="ctr" defTabSz="622300">
                <a:lnSpc>
                  <a:spcPct val="100000"/>
                </a:lnSpc>
                <a:spcBef>
                  <a:spcPct val="0"/>
                </a:spcBef>
                <a:spcAft>
                  <a:spcPts val="0"/>
                </a:spcAft>
                <a:buNone/>
              </a:pPr>
              <a:r>
                <a:rPr lang="cs-CZ" sz="1400" b="1" kern="1200" dirty="0"/>
                <a:t> a kontroly</a:t>
              </a:r>
            </a:p>
            <a:p>
              <a:pPr marL="0" lvl="0" indent="0" algn="ctr" defTabSz="622300">
                <a:lnSpc>
                  <a:spcPct val="100000"/>
                </a:lnSpc>
                <a:spcBef>
                  <a:spcPct val="0"/>
                </a:spcBef>
                <a:spcAft>
                  <a:spcPts val="0"/>
                </a:spcAft>
                <a:buNone/>
              </a:pPr>
              <a:endParaRPr lang="cs-CZ" sz="1400" b="1" kern="1200" dirty="0"/>
            </a:p>
            <a:p>
              <a:pPr lvl="0" algn="ctr">
                <a:lnSpc>
                  <a:spcPct val="100000"/>
                </a:lnSpc>
                <a:spcAft>
                  <a:spcPts val="0"/>
                </a:spcAft>
              </a:pPr>
              <a:r>
                <a:rPr lang="cs-CZ" sz="1400" b="1" dirty="0"/>
                <a:t>Ing. Kateřina Zahradníková</a:t>
              </a:r>
            </a:p>
            <a:p>
              <a:pPr lvl="0" algn="ctr">
                <a:lnSpc>
                  <a:spcPct val="100000"/>
                </a:lnSpc>
                <a:spcAft>
                  <a:spcPts val="0"/>
                </a:spcAft>
              </a:pPr>
              <a:r>
                <a:rPr lang="cs-CZ" sz="1400" dirty="0"/>
                <a:t>Katerina.Zahradnikova@crr.gov.cz</a:t>
              </a:r>
            </a:p>
            <a:p>
              <a:pPr lvl="0" algn="ctr">
                <a:lnSpc>
                  <a:spcPct val="100000"/>
                </a:lnSpc>
                <a:spcAft>
                  <a:spcPts val="0"/>
                </a:spcAft>
              </a:pPr>
              <a:r>
                <a:rPr lang="cs-CZ" sz="1400" b="0" dirty="0"/>
                <a:t>703 186 861</a:t>
              </a:r>
            </a:p>
          </p:txBody>
        </p:sp>
      </p:grpSp>
    </p:spTree>
    <p:extLst>
      <p:ext uri="{BB962C8B-B14F-4D97-AF65-F5344CB8AC3E}">
        <p14:creationId xmlns:p14="http://schemas.microsoft.com/office/powerpoint/2010/main" val="29640490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49</a:t>
            </a:fld>
            <a:endParaRPr lang="en-US"/>
          </a:p>
        </p:txBody>
      </p:sp>
      <p:sp>
        <p:nvSpPr>
          <p:cNvPr id="5" name="Title 3">
            <a:extLst>
              <a:ext uri="{FF2B5EF4-FFF2-40B4-BE49-F238E27FC236}">
                <a16:creationId xmlns:a16="http://schemas.microsoft.com/office/drawing/2014/main" id="{3BA4C31A-3AA5-B113-4315-EE18B534618D}"/>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Žádosti o změnu – II.</a:t>
            </a:r>
            <a:endParaRPr lang="en-US" sz="2800" cap="all">
              <a:highlight>
                <a:srgbClr val="FF66FF"/>
              </a:highlight>
              <a:latin typeface="Arial" panose="020B0604020202020204" pitchFamily="34" charset="0"/>
              <a:cs typeface="Arial" panose="020B0604020202020204" pitchFamily="34" charset="0"/>
            </a:endParaRPr>
          </a:p>
        </p:txBody>
      </p:sp>
      <p:sp>
        <p:nvSpPr>
          <p:cNvPr id="6" name="Obdélník 5">
            <a:extLst>
              <a:ext uri="{FF2B5EF4-FFF2-40B4-BE49-F238E27FC236}">
                <a16:creationId xmlns:a16="http://schemas.microsoft.com/office/drawing/2014/main" id="{CDF88C6D-7EE3-B1F3-5784-28B954604431}"/>
              </a:ext>
            </a:extLst>
          </p:cNvPr>
          <p:cNvSpPr/>
          <p:nvPr/>
        </p:nvSpPr>
        <p:spPr>
          <a:xfrm>
            <a:off x="683567" y="1343770"/>
            <a:ext cx="7602802" cy="4247317"/>
          </a:xfrm>
          <a:prstGeom prst="rect">
            <a:avLst/>
          </a:prstGeom>
        </p:spPr>
        <p:txBody>
          <a:bodyPr wrap="square">
            <a:spAutoFit/>
          </a:bodyPr>
          <a:lstStyle/>
          <a:p>
            <a:pPr marL="285750" indent="-285750" algn="just">
              <a:buFont typeface="Arial" panose="020B0604020202020204" pitchFamily="34" charset="0"/>
              <a:buChar char="•"/>
            </a:pPr>
            <a:r>
              <a:rPr lang="cs-CZ" b="1" dirty="0" err="1"/>
              <a:t>ŽoZ</a:t>
            </a:r>
            <a:r>
              <a:rPr lang="cs-CZ" b="1" dirty="0"/>
              <a:t> před ukončením hodnocení</a:t>
            </a:r>
          </a:p>
          <a:p>
            <a:pPr marL="742950" lvl="1" indent="-285750" algn="just">
              <a:buFont typeface="Arial" panose="020B0604020202020204" pitchFamily="34" charset="0"/>
              <a:buChar char="•"/>
            </a:pPr>
            <a:r>
              <a:rPr lang="cs-CZ" dirty="0" err="1"/>
              <a:t>ŽoZ</a:t>
            </a:r>
            <a:r>
              <a:rPr lang="cs-CZ" dirty="0"/>
              <a:t> předložené žadatelem do ukončení hodnocení formálních náležitostí a přijatelnosti budou zamítnuty s výjimkou </a:t>
            </a:r>
            <a:r>
              <a:rPr lang="cs-CZ" dirty="0" err="1"/>
              <a:t>ŽoZ</a:t>
            </a:r>
            <a:r>
              <a:rPr lang="cs-CZ" dirty="0"/>
              <a:t> na úpravu kontaktních osob a statutárního orgánu žadatele a jejich kontaktních údajů.</a:t>
            </a:r>
          </a:p>
          <a:p>
            <a:pPr lvl="1" algn="just"/>
            <a:endParaRPr lang="cs-CZ" dirty="0"/>
          </a:p>
          <a:p>
            <a:pPr marL="285750" indent="-285750" algn="just">
              <a:buFont typeface="Arial" panose="020B0604020202020204" pitchFamily="34" charset="0"/>
              <a:buChar char="•"/>
            </a:pPr>
            <a:r>
              <a:rPr lang="cs-CZ" b="1" dirty="0"/>
              <a:t>Zakázané změny</a:t>
            </a:r>
          </a:p>
          <a:p>
            <a:pPr marL="742950" lvl="1" indent="-285750" algn="just">
              <a:buFont typeface="Arial" panose="020B0604020202020204" pitchFamily="34" charset="0"/>
              <a:buChar char="•"/>
            </a:pPr>
            <a:r>
              <a:rPr lang="cs-CZ" dirty="0"/>
              <a:t>Změny, které mají negativní vliv na výsledek hodnocení formálních náležitostí a přijatelnosti,</a:t>
            </a:r>
          </a:p>
          <a:p>
            <a:pPr lvl="1" algn="just"/>
            <a:endParaRPr lang="cs-CZ" dirty="0"/>
          </a:p>
          <a:p>
            <a:pPr marL="742950" lvl="1" indent="-285750" algn="just">
              <a:buFont typeface="Arial" panose="020B0604020202020204" pitchFamily="34" charset="0"/>
              <a:buChar char="•"/>
            </a:pPr>
            <a:r>
              <a:rPr lang="cs-CZ" dirty="0"/>
              <a:t>Změny účelu projektu,</a:t>
            </a:r>
          </a:p>
          <a:p>
            <a:pPr lvl="1" algn="just"/>
            <a:endParaRPr lang="cs-CZ" dirty="0"/>
          </a:p>
          <a:p>
            <a:pPr marL="742950" lvl="1" indent="-285750" algn="just">
              <a:buFont typeface="Arial" panose="020B0604020202020204" pitchFamily="34" charset="0"/>
              <a:buChar char="•"/>
            </a:pPr>
            <a:r>
              <a:rPr lang="cs-CZ" dirty="0"/>
              <a:t>Navýšení celkových způsobilých výdajů projektu (s výjimkou opravy zjevné formální chyby).</a:t>
            </a:r>
          </a:p>
          <a:p>
            <a:pPr lvl="1" algn="just"/>
            <a:endParaRPr lang="cs-CZ" dirty="0"/>
          </a:p>
        </p:txBody>
      </p:sp>
    </p:spTree>
    <p:extLst>
      <p:ext uri="{BB962C8B-B14F-4D97-AF65-F5344CB8AC3E}">
        <p14:creationId xmlns:p14="http://schemas.microsoft.com/office/powerpoint/2010/main" val="8854940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50</a:t>
            </a:fld>
            <a:endParaRPr lang="en-US"/>
          </a:p>
        </p:txBody>
      </p:sp>
      <p:sp>
        <p:nvSpPr>
          <p:cNvPr id="3" name="Title 3">
            <a:extLst>
              <a:ext uri="{FF2B5EF4-FFF2-40B4-BE49-F238E27FC236}">
                <a16:creationId xmlns:a16="http://schemas.microsoft.com/office/drawing/2014/main" id="{923B5E22-0B8B-264A-E0CB-DD8877EDE3DB}"/>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Žádosti o změnu – III.</a:t>
            </a:r>
            <a:endParaRPr lang="en-US" sz="2800" cap="all">
              <a:highlight>
                <a:srgbClr val="FF66FF"/>
              </a:highlight>
              <a:latin typeface="Arial" panose="020B0604020202020204" pitchFamily="34" charset="0"/>
              <a:cs typeface="Arial" panose="020B0604020202020204" pitchFamily="34" charset="0"/>
            </a:endParaRPr>
          </a:p>
        </p:txBody>
      </p:sp>
      <p:sp>
        <p:nvSpPr>
          <p:cNvPr id="4" name="Obdélník 3">
            <a:extLst>
              <a:ext uri="{FF2B5EF4-FFF2-40B4-BE49-F238E27FC236}">
                <a16:creationId xmlns:a16="http://schemas.microsoft.com/office/drawing/2014/main" id="{095B32C9-6C7A-8210-EAC5-46B155D943B1}"/>
              </a:ext>
            </a:extLst>
          </p:cNvPr>
          <p:cNvSpPr/>
          <p:nvPr/>
        </p:nvSpPr>
        <p:spPr>
          <a:xfrm>
            <a:off x="683567" y="1150823"/>
            <a:ext cx="7602802" cy="5062924"/>
          </a:xfrm>
          <a:prstGeom prst="rect">
            <a:avLst/>
          </a:prstGeom>
        </p:spPr>
        <p:txBody>
          <a:bodyPr wrap="square">
            <a:spAutoFit/>
          </a:bodyPr>
          <a:lstStyle/>
          <a:p>
            <a:pPr marL="285750" indent="-285750" algn="just">
              <a:buFont typeface="Arial" panose="020B0604020202020204" pitchFamily="34" charset="0"/>
              <a:buChar char="•"/>
            </a:pPr>
            <a:r>
              <a:rPr lang="cs-CZ" sz="1700" b="1" dirty="0"/>
              <a:t>Změnové řízení u projektů podaných v rámci integrovaných nástrojů</a:t>
            </a:r>
          </a:p>
          <a:p>
            <a:pPr marL="742950" lvl="1" indent="-285750" algn="just">
              <a:buFont typeface="Arial" panose="020B0604020202020204" pitchFamily="34" charset="0"/>
              <a:buChar char="•"/>
            </a:pPr>
            <a:r>
              <a:rPr lang="cs-CZ" sz="1700" dirty="0"/>
              <a:t>Žadatel/příjemce přikládá k </a:t>
            </a:r>
            <a:r>
              <a:rPr lang="cs-CZ" sz="1700" dirty="0" err="1"/>
              <a:t>ŽoZ</a:t>
            </a:r>
            <a:r>
              <a:rPr lang="cs-CZ" sz="1700" dirty="0"/>
              <a:t> Vyjádření ŘV MO/A / Vyjádření MAS v případě, že se jedná o změnu, která: </a:t>
            </a:r>
          </a:p>
          <a:p>
            <a:pPr lvl="2" algn="just"/>
            <a:r>
              <a:rPr lang="cs-CZ" sz="1700" dirty="0"/>
              <a:t>• snižuje nebo zvyšuje hodnoty indikátorů výstupu, </a:t>
            </a:r>
          </a:p>
          <a:p>
            <a:pPr lvl="2" algn="just"/>
            <a:r>
              <a:rPr lang="cs-CZ" sz="1700" dirty="0"/>
              <a:t>• prodlužuje předpokládaný termín ukončení realizace projektu, </a:t>
            </a:r>
          </a:p>
          <a:p>
            <a:pPr lvl="2" algn="just"/>
            <a:r>
              <a:rPr lang="cs-CZ" sz="1700" dirty="0"/>
              <a:t>• snižuje celkové způsobilé výdaje projektu, </a:t>
            </a:r>
          </a:p>
          <a:p>
            <a:pPr marL="1074738" lvl="2" indent="-160338" algn="just"/>
            <a:r>
              <a:rPr lang="cs-CZ" sz="1700" dirty="0"/>
              <a:t>• mění finanční plán projektu v jednotlivých letech, tj. dochází ke zpoždění čerpání.</a:t>
            </a:r>
          </a:p>
          <a:p>
            <a:pPr lvl="1" algn="just"/>
            <a:endParaRPr lang="cs-CZ" sz="1700" dirty="0"/>
          </a:p>
          <a:p>
            <a:pPr lvl="1" algn="just"/>
            <a:r>
              <a:rPr lang="cs-CZ" sz="1700" dirty="0"/>
              <a:t>Závazný vzor Vyjádření ŘV MO/A / Vyjádření MAS k žádosti o změnu integrovaného projektu podané po vydání právního aktu je uveden v příloze č. </a:t>
            </a:r>
            <a:r>
              <a:rPr lang="cs-CZ" sz="1700"/>
              <a:t>7 a </a:t>
            </a:r>
            <a:r>
              <a:rPr lang="cs-CZ" sz="1700" dirty="0"/>
              <a:t>8 těchto Pravidel.</a:t>
            </a:r>
          </a:p>
          <a:p>
            <a:pPr lvl="2" algn="just"/>
            <a:endParaRPr lang="cs-CZ" sz="1700" dirty="0"/>
          </a:p>
          <a:p>
            <a:pPr marL="285750" indent="-285750" algn="just">
              <a:buFont typeface="Arial" panose="020B0604020202020204" pitchFamily="34" charset="0"/>
              <a:buChar char="•"/>
            </a:pPr>
            <a:r>
              <a:rPr lang="cs-CZ" sz="1700" b="1" dirty="0"/>
              <a:t>Žádosti o změnu v SC 2.2</a:t>
            </a:r>
          </a:p>
          <a:p>
            <a:pPr marL="742950" lvl="1" indent="-285750" algn="just">
              <a:buFont typeface="Arial" panose="020B0604020202020204" pitchFamily="34" charset="0"/>
              <a:buChar char="•"/>
            </a:pPr>
            <a:r>
              <a:rPr lang="cs-CZ" sz="1700" dirty="0"/>
              <a:t>V projektech pro oblast sídelní zeleně v rámci SC 2.2 dokládá žadatel/příjemce v případě věcných změn zelené složky projektu a změn s dopadem na kritéria stanovená Agenturou pro ochranu přírody a krajiny (AOPK) jako přílohu Žádosti o změnu souhlasné stanovisko AOPK.</a:t>
            </a:r>
          </a:p>
        </p:txBody>
      </p:sp>
    </p:spTree>
    <p:extLst>
      <p:ext uri="{BB962C8B-B14F-4D97-AF65-F5344CB8AC3E}">
        <p14:creationId xmlns:p14="http://schemas.microsoft.com/office/powerpoint/2010/main" val="19241260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51</a:t>
            </a:fld>
            <a:endParaRPr lang="en-US"/>
          </a:p>
        </p:txBody>
      </p:sp>
      <p:sp>
        <p:nvSpPr>
          <p:cNvPr id="5" name="Title 3">
            <a:extLst>
              <a:ext uri="{FF2B5EF4-FFF2-40B4-BE49-F238E27FC236}">
                <a16:creationId xmlns:a16="http://schemas.microsoft.com/office/drawing/2014/main" id="{C793F4CE-76D6-C1F4-0F87-1F4186DD05D5}"/>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Žádosti o změnu – IV.</a:t>
            </a:r>
            <a:endParaRPr lang="en-US" sz="2800" cap="all">
              <a:highlight>
                <a:srgbClr val="FF66FF"/>
              </a:highlight>
              <a:latin typeface="Arial" panose="020B0604020202020204" pitchFamily="34" charset="0"/>
              <a:cs typeface="Arial" panose="020B0604020202020204" pitchFamily="34" charset="0"/>
            </a:endParaRPr>
          </a:p>
        </p:txBody>
      </p:sp>
      <p:sp>
        <p:nvSpPr>
          <p:cNvPr id="8" name="Obdélník 7">
            <a:extLst>
              <a:ext uri="{FF2B5EF4-FFF2-40B4-BE49-F238E27FC236}">
                <a16:creationId xmlns:a16="http://schemas.microsoft.com/office/drawing/2014/main" id="{BF6256A3-7DFD-ECED-68A2-D675CDCE3FE1}"/>
              </a:ext>
            </a:extLst>
          </p:cNvPr>
          <p:cNvSpPr/>
          <p:nvPr/>
        </p:nvSpPr>
        <p:spPr>
          <a:xfrm>
            <a:off x="683567" y="1157707"/>
            <a:ext cx="7602802" cy="5078313"/>
          </a:xfrm>
          <a:prstGeom prst="rect">
            <a:avLst/>
          </a:prstGeom>
        </p:spPr>
        <p:txBody>
          <a:bodyPr wrap="square">
            <a:spAutoFit/>
          </a:bodyPr>
          <a:lstStyle/>
          <a:p>
            <a:pPr marL="285750" indent="-285750" algn="just">
              <a:buFont typeface="Arial" panose="020B0604020202020204" pitchFamily="34" charset="0"/>
              <a:buChar char="•"/>
            </a:pPr>
            <a:r>
              <a:rPr lang="cs-CZ" b="1" dirty="0"/>
              <a:t>Změny, které je nutné oznámit před vlastní realizací:</a:t>
            </a:r>
          </a:p>
          <a:p>
            <a:pPr marL="742950" lvl="1" indent="-285750" algn="just">
              <a:buFont typeface="Arial" panose="020B0604020202020204" pitchFamily="34" charset="0"/>
              <a:buChar char="•"/>
            </a:pPr>
            <a:r>
              <a:rPr lang="cs-CZ" dirty="0"/>
              <a:t>Plánovaný termín předložení průběžné žádosti o platbu ve finančním plánu a s tím spojená úprava termínů sledovaného období (nutné oznámit před koncem sledovaného období),</a:t>
            </a:r>
          </a:p>
          <a:p>
            <a:pPr marL="742950" lvl="1" indent="-285750" algn="just">
              <a:buFont typeface="Arial" panose="020B0604020202020204" pitchFamily="34" charset="0"/>
              <a:buChar char="•"/>
            </a:pPr>
            <a:r>
              <a:rPr lang="cs-CZ" dirty="0"/>
              <a:t>Termín ukončení realizace projektu na pozdější datum,</a:t>
            </a:r>
          </a:p>
          <a:p>
            <a:pPr marL="742950" lvl="1" indent="-285750" algn="just">
              <a:buFont typeface="Arial" panose="020B0604020202020204" pitchFamily="34" charset="0"/>
              <a:buChar char="•"/>
            </a:pPr>
            <a:r>
              <a:rPr lang="cs-CZ" dirty="0"/>
              <a:t>Změna projektu, která má vliv na splnění cílů projektu,</a:t>
            </a:r>
          </a:p>
          <a:p>
            <a:pPr marL="742950" lvl="1" indent="-285750" algn="just">
              <a:buFont typeface="Arial" panose="020B0604020202020204" pitchFamily="34" charset="0"/>
              <a:buChar char="•"/>
            </a:pPr>
            <a:r>
              <a:rPr lang="cs-CZ" dirty="0"/>
              <a:t>Převod/svěření majetku získaného, byť i částečně, z dotace jinému subjektu (s výjimkou ustavení dle kap. 12.2 OPPŽP),</a:t>
            </a:r>
          </a:p>
          <a:p>
            <a:pPr marL="742950" lvl="1" indent="-285750" algn="just">
              <a:buFont typeface="Arial" panose="020B0604020202020204" pitchFamily="34" charset="0"/>
              <a:buChar char="•"/>
            </a:pPr>
            <a:r>
              <a:rPr lang="cs-CZ" dirty="0"/>
              <a:t>Zatížení majetku, získaného, byť i částečně, z dotace jinými věcnými právy třetích osob nebo zřízení zástavního práva, pokud k těmto nedochází ze zákona (s výjimkou ustavení dle kap. 12.2 OPPŽP),</a:t>
            </a:r>
          </a:p>
          <a:p>
            <a:pPr marL="742950" lvl="1" indent="-285750" algn="just">
              <a:buFont typeface="Arial" panose="020B0604020202020204" pitchFamily="34" charset="0"/>
              <a:buChar char="•"/>
            </a:pPr>
            <a:r>
              <a:rPr lang="cs-CZ" dirty="0"/>
              <a:t>Vypůjčení nebo pronajmutí/propachtování majetku získaného, byť i částečně, z dotace jinému subjektu na dobu delší než 24 hodin, změna provozovatele výstupů projektu (s výjimkou ustavení dle kap. 12.2 OPPŽP),</a:t>
            </a:r>
          </a:p>
          <a:p>
            <a:pPr marL="742950" lvl="1" indent="-285750" algn="just">
              <a:buFont typeface="Arial" panose="020B0604020202020204" pitchFamily="34" charset="0"/>
              <a:buChar char="•"/>
            </a:pPr>
            <a:r>
              <a:rPr lang="cs-CZ" dirty="0"/>
              <a:t>Osoba příjemce (viz kapitola 12.2 OPPŽP).</a:t>
            </a:r>
            <a:endParaRPr lang="cs-CZ" b="1" dirty="0"/>
          </a:p>
          <a:p>
            <a:pPr marL="285750" indent="-285750" algn="just">
              <a:buFont typeface="Arial" panose="020B0604020202020204" pitchFamily="34" charset="0"/>
              <a:buChar char="•"/>
            </a:pPr>
            <a:endParaRPr lang="cs-CZ" dirty="0"/>
          </a:p>
        </p:txBody>
      </p:sp>
      <p:grpSp>
        <p:nvGrpSpPr>
          <p:cNvPr id="6" name="Skupina 5">
            <a:extLst>
              <a:ext uri="{FF2B5EF4-FFF2-40B4-BE49-F238E27FC236}">
                <a16:creationId xmlns:a16="http://schemas.microsoft.com/office/drawing/2014/main" id="{87BE6978-C367-DFA4-AC26-2552081D870B}"/>
              </a:ext>
            </a:extLst>
          </p:cNvPr>
          <p:cNvGrpSpPr/>
          <p:nvPr/>
        </p:nvGrpSpPr>
        <p:grpSpPr>
          <a:xfrm>
            <a:off x="144139" y="739303"/>
            <a:ext cx="1962980" cy="1600772"/>
            <a:chOff x="144139" y="739303"/>
            <a:chExt cx="1962980" cy="1600772"/>
          </a:xfrm>
        </p:grpSpPr>
        <p:sp>
          <p:nvSpPr>
            <p:cNvPr id="3" name="Oblouk 2">
              <a:extLst>
                <a:ext uri="{FF2B5EF4-FFF2-40B4-BE49-F238E27FC236}">
                  <a16:creationId xmlns:a16="http://schemas.microsoft.com/office/drawing/2014/main" id="{EDECF673-42A3-FC03-50F9-52A927A8C056}"/>
                </a:ext>
              </a:extLst>
            </p:cNvPr>
            <p:cNvSpPr/>
            <p:nvPr/>
          </p:nvSpPr>
          <p:spPr>
            <a:xfrm rot="21410393" flipH="1">
              <a:off x="528372" y="739303"/>
              <a:ext cx="1578747" cy="1296475"/>
            </a:xfrm>
            <a:prstGeom prst="arc">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cs-CZ"/>
            </a:p>
          </p:txBody>
        </p:sp>
        <p:sp>
          <p:nvSpPr>
            <p:cNvPr id="4" name="TextovéPole 3">
              <a:extLst>
                <a:ext uri="{FF2B5EF4-FFF2-40B4-BE49-F238E27FC236}">
                  <a16:creationId xmlns:a16="http://schemas.microsoft.com/office/drawing/2014/main" id="{00139580-84FC-BC8E-E6CD-6310776BB210}"/>
                </a:ext>
              </a:extLst>
            </p:cNvPr>
            <p:cNvSpPr txBox="1"/>
            <p:nvPr/>
          </p:nvSpPr>
          <p:spPr>
            <a:xfrm>
              <a:off x="144139" y="1509078"/>
              <a:ext cx="947152" cy="830997"/>
            </a:xfrm>
            <a:prstGeom prst="rect">
              <a:avLst/>
            </a:prstGeom>
            <a:noFill/>
          </p:spPr>
          <p:txBody>
            <a:bodyPr wrap="square" rtlCol="0">
              <a:spAutoFit/>
            </a:bodyPr>
            <a:lstStyle/>
            <a:p>
              <a:r>
                <a:rPr lang="cs-CZ" sz="1200" dirty="0">
                  <a:solidFill>
                    <a:srgbClr val="FF0000"/>
                  </a:solidFill>
                </a:rPr>
                <a:t>Pozdní předložení  </a:t>
              </a:r>
            </a:p>
            <a:p>
              <a:r>
                <a:rPr lang="cs-CZ" sz="1200" dirty="0">
                  <a:solidFill>
                    <a:srgbClr val="FF0000"/>
                  </a:solidFill>
                </a:rPr>
                <a:t>= finanční oprava</a:t>
              </a:r>
            </a:p>
          </p:txBody>
        </p:sp>
      </p:grpSp>
    </p:spTree>
    <p:extLst>
      <p:ext uri="{BB962C8B-B14F-4D97-AF65-F5344CB8AC3E}">
        <p14:creationId xmlns:p14="http://schemas.microsoft.com/office/powerpoint/2010/main" val="36939639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52</a:t>
            </a:fld>
            <a:endParaRPr lang="en-US"/>
          </a:p>
        </p:txBody>
      </p:sp>
      <p:sp>
        <p:nvSpPr>
          <p:cNvPr id="3" name="Obdélník 2">
            <a:extLst>
              <a:ext uri="{FF2B5EF4-FFF2-40B4-BE49-F238E27FC236}">
                <a16:creationId xmlns:a16="http://schemas.microsoft.com/office/drawing/2014/main" id="{8E216108-FB5E-F40C-B10F-9ADE77EA19D0}"/>
              </a:ext>
            </a:extLst>
          </p:cNvPr>
          <p:cNvSpPr/>
          <p:nvPr/>
        </p:nvSpPr>
        <p:spPr>
          <a:xfrm>
            <a:off x="683567" y="1805164"/>
            <a:ext cx="7602802" cy="3139321"/>
          </a:xfrm>
          <a:prstGeom prst="rect">
            <a:avLst/>
          </a:prstGeom>
        </p:spPr>
        <p:txBody>
          <a:bodyPr wrap="square">
            <a:spAutoFit/>
          </a:bodyPr>
          <a:lstStyle/>
          <a:p>
            <a:pPr marL="285750" indent="-285750" algn="just">
              <a:buFont typeface="Arial" panose="020B0604020202020204" pitchFamily="34" charset="0"/>
              <a:buChar char="•"/>
            </a:pPr>
            <a:r>
              <a:rPr lang="cs-CZ" b="1" dirty="0"/>
              <a:t>Změny, které je nutné oznámit nejpozději před koncem sledovaného období:</a:t>
            </a:r>
          </a:p>
          <a:p>
            <a:pPr algn="just"/>
            <a:endParaRPr lang="cs-CZ" b="1" dirty="0"/>
          </a:p>
          <a:p>
            <a:pPr marL="742950" lvl="1" indent="-285750" algn="just">
              <a:buFont typeface="Arial" panose="020B0604020202020204" pitchFamily="34" charset="0"/>
              <a:buChar char="•"/>
            </a:pPr>
            <a:r>
              <a:rPr lang="cs-CZ" dirty="0"/>
              <a:t>Osoba skutečného majitele příjemce, dodavatelů, poddodavatelů, kterými prokazuje dodavatel kvalifikaci a/nebo jeho kontaktních údajů,</a:t>
            </a:r>
          </a:p>
          <a:p>
            <a:pPr lvl="1" algn="just"/>
            <a:endParaRPr lang="cs-CZ" dirty="0"/>
          </a:p>
          <a:p>
            <a:pPr marL="742950" lvl="1" indent="-285750" algn="just">
              <a:buFont typeface="Arial" panose="020B0604020202020204" pitchFamily="34" charset="0"/>
              <a:buChar char="•"/>
            </a:pPr>
            <a:r>
              <a:rPr lang="cs-CZ" dirty="0"/>
              <a:t>Změna plátcovství DPH v případě, že osoba příjemce nově získá nárok na odpočet ve vztahu k činnostem projektu. </a:t>
            </a:r>
            <a:endParaRPr lang="cs-CZ" strike="sngStrike" dirty="0">
              <a:highlight>
                <a:srgbClr val="FFFF00"/>
              </a:highlight>
            </a:endParaRPr>
          </a:p>
          <a:p>
            <a:pPr marL="285750" indent="-285750" algn="just">
              <a:buFont typeface="Arial" panose="020B0604020202020204" pitchFamily="34" charset="0"/>
              <a:buChar char="•"/>
            </a:pPr>
            <a:endParaRPr lang="cs-CZ" b="1" dirty="0"/>
          </a:p>
          <a:p>
            <a:pPr marL="285750" indent="-285750" algn="just">
              <a:buFont typeface="Arial" panose="020B0604020202020204" pitchFamily="34" charset="0"/>
              <a:buChar char="•"/>
            </a:pPr>
            <a:endParaRPr lang="cs-CZ" dirty="0"/>
          </a:p>
        </p:txBody>
      </p:sp>
      <p:sp>
        <p:nvSpPr>
          <p:cNvPr id="4" name="Title 3">
            <a:extLst>
              <a:ext uri="{FF2B5EF4-FFF2-40B4-BE49-F238E27FC236}">
                <a16:creationId xmlns:a16="http://schemas.microsoft.com/office/drawing/2014/main" id="{1A93F4B1-9407-45EA-1615-B55AEEF955B2}"/>
              </a:ext>
            </a:extLst>
          </p:cNvPr>
          <p:cNvSpPr txBox="1">
            <a:spLocks/>
          </p:cNvSpPr>
          <p:nvPr/>
        </p:nvSpPr>
        <p:spPr>
          <a:xfrm>
            <a:off x="968590" y="57087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Žádosti o změnu – V.</a:t>
            </a:r>
            <a:endParaRPr lang="en-US" sz="2800" cap="all" dirty="0">
              <a:highlight>
                <a:srgbClr val="FF66FF"/>
              </a:highlight>
              <a:latin typeface="Arial" panose="020B0604020202020204" pitchFamily="34" charset="0"/>
              <a:cs typeface="Arial" panose="020B0604020202020204" pitchFamily="34" charset="0"/>
            </a:endParaRPr>
          </a:p>
        </p:txBody>
      </p:sp>
      <p:grpSp>
        <p:nvGrpSpPr>
          <p:cNvPr id="5" name="Skupina 4">
            <a:extLst>
              <a:ext uri="{FF2B5EF4-FFF2-40B4-BE49-F238E27FC236}">
                <a16:creationId xmlns:a16="http://schemas.microsoft.com/office/drawing/2014/main" id="{8F089D3B-960C-1BF8-2E19-368653F2D45E}"/>
              </a:ext>
            </a:extLst>
          </p:cNvPr>
          <p:cNvGrpSpPr/>
          <p:nvPr/>
        </p:nvGrpSpPr>
        <p:grpSpPr>
          <a:xfrm>
            <a:off x="0" y="1404991"/>
            <a:ext cx="1962980" cy="1600772"/>
            <a:chOff x="144139" y="739303"/>
            <a:chExt cx="1962980" cy="1600772"/>
          </a:xfrm>
        </p:grpSpPr>
        <p:sp>
          <p:nvSpPr>
            <p:cNvPr id="6" name="Oblouk 5">
              <a:extLst>
                <a:ext uri="{FF2B5EF4-FFF2-40B4-BE49-F238E27FC236}">
                  <a16:creationId xmlns:a16="http://schemas.microsoft.com/office/drawing/2014/main" id="{CD819442-3AE8-6217-2ABE-E354F861570B}"/>
                </a:ext>
              </a:extLst>
            </p:cNvPr>
            <p:cNvSpPr/>
            <p:nvPr/>
          </p:nvSpPr>
          <p:spPr>
            <a:xfrm rot="21410393" flipH="1">
              <a:off x="528372" y="739303"/>
              <a:ext cx="1578747" cy="1296475"/>
            </a:xfrm>
            <a:prstGeom prst="arc">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cs-CZ"/>
            </a:p>
          </p:txBody>
        </p:sp>
        <p:sp>
          <p:nvSpPr>
            <p:cNvPr id="8" name="TextovéPole 7">
              <a:extLst>
                <a:ext uri="{FF2B5EF4-FFF2-40B4-BE49-F238E27FC236}">
                  <a16:creationId xmlns:a16="http://schemas.microsoft.com/office/drawing/2014/main" id="{53DEA62E-BECE-0820-1064-90795D897343}"/>
                </a:ext>
              </a:extLst>
            </p:cNvPr>
            <p:cNvSpPr txBox="1"/>
            <p:nvPr/>
          </p:nvSpPr>
          <p:spPr>
            <a:xfrm>
              <a:off x="144139" y="1509078"/>
              <a:ext cx="947152" cy="830997"/>
            </a:xfrm>
            <a:prstGeom prst="rect">
              <a:avLst/>
            </a:prstGeom>
            <a:noFill/>
          </p:spPr>
          <p:txBody>
            <a:bodyPr wrap="square" rtlCol="0">
              <a:spAutoFit/>
            </a:bodyPr>
            <a:lstStyle/>
            <a:p>
              <a:r>
                <a:rPr lang="cs-CZ" sz="1200" dirty="0">
                  <a:solidFill>
                    <a:srgbClr val="FF0000"/>
                  </a:solidFill>
                </a:rPr>
                <a:t>Pozdní předložení  </a:t>
              </a:r>
            </a:p>
            <a:p>
              <a:r>
                <a:rPr lang="cs-CZ" sz="1200" dirty="0">
                  <a:solidFill>
                    <a:srgbClr val="FF0000"/>
                  </a:solidFill>
                </a:rPr>
                <a:t>= finanční oprava</a:t>
              </a:r>
            </a:p>
          </p:txBody>
        </p:sp>
      </p:grpSp>
    </p:spTree>
    <p:extLst>
      <p:ext uri="{BB962C8B-B14F-4D97-AF65-F5344CB8AC3E}">
        <p14:creationId xmlns:p14="http://schemas.microsoft.com/office/powerpoint/2010/main" val="36175820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53</a:t>
            </a:fld>
            <a:endParaRPr lang="en-US"/>
          </a:p>
        </p:txBody>
      </p:sp>
      <p:sp>
        <p:nvSpPr>
          <p:cNvPr id="3" name="Title 3">
            <a:extLst>
              <a:ext uri="{FF2B5EF4-FFF2-40B4-BE49-F238E27FC236}">
                <a16:creationId xmlns:a16="http://schemas.microsoft.com/office/drawing/2014/main" id="{C061CEF8-48D2-2E73-8AB2-BCA7D8AFE19D}"/>
              </a:ext>
            </a:extLst>
          </p:cNvPr>
          <p:cNvSpPr txBox="1">
            <a:spLocks/>
          </p:cNvSpPr>
          <p:nvPr/>
        </p:nvSpPr>
        <p:spPr>
          <a:xfrm>
            <a:off x="830159" y="570053"/>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Žádosti o změnu – VI.</a:t>
            </a:r>
            <a:endParaRPr lang="en-US" sz="2800" cap="all" dirty="0">
              <a:highlight>
                <a:srgbClr val="FF66FF"/>
              </a:highlight>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87AF3191-B740-E4CE-354F-C8F2BCB4AF70}"/>
              </a:ext>
            </a:extLst>
          </p:cNvPr>
          <p:cNvSpPr txBox="1">
            <a:spLocks/>
          </p:cNvSpPr>
          <p:nvPr/>
        </p:nvSpPr>
        <p:spPr>
          <a:xfrm>
            <a:off x="911942" y="16614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5" name="Obdélník 4">
            <a:extLst>
              <a:ext uri="{FF2B5EF4-FFF2-40B4-BE49-F238E27FC236}">
                <a16:creationId xmlns:a16="http://schemas.microsoft.com/office/drawing/2014/main" id="{6961CDAA-BB16-7BA0-3D9F-431F4FA7E31D}"/>
              </a:ext>
            </a:extLst>
          </p:cNvPr>
          <p:cNvSpPr/>
          <p:nvPr/>
        </p:nvSpPr>
        <p:spPr>
          <a:xfrm>
            <a:off x="433352" y="1244896"/>
            <a:ext cx="8000434" cy="5355312"/>
          </a:xfrm>
          <a:prstGeom prst="rect">
            <a:avLst/>
          </a:prstGeom>
        </p:spPr>
        <p:txBody>
          <a:bodyPr wrap="square">
            <a:spAutoFit/>
          </a:bodyPr>
          <a:lstStyle/>
          <a:p>
            <a:pPr marL="285750" indent="-285750" algn="just">
              <a:buFont typeface="Arial" panose="020B0604020202020204" pitchFamily="34" charset="0"/>
              <a:buChar char="•"/>
            </a:pPr>
            <a:r>
              <a:rPr lang="cs-CZ" b="1" dirty="0"/>
              <a:t>Povinně hlášené změny, </a:t>
            </a:r>
            <a:r>
              <a:rPr lang="cs-CZ" b="1" dirty="0">
                <a:solidFill>
                  <a:srgbClr val="FF0000"/>
                </a:solidFill>
              </a:rPr>
              <a:t>které nepodléhají finanční opravě:</a:t>
            </a:r>
          </a:p>
          <a:p>
            <a:pPr marL="742950" lvl="1" indent="-285750" algn="just">
              <a:buFont typeface="Arial" panose="020B0604020202020204" pitchFamily="34" charset="0"/>
              <a:buChar char="•"/>
            </a:pPr>
            <a:r>
              <a:rPr lang="cs-CZ" dirty="0"/>
              <a:t>Osoba vykonávající funkci statutárního orgánu žadatele nebo osoba oprávněná jednat jeho jménem a/nebo její kontaktní údaje,</a:t>
            </a:r>
          </a:p>
          <a:p>
            <a:pPr marL="742950" lvl="1" indent="-285750" algn="just">
              <a:buFont typeface="Arial" panose="020B0604020202020204" pitchFamily="34" charset="0"/>
              <a:buChar char="•"/>
            </a:pPr>
            <a:r>
              <a:rPr lang="cs-CZ" dirty="0"/>
              <a:t>Cílová hodnota indikátoru,</a:t>
            </a:r>
          </a:p>
          <a:p>
            <a:pPr marL="742950" lvl="1" indent="-285750" algn="just">
              <a:buFont typeface="Arial" panose="020B0604020202020204" pitchFamily="34" charset="0"/>
              <a:buChar char="•"/>
            </a:pPr>
            <a:r>
              <a:rPr lang="cs-CZ" dirty="0"/>
              <a:t>Termín naplnění cílové hodnoty indikátoru,</a:t>
            </a:r>
          </a:p>
          <a:p>
            <a:pPr marL="742950" lvl="1" indent="-285750" algn="just">
              <a:buFont typeface="Arial" panose="020B0604020202020204" pitchFamily="34" charset="0"/>
              <a:buChar char="•"/>
            </a:pPr>
            <a:r>
              <a:rPr lang="cs-CZ" dirty="0"/>
              <a:t>Navýšení NZV u příjemců typu OSS, PO OSS a OSS jiné OSS;</a:t>
            </a:r>
          </a:p>
          <a:p>
            <a:pPr marL="742950" lvl="1" indent="-285750" algn="just">
              <a:buFont typeface="Arial" panose="020B0604020202020204" pitchFamily="34" charset="0"/>
              <a:buChar char="•"/>
            </a:pPr>
            <a:r>
              <a:rPr lang="cs-CZ" dirty="0"/>
              <a:t>Název projektu,</a:t>
            </a:r>
          </a:p>
          <a:p>
            <a:pPr marL="742950" lvl="1" indent="-285750" algn="just">
              <a:buFont typeface="Arial" panose="020B0604020202020204" pitchFamily="34" charset="0"/>
              <a:buChar char="•"/>
            </a:pPr>
            <a:r>
              <a:rPr lang="cs-CZ" dirty="0"/>
              <a:t>Název a adresa sídla příjemce,</a:t>
            </a:r>
          </a:p>
          <a:p>
            <a:pPr marL="742950" lvl="1" indent="-285750" algn="just">
              <a:buFont typeface="Arial" panose="020B0604020202020204" pitchFamily="34" charset="0"/>
              <a:buChar char="•"/>
            </a:pPr>
            <a:r>
              <a:rPr lang="cs-CZ" dirty="0"/>
              <a:t>Vlastnická struktura podle §14 odst. 3 písem e) zákona č. 218/2000 Sb.,</a:t>
            </a:r>
          </a:p>
          <a:p>
            <a:pPr marL="742950" lvl="1" indent="-285750" algn="just">
              <a:buFont typeface="Arial" panose="020B0604020202020204" pitchFamily="34" charset="0"/>
              <a:buChar char="•"/>
            </a:pPr>
            <a:r>
              <a:rPr lang="cs-CZ" dirty="0"/>
              <a:t>Osoba žadatele,</a:t>
            </a:r>
          </a:p>
          <a:p>
            <a:pPr marL="742950" lvl="1" indent="-285750" algn="just">
              <a:buFont typeface="Arial" panose="020B0604020202020204" pitchFamily="34" charset="0"/>
              <a:buChar char="•"/>
            </a:pPr>
            <a:r>
              <a:rPr lang="cs-CZ" dirty="0"/>
              <a:t>Kontaktní osoba a/nebo její kontaktní údaje (Relevantní pouze pro žádosti o podporu podané před 9.11.2022, kdy žadatel evidoval kontaktní údaje na záložce Subjekty, při odstranění původní kontaktní osoby. Nově jsou kontaktní údaje evidovány na záložce Administrace projektu a změna údajů neprobíhá formou </a:t>
            </a:r>
            <a:r>
              <a:rPr lang="cs-CZ" dirty="0" err="1"/>
              <a:t>ŽoZ</a:t>
            </a:r>
            <a:r>
              <a:rPr lang="cs-CZ" dirty="0"/>
              <a:t>, ale úpravou přístupů na záložce Správce přístupů v MS2021+.),</a:t>
            </a:r>
          </a:p>
          <a:p>
            <a:pPr marL="742950" lvl="1" indent="-285750" algn="just">
              <a:buFont typeface="Arial" panose="020B0604020202020204" pitchFamily="34" charset="0"/>
              <a:buChar char="•"/>
            </a:pPr>
            <a:r>
              <a:rPr lang="cs-CZ" dirty="0"/>
              <a:t>Bankovní účet.</a:t>
            </a:r>
          </a:p>
          <a:p>
            <a:pPr lvl="1" algn="just"/>
            <a:endParaRPr lang="cs-CZ" dirty="0"/>
          </a:p>
        </p:txBody>
      </p:sp>
    </p:spTree>
    <p:extLst>
      <p:ext uri="{BB962C8B-B14F-4D97-AF65-F5344CB8AC3E}">
        <p14:creationId xmlns:p14="http://schemas.microsoft.com/office/powerpoint/2010/main" val="8926208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54</a:t>
            </a:fld>
            <a:endParaRPr lang="en-US"/>
          </a:p>
        </p:txBody>
      </p:sp>
      <p:sp>
        <p:nvSpPr>
          <p:cNvPr id="3" name="Title 3">
            <a:extLst>
              <a:ext uri="{FF2B5EF4-FFF2-40B4-BE49-F238E27FC236}">
                <a16:creationId xmlns:a16="http://schemas.microsoft.com/office/drawing/2014/main" id="{EFDD8DFF-AE92-312E-AD5F-8B8370FE6390}"/>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Žádosti o změnu – VII.</a:t>
            </a:r>
            <a:endParaRPr lang="en-US" sz="2800" cap="all" dirty="0">
              <a:highlight>
                <a:srgbClr val="FF66FF"/>
              </a:highlight>
              <a:latin typeface="Arial" panose="020B0604020202020204" pitchFamily="34" charset="0"/>
              <a:cs typeface="Arial" panose="020B0604020202020204" pitchFamily="34" charset="0"/>
            </a:endParaRPr>
          </a:p>
        </p:txBody>
      </p:sp>
      <p:sp>
        <p:nvSpPr>
          <p:cNvPr id="4" name="Obdélník 3">
            <a:extLst>
              <a:ext uri="{FF2B5EF4-FFF2-40B4-BE49-F238E27FC236}">
                <a16:creationId xmlns:a16="http://schemas.microsoft.com/office/drawing/2014/main" id="{E1067BE1-A0AC-6F36-BB20-2C318AD22175}"/>
              </a:ext>
            </a:extLst>
          </p:cNvPr>
          <p:cNvSpPr/>
          <p:nvPr/>
        </p:nvSpPr>
        <p:spPr>
          <a:xfrm>
            <a:off x="683567" y="1294924"/>
            <a:ext cx="7602802" cy="5355312"/>
          </a:xfrm>
          <a:prstGeom prst="rect">
            <a:avLst/>
          </a:prstGeom>
        </p:spPr>
        <p:txBody>
          <a:bodyPr wrap="square">
            <a:spAutoFit/>
          </a:bodyPr>
          <a:lstStyle/>
          <a:p>
            <a:pPr marL="285750" indent="-285750" algn="just">
              <a:buFont typeface="Arial" panose="020B0604020202020204" pitchFamily="34" charset="0"/>
              <a:buChar char="•"/>
            </a:pPr>
            <a:r>
              <a:rPr lang="cs-CZ" b="1" dirty="0"/>
              <a:t>Výčet dobrovolně hlášených změn - </a:t>
            </a:r>
            <a:r>
              <a:rPr lang="cs-CZ" b="1" dirty="0">
                <a:solidFill>
                  <a:srgbClr val="FF0000"/>
                </a:solidFill>
              </a:rPr>
              <a:t>nepodléhají finanční opravě:</a:t>
            </a:r>
          </a:p>
          <a:p>
            <a:pPr marL="742950" lvl="1" indent="-285750" algn="just">
              <a:buFont typeface="Arial" panose="020B0604020202020204" pitchFamily="34" charset="0"/>
              <a:buChar char="•"/>
            </a:pPr>
            <a:r>
              <a:rPr lang="cs-CZ" dirty="0"/>
              <a:t>Žádost o ponížení finančních prostředků v registru de minimis a s tím související žádost o ponížení celkových způsobilých výdajů,</a:t>
            </a:r>
          </a:p>
          <a:p>
            <a:pPr marL="742950" lvl="1" indent="-285750" algn="just">
              <a:buFont typeface="Arial" panose="020B0604020202020204" pitchFamily="34" charset="0"/>
              <a:buChar char="•"/>
            </a:pPr>
            <a:r>
              <a:rPr lang="cs-CZ" dirty="0"/>
              <a:t>V případě kombinace veřejné podpory 651/2014 (GBER) a 1407/2013 navýšení prostředků v registru de minimis, v případech, kdy nedochází ke změně CZV,</a:t>
            </a:r>
          </a:p>
          <a:p>
            <a:pPr marL="742950" lvl="1" indent="-285750" algn="just">
              <a:buFont typeface="Arial" panose="020B0604020202020204" pitchFamily="34" charset="0"/>
              <a:buChar char="•"/>
            </a:pPr>
            <a:r>
              <a:rPr lang="cs-CZ" dirty="0"/>
              <a:t>Žádost o vydání nových Podmínek Právního aktu/Rozhodnutí,</a:t>
            </a:r>
          </a:p>
          <a:p>
            <a:pPr marL="742950" lvl="1" indent="-285750" algn="just">
              <a:buFont typeface="Arial" panose="020B0604020202020204" pitchFamily="34" charset="0"/>
              <a:buChar char="•"/>
            </a:pPr>
            <a:r>
              <a:rPr lang="cs-CZ" dirty="0"/>
              <a:t>Snížení celkových způsobilých výdajů,</a:t>
            </a:r>
          </a:p>
          <a:p>
            <a:pPr marL="742950" lvl="1" indent="-285750" algn="just">
              <a:buFont typeface="Arial" panose="020B0604020202020204" pitchFamily="34" charset="0"/>
              <a:buChar char="•"/>
            </a:pPr>
            <a:r>
              <a:rPr lang="cs-CZ" dirty="0"/>
              <a:t>Změna výše NZV u příjemců, kteří nejsou typu OSS, PO OSS a OSS jiné OSS</a:t>
            </a:r>
          </a:p>
          <a:p>
            <a:pPr marL="742950" lvl="1" indent="-285750" algn="just">
              <a:buFont typeface="Arial" panose="020B0604020202020204" pitchFamily="34" charset="0"/>
              <a:buChar char="•"/>
            </a:pPr>
            <a:r>
              <a:rPr lang="cs-CZ" dirty="0"/>
              <a:t>Snížení NZV u příjemců typu OSS, PO OSS a OSS jiné OSS</a:t>
            </a:r>
          </a:p>
          <a:p>
            <a:pPr marL="742950" lvl="1" indent="-285750" algn="just">
              <a:buFont typeface="Arial" panose="020B0604020202020204" pitchFamily="34" charset="0"/>
              <a:buChar char="•"/>
            </a:pPr>
            <a:r>
              <a:rPr lang="cs-CZ" dirty="0"/>
              <a:t>Dřívější ukončení realizace projektu.</a:t>
            </a:r>
          </a:p>
          <a:p>
            <a:pPr marL="285750" indent="-285750" algn="just">
              <a:buFont typeface="Arial" panose="020B0604020202020204" pitchFamily="34" charset="0"/>
              <a:buChar char="•"/>
            </a:pPr>
            <a:endParaRPr lang="cs-CZ" b="1" dirty="0"/>
          </a:p>
          <a:p>
            <a:pPr marL="285750" indent="-285750" algn="just">
              <a:buFont typeface="Arial" panose="020B0604020202020204" pitchFamily="34" charset="0"/>
              <a:buChar char="•"/>
            </a:pPr>
            <a:r>
              <a:rPr lang="cs-CZ" b="1" dirty="0"/>
              <a:t>Změny oznamované prostřednictvím Zprávy o realizaci/Zprávy o udržitelnosti</a:t>
            </a:r>
          </a:p>
          <a:p>
            <a:pPr marL="742950" lvl="1" indent="-285750" algn="just">
              <a:buFont typeface="Arial" panose="020B0604020202020204" pitchFamily="34" charset="0"/>
              <a:buChar char="•"/>
            </a:pPr>
            <a:r>
              <a:rPr lang="cs-CZ" dirty="0"/>
              <a:t>Všechny ostatní změny, které v projektu nastanou.</a:t>
            </a:r>
          </a:p>
          <a:p>
            <a:pPr marL="742950" lvl="1" indent="-285750" algn="just">
              <a:buFont typeface="Arial" panose="020B0604020202020204" pitchFamily="34" charset="0"/>
              <a:buChar char="•"/>
            </a:pPr>
            <a:endParaRPr lang="cs-CZ" dirty="0"/>
          </a:p>
          <a:p>
            <a:pPr marL="285750" indent="-285750" algn="just">
              <a:buFont typeface="Arial" panose="020B0604020202020204" pitchFamily="34" charset="0"/>
              <a:buChar char="•"/>
            </a:pPr>
            <a:endParaRPr lang="cs-CZ" b="1" dirty="0"/>
          </a:p>
          <a:p>
            <a:pPr marL="285750" indent="-285750" algn="just">
              <a:buFont typeface="Arial" panose="020B0604020202020204" pitchFamily="34" charset="0"/>
              <a:buChar char="•"/>
            </a:pPr>
            <a:endParaRPr lang="cs-CZ" dirty="0"/>
          </a:p>
        </p:txBody>
      </p:sp>
    </p:spTree>
    <p:extLst>
      <p:ext uri="{BB962C8B-B14F-4D97-AF65-F5344CB8AC3E}">
        <p14:creationId xmlns:p14="http://schemas.microsoft.com/office/powerpoint/2010/main" val="16421929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E172B68-A207-00EB-5B55-9655A26FD1F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smtClean="0">
                <a:ln>
                  <a:noFill/>
                </a:ln>
                <a:solidFill>
                  <a:srgbClr val="00529C"/>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srgbClr val="00529C"/>
              </a:solidFill>
              <a:effectLst/>
              <a:uLnTx/>
              <a:uFillTx/>
              <a:latin typeface="Arial" panose="020B0604020202020204"/>
              <a:ea typeface="+mn-ea"/>
              <a:cs typeface="+mn-cs"/>
            </a:endParaRPr>
          </a:p>
        </p:txBody>
      </p:sp>
      <p:sp>
        <p:nvSpPr>
          <p:cNvPr id="5" name="Title 3">
            <a:extLst>
              <a:ext uri="{FF2B5EF4-FFF2-40B4-BE49-F238E27FC236}">
                <a16:creationId xmlns:a16="http://schemas.microsoft.com/office/drawing/2014/main" id="{DD96B284-5C31-DFD4-BD11-292212C01826}"/>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Žádosti o změnu – VIII.</a:t>
            </a:r>
            <a:endParaRPr lang="en-US" sz="2800" cap="all" dirty="0">
              <a:highlight>
                <a:srgbClr val="FF66FF"/>
              </a:highlight>
              <a:latin typeface="Arial" panose="020B0604020202020204" pitchFamily="34" charset="0"/>
              <a:cs typeface="Arial" panose="020B0604020202020204" pitchFamily="34" charset="0"/>
            </a:endParaRPr>
          </a:p>
        </p:txBody>
      </p:sp>
      <p:sp>
        <p:nvSpPr>
          <p:cNvPr id="6" name="Obdélník 5">
            <a:extLst>
              <a:ext uri="{FF2B5EF4-FFF2-40B4-BE49-F238E27FC236}">
                <a16:creationId xmlns:a16="http://schemas.microsoft.com/office/drawing/2014/main" id="{96DCD488-591E-A83E-81AF-421A25292495}"/>
              </a:ext>
            </a:extLst>
          </p:cNvPr>
          <p:cNvSpPr/>
          <p:nvPr/>
        </p:nvSpPr>
        <p:spPr>
          <a:xfrm>
            <a:off x="683567" y="1287821"/>
            <a:ext cx="7935647" cy="4770537"/>
          </a:xfrm>
          <a:prstGeom prst="rect">
            <a:avLst/>
          </a:prstGeom>
        </p:spPr>
        <p:txBody>
          <a:bodyPr wrap="square">
            <a:spAutoFit/>
          </a:bodyPr>
          <a:lstStyle/>
          <a:p>
            <a:pPr algn="ctr"/>
            <a:r>
              <a:rPr lang="cs-CZ" sz="1600" b="1" dirty="0"/>
              <a:t>Prodloužení termínu ukončení realizace projektu za termín stanovený výzvou (kap. 12.5 OPPŽP)</a:t>
            </a:r>
          </a:p>
          <a:p>
            <a:endParaRPr lang="cs-CZ" sz="1600" b="1" dirty="0"/>
          </a:p>
          <a:p>
            <a:pPr algn="just"/>
            <a:r>
              <a:rPr lang="cs-CZ" sz="1600" b="0" i="0" u="none" strike="noStrike" baseline="0" dirty="0">
                <a:solidFill>
                  <a:srgbClr val="000000"/>
                </a:solidFill>
                <a:latin typeface="Arial" panose="020B0604020202020204" pitchFamily="34" charset="0"/>
              </a:rPr>
              <a:t>Důvodem pro prodloužení termínu ukončení realizace za termín stanovený ve výzvě může být pouze </a:t>
            </a:r>
            <a:r>
              <a:rPr lang="cs-CZ" sz="1600" b="0" i="0" u="sng" strike="noStrike" baseline="0" dirty="0">
                <a:solidFill>
                  <a:srgbClr val="000000"/>
                </a:solidFill>
                <a:latin typeface="Arial" panose="020B0604020202020204" pitchFamily="34" charset="0"/>
              </a:rPr>
              <a:t>nedodržení předpokládaných lhůt pro administraci projektu ze strany ŘO IROP / Centra</a:t>
            </a:r>
            <a:r>
              <a:rPr lang="cs-CZ" sz="1600" b="0" i="0" u="none" strike="noStrike" baseline="0" dirty="0">
                <a:solidFill>
                  <a:srgbClr val="000000"/>
                </a:solidFill>
                <a:latin typeface="Arial" panose="020B0604020202020204" pitchFamily="34" charset="0"/>
              </a:rPr>
              <a:t>, </a:t>
            </a:r>
            <a:r>
              <a:rPr lang="cs-CZ" sz="1600" b="0" i="0" u="sng" strike="noStrike" baseline="0" dirty="0">
                <a:solidFill>
                  <a:srgbClr val="000000"/>
                </a:solidFill>
                <a:latin typeface="Arial" panose="020B0604020202020204" pitchFamily="34" charset="0"/>
              </a:rPr>
              <a:t>prodlevy při zadávání a administraci veřejných zakázek </a:t>
            </a:r>
            <a:r>
              <a:rPr lang="cs-CZ" sz="1600" b="0" i="0" u="none" strike="noStrike" baseline="0" dirty="0">
                <a:solidFill>
                  <a:srgbClr val="000000"/>
                </a:solidFill>
                <a:latin typeface="Arial" panose="020B0604020202020204" pitchFamily="34" charset="0"/>
              </a:rPr>
              <a:t>a </a:t>
            </a:r>
            <a:r>
              <a:rPr lang="cs-CZ" sz="1600" b="0" i="0" u="sng" strike="noStrike" baseline="0" dirty="0">
                <a:solidFill>
                  <a:srgbClr val="000000"/>
                </a:solidFill>
                <a:latin typeface="Arial" panose="020B0604020202020204" pitchFamily="34" charset="0"/>
              </a:rPr>
              <a:t>další nepředvídatelné okolnosti nezaviněné žadatelem/příjemcem.</a:t>
            </a:r>
            <a:r>
              <a:rPr lang="cs-CZ" sz="1600" b="0" i="0" u="none" strike="noStrike" baseline="0" dirty="0">
                <a:solidFill>
                  <a:srgbClr val="000000"/>
                </a:solidFill>
                <a:latin typeface="Arial" panose="020B0604020202020204" pitchFamily="34" charset="0"/>
              </a:rPr>
              <a:t> </a:t>
            </a:r>
          </a:p>
          <a:p>
            <a:pPr algn="just"/>
            <a:endParaRPr lang="cs-CZ" sz="1600" b="1" dirty="0"/>
          </a:p>
          <a:p>
            <a:r>
              <a:rPr lang="cs-CZ" sz="1600" b="0" i="0" u="none" strike="noStrike" baseline="0" dirty="0" err="1">
                <a:solidFill>
                  <a:srgbClr val="000000"/>
                </a:solidFill>
              </a:rPr>
              <a:t>ŽoZ</a:t>
            </a:r>
            <a:r>
              <a:rPr lang="cs-CZ" sz="1600" b="0" i="0" u="none" strike="noStrike" baseline="0" dirty="0">
                <a:solidFill>
                  <a:srgbClr val="000000"/>
                </a:solidFill>
              </a:rPr>
              <a:t> je možné schválit pouze za těchto předpokladů: </a:t>
            </a:r>
          </a:p>
          <a:p>
            <a:endParaRPr lang="cs-CZ" sz="1600" b="0" i="0" u="none" strike="noStrike" baseline="0" dirty="0">
              <a:solidFill>
                <a:srgbClr val="000000"/>
              </a:solidFill>
            </a:endParaRPr>
          </a:p>
          <a:p>
            <a:pPr marL="285750" indent="-285750">
              <a:buFont typeface="Arial" panose="020B0604020202020204" pitchFamily="34" charset="0"/>
              <a:buChar char="•"/>
            </a:pPr>
            <a:r>
              <a:rPr lang="cs-CZ" sz="1600" b="0" i="0" u="none" strike="noStrike" baseline="0" dirty="0">
                <a:solidFill>
                  <a:srgbClr val="000000"/>
                </a:solidFill>
              </a:rPr>
              <a:t>Nedodržení harmonogramu realizace projektu prokazatelně nezpůsobil žadatel/příjemce. </a:t>
            </a:r>
          </a:p>
          <a:p>
            <a:endParaRPr lang="cs-CZ" sz="1600" b="0" i="0" u="none" strike="noStrike" baseline="0" dirty="0">
              <a:solidFill>
                <a:srgbClr val="000000"/>
              </a:solidFill>
            </a:endParaRPr>
          </a:p>
          <a:p>
            <a:pPr marL="285750" indent="-285750">
              <a:buFont typeface="Arial" panose="020B0604020202020204" pitchFamily="34" charset="0"/>
              <a:buChar char="•"/>
            </a:pPr>
            <a:r>
              <a:rPr lang="cs-CZ" sz="1600" b="0" i="0" u="none" strike="noStrike" baseline="0" dirty="0" err="1">
                <a:solidFill>
                  <a:srgbClr val="000000"/>
                </a:solidFill>
              </a:rPr>
              <a:t>ŽoZ</a:t>
            </a:r>
            <a:r>
              <a:rPr lang="cs-CZ" sz="1600" b="0" i="0" u="none" strike="noStrike" baseline="0" dirty="0">
                <a:solidFill>
                  <a:srgbClr val="000000"/>
                </a:solidFill>
              </a:rPr>
              <a:t> je příjemcem řádně odůvodněna, a to včetně návrhu na prodloužení termínu ukončení realizace projektu. </a:t>
            </a:r>
          </a:p>
          <a:p>
            <a:endParaRPr lang="cs-CZ" sz="1600" b="0" i="0" u="none" strike="noStrike" baseline="0" dirty="0">
              <a:solidFill>
                <a:srgbClr val="000000"/>
              </a:solidFill>
            </a:endParaRPr>
          </a:p>
          <a:p>
            <a:pPr marL="285750" indent="-285750">
              <a:buFont typeface="Arial" panose="020B0604020202020204" pitchFamily="34" charset="0"/>
              <a:buChar char="•"/>
            </a:pPr>
            <a:r>
              <a:rPr lang="cs-CZ" sz="1600" b="0" i="0" u="none" strike="noStrike" baseline="0" dirty="0">
                <a:solidFill>
                  <a:srgbClr val="000000"/>
                </a:solidFill>
              </a:rPr>
              <a:t>Prodloužení nepřesáhne datum 31. 12. 2029. </a:t>
            </a:r>
          </a:p>
          <a:p>
            <a:endParaRPr lang="cs-CZ" sz="1600" b="0" i="0" u="none" strike="noStrike" baseline="0" dirty="0">
              <a:solidFill>
                <a:srgbClr val="000000"/>
              </a:solidFill>
            </a:endParaRPr>
          </a:p>
          <a:p>
            <a:pPr marL="285750" indent="-285750">
              <a:buFont typeface="Arial" panose="020B0604020202020204" pitchFamily="34" charset="0"/>
              <a:buChar char="•"/>
            </a:pPr>
            <a:r>
              <a:rPr lang="cs-CZ" sz="1600" b="0" i="0" u="none" strike="noStrike" baseline="0" dirty="0" err="1">
                <a:solidFill>
                  <a:srgbClr val="000000"/>
                </a:solidFill>
              </a:rPr>
              <a:t>ŽoZ</a:t>
            </a:r>
            <a:r>
              <a:rPr lang="cs-CZ" sz="1600" b="0" i="0" u="none" strike="noStrike" baseline="0" dirty="0">
                <a:solidFill>
                  <a:srgbClr val="000000"/>
                </a:solidFill>
              </a:rPr>
              <a:t> je podána až po vydání prvního PA/Rozhodnutí.</a:t>
            </a:r>
          </a:p>
        </p:txBody>
      </p:sp>
      <p:sp>
        <p:nvSpPr>
          <p:cNvPr id="7" name="Obdélník 6">
            <a:extLst>
              <a:ext uri="{FF2B5EF4-FFF2-40B4-BE49-F238E27FC236}">
                <a16:creationId xmlns:a16="http://schemas.microsoft.com/office/drawing/2014/main" id="{81FCA6A8-1C8C-B336-FD72-8F45BA41F0AC}"/>
              </a:ext>
            </a:extLst>
          </p:cNvPr>
          <p:cNvSpPr/>
          <p:nvPr/>
        </p:nvSpPr>
        <p:spPr>
          <a:xfrm>
            <a:off x="683567" y="1294924"/>
            <a:ext cx="7602802" cy="646331"/>
          </a:xfrm>
          <a:prstGeom prst="rect">
            <a:avLst/>
          </a:prstGeom>
        </p:spPr>
        <p:txBody>
          <a:bodyPr wrap="square">
            <a:spAutoFit/>
          </a:bodyPr>
          <a:lstStyle/>
          <a:p>
            <a:pPr marL="285750" indent="-285750" algn="just">
              <a:buFont typeface="Arial" panose="020B0604020202020204" pitchFamily="34" charset="0"/>
              <a:buChar char="•"/>
            </a:pPr>
            <a:endParaRPr lang="cs-CZ" b="1" dirty="0"/>
          </a:p>
          <a:p>
            <a:pPr marL="285750" indent="-285750" algn="just">
              <a:buFont typeface="Arial" panose="020B0604020202020204" pitchFamily="34" charset="0"/>
              <a:buChar char="•"/>
            </a:pPr>
            <a:endParaRPr lang="cs-CZ" dirty="0"/>
          </a:p>
        </p:txBody>
      </p:sp>
    </p:spTree>
    <p:extLst>
      <p:ext uri="{BB962C8B-B14F-4D97-AF65-F5344CB8AC3E}">
        <p14:creationId xmlns:p14="http://schemas.microsoft.com/office/powerpoint/2010/main" val="21205421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932847" y="2071392"/>
            <a:ext cx="7278305" cy="2308324"/>
          </a:xfrm>
          <a:prstGeom prst="rect">
            <a:avLst/>
          </a:prstGeom>
          <a:noFill/>
        </p:spPr>
        <p:txBody>
          <a:bodyPr wrap="square" rtlCol="0">
            <a:spAutoFit/>
          </a:bodyPr>
          <a:lstStyle/>
          <a:p>
            <a:pPr algn="ctr"/>
            <a:r>
              <a:rPr lang="cs-CZ" sz="4800" b="1" cap="all" dirty="0">
                <a:solidFill>
                  <a:schemeClr val="bg1"/>
                </a:solidFill>
                <a:latin typeface="+mj-lt"/>
                <a:ea typeface="+mj-ea"/>
                <a:cs typeface="+mj-cs"/>
              </a:rPr>
              <a:t>Žádosti o změnu</a:t>
            </a:r>
          </a:p>
          <a:p>
            <a:pPr algn="ctr"/>
            <a:r>
              <a:rPr lang="cs-CZ" sz="4800" b="1" cap="all" dirty="0">
                <a:solidFill>
                  <a:schemeClr val="bg1"/>
                </a:solidFill>
                <a:latin typeface="+mj-lt"/>
                <a:ea typeface="+mj-ea"/>
                <a:cs typeface="+mj-cs"/>
              </a:rPr>
              <a:t>- Administrace v ISKP21+</a:t>
            </a:r>
            <a:endParaRPr lang="cs-CZ" sz="4800" dirty="0"/>
          </a:p>
        </p:txBody>
      </p:sp>
      <p:sp>
        <p:nvSpPr>
          <p:cNvPr id="4" name="Zástupný symbol pro číslo snímku 3">
            <a:extLst>
              <a:ext uri="{FF2B5EF4-FFF2-40B4-BE49-F238E27FC236}">
                <a16:creationId xmlns:a16="http://schemas.microsoft.com/office/drawing/2014/main" id="{D522F8B7-4716-4D07-8D5B-784466A2D7BE}"/>
              </a:ext>
            </a:extLst>
          </p:cNvPr>
          <p:cNvSpPr>
            <a:spLocks noGrp="1"/>
          </p:cNvSpPr>
          <p:nvPr>
            <p:ph type="sldNum" sz="quarter" idx="4294967295"/>
          </p:nvPr>
        </p:nvSpPr>
        <p:spPr>
          <a:xfrm>
            <a:off x="0" y="6356350"/>
            <a:ext cx="501650" cy="365125"/>
          </a:xfrm>
        </p:spPr>
        <p:txBody>
          <a:bodyPr/>
          <a:lstStyle/>
          <a:p>
            <a:fld id="{4000C4B2-41BC-D741-8B94-B76DB6967C01}" type="slidenum">
              <a:rPr lang="en-US" smtClean="0">
                <a:solidFill>
                  <a:schemeClr val="bg1"/>
                </a:solidFill>
              </a:rPr>
              <a:pPr/>
              <a:t>56</a:t>
            </a:fld>
            <a:endParaRPr lang="en-US" dirty="0">
              <a:solidFill>
                <a:schemeClr val="bg1"/>
              </a:solidFill>
            </a:endParaRPr>
          </a:p>
        </p:txBody>
      </p:sp>
    </p:spTree>
    <p:extLst>
      <p:ext uri="{BB962C8B-B14F-4D97-AF65-F5344CB8AC3E}">
        <p14:creationId xmlns:p14="http://schemas.microsoft.com/office/powerpoint/2010/main" val="25736223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57</a:t>
            </a:fld>
            <a:endParaRPr lang="en-US"/>
          </a:p>
        </p:txBody>
      </p:sp>
      <p:sp>
        <p:nvSpPr>
          <p:cNvPr id="3" name="Content Placeholder 1">
            <a:extLst>
              <a:ext uri="{FF2B5EF4-FFF2-40B4-BE49-F238E27FC236}">
                <a16:creationId xmlns:a16="http://schemas.microsoft.com/office/drawing/2014/main" id="{19353793-F672-FB33-7848-16E3FB95D1D1}"/>
              </a:ext>
            </a:extLst>
          </p:cNvPr>
          <p:cNvSpPr txBox="1">
            <a:spLocks/>
          </p:cNvSpPr>
          <p:nvPr/>
        </p:nvSpPr>
        <p:spPr>
          <a:xfrm>
            <a:off x="4086875" y="1716045"/>
            <a:ext cx="4199493"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a:p>
            <a:pPr algn="just"/>
            <a:endParaRPr lang="cs-CZ" sz="2000">
              <a:latin typeface="Arial" panose="020B0604020202020204" pitchFamily="34" charset="0"/>
              <a:cs typeface="Arial" panose="020B0604020202020204" pitchFamily="34" charset="0"/>
            </a:endParaRPr>
          </a:p>
          <a:p>
            <a:pPr algn="just"/>
            <a:endParaRPr lang="cs-CZ" sz="200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E6F00E9E-B1F4-076A-E83B-04A966C4BA53}"/>
              </a:ext>
            </a:extLst>
          </p:cNvPr>
          <p:cNvSpPr txBox="1">
            <a:spLocks/>
          </p:cNvSpPr>
          <p:nvPr/>
        </p:nvSpPr>
        <p:spPr>
          <a:xfrm>
            <a:off x="683567" y="553421"/>
            <a:ext cx="7206819" cy="539075"/>
          </a:xfrm>
          <a:prstGeom prst="rect">
            <a:avLst/>
          </a:prstGeom>
        </p:spPr>
        <p:txBody>
          <a:bodyPr>
            <a:normAutofit fontScale="70000" lnSpcReduction="20000"/>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Založení žádosti o změnu – žadatel/příjemce</a:t>
            </a:r>
            <a:endParaRPr lang="en-US" sz="2800" cap="all">
              <a:highlight>
                <a:srgbClr val="FF66FF"/>
              </a:highlight>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9358FE38-FF7B-4F98-FBC5-F2327AC56AD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6" name="TextovéPole 5">
            <a:extLst>
              <a:ext uri="{FF2B5EF4-FFF2-40B4-BE49-F238E27FC236}">
                <a16:creationId xmlns:a16="http://schemas.microsoft.com/office/drawing/2014/main" id="{6DA0626C-25DD-FF66-E326-E39C67240B13}"/>
              </a:ext>
            </a:extLst>
          </p:cNvPr>
          <p:cNvSpPr txBox="1"/>
          <p:nvPr/>
        </p:nvSpPr>
        <p:spPr>
          <a:xfrm>
            <a:off x="2874387" y="1749512"/>
            <a:ext cx="5671565" cy="2031325"/>
          </a:xfrm>
          <a:prstGeom prst="rect">
            <a:avLst/>
          </a:prstGeom>
          <a:noFill/>
        </p:spPr>
        <p:txBody>
          <a:bodyPr wrap="square" rtlCol="0">
            <a:spAutoFit/>
          </a:bodyPr>
          <a:lstStyle/>
          <a:p>
            <a:pPr marL="285750" indent="-285750" algn="just">
              <a:buFont typeface="Arial" panose="020B0604020202020204" pitchFamily="34" charset="0"/>
              <a:buChar char="•"/>
            </a:pPr>
            <a:r>
              <a:rPr lang="cs-CZ" dirty="0"/>
              <a:t>Otevřete si projekt z </a:t>
            </a:r>
            <a:r>
              <a:rPr lang="cs-CZ" b="1" dirty="0"/>
              <a:t>Moje projekty</a:t>
            </a:r>
            <a:r>
              <a:rPr lang="cs-CZ" dirty="0"/>
              <a:t> a stiskněte </a:t>
            </a:r>
            <a:r>
              <a:rPr lang="cs-CZ" b="1" dirty="0"/>
              <a:t>Žádost o změnu</a:t>
            </a:r>
            <a:r>
              <a:rPr lang="cs-CZ" dirty="0"/>
              <a:t>.</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Klikněte na </a:t>
            </a:r>
            <a:r>
              <a:rPr lang="cs-CZ" b="1" dirty="0"/>
              <a:t>Vytvořit žádost o změnu</a:t>
            </a:r>
            <a:r>
              <a:rPr lang="cs-CZ" dirty="0"/>
              <a:t>.</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Vytvořený záznam </a:t>
            </a:r>
            <a:r>
              <a:rPr lang="cs-CZ" dirty="0" err="1"/>
              <a:t>ŽoZ</a:t>
            </a:r>
            <a:r>
              <a:rPr lang="cs-CZ" dirty="0"/>
              <a:t>  ve stavu Rozpracována rozklikněte.</a:t>
            </a:r>
          </a:p>
        </p:txBody>
      </p:sp>
      <p:pic>
        <p:nvPicPr>
          <p:cNvPr id="8" name="Obrázek 7" descr="Obsah obrázku text, stůl&#10;&#10;Popis byl vytvořen automaticky">
            <a:extLst>
              <a:ext uri="{FF2B5EF4-FFF2-40B4-BE49-F238E27FC236}">
                <a16:creationId xmlns:a16="http://schemas.microsoft.com/office/drawing/2014/main" id="{9BC07E54-731F-6670-1CAE-90168BE2EE8D}"/>
              </a:ext>
            </a:extLst>
          </p:cNvPr>
          <p:cNvPicPr>
            <a:picLocks noChangeAspect="1"/>
          </p:cNvPicPr>
          <p:nvPr/>
        </p:nvPicPr>
        <p:blipFill>
          <a:blip r:embed="rId3"/>
          <a:stretch>
            <a:fillRect/>
          </a:stretch>
        </p:blipFill>
        <p:spPr>
          <a:xfrm>
            <a:off x="519010" y="1299117"/>
            <a:ext cx="2114845" cy="1905266"/>
          </a:xfrm>
          <a:prstGeom prst="rect">
            <a:avLst/>
          </a:prstGeom>
        </p:spPr>
      </p:pic>
      <p:pic>
        <p:nvPicPr>
          <p:cNvPr id="10" name="Obrázek 9">
            <a:extLst>
              <a:ext uri="{FF2B5EF4-FFF2-40B4-BE49-F238E27FC236}">
                <a16:creationId xmlns:a16="http://schemas.microsoft.com/office/drawing/2014/main" id="{7EB64912-0DEA-602D-4656-5F8982039087}"/>
              </a:ext>
            </a:extLst>
          </p:cNvPr>
          <p:cNvPicPr>
            <a:picLocks noChangeAspect="1"/>
          </p:cNvPicPr>
          <p:nvPr/>
        </p:nvPicPr>
        <p:blipFill>
          <a:blip r:embed="rId4"/>
          <a:stretch>
            <a:fillRect/>
          </a:stretch>
        </p:blipFill>
        <p:spPr>
          <a:xfrm>
            <a:off x="519010" y="3485214"/>
            <a:ext cx="2076740" cy="914528"/>
          </a:xfrm>
          <a:prstGeom prst="rect">
            <a:avLst/>
          </a:prstGeom>
        </p:spPr>
      </p:pic>
      <p:pic>
        <p:nvPicPr>
          <p:cNvPr id="11" name="Obrázek 10">
            <a:extLst>
              <a:ext uri="{FF2B5EF4-FFF2-40B4-BE49-F238E27FC236}">
                <a16:creationId xmlns:a16="http://schemas.microsoft.com/office/drawing/2014/main" id="{AC618226-926B-2E2D-46E7-BA3D6D0E00E9}"/>
              </a:ext>
            </a:extLst>
          </p:cNvPr>
          <p:cNvPicPr>
            <a:picLocks noChangeAspect="1"/>
          </p:cNvPicPr>
          <p:nvPr/>
        </p:nvPicPr>
        <p:blipFill>
          <a:blip r:embed="rId5"/>
          <a:stretch>
            <a:fillRect/>
          </a:stretch>
        </p:blipFill>
        <p:spPr>
          <a:xfrm>
            <a:off x="519010" y="4680573"/>
            <a:ext cx="7405929" cy="1190390"/>
          </a:xfrm>
          <a:prstGeom prst="rect">
            <a:avLst/>
          </a:prstGeom>
        </p:spPr>
      </p:pic>
    </p:spTree>
    <p:extLst>
      <p:ext uri="{BB962C8B-B14F-4D97-AF65-F5344CB8AC3E}">
        <p14:creationId xmlns:p14="http://schemas.microsoft.com/office/powerpoint/2010/main" val="7069690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58</a:t>
            </a:fld>
            <a:endParaRPr lang="en-US"/>
          </a:p>
        </p:txBody>
      </p:sp>
      <p:sp>
        <p:nvSpPr>
          <p:cNvPr id="3" name="Title 3">
            <a:extLst>
              <a:ext uri="{FF2B5EF4-FFF2-40B4-BE49-F238E27FC236}">
                <a16:creationId xmlns:a16="http://schemas.microsoft.com/office/drawing/2014/main" id="{B26F14FC-F48B-DF78-4AB7-E70D5AD201CB}"/>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Žádost o změnu a odůvodnění</a:t>
            </a:r>
            <a:endParaRPr lang="en-US" sz="2800" cap="all">
              <a:highlight>
                <a:srgbClr val="FF66FF"/>
              </a:highlight>
              <a:latin typeface="Arial" panose="020B0604020202020204" pitchFamily="34" charset="0"/>
              <a:cs typeface="Arial" panose="020B0604020202020204" pitchFamily="34" charset="0"/>
            </a:endParaRPr>
          </a:p>
        </p:txBody>
      </p:sp>
      <p:sp>
        <p:nvSpPr>
          <p:cNvPr id="4" name="TextovéPole 3">
            <a:extLst>
              <a:ext uri="{FF2B5EF4-FFF2-40B4-BE49-F238E27FC236}">
                <a16:creationId xmlns:a16="http://schemas.microsoft.com/office/drawing/2014/main" id="{1EFEEC63-ED2E-6FF3-1C75-A2A112AA4D39}"/>
              </a:ext>
            </a:extLst>
          </p:cNvPr>
          <p:cNvSpPr txBox="1"/>
          <p:nvPr/>
        </p:nvSpPr>
        <p:spPr>
          <a:xfrm>
            <a:off x="573024" y="1524000"/>
            <a:ext cx="7924800" cy="1200329"/>
          </a:xfrm>
          <a:prstGeom prst="rect">
            <a:avLst/>
          </a:prstGeom>
          <a:noFill/>
        </p:spPr>
        <p:txBody>
          <a:bodyPr wrap="square" lIns="91440" tIns="45720" rIns="91440" bIns="45720" rtlCol="0" anchor="t">
            <a:spAutoFit/>
          </a:bodyPr>
          <a:lstStyle/>
          <a:p>
            <a:pPr marL="285750" indent="-285750" algn="just">
              <a:buFont typeface="Arial" panose="020B0604020202020204" pitchFamily="34" charset="0"/>
              <a:buChar char="•"/>
            </a:pPr>
            <a:r>
              <a:rPr lang="cs-CZ" dirty="0"/>
              <a:t>V žádosti  o změnu přejděte na záložku </a:t>
            </a:r>
            <a:r>
              <a:rPr lang="cs-CZ" b="1" dirty="0"/>
              <a:t>Žádost o změnu</a:t>
            </a:r>
            <a:r>
              <a:rPr lang="cs-CZ" dirty="0"/>
              <a:t>, kde vyplňte pole </a:t>
            </a:r>
            <a:r>
              <a:rPr lang="cs-CZ" b="1" dirty="0"/>
              <a:t>Odůvodnění </a:t>
            </a:r>
            <a:r>
              <a:rPr lang="cs-CZ" b="1" dirty="0" err="1"/>
              <a:t>ŽoZ</a:t>
            </a:r>
            <a:r>
              <a:rPr lang="cs-CZ" b="1" dirty="0"/>
              <a:t> </a:t>
            </a:r>
            <a:r>
              <a:rPr lang="cs-CZ" dirty="0"/>
              <a:t>a žádost uložte.</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Datum účinnosti změny </a:t>
            </a:r>
            <a:r>
              <a:rPr lang="cs-CZ" dirty="0">
                <a:solidFill>
                  <a:srgbClr val="FF0000"/>
                </a:solidFill>
              </a:rPr>
              <a:t>nevyplňujte.</a:t>
            </a:r>
          </a:p>
        </p:txBody>
      </p:sp>
      <p:sp>
        <p:nvSpPr>
          <p:cNvPr id="5" name="TextovéPole 4">
            <a:extLst>
              <a:ext uri="{FF2B5EF4-FFF2-40B4-BE49-F238E27FC236}">
                <a16:creationId xmlns:a16="http://schemas.microsoft.com/office/drawing/2014/main" id="{A24FDC53-BD55-F923-12DA-BA8663FB2EC5}"/>
              </a:ext>
            </a:extLst>
          </p:cNvPr>
          <p:cNvSpPr txBox="1"/>
          <p:nvPr/>
        </p:nvSpPr>
        <p:spPr>
          <a:xfrm>
            <a:off x="5352288" y="2925811"/>
            <a:ext cx="3145536" cy="2585323"/>
          </a:xfrm>
          <a:prstGeom prst="rect">
            <a:avLst/>
          </a:prstGeom>
          <a:noFill/>
        </p:spPr>
        <p:txBody>
          <a:bodyPr wrap="square" rtlCol="0">
            <a:spAutoFit/>
          </a:bodyPr>
          <a:lstStyle/>
          <a:p>
            <a:pPr marL="285750" indent="-285750" algn="just">
              <a:buFont typeface="Arial" panose="020B0604020202020204" pitchFamily="34" charset="0"/>
              <a:buChar char="•"/>
            </a:pPr>
            <a:r>
              <a:rPr lang="cs-CZ" b="1" dirty="0"/>
              <a:t>Odůvodnění </a:t>
            </a:r>
            <a:r>
              <a:rPr lang="cs-CZ" b="1" dirty="0" err="1"/>
              <a:t>ŽoZ</a:t>
            </a:r>
            <a:r>
              <a:rPr lang="cs-CZ" dirty="0"/>
              <a:t> - Vyplňte podrobný popis čeho se změna/změny týkají. Pokud je odůvodnění delší než 2000 znaků, je možné vytvořit přílohu a vložit ji do záložky Dokumenty pro </a:t>
            </a:r>
            <a:r>
              <a:rPr lang="cs-CZ" dirty="0" err="1"/>
              <a:t>ŽoZ</a:t>
            </a:r>
            <a:r>
              <a:rPr lang="cs-CZ" dirty="0"/>
              <a:t>.</a:t>
            </a:r>
          </a:p>
        </p:txBody>
      </p:sp>
      <p:pic>
        <p:nvPicPr>
          <p:cNvPr id="6" name="Obrázek 5" descr="Obsah obrázku text&#10;&#10;Popis byl vytvořen automaticky">
            <a:extLst>
              <a:ext uri="{FF2B5EF4-FFF2-40B4-BE49-F238E27FC236}">
                <a16:creationId xmlns:a16="http://schemas.microsoft.com/office/drawing/2014/main" id="{910E262B-D9ED-FFA6-749F-950509C8BB04}"/>
              </a:ext>
            </a:extLst>
          </p:cNvPr>
          <p:cNvPicPr>
            <a:picLocks noChangeAspect="1"/>
          </p:cNvPicPr>
          <p:nvPr/>
        </p:nvPicPr>
        <p:blipFill>
          <a:blip r:embed="rId3"/>
          <a:stretch>
            <a:fillRect/>
          </a:stretch>
        </p:blipFill>
        <p:spPr>
          <a:xfrm>
            <a:off x="404869" y="3059348"/>
            <a:ext cx="4880056" cy="2368027"/>
          </a:xfrm>
          <a:prstGeom prst="rect">
            <a:avLst/>
          </a:prstGeom>
        </p:spPr>
      </p:pic>
    </p:spTree>
    <p:extLst>
      <p:ext uri="{BB962C8B-B14F-4D97-AF65-F5344CB8AC3E}">
        <p14:creationId xmlns:p14="http://schemas.microsoft.com/office/powerpoint/2010/main" val="1334626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53116D45-1239-4C51-8CA9-FD10CC77162E}"/>
              </a:ext>
            </a:extLst>
          </p:cNvPr>
          <p:cNvSpPr>
            <a:spLocks noGrp="1"/>
          </p:cNvSpPr>
          <p:nvPr>
            <p:ph type="sldNum" sz="quarter" idx="12"/>
          </p:nvPr>
        </p:nvSpPr>
        <p:spPr/>
        <p:txBody>
          <a:bodyPr/>
          <a:lstStyle/>
          <a:p>
            <a:fld id="{4000C4B2-41BC-D741-8B94-B76DB6967C01}" type="slidenum">
              <a:rPr lang="en-US" smtClean="0">
                <a:solidFill>
                  <a:schemeClr val="bg1"/>
                </a:solidFill>
              </a:rPr>
              <a:pPr/>
              <a:t>5</a:t>
            </a:fld>
            <a:endParaRPr lang="en-US" dirty="0">
              <a:solidFill>
                <a:schemeClr val="bg1"/>
              </a:solidFill>
            </a:endParaRPr>
          </a:p>
        </p:txBody>
      </p:sp>
      <p:sp>
        <p:nvSpPr>
          <p:cNvPr id="5" name="TextovéPole 4">
            <a:extLst>
              <a:ext uri="{FF2B5EF4-FFF2-40B4-BE49-F238E27FC236}">
                <a16:creationId xmlns:a16="http://schemas.microsoft.com/office/drawing/2014/main" id="{0F39C88A-477B-566E-B282-E44AADCC2FDB}"/>
              </a:ext>
            </a:extLst>
          </p:cNvPr>
          <p:cNvSpPr txBox="1"/>
          <p:nvPr/>
        </p:nvSpPr>
        <p:spPr>
          <a:xfrm>
            <a:off x="523783" y="199721"/>
            <a:ext cx="8282866" cy="954107"/>
          </a:xfrm>
          <a:prstGeom prst="rect">
            <a:avLst/>
          </a:prstGeom>
          <a:noFill/>
        </p:spPr>
        <p:txBody>
          <a:bodyPr wrap="square">
            <a:spAutoFit/>
          </a:bodyPr>
          <a:lstStyle/>
          <a:p>
            <a:pPr algn="ctr" defTabSz="914400">
              <a:buClr>
                <a:srgbClr val="000000"/>
              </a:buClr>
              <a:buFont typeface="Arial"/>
              <a:buNone/>
            </a:pPr>
            <a:r>
              <a:rPr lang="cs-CZ" sz="2800" b="1" i="0" dirty="0">
                <a:solidFill>
                  <a:schemeClr val="bg1"/>
                </a:solidFill>
                <a:effectLst/>
                <a:latin typeface="Arial" panose="020B0604020202020204" pitchFamily="34" charset="0"/>
              </a:rPr>
              <a:t>Územní odbor IROP pro Jihočeský kraj </a:t>
            </a:r>
            <a:r>
              <a:rPr lang="cs-CZ" sz="2800" b="1" dirty="0">
                <a:solidFill>
                  <a:schemeClr val="bg1"/>
                </a:solidFill>
                <a:latin typeface="Arial" panose="020B0604020202020204" pitchFamily="34" charset="0"/>
              </a:rPr>
              <a:t>O</a:t>
            </a:r>
            <a:r>
              <a:rPr lang="cs-CZ" sz="2800" b="1" i="0" dirty="0">
                <a:solidFill>
                  <a:schemeClr val="bg1"/>
                </a:solidFill>
                <a:effectLst/>
                <a:latin typeface="Arial" panose="020B0604020202020204" pitchFamily="34" charset="0"/>
              </a:rPr>
              <a:t>ddělení realizace</a:t>
            </a:r>
            <a:endParaRPr lang="cs-CZ" sz="2800" b="1" kern="0" dirty="0">
              <a:solidFill>
                <a:schemeClr val="bg1"/>
              </a:solidFill>
              <a:cs typeface="Arial" panose="020B0604020202020204" pitchFamily="34" charset="0"/>
              <a:sym typeface="Arial"/>
            </a:endParaRPr>
          </a:p>
        </p:txBody>
      </p:sp>
      <p:grpSp>
        <p:nvGrpSpPr>
          <p:cNvPr id="12" name="Skupina 11">
            <a:extLst>
              <a:ext uri="{FF2B5EF4-FFF2-40B4-BE49-F238E27FC236}">
                <a16:creationId xmlns:a16="http://schemas.microsoft.com/office/drawing/2014/main" id="{86ED635F-04CA-C98C-A8F8-3E164A883B79}"/>
              </a:ext>
            </a:extLst>
          </p:cNvPr>
          <p:cNvGrpSpPr/>
          <p:nvPr/>
        </p:nvGrpSpPr>
        <p:grpSpPr>
          <a:xfrm>
            <a:off x="1056202" y="1153828"/>
            <a:ext cx="7228816" cy="5025030"/>
            <a:chOff x="-139974" y="0"/>
            <a:chExt cx="7735633" cy="4779106"/>
          </a:xfrm>
        </p:grpSpPr>
        <p:sp>
          <p:nvSpPr>
            <p:cNvPr id="13" name="Obdélník: se zakulacenými rohy 12">
              <a:extLst>
                <a:ext uri="{FF2B5EF4-FFF2-40B4-BE49-F238E27FC236}">
                  <a16:creationId xmlns:a16="http://schemas.microsoft.com/office/drawing/2014/main" id="{534F976B-03A1-2423-9D05-AABA8D9ECF8E}"/>
                </a:ext>
              </a:extLst>
            </p:cNvPr>
            <p:cNvSpPr/>
            <p:nvPr/>
          </p:nvSpPr>
          <p:spPr>
            <a:xfrm>
              <a:off x="-139974" y="0"/>
              <a:ext cx="7618962" cy="4779106"/>
            </a:xfrm>
            <a:prstGeom prst="roundRect">
              <a:avLst>
                <a:gd name="adj" fmla="val 10000"/>
              </a:avLst>
            </a:prstGeom>
            <a:solidFill>
              <a:schemeClr val="accent1"/>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cs-CZ" dirty="0"/>
            </a:p>
          </p:txBody>
        </p:sp>
        <p:sp>
          <p:nvSpPr>
            <p:cNvPr id="14" name="Obdélník: se zakulacenými rohy 4">
              <a:extLst>
                <a:ext uri="{FF2B5EF4-FFF2-40B4-BE49-F238E27FC236}">
                  <a16:creationId xmlns:a16="http://schemas.microsoft.com/office/drawing/2014/main" id="{BB2F8356-D634-803F-6D22-3CACB2B5F6BC}"/>
                </a:ext>
              </a:extLst>
            </p:cNvPr>
            <p:cNvSpPr txBox="1"/>
            <p:nvPr/>
          </p:nvSpPr>
          <p:spPr>
            <a:xfrm>
              <a:off x="139975" y="907412"/>
              <a:ext cx="7455684" cy="34202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algn="l" defTabSz="800100">
                <a:lnSpc>
                  <a:spcPct val="90000"/>
                </a:lnSpc>
                <a:spcBef>
                  <a:spcPct val="0"/>
                </a:spcBef>
                <a:spcAft>
                  <a:spcPct val="35000"/>
                </a:spcAft>
                <a:buNone/>
              </a:pPr>
              <a:r>
                <a:rPr lang="cs-CZ" sz="1200" b="1" i="0" u="sng" kern="1200" dirty="0">
                  <a:solidFill>
                    <a:schemeClr val="bg1"/>
                  </a:solidFill>
                </a:rPr>
                <a:t>Manažeři projektu</a:t>
              </a:r>
            </a:p>
            <a:p>
              <a:pPr marL="0" lvl="0" algn="l" defTabSz="800100">
                <a:lnSpc>
                  <a:spcPct val="90000"/>
                </a:lnSpc>
                <a:spcBef>
                  <a:spcPct val="0"/>
                </a:spcBef>
                <a:spcAft>
                  <a:spcPct val="35000"/>
                </a:spcAft>
                <a:buNone/>
              </a:pPr>
              <a:r>
                <a:rPr lang="cs-CZ" sz="1200" b="1" kern="1200" dirty="0"/>
                <a:t>Mgr. Iveta ČERNÁ</a:t>
              </a:r>
              <a:r>
                <a:rPr lang="cs-CZ" sz="1200" kern="1200" dirty="0"/>
                <a:t>		tel.: 703 186 865	</a:t>
              </a:r>
              <a:r>
                <a:rPr lang="cs-CZ" sz="1200" kern="1200" dirty="0">
                  <a:hlinkClick r:id="rId3"/>
                </a:rPr>
                <a:t>Iveta.Cerna@crr.gov.cz</a:t>
              </a:r>
              <a:endParaRPr lang="cs-CZ" sz="1200" kern="1200" dirty="0"/>
            </a:p>
            <a:p>
              <a:pPr marL="0" lvl="0" algn="l" defTabSz="800100">
                <a:lnSpc>
                  <a:spcPct val="90000"/>
                </a:lnSpc>
                <a:spcBef>
                  <a:spcPct val="0"/>
                </a:spcBef>
                <a:spcAft>
                  <a:spcPct val="35000"/>
                </a:spcAft>
                <a:buNone/>
              </a:pPr>
              <a:r>
                <a:rPr lang="cs-CZ" sz="1200" b="1" kern="1200" dirty="0"/>
                <a:t>Ing. Martina DUDÁKOVÁ</a:t>
              </a:r>
              <a:r>
                <a:rPr lang="cs-CZ" sz="1200" kern="1200" dirty="0"/>
                <a:t>	tel.: 705 877 066	</a:t>
              </a:r>
              <a:r>
                <a:rPr lang="cs-CZ" sz="1200" dirty="0">
                  <a:hlinkClick r:id="rId4"/>
                </a:rPr>
                <a:t>M</a:t>
              </a:r>
              <a:r>
                <a:rPr lang="cs-CZ" sz="1200" kern="1200" dirty="0">
                  <a:hlinkClick r:id="rId4"/>
                </a:rPr>
                <a:t>artina.Dudakova@crr.gov.cz</a:t>
              </a:r>
              <a:endParaRPr lang="cs-CZ" sz="1200" kern="1200" dirty="0"/>
            </a:p>
            <a:p>
              <a:pPr marL="0" lvl="0" algn="l" defTabSz="800100">
                <a:lnSpc>
                  <a:spcPct val="90000"/>
                </a:lnSpc>
                <a:spcBef>
                  <a:spcPct val="0"/>
                </a:spcBef>
                <a:spcAft>
                  <a:spcPct val="35000"/>
                </a:spcAft>
                <a:buNone/>
              </a:pPr>
              <a:r>
                <a:rPr lang="cs-CZ" sz="1200" b="1" kern="1200" dirty="0"/>
                <a:t>Ing. Hana FRITSCHOVÁ</a:t>
              </a:r>
              <a:r>
                <a:rPr lang="cs-CZ" sz="1200" kern="1200" dirty="0"/>
                <a:t>	tel.: 705 877 068	</a:t>
              </a:r>
              <a:r>
                <a:rPr lang="cs-CZ" sz="1200" kern="1200" dirty="0">
                  <a:hlinkClick r:id="rId5"/>
                </a:rPr>
                <a:t>Hana.Fritschova@crr.gov.cz</a:t>
              </a:r>
              <a:endParaRPr lang="cs-CZ" sz="1200" kern="1200" dirty="0"/>
            </a:p>
            <a:p>
              <a:pPr marL="0" lvl="0" algn="l" defTabSz="800100">
                <a:lnSpc>
                  <a:spcPct val="90000"/>
                </a:lnSpc>
                <a:spcBef>
                  <a:spcPct val="0"/>
                </a:spcBef>
                <a:spcAft>
                  <a:spcPct val="35000"/>
                </a:spcAft>
                <a:buNone/>
              </a:pPr>
              <a:r>
                <a:rPr lang="cs-CZ" sz="1200" b="1" dirty="0"/>
                <a:t>Ing. Irena HVOŽDOVÁ		</a:t>
              </a:r>
              <a:r>
                <a:rPr lang="cs-CZ" sz="1200" dirty="0"/>
                <a:t>tel.: 732 417 942	</a:t>
              </a:r>
              <a:r>
                <a:rPr lang="cs-CZ" sz="1200" dirty="0">
                  <a:hlinkClick r:id="rId6"/>
                </a:rPr>
                <a:t>Irena.Hvozdova@crr.gov.cz</a:t>
              </a:r>
              <a:endParaRPr lang="cs-CZ" sz="1200" dirty="0"/>
            </a:p>
            <a:p>
              <a:pPr marL="0" lvl="0" algn="l" defTabSz="800100">
                <a:lnSpc>
                  <a:spcPct val="90000"/>
                </a:lnSpc>
                <a:spcBef>
                  <a:spcPct val="0"/>
                </a:spcBef>
                <a:spcAft>
                  <a:spcPct val="35000"/>
                </a:spcAft>
                <a:buNone/>
              </a:pPr>
              <a:r>
                <a:rPr lang="nl-NL" sz="1200" b="1" kern="1200" dirty="0"/>
                <a:t>Ing. Jan NEPRAŠ</a:t>
              </a:r>
              <a:r>
                <a:rPr lang="nl-NL" sz="1200" kern="1200" dirty="0"/>
                <a:t>	</a:t>
              </a:r>
              <a:r>
                <a:rPr lang="cs-CZ" sz="1200" kern="1200" dirty="0"/>
                <a:t>	</a:t>
              </a:r>
              <a:r>
                <a:rPr lang="nl-NL" sz="1200" kern="1200" dirty="0"/>
                <a:t>tel.: 705 877 065	</a:t>
              </a:r>
              <a:r>
                <a:rPr lang="cs-CZ" sz="1200" kern="1200" dirty="0">
                  <a:hlinkClick r:id="rId7"/>
                </a:rPr>
                <a:t>J</a:t>
              </a:r>
              <a:r>
                <a:rPr lang="nl-NL" sz="1200" kern="1200" dirty="0">
                  <a:hlinkClick r:id="rId7"/>
                </a:rPr>
                <a:t>an.</a:t>
              </a:r>
              <a:r>
                <a:rPr lang="cs-CZ" sz="1200" kern="1200" dirty="0">
                  <a:hlinkClick r:id="rId7"/>
                </a:rPr>
                <a:t>N</a:t>
              </a:r>
              <a:r>
                <a:rPr lang="nl-NL" sz="1200" kern="1200" dirty="0">
                  <a:hlinkClick r:id="rId7"/>
                </a:rPr>
                <a:t>epras@crr.</a:t>
              </a:r>
              <a:r>
                <a:rPr lang="cs-CZ" sz="1200" kern="1200" dirty="0" err="1">
                  <a:hlinkClick r:id="rId7"/>
                </a:rPr>
                <a:t>gov</a:t>
              </a:r>
              <a:r>
                <a:rPr lang="cs-CZ" sz="1200" kern="1200" dirty="0">
                  <a:hlinkClick r:id="rId7"/>
                </a:rPr>
                <a:t>.</a:t>
              </a:r>
              <a:r>
                <a:rPr lang="nl-NL" sz="1200" kern="1200" dirty="0">
                  <a:hlinkClick r:id="rId7"/>
                </a:rPr>
                <a:t>cz</a:t>
              </a:r>
              <a:endParaRPr lang="cs-CZ" sz="1200" kern="1200" dirty="0"/>
            </a:p>
            <a:p>
              <a:pPr marL="0" lvl="0" algn="l" defTabSz="800100">
                <a:lnSpc>
                  <a:spcPct val="90000"/>
                </a:lnSpc>
                <a:spcBef>
                  <a:spcPct val="0"/>
                </a:spcBef>
                <a:spcAft>
                  <a:spcPct val="35000"/>
                </a:spcAft>
                <a:buNone/>
              </a:pPr>
              <a:r>
                <a:rPr lang="cs-CZ" sz="1100" b="1" dirty="0"/>
                <a:t>Ing. Dagmar Miňovská Zákostelná</a:t>
              </a:r>
              <a:r>
                <a:rPr lang="cs-CZ" sz="1200" b="1" dirty="0"/>
                <a:t>	</a:t>
              </a:r>
              <a:r>
                <a:rPr lang="cs-CZ" sz="1200" kern="1200" dirty="0"/>
                <a:t>tel.: 732 154 097 	</a:t>
              </a:r>
              <a:r>
                <a:rPr lang="cs-CZ" sz="1100" dirty="0">
                  <a:hlinkClick r:id="rId8"/>
                </a:rPr>
                <a:t>Dagmar.MinovskaZakostelna@crr.gov.cz</a:t>
              </a:r>
              <a:endParaRPr lang="cs-CZ" sz="1200" dirty="0"/>
            </a:p>
            <a:p>
              <a:pPr marL="0" lvl="0" algn="l" defTabSz="800100">
                <a:lnSpc>
                  <a:spcPct val="90000"/>
                </a:lnSpc>
                <a:spcBef>
                  <a:spcPct val="0"/>
                </a:spcBef>
                <a:spcAft>
                  <a:spcPct val="35000"/>
                </a:spcAft>
                <a:buNone/>
              </a:pPr>
              <a:r>
                <a:rPr lang="nn-NO" sz="1200" b="1" kern="1200" dirty="0"/>
                <a:t>Ing. Veronika PEČLOVÁ</a:t>
              </a:r>
              <a:r>
                <a:rPr lang="nn-NO" sz="1200" kern="1200" dirty="0"/>
                <a:t>	tel.: </a:t>
              </a:r>
              <a:r>
                <a:rPr lang="cs-CZ" sz="1200" kern="1200" dirty="0"/>
                <a:t>705 877 072</a:t>
              </a:r>
              <a:r>
                <a:rPr lang="nn-NO" sz="1200" kern="1200" dirty="0"/>
                <a:t>	</a:t>
              </a:r>
              <a:r>
                <a:rPr lang="cs-CZ" sz="1200" kern="1200" dirty="0">
                  <a:hlinkClick r:id="rId9"/>
                </a:rPr>
                <a:t>V</a:t>
              </a:r>
              <a:r>
                <a:rPr lang="nn-NO" sz="1200" kern="1200" dirty="0">
                  <a:hlinkClick r:id="rId9"/>
                </a:rPr>
                <a:t>eronika.</a:t>
              </a:r>
              <a:r>
                <a:rPr lang="cs-CZ" sz="1200" kern="1200" dirty="0">
                  <a:hlinkClick r:id="rId9"/>
                </a:rPr>
                <a:t>P</a:t>
              </a:r>
              <a:r>
                <a:rPr lang="nn-NO" sz="1200" kern="1200" dirty="0">
                  <a:hlinkClick r:id="rId9"/>
                </a:rPr>
                <a:t>eclova@crr.</a:t>
              </a:r>
              <a:r>
                <a:rPr lang="cs-CZ" sz="1200" kern="1200" dirty="0" err="1">
                  <a:hlinkClick r:id="rId9"/>
                </a:rPr>
                <a:t>gov</a:t>
              </a:r>
              <a:r>
                <a:rPr lang="cs-CZ" sz="1200" kern="1200" dirty="0">
                  <a:hlinkClick r:id="rId9"/>
                </a:rPr>
                <a:t>.</a:t>
              </a:r>
              <a:r>
                <a:rPr lang="nn-NO" sz="1200" kern="1200" dirty="0">
                  <a:hlinkClick r:id="rId9"/>
                </a:rPr>
                <a:t>cz</a:t>
              </a:r>
              <a:endParaRPr lang="cs-CZ" sz="1200" kern="1200" dirty="0"/>
            </a:p>
            <a:p>
              <a:pPr marL="0" lvl="0" algn="l" defTabSz="800100">
                <a:lnSpc>
                  <a:spcPct val="90000"/>
                </a:lnSpc>
                <a:spcBef>
                  <a:spcPct val="0"/>
                </a:spcBef>
                <a:spcAft>
                  <a:spcPct val="35000"/>
                </a:spcAft>
                <a:buNone/>
              </a:pPr>
              <a:r>
                <a:rPr lang="cs-CZ" sz="1200" b="1" kern="1200" dirty="0"/>
                <a:t>Ing. Bc. Věra ŠAVLOVÁ</a:t>
              </a:r>
              <a:r>
                <a:rPr lang="cs-CZ" sz="1200" kern="1200" dirty="0"/>
                <a:t>	tel.: 705 877 069	</a:t>
              </a:r>
              <a:r>
                <a:rPr lang="cs-CZ" sz="1200" kern="1200" dirty="0">
                  <a:hlinkClick r:id="rId10"/>
                </a:rPr>
                <a:t>Vera.Savlova@crr.gov.cz</a:t>
              </a:r>
              <a:endParaRPr lang="cs-CZ" sz="1200" kern="1200" dirty="0"/>
            </a:p>
            <a:p>
              <a:pPr marL="0" lvl="0" algn="l" defTabSz="800100">
                <a:lnSpc>
                  <a:spcPct val="90000"/>
                </a:lnSpc>
                <a:spcBef>
                  <a:spcPct val="0"/>
                </a:spcBef>
                <a:spcAft>
                  <a:spcPct val="35000"/>
                </a:spcAft>
                <a:buNone/>
              </a:pPr>
              <a:r>
                <a:rPr lang="cs-CZ" sz="1200" b="1" kern="1200" dirty="0"/>
                <a:t>Ing. Lucie TOŠNER</a:t>
              </a:r>
              <a:r>
                <a:rPr lang="cs-CZ" sz="1200" kern="1200" dirty="0"/>
                <a:t>		tel.: 705 877 067	</a:t>
              </a:r>
              <a:r>
                <a:rPr lang="cs-CZ" sz="1200" dirty="0">
                  <a:hlinkClick r:id="rId11"/>
                </a:rPr>
                <a:t>L</a:t>
              </a:r>
              <a:r>
                <a:rPr lang="cs-CZ" sz="1200" kern="1200" dirty="0">
                  <a:hlinkClick r:id="rId11"/>
                </a:rPr>
                <a:t>ucie.Tosner@crr.gov.cz</a:t>
              </a:r>
              <a:endParaRPr lang="cs-CZ" sz="1200" kern="1200" dirty="0"/>
            </a:p>
            <a:p>
              <a:pPr marL="0" lvl="0" algn="l" defTabSz="800100">
                <a:lnSpc>
                  <a:spcPct val="90000"/>
                </a:lnSpc>
                <a:spcBef>
                  <a:spcPct val="0"/>
                </a:spcBef>
                <a:spcAft>
                  <a:spcPct val="35000"/>
                </a:spcAft>
                <a:buNone/>
              </a:pPr>
              <a:r>
                <a:rPr lang="cs-CZ" sz="1200" b="1" kern="1200" dirty="0"/>
                <a:t>Mgr. Lenka VLACHOVÁ</a:t>
              </a:r>
              <a:r>
                <a:rPr lang="cs-CZ" sz="1200" kern="1200" dirty="0"/>
                <a:t>	tel.: 705 877 071	</a:t>
              </a:r>
              <a:r>
                <a:rPr lang="cs-CZ" sz="1200" kern="1200" dirty="0">
                  <a:hlinkClick r:id="rId12"/>
                </a:rPr>
                <a:t>Lenka.Vlachova@crr.gov.cz</a:t>
              </a:r>
              <a:endParaRPr lang="cs-CZ" sz="1200" kern="1200" dirty="0"/>
            </a:p>
            <a:p>
              <a:pPr marL="0" lvl="0" algn="l" defTabSz="800100">
                <a:lnSpc>
                  <a:spcPct val="90000"/>
                </a:lnSpc>
                <a:spcBef>
                  <a:spcPct val="0"/>
                </a:spcBef>
                <a:spcAft>
                  <a:spcPct val="35000"/>
                </a:spcAft>
                <a:buNone/>
              </a:pPr>
              <a:endParaRPr lang="cs-CZ" sz="1200" b="1" i="0" u="sng" kern="1200" dirty="0">
                <a:solidFill>
                  <a:schemeClr val="bg1"/>
                </a:solidFill>
              </a:endParaRPr>
            </a:p>
            <a:p>
              <a:pPr marL="0" lvl="0" algn="l" defTabSz="800100">
                <a:lnSpc>
                  <a:spcPct val="90000"/>
                </a:lnSpc>
                <a:spcBef>
                  <a:spcPct val="0"/>
                </a:spcBef>
                <a:spcAft>
                  <a:spcPct val="35000"/>
                </a:spcAft>
                <a:buNone/>
              </a:pPr>
              <a:r>
                <a:rPr lang="cs-CZ" sz="1200" b="1" i="0" u="sng" kern="1200" dirty="0">
                  <a:solidFill>
                    <a:schemeClr val="bg1"/>
                  </a:solidFill>
                </a:rPr>
                <a:t>Admi</a:t>
              </a:r>
              <a:r>
                <a:rPr lang="cs-CZ" sz="1200" b="1" i="0" u="sng" kern="1200" dirty="0">
                  <a:solidFill>
                    <a:schemeClr val="bg1"/>
                  </a:solidFill>
                  <a:latin typeface="Arial" panose="020B0604020202020204"/>
                  <a:ea typeface="+mn-ea"/>
                  <a:cs typeface="+mn-cs"/>
                </a:rPr>
                <a:t>nistrátor monitorovacího systému</a:t>
              </a:r>
            </a:p>
            <a:p>
              <a:pPr marL="0" lvl="0" algn="l" defTabSz="800100">
                <a:lnSpc>
                  <a:spcPct val="90000"/>
                </a:lnSpc>
                <a:spcBef>
                  <a:spcPct val="0"/>
                </a:spcBef>
                <a:spcAft>
                  <a:spcPct val="35000"/>
                </a:spcAft>
                <a:buNone/>
              </a:pPr>
              <a:r>
                <a:rPr lang="sv-SE" sz="1200" b="1" kern="1200" dirty="0"/>
                <a:t>Ing. Jaroslav STLUKA</a:t>
              </a:r>
              <a:r>
                <a:rPr lang="cs-CZ" sz="1200" b="1" kern="1200" dirty="0"/>
                <a:t>	</a:t>
              </a:r>
              <a:r>
                <a:rPr lang="sv-SE" sz="1200" kern="1200" dirty="0"/>
                <a:t>	tel.: 703 186 862	</a:t>
              </a:r>
              <a:r>
                <a:rPr lang="cs-CZ" sz="1200" kern="1200" dirty="0">
                  <a:hlinkClick r:id="rId13"/>
                </a:rPr>
                <a:t>J</a:t>
              </a:r>
              <a:r>
                <a:rPr lang="sv-SE" sz="1200" kern="1200" dirty="0">
                  <a:hlinkClick r:id="rId13"/>
                </a:rPr>
                <a:t>aroslav.</a:t>
              </a:r>
              <a:r>
                <a:rPr lang="cs-CZ" sz="1200" kern="1200" dirty="0">
                  <a:hlinkClick r:id="rId13"/>
                </a:rPr>
                <a:t>S</a:t>
              </a:r>
              <a:r>
                <a:rPr lang="sv-SE" sz="1200" kern="1200" dirty="0">
                  <a:hlinkClick r:id="rId13"/>
                </a:rPr>
                <a:t>tluka@crr.</a:t>
              </a:r>
              <a:r>
                <a:rPr lang="cs-CZ" sz="1200" kern="1200" dirty="0" err="1">
                  <a:hlinkClick r:id="rId13"/>
                </a:rPr>
                <a:t>gov</a:t>
              </a:r>
              <a:r>
                <a:rPr lang="cs-CZ" sz="1200" kern="1200" dirty="0">
                  <a:hlinkClick r:id="rId13"/>
                </a:rPr>
                <a:t>.</a:t>
              </a:r>
              <a:r>
                <a:rPr lang="sv-SE" sz="1200" kern="1200" dirty="0">
                  <a:hlinkClick r:id="rId13"/>
                </a:rPr>
                <a:t>cz</a:t>
              </a:r>
              <a:endParaRPr lang="cs-CZ" sz="1200" kern="1200" dirty="0">
                <a:solidFill>
                  <a:schemeClr val="bg1"/>
                </a:solidFill>
              </a:endParaRPr>
            </a:p>
            <a:p>
              <a:pPr defTabSz="800100">
                <a:lnSpc>
                  <a:spcPct val="90000"/>
                </a:lnSpc>
                <a:spcBef>
                  <a:spcPct val="0"/>
                </a:spcBef>
                <a:spcAft>
                  <a:spcPct val="35000"/>
                </a:spcAft>
              </a:pPr>
              <a:endParaRPr lang="cs-CZ" sz="1200" b="1" i="0" u="sng" kern="1200" dirty="0">
                <a:solidFill>
                  <a:schemeClr val="bg1"/>
                </a:solidFill>
                <a:latin typeface="+mj-lt"/>
                <a:ea typeface="+mn-ea"/>
                <a:cs typeface="+mn-cs"/>
              </a:endParaRPr>
            </a:p>
            <a:p>
              <a:pPr defTabSz="800100">
                <a:lnSpc>
                  <a:spcPct val="90000"/>
                </a:lnSpc>
                <a:spcBef>
                  <a:spcPct val="0"/>
                </a:spcBef>
                <a:spcAft>
                  <a:spcPct val="35000"/>
                </a:spcAft>
              </a:pPr>
              <a:r>
                <a:rPr lang="cs-CZ" sz="1200" b="1" i="0" u="sng" kern="1200" dirty="0">
                  <a:solidFill>
                    <a:schemeClr val="bg1"/>
                  </a:solidFill>
                </a:rPr>
                <a:t>Specialistka na administraci VZ</a:t>
              </a:r>
            </a:p>
            <a:p>
              <a:pPr defTabSz="800100">
                <a:lnSpc>
                  <a:spcPct val="90000"/>
                </a:lnSpc>
                <a:spcBef>
                  <a:spcPct val="0"/>
                </a:spcBef>
                <a:spcAft>
                  <a:spcPct val="35000"/>
                </a:spcAft>
              </a:pPr>
              <a:r>
                <a:rPr lang="cs-CZ" sz="1200" b="1" dirty="0">
                  <a:solidFill>
                    <a:schemeClr val="bg1"/>
                  </a:solidFill>
                  <a:latin typeface="Arial" panose="020B0604020202020204"/>
                  <a:ea typeface="+mn-ea"/>
                  <a:cs typeface="+mn-cs"/>
                </a:rPr>
                <a:t>Ing. Ivana Jašková		</a:t>
              </a:r>
              <a:r>
                <a:rPr lang="cs-CZ" sz="1200" dirty="0">
                  <a:solidFill>
                    <a:schemeClr val="bg1"/>
                  </a:solidFill>
                  <a:latin typeface="Arial" panose="020B0604020202020204"/>
                  <a:ea typeface="+mn-ea"/>
                  <a:cs typeface="+mn-cs"/>
                </a:rPr>
                <a:t>tel.: 703 186 866	</a:t>
              </a:r>
              <a:r>
                <a:rPr lang="cs-CZ" sz="1200" dirty="0">
                  <a:solidFill>
                    <a:schemeClr val="bg1"/>
                  </a:solidFill>
                  <a:latin typeface="Arial" panose="020B0604020202020204"/>
                  <a:ea typeface="+mn-ea"/>
                  <a:cs typeface="+mn-cs"/>
                  <a:hlinkClick r:id="rId14"/>
                </a:rPr>
                <a:t>Ivana.Jaskova@crr.gov.cz</a:t>
              </a:r>
              <a:endParaRPr lang="cs-CZ" sz="1200" dirty="0">
                <a:solidFill>
                  <a:schemeClr val="bg1"/>
                </a:solidFill>
                <a:latin typeface="Arial" panose="020B0604020202020204"/>
                <a:ea typeface="+mn-ea"/>
                <a:cs typeface="+mn-cs"/>
              </a:endParaRPr>
            </a:p>
            <a:p>
              <a:pPr defTabSz="800100">
                <a:lnSpc>
                  <a:spcPct val="90000"/>
                </a:lnSpc>
                <a:spcBef>
                  <a:spcPct val="0"/>
                </a:spcBef>
                <a:spcAft>
                  <a:spcPct val="35000"/>
                </a:spcAft>
              </a:pPr>
              <a:endParaRPr lang="cs-CZ" sz="1200" b="1" i="0" kern="1200" dirty="0">
                <a:solidFill>
                  <a:schemeClr val="bg1"/>
                </a:solidFill>
                <a:latin typeface="Arial" panose="020B0604020202020204"/>
                <a:ea typeface="+mn-ea"/>
                <a:cs typeface="+mn-cs"/>
              </a:endParaRPr>
            </a:p>
            <a:p>
              <a:pPr defTabSz="800100">
                <a:lnSpc>
                  <a:spcPct val="90000"/>
                </a:lnSpc>
                <a:spcBef>
                  <a:spcPct val="0"/>
                </a:spcBef>
                <a:spcAft>
                  <a:spcPct val="35000"/>
                </a:spcAft>
              </a:pPr>
              <a:endParaRPr lang="cs-CZ" sz="1200" b="1" i="0" u="sng" kern="1200" dirty="0">
                <a:solidFill>
                  <a:schemeClr val="bg1"/>
                </a:solidFill>
                <a:latin typeface="+mj-lt"/>
                <a:ea typeface="+mn-ea"/>
                <a:cs typeface="+mn-cs"/>
              </a:endParaRPr>
            </a:p>
            <a:p>
              <a:pPr marL="0" lvl="0" indent="0" algn="l" defTabSz="800100">
                <a:lnSpc>
                  <a:spcPct val="90000"/>
                </a:lnSpc>
                <a:spcBef>
                  <a:spcPct val="0"/>
                </a:spcBef>
                <a:spcAft>
                  <a:spcPct val="35000"/>
                </a:spcAft>
                <a:buNone/>
              </a:pPr>
              <a:endParaRPr lang="cs-CZ" sz="1200" kern="1200" dirty="0">
                <a:solidFill>
                  <a:schemeClr val="bg1"/>
                </a:solidFill>
                <a:latin typeface="+mj-lt"/>
              </a:endParaRPr>
            </a:p>
          </p:txBody>
        </p:sp>
      </p:grpSp>
    </p:spTree>
    <p:extLst>
      <p:ext uri="{BB962C8B-B14F-4D97-AF65-F5344CB8AC3E}">
        <p14:creationId xmlns:p14="http://schemas.microsoft.com/office/powerpoint/2010/main" val="24914952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59</a:t>
            </a:fld>
            <a:endParaRPr lang="en-US"/>
          </a:p>
        </p:txBody>
      </p:sp>
      <p:sp>
        <p:nvSpPr>
          <p:cNvPr id="3" name="Title 3">
            <a:extLst>
              <a:ext uri="{FF2B5EF4-FFF2-40B4-BE49-F238E27FC236}">
                <a16:creationId xmlns:a16="http://schemas.microsoft.com/office/drawing/2014/main" id="{0376B11A-EC88-5EC3-1C08-0024DE11AF4C}"/>
              </a:ext>
            </a:extLst>
          </p:cNvPr>
          <p:cNvSpPr txBox="1">
            <a:spLocks/>
          </p:cNvSpPr>
          <p:nvPr/>
        </p:nvSpPr>
        <p:spPr>
          <a:xfrm>
            <a:off x="683567" y="553421"/>
            <a:ext cx="7206819" cy="539075"/>
          </a:xfrm>
          <a:prstGeom prst="rect">
            <a:avLst/>
          </a:prstGeom>
        </p:spPr>
        <p:txBody>
          <a:bodyPr lIns="91440" tIns="45720" rIns="91440" bIns="45720" anchor="t">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Výběr obrazovek do </a:t>
            </a:r>
            <a:r>
              <a:rPr lang="cs-CZ" sz="2800" cap="all" err="1"/>
              <a:t>Ž</a:t>
            </a:r>
            <a:r>
              <a:rPr lang="cs-CZ" sz="2800" err="1"/>
              <a:t>o</a:t>
            </a:r>
            <a:r>
              <a:rPr lang="cs-CZ" sz="2800" cap="all" err="1"/>
              <a:t>Z</a:t>
            </a:r>
            <a:endParaRPr lang="en-US" sz="2800" cap="all" err="1">
              <a:highlight>
                <a:srgbClr val="FF66FF"/>
              </a:highlight>
              <a:latin typeface="Arial" panose="020B0604020202020204" pitchFamily="34" charset="0"/>
              <a:cs typeface="Arial" panose="020B0604020202020204" pitchFamily="34" charset="0"/>
            </a:endParaRPr>
          </a:p>
        </p:txBody>
      </p:sp>
      <p:pic>
        <p:nvPicPr>
          <p:cNvPr id="4" name="Obrázek 3" descr="Obsah obrázku text&#10;&#10;Popis byl vytvořen automaticky">
            <a:extLst>
              <a:ext uri="{FF2B5EF4-FFF2-40B4-BE49-F238E27FC236}">
                <a16:creationId xmlns:a16="http://schemas.microsoft.com/office/drawing/2014/main" id="{B4C07606-A9E5-6CC9-BA43-A2CFA924AFE5}"/>
              </a:ext>
            </a:extLst>
          </p:cNvPr>
          <p:cNvPicPr>
            <a:picLocks noChangeAspect="1"/>
          </p:cNvPicPr>
          <p:nvPr/>
        </p:nvPicPr>
        <p:blipFill>
          <a:blip r:embed="rId3"/>
          <a:stretch>
            <a:fillRect/>
          </a:stretch>
        </p:blipFill>
        <p:spPr>
          <a:xfrm>
            <a:off x="259573" y="1259424"/>
            <a:ext cx="4455040" cy="2579650"/>
          </a:xfrm>
          <a:prstGeom prst="rect">
            <a:avLst/>
          </a:prstGeom>
        </p:spPr>
      </p:pic>
      <p:sp>
        <p:nvSpPr>
          <p:cNvPr id="5" name="TextovéPole 4">
            <a:extLst>
              <a:ext uri="{FF2B5EF4-FFF2-40B4-BE49-F238E27FC236}">
                <a16:creationId xmlns:a16="http://schemas.microsoft.com/office/drawing/2014/main" id="{A17109C7-5FF4-6E5D-06C3-D0EB96C946DB}"/>
              </a:ext>
            </a:extLst>
          </p:cNvPr>
          <p:cNvSpPr txBox="1"/>
          <p:nvPr/>
        </p:nvSpPr>
        <p:spPr>
          <a:xfrm>
            <a:off x="4775461" y="1227795"/>
            <a:ext cx="3864864" cy="2585323"/>
          </a:xfrm>
          <a:prstGeom prst="rect">
            <a:avLst/>
          </a:prstGeom>
          <a:noFill/>
        </p:spPr>
        <p:txBody>
          <a:bodyPr wrap="square" rtlCol="0">
            <a:spAutoFit/>
          </a:bodyPr>
          <a:lstStyle/>
          <a:p>
            <a:pPr marL="285750" indent="-285750" algn="just">
              <a:buFont typeface="Arial" panose="020B0604020202020204" pitchFamily="34" charset="0"/>
              <a:buChar char="•"/>
            </a:pPr>
            <a:r>
              <a:rPr lang="cs-CZ" dirty="0"/>
              <a:t>V levém menu (uvnitř </a:t>
            </a:r>
            <a:r>
              <a:rPr lang="cs-CZ" dirty="0" err="1"/>
              <a:t>ŽoZ</a:t>
            </a:r>
            <a:r>
              <a:rPr lang="cs-CZ" dirty="0"/>
              <a:t>) klikněte na tlačítko </a:t>
            </a:r>
            <a:r>
              <a:rPr lang="cs-CZ" b="1" dirty="0"/>
              <a:t>Výběr obrazovek pro vykázání změn</a:t>
            </a:r>
            <a:r>
              <a:rPr lang="cs-CZ" dirty="0"/>
              <a:t>.</a:t>
            </a:r>
          </a:p>
          <a:p>
            <a:pPr marL="285750" indent="-285750" algn="just">
              <a:buFont typeface="Arial" panose="020B0604020202020204" pitchFamily="34" charset="0"/>
              <a:buChar char="•"/>
            </a:pPr>
            <a:r>
              <a:rPr lang="cs-CZ" dirty="0"/>
              <a:t>Vyberte potřebné obrazovky, u kterých potřebujete oznámit či navrhnout změnu – fajfka ve čtverečku vpravo vedle názvu obrazovky, a klikněte na tlačítku </a:t>
            </a:r>
            <a:r>
              <a:rPr lang="cs-CZ" b="1" dirty="0"/>
              <a:t>Spustit</a:t>
            </a:r>
            <a:r>
              <a:rPr lang="cs-CZ" dirty="0"/>
              <a:t>.</a:t>
            </a:r>
          </a:p>
        </p:txBody>
      </p:sp>
      <p:pic>
        <p:nvPicPr>
          <p:cNvPr id="6" name="Obrázek 5">
            <a:extLst>
              <a:ext uri="{FF2B5EF4-FFF2-40B4-BE49-F238E27FC236}">
                <a16:creationId xmlns:a16="http://schemas.microsoft.com/office/drawing/2014/main" id="{F40261EB-C8B4-AA5F-7AA1-95E66DCE1BD5}"/>
              </a:ext>
            </a:extLst>
          </p:cNvPr>
          <p:cNvPicPr>
            <a:picLocks noChangeAspect="1"/>
          </p:cNvPicPr>
          <p:nvPr/>
        </p:nvPicPr>
        <p:blipFill>
          <a:blip r:embed="rId4"/>
          <a:stretch>
            <a:fillRect/>
          </a:stretch>
        </p:blipFill>
        <p:spPr>
          <a:xfrm>
            <a:off x="562698" y="4006002"/>
            <a:ext cx="3724278" cy="2016496"/>
          </a:xfrm>
          <a:prstGeom prst="rect">
            <a:avLst/>
          </a:prstGeom>
        </p:spPr>
      </p:pic>
    </p:spTree>
    <p:extLst>
      <p:ext uri="{BB962C8B-B14F-4D97-AF65-F5344CB8AC3E}">
        <p14:creationId xmlns:p14="http://schemas.microsoft.com/office/powerpoint/2010/main" val="29981040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60</a:t>
            </a:fld>
            <a:endParaRPr lang="en-US"/>
          </a:p>
        </p:txBody>
      </p:sp>
      <p:sp>
        <p:nvSpPr>
          <p:cNvPr id="3" name="Title 3">
            <a:extLst>
              <a:ext uri="{FF2B5EF4-FFF2-40B4-BE49-F238E27FC236}">
                <a16:creationId xmlns:a16="http://schemas.microsoft.com/office/drawing/2014/main" id="{1BEEE57F-6E95-2B26-130C-4886A7A455B9}"/>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Provázané obrazovky </a:t>
            </a:r>
            <a:r>
              <a:rPr lang="cs-CZ" sz="2800" cap="all" err="1"/>
              <a:t>ŽoZ</a:t>
            </a:r>
            <a:endParaRPr lang="en-US" sz="2800" cap="all">
              <a:highlight>
                <a:srgbClr val="FF66FF"/>
              </a:highlight>
              <a:latin typeface="Arial" panose="020B0604020202020204" pitchFamily="34" charset="0"/>
              <a:cs typeface="Arial" panose="020B0604020202020204" pitchFamily="34" charset="0"/>
            </a:endParaRPr>
          </a:p>
        </p:txBody>
      </p:sp>
      <p:sp>
        <p:nvSpPr>
          <p:cNvPr id="4" name="TextovéPole 3">
            <a:extLst>
              <a:ext uri="{FF2B5EF4-FFF2-40B4-BE49-F238E27FC236}">
                <a16:creationId xmlns:a16="http://schemas.microsoft.com/office/drawing/2014/main" id="{BE2B1249-F833-744F-F7FF-DAC0A03E3484}"/>
              </a:ext>
            </a:extLst>
          </p:cNvPr>
          <p:cNvSpPr txBox="1"/>
          <p:nvPr/>
        </p:nvSpPr>
        <p:spPr>
          <a:xfrm>
            <a:off x="260178" y="1336840"/>
            <a:ext cx="3120890" cy="2308324"/>
          </a:xfrm>
          <a:prstGeom prst="rect">
            <a:avLst/>
          </a:prstGeom>
          <a:noFill/>
        </p:spPr>
        <p:txBody>
          <a:bodyPr wrap="square" rtlCol="0">
            <a:spAutoFit/>
          </a:bodyPr>
          <a:lstStyle/>
          <a:p>
            <a:pPr algn="just"/>
            <a:r>
              <a:rPr lang="cs-CZ" sz="1600" dirty="0"/>
              <a:t>Je nutné zpřístupnit „nadřízenou“ a „podřízenou“ obrazovku a vždy nejprve provést změnu (alespoň formální) na „nadřízené“ záložce, teprve poté se zpřístupní „podřízená“ záložka - tlačítko </a:t>
            </a:r>
            <a:r>
              <a:rPr lang="cs-CZ" sz="1600" b="1" dirty="0"/>
              <a:t>Vykázat změnu</a:t>
            </a:r>
            <a:r>
              <a:rPr lang="cs-CZ" sz="1600" dirty="0"/>
              <a:t> nebo </a:t>
            </a:r>
            <a:r>
              <a:rPr lang="cs-CZ" sz="1600" b="1" dirty="0"/>
              <a:t>Nový záznam</a:t>
            </a:r>
            <a:r>
              <a:rPr lang="cs-CZ" sz="1600" dirty="0"/>
              <a:t>.</a:t>
            </a:r>
          </a:p>
        </p:txBody>
      </p:sp>
      <p:sp>
        <p:nvSpPr>
          <p:cNvPr id="5" name="TextovéPole 4">
            <a:extLst>
              <a:ext uri="{FF2B5EF4-FFF2-40B4-BE49-F238E27FC236}">
                <a16:creationId xmlns:a16="http://schemas.microsoft.com/office/drawing/2014/main" id="{3DEFF47F-B3C7-82A3-0212-1958439FEE8C}"/>
              </a:ext>
            </a:extLst>
          </p:cNvPr>
          <p:cNvSpPr txBox="1"/>
          <p:nvPr/>
        </p:nvSpPr>
        <p:spPr>
          <a:xfrm>
            <a:off x="457200" y="4682981"/>
            <a:ext cx="4891741" cy="1077218"/>
          </a:xfrm>
          <a:prstGeom prst="rect">
            <a:avLst/>
          </a:prstGeom>
          <a:noFill/>
        </p:spPr>
        <p:txBody>
          <a:bodyPr wrap="square" lIns="91440" tIns="45720" rIns="91440" bIns="45720" rtlCol="0" anchor="t">
            <a:spAutoFit/>
          </a:bodyPr>
          <a:lstStyle/>
          <a:p>
            <a:pPr algn="just"/>
            <a:r>
              <a:rPr lang="cs-CZ" sz="1600" dirty="0"/>
              <a:t>Přílohy k </a:t>
            </a:r>
            <a:r>
              <a:rPr lang="cs-CZ" sz="1600" dirty="0" err="1"/>
              <a:t>ŽoZ</a:t>
            </a:r>
            <a:r>
              <a:rPr lang="cs-CZ" sz="1600" dirty="0"/>
              <a:t> dokládejte na záložku      </a:t>
            </a:r>
            <a:r>
              <a:rPr lang="cs-CZ" sz="1600" b="1" dirty="0"/>
              <a:t>Dokumenty</a:t>
            </a:r>
            <a:r>
              <a:rPr lang="cs-CZ" sz="1600" dirty="0"/>
              <a:t>, kterou si musíte vybrat přes tlačítko </a:t>
            </a:r>
            <a:r>
              <a:rPr lang="cs-CZ" sz="1600" b="1" dirty="0"/>
              <a:t>Výběr obrazovek pro vykázání změn</a:t>
            </a:r>
            <a:r>
              <a:rPr lang="cs-CZ" sz="1600" dirty="0"/>
              <a:t> (nikoli na záložku </a:t>
            </a:r>
            <a:r>
              <a:rPr lang="cs-CZ" sz="1600" b="1" dirty="0"/>
              <a:t>Dokumenty pro </a:t>
            </a:r>
            <a:r>
              <a:rPr lang="cs-CZ" sz="1600" b="1" dirty="0" err="1"/>
              <a:t>ŽoZ</a:t>
            </a:r>
            <a:r>
              <a:rPr lang="cs-CZ" sz="1600" dirty="0"/>
              <a:t>).</a:t>
            </a:r>
          </a:p>
        </p:txBody>
      </p:sp>
      <p:pic>
        <p:nvPicPr>
          <p:cNvPr id="6" name="Obrázek 5" descr="Obsah obrázku text&#10;&#10;Popis byl vytvořen automaticky">
            <a:extLst>
              <a:ext uri="{FF2B5EF4-FFF2-40B4-BE49-F238E27FC236}">
                <a16:creationId xmlns:a16="http://schemas.microsoft.com/office/drawing/2014/main" id="{D7E2C84F-63E0-4012-3BC6-F8087064DA10}"/>
              </a:ext>
            </a:extLst>
          </p:cNvPr>
          <p:cNvPicPr>
            <a:picLocks noChangeAspect="1"/>
          </p:cNvPicPr>
          <p:nvPr/>
        </p:nvPicPr>
        <p:blipFill>
          <a:blip r:embed="rId3"/>
          <a:stretch>
            <a:fillRect/>
          </a:stretch>
        </p:blipFill>
        <p:spPr>
          <a:xfrm>
            <a:off x="5791491" y="4763111"/>
            <a:ext cx="2181529" cy="885949"/>
          </a:xfrm>
          <a:prstGeom prst="rect">
            <a:avLst/>
          </a:prstGeom>
        </p:spPr>
      </p:pic>
      <p:pic>
        <p:nvPicPr>
          <p:cNvPr id="11" name="Obrázek 10">
            <a:extLst>
              <a:ext uri="{FF2B5EF4-FFF2-40B4-BE49-F238E27FC236}">
                <a16:creationId xmlns:a16="http://schemas.microsoft.com/office/drawing/2014/main" id="{FA576941-890E-692F-F6A9-A4F68E6257E7}"/>
              </a:ext>
            </a:extLst>
          </p:cNvPr>
          <p:cNvPicPr>
            <a:picLocks noChangeAspect="1"/>
          </p:cNvPicPr>
          <p:nvPr/>
        </p:nvPicPr>
        <p:blipFill>
          <a:blip r:embed="rId4"/>
          <a:stretch>
            <a:fillRect/>
          </a:stretch>
        </p:blipFill>
        <p:spPr>
          <a:xfrm>
            <a:off x="3463311" y="1150237"/>
            <a:ext cx="5223489" cy="3324453"/>
          </a:xfrm>
          <a:prstGeom prst="rect">
            <a:avLst/>
          </a:prstGeom>
        </p:spPr>
      </p:pic>
    </p:spTree>
    <p:extLst>
      <p:ext uri="{BB962C8B-B14F-4D97-AF65-F5344CB8AC3E}">
        <p14:creationId xmlns:p14="http://schemas.microsoft.com/office/powerpoint/2010/main" val="3115664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61</a:t>
            </a:fld>
            <a:endParaRPr lang="en-US"/>
          </a:p>
        </p:txBody>
      </p:sp>
      <p:sp>
        <p:nvSpPr>
          <p:cNvPr id="3" name="Content Placeholder 1">
            <a:extLst>
              <a:ext uri="{FF2B5EF4-FFF2-40B4-BE49-F238E27FC236}">
                <a16:creationId xmlns:a16="http://schemas.microsoft.com/office/drawing/2014/main" id="{2D0E696A-2528-B232-38FE-E461E258FF6C}"/>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lgn="just">
              <a:buFont typeface="Arial" panose="020B0604020202020204" pitchFamily="34" charset="0"/>
              <a:buChar char="•"/>
            </a:pPr>
            <a:endParaRPr lang="cs-CZ" sz="200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ED3B1B97-240C-C43B-DBDB-7B4E1E9F4739}"/>
              </a:ext>
            </a:extLst>
          </p:cNvPr>
          <p:cNvSpPr txBox="1">
            <a:spLocks/>
          </p:cNvSpPr>
          <p:nvPr/>
        </p:nvSpPr>
        <p:spPr>
          <a:xfrm>
            <a:off x="683567" y="553421"/>
            <a:ext cx="7206819" cy="539075"/>
          </a:xfrm>
          <a:prstGeom prst="rect">
            <a:avLst/>
          </a:prstGeom>
        </p:spPr>
        <p:txBody>
          <a:bodyPr>
            <a:normAutofit fontScale="92500"/>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latin typeface="Arial" panose="020B0604020202020204" pitchFamily="34" charset="0"/>
                <a:cs typeface="Arial" panose="020B0604020202020204" pitchFamily="34" charset="0"/>
              </a:rPr>
              <a:t>Provedení změny datových položek</a:t>
            </a:r>
            <a:endParaRPr lang="en-US" sz="2800" cap="all">
              <a:latin typeface="Arial" panose="020B0604020202020204" pitchFamily="34" charset="0"/>
              <a:cs typeface="Arial" panose="020B0604020202020204" pitchFamily="34" charset="0"/>
            </a:endParaRPr>
          </a:p>
        </p:txBody>
      </p:sp>
      <p:sp>
        <p:nvSpPr>
          <p:cNvPr id="5" name="TextovéPole 4">
            <a:extLst>
              <a:ext uri="{FF2B5EF4-FFF2-40B4-BE49-F238E27FC236}">
                <a16:creationId xmlns:a16="http://schemas.microsoft.com/office/drawing/2014/main" id="{02F1B8E6-2523-F412-5708-FA29DA2E442C}"/>
              </a:ext>
            </a:extLst>
          </p:cNvPr>
          <p:cNvSpPr txBox="1"/>
          <p:nvPr/>
        </p:nvSpPr>
        <p:spPr>
          <a:xfrm>
            <a:off x="4023360" y="3515586"/>
            <a:ext cx="4294549" cy="369332"/>
          </a:xfrm>
          <a:prstGeom prst="rect">
            <a:avLst/>
          </a:prstGeom>
          <a:noFill/>
        </p:spPr>
        <p:txBody>
          <a:bodyPr wrap="square" rtlCol="0">
            <a:spAutoFit/>
          </a:bodyPr>
          <a:lstStyle/>
          <a:p>
            <a:pPr marL="285750" indent="-285750" algn="just">
              <a:buFont typeface="Arial" panose="020B0604020202020204" pitchFamily="34" charset="0"/>
              <a:buChar char="•"/>
            </a:pPr>
            <a:endParaRPr lang="cs-CZ"/>
          </a:p>
        </p:txBody>
      </p:sp>
      <p:pic>
        <p:nvPicPr>
          <p:cNvPr id="6" name="Obrázek 5" descr="Obsah obrázku text&#10;&#10;Popis byl vytvořen automaticky">
            <a:extLst>
              <a:ext uri="{FF2B5EF4-FFF2-40B4-BE49-F238E27FC236}">
                <a16:creationId xmlns:a16="http://schemas.microsoft.com/office/drawing/2014/main" id="{9DF10E2C-9908-6F12-1BBD-E68F1BCD6732}"/>
              </a:ext>
            </a:extLst>
          </p:cNvPr>
          <p:cNvPicPr>
            <a:picLocks noChangeAspect="1"/>
          </p:cNvPicPr>
          <p:nvPr/>
        </p:nvPicPr>
        <p:blipFill>
          <a:blip r:embed="rId3"/>
          <a:stretch>
            <a:fillRect/>
          </a:stretch>
        </p:blipFill>
        <p:spPr>
          <a:xfrm>
            <a:off x="1078749" y="1299462"/>
            <a:ext cx="1056536" cy="4357625"/>
          </a:xfrm>
          <a:prstGeom prst="rect">
            <a:avLst/>
          </a:prstGeom>
        </p:spPr>
      </p:pic>
      <p:sp>
        <p:nvSpPr>
          <p:cNvPr id="8" name="TextovéPole 7">
            <a:extLst>
              <a:ext uri="{FF2B5EF4-FFF2-40B4-BE49-F238E27FC236}">
                <a16:creationId xmlns:a16="http://schemas.microsoft.com/office/drawing/2014/main" id="{D534B714-EB1A-D016-24A6-559C99D56EBE}"/>
              </a:ext>
            </a:extLst>
          </p:cNvPr>
          <p:cNvSpPr txBox="1"/>
          <p:nvPr/>
        </p:nvSpPr>
        <p:spPr>
          <a:xfrm>
            <a:off x="2560320" y="3429000"/>
            <a:ext cx="5726049" cy="369332"/>
          </a:xfrm>
          <a:prstGeom prst="rect">
            <a:avLst/>
          </a:prstGeom>
          <a:noFill/>
        </p:spPr>
        <p:txBody>
          <a:bodyPr wrap="square" rtlCol="0">
            <a:spAutoFit/>
          </a:bodyPr>
          <a:lstStyle/>
          <a:p>
            <a:pPr algn="just"/>
            <a:r>
              <a:rPr lang="cs-CZ"/>
              <a:t>Systém zpřístupní požadované obrazovky k editaci.</a:t>
            </a:r>
          </a:p>
        </p:txBody>
      </p:sp>
    </p:spTree>
    <p:extLst>
      <p:ext uri="{BB962C8B-B14F-4D97-AF65-F5344CB8AC3E}">
        <p14:creationId xmlns:p14="http://schemas.microsoft.com/office/powerpoint/2010/main" val="11350445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62</a:t>
            </a:fld>
            <a:endParaRPr lang="en-US"/>
          </a:p>
        </p:txBody>
      </p:sp>
      <p:sp>
        <p:nvSpPr>
          <p:cNvPr id="3" name="Title 3">
            <a:extLst>
              <a:ext uri="{FF2B5EF4-FFF2-40B4-BE49-F238E27FC236}">
                <a16:creationId xmlns:a16="http://schemas.microsoft.com/office/drawing/2014/main" id="{F8145081-954D-D0B5-F31A-541250D4C47F}"/>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Vytvoření nových záznamů</a:t>
            </a:r>
            <a:endParaRPr lang="en-US" sz="2800" cap="all">
              <a:highlight>
                <a:srgbClr val="FF66FF"/>
              </a:highlight>
              <a:latin typeface="Arial" panose="020B0604020202020204" pitchFamily="34" charset="0"/>
              <a:cs typeface="Arial" panose="020B0604020202020204" pitchFamily="34" charset="0"/>
            </a:endParaRPr>
          </a:p>
        </p:txBody>
      </p:sp>
      <p:sp>
        <p:nvSpPr>
          <p:cNvPr id="4" name="Obdélník 3">
            <a:extLst>
              <a:ext uri="{FF2B5EF4-FFF2-40B4-BE49-F238E27FC236}">
                <a16:creationId xmlns:a16="http://schemas.microsoft.com/office/drawing/2014/main" id="{F107D09E-BA64-2EF2-802E-2904C92738CB}"/>
              </a:ext>
            </a:extLst>
          </p:cNvPr>
          <p:cNvSpPr/>
          <p:nvPr/>
        </p:nvSpPr>
        <p:spPr>
          <a:xfrm>
            <a:off x="457200" y="1150823"/>
            <a:ext cx="7829169" cy="646331"/>
          </a:xfrm>
          <a:prstGeom prst="rect">
            <a:avLst/>
          </a:prstGeom>
        </p:spPr>
        <p:txBody>
          <a:bodyPr wrap="square">
            <a:spAutoFit/>
          </a:bodyPr>
          <a:lstStyle/>
          <a:p>
            <a:pPr marL="285750" indent="-285750" algn="just">
              <a:buFont typeface="Arial" panose="020B0604020202020204" pitchFamily="34" charset="0"/>
              <a:buChar char="•"/>
            </a:pPr>
            <a:r>
              <a:rPr lang="cs-CZ" dirty="0"/>
              <a:t>Na příslušné obrazovce vyplníte položky pod tlačítkem </a:t>
            </a:r>
            <a:r>
              <a:rPr lang="cs-CZ" b="1" dirty="0"/>
              <a:t>Nový záznam</a:t>
            </a:r>
            <a:r>
              <a:rPr lang="cs-CZ" dirty="0"/>
              <a:t>.</a:t>
            </a:r>
          </a:p>
          <a:p>
            <a:pPr marL="285750" indent="-285750" algn="just">
              <a:buFont typeface="Arial" panose="020B0604020202020204" pitchFamily="34" charset="0"/>
              <a:buChar char="•"/>
            </a:pPr>
            <a:endParaRPr lang="cs-CZ" dirty="0"/>
          </a:p>
        </p:txBody>
      </p:sp>
      <p:pic>
        <p:nvPicPr>
          <p:cNvPr id="5" name="Obrázek 4">
            <a:extLst>
              <a:ext uri="{FF2B5EF4-FFF2-40B4-BE49-F238E27FC236}">
                <a16:creationId xmlns:a16="http://schemas.microsoft.com/office/drawing/2014/main" id="{D8B2B60C-D38A-B09B-6B64-780E7B0ED65E}"/>
              </a:ext>
            </a:extLst>
          </p:cNvPr>
          <p:cNvPicPr>
            <a:picLocks noChangeAspect="1"/>
          </p:cNvPicPr>
          <p:nvPr/>
        </p:nvPicPr>
        <p:blipFill>
          <a:blip r:embed="rId3"/>
          <a:stretch>
            <a:fillRect/>
          </a:stretch>
        </p:blipFill>
        <p:spPr>
          <a:xfrm>
            <a:off x="1817560" y="1678639"/>
            <a:ext cx="5095304" cy="3190280"/>
          </a:xfrm>
          <a:prstGeom prst="rect">
            <a:avLst/>
          </a:prstGeom>
        </p:spPr>
      </p:pic>
      <p:sp>
        <p:nvSpPr>
          <p:cNvPr id="6" name="TextovéPole 5">
            <a:extLst>
              <a:ext uri="{FF2B5EF4-FFF2-40B4-BE49-F238E27FC236}">
                <a16:creationId xmlns:a16="http://schemas.microsoft.com/office/drawing/2014/main" id="{79BE1302-1E2B-F8EF-7FDD-9D3E8B5DEB0E}"/>
              </a:ext>
            </a:extLst>
          </p:cNvPr>
          <p:cNvSpPr txBox="1"/>
          <p:nvPr/>
        </p:nvSpPr>
        <p:spPr>
          <a:xfrm>
            <a:off x="445275" y="5037356"/>
            <a:ext cx="7853017" cy="923330"/>
          </a:xfrm>
          <a:prstGeom prst="rect">
            <a:avLst/>
          </a:prstGeom>
          <a:noFill/>
        </p:spPr>
        <p:txBody>
          <a:bodyPr wrap="square" rtlCol="0">
            <a:spAutoFit/>
          </a:bodyPr>
          <a:lstStyle/>
          <a:p>
            <a:pPr algn="just"/>
            <a:r>
              <a:rPr lang="cs-CZ"/>
              <a:t>V případě provázaných obrazovek je nutné nejprve provést změnu (alespoň formální) na „nadřízené“ záložce, teprve poté se na „podřízené“ záložce zpřístupní tlačítko </a:t>
            </a:r>
            <a:r>
              <a:rPr lang="cs-CZ" b="1"/>
              <a:t>Nový záznam</a:t>
            </a:r>
            <a:r>
              <a:rPr lang="cs-CZ"/>
              <a:t>.</a:t>
            </a:r>
          </a:p>
        </p:txBody>
      </p:sp>
    </p:spTree>
    <p:extLst>
      <p:ext uri="{BB962C8B-B14F-4D97-AF65-F5344CB8AC3E}">
        <p14:creationId xmlns:p14="http://schemas.microsoft.com/office/powerpoint/2010/main" val="6924602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63</a:t>
            </a:fld>
            <a:endParaRPr lang="en-US"/>
          </a:p>
        </p:txBody>
      </p:sp>
      <p:sp>
        <p:nvSpPr>
          <p:cNvPr id="3" name="Title 3">
            <a:extLst>
              <a:ext uri="{FF2B5EF4-FFF2-40B4-BE49-F238E27FC236}">
                <a16:creationId xmlns:a16="http://schemas.microsoft.com/office/drawing/2014/main" id="{7DFE1D79-A4B9-E01B-F8BA-8964CBD3E0AF}"/>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Úprava původních záznamů</a:t>
            </a:r>
            <a:endParaRPr lang="en-US" sz="2800" cap="all">
              <a:highlight>
                <a:srgbClr val="FF66FF"/>
              </a:highlight>
              <a:latin typeface="Arial" panose="020B0604020202020204" pitchFamily="34" charset="0"/>
              <a:cs typeface="Arial" panose="020B0604020202020204" pitchFamily="34" charset="0"/>
            </a:endParaRPr>
          </a:p>
        </p:txBody>
      </p:sp>
      <p:sp>
        <p:nvSpPr>
          <p:cNvPr id="4" name="Obdélník 3">
            <a:extLst>
              <a:ext uri="{FF2B5EF4-FFF2-40B4-BE49-F238E27FC236}">
                <a16:creationId xmlns:a16="http://schemas.microsoft.com/office/drawing/2014/main" id="{76A3AC2D-12F8-B6B9-1350-38472DA6E530}"/>
              </a:ext>
            </a:extLst>
          </p:cNvPr>
          <p:cNvSpPr/>
          <p:nvPr/>
        </p:nvSpPr>
        <p:spPr>
          <a:xfrm>
            <a:off x="457200" y="1150823"/>
            <a:ext cx="7829169" cy="1631216"/>
          </a:xfrm>
          <a:prstGeom prst="rect">
            <a:avLst/>
          </a:prstGeom>
        </p:spPr>
        <p:txBody>
          <a:bodyPr wrap="square">
            <a:spAutoFit/>
          </a:bodyPr>
          <a:lstStyle/>
          <a:p>
            <a:pPr marL="285750" indent="-285750" algn="just">
              <a:buFont typeface="Arial" panose="020B0604020202020204" pitchFamily="34" charset="0"/>
              <a:buChar char="•"/>
            </a:pPr>
            <a:r>
              <a:rPr lang="cs-CZ" sz="1600" dirty="0"/>
              <a:t>V případě, že chcete provést úpravu/doplnění již existujících záznamů, vyberte si na potřebné záložce v tabulce konkrétní záznam, který chcete upravit (kliknutím se zeleně označí), a stiskněte tlačítko </a:t>
            </a:r>
            <a:r>
              <a:rPr lang="cs-CZ" sz="1600" b="1" dirty="0"/>
              <a:t>Vykázat změnu</a:t>
            </a:r>
            <a:r>
              <a:rPr lang="cs-CZ" sz="1600" dirty="0"/>
              <a:t>. Pod tabulkou se objeví </a:t>
            </a:r>
            <a:r>
              <a:rPr lang="cs-CZ" sz="1600" b="1" dirty="0"/>
              <a:t>Záznam upraven</a:t>
            </a:r>
            <a:r>
              <a:rPr lang="cs-CZ" sz="1600" dirty="0"/>
              <a:t> a je možné aktualizovat data. Poté je potřeba záznam uložit.</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endParaRPr lang="cs-CZ" dirty="0"/>
          </a:p>
        </p:txBody>
      </p:sp>
      <p:pic>
        <p:nvPicPr>
          <p:cNvPr id="5" name="Obrázek 4">
            <a:extLst>
              <a:ext uri="{FF2B5EF4-FFF2-40B4-BE49-F238E27FC236}">
                <a16:creationId xmlns:a16="http://schemas.microsoft.com/office/drawing/2014/main" id="{BB8BAE8D-8590-47EC-748E-FDB26965EA6F}"/>
              </a:ext>
            </a:extLst>
          </p:cNvPr>
          <p:cNvPicPr>
            <a:picLocks noChangeAspect="1"/>
          </p:cNvPicPr>
          <p:nvPr/>
        </p:nvPicPr>
        <p:blipFill>
          <a:blip r:embed="rId3"/>
          <a:stretch>
            <a:fillRect/>
          </a:stretch>
        </p:blipFill>
        <p:spPr>
          <a:xfrm>
            <a:off x="1241308" y="2207790"/>
            <a:ext cx="3045668" cy="3622537"/>
          </a:xfrm>
          <a:prstGeom prst="rect">
            <a:avLst/>
          </a:prstGeom>
        </p:spPr>
      </p:pic>
      <p:pic>
        <p:nvPicPr>
          <p:cNvPr id="6" name="Obrázek 5">
            <a:extLst>
              <a:ext uri="{FF2B5EF4-FFF2-40B4-BE49-F238E27FC236}">
                <a16:creationId xmlns:a16="http://schemas.microsoft.com/office/drawing/2014/main" id="{33E350A6-BEF9-7B2C-1125-36AD9DC81ECE}"/>
              </a:ext>
            </a:extLst>
          </p:cNvPr>
          <p:cNvPicPr>
            <a:picLocks noChangeAspect="1"/>
          </p:cNvPicPr>
          <p:nvPr/>
        </p:nvPicPr>
        <p:blipFill>
          <a:blip r:embed="rId4"/>
          <a:stretch>
            <a:fillRect/>
          </a:stretch>
        </p:blipFill>
        <p:spPr>
          <a:xfrm>
            <a:off x="4318958" y="2207789"/>
            <a:ext cx="3044721" cy="3558577"/>
          </a:xfrm>
          <a:prstGeom prst="rect">
            <a:avLst/>
          </a:prstGeom>
        </p:spPr>
      </p:pic>
    </p:spTree>
    <p:extLst>
      <p:ext uri="{BB962C8B-B14F-4D97-AF65-F5344CB8AC3E}">
        <p14:creationId xmlns:p14="http://schemas.microsoft.com/office/powerpoint/2010/main" val="16038809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64</a:t>
            </a:fld>
            <a:endParaRPr lang="en-US"/>
          </a:p>
        </p:txBody>
      </p:sp>
      <p:sp>
        <p:nvSpPr>
          <p:cNvPr id="13" name="Title 3">
            <a:extLst>
              <a:ext uri="{FF2B5EF4-FFF2-40B4-BE49-F238E27FC236}">
                <a16:creationId xmlns:a16="http://schemas.microsoft.com/office/drawing/2014/main" id="{F7EB769D-4835-6921-386B-7EC0C3ED8E0D}"/>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Odstranění původních záznamů</a:t>
            </a:r>
            <a:endParaRPr lang="en-US" sz="2800" cap="all">
              <a:highlight>
                <a:srgbClr val="FF66FF"/>
              </a:highlight>
              <a:latin typeface="Arial" panose="020B0604020202020204" pitchFamily="34" charset="0"/>
              <a:cs typeface="Arial" panose="020B0604020202020204" pitchFamily="34" charset="0"/>
            </a:endParaRPr>
          </a:p>
        </p:txBody>
      </p:sp>
      <p:pic>
        <p:nvPicPr>
          <p:cNvPr id="14" name="Obrázek 13">
            <a:extLst>
              <a:ext uri="{FF2B5EF4-FFF2-40B4-BE49-F238E27FC236}">
                <a16:creationId xmlns:a16="http://schemas.microsoft.com/office/drawing/2014/main" id="{60963739-083F-31AE-711D-D084EBE4CE0E}"/>
              </a:ext>
            </a:extLst>
          </p:cNvPr>
          <p:cNvPicPr>
            <a:picLocks noChangeAspect="1"/>
          </p:cNvPicPr>
          <p:nvPr/>
        </p:nvPicPr>
        <p:blipFill>
          <a:blip r:embed="rId3"/>
          <a:stretch>
            <a:fillRect/>
          </a:stretch>
        </p:blipFill>
        <p:spPr>
          <a:xfrm>
            <a:off x="320935" y="1283159"/>
            <a:ext cx="4251065" cy="4291681"/>
          </a:xfrm>
          <a:prstGeom prst="rect">
            <a:avLst/>
          </a:prstGeom>
        </p:spPr>
      </p:pic>
      <p:pic>
        <p:nvPicPr>
          <p:cNvPr id="15" name="Obrázek 14">
            <a:extLst>
              <a:ext uri="{FF2B5EF4-FFF2-40B4-BE49-F238E27FC236}">
                <a16:creationId xmlns:a16="http://schemas.microsoft.com/office/drawing/2014/main" id="{883D8069-A3BD-4A14-5625-2FAE7A5E8A4F}"/>
              </a:ext>
            </a:extLst>
          </p:cNvPr>
          <p:cNvPicPr/>
          <p:nvPr/>
        </p:nvPicPr>
        <p:blipFill rotWithShape="1">
          <a:blip r:embed="rId4">
            <a:extLst>
              <a:ext uri="{28A0092B-C50C-407E-A947-70E740481C1C}">
                <a14:useLocalDpi xmlns:a14="http://schemas.microsoft.com/office/drawing/2010/main" val="0"/>
              </a:ext>
            </a:extLst>
          </a:blip>
          <a:srcRect l="36715" t="69597" r="55044" b="27521"/>
          <a:stretch/>
        </p:blipFill>
        <p:spPr bwMode="auto">
          <a:xfrm>
            <a:off x="4840084" y="4212756"/>
            <a:ext cx="1145721" cy="238760"/>
          </a:xfrm>
          <a:prstGeom prst="rect">
            <a:avLst/>
          </a:prstGeom>
          <a:ln>
            <a:noFill/>
          </a:ln>
          <a:extLst>
            <a:ext uri="{53640926-AAD7-44D8-BBD7-CCE9431645EC}">
              <a14:shadowObscured xmlns:a14="http://schemas.microsoft.com/office/drawing/2010/main"/>
            </a:ext>
          </a:extLst>
        </p:spPr>
      </p:pic>
      <p:pic>
        <p:nvPicPr>
          <p:cNvPr id="16" name="Obrázek 15">
            <a:extLst>
              <a:ext uri="{FF2B5EF4-FFF2-40B4-BE49-F238E27FC236}">
                <a16:creationId xmlns:a16="http://schemas.microsoft.com/office/drawing/2014/main" id="{47257223-BB17-0B69-DE95-7CD51295C14E}"/>
              </a:ext>
            </a:extLst>
          </p:cNvPr>
          <p:cNvPicPr/>
          <p:nvPr/>
        </p:nvPicPr>
        <p:blipFill rotWithShape="1">
          <a:blip r:embed="rId5"/>
          <a:srcRect l="28352" t="74054" r="49710" b="21378"/>
          <a:stretch/>
        </p:blipFill>
        <p:spPr bwMode="auto">
          <a:xfrm>
            <a:off x="4767867" y="5326033"/>
            <a:ext cx="2563389" cy="300725"/>
          </a:xfrm>
          <a:prstGeom prst="rect">
            <a:avLst/>
          </a:prstGeom>
          <a:ln>
            <a:noFill/>
          </a:ln>
          <a:extLst>
            <a:ext uri="{53640926-AAD7-44D8-BBD7-CCE9431645EC}">
              <a14:shadowObscured xmlns:a14="http://schemas.microsoft.com/office/drawing/2010/main"/>
            </a:ext>
          </a:extLst>
        </p:spPr>
      </p:pic>
      <p:sp>
        <p:nvSpPr>
          <p:cNvPr id="21" name="TextovéPole 20">
            <a:extLst>
              <a:ext uri="{FF2B5EF4-FFF2-40B4-BE49-F238E27FC236}">
                <a16:creationId xmlns:a16="http://schemas.microsoft.com/office/drawing/2014/main" id="{862F81C9-CD2A-39DF-1DB4-56827DCA8DC0}"/>
              </a:ext>
            </a:extLst>
          </p:cNvPr>
          <p:cNvSpPr txBox="1"/>
          <p:nvPr/>
        </p:nvSpPr>
        <p:spPr>
          <a:xfrm>
            <a:off x="4636579" y="1092496"/>
            <a:ext cx="3823854" cy="4909036"/>
          </a:xfrm>
          <a:prstGeom prst="rect">
            <a:avLst/>
          </a:prstGeom>
          <a:noFill/>
        </p:spPr>
        <p:txBody>
          <a:bodyPr wrap="square" rtlCol="0">
            <a:spAutoFit/>
          </a:bodyPr>
          <a:lstStyle/>
          <a:p>
            <a:pPr algn="just"/>
            <a:r>
              <a:rPr lang="cs-CZ" dirty="0"/>
              <a:t>Pokud chcete již existující záznamy odstranit, vyberete si konkrétní záznam a stiskněte tlačítko </a:t>
            </a:r>
            <a:r>
              <a:rPr lang="cs-CZ" b="1" dirty="0"/>
              <a:t>Vykázat změnu</a:t>
            </a:r>
            <a:r>
              <a:rPr lang="cs-CZ" dirty="0"/>
              <a:t> (jako na předchozím slidu). Pod tabulkou se objeví </a:t>
            </a:r>
            <a:r>
              <a:rPr lang="cs-CZ" b="1" dirty="0"/>
              <a:t>Záznam upraven</a:t>
            </a:r>
            <a:r>
              <a:rPr lang="cs-CZ" dirty="0"/>
              <a:t>, který je nutné přes číselník změnit na </a:t>
            </a:r>
            <a:r>
              <a:rPr lang="cs-CZ" b="1" dirty="0"/>
              <a:t>Záznam smazán</a:t>
            </a:r>
            <a:r>
              <a:rPr lang="cs-CZ" dirty="0"/>
              <a:t>. Poté je potřeba záznam uložit.</a:t>
            </a:r>
          </a:p>
          <a:p>
            <a:endParaRPr lang="cs-CZ" dirty="0"/>
          </a:p>
          <a:p>
            <a:r>
              <a:rPr lang="cs-CZ" sz="1800" b="1" dirty="0"/>
              <a:t>Tlačítko Smazat záznam	   		     		</a:t>
            </a:r>
            <a:r>
              <a:rPr lang="cs-CZ" sz="1800" dirty="0"/>
              <a:t>- slouží ke smazání záznamu vytvořeného na žádosti o změnu.</a:t>
            </a:r>
          </a:p>
          <a:p>
            <a:endParaRPr lang="cs-CZ" sz="700" dirty="0"/>
          </a:p>
          <a:p>
            <a:r>
              <a:rPr lang="cs-CZ" sz="1800" b="1" dirty="0"/>
              <a:t>Pole Záznam smazán 						            </a:t>
            </a:r>
            <a:r>
              <a:rPr lang="cs-CZ" sz="1800" dirty="0"/>
              <a:t>- slouží ke smazání záznamu na projektu.</a:t>
            </a:r>
          </a:p>
        </p:txBody>
      </p:sp>
    </p:spTree>
    <p:extLst>
      <p:ext uri="{BB962C8B-B14F-4D97-AF65-F5344CB8AC3E}">
        <p14:creationId xmlns:p14="http://schemas.microsoft.com/office/powerpoint/2010/main" val="30702200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65</a:t>
            </a:fld>
            <a:endParaRPr lang="en-US"/>
          </a:p>
        </p:txBody>
      </p:sp>
      <p:sp>
        <p:nvSpPr>
          <p:cNvPr id="3" name="Title 3">
            <a:extLst>
              <a:ext uri="{FF2B5EF4-FFF2-40B4-BE49-F238E27FC236}">
                <a16:creationId xmlns:a16="http://schemas.microsoft.com/office/drawing/2014/main" id="{7505460F-87B4-CCB4-01CF-C21EBB7CB07C}"/>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Finanční plán</a:t>
            </a:r>
            <a:endParaRPr lang="en-US" sz="2800" cap="all">
              <a:highlight>
                <a:srgbClr val="FF66FF"/>
              </a:highlight>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F72AA0EF-06AD-E764-75D2-979AF92B4D27}"/>
              </a:ext>
            </a:extLst>
          </p:cNvPr>
          <p:cNvPicPr/>
          <p:nvPr/>
        </p:nvPicPr>
        <p:blipFill rotWithShape="1">
          <a:blip r:embed="rId3"/>
          <a:srcRect l="15047" t="46176" r="34356" b="27059"/>
          <a:stretch/>
        </p:blipFill>
        <p:spPr bwMode="auto">
          <a:xfrm>
            <a:off x="4286976" y="1092496"/>
            <a:ext cx="3871355" cy="1116664"/>
          </a:xfrm>
          <a:prstGeom prst="rect">
            <a:avLst/>
          </a:prstGeom>
          <a:ln>
            <a:noFill/>
          </a:ln>
          <a:extLst>
            <a:ext uri="{53640926-AAD7-44D8-BBD7-CCE9431645EC}">
              <a14:shadowObscured xmlns:a14="http://schemas.microsoft.com/office/drawing/2010/main"/>
            </a:ext>
          </a:extLst>
        </p:spPr>
      </p:pic>
      <p:sp>
        <p:nvSpPr>
          <p:cNvPr id="5" name="TextovéPole 4">
            <a:extLst>
              <a:ext uri="{FF2B5EF4-FFF2-40B4-BE49-F238E27FC236}">
                <a16:creationId xmlns:a16="http://schemas.microsoft.com/office/drawing/2014/main" id="{D4C28B2A-984A-0613-AC2E-3DF23E48E985}"/>
              </a:ext>
            </a:extLst>
          </p:cNvPr>
          <p:cNvSpPr txBox="1"/>
          <p:nvPr/>
        </p:nvSpPr>
        <p:spPr>
          <a:xfrm>
            <a:off x="4139685" y="2731262"/>
            <a:ext cx="1687417" cy="3046988"/>
          </a:xfrm>
          <a:prstGeom prst="rect">
            <a:avLst/>
          </a:prstGeom>
          <a:noFill/>
        </p:spPr>
        <p:txBody>
          <a:bodyPr wrap="square" rtlCol="0">
            <a:spAutoFit/>
          </a:bodyPr>
          <a:lstStyle/>
          <a:p>
            <a:pPr algn="just"/>
            <a:r>
              <a:rPr lang="cs-CZ" sz="1600" dirty="0"/>
              <a:t>Pro editaci rozpočtu je nutné stisknout tlačítko </a:t>
            </a:r>
            <a:r>
              <a:rPr lang="cs-CZ" sz="1600" b="1" dirty="0"/>
              <a:t>Vykázat změnu</a:t>
            </a:r>
            <a:r>
              <a:rPr lang="cs-CZ" sz="1600" dirty="0"/>
              <a:t> - vytvoří se kopie rozpočtu. Po úpravě rozpočtu proveďte rozpad financování a poté upravte finanční plán.</a:t>
            </a:r>
          </a:p>
        </p:txBody>
      </p:sp>
      <p:pic>
        <p:nvPicPr>
          <p:cNvPr id="6" name="Obrázek 5">
            <a:extLst>
              <a:ext uri="{FF2B5EF4-FFF2-40B4-BE49-F238E27FC236}">
                <a16:creationId xmlns:a16="http://schemas.microsoft.com/office/drawing/2014/main" id="{999FCA13-07EF-DA0F-5154-F6A17889D1E2}"/>
              </a:ext>
            </a:extLst>
          </p:cNvPr>
          <p:cNvPicPr>
            <a:picLocks noChangeAspect="1"/>
          </p:cNvPicPr>
          <p:nvPr/>
        </p:nvPicPr>
        <p:blipFill>
          <a:blip r:embed="rId4"/>
          <a:stretch>
            <a:fillRect/>
          </a:stretch>
        </p:blipFill>
        <p:spPr>
          <a:xfrm>
            <a:off x="324958" y="2662156"/>
            <a:ext cx="3380143" cy="3228664"/>
          </a:xfrm>
          <a:prstGeom prst="rect">
            <a:avLst/>
          </a:prstGeom>
        </p:spPr>
      </p:pic>
      <p:sp>
        <p:nvSpPr>
          <p:cNvPr id="10" name="TextovéPole 9">
            <a:extLst>
              <a:ext uri="{FF2B5EF4-FFF2-40B4-BE49-F238E27FC236}">
                <a16:creationId xmlns:a16="http://schemas.microsoft.com/office/drawing/2014/main" id="{83DF1891-28B4-5D94-2222-8292820F8E76}"/>
              </a:ext>
            </a:extLst>
          </p:cNvPr>
          <p:cNvSpPr txBox="1"/>
          <p:nvPr/>
        </p:nvSpPr>
        <p:spPr>
          <a:xfrm>
            <a:off x="183137" y="1092496"/>
            <a:ext cx="3949476" cy="1569660"/>
          </a:xfrm>
          <a:prstGeom prst="rect">
            <a:avLst/>
          </a:prstGeom>
          <a:noFill/>
        </p:spPr>
        <p:txBody>
          <a:bodyPr wrap="square" rtlCol="0">
            <a:spAutoFit/>
          </a:bodyPr>
          <a:lstStyle/>
          <a:p>
            <a:pPr algn="just"/>
            <a:r>
              <a:rPr lang="cs-CZ" sz="1600" dirty="0"/>
              <a:t>Pro provedení úpravy na záložce </a:t>
            </a:r>
            <a:r>
              <a:rPr lang="cs-CZ" sz="1600" b="1" dirty="0"/>
              <a:t>Finanční plán</a:t>
            </a:r>
            <a:r>
              <a:rPr lang="cs-CZ" sz="1600" dirty="0"/>
              <a:t> je potřeba nejprve provést změnu na provázaných záložkách  </a:t>
            </a:r>
            <a:r>
              <a:rPr lang="cs-CZ" sz="1600" b="1" dirty="0"/>
              <a:t>Rozpočet</a:t>
            </a:r>
            <a:r>
              <a:rPr lang="cs-CZ" sz="1600" dirty="0"/>
              <a:t> a </a:t>
            </a:r>
            <a:r>
              <a:rPr lang="cs-CZ" sz="1600" b="1" dirty="0"/>
              <a:t>Přehled zdrojů financování</a:t>
            </a:r>
            <a:r>
              <a:rPr lang="cs-CZ" sz="1600" dirty="0"/>
              <a:t>, do té doby není záložka </a:t>
            </a:r>
            <a:r>
              <a:rPr lang="cs-CZ" sz="1600" b="1" dirty="0"/>
              <a:t>Finanční plán</a:t>
            </a:r>
            <a:r>
              <a:rPr lang="cs-CZ" sz="1600" dirty="0"/>
              <a:t> aktivní. </a:t>
            </a:r>
          </a:p>
        </p:txBody>
      </p:sp>
      <p:pic>
        <p:nvPicPr>
          <p:cNvPr id="12" name="Obrázek 11">
            <a:extLst>
              <a:ext uri="{FF2B5EF4-FFF2-40B4-BE49-F238E27FC236}">
                <a16:creationId xmlns:a16="http://schemas.microsoft.com/office/drawing/2014/main" id="{4F2BDF75-F9F5-C185-F567-9E15D93F8851}"/>
              </a:ext>
            </a:extLst>
          </p:cNvPr>
          <p:cNvPicPr>
            <a:picLocks noChangeAspect="1"/>
          </p:cNvPicPr>
          <p:nvPr/>
        </p:nvPicPr>
        <p:blipFill>
          <a:blip r:embed="rId5"/>
          <a:stretch>
            <a:fillRect/>
          </a:stretch>
        </p:blipFill>
        <p:spPr>
          <a:xfrm>
            <a:off x="5817579" y="2616223"/>
            <a:ext cx="3081279" cy="3228664"/>
          </a:xfrm>
          <a:prstGeom prst="rect">
            <a:avLst/>
          </a:prstGeom>
        </p:spPr>
      </p:pic>
    </p:spTree>
    <p:extLst>
      <p:ext uri="{BB962C8B-B14F-4D97-AF65-F5344CB8AC3E}">
        <p14:creationId xmlns:p14="http://schemas.microsoft.com/office/powerpoint/2010/main" val="27225077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66</a:t>
            </a:fld>
            <a:endParaRPr lang="en-US"/>
          </a:p>
        </p:txBody>
      </p:sp>
      <p:sp>
        <p:nvSpPr>
          <p:cNvPr id="3" name="Title 3">
            <a:extLst>
              <a:ext uri="{FF2B5EF4-FFF2-40B4-BE49-F238E27FC236}">
                <a16:creationId xmlns:a16="http://schemas.microsoft.com/office/drawing/2014/main" id="{804689AD-C6E4-5695-94CF-E17D8D5157F6}"/>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Účet subjektu</a:t>
            </a:r>
            <a:endParaRPr lang="en-US" sz="2800" cap="all" dirty="0">
              <a:highlight>
                <a:srgbClr val="FF66FF"/>
              </a:highlight>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1E96C206-6796-FAEA-593B-2227C1D9F013}"/>
              </a:ext>
            </a:extLst>
          </p:cNvPr>
          <p:cNvPicPr>
            <a:picLocks noChangeAspect="1"/>
          </p:cNvPicPr>
          <p:nvPr/>
        </p:nvPicPr>
        <p:blipFill>
          <a:blip r:embed="rId3"/>
          <a:stretch>
            <a:fillRect/>
          </a:stretch>
        </p:blipFill>
        <p:spPr>
          <a:xfrm>
            <a:off x="4091361" y="1784412"/>
            <a:ext cx="4342287" cy="3860635"/>
          </a:xfrm>
          <a:prstGeom prst="rect">
            <a:avLst/>
          </a:prstGeom>
        </p:spPr>
      </p:pic>
      <p:sp>
        <p:nvSpPr>
          <p:cNvPr id="5" name="TextovéPole 4">
            <a:extLst>
              <a:ext uri="{FF2B5EF4-FFF2-40B4-BE49-F238E27FC236}">
                <a16:creationId xmlns:a16="http://schemas.microsoft.com/office/drawing/2014/main" id="{E862A4E5-14B4-EE7E-64E9-B7A14113AAAB}"/>
              </a:ext>
            </a:extLst>
          </p:cNvPr>
          <p:cNvSpPr txBox="1"/>
          <p:nvPr/>
        </p:nvSpPr>
        <p:spPr>
          <a:xfrm>
            <a:off x="366398" y="2049596"/>
            <a:ext cx="3657600" cy="4616648"/>
          </a:xfrm>
          <a:prstGeom prst="rect">
            <a:avLst/>
          </a:prstGeom>
          <a:noFill/>
        </p:spPr>
        <p:txBody>
          <a:bodyPr wrap="square" rtlCol="0">
            <a:spAutoFit/>
          </a:bodyPr>
          <a:lstStyle/>
          <a:p>
            <a:pPr algn="just"/>
            <a:r>
              <a:rPr lang="cs-CZ" sz="1400" dirty="0"/>
              <a:t>Nejprve je potřeba jít na záložku </a:t>
            </a:r>
            <a:r>
              <a:rPr lang="cs-CZ" sz="1400" b="1" dirty="0"/>
              <a:t>Subjekty projektu</a:t>
            </a:r>
            <a:r>
              <a:rPr lang="cs-CZ" sz="1400" dirty="0"/>
              <a:t>, kde  si v tabulce  vyberete příslušný subjekt (kliknutím  se  položka v tabulce zeleně označí) a stisknete tlačítko </a:t>
            </a:r>
            <a:r>
              <a:rPr lang="cs-CZ" sz="1400" b="1" dirty="0"/>
              <a:t>Vykázat změnu</a:t>
            </a:r>
            <a:r>
              <a:rPr lang="cs-CZ" sz="1400" dirty="0"/>
              <a:t>. Pod tabulkou se objeví </a:t>
            </a:r>
            <a:r>
              <a:rPr lang="cs-CZ" sz="1400" b="1" dirty="0"/>
              <a:t>Záznam upraven</a:t>
            </a:r>
            <a:r>
              <a:rPr lang="cs-CZ" sz="1400" dirty="0"/>
              <a:t>, záznam není potřeba skutečně upravovat,  tento krok slouží pouze k tomu, aby došlo ke zaktivnění  tlačítka </a:t>
            </a:r>
            <a:r>
              <a:rPr lang="cs-CZ" sz="1400" b="1" dirty="0"/>
              <a:t>Nový</a:t>
            </a:r>
            <a:r>
              <a:rPr lang="cs-CZ" sz="1400" dirty="0"/>
              <a:t> na záložce </a:t>
            </a:r>
            <a:r>
              <a:rPr lang="cs-CZ" sz="1400" b="1" dirty="0"/>
              <a:t>Účet subjektu</a:t>
            </a:r>
            <a:r>
              <a:rPr lang="cs-CZ" sz="1400" dirty="0"/>
              <a:t>.</a:t>
            </a:r>
          </a:p>
          <a:p>
            <a:endParaRPr lang="cs-CZ" sz="1400" dirty="0"/>
          </a:p>
          <a:p>
            <a:pPr algn="just"/>
            <a:r>
              <a:rPr lang="cs-CZ" sz="1400" dirty="0"/>
              <a:t>Pokud nevykážete změny na záložce </a:t>
            </a:r>
            <a:r>
              <a:rPr lang="cs-CZ" sz="1400" b="1" dirty="0"/>
              <a:t>Subjekty projektu</a:t>
            </a:r>
            <a:r>
              <a:rPr lang="cs-CZ" sz="1400" dirty="0"/>
              <a:t>, záložka </a:t>
            </a:r>
            <a:r>
              <a:rPr lang="cs-CZ" sz="1400" b="1" dirty="0"/>
              <a:t>Účty subjektu</a:t>
            </a:r>
            <a:r>
              <a:rPr lang="cs-CZ" sz="1400" dirty="0"/>
              <a:t> nebude aktivní.</a:t>
            </a:r>
          </a:p>
          <a:p>
            <a:pPr algn="just"/>
            <a:r>
              <a:rPr lang="cs-CZ" sz="1400" dirty="0"/>
              <a:t>Na projektové žádosti může existovat pouze jeden platný účet subjektu.</a:t>
            </a:r>
          </a:p>
          <a:p>
            <a:pPr algn="just"/>
            <a:r>
              <a:rPr lang="cs-CZ" sz="1400" dirty="0"/>
              <a:t>U neinvestičních projektů obcí musí v subjektech projektu existovat typ subjektu Zřizovatel (nadřízený kraj) s vyplněným účtem zřizovatele.</a:t>
            </a:r>
            <a:r>
              <a:rPr lang="pl-PL" sz="1400" dirty="0"/>
              <a:t> Povinnost vychází z §19 odst. 2 zákona 218/2000 o rozpočtových pravidlech</a:t>
            </a:r>
            <a:r>
              <a:rPr lang="cs-CZ" sz="1400" dirty="0"/>
              <a:t>  </a:t>
            </a:r>
          </a:p>
        </p:txBody>
      </p:sp>
      <p:sp>
        <p:nvSpPr>
          <p:cNvPr id="6" name="TextovéPole 5">
            <a:extLst>
              <a:ext uri="{FF2B5EF4-FFF2-40B4-BE49-F238E27FC236}">
                <a16:creationId xmlns:a16="http://schemas.microsoft.com/office/drawing/2014/main" id="{CACD1E41-55F2-8C14-CBA8-91E9470B8CB3}"/>
              </a:ext>
            </a:extLst>
          </p:cNvPr>
          <p:cNvSpPr txBox="1"/>
          <p:nvPr/>
        </p:nvSpPr>
        <p:spPr>
          <a:xfrm>
            <a:off x="433352" y="1048239"/>
            <a:ext cx="8103159" cy="584775"/>
          </a:xfrm>
          <a:prstGeom prst="rect">
            <a:avLst/>
          </a:prstGeom>
          <a:noFill/>
        </p:spPr>
        <p:txBody>
          <a:bodyPr wrap="square" rtlCol="0">
            <a:spAutoFit/>
          </a:bodyPr>
          <a:lstStyle/>
          <a:p>
            <a:pPr algn="just"/>
            <a:r>
              <a:rPr lang="cs-CZ" sz="1600" dirty="0"/>
              <a:t>Pro doplnění účtu subjektu je potřeba si  v úvodu žádosti o změnu vybrat tyto obrazovky pro vykázání změn - </a:t>
            </a:r>
            <a:r>
              <a:rPr lang="cs-CZ" sz="1600" b="1" dirty="0"/>
              <a:t>Subjekty projektu</a:t>
            </a:r>
            <a:r>
              <a:rPr lang="cs-CZ" sz="1600" dirty="0"/>
              <a:t> a </a:t>
            </a:r>
            <a:r>
              <a:rPr lang="cs-CZ" sz="1600" b="1" dirty="0"/>
              <a:t>Účty subjektu</a:t>
            </a:r>
            <a:r>
              <a:rPr lang="cs-CZ" sz="1600" dirty="0"/>
              <a:t>.</a:t>
            </a:r>
          </a:p>
        </p:txBody>
      </p:sp>
    </p:spTree>
    <p:extLst>
      <p:ext uri="{BB962C8B-B14F-4D97-AF65-F5344CB8AC3E}">
        <p14:creationId xmlns:p14="http://schemas.microsoft.com/office/powerpoint/2010/main" val="8849915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67</a:t>
            </a:fld>
            <a:endParaRPr lang="en-US"/>
          </a:p>
        </p:txBody>
      </p:sp>
      <p:sp>
        <p:nvSpPr>
          <p:cNvPr id="3" name="Content Placeholder 1">
            <a:extLst>
              <a:ext uri="{FF2B5EF4-FFF2-40B4-BE49-F238E27FC236}">
                <a16:creationId xmlns:a16="http://schemas.microsoft.com/office/drawing/2014/main" id="{F032926A-37ED-335B-3BE2-BBFB8AC2AD3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51766ADE-2FF9-F5E5-731D-1E11F6BCCC11}"/>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Kontrola, finalizace, podpis </a:t>
            </a:r>
            <a:r>
              <a:rPr lang="cs-CZ" sz="2800" cap="all" err="1"/>
              <a:t>ŽoZ</a:t>
            </a:r>
            <a:endParaRPr lang="en-US" sz="2800" cap="all">
              <a:highlight>
                <a:srgbClr val="FF66FF"/>
              </a:highlight>
              <a:latin typeface="Arial" panose="020B0604020202020204" pitchFamily="34" charset="0"/>
              <a:cs typeface="Arial" panose="020B0604020202020204" pitchFamily="34" charset="0"/>
            </a:endParaRPr>
          </a:p>
        </p:txBody>
      </p:sp>
      <p:pic>
        <p:nvPicPr>
          <p:cNvPr id="5" name="Obrázek 4" descr="Obsah obrázku text&#10;&#10;Popis byl vytvořen automaticky">
            <a:extLst>
              <a:ext uri="{FF2B5EF4-FFF2-40B4-BE49-F238E27FC236}">
                <a16:creationId xmlns:a16="http://schemas.microsoft.com/office/drawing/2014/main" id="{7FD7ACB5-4D0E-2DF0-71C8-096287D9648A}"/>
              </a:ext>
            </a:extLst>
          </p:cNvPr>
          <p:cNvPicPr>
            <a:picLocks noChangeAspect="1"/>
          </p:cNvPicPr>
          <p:nvPr/>
        </p:nvPicPr>
        <p:blipFill>
          <a:blip r:embed="rId3"/>
          <a:stretch>
            <a:fillRect/>
          </a:stretch>
        </p:blipFill>
        <p:spPr>
          <a:xfrm>
            <a:off x="199633" y="1299463"/>
            <a:ext cx="3439710" cy="1999532"/>
          </a:xfrm>
          <a:prstGeom prst="rect">
            <a:avLst/>
          </a:prstGeom>
        </p:spPr>
      </p:pic>
      <p:pic>
        <p:nvPicPr>
          <p:cNvPr id="6" name="Obrázek 5" descr="Obsah obrázku text&#10;&#10;Popis byl vytvořen automaticky">
            <a:extLst>
              <a:ext uri="{FF2B5EF4-FFF2-40B4-BE49-F238E27FC236}">
                <a16:creationId xmlns:a16="http://schemas.microsoft.com/office/drawing/2014/main" id="{69CD196B-593B-7032-B0A9-FF7E608FFF7A}"/>
              </a:ext>
            </a:extLst>
          </p:cNvPr>
          <p:cNvPicPr>
            <a:picLocks noChangeAspect="1"/>
          </p:cNvPicPr>
          <p:nvPr/>
        </p:nvPicPr>
        <p:blipFill>
          <a:blip r:embed="rId4"/>
          <a:stretch>
            <a:fillRect/>
          </a:stretch>
        </p:blipFill>
        <p:spPr>
          <a:xfrm>
            <a:off x="250897" y="3355017"/>
            <a:ext cx="2972215" cy="2191056"/>
          </a:xfrm>
          <a:prstGeom prst="rect">
            <a:avLst/>
          </a:prstGeom>
        </p:spPr>
      </p:pic>
      <p:sp>
        <p:nvSpPr>
          <p:cNvPr id="8" name="TextovéPole 7">
            <a:extLst>
              <a:ext uri="{FF2B5EF4-FFF2-40B4-BE49-F238E27FC236}">
                <a16:creationId xmlns:a16="http://schemas.microsoft.com/office/drawing/2014/main" id="{B0DA4E5D-04A9-A28E-6FC4-A36F8DAA5CFA}"/>
              </a:ext>
            </a:extLst>
          </p:cNvPr>
          <p:cNvSpPr txBox="1"/>
          <p:nvPr/>
        </p:nvSpPr>
        <p:spPr>
          <a:xfrm>
            <a:off x="3941685" y="1349406"/>
            <a:ext cx="4442773" cy="4247317"/>
          </a:xfrm>
          <a:prstGeom prst="rect">
            <a:avLst/>
          </a:prstGeom>
          <a:noFill/>
        </p:spPr>
        <p:txBody>
          <a:bodyPr wrap="square" rtlCol="0">
            <a:spAutoFit/>
          </a:bodyPr>
          <a:lstStyle/>
          <a:p>
            <a:pPr marL="285750" indent="-285750" algn="just">
              <a:buFont typeface="Arial" panose="020B0604020202020204" pitchFamily="34" charset="0"/>
              <a:buChar char="•"/>
            </a:pPr>
            <a:r>
              <a:rPr lang="cs-CZ"/>
              <a:t>Po provedení kontroly a finalizaci se vygeneruje tisková sestava.</a:t>
            </a:r>
          </a:p>
          <a:p>
            <a:pPr marL="285750" indent="-285750" algn="just">
              <a:buFont typeface="Arial" panose="020B0604020202020204" pitchFamily="34" charset="0"/>
              <a:buChar char="•"/>
            </a:pPr>
            <a:r>
              <a:rPr lang="cs-CZ"/>
              <a:t>Po vygenerování tiskové verze je nutné kliknout na </a:t>
            </a:r>
            <a:r>
              <a:rPr lang="cs-CZ" b="1"/>
              <a:t>pečeť </a:t>
            </a:r>
            <a:r>
              <a:rPr lang="cs-CZ"/>
              <a:t>a tlačítko </a:t>
            </a:r>
            <a:r>
              <a:rPr lang="cs-CZ" b="1"/>
              <a:t>Vytvořit podpis</a:t>
            </a:r>
            <a:r>
              <a:rPr lang="cs-CZ"/>
              <a:t>.</a:t>
            </a:r>
          </a:p>
          <a:p>
            <a:pPr marL="285750" indent="-285750" algn="just">
              <a:buFont typeface="Arial" panose="020B0604020202020204" pitchFamily="34" charset="0"/>
              <a:buChar char="•"/>
            </a:pPr>
            <a:r>
              <a:rPr lang="cs-CZ"/>
              <a:t>Je možné podepsat </a:t>
            </a:r>
            <a:r>
              <a:rPr lang="cs-CZ" err="1"/>
              <a:t>ŽoZ</a:t>
            </a:r>
            <a:r>
              <a:rPr lang="cs-CZ"/>
              <a:t> signatářem projektu či osobou zmocněnou k podpisu plnou mocí.</a:t>
            </a:r>
          </a:p>
          <a:p>
            <a:pPr marL="285750" indent="-285750" algn="just">
              <a:buFont typeface="Arial" panose="020B0604020202020204" pitchFamily="34" charset="0"/>
              <a:buChar char="•"/>
            </a:pPr>
            <a:r>
              <a:rPr lang="cs-CZ"/>
              <a:t>Zkontrolujte, že stav </a:t>
            </a:r>
            <a:r>
              <a:rPr lang="cs-CZ" err="1"/>
              <a:t>ŽoZ</a:t>
            </a:r>
            <a:r>
              <a:rPr lang="cs-CZ"/>
              <a:t> je </a:t>
            </a:r>
            <a:r>
              <a:rPr lang="cs-CZ" b="1"/>
              <a:t>Podána</a:t>
            </a:r>
            <a:r>
              <a:rPr lang="cs-CZ"/>
              <a:t> na ŘO.</a:t>
            </a:r>
          </a:p>
          <a:p>
            <a:pPr marL="285750" indent="-285750" algn="just">
              <a:buFont typeface="Arial" panose="020B0604020202020204" pitchFamily="34" charset="0"/>
              <a:buChar char="•"/>
            </a:pPr>
            <a:r>
              <a:rPr lang="cs-CZ"/>
              <a:t>Signatář projektu či osoba zmocněná k podpisu plnou mocí může </a:t>
            </a:r>
            <a:r>
              <a:rPr lang="cs-CZ" err="1"/>
              <a:t>ŽoZ</a:t>
            </a:r>
            <a:r>
              <a:rPr lang="cs-CZ"/>
              <a:t> kdykoli po podání stáhnout přes tlačítko </a:t>
            </a:r>
            <a:r>
              <a:rPr lang="cs-CZ" b="1"/>
              <a:t>Stáhnout </a:t>
            </a:r>
            <a:r>
              <a:rPr lang="cs-CZ" b="1" err="1"/>
              <a:t>ŽoZ</a:t>
            </a:r>
            <a:r>
              <a:rPr lang="cs-CZ"/>
              <a:t>.</a:t>
            </a:r>
          </a:p>
          <a:p>
            <a:pPr marL="285750" indent="-285750">
              <a:buFont typeface="Arial" panose="020B0604020202020204" pitchFamily="34" charset="0"/>
              <a:buChar char="•"/>
            </a:pPr>
            <a:endParaRPr lang="cs-CZ"/>
          </a:p>
        </p:txBody>
      </p:sp>
      <p:pic>
        <p:nvPicPr>
          <p:cNvPr id="10" name="Picture 2">
            <a:extLst>
              <a:ext uri="{FF2B5EF4-FFF2-40B4-BE49-F238E27FC236}">
                <a16:creationId xmlns:a16="http://schemas.microsoft.com/office/drawing/2014/main" id="{32550789-F398-5ECA-3637-C5897E1B92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6332" y="5002936"/>
            <a:ext cx="124777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24646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932847" y="2535347"/>
            <a:ext cx="7278305" cy="1569660"/>
          </a:xfrm>
          <a:prstGeom prst="rect">
            <a:avLst/>
          </a:prstGeom>
          <a:noFill/>
        </p:spPr>
        <p:txBody>
          <a:bodyPr wrap="square" rtlCol="0">
            <a:spAutoFit/>
          </a:bodyPr>
          <a:lstStyle/>
          <a:p>
            <a:pPr algn="ctr"/>
            <a:r>
              <a:rPr lang="cs-CZ" sz="4800" b="1" cap="all" dirty="0">
                <a:solidFill>
                  <a:schemeClr val="bg1"/>
                </a:solidFill>
                <a:latin typeface="+mj-lt"/>
                <a:ea typeface="+mj-ea"/>
                <a:cs typeface="+mj-cs"/>
              </a:rPr>
              <a:t>Žádost o platbu       a zpráva o realizaci</a:t>
            </a:r>
            <a:endParaRPr lang="cs-CZ" sz="4800" dirty="0"/>
          </a:p>
        </p:txBody>
      </p:sp>
      <p:sp>
        <p:nvSpPr>
          <p:cNvPr id="4" name="Zástupný symbol pro číslo snímku 3">
            <a:extLst>
              <a:ext uri="{FF2B5EF4-FFF2-40B4-BE49-F238E27FC236}">
                <a16:creationId xmlns:a16="http://schemas.microsoft.com/office/drawing/2014/main" id="{D522F8B7-4716-4D07-8D5B-784466A2D7BE}"/>
              </a:ext>
            </a:extLst>
          </p:cNvPr>
          <p:cNvSpPr>
            <a:spLocks noGrp="1"/>
          </p:cNvSpPr>
          <p:nvPr>
            <p:ph type="sldNum" sz="quarter" idx="4294967295"/>
          </p:nvPr>
        </p:nvSpPr>
        <p:spPr>
          <a:xfrm>
            <a:off x="0" y="6356350"/>
            <a:ext cx="501650" cy="365125"/>
          </a:xfrm>
        </p:spPr>
        <p:txBody>
          <a:bodyPr/>
          <a:lstStyle/>
          <a:p>
            <a:fld id="{4000C4B2-41BC-D741-8B94-B76DB6967C01}" type="slidenum">
              <a:rPr lang="en-US" smtClean="0">
                <a:solidFill>
                  <a:schemeClr val="bg1"/>
                </a:solidFill>
              </a:rPr>
              <a:pPr/>
              <a:t>68</a:t>
            </a:fld>
            <a:endParaRPr lang="en-US" dirty="0">
              <a:solidFill>
                <a:schemeClr val="bg1"/>
              </a:solidFill>
            </a:endParaRPr>
          </a:p>
        </p:txBody>
      </p:sp>
    </p:spTree>
    <p:extLst>
      <p:ext uri="{BB962C8B-B14F-4D97-AF65-F5344CB8AC3E}">
        <p14:creationId xmlns:p14="http://schemas.microsoft.com/office/powerpoint/2010/main" val="1010709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759542" y="202161"/>
            <a:ext cx="7206819" cy="1324472"/>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cs-CZ" sz="2200" cap="all" dirty="0"/>
          </a:p>
          <a:p>
            <a:pPr algn="ctr"/>
            <a:r>
              <a:rPr lang="cs-CZ" sz="2800" cap="all" dirty="0"/>
              <a:t>OBSAH</a:t>
            </a:r>
            <a:endParaRPr lang="en-US" sz="2800" cap="all" dirty="0"/>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Obdélník 1">
            <a:extLst>
              <a:ext uri="{FF2B5EF4-FFF2-40B4-BE49-F238E27FC236}">
                <a16:creationId xmlns:a16="http://schemas.microsoft.com/office/drawing/2014/main" id="{4F36544E-DBA2-4FC7-98E6-EDBD7C62356F}"/>
              </a:ext>
            </a:extLst>
          </p:cNvPr>
          <p:cNvSpPr/>
          <p:nvPr/>
        </p:nvSpPr>
        <p:spPr>
          <a:xfrm>
            <a:off x="433352" y="1646705"/>
            <a:ext cx="7927258" cy="4040337"/>
          </a:xfrm>
          <a:prstGeom prst="rect">
            <a:avLst/>
          </a:prstGeom>
        </p:spPr>
        <p:txBody>
          <a:bodyPr wrap="square" lIns="91440" tIns="45720" rIns="91440" bIns="45720" anchor="t">
            <a:spAutoFit/>
          </a:bodyPr>
          <a:lstStyle/>
          <a:p>
            <a:pPr marL="342900" indent="-342900" algn="just">
              <a:lnSpc>
                <a:spcPct val="120000"/>
              </a:lnSpc>
              <a:buFont typeface="Arial" panose="020B0604020202020204" pitchFamily="34" charset="0"/>
              <a:buChar char="•"/>
            </a:pPr>
            <a:r>
              <a:rPr lang="cs-CZ" sz="2400" dirty="0">
                <a:cs typeface="Arial" panose="020B0604020202020204" pitchFamily="34" charset="0"/>
              </a:rPr>
              <a:t>Dokumentace v IROP 2</a:t>
            </a:r>
          </a:p>
          <a:p>
            <a:pPr marL="342900" indent="-342900" algn="just">
              <a:lnSpc>
                <a:spcPct val="120000"/>
              </a:lnSpc>
              <a:buFont typeface="Arial" panose="020B0604020202020204" pitchFamily="34" charset="0"/>
              <a:buChar char="•"/>
            </a:pPr>
            <a:r>
              <a:rPr lang="cs-CZ" sz="2400" dirty="0">
                <a:cs typeface="Arial" panose="020B0604020202020204" pitchFamily="34" charset="0"/>
              </a:rPr>
              <a:t>Na co si dát pozor během realizace projektů </a:t>
            </a:r>
          </a:p>
          <a:p>
            <a:pPr marL="342900" indent="-342900" algn="just">
              <a:lnSpc>
                <a:spcPct val="120000"/>
              </a:lnSpc>
              <a:buFont typeface="Arial" panose="020B0604020202020204" pitchFamily="34" charset="0"/>
              <a:buChar char="•"/>
            </a:pPr>
            <a:r>
              <a:rPr lang="cs-CZ" sz="2400" dirty="0">
                <a:cs typeface="Arial" panose="020B0604020202020204" pitchFamily="34" charset="0"/>
              </a:rPr>
              <a:t>Veřejné zakázky</a:t>
            </a:r>
          </a:p>
          <a:p>
            <a:pPr marL="342900" indent="-342900" algn="just">
              <a:lnSpc>
                <a:spcPct val="120000"/>
              </a:lnSpc>
              <a:buFont typeface="Arial" panose="020B0604020202020204" pitchFamily="34" charset="0"/>
              <a:buChar char="•"/>
            </a:pPr>
            <a:r>
              <a:rPr lang="cs-CZ" sz="2400" dirty="0">
                <a:cs typeface="Arial" panose="020B0604020202020204" pitchFamily="34" charset="0"/>
              </a:rPr>
              <a:t>Žádosti o změnu</a:t>
            </a:r>
          </a:p>
          <a:p>
            <a:pPr marL="342900" indent="-342900" algn="just">
              <a:lnSpc>
                <a:spcPct val="120000"/>
              </a:lnSpc>
              <a:buFont typeface="Arial" panose="020B0604020202020204" pitchFamily="34" charset="0"/>
              <a:buChar char="•"/>
            </a:pPr>
            <a:r>
              <a:rPr lang="cs-CZ" sz="2400" dirty="0">
                <a:cs typeface="Arial" panose="020B0604020202020204" pitchFamily="34" charset="0"/>
              </a:rPr>
              <a:t>Zpráva o realizaci a Žádost o platbu</a:t>
            </a:r>
          </a:p>
          <a:p>
            <a:pPr marL="342900" indent="-342900" algn="just">
              <a:lnSpc>
                <a:spcPct val="120000"/>
              </a:lnSpc>
              <a:buFont typeface="Arial" panose="020B0604020202020204" pitchFamily="34" charset="0"/>
              <a:buChar char="•"/>
            </a:pPr>
            <a:r>
              <a:rPr lang="cs-CZ" sz="2400" dirty="0">
                <a:cs typeface="Arial" panose="020B0604020202020204" pitchFamily="34" charset="0"/>
              </a:rPr>
              <a:t>Udržitelnost</a:t>
            </a:r>
          </a:p>
          <a:p>
            <a:pPr marL="342900" indent="-342900" algn="just">
              <a:lnSpc>
                <a:spcPct val="120000"/>
              </a:lnSpc>
              <a:buFont typeface="Arial" panose="020B0604020202020204" pitchFamily="34" charset="0"/>
              <a:buChar char="•"/>
            </a:pPr>
            <a:r>
              <a:rPr lang="cs-CZ" sz="2400" dirty="0">
                <a:cs typeface="Arial" panose="020B0604020202020204" pitchFamily="34" charset="0"/>
              </a:rPr>
              <a:t>Fyzické kontroly</a:t>
            </a:r>
          </a:p>
          <a:p>
            <a:pPr marL="342900" indent="-342900" algn="just">
              <a:lnSpc>
                <a:spcPct val="120000"/>
              </a:lnSpc>
              <a:buFont typeface="Arial" panose="020B0604020202020204" pitchFamily="34" charset="0"/>
              <a:buChar char="•"/>
            </a:pPr>
            <a:r>
              <a:rPr lang="cs-CZ" sz="2400" dirty="0">
                <a:cs typeface="Arial" panose="020B0604020202020204" pitchFamily="34" charset="0"/>
              </a:rPr>
              <a:t>Archivace</a:t>
            </a:r>
          </a:p>
          <a:p>
            <a:pPr marL="342900" indent="-342900" algn="just">
              <a:lnSpc>
                <a:spcPct val="120000"/>
              </a:lnSpc>
              <a:buFont typeface="Arial" panose="020B0604020202020204" pitchFamily="34" charset="0"/>
              <a:buChar char="•"/>
            </a:pPr>
            <a:r>
              <a:rPr lang="cs-CZ" sz="2400" dirty="0">
                <a:cs typeface="Arial" panose="020B0604020202020204" pitchFamily="34" charset="0"/>
              </a:rPr>
              <a:t>Závěr       </a:t>
            </a:r>
          </a:p>
        </p:txBody>
      </p:sp>
      <p:sp>
        <p:nvSpPr>
          <p:cNvPr id="3" name="Zástupný symbol pro číslo snímku 2">
            <a:extLst>
              <a:ext uri="{FF2B5EF4-FFF2-40B4-BE49-F238E27FC236}">
                <a16:creationId xmlns:a16="http://schemas.microsoft.com/office/drawing/2014/main" id="{E4A20680-798A-4D41-9C98-66B90B94C777}"/>
              </a:ext>
            </a:extLst>
          </p:cNvPr>
          <p:cNvSpPr>
            <a:spLocks noGrp="1"/>
          </p:cNvSpPr>
          <p:nvPr>
            <p:ph type="sldNum" sz="quarter" idx="12"/>
          </p:nvPr>
        </p:nvSpPr>
        <p:spPr/>
        <p:txBody>
          <a:bodyPr/>
          <a:lstStyle/>
          <a:p>
            <a:fld id="{4000C4B2-41BC-D741-8B94-B76DB6967C01}" type="slidenum">
              <a:rPr lang="en-US" smtClean="0"/>
              <a:pPr/>
              <a:t>6</a:t>
            </a:fld>
            <a:endParaRPr lang="en-US"/>
          </a:p>
        </p:txBody>
      </p:sp>
    </p:spTree>
    <p:extLst>
      <p:ext uri="{BB962C8B-B14F-4D97-AF65-F5344CB8AC3E}">
        <p14:creationId xmlns:p14="http://schemas.microsoft.com/office/powerpoint/2010/main" val="23190876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69</a:t>
            </a:fld>
            <a:endParaRPr lang="en-US"/>
          </a:p>
        </p:txBody>
      </p:sp>
      <p:sp>
        <p:nvSpPr>
          <p:cNvPr id="3" name="Title 3">
            <a:extLst>
              <a:ext uri="{FF2B5EF4-FFF2-40B4-BE49-F238E27FC236}">
                <a16:creationId xmlns:a16="http://schemas.microsoft.com/office/drawing/2014/main" id="{92743187-E3C3-ECF9-A156-CD4192785920}"/>
              </a:ext>
            </a:extLst>
          </p:cNvPr>
          <p:cNvSpPr txBox="1">
            <a:spLocks/>
          </p:cNvSpPr>
          <p:nvPr/>
        </p:nvSpPr>
        <p:spPr>
          <a:xfrm>
            <a:off x="845890" y="36008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Předložení </a:t>
            </a:r>
            <a:r>
              <a:rPr lang="cs-CZ" sz="2800" cap="all" dirty="0" err="1"/>
              <a:t>ŽoP</a:t>
            </a:r>
            <a:r>
              <a:rPr lang="cs-CZ" sz="2800" cap="all" dirty="0"/>
              <a:t> a </a:t>
            </a:r>
            <a:r>
              <a:rPr lang="cs-CZ" sz="2800" cap="all" dirty="0" err="1"/>
              <a:t>ZoR</a:t>
            </a:r>
            <a:r>
              <a:rPr lang="cs-CZ" sz="2800" cap="all" dirty="0"/>
              <a:t> I.</a:t>
            </a:r>
            <a:endParaRPr lang="en-US" sz="2800" cap="all" dirty="0"/>
          </a:p>
        </p:txBody>
      </p:sp>
      <p:sp>
        <p:nvSpPr>
          <p:cNvPr id="4" name="Content Placeholder 2">
            <a:extLst>
              <a:ext uri="{FF2B5EF4-FFF2-40B4-BE49-F238E27FC236}">
                <a16:creationId xmlns:a16="http://schemas.microsoft.com/office/drawing/2014/main" id="{D7991826-C0A4-BFD1-ADFF-318238BB32A5}"/>
              </a:ext>
            </a:extLst>
          </p:cNvPr>
          <p:cNvSpPr txBox="1">
            <a:spLocks/>
          </p:cNvSpPr>
          <p:nvPr/>
        </p:nvSpPr>
        <p:spPr>
          <a:xfrm>
            <a:off x="911942" y="16614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5" name="Content Placeholder 1">
            <a:extLst>
              <a:ext uri="{FF2B5EF4-FFF2-40B4-BE49-F238E27FC236}">
                <a16:creationId xmlns:a16="http://schemas.microsoft.com/office/drawing/2014/main" id="{826E6F96-37D1-D921-201C-D24DA562152D}"/>
              </a:ext>
            </a:extLst>
          </p:cNvPr>
          <p:cNvSpPr txBox="1">
            <a:spLocks/>
          </p:cNvSpPr>
          <p:nvPr/>
        </p:nvSpPr>
        <p:spPr>
          <a:xfrm>
            <a:off x="380775" y="1244896"/>
            <a:ext cx="7927258" cy="4689902"/>
          </a:xfrm>
          <a:prstGeom prst="rect">
            <a:avLst/>
          </a:prstGeom>
        </p:spPr>
        <p:txBody>
          <a:bodyPr>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lnSpc>
                <a:spcPct val="120000"/>
              </a:lnSpc>
              <a:spcBef>
                <a:spcPts val="600"/>
              </a:spcBef>
              <a:spcAft>
                <a:spcPts val="600"/>
              </a:spcAft>
              <a:buFont typeface="Arial" panose="020B0604020202020204" pitchFamily="34" charset="0"/>
              <a:buChar char="•"/>
            </a:pPr>
            <a:r>
              <a:rPr lang="cs-CZ" altLang="cs-CZ" sz="1600" dirty="0" err="1">
                <a:cs typeface="Arial" panose="020B0604020202020204" pitchFamily="34" charset="0"/>
              </a:rPr>
              <a:t>ŽoP</a:t>
            </a:r>
            <a:r>
              <a:rPr lang="cs-CZ" altLang="cs-CZ" sz="1600" dirty="0">
                <a:cs typeface="Arial" panose="020B0604020202020204" pitchFamily="34" charset="0"/>
              </a:rPr>
              <a:t> = Žádost o platbu; </a:t>
            </a:r>
            <a:r>
              <a:rPr lang="cs-CZ" altLang="cs-CZ" sz="1600" dirty="0" err="1">
                <a:cs typeface="Arial" panose="020B0604020202020204" pitchFamily="34" charset="0"/>
              </a:rPr>
              <a:t>ZoR</a:t>
            </a:r>
            <a:r>
              <a:rPr lang="cs-CZ" altLang="cs-CZ" sz="1600" dirty="0">
                <a:cs typeface="Arial" panose="020B0604020202020204" pitchFamily="34" charset="0"/>
              </a:rPr>
              <a:t> = Zpráva o realizaci – průběžná/závěrečná</a:t>
            </a:r>
            <a:r>
              <a:rPr lang="pl-PL" sz="1600" dirty="0">
                <a:cs typeface="Arial" panose="020B0604020202020204" pitchFamily="34" charset="0"/>
              </a:rPr>
              <a:t> 	</a:t>
            </a:r>
          </a:p>
          <a:p>
            <a:pPr marL="457200" indent="-457200" algn="just">
              <a:lnSpc>
                <a:spcPct val="120000"/>
              </a:lnSpc>
              <a:spcBef>
                <a:spcPts val="600"/>
              </a:spcBef>
              <a:spcAft>
                <a:spcPts val="600"/>
              </a:spcAft>
              <a:buFont typeface="Arial" panose="020B0604020202020204" pitchFamily="34" charset="0"/>
              <a:buChar char="•"/>
            </a:pPr>
            <a:r>
              <a:rPr lang="cs-CZ" sz="1600" dirty="0">
                <a:cs typeface="Arial" panose="020B0604020202020204" pitchFamily="34" charset="0"/>
              </a:rPr>
              <a:t>Příjemce podá prostřednictvím MS2021+ </a:t>
            </a:r>
            <a:r>
              <a:rPr lang="cs-CZ" sz="1600" dirty="0" err="1">
                <a:cs typeface="Arial" panose="020B0604020202020204" pitchFamily="34" charset="0"/>
              </a:rPr>
              <a:t>ZoR</a:t>
            </a:r>
            <a:r>
              <a:rPr lang="cs-CZ" sz="1600" dirty="0">
                <a:cs typeface="Arial" panose="020B0604020202020204" pitchFamily="34" charset="0"/>
              </a:rPr>
              <a:t> a </a:t>
            </a:r>
            <a:r>
              <a:rPr lang="cs-CZ" sz="1600" dirty="0" err="1">
                <a:cs typeface="Arial" panose="020B0604020202020204" pitchFamily="34" charset="0"/>
              </a:rPr>
              <a:t>ŽoP</a:t>
            </a:r>
            <a:r>
              <a:rPr lang="cs-CZ" sz="1600" dirty="0">
                <a:cs typeface="Arial" panose="020B0604020202020204" pitchFamily="34" charset="0"/>
              </a:rPr>
              <a:t> a všechny její požadované přílohy nejpozději do data předložení uvedeného ve finančním plánu projektu. Závěrečnou </a:t>
            </a:r>
            <a:r>
              <a:rPr lang="cs-CZ" sz="1600" dirty="0" err="1">
                <a:cs typeface="Arial" panose="020B0604020202020204" pitchFamily="34" charset="0"/>
              </a:rPr>
              <a:t>ZoR</a:t>
            </a:r>
            <a:r>
              <a:rPr lang="cs-CZ" sz="1600" dirty="0">
                <a:cs typeface="Arial" panose="020B0604020202020204" pitchFamily="34" charset="0"/>
              </a:rPr>
              <a:t> a </a:t>
            </a:r>
            <a:r>
              <a:rPr lang="cs-CZ" sz="1600" dirty="0" err="1">
                <a:cs typeface="Arial" panose="020B0604020202020204" pitchFamily="34" charset="0"/>
              </a:rPr>
              <a:t>ŽoP</a:t>
            </a:r>
            <a:r>
              <a:rPr lang="cs-CZ" sz="1600" dirty="0">
                <a:cs typeface="Arial" panose="020B0604020202020204" pitchFamily="34" charset="0"/>
              </a:rPr>
              <a:t> příjemce podává do 20 pracovních dní od ukončení realizace projektu.</a:t>
            </a:r>
          </a:p>
          <a:p>
            <a:pPr marL="457200" indent="-457200" algn="just">
              <a:lnSpc>
                <a:spcPct val="120000"/>
              </a:lnSpc>
              <a:spcBef>
                <a:spcPts val="600"/>
              </a:spcBef>
              <a:spcAft>
                <a:spcPts val="600"/>
              </a:spcAft>
              <a:buFont typeface="Arial" panose="020B0604020202020204" pitchFamily="34" charset="0"/>
              <a:buChar char="•"/>
            </a:pPr>
            <a:r>
              <a:rPr lang="cs-CZ" sz="1600" dirty="0">
                <a:cs typeface="Arial" panose="020B0604020202020204" pitchFamily="34" charset="0"/>
              </a:rPr>
              <a:t>Pokud má příjemce v úmyslu podat </a:t>
            </a:r>
            <a:r>
              <a:rPr lang="cs-CZ" sz="1600" dirty="0" err="1">
                <a:cs typeface="Arial" panose="020B0604020202020204" pitchFamily="34" charset="0"/>
              </a:rPr>
              <a:t>ŽoZ</a:t>
            </a:r>
            <a:r>
              <a:rPr lang="cs-CZ" sz="1600" dirty="0">
                <a:cs typeface="Arial" panose="020B0604020202020204" pitchFamily="34" charset="0"/>
              </a:rPr>
              <a:t> s dopadem na podávanou Zprávu/</a:t>
            </a:r>
            <a:r>
              <a:rPr lang="cs-CZ" sz="1600" dirty="0" err="1">
                <a:cs typeface="Arial" panose="020B0604020202020204" pitchFamily="34" charset="0"/>
              </a:rPr>
              <a:t>ŽoP</a:t>
            </a:r>
            <a:r>
              <a:rPr lang="cs-CZ" sz="1600" dirty="0">
                <a:cs typeface="Arial" panose="020B0604020202020204" pitchFamily="34" charset="0"/>
              </a:rPr>
              <a:t>, musí tak učinit nejpozději </a:t>
            </a:r>
            <a:r>
              <a:rPr lang="cs-CZ" sz="1600" b="1" dirty="0">
                <a:cs typeface="Arial" panose="020B0604020202020204" pitchFamily="34" charset="0"/>
              </a:rPr>
              <a:t>do ukončení sledovaného období</a:t>
            </a:r>
            <a:r>
              <a:rPr lang="cs-CZ" sz="1600" dirty="0">
                <a:cs typeface="Arial" panose="020B0604020202020204" pitchFamily="34" charset="0"/>
              </a:rPr>
              <a:t>, případně před realizací dané změny (viz kapitola 12.1 OPPŽP). V případě podání </a:t>
            </a:r>
            <a:r>
              <a:rPr lang="cs-CZ" sz="1600" dirty="0" err="1">
                <a:cs typeface="Arial" panose="020B0604020202020204" pitchFamily="34" charset="0"/>
              </a:rPr>
              <a:t>ŽoZ</a:t>
            </a:r>
            <a:r>
              <a:rPr lang="cs-CZ" sz="1600" dirty="0">
                <a:cs typeface="Arial" panose="020B0604020202020204" pitchFamily="34" charset="0"/>
              </a:rPr>
              <a:t> s vlivem na chystanou Zprávu/</a:t>
            </a:r>
            <a:r>
              <a:rPr lang="cs-CZ" sz="1600" dirty="0" err="1">
                <a:cs typeface="Arial" panose="020B0604020202020204" pitchFamily="34" charset="0"/>
              </a:rPr>
              <a:t>ŽoP</a:t>
            </a:r>
            <a:r>
              <a:rPr lang="cs-CZ" sz="1600" dirty="0">
                <a:cs typeface="Arial" panose="020B0604020202020204" pitchFamily="34" charset="0"/>
              </a:rPr>
              <a:t> se upravuje lhůta pro podání Zprávy/</a:t>
            </a:r>
            <a:r>
              <a:rPr lang="cs-CZ" sz="1600" dirty="0" err="1">
                <a:cs typeface="Arial" panose="020B0604020202020204" pitchFamily="34" charset="0"/>
              </a:rPr>
              <a:t>ŽoP</a:t>
            </a:r>
            <a:r>
              <a:rPr lang="cs-CZ" sz="1600" dirty="0">
                <a:cs typeface="Arial" panose="020B0604020202020204" pitchFamily="34" charset="0"/>
              </a:rPr>
              <a:t> na 20 </a:t>
            </a:r>
            <a:r>
              <a:rPr lang="cs-CZ" sz="1600" dirty="0" err="1">
                <a:cs typeface="Arial" panose="020B0604020202020204" pitchFamily="34" charset="0"/>
              </a:rPr>
              <a:t>pd</a:t>
            </a:r>
            <a:r>
              <a:rPr lang="cs-CZ" sz="1600" dirty="0">
                <a:cs typeface="Arial" panose="020B0604020202020204" pitchFamily="34" charset="0"/>
              </a:rPr>
              <a:t> od doručení informace o schválení </a:t>
            </a:r>
            <a:r>
              <a:rPr lang="cs-CZ" sz="1600" dirty="0" err="1">
                <a:cs typeface="Arial" panose="020B0604020202020204" pitchFamily="34" charset="0"/>
              </a:rPr>
              <a:t>ŽoZ</a:t>
            </a:r>
            <a:r>
              <a:rPr lang="cs-CZ" sz="1600" dirty="0">
                <a:cs typeface="Arial" panose="020B0604020202020204" pitchFamily="34" charset="0"/>
              </a:rPr>
              <a:t> příjemci (v případě, kdy datum schválení </a:t>
            </a:r>
            <a:r>
              <a:rPr lang="cs-CZ" sz="1600" dirty="0" err="1">
                <a:cs typeface="Arial" panose="020B0604020202020204" pitchFamily="34" charset="0"/>
              </a:rPr>
              <a:t>ŽoZ</a:t>
            </a:r>
            <a:r>
              <a:rPr lang="cs-CZ" sz="1600" dirty="0">
                <a:cs typeface="Arial" panose="020B0604020202020204" pitchFamily="34" charset="0"/>
              </a:rPr>
              <a:t> nastane později než datum konce sledovaného období).</a:t>
            </a:r>
          </a:p>
          <a:p>
            <a:pPr marL="457200" indent="-457200" algn="just">
              <a:lnSpc>
                <a:spcPct val="120000"/>
              </a:lnSpc>
              <a:spcBef>
                <a:spcPts val="600"/>
              </a:spcBef>
              <a:spcAft>
                <a:spcPts val="600"/>
              </a:spcAft>
              <a:buFont typeface="Arial" panose="020B0604020202020204" pitchFamily="34" charset="0"/>
              <a:buChar char="•"/>
            </a:pPr>
            <a:r>
              <a:rPr lang="cs-CZ" sz="1600" dirty="0">
                <a:cs typeface="Arial" panose="020B0604020202020204" pitchFamily="34" charset="0"/>
              </a:rPr>
              <a:t>V případě, že do konce sledovaného období nebyla schválena předchozí </a:t>
            </a:r>
            <a:r>
              <a:rPr lang="cs-CZ" sz="1600" dirty="0" err="1">
                <a:cs typeface="Arial" panose="020B0604020202020204" pitchFamily="34" charset="0"/>
              </a:rPr>
              <a:t>ŽoP</a:t>
            </a:r>
            <a:r>
              <a:rPr lang="cs-CZ" sz="1600" dirty="0">
                <a:cs typeface="Arial" panose="020B0604020202020204" pitchFamily="34" charset="0"/>
              </a:rPr>
              <a:t> , upravuje se lhůta na její předložení na 20 </a:t>
            </a:r>
            <a:r>
              <a:rPr lang="cs-CZ" sz="1600" dirty="0" err="1">
                <a:cs typeface="Arial" panose="020B0604020202020204" pitchFamily="34" charset="0"/>
              </a:rPr>
              <a:t>pd</a:t>
            </a:r>
            <a:r>
              <a:rPr lang="cs-CZ" sz="1600" dirty="0">
                <a:cs typeface="Arial" panose="020B0604020202020204" pitchFamily="34" charset="0"/>
              </a:rPr>
              <a:t> od data schválení této předchozí </a:t>
            </a:r>
            <a:r>
              <a:rPr lang="cs-CZ" sz="1600" dirty="0" err="1">
                <a:cs typeface="Arial" panose="020B0604020202020204" pitchFamily="34" charset="0"/>
              </a:rPr>
              <a:t>ŽoP</a:t>
            </a:r>
            <a:r>
              <a:rPr lang="cs-CZ" sz="1600" dirty="0">
                <a:cs typeface="Arial" panose="020B0604020202020204" pitchFamily="34" charset="0"/>
              </a:rPr>
              <a:t>.</a:t>
            </a:r>
          </a:p>
          <a:p>
            <a:endParaRPr lang="cs-CZ" sz="1200" b="0" i="0" u="none" strike="noStrike" baseline="0" dirty="0">
              <a:solidFill>
                <a:srgbClr val="000000"/>
              </a:solidFill>
            </a:endParaRPr>
          </a:p>
        </p:txBody>
      </p:sp>
    </p:spTree>
    <p:extLst>
      <p:ext uri="{BB962C8B-B14F-4D97-AF65-F5344CB8AC3E}">
        <p14:creationId xmlns:p14="http://schemas.microsoft.com/office/powerpoint/2010/main" val="125922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70</a:t>
            </a:fld>
            <a:endParaRPr lang="en-US"/>
          </a:p>
        </p:txBody>
      </p:sp>
      <p:sp>
        <p:nvSpPr>
          <p:cNvPr id="4" name="Content Placeholder 2">
            <a:extLst>
              <a:ext uri="{FF2B5EF4-FFF2-40B4-BE49-F238E27FC236}">
                <a16:creationId xmlns:a16="http://schemas.microsoft.com/office/drawing/2014/main" id="{D7991826-C0A4-BFD1-ADFF-318238BB32A5}"/>
              </a:ext>
            </a:extLst>
          </p:cNvPr>
          <p:cNvSpPr txBox="1">
            <a:spLocks/>
          </p:cNvSpPr>
          <p:nvPr/>
        </p:nvSpPr>
        <p:spPr>
          <a:xfrm>
            <a:off x="911942" y="16614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6" name="Content Placeholder 1">
            <a:extLst>
              <a:ext uri="{FF2B5EF4-FFF2-40B4-BE49-F238E27FC236}">
                <a16:creationId xmlns:a16="http://schemas.microsoft.com/office/drawing/2014/main" id="{73B9390F-5910-2660-C688-6F44413D2199}"/>
              </a:ext>
            </a:extLst>
          </p:cNvPr>
          <p:cNvSpPr txBox="1">
            <a:spLocks/>
          </p:cNvSpPr>
          <p:nvPr/>
        </p:nvSpPr>
        <p:spPr>
          <a:xfrm>
            <a:off x="511510" y="1080954"/>
            <a:ext cx="8234473" cy="4753133"/>
          </a:xfrm>
          <a:prstGeom prst="rect">
            <a:avLst/>
          </a:prstGeom>
        </p:spPr>
        <p:txBody>
          <a:bodyPr>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lnSpc>
                <a:spcPct val="120000"/>
              </a:lnSpc>
              <a:spcBef>
                <a:spcPts val="600"/>
              </a:spcBef>
              <a:spcAft>
                <a:spcPts val="600"/>
              </a:spcAft>
              <a:buFont typeface="Arial" panose="020B0604020202020204" pitchFamily="34" charset="0"/>
              <a:buChar char="•"/>
            </a:pPr>
            <a:r>
              <a:rPr lang="cs-CZ" sz="1400" dirty="0">
                <a:cs typeface="Arial" panose="020B0604020202020204" pitchFamily="34" charset="0"/>
              </a:rPr>
              <a:t>Průběžnou/závěrečnou </a:t>
            </a:r>
            <a:r>
              <a:rPr lang="cs-CZ" sz="1400" dirty="0" err="1">
                <a:cs typeface="Arial" panose="020B0604020202020204" pitchFamily="34" charset="0"/>
              </a:rPr>
              <a:t>ZoR</a:t>
            </a:r>
            <a:r>
              <a:rPr lang="cs-CZ" sz="1400" dirty="0">
                <a:cs typeface="Arial" panose="020B0604020202020204" pitchFamily="34" charset="0"/>
              </a:rPr>
              <a:t> a </a:t>
            </a:r>
            <a:r>
              <a:rPr lang="cs-CZ" sz="1400" dirty="0" err="1">
                <a:cs typeface="Arial" panose="020B0604020202020204" pitchFamily="34" charset="0"/>
              </a:rPr>
              <a:t>ŽoP</a:t>
            </a:r>
            <a:r>
              <a:rPr lang="cs-CZ" sz="1400" dirty="0">
                <a:cs typeface="Arial" panose="020B0604020202020204" pitchFamily="34" charset="0"/>
              </a:rPr>
              <a:t> projektu není možné podat v MS2021+ před vydáním prvního právního aktu.</a:t>
            </a:r>
          </a:p>
          <a:p>
            <a:pPr marL="457200" indent="-457200" algn="just">
              <a:lnSpc>
                <a:spcPct val="120000"/>
              </a:lnSpc>
              <a:spcBef>
                <a:spcPts val="600"/>
              </a:spcBef>
              <a:spcAft>
                <a:spcPts val="600"/>
              </a:spcAft>
              <a:buFont typeface="Arial" panose="020B0604020202020204" pitchFamily="34" charset="0"/>
              <a:buChar char="•"/>
            </a:pPr>
            <a:r>
              <a:rPr lang="cs-CZ" sz="1400" dirty="0">
                <a:cs typeface="Arial" panose="020B0604020202020204" pitchFamily="34" charset="0"/>
              </a:rPr>
              <a:t>V případě, že je podle finančního plánu naplánováno podání </a:t>
            </a:r>
            <a:r>
              <a:rPr lang="cs-CZ" sz="1400" dirty="0" err="1">
                <a:cs typeface="Arial" panose="020B0604020202020204" pitchFamily="34" charset="0"/>
              </a:rPr>
              <a:t>ŽoP</a:t>
            </a:r>
            <a:r>
              <a:rPr lang="cs-CZ" sz="1400" dirty="0">
                <a:cs typeface="Arial" panose="020B0604020202020204" pitchFamily="34" charset="0"/>
              </a:rPr>
              <a:t> a </a:t>
            </a:r>
            <a:r>
              <a:rPr lang="cs-CZ" sz="1400" dirty="0" err="1">
                <a:cs typeface="Arial" panose="020B0604020202020204" pitchFamily="34" charset="0"/>
              </a:rPr>
              <a:t>ZoR</a:t>
            </a:r>
            <a:r>
              <a:rPr lang="cs-CZ" sz="1400" dirty="0">
                <a:cs typeface="Arial" panose="020B0604020202020204" pitchFamily="34" charset="0"/>
              </a:rPr>
              <a:t> před vydáním prvního Právního aktu/Rozhodnutí, má příjemce do 20 </a:t>
            </a:r>
            <a:r>
              <a:rPr lang="cs-CZ" sz="1400" dirty="0" err="1">
                <a:cs typeface="Arial" panose="020B0604020202020204" pitchFamily="34" charset="0"/>
              </a:rPr>
              <a:t>pd</a:t>
            </a:r>
            <a:r>
              <a:rPr lang="cs-CZ" sz="1400" dirty="0">
                <a:cs typeface="Arial" panose="020B0604020202020204" pitchFamily="34" charset="0"/>
              </a:rPr>
              <a:t> od vydání Právního aktu/Rozhodnutí  (tj. od nastavení stavu PP30 „Projekt s právním aktem“) povinnost předložit </a:t>
            </a:r>
            <a:r>
              <a:rPr lang="cs-CZ" sz="1400" dirty="0" err="1">
                <a:cs typeface="Arial" panose="020B0604020202020204" pitchFamily="34" charset="0"/>
              </a:rPr>
              <a:t>ŽoP</a:t>
            </a:r>
            <a:r>
              <a:rPr lang="cs-CZ" sz="1400" dirty="0">
                <a:cs typeface="Arial" panose="020B0604020202020204" pitchFamily="34" charset="0"/>
              </a:rPr>
              <a:t> a </a:t>
            </a:r>
            <a:r>
              <a:rPr lang="cs-CZ" sz="1400" dirty="0" err="1">
                <a:cs typeface="Arial" panose="020B0604020202020204" pitchFamily="34" charset="0"/>
              </a:rPr>
              <a:t>ZoR</a:t>
            </a:r>
            <a:r>
              <a:rPr lang="cs-CZ" sz="1400" dirty="0">
                <a:cs typeface="Arial" panose="020B0604020202020204" pitchFamily="34" charset="0"/>
              </a:rPr>
              <a:t> , případně </a:t>
            </a:r>
            <a:r>
              <a:rPr lang="cs-CZ" sz="1400" dirty="0" err="1">
                <a:cs typeface="Arial" panose="020B0604020202020204" pitchFamily="34" charset="0"/>
              </a:rPr>
              <a:t>ŽoZ</a:t>
            </a:r>
            <a:r>
              <a:rPr lang="cs-CZ" sz="1400" dirty="0">
                <a:cs typeface="Arial" panose="020B0604020202020204" pitchFamily="34" charset="0"/>
              </a:rPr>
              <a:t> na úpravu finančního plánu. </a:t>
            </a:r>
          </a:p>
          <a:p>
            <a:pPr marL="457200" indent="-457200" algn="just">
              <a:lnSpc>
                <a:spcPct val="120000"/>
              </a:lnSpc>
              <a:spcBef>
                <a:spcPts val="600"/>
              </a:spcBef>
              <a:spcAft>
                <a:spcPts val="600"/>
              </a:spcAft>
              <a:buFont typeface="Arial" panose="020B0604020202020204" pitchFamily="34" charset="0"/>
              <a:buChar char="•"/>
            </a:pPr>
            <a:r>
              <a:rPr lang="cs-CZ" sz="1400" b="0" i="0" u="none" strike="noStrike" baseline="0" dirty="0">
                <a:solidFill>
                  <a:srgbClr val="000000"/>
                </a:solidFill>
              </a:rPr>
              <a:t>V případě, že příjemce ukončil realizaci projektu před vydáním prvního právního aktu/Rozhodnutí, předloží pouze závěrečnou </a:t>
            </a:r>
            <a:r>
              <a:rPr lang="cs-CZ" sz="1400" b="0" i="0" u="none" strike="noStrike" baseline="0" dirty="0" err="1">
                <a:solidFill>
                  <a:srgbClr val="000000"/>
                </a:solidFill>
              </a:rPr>
              <a:t>ŽoP</a:t>
            </a:r>
            <a:r>
              <a:rPr lang="cs-CZ" sz="1400" b="0" i="0" u="none" strike="noStrike" baseline="0" dirty="0">
                <a:solidFill>
                  <a:srgbClr val="000000"/>
                </a:solidFill>
              </a:rPr>
              <a:t> a </a:t>
            </a:r>
            <a:r>
              <a:rPr lang="cs-CZ" sz="1400" b="0" i="0" u="none" strike="noStrike" baseline="0" dirty="0" err="1">
                <a:solidFill>
                  <a:srgbClr val="000000"/>
                </a:solidFill>
              </a:rPr>
              <a:t>ZoR</a:t>
            </a:r>
            <a:r>
              <a:rPr lang="cs-CZ" sz="1400" b="0" i="0" u="none" strike="noStrike" baseline="0" dirty="0">
                <a:solidFill>
                  <a:srgbClr val="000000"/>
                </a:solidFill>
              </a:rPr>
              <a:t> do 20 </a:t>
            </a:r>
            <a:r>
              <a:rPr lang="cs-CZ" sz="1400" b="0" i="0" u="none" strike="noStrike" baseline="0" dirty="0" err="1">
                <a:solidFill>
                  <a:srgbClr val="000000"/>
                </a:solidFill>
              </a:rPr>
              <a:t>pd</a:t>
            </a:r>
            <a:r>
              <a:rPr lang="cs-CZ" sz="1400" b="0" i="0" u="none" strike="noStrike" baseline="0" dirty="0">
                <a:solidFill>
                  <a:srgbClr val="000000"/>
                </a:solidFill>
              </a:rPr>
              <a:t> od vydání prvního PA/Rozhodnutí. Tomuto kroku musí předcházet </a:t>
            </a:r>
            <a:r>
              <a:rPr lang="cs-CZ" sz="1400" b="0" i="0" u="none" strike="noStrike" baseline="0" dirty="0" err="1">
                <a:solidFill>
                  <a:srgbClr val="000000"/>
                </a:solidFill>
              </a:rPr>
              <a:t>ŽoZ</a:t>
            </a:r>
            <a:r>
              <a:rPr lang="cs-CZ" sz="1400" b="0" i="0" u="none" strike="noStrike" baseline="0" dirty="0">
                <a:solidFill>
                  <a:srgbClr val="000000"/>
                </a:solidFill>
              </a:rPr>
              <a:t> na odstranění všech dalších, původně plánovaných </a:t>
            </a:r>
            <a:r>
              <a:rPr lang="cs-CZ" sz="1400" b="0" i="0" u="none" strike="noStrike" baseline="0" dirty="0" err="1">
                <a:solidFill>
                  <a:srgbClr val="000000"/>
                </a:solidFill>
              </a:rPr>
              <a:t>ŽoP</a:t>
            </a:r>
            <a:r>
              <a:rPr lang="cs-CZ" sz="1400" b="0" i="0" u="none" strike="noStrike" baseline="0" dirty="0">
                <a:solidFill>
                  <a:srgbClr val="000000"/>
                </a:solidFill>
              </a:rPr>
              <a:t> a </a:t>
            </a:r>
            <a:r>
              <a:rPr lang="cs-CZ" sz="1400" b="0" i="0" u="none" strike="noStrike" baseline="0" dirty="0" err="1">
                <a:solidFill>
                  <a:srgbClr val="000000"/>
                </a:solidFill>
              </a:rPr>
              <a:t>ZoR</a:t>
            </a:r>
            <a:r>
              <a:rPr lang="cs-CZ" sz="1400" b="0" i="0" u="none" strike="noStrike" baseline="0" dirty="0">
                <a:solidFill>
                  <a:srgbClr val="000000"/>
                </a:solidFill>
              </a:rPr>
              <a:t>. </a:t>
            </a:r>
          </a:p>
          <a:p>
            <a:pPr marL="457200" indent="-457200" algn="just">
              <a:lnSpc>
                <a:spcPct val="120000"/>
              </a:lnSpc>
              <a:spcBef>
                <a:spcPts val="600"/>
              </a:spcBef>
              <a:spcAft>
                <a:spcPts val="600"/>
              </a:spcAft>
              <a:buFont typeface="Arial" panose="020B0604020202020204" pitchFamily="34" charset="0"/>
              <a:buChar char="•"/>
            </a:pPr>
            <a:r>
              <a:rPr lang="cs-CZ" sz="1400" b="0" i="0" u="none" strike="noStrike" baseline="0" dirty="0">
                <a:solidFill>
                  <a:srgbClr val="000000"/>
                </a:solidFill>
              </a:rPr>
              <a:t>V případě dřívějšího ukončení realizace projektu příjemce nejdříve ověří, zda je právě probíhající sledované období posledním sledovaným obdobím projektu. V případě, že:</a:t>
            </a:r>
          </a:p>
          <a:p>
            <a:pPr marL="911225" lvl="1" indent="-457200" algn="just">
              <a:lnSpc>
                <a:spcPct val="120000"/>
              </a:lnSpc>
              <a:spcBef>
                <a:spcPts val="600"/>
              </a:spcBef>
              <a:spcAft>
                <a:spcPts val="600"/>
              </a:spcAft>
              <a:buFont typeface="Wingdings" panose="05000000000000000000" pitchFamily="2" charset="2"/>
              <a:buChar char="Ø"/>
            </a:pPr>
            <a:r>
              <a:rPr lang="cs-CZ" sz="1400" b="0" i="0" u="none" strike="noStrike" baseline="0" dirty="0">
                <a:solidFill>
                  <a:srgbClr val="000000"/>
                </a:solidFill>
              </a:rPr>
              <a:t>Ano, vyplní v závěrečné </a:t>
            </a:r>
            <a:r>
              <a:rPr lang="cs-CZ" sz="1400" b="0" i="0" u="none" strike="noStrike" baseline="0" dirty="0" err="1">
                <a:solidFill>
                  <a:srgbClr val="000000"/>
                </a:solidFill>
              </a:rPr>
              <a:t>ZoR</a:t>
            </a:r>
            <a:r>
              <a:rPr lang="cs-CZ" sz="1400" b="0" i="0" u="none" strike="noStrike" baseline="0" dirty="0">
                <a:solidFill>
                  <a:srgbClr val="000000"/>
                </a:solidFill>
              </a:rPr>
              <a:t> nové Skutečné datum ukončení projektu a podá závěrečnou </a:t>
            </a:r>
            <a:r>
              <a:rPr lang="cs-CZ" sz="1400" b="0" i="0" u="none" strike="noStrike" baseline="0" dirty="0" err="1">
                <a:solidFill>
                  <a:srgbClr val="000000"/>
                </a:solidFill>
              </a:rPr>
              <a:t>ZoR</a:t>
            </a:r>
            <a:r>
              <a:rPr lang="cs-CZ" sz="1400" b="0" i="0" u="none" strike="noStrike" baseline="0" dirty="0">
                <a:solidFill>
                  <a:srgbClr val="000000"/>
                </a:solidFill>
              </a:rPr>
              <a:t>/</a:t>
            </a:r>
            <a:r>
              <a:rPr lang="cs-CZ" sz="1400" b="0" i="0" u="none" strike="noStrike" baseline="0" dirty="0" err="1">
                <a:solidFill>
                  <a:srgbClr val="000000"/>
                </a:solidFill>
              </a:rPr>
              <a:t>ŽoP</a:t>
            </a:r>
            <a:r>
              <a:rPr lang="cs-CZ" sz="1400" b="0" i="0" u="none" strike="noStrike" baseline="0" dirty="0">
                <a:solidFill>
                  <a:srgbClr val="000000"/>
                </a:solidFill>
              </a:rPr>
              <a:t> bez nutnosti předtím upravit finanční plán projektu prostřednictvím </a:t>
            </a:r>
            <a:r>
              <a:rPr lang="cs-CZ" sz="1400" b="0" i="0" u="none" strike="noStrike" baseline="0" dirty="0" err="1">
                <a:solidFill>
                  <a:srgbClr val="000000"/>
                </a:solidFill>
              </a:rPr>
              <a:t>ŽoZ</a:t>
            </a:r>
            <a:r>
              <a:rPr lang="cs-CZ" sz="1400" b="0" i="0" u="none" strike="noStrike" baseline="0" dirty="0">
                <a:solidFill>
                  <a:srgbClr val="000000"/>
                </a:solidFill>
              </a:rPr>
              <a:t>.</a:t>
            </a:r>
          </a:p>
          <a:p>
            <a:pPr marL="911225" lvl="1" indent="-457200" algn="just">
              <a:lnSpc>
                <a:spcPct val="120000"/>
              </a:lnSpc>
              <a:spcBef>
                <a:spcPts val="600"/>
              </a:spcBef>
              <a:spcAft>
                <a:spcPts val="600"/>
              </a:spcAft>
              <a:buFont typeface="Wingdings" panose="05000000000000000000" pitchFamily="2" charset="2"/>
              <a:buChar char="Ø"/>
            </a:pPr>
            <a:r>
              <a:rPr lang="cs-CZ" sz="1400" b="0" dirty="0">
                <a:solidFill>
                  <a:srgbClr val="000000"/>
                </a:solidFill>
              </a:rPr>
              <a:t>	Ne, založí a podá </a:t>
            </a:r>
            <a:r>
              <a:rPr lang="cs-CZ" sz="1400" b="0" dirty="0" err="1">
                <a:solidFill>
                  <a:srgbClr val="000000"/>
                </a:solidFill>
              </a:rPr>
              <a:t>ŽoZ</a:t>
            </a:r>
            <a:r>
              <a:rPr lang="cs-CZ" sz="1400" b="0" dirty="0">
                <a:solidFill>
                  <a:srgbClr val="000000"/>
                </a:solidFill>
              </a:rPr>
              <a:t> s úpravou finančního plánu a harmonogramu projektu</a:t>
            </a:r>
            <a:r>
              <a:rPr lang="cs-CZ" sz="1400" b="0" i="0" u="none" strike="noStrike" baseline="0" dirty="0">
                <a:solidFill>
                  <a:srgbClr val="000000"/>
                </a:solidFill>
              </a:rPr>
              <a:t>.</a:t>
            </a:r>
          </a:p>
          <a:p>
            <a:pPr marL="457200" indent="-457200" algn="just">
              <a:lnSpc>
                <a:spcPct val="120000"/>
              </a:lnSpc>
              <a:spcBef>
                <a:spcPts val="600"/>
              </a:spcBef>
              <a:spcAft>
                <a:spcPts val="600"/>
              </a:spcAft>
              <a:buFont typeface="Arial" panose="020B0604020202020204" pitchFamily="34" charset="0"/>
              <a:buChar char="•"/>
            </a:pPr>
            <a:endParaRPr lang="cs-CZ" sz="1600" b="0" i="0" u="none" strike="noStrike" baseline="0" dirty="0">
              <a:solidFill>
                <a:srgbClr val="000000"/>
              </a:solidFill>
            </a:endParaRPr>
          </a:p>
          <a:p>
            <a:endParaRPr lang="cs-CZ" sz="1200" b="0" i="0" u="none" strike="noStrike" baseline="0" dirty="0">
              <a:solidFill>
                <a:srgbClr val="000000"/>
              </a:solidFill>
            </a:endParaRPr>
          </a:p>
        </p:txBody>
      </p:sp>
      <p:sp>
        <p:nvSpPr>
          <p:cNvPr id="8" name="Title 3">
            <a:extLst>
              <a:ext uri="{FF2B5EF4-FFF2-40B4-BE49-F238E27FC236}">
                <a16:creationId xmlns:a16="http://schemas.microsoft.com/office/drawing/2014/main" id="{2944CD97-1CD7-B8A4-9AC2-0B49DE2CB3B8}"/>
              </a:ext>
            </a:extLst>
          </p:cNvPr>
          <p:cNvSpPr txBox="1">
            <a:spLocks/>
          </p:cNvSpPr>
          <p:nvPr/>
        </p:nvSpPr>
        <p:spPr>
          <a:xfrm>
            <a:off x="835967" y="541879"/>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Předložení </a:t>
            </a:r>
            <a:r>
              <a:rPr lang="cs-CZ" sz="2800" cap="all" err="1"/>
              <a:t>ŽoP</a:t>
            </a:r>
            <a:r>
              <a:rPr lang="cs-CZ" sz="2800" cap="all"/>
              <a:t> a </a:t>
            </a:r>
            <a:r>
              <a:rPr lang="cs-CZ" sz="2800" cap="all" err="1"/>
              <a:t>ZoR</a:t>
            </a:r>
            <a:r>
              <a:rPr lang="cs-CZ" sz="2800" cap="all"/>
              <a:t> II.</a:t>
            </a:r>
            <a:endParaRPr lang="en-US" sz="2800" cap="all"/>
          </a:p>
        </p:txBody>
      </p:sp>
      <p:sp>
        <p:nvSpPr>
          <p:cNvPr id="10" name="Content Placeholder 2">
            <a:extLst>
              <a:ext uri="{FF2B5EF4-FFF2-40B4-BE49-F238E27FC236}">
                <a16:creationId xmlns:a16="http://schemas.microsoft.com/office/drawing/2014/main" id="{4767FB81-BFAE-2877-6872-2CBAA995FCEB}"/>
              </a:ext>
            </a:extLst>
          </p:cNvPr>
          <p:cNvSpPr txBox="1">
            <a:spLocks/>
          </p:cNvSpPr>
          <p:nvPr/>
        </p:nvSpPr>
        <p:spPr>
          <a:xfrm>
            <a:off x="911942" y="1497536"/>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6838319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71</a:t>
            </a:fld>
            <a:endParaRPr lang="en-US"/>
          </a:p>
        </p:txBody>
      </p:sp>
      <p:sp>
        <p:nvSpPr>
          <p:cNvPr id="4" name="Content Placeholder 2">
            <a:extLst>
              <a:ext uri="{FF2B5EF4-FFF2-40B4-BE49-F238E27FC236}">
                <a16:creationId xmlns:a16="http://schemas.microsoft.com/office/drawing/2014/main" id="{D7991826-C0A4-BFD1-ADFF-318238BB32A5}"/>
              </a:ext>
            </a:extLst>
          </p:cNvPr>
          <p:cNvSpPr txBox="1">
            <a:spLocks/>
          </p:cNvSpPr>
          <p:nvPr/>
        </p:nvSpPr>
        <p:spPr>
          <a:xfrm>
            <a:off x="911942" y="16614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3" name="Title 3">
            <a:extLst>
              <a:ext uri="{FF2B5EF4-FFF2-40B4-BE49-F238E27FC236}">
                <a16:creationId xmlns:a16="http://schemas.microsoft.com/office/drawing/2014/main" id="{0D19A965-7401-3FBA-CBC8-8A3F61DADB4D}"/>
              </a:ext>
            </a:extLst>
          </p:cNvPr>
          <p:cNvSpPr txBox="1">
            <a:spLocks/>
          </p:cNvSpPr>
          <p:nvPr/>
        </p:nvSpPr>
        <p:spPr>
          <a:xfrm>
            <a:off x="845890" y="654567"/>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Předložení </a:t>
            </a:r>
            <a:r>
              <a:rPr lang="cs-CZ" sz="2800" cap="all" dirty="0" err="1"/>
              <a:t>ŽoP</a:t>
            </a:r>
            <a:r>
              <a:rPr lang="cs-CZ" sz="2800" cap="all" dirty="0"/>
              <a:t> a </a:t>
            </a:r>
            <a:r>
              <a:rPr lang="cs-CZ" sz="2800" cap="all" dirty="0" err="1"/>
              <a:t>ZoR</a:t>
            </a:r>
            <a:r>
              <a:rPr lang="cs-CZ" sz="2800" cap="all" dirty="0"/>
              <a:t> III.</a:t>
            </a:r>
            <a:endParaRPr lang="en-US" sz="2800" cap="all" dirty="0"/>
          </a:p>
        </p:txBody>
      </p:sp>
      <p:sp>
        <p:nvSpPr>
          <p:cNvPr id="6" name="Content Placeholder 1">
            <a:extLst>
              <a:ext uri="{FF2B5EF4-FFF2-40B4-BE49-F238E27FC236}">
                <a16:creationId xmlns:a16="http://schemas.microsoft.com/office/drawing/2014/main" id="{FD1863BC-C79C-3A16-E708-FC8C9AB41D34}"/>
              </a:ext>
            </a:extLst>
          </p:cNvPr>
          <p:cNvSpPr txBox="1">
            <a:spLocks/>
          </p:cNvSpPr>
          <p:nvPr/>
        </p:nvSpPr>
        <p:spPr>
          <a:xfrm>
            <a:off x="433352" y="1254814"/>
            <a:ext cx="8216718" cy="4780227"/>
          </a:xfrm>
          <a:prstGeom prst="rect">
            <a:avLst/>
          </a:prstGeom>
        </p:spPr>
        <p:txBody>
          <a:bodyPr>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lnSpc>
                <a:spcPct val="120000"/>
              </a:lnSpc>
              <a:spcBef>
                <a:spcPts val="600"/>
              </a:spcBef>
              <a:spcAft>
                <a:spcPts val="600"/>
              </a:spcAft>
              <a:buFont typeface="Arial" panose="020B0604020202020204" pitchFamily="34" charset="0"/>
              <a:buChar char="•"/>
            </a:pPr>
            <a:r>
              <a:rPr lang="cs-CZ" sz="1600" dirty="0">
                <a:solidFill>
                  <a:srgbClr val="000000"/>
                </a:solidFill>
              </a:rPr>
              <a:t>Úplná k</a:t>
            </a:r>
            <a:r>
              <a:rPr lang="cs-CZ" sz="1600" b="0" i="0" u="none" strike="noStrike" baseline="0" dirty="0">
                <a:solidFill>
                  <a:srgbClr val="000000"/>
                </a:solidFill>
              </a:rPr>
              <a:t>ontrola </a:t>
            </a:r>
            <a:r>
              <a:rPr lang="cs-CZ" sz="1600" b="0" i="0" u="none" strike="noStrike" baseline="0" dirty="0" err="1">
                <a:solidFill>
                  <a:srgbClr val="000000"/>
                </a:solidFill>
              </a:rPr>
              <a:t>ZoR</a:t>
            </a:r>
            <a:r>
              <a:rPr lang="cs-CZ" sz="1600" b="0" i="0" u="none" strike="noStrike" baseline="0" dirty="0">
                <a:solidFill>
                  <a:srgbClr val="000000"/>
                </a:solidFill>
              </a:rPr>
              <a:t> a </a:t>
            </a:r>
            <a:r>
              <a:rPr lang="cs-CZ" sz="1600" b="0" i="0" u="none" strike="noStrike" baseline="0" dirty="0" err="1">
                <a:solidFill>
                  <a:srgbClr val="000000"/>
                </a:solidFill>
              </a:rPr>
              <a:t>ŽoP</a:t>
            </a:r>
            <a:r>
              <a:rPr lang="cs-CZ" sz="1600" b="0" i="0" u="none" strike="noStrike" baseline="0" dirty="0">
                <a:solidFill>
                  <a:srgbClr val="000000"/>
                </a:solidFill>
              </a:rPr>
              <a:t> bude probíhat na základě vybraného vzorku. </a:t>
            </a:r>
          </a:p>
          <a:p>
            <a:pPr marL="457200" indent="-457200" algn="just">
              <a:lnSpc>
                <a:spcPct val="120000"/>
              </a:lnSpc>
              <a:spcBef>
                <a:spcPts val="600"/>
              </a:spcBef>
              <a:spcAft>
                <a:spcPts val="600"/>
              </a:spcAft>
              <a:buFont typeface="Arial" panose="020B0604020202020204" pitchFamily="34" charset="0"/>
              <a:buChar char="•"/>
            </a:pPr>
            <a:r>
              <a:rPr lang="cs-CZ" sz="1600" b="0" i="0" u="none" strike="noStrike" baseline="0" dirty="0">
                <a:solidFill>
                  <a:srgbClr val="000000"/>
                </a:solidFill>
              </a:rPr>
              <a:t>U každé </a:t>
            </a:r>
            <a:r>
              <a:rPr lang="cs-CZ" sz="1600" b="0" i="0" u="none" strike="noStrike" baseline="0" dirty="0" err="1">
                <a:solidFill>
                  <a:srgbClr val="000000"/>
                </a:solidFill>
              </a:rPr>
              <a:t>ŽoP</a:t>
            </a:r>
            <a:r>
              <a:rPr lang="cs-CZ" sz="1600" b="0" i="0" u="none" strike="noStrike" baseline="0" dirty="0">
                <a:solidFill>
                  <a:srgbClr val="000000"/>
                </a:solidFill>
              </a:rPr>
              <a:t> a </a:t>
            </a:r>
            <a:r>
              <a:rPr lang="cs-CZ" sz="1600" b="0" i="0" u="none" strike="noStrike" baseline="0" dirty="0" err="1">
                <a:solidFill>
                  <a:srgbClr val="000000"/>
                </a:solidFill>
              </a:rPr>
              <a:t>ZoR</a:t>
            </a:r>
            <a:r>
              <a:rPr lang="cs-CZ" sz="1600" b="0" i="0" u="none" strike="noStrike" baseline="0" dirty="0">
                <a:solidFill>
                  <a:srgbClr val="000000"/>
                </a:solidFill>
              </a:rPr>
              <a:t> bude provedena zjednodušená administrativní kontrola zaměřená na  splnění administrativních náležitostí </a:t>
            </a:r>
            <a:r>
              <a:rPr lang="cs-CZ" sz="1600" b="0" i="0" u="none" strike="noStrike" baseline="0" dirty="0" err="1">
                <a:solidFill>
                  <a:srgbClr val="000000"/>
                </a:solidFill>
              </a:rPr>
              <a:t>ŽoP</a:t>
            </a:r>
            <a:r>
              <a:rPr lang="cs-CZ" sz="1600" b="0" i="0" u="none" strike="noStrike" baseline="0" dirty="0">
                <a:solidFill>
                  <a:srgbClr val="000000"/>
                </a:solidFill>
              </a:rPr>
              <a:t> nutných k převedení peněžních prostředků, ověření a případné vyčíslení finančních oprav vyplývajících z předchozích </a:t>
            </a:r>
            <a:r>
              <a:rPr lang="cs-CZ" sz="1600" b="0" i="0" u="none" strike="noStrike" baseline="0" dirty="0" err="1">
                <a:solidFill>
                  <a:srgbClr val="000000"/>
                </a:solidFill>
              </a:rPr>
              <a:t>ŽoP</a:t>
            </a:r>
            <a:r>
              <a:rPr lang="cs-CZ" sz="1600" b="0" i="0" u="none" strike="noStrike" baseline="0" dirty="0">
                <a:solidFill>
                  <a:srgbClr val="000000"/>
                </a:solidFill>
              </a:rPr>
              <a:t>,  splnění nápravných opatření uložených z předchozích provedených kontrol, případné ponížení celkových způsobilých výdajů o nezpůsobilé výdaje zjištěné při ex-ante kontrole, účel, cíl projektu a naplnění indikátorů.</a:t>
            </a:r>
          </a:p>
          <a:p>
            <a:pPr marL="457200" indent="-457200" algn="just">
              <a:lnSpc>
                <a:spcPct val="120000"/>
              </a:lnSpc>
              <a:spcBef>
                <a:spcPts val="600"/>
              </a:spcBef>
              <a:spcAft>
                <a:spcPts val="600"/>
              </a:spcAft>
              <a:buFont typeface="Arial" panose="020B0604020202020204" pitchFamily="34" charset="0"/>
              <a:buChar char="•"/>
            </a:pPr>
            <a:r>
              <a:rPr lang="cs-CZ" sz="1600" dirty="0">
                <a:cs typeface="Arial" panose="020B0604020202020204" pitchFamily="34" charset="0"/>
              </a:rPr>
              <a:t>Jsou-li při kontrole zjištěny chyby či jiné nedostatky, je příjemce vyzván depeší k přepracování a doplnění. Zároveň je příjemci </a:t>
            </a:r>
            <a:r>
              <a:rPr lang="cs-CZ" sz="1600" dirty="0" err="1">
                <a:cs typeface="Arial" panose="020B0604020202020204" pitchFamily="34" charset="0"/>
              </a:rPr>
              <a:t>ZoR</a:t>
            </a:r>
            <a:r>
              <a:rPr lang="cs-CZ" sz="1600" dirty="0">
                <a:cs typeface="Arial" panose="020B0604020202020204" pitchFamily="34" charset="0"/>
              </a:rPr>
              <a:t>/</a:t>
            </a:r>
            <a:r>
              <a:rPr lang="cs-CZ" sz="1600" dirty="0" err="1">
                <a:cs typeface="Arial" panose="020B0604020202020204" pitchFamily="34" charset="0"/>
              </a:rPr>
              <a:t>ŽoP</a:t>
            </a:r>
            <a:r>
              <a:rPr lang="cs-CZ" sz="1600" dirty="0">
                <a:cs typeface="Arial" panose="020B0604020202020204" pitchFamily="34" charset="0"/>
              </a:rPr>
              <a:t> zpřístupněna k editaci. Příjemce ve stanovené lhůtě opraví či doplní požadované údaje, znovu provede finalizaci a </a:t>
            </a:r>
            <a:r>
              <a:rPr lang="cs-CZ" sz="1600" dirty="0" err="1">
                <a:cs typeface="Arial" panose="020B0604020202020204" pitchFamily="34" charset="0"/>
              </a:rPr>
              <a:t>ŽoP</a:t>
            </a:r>
            <a:r>
              <a:rPr lang="cs-CZ" sz="1600" dirty="0">
                <a:cs typeface="Arial" panose="020B0604020202020204" pitchFamily="34" charset="0"/>
              </a:rPr>
              <a:t> elektronicky podepíše. Počet výzev k doplnění zasílaných příjemci je neomezený nicméně celková lhůta k doplnění nesmí ze strany příjemce překročit 20 </a:t>
            </a:r>
            <a:r>
              <a:rPr lang="cs-CZ" sz="1600" dirty="0" err="1">
                <a:cs typeface="Arial" panose="020B0604020202020204" pitchFamily="34" charset="0"/>
              </a:rPr>
              <a:t>pd</a:t>
            </a:r>
            <a:r>
              <a:rPr lang="cs-CZ" sz="1600" dirty="0">
                <a:cs typeface="Arial" panose="020B0604020202020204" pitchFamily="34" charset="0"/>
              </a:rPr>
              <a:t>. Příjemce může požádat interní depeší o prodloužení lhůty, max. však o 10 </a:t>
            </a:r>
            <a:r>
              <a:rPr lang="cs-CZ" sz="1600" dirty="0" err="1">
                <a:cs typeface="Arial" panose="020B0604020202020204" pitchFamily="34" charset="0"/>
              </a:rPr>
              <a:t>pd</a:t>
            </a:r>
            <a:r>
              <a:rPr lang="cs-CZ" sz="1600" dirty="0">
                <a:cs typeface="Arial" panose="020B0604020202020204" pitchFamily="34" charset="0"/>
              </a:rPr>
              <a:t>. Celková lhůta nesmí překročit 30 </a:t>
            </a:r>
            <a:r>
              <a:rPr lang="cs-CZ" sz="1600" dirty="0" err="1">
                <a:cs typeface="Arial" panose="020B0604020202020204" pitchFamily="34" charset="0"/>
              </a:rPr>
              <a:t>pd</a:t>
            </a:r>
            <a:r>
              <a:rPr lang="cs-CZ" sz="1600" dirty="0">
                <a:cs typeface="Arial" panose="020B0604020202020204" pitchFamily="34" charset="0"/>
              </a:rPr>
              <a:t>. </a:t>
            </a:r>
            <a:endParaRPr lang="cs-CZ" sz="1600" b="0" i="0" u="none" strike="noStrike" baseline="0" dirty="0">
              <a:solidFill>
                <a:srgbClr val="000000"/>
              </a:solidFill>
            </a:endParaRPr>
          </a:p>
          <a:p>
            <a:endParaRPr lang="cs-CZ" sz="1200" b="0" i="0" u="none" strike="noStrike" baseline="0" dirty="0">
              <a:solidFill>
                <a:srgbClr val="000000"/>
              </a:solidFill>
            </a:endParaRPr>
          </a:p>
        </p:txBody>
      </p:sp>
    </p:spTree>
    <p:extLst>
      <p:ext uri="{BB962C8B-B14F-4D97-AF65-F5344CB8AC3E}">
        <p14:creationId xmlns:p14="http://schemas.microsoft.com/office/powerpoint/2010/main" val="42752126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72</a:t>
            </a:fld>
            <a:endParaRPr lang="en-US"/>
          </a:p>
        </p:txBody>
      </p:sp>
      <p:sp>
        <p:nvSpPr>
          <p:cNvPr id="4" name="Content Placeholder 2">
            <a:extLst>
              <a:ext uri="{FF2B5EF4-FFF2-40B4-BE49-F238E27FC236}">
                <a16:creationId xmlns:a16="http://schemas.microsoft.com/office/drawing/2014/main" id="{D7991826-C0A4-BFD1-ADFF-318238BB32A5}"/>
              </a:ext>
            </a:extLst>
          </p:cNvPr>
          <p:cNvSpPr txBox="1">
            <a:spLocks/>
          </p:cNvSpPr>
          <p:nvPr/>
        </p:nvSpPr>
        <p:spPr>
          <a:xfrm>
            <a:off x="911942" y="16614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3" name="Content Placeholder 1">
            <a:extLst>
              <a:ext uri="{FF2B5EF4-FFF2-40B4-BE49-F238E27FC236}">
                <a16:creationId xmlns:a16="http://schemas.microsoft.com/office/drawing/2014/main" id="{6B22C7F9-C12B-2113-E19C-3E10BFFBED33}"/>
              </a:ext>
            </a:extLst>
          </p:cNvPr>
          <p:cNvSpPr txBox="1">
            <a:spLocks/>
          </p:cNvSpPr>
          <p:nvPr/>
        </p:nvSpPr>
        <p:spPr>
          <a:xfrm>
            <a:off x="607142" y="708498"/>
            <a:ext cx="7829169" cy="5478943"/>
          </a:xfrm>
          <a:prstGeom prst="rect">
            <a:avLst/>
          </a:prstGeom>
        </p:spPr>
        <p:txBody>
          <a:bodyPr>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0" indent="-285750" algn="just">
              <a:buFont typeface="Arial" panose="020B0604020202020204" pitchFamily="34" charset="0"/>
              <a:buChar char="•"/>
            </a:pPr>
            <a:r>
              <a:rPr lang="cs-CZ" sz="1300" dirty="0"/>
              <a:t>Faktury vč. dokladů o úhradě </a:t>
            </a:r>
          </a:p>
          <a:p>
            <a:pPr marL="285750" lvl="0" indent="-285750" algn="just">
              <a:buFont typeface="Arial" panose="020B0604020202020204" pitchFamily="34" charset="0"/>
              <a:buChar char="•"/>
            </a:pPr>
            <a:r>
              <a:rPr lang="cs-CZ" sz="1300" dirty="0"/>
              <a:t>Předávací protokoly</a:t>
            </a:r>
          </a:p>
          <a:p>
            <a:pPr marL="285750" lvl="0" indent="-285750" algn="just">
              <a:buFont typeface="Arial" panose="020B0604020202020204" pitchFamily="34" charset="0"/>
              <a:buChar char="•"/>
            </a:pPr>
            <a:r>
              <a:rPr lang="cs-CZ" sz="1300" dirty="0"/>
              <a:t>Doklady o splnění daňové povinnosti v případě přenesené </a:t>
            </a:r>
            <a:r>
              <a:rPr lang="cs-CZ" sz="1300" dirty="0" err="1"/>
              <a:t>daň.pov</a:t>
            </a:r>
            <a:r>
              <a:rPr lang="cs-CZ" sz="1300" dirty="0"/>
              <a:t>.</a:t>
            </a:r>
          </a:p>
          <a:p>
            <a:pPr marL="285750" lvl="0" indent="-285750" algn="just">
              <a:buFont typeface="Arial" panose="020B0604020202020204" pitchFamily="34" charset="0"/>
              <a:buChar char="•"/>
            </a:pPr>
            <a:r>
              <a:rPr lang="cs-CZ" sz="1300" dirty="0"/>
              <a:t>Doklady o pojištění a bankovní záruce zhotovitele stavby/dodavatele</a:t>
            </a:r>
          </a:p>
          <a:p>
            <a:pPr marL="285750" lvl="0" indent="-285750" algn="just">
              <a:buFont typeface="Arial" panose="020B0604020202020204" pitchFamily="34" charset="0"/>
              <a:buChar char="•"/>
            </a:pPr>
            <a:r>
              <a:rPr lang="cs-CZ" sz="1300" dirty="0"/>
              <a:t>Smlouva o zřízení bankovních účtů/čestné prohlášení </a:t>
            </a:r>
          </a:p>
          <a:p>
            <a:pPr marL="285750" indent="-285750" algn="just">
              <a:buFont typeface="Arial" panose="020B0604020202020204" pitchFamily="34" charset="0"/>
              <a:buChar char="•"/>
            </a:pPr>
            <a:r>
              <a:rPr lang="cs-CZ" sz="1300" dirty="0"/>
              <a:t>Výpis z účetní evidence </a:t>
            </a:r>
          </a:p>
          <a:p>
            <a:pPr marL="285750" indent="-285750" algn="just">
              <a:buFont typeface="Arial" panose="020B0604020202020204" pitchFamily="34" charset="0"/>
              <a:buChar char="•"/>
            </a:pPr>
            <a:r>
              <a:rPr lang="cs-CZ" sz="1300" dirty="0"/>
              <a:t>Podklady prokazující dodržení pravidel pro publicitu (fotodokumentace, printscreeny)</a:t>
            </a:r>
          </a:p>
          <a:p>
            <a:pPr marL="285750" indent="-285750" algn="just">
              <a:buFont typeface="Arial" panose="020B0604020202020204" pitchFamily="34" charset="0"/>
              <a:buChar char="•"/>
            </a:pPr>
            <a:r>
              <a:rPr lang="cs-CZ" sz="1300" dirty="0"/>
              <a:t>Fotodokumentace z realizace projektu (i z průběhu realizace stavebních prací)</a:t>
            </a:r>
          </a:p>
          <a:p>
            <a:pPr marL="285750" indent="-285750" algn="just">
              <a:buFont typeface="Arial" panose="020B0604020202020204" pitchFamily="34" charset="0"/>
              <a:buChar char="•"/>
            </a:pPr>
            <a:r>
              <a:rPr lang="cs-CZ" sz="1300" dirty="0"/>
              <a:t>Nákup nemovitosti – znalecký posudek</a:t>
            </a:r>
          </a:p>
          <a:p>
            <a:pPr marL="285750" indent="-285750" algn="just">
              <a:buFont typeface="Arial" panose="020B0604020202020204" pitchFamily="34" charset="0"/>
              <a:buChar char="•"/>
            </a:pPr>
            <a:r>
              <a:rPr lang="cs-CZ" sz="1300" dirty="0"/>
              <a:t>Stavební práce – soubor čerpání</a:t>
            </a:r>
          </a:p>
          <a:p>
            <a:pPr marL="285750" indent="-285750" algn="just">
              <a:buFont typeface="Arial" panose="020B0604020202020204" pitchFamily="34" charset="0"/>
              <a:buChar char="•"/>
            </a:pPr>
            <a:r>
              <a:rPr lang="cs-CZ" sz="1300" dirty="0"/>
              <a:t>Popis naplnění zásad DNSH, případně další dokumenty stanovené v SPPŽP - v závěrečné </a:t>
            </a:r>
            <a:r>
              <a:rPr lang="cs-CZ" sz="1300" dirty="0" err="1"/>
              <a:t>ZoR</a:t>
            </a:r>
            <a:endParaRPr lang="cs-CZ" sz="1300" dirty="0"/>
          </a:p>
          <a:p>
            <a:pPr marL="285750" indent="-285750" algn="just">
              <a:buFont typeface="Arial" panose="020B0604020202020204" pitchFamily="34" charset="0"/>
              <a:buChar char="•"/>
            </a:pPr>
            <a:r>
              <a:rPr lang="cs-CZ" sz="1300" dirty="0">
                <a:solidFill>
                  <a:srgbClr val="FF0000"/>
                </a:solidFill>
              </a:rPr>
              <a:t>Kolaudační souhlas/rozhodnutí, případně rozhodnutí o povolení zkušebního provozu  rozhodnutí o povolení k předčasnému užívání stavby</a:t>
            </a:r>
            <a:r>
              <a:rPr lang="cs-CZ" sz="1300" dirty="0"/>
              <a:t> -  v závěrečné </a:t>
            </a:r>
            <a:r>
              <a:rPr lang="cs-CZ" sz="1300" dirty="0" err="1"/>
              <a:t>ZoR</a:t>
            </a:r>
            <a:endParaRPr lang="cs-CZ" sz="1300" dirty="0"/>
          </a:p>
          <a:p>
            <a:pPr marL="285750" indent="-285750" algn="just">
              <a:buFont typeface="Arial" panose="020B0604020202020204" pitchFamily="34" charset="0"/>
              <a:buChar char="•"/>
            </a:pPr>
            <a:r>
              <a:rPr lang="cs-CZ" sz="1300" dirty="0"/>
              <a:t>Aktualizovaná příloha SPPŽP „Podklady pro stanovení kategorií intervencí  a kontrolu limitů“ – viz ZS ŘO IROP č. 6 – v závěrečné </a:t>
            </a:r>
            <a:r>
              <a:rPr lang="cs-CZ" sz="1300" dirty="0" err="1"/>
              <a:t>ZoR</a:t>
            </a:r>
            <a:endParaRPr lang="cs-CZ" sz="1300" dirty="0"/>
          </a:p>
          <a:p>
            <a:pPr marL="285750" indent="-285750" algn="just">
              <a:buFont typeface="Arial" panose="020B0604020202020204" pitchFamily="34" charset="0"/>
              <a:buChar char="•"/>
            </a:pPr>
            <a:r>
              <a:rPr lang="cs-CZ" sz="1300" dirty="0"/>
              <a:t>Další případné přílohy vycházející ze specifik daných výzev (dle SPPŽP), zejména k naplnění indikátorů dle Metodických listů indikátorů a ukončení realizace projektu (dle kap. Zahájení a ukončení realizace projektu dle SPPŽP)</a:t>
            </a:r>
          </a:p>
          <a:p>
            <a:pPr marL="285750" indent="-285750" algn="just">
              <a:buFont typeface="Arial" panose="020B0604020202020204" pitchFamily="34" charset="0"/>
              <a:buChar char="•"/>
            </a:pPr>
            <a:r>
              <a:rPr lang="cs-CZ" sz="1300" b="0" i="0" u="none" strike="noStrike" baseline="0" dirty="0">
                <a:solidFill>
                  <a:srgbClr val="000000"/>
                </a:solidFill>
              </a:rPr>
              <a:t>V rámci kontroly </a:t>
            </a:r>
            <a:r>
              <a:rPr lang="cs-CZ" sz="1300" b="0" i="0" u="none" strike="noStrike" baseline="0" dirty="0" err="1">
                <a:solidFill>
                  <a:srgbClr val="000000"/>
                </a:solidFill>
              </a:rPr>
              <a:t>ZoR</a:t>
            </a:r>
            <a:r>
              <a:rPr lang="cs-CZ" sz="1300" b="0" i="0" u="none" strike="noStrike" baseline="0" dirty="0">
                <a:solidFill>
                  <a:srgbClr val="000000"/>
                </a:solidFill>
              </a:rPr>
              <a:t> a </a:t>
            </a:r>
            <a:r>
              <a:rPr lang="cs-CZ" sz="1300" b="0" i="0" u="none" strike="noStrike" baseline="0" dirty="0" err="1">
                <a:solidFill>
                  <a:srgbClr val="000000"/>
                </a:solidFill>
              </a:rPr>
              <a:t>ŽoP</a:t>
            </a:r>
            <a:r>
              <a:rPr lang="cs-CZ" sz="1300" b="0" i="0" u="none" strike="noStrike" baseline="0" dirty="0">
                <a:solidFill>
                  <a:srgbClr val="000000"/>
                </a:solidFill>
              </a:rPr>
              <a:t> mohou být příjemci vyzváni k doložení dokladů ke kontrole způsobilosti výdajů i nad rámec povinných příloh žádosti o platbu. </a:t>
            </a:r>
          </a:p>
          <a:p>
            <a:pPr algn="just"/>
            <a:endParaRPr lang="cs-CZ" sz="300" b="0" i="0" u="none" strike="noStrike" baseline="0" dirty="0">
              <a:solidFill>
                <a:srgbClr val="000000"/>
              </a:solidFill>
            </a:endParaRPr>
          </a:p>
          <a:p>
            <a:pPr algn="just"/>
            <a:r>
              <a:rPr lang="cs-CZ" sz="1300" dirty="0">
                <a:solidFill>
                  <a:srgbClr val="000000"/>
                </a:solidFill>
              </a:rPr>
              <a:t>Seznam povinných příloh: </a:t>
            </a:r>
            <a:r>
              <a:rPr lang="cs-CZ" sz="1300" dirty="0">
                <a:solidFill>
                  <a:srgbClr val="000000"/>
                </a:solidFill>
                <a:hlinkClick r:id="rId3"/>
              </a:rPr>
              <a:t>https://crr.gov.cz/irop/projekt-a-kontrola/zadost-o-platbu-a-zprava-o-realizaci-projektu/</a:t>
            </a:r>
            <a:endParaRPr lang="cs-CZ" sz="1300" dirty="0"/>
          </a:p>
          <a:p>
            <a:endParaRPr lang="cs-CZ" sz="1200" b="0" i="0" u="none" strike="noStrike" baseline="0" dirty="0">
              <a:solidFill>
                <a:srgbClr val="000000"/>
              </a:solidFill>
            </a:endParaRPr>
          </a:p>
        </p:txBody>
      </p:sp>
      <p:sp>
        <p:nvSpPr>
          <p:cNvPr id="5" name="Title 3">
            <a:extLst>
              <a:ext uri="{FF2B5EF4-FFF2-40B4-BE49-F238E27FC236}">
                <a16:creationId xmlns:a16="http://schemas.microsoft.com/office/drawing/2014/main" id="{42BF2D35-2A91-41C2-61B6-17E1803F12CE}"/>
              </a:ext>
            </a:extLst>
          </p:cNvPr>
          <p:cNvSpPr txBox="1">
            <a:spLocks/>
          </p:cNvSpPr>
          <p:nvPr/>
        </p:nvSpPr>
        <p:spPr>
          <a:xfrm>
            <a:off x="683568" y="169423"/>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err="1"/>
              <a:t>ZoR</a:t>
            </a:r>
            <a:r>
              <a:rPr lang="cs-CZ" sz="2800" cap="all" dirty="0"/>
              <a:t> a </a:t>
            </a:r>
            <a:r>
              <a:rPr lang="cs-CZ" sz="2800" cap="all" dirty="0" err="1"/>
              <a:t>žop</a:t>
            </a:r>
            <a:r>
              <a:rPr lang="cs-CZ" sz="2800" cap="all" dirty="0"/>
              <a:t> – povinné přílohy</a:t>
            </a:r>
            <a:endParaRPr lang="en-US" sz="2800" cap="all" dirty="0"/>
          </a:p>
        </p:txBody>
      </p:sp>
    </p:spTree>
    <p:extLst>
      <p:ext uri="{BB962C8B-B14F-4D97-AF65-F5344CB8AC3E}">
        <p14:creationId xmlns:p14="http://schemas.microsoft.com/office/powerpoint/2010/main" val="20705972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E472635B-9B71-36E9-CA58-3E6E9AAF689A}"/>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smtClean="0">
                <a:ln>
                  <a:noFill/>
                </a:ln>
                <a:solidFill>
                  <a:srgbClr val="00529C"/>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srgbClr val="00529C"/>
              </a:solidFill>
              <a:effectLst/>
              <a:uLnTx/>
              <a:uFillTx/>
              <a:latin typeface="Arial" panose="020B0604020202020204"/>
              <a:ea typeface="+mn-ea"/>
              <a:cs typeface="+mn-cs"/>
            </a:endParaRPr>
          </a:p>
        </p:txBody>
      </p:sp>
      <p:sp>
        <p:nvSpPr>
          <p:cNvPr id="4" name="TextovéPole 3">
            <a:extLst>
              <a:ext uri="{FF2B5EF4-FFF2-40B4-BE49-F238E27FC236}">
                <a16:creationId xmlns:a16="http://schemas.microsoft.com/office/drawing/2014/main" id="{EE5FBEA6-4B68-C2EF-26FD-305F08BFCF68}"/>
              </a:ext>
            </a:extLst>
          </p:cNvPr>
          <p:cNvSpPr txBox="1"/>
          <p:nvPr/>
        </p:nvSpPr>
        <p:spPr>
          <a:xfrm>
            <a:off x="683568" y="277990"/>
            <a:ext cx="7563787" cy="523220"/>
          </a:xfrm>
          <a:prstGeom prst="rect">
            <a:avLst/>
          </a:prstGeom>
          <a:noFill/>
        </p:spPr>
        <p:txBody>
          <a:bodyPr wrap="square">
            <a:spAutoFit/>
          </a:bodyPr>
          <a:lstStyle/>
          <a:p>
            <a:pPr algn="ctr"/>
            <a:r>
              <a:rPr lang="cs-CZ" sz="2800" b="1" cap="all" dirty="0" err="1">
                <a:solidFill>
                  <a:srgbClr val="00529C"/>
                </a:solidFill>
                <a:latin typeface="+mj-lt"/>
                <a:ea typeface="+mj-ea"/>
                <a:cs typeface="+mj-cs"/>
              </a:rPr>
              <a:t>ZoR</a:t>
            </a:r>
            <a:r>
              <a:rPr lang="cs-CZ" sz="2800" b="1" cap="all" dirty="0">
                <a:solidFill>
                  <a:srgbClr val="00529C"/>
                </a:solidFill>
                <a:latin typeface="+mj-lt"/>
                <a:ea typeface="+mj-ea"/>
                <a:cs typeface="+mj-cs"/>
              </a:rPr>
              <a:t> a </a:t>
            </a:r>
            <a:r>
              <a:rPr lang="cs-CZ" sz="2800" b="1" cap="all" dirty="0" err="1">
                <a:solidFill>
                  <a:srgbClr val="00529C"/>
                </a:solidFill>
                <a:latin typeface="+mj-lt"/>
                <a:ea typeface="+mj-ea"/>
                <a:cs typeface="+mj-cs"/>
              </a:rPr>
              <a:t>žop</a:t>
            </a:r>
            <a:r>
              <a:rPr lang="cs-CZ" sz="2800" b="1" cap="all" dirty="0">
                <a:solidFill>
                  <a:srgbClr val="00529C"/>
                </a:solidFill>
                <a:latin typeface="+mj-lt"/>
                <a:ea typeface="+mj-ea"/>
                <a:cs typeface="+mj-cs"/>
              </a:rPr>
              <a:t> – Specifické přílohy</a:t>
            </a:r>
            <a:endParaRPr lang="en-US" sz="2800" b="1" cap="all" dirty="0">
              <a:solidFill>
                <a:srgbClr val="00529C"/>
              </a:solidFill>
              <a:latin typeface="+mj-lt"/>
              <a:ea typeface="+mj-ea"/>
              <a:cs typeface="+mj-cs"/>
            </a:endParaRPr>
          </a:p>
        </p:txBody>
      </p:sp>
      <p:sp>
        <p:nvSpPr>
          <p:cNvPr id="8" name="TextovéPole 7">
            <a:extLst>
              <a:ext uri="{FF2B5EF4-FFF2-40B4-BE49-F238E27FC236}">
                <a16:creationId xmlns:a16="http://schemas.microsoft.com/office/drawing/2014/main" id="{F3B60E2E-9014-9FBE-3486-704AD12FD4FF}"/>
              </a:ext>
            </a:extLst>
          </p:cNvPr>
          <p:cNvSpPr txBox="1"/>
          <p:nvPr/>
        </p:nvSpPr>
        <p:spPr>
          <a:xfrm>
            <a:off x="674703" y="886360"/>
            <a:ext cx="7794593" cy="4659994"/>
          </a:xfrm>
          <a:prstGeom prst="rect">
            <a:avLst/>
          </a:prstGeom>
          <a:noFill/>
        </p:spPr>
        <p:txBody>
          <a:bodyPr wrap="square">
            <a:spAutoFit/>
          </a:bodyPr>
          <a:lstStyle/>
          <a:p>
            <a:pPr algn="ctr">
              <a:lnSpc>
                <a:spcPct val="120000"/>
              </a:lnSpc>
              <a:spcBef>
                <a:spcPts val="600"/>
              </a:spcBef>
              <a:spcAft>
                <a:spcPts val="600"/>
              </a:spcAft>
            </a:pPr>
            <a:r>
              <a:rPr lang="cs-CZ" sz="1200" dirty="0">
                <a:solidFill>
                  <a:srgbClr val="000000"/>
                </a:solidFill>
                <a:hlinkClick r:id="rId4"/>
              </a:rPr>
              <a:t>https://crr.gov.cz/irop/projekt-a-kontrola/zadost-o-platbu-a-zprava-o-realizaci-projektu/specificke-prilohy/</a:t>
            </a:r>
            <a:endParaRPr lang="cs-CZ" sz="1200" dirty="0">
              <a:solidFill>
                <a:srgbClr val="000000"/>
              </a:solidFill>
            </a:endParaRPr>
          </a:p>
          <a:p>
            <a:pPr marL="457200" indent="-457200" algn="ctr">
              <a:lnSpc>
                <a:spcPct val="120000"/>
              </a:lnSpc>
              <a:spcBef>
                <a:spcPts val="600"/>
              </a:spcBef>
              <a:spcAft>
                <a:spcPts val="600"/>
              </a:spcAft>
              <a:buFont typeface="Arial" panose="020B0604020202020204" pitchFamily="34" charset="0"/>
              <a:buChar char="•"/>
            </a:pPr>
            <a:endParaRPr lang="cs-CZ" sz="1800" b="0" i="0" u="none" strike="noStrike" baseline="0" dirty="0">
              <a:solidFill>
                <a:srgbClr val="000000"/>
              </a:solidFill>
            </a:endParaRPr>
          </a:p>
          <a:p>
            <a:pPr marL="457200" indent="-457200" algn="ctr">
              <a:lnSpc>
                <a:spcPct val="120000"/>
              </a:lnSpc>
              <a:spcBef>
                <a:spcPts val="600"/>
              </a:spcBef>
              <a:spcAft>
                <a:spcPts val="600"/>
              </a:spcAft>
              <a:buFont typeface="Arial" panose="020B0604020202020204" pitchFamily="34" charset="0"/>
              <a:buChar char="•"/>
            </a:pPr>
            <a:endParaRPr lang="cs-CZ" dirty="0">
              <a:solidFill>
                <a:srgbClr val="000000"/>
              </a:solidFill>
            </a:endParaRPr>
          </a:p>
          <a:p>
            <a:pPr marL="457200" indent="-457200" algn="ctr">
              <a:lnSpc>
                <a:spcPct val="120000"/>
              </a:lnSpc>
              <a:spcBef>
                <a:spcPts val="600"/>
              </a:spcBef>
              <a:spcAft>
                <a:spcPts val="600"/>
              </a:spcAft>
              <a:buFont typeface="Arial" panose="020B0604020202020204" pitchFamily="34" charset="0"/>
              <a:buChar char="•"/>
            </a:pPr>
            <a:endParaRPr lang="cs-CZ" sz="1800" b="0" i="0" u="none" strike="noStrike" baseline="0" dirty="0">
              <a:solidFill>
                <a:srgbClr val="000000"/>
              </a:solidFill>
            </a:endParaRPr>
          </a:p>
          <a:p>
            <a:pPr marL="457200" indent="-457200" algn="ctr">
              <a:lnSpc>
                <a:spcPct val="120000"/>
              </a:lnSpc>
              <a:spcBef>
                <a:spcPts val="600"/>
              </a:spcBef>
              <a:spcAft>
                <a:spcPts val="600"/>
              </a:spcAft>
              <a:buFont typeface="Arial" panose="020B0604020202020204" pitchFamily="34" charset="0"/>
              <a:buChar char="•"/>
            </a:pPr>
            <a:endParaRPr lang="cs-CZ" dirty="0">
              <a:solidFill>
                <a:srgbClr val="000000"/>
              </a:solidFill>
            </a:endParaRPr>
          </a:p>
          <a:p>
            <a:pPr marL="457200" indent="-457200" algn="ctr">
              <a:lnSpc>
                <a:spcPct val="120000"/>
              </a:lnSpc>
              <a:spcBef>
                <a:spcPts val="600"/>
              </a:spcBef>
              <a:spcAft>
                <a:spcPts val="600"/>
              </a:spcAft>
              <a:buFont typeface="Arial" panose="020B0604020202020204" pitchFamily="34" charset="0"/>
              <a:buChar char="•"/>
            </a:pPr>
            <a:endParaRPr lang="cs-CZ" sz="1800" b="0" i="0" u="none" strike="noStrike" baseline="0" dirty="0">
              <a:solidFill>
                <a:srgbClr val="000000"/>
              </a:solidFill>
            </a:endParaRPr>
          </a:p>
          <a:p>
            <a:pPr marL="457200" indent="-457200" algn="ctr">
              <a:lnSpc>
                <a:spcPct val="120000"/>
              </a:lnSpc>
              <a:spcBef>
                <a:spcPts val="600"/>
              </a:spcBef>
              <a:spcAft>
                <a:spcPts val="600"/>
              </a:spcAft>
              <a:buFont typeface="Arial" panose="020B0604020202020204" pitchFamily="34" charset="0"/>
              <a:buChar char="•"/>
            </a:pPr>
            <a:endParaRPr lang="cs-CZ" dirty="0">
              <a:solidFill>
                <a:srgbClr val="000000"/>
              </a:solidFill>
            </a:endParaRPr>
          </a:p>
          <a:p>
            <a:pPr marL="457200" indent="-457200" algn="ctr">
              <a:lnSpc>
                <a:spcPct val="120000"/>
              </a:lnSpc>
              <a:spcBef>
                <a:spcPts val="600"/>
              </a:spcBef>
              <a:spcAft>
                <a:spcPts val="600"/>
              </a:spcAft>
              <a:buFont typeface="Arial" panose="020B0604020202020204" pitchFamily="34" charset="0"/>
              <a:buChar char="•"/>
            </a:pPr>
            <a:endParaRPr lang="cs-CZ" sz="1800" b="0" i="0" u="none" strike="noStrike" baseline="0" dirty="0">
              <a:solidFill>
                <a:srgbClr val="000000"/>
              </a:solidFill>
            </a:endParaRPr>
          </a:p>
          <a:p>
            <a:pPr marL="457200" indent="-457200" algn="ctr">
              <a:lnSpc>
                <a:spcPct val="120000"/>
              </a:lnSpc>
              <a:spcBef>
                <a:spcPts val="600"/>
              </a:spcBef>
              <a:spcAft>
                <a:spcPts val="600"/>
              </a:spcAft>
              <a:buFont typeface="Arial" panose="020B0604020202020204" pitchFamily="34" charset="0"/>
              <a:buChar char="•"/>
            </a:pPr>
            <a:endParaRPr lang="cs-CZ" dirty="0">
              <a:solidFill>
                <a:srgbClr val="000000"/>
              </a:solidFill>
            </a:endParaRPr>
          </a:p>
          <a:p>
            <a:pPr marL="457200" indent="-457200" algn="ctr">
              <a:lnSpc>
                <a:spcPct val="120000"/>
              </a:lnSpc>
              <a:spcBef>
                <a:spcPts val="600"/>
              </a:spcBef>
              <a:spcAft>
                <a:spcPts val="600"/>
              </a:spcAft>
              <a:buFont typeface="Arial" panose="020B0604020202020204" pitchFamily="34" charset="0"/>
              <a:buChar char="•"/>
            </a:pPr>
            <a:endParaRPr lang="cs-CZ" sz="1800" b="0" i="0" u="none" strike="noStrike" baseline="0" dirty="0">
              <a:solidFill>
                <a:srgbClr val="000000"/>
              </a:solidFill>
            </a:endParaRPr>
          </a:p>
        </p:txBody>
      </p:sp>
      <p:pic>
        <p:nvPicPr>
          <p:cNvPr id="10" name="Obrázek 9">
            <a:extLst>
              <a:ext uri="{FF2B5EF4-FFF2-40B4-BE49-F238E27FC236}">
                <a16:creationId xmlns:a16="http://schemas.microsoft.com/office/drawing/2014/main" id="{DD59379E-EB6B-4149-00CF-930D8BE5353A}"/>
              </a:ext>
            </a:extLst>
          </p:cNvPr>
          <p:cNvPicPr>
            <a:picLocks noChangeAspect="1"/>
          </p:cNvPicPr>
          <p:nvPr/>
        </p:nvPicPr>
        <p:blipFill rotWithShape="1">
          <a:blip r:embed="rId5"/>
          <a:srcRect l="26310" t="10604" r="25922" b="4131"/>
          <a:stretch/>
        </p:blipFill>
        <p:spPr>
          <a:xfrm>
            <a:off x="2032985" y="1311646"/>
            <a:ext cx="5078027" cy="4679722"/>
          </a:xfrm>
          <a:prstGeom prst="rect">
            <a:avLst/>
          </a:prstGeom>
        </p:spPr>
      </p:pic>
    </p:spTree>
    <p:extLst>
      <p:ext uri="{BB962C8B-B14F-4D97-AF65-F5344CB8AC3E}">
        <p14:creationId xmlns:p14="http://schemas.microsoft.com/office/powerpoint/2010/main" val="1789396613"/>
      </p:ext>
    </p:extLst>
  </p:cSld>
  <p:clrMapOvr>
    <a:overrideClrMapping bg1="lt1" tx1="dk1" bg2="lt2" tx2="dk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932847" y="1942574"/>
            <a:ext cx="7278305" cy="1569660"/>
          </a:xfrm>
          <a:prstGeom prst="rect">
            <a:avLst/>
          </a:prstGeom>
          <a:noFill/>
        </p:spPr>
        <p:txBody>
          <a:bodyPr wrap="square" rtlCol="0">
            <a:spAutoFit/>
          </a:bodyPr>
          <a:lstStyle/>
          <a:p>
            <a:pPr algn="ctr"/>
            <a:endParaRPr lang="cs-CZ" sz="4800" b="1" cap="all" dirty="0">
              <a:solidFill>
                <a:schemeClr val="bg1"/>
              </a:solidFill>
              <a:latin typeface="+mj-lt"/>
              <a:ea typeface="+mj-ea"/>
              <a:cs typeface="+mj-cs"/>
            </a:endParaRPr>
          </a:p>
          <a:p>
            <a:pPr algn="ctr"/>
            <a:r>
              <a:rPr lang="cs-CZ" sz="4800" b="1" cap="all" dirty="0">
                <a:solidFill>
                  <a:schemeClr val="bg1"/>
                </a:solidFill>
                <a:latin typeface="+mj-lt"/>
                <a:ea typeface="+mj-ea"/>
                <a:cs typeface="+mj-cs"/>
              </a:rPr>
              <a:t>doklady</a:t>
            </a:r>
            <a:endParaRPr lang="cs-CZ" dirty="0"/>
          </a:p>
        </p:txBody>
      </p:sp>
      <p:sp>
        <p:nvSpPr>
          <p:cNvPr id="4" name="Zástupný symbol pro číslo snímku 3">
            <a:extLst>
              <a:ext uri="{FF2B5EF4-FFF2-40B4-BE49-F238E27FC236}">
                <a16:creationId xmlns:a16="http://schemas.microsoft.com/office/drawing/2014/main" id="{3CCE19EF-A3A5-432E-B67B-D0D54E977F94}"/>
              </a:ext>
            </a:extLst>
          </p:cNvPr>
          <p:cNvSpPr>
            <a:spLocks noGrp="1"/>
          </p:cNvSpPr>
          <p:nvPr>
            <p:ph type="sldNum" sz="quarter" idx="4294967295"/>
          </p:nvPr>
        </p:nvSpPr>
        <p:spPr>
          <a:xfrm>
            <a:off x="0" y="6356350"/>
            <a:ext cx="501650" cy="365125"/>
          </a:xfrm>
        </p:spPr>
        <p:txBody>
          <a:bodyPr/>
          <a:lstStyle/>
          <a:p>
            <a:fld id="{4000C4B2-41BC-D741-8B94-B76DB6967C01}" type="slidenum">
              <a:rPr lang="en-US" smtClean="0">
                <a:solidFill>
                  <a:schemeClr val="bg1"/>
                </a:solidFill>
              </a:rPr>
              <a:pPr/>
              <a:t>74</a:t>
            </a:fld>
            <a:endParaRPr lang="en-US" dirty="0">
              <a:solidFill>
                <a:schemeClr val="bg1"/>
              </a:solidFill>
            </a:endParaRPr>
          </a:p>
        </p:txBody>
      </p:sp>
    </p:spTree>
    <p:extLst>
      <p:ext uri="{BB962C8B-B14F-4D97-AF65-F5344CB8AC3E}">
        <p14:creationId xmlns:p14="http://schemas.microsoft.com/office/powerpoint/2010/main" val="3213968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887753" y="524232"/>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Faktury</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683567" y="1421210"/>
            <a:ext cx="7927258" cy="4643020"/>
          </a:xfrm>
          <a:prstGeom prst="rect">
            <a:avLst/>
          </a:prstGeom>
        </p:spPr>
        <p:txBody>
          <a:bodyPr>
            <a:normAutofit fontScale="85000" lnSpcReduction="100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gn="just">
              <a:spcBef>
                <a:spcPts val="600"/>
              </a:spcBef>
              <a:spcAft>
                <a:spcPts val="600"/>
              </a:spcAft>
              <a:buFont typeface="Arial" panose="020B0604020202020204" pitchFamily="34" charset="0"/>
              <a:buChar char="•"/>
            </a:pPr>
            <a:r>
              <a:rPr lang="cs-CZ" dirty="0"/>
              <a:t>Každý účetní a daňový doklad uplatněný v projektu musí obsahovat registrační číslo projektu. Pokud registrační číslo projektu na dokladu obsaženo není, musí ho příjemce doplnit razítkem nebo rukou dopsaným textem. Pokud je faktura hrazena z více zdrojů budou na faktuře uvedena všechna čísla projektů. </a:t>
            </a:r>
          </a:p>
          <a:p>
            <a:pPr marL="285750" indent="-285750" algn="just">
              <a:spcBef>
                <a:spcPts val="600"/>
              </a:spcBef>
              <a:spcAft>
                <a:spcPts val="600"/>
              </a:spcAft>
              <a:buFont typeface="Arial" panose="020B0604020202020204" pitchFamily="34" charset="0"/>
              <a:buChar char="•"/>
            </a:pPr>
            <a:r>
              <a:rPr lang="cs-CZ" dirty="0"/>
              <a:t>Faktury musí splňovat náležitosti účetního dokladu dle Zákona o účetnictví č. 563/1991 Sb. a náležitosti daňového dokladu dle Zákona o DPH č. 235/2004 Sb.</a:t>
            </a:r>
          </a:p>
          <a:p>
            <a:pPr marL="285750" indent="-285750" algn="just">
              <a:spcBef>
                <a:spcPts val="600"/>
              </a:spcBef>
              <a:spcAft>
                <a:spcPts val="600"/>
              </a:spcAft>
              <a:buFont typeface="Arial" panose="020B0604020202020204" pitchFamily="34" charset="0"/>
              <a:buChar char="•"/>
            </a:pPr>
            <a:r>
              <a:rPr lang="cs-CZ" dirty="0"/>
              <a:t>V případě dokladování pomocí zálohových faktur mohou příjemci vkládat případné výdaje z nich plynoucí do žádostí o platbu až v okamžiku, kdy dojde k jejich vyúčtování ze strany příjemce a dodavatele, samotné zálohové faktury způsobilé nejsou. </a:t>
            </a:r>
          </a:p>
          <a:p>
            <a:pPr marL="285750" indent="-285750" algn="just">
              <a:spcBef>
                <a:spcPts val="600"/>
              </a:spcBef>
              <a:spcAft>
                <a:spcPts val="600"/>
              </a:spcAft>
              <a:buFont typeface="Arial" panose="020B0604020202020204" pitchFamily="34" charset="0"/>
              <a:buChar char="•"/>
            </a:pPr>
            <a:r>
              <a:rPr lang="cs-CZ" dirty="0"/>
              <a:t>Výdaje do 20 000 Kč včetně DPH za doklad lze uvést v Seznamu účetních dokladů, který doloží jako  přílohu Žádosti o platbu (vzor v příloze č. 5 OPPŽP). Seznam účetních dokladů nahrazuje předkládání faktur, ostatních účetních dokladů nebo dokladů stejné důkazní hodnoty. Pro tyto výdaje platí povinnost předložit v případě fyzické kontroly originály příslušných účetních dokladů.</a:t>
            </a:r>
          </a:p>
          <a:p>
            <a:pPr marL="285750" indent="-285750" algn="just">
              <a:spcBef>
                <a:spcPts val="600"/>
              </a:spcBef>
              <a:spcAft>
                <a:spcPts val="600"/>
              </a:spcAft>
              <a:buFont typeface="Arial" panose="020B0604020202020204" pitchFamily="34" charset="0"/>
              <a:buChar char="•"/>
            </a:pPr>
            <a:r>
              <a:rPr lang="cs-CZ" dirty="0"/>
              <a:t>Z faktur musí být také zřejmá specifikace předmětu plnění, případně lze doložit přílohou faktury, předávacím protokolem. V případě pořízení vybavení musí být uvedeny konkrétní pořízené výrobky, v případě stavebních prací je přílohou soupis provedených prací.</a:t>
            </a:r>
          </a:p>
          <a:p>
            <a:pPr marL="285750" indent="-285750">
              <a:buFont typeface="Arial" panose="020B0604020202020204" pitchFamily="34" charset="0"/>
              <a:buChar char="•"/>
            </a:pPr>
            <a:endParaRPr lang="cs-CZ" sz="1800" b="0" i="0" u="none" strike="noStrike" baseline="0" dirty="0">
              <a:solidFill>
                <a:srgbClr val="000000"/>
              </a:solidFill>
              <a:latin typeface="Arial" panose="020B0604020202020204" pitchFamily="34" charset="0"/>
            </a:endParaRPr>
          </a:p>
        </p:txBody>
      </p:sp>
      <p:sp>
        <p:nvSpPr>
          <p:cNvPr id="2" name="Zástupný symbol pro číslo snímku 1">
            <a:extLst>
              <a:ext uri="{FF2B5EF4-FFF2-40B4-BE49-F238E27FC236}">
                <a16:creationId xmlns:a16="http://schemas.microsoft.com/office/drawing/2014/main" id="{07AC1512-26FB-4FDB-8C1D-2B5B7D78A5A1}"/>
              </a:ext>
            </a:extLst>
          </p:cNvPr>
          <p:cNvSpPr>
            <a:spLocks noGrp="1"/>
          </p:cNvSpPr>
          <p:nvPr>
            <p:ph type="sldNum" sz="quarter" idx="12"/>
          </p:nvPr>
        </p:nvSpPr>
        <p:spPr/>
        <p:txBody>
          <a:bodyPr/>
          <a:lstStyle/>
          <a:p>
            <a:fld id="{4000C4B2-41BC-D741-8B94-B76DB6967C01}" type="slidenum">
              <a:rPr lang="en-US" smtClean="0"/>
              <a:pPr/>
              <a:t>75</a:t>
            </a:fld>
            <a:endParaRPr lang="en-US"/>
          </a:p>
        </p:txBody>
      </p:sp>
    </p:spTree>
    <p:extLst>
      <p:ext uri="{BB962C8B-B14F-4D97-AF65-F5344CB8AC3E}">
        <p14:creationId xmlns:p14="http://schemas.microsoft.com/office/powerpoint/2010/main" val="38058647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759542" y="917758"/>
            <a:ext cx="7736388" cy="5323244"/>
          </a:xfrm>
          <a:prstGeom prst="rect">
            <a:avLst/>
          </a:prstGeom>
        </p:spPr>
        <p:txBody>
          <a:bodyPr lIns="91440" tIns="45720" rIns="91440" bIns="45720" anchor="t">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gn="just">
              <a:spcBef>
                <a:spcPts val="600"/>
              </a:spcBef>
              <a:spcAft>
                <a:spcPts val="600"/>
              </a:spcAft>
              <a:buFont typeface="Arial" panose="020B0604020202020204" pitchFamily="34" charset="0"/>
              <a:buChar char="•"/>
            </a:pPr>
            <a:r>
              <a:rPr lang="cs-CZ" sz="1350" dirty="0"/>
              <a:t>Ke každé faktuře je třeba doložit doklad o jeho úhradě (bankovní výpis).</a:t>
            </a:r>
          </a:p>
          <a:p>
            <a:pPr marL="285750" indent="-285750" algn="just">
              <a:spcBef>
                <a:spcPts val="600"/>
              </a:spcBef>
              <a:spcAft>
                <a:spcPts val="600"/>
              </a:spcAft>
              <a:buFont typeface="Arial" panose="020B0604020202020204" pitchFamily="34" charset="0"/>
              <a:buChar char="•"/>
            </a:pPr>
            <a:r>
              <a:rPr lang="cs-CZ" sz="1350" dirty="0"/>
              <a:t>Jako přílohu první žádosti o platbu předloží příjemce kopii smlouvy o zřízení bankovního účtu, na který požaduje poskytnout dotaci, pokud již nebyla doložena v projektové žádosti. Dále dokládá kopie smluv ke všem bankovním účtům, ze kterých byly provedeny úhrady předkládaných účetních/daňových dokladů úplně vykazovaných výdajů k proplacení, nebo vyplněnou přílohu č. 6 – Čestné prohlášení o bankovním účtu, </a:t>
            </a:r>
            <a:r>
              <a:rPr lang="cs-CZ" sz="1350" b="1" dirty="0"/>
              <a:t>příp. jiný dokument vystavený bankou potvrzující vlastnictví účtu žadatele. </a:t>
            </a:r>
            <a:endParaRPr lang="cs-CZ" sz="1350" b="1" dirty="0">
              <a:cs typeface="Arial"/>
            </a:endParaRPr>
          </a:p>
          <a:p>
            <a:pPr marL="285750" indent="-285750" algn="just">
              <a:spcBef>
                <a:spcPts val="600"/>
              </a:spcBef>
              <a:spcAft>
                <a:spcPts val="600"/>
              </a:spcAft>
              <a:buFont typeface="Arial" panose="020B0604020202020204" pitchFamily="34" charset="0"/>
              <a:buChar char="•"/>
            </a:pPr>
            <a:r>
              <a:rPr lang="cs-CZ" sz="1350" dirty="0"/>
              <a:t>Dotace bude převedena pouze na účet zřízený na jméno příjemce. Příspěvkové organizaci kraje, obce nebo svazku obcí je dotace poskytována prostřednictvím účtu zřizovatele. V případě čistě neinvestičního projektu, u kterého je příjemcem obec, je dotace poskytovaná prostřednictvím účtu příslušného kraje.</a:t>
            </a:r>
            <a:endParaRPr lang="cs-CZ" sz="1350" dirty="0">
              <a:cs typeface="Arial"/>
            </a:endParaRPr>
          </a:p>
          <a:p>
            <a:pPr marL="285750" indent="-285750" algn="just">
              <a:spcBef>
                <a:spcPts val="600"/>
              </a:spcBef>
              <a:spcAft>
                <a:spcPts val="600"/>
              </a:spcAft>
              <a:buFont typeface="Arial" panose="020B0604020202020204" pitchFamily="34" charset="0"/>
              <a:buChar char="•"/>
            </a:pPr>
            <a:r>
              <a:rPr lang="cs-CZ" sz="1350" dirty="0"/>
              <a:t>Úhrady mohou být provedeny i z bankovního účtu jiného subjektu, pokud s ním má příjemce uzavřenou smlouvou, která upravuje správu majetku příjemce. Potom je třeba doložit výpisy z bankovního účtu dotčeného subjektu a uzavřenou smlouvu mezi příjemcem a dotčeným subjektem. </a:t>
            </a:r>
            <a:endParaRPr lang="cs-CZ" sz="1350" dirty="0">
              <a:cs typeface="Arial"/>
            </a:endParaRPr>
          </a:p>
          <a:p>
            <a:pPr marL="285750" indent="-285750" algn="just">
              <a:spcBef>
                <a:spcPts val="600"/>
              </a:spcBef>
              <a:spcAft>
                <a:spcPts val="600"/>
              </a:spcAft>
              <a:buFont typeface="Arial" panose="020B0604020202020204" pitchFamily="34" charset="0"/>
              <a:buChar char="•"/>
            </a:pPr>
            <a:r>
              <a:rPr lang="cs-CZ" sz="1350" dirty="0"/>
              <a:t>Dle zákona č. 218/2000 Sb., o rozpočtových pravidlech, musí mít OSS, PO OSS, kraje a jimi zřizované organizace, obce a jimi zřizované organizace, svazky obcí a veřejné vysoké školy podílející se na realizaci vzdělávacích aktivit účet pro příjem podpory otevřený v ČNB.  </a:t>
            </a:r>
            <a:endParaRPr lang="cs-CZ" sz="1350" dirty="0">
              <a:cs typeface="Arial"/>
            </a:endParaRPr>
          </a:p>
          <a:p>
            <a:pPr marL="285750" indent="-285750" algn="just">
              <a:spcBef>
                <a:spcPts val="600"/>
              </a:spcBef>
              <a:spcAft>
                <a:spcPts val="600"/>
              </a:spcAft>
              <a:buFont typeface="Arial" panose="020B0604020202020204" pitchFamily="34" charset="0"/>
              <a:buChar char="•"/>
            </a:pPr>
            <a:r>
              <a:rPr lang="cs-CZ" sz="1350" dirty="0"/>
              <a:t>Limit pro hotovostní platby způsobilé k proplacení z IROP je  max. 100 000 Kč včetně DPH vztahující se k jedné obchodní transakci. Transakcí není myšlena částka uvedená na faktuře, ale celá částka např. ze smlouvy, objednávky apod</a:t>
            </a:r>
            <a:r>
              <a:rPr lang="cs-CZ" sz="1400" dirty="0"/>
              <a:t>.  </a:t>
            </a:r>
            <a:endParaRPr lang="cs-CZ" sz="1400" dirty="0">
              <a:cs typeface="Arial"/>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1024326" y="404806"/>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ÚHRADY</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C5128A0D-5B4E-4148-BE01-1524E0010331}"/>
              </a:ext>
            </a:extLst>
          </p:cNvPr>
          <p:cNvSpPr>
            <a:spLocks noGrp="1"/>
          </p:cNvSpPr>
          <p:nvPr>
            <p:ph type="sldNum" sz="quarter" idx="12"/>
          </p:nvPr>
        </p:nvSpPr>
        <p:spPr/>
        <p:txBody>
          <a:bodyPr/>
          <a:lstStyle/>
          <a:p>
            <a:fld id="{4000C4B2-41BC-D741-8B94-B76DB6967C01}" type="slidenum">
              <a:rPr lang="en-US" smtClean="0"/>
              <a:pPr/>
              <a:t>76</a:t>
            </a:fld>
            <a:endParaRPr lang="en-US"/>
          </a:p>
        </p:txBody>
      </p:sp>
    </p:spTree>
    <p:extLst>
      <p:ext uri="{BB962C8B-B14F-4D97-AF65-F5344CB8AC3E}">
        <p14:creationId xmlns:p14="http://schemas.microsoft.com/office/powerpoint/2010/main" val="39405524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70477" y="1260724"/>
            <a:ext cx="7158440" cy="4336551"/>
          </a:xfrm>
          <a:prstGeom prst="rect">
            <a:avLst/>
          </a:prstGeom>
        </p:spPr>
        <p:txBody>
          <a:bodyPr>
            <a:normAutofit fontScale="77500" lnSpcReduction="200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gn="just">
              <a:lnSpc>
                <a:spcPct val="120000"/>
              </a:lnSpc>
              <a:spcBef>
                <a:spcPts val="600"/>
              </a:spcBef>
              <a:spcAft>
                <a:spcPts val="600"/>
              </a:spcAft>
              <a:buFont typeface="Arial" panose="020B0604020202020204" pitchFamily="34" charset="0"/>
              <a:buChar char="•"/>
            </a:pPr>
            <a:r>
              <a:rPr lang="cs-CZ" sz="2200" dirty="0"/>
              <a:t>Daň z přidané hodnoty je způsobilým výdajem, pokud příjemce dotace nemá nárok na odpočet daně na vstupu. Může-li si příjemce nárokovat odpočet DPH v poměrné či případně krácené výši, je DPH způsobilá pouze v rozsahu, ve kterém nebylo možné nárok uplatnit. </a:t>
            </a:r>
          </a:p>
          <a:p>
            <a:pPr marL="285750" indent="-285750" algn="just">
              <a:lnSpc>
                <a:spcPct val="120000"/>
              </a:lnSpc>
              <a:spcBef>
                <a:spcPts val="600"/>
              </a:spcBef>
              <a:spcAft>
                <a:spcPts val="600"/>
              </a:spcAft>
              <a:buFont typeface="Arial" panose="020B0604020202020204" pitchFamily="34" charset="0"/>
              <a:buChar char="•"/>
            </a:pPr>
            <a:r>
              <a:rPr lang="cs-CZ" sz="2200" dirty="0"/>
              <a:t>Pokud se na příjemce bude vztahovat trvalý režim přenesené daňové povinnosti podle § 92a až § 92i zákona č. 235/2004 Sb. a jeho příloh (týká se zejména stavebních a montážních prací), nebo dočasný režim přenesené daňové povinnosti vycházející z téhož zákona a nařízení vlády č. 361/2014 Sb. (týká se mj. drobné elektroniky, jako jsou notebooky a mobily), dokládá příjemce v rámci žádosti o platbu kopie daňového přiznání, výpisu z evidence pro daňové účely/kontrolní hlášení a kopie výpisu z bankovního účtu jako doklad o úhradě daňové povinnosti OFS. </a:t>
            </a:r>
          </a:p>
          <a:p>
            <a:r>
              <a:rPr lang="cs-CZ" sz="1800" b="0" i="0" u="none" strike="noStrike" baseline="0" dirty="0">
                <a:solidFill>
                  <a:srgbClr val="000000"/>
                </a:solidFill>
                <a:latin typeface="Arial" panose="020B0604020202020204" pitchFamily="34" charset="0"/>
              </a:rPr>
              <a:t>	</a:t>
            </a: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DPH</a:t>
            </a:r>
            <a:endParaRPr lang="en-US" sz="2800" cap="all">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75D506F-4E71-4DFA-86FB-2C6D1D272CE4}"/>
              </a:ext>
            </a:extLst>
          </p:cNvPr>
          <p:cNvSpPr>
            <a:spLocks noGrp="1"/>
          </p:cNvSpPr>
          <p:nvPr>
            <p:ph type="sldNum" sz="quarter" idx="12"/>
          </p:nvPr>
        </p:nvSpPr>
        <p:spPr/>
        <p:txBody>
          <a:bodyPr/>
          <a:lstStyle/>
          <a:p>
            <a:fld id="{4000C4B2-41BC-D741-8B94-B76DB6967C01}" type="slidenum">
              <a:rPr lang="en-US" smtClean="0"/>
              <a:pPr/>
              <a:t>77</a:t>
            </a:fld>
            <a:endParaRPr lang="en-US"/>
          </a:p>
        </p:txBody>
      </p:sp>
    </p:spTree>
    <p:extLst>
      <p:ext uri="{BB962C8B-B14F-4D97-AF65-F5344CB8AC3E}">
        <p14:creationId xmlns:p14="http://schemas.microsoft.com/office/powerpoint/2010/main" val="9397270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PŘEDÁVACÍ PROTOKOLY</a:t>
            </a:r>
            <a:endParaRPr lang="en-US" sz="2800" cap="all">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10" name="TextovéPole 9">
            <a:extLst>
              <a:ext uri="{FF2B5EF4-FFF2-40B4-BE49-F238E27FC236}">
                <a16:creationId xmlns:a16="http://schemas.microsoft.com/office/drawing/2014/main" id="{D87EDD63-4392-4A40-9AE1-6BB6AA0E133E}"/>
              </a:ext>
            </a:extLst>
          </p:cNvPr>
          <p:cNvSpPr txBox="1"/>
          <p:nvPr/>
        </p:nvSpPr>
        <p:spPr>
          <a:xfrm>
            <a:off x="727498" y="1012371"/>
            <a:ext cx="7327581" cy="4487382"/>
          </a:xfrm>
          <a:prstGeom prst="rect">
            <a:avLst/>
          </a:prstGeom>
          <a:noFill/>
        </p:spPr>
        <p:txBody>
          <a:bodyPr wrap="square">
            <a:spAutoFit/>
          </a:bodyPr>
          <a:lstStyle/>
          <a:p>
            <a:pPr algn="l"/>
            <a:endParaRPr lang="cs-CZ" sz="2000" b="0" i="0" u="none" strike="noStrike" baseline="0" dirty="0">
              <a:solidFill>
                <a:srgbClr val="000000"/>
              </a:solidFill>
              <a:latin typeface="Arial" panose="020B0604020202020204" pitchFamily="34" charset="0"/>
            </a:endParaRPr>
          </a:p>
          <a:p>
            <a:pPr marL="457200" indent="-457200" algn="just">
              <a:lnSpc>
                <a:spcPct val="80000"/>
              </a:lnSpc>
              <a:spcBef>
                <a:spcPct val="20000"/>
              </a:spcBef>
              <a:spcAft>
                <a:spcPts val="200"/>
              </a:spcAft>
              <a:buFont typeface="Arial" panose="020B0604020202020204" pitchFamily="34" charset="0"/>
              <a:buChar char="•"/>
            </a:pPr>
            <a:r>
              <a:rPr lang="cs-CZ" dirty="0">
                <a:latin typeface="Arial" panose="020B0604020202020204" pitchFamily="34" charset="0"/>
                <a:cs typeface="Arial" panose="020B0604020202020204" pitchFamily="34" charset="0"/>
              </a:rPr>
              <a:t>Datum podepsání protokolu o předání a převzetí díla nesmí překročit termín ukončení realizace projektu, uvedený v Právním aktu/Rozhodnutí.</a:t>
            </a:r>
          </a:p>
          <a:p>
            <a:pPr algn="just">
              <a:lnSpc>
                <a:spcPct val="80000"/>
              </a:lnSpc>
              <a:spcBef>
                <a:spcPct val="20000"/>
              </a:spcBef>
              <a:spcAft>
                <a:spcPts val="200"/>
              </a:spcAft>
            </a:pPr>
            <a:endParaRPr lang="cs-CZ" dirty="0">
              <a:latin typeface="Arial" panose="020B0604020202020204" pitchFamily="34" charset="0"/>
              <a:cs typeface="Arial" panose="020B0604020202020204" pitchFamily="34" charset="0"/>
            </a:endParaRPr>
          </a:p>
          <a:p>
            <a:pPr marL="457200" indent="-457200" algn="just">
              <a:lnSpc>
                <a:spcPct val="80000"/>
              </a:lnSpc>
              <a:spcBef>
                <a:spcPct val="20000"/>
              </a:spcBef>
              <a:spcAft>
                <a:spcPts val="200"/>
              </a:spcAft>
              <a:buFont typeface="Arial" panose="020B0604020202020204" pitchFamily="34" charset="0"/>
              <a:buChar char="•"/>
            </a:pPr>
            <a:r>
              <a:rPr lang="cs-CZ" b="0" i="0" u="none" strike="noStrike" baseline="0" dirty="0">
                <a:solidFill>
                  <a:srgbClr val="000000"/>
                </a:solidFill>
                <a:latin typeface="Arial" panose="020B0604020202020204" pitchFamily="34" charset="0"/>
              </a:rPr>
              <a:t>Součástí dokladu o předání a převzetí díla může být seznam vad a nedodělků, které však nesmí bránit  užívání a plnění účelu projektu. Pokud uvedené vady a nedodělky brání plnění účelu projektu, nelze projekt považovat za ukončený. </a:t>
            </a:r>
          </a:p>
          <a:p>
            <a:pPr algn="just">
              <a:lnSpc>
                <a:spcPct val="80000"/>
              </a:lnSpc>
              <a:spcBef>
                <a:spcPct val="20000"/>
              </a:spcBef>
              <a:spcAft>
                <a:spcPts val="200"/>
              </a:spcAft>
            </a:pPr>
            <a:endParaRPr lang="cs-CZ" b="0" i="0" u="none" strike="noStrike" baseline="0" dirty="0">
              <a:solidFill>
                <a:srgbClr val="000000"/>
              </a:solidFill>
              <a:latin typeface="Arial" panose="020B0604020202020204" pitchFamily="34" charset="0"/>
            </a:endParaRPr>
          </a:p>
          <a:p>
            <a:pPr marL="457200" indent="-457200" algn="just">
              <a:lnSpc>
                <a:spcPct val="80000"/>
              </a:lnSpc>
              <a:spcBef>
                <a:spcPct val="20000"/>
              </a:spcBef>
              <a:spcAft>
                <a:spcPts val="200"/>
              </a:spcAft>
              <a:buFont typeface="Arial" panose="020B0604020202020204" pitchFamily="34" charset="0"/>
              <a:buChar char="•"/>
            </a:pPr>
            <a:r>
              <a:rPr lang="cs-CZ" dirty="0">
                <a:solidFill>
                  <a:srgbClr val="000000"/>
                </a:solidFill>
                <a:latin typeface="Arial" panose="020B0604020202020204" pitchFamily="34" charset="0"/>
                <a:cs typeface="Arial" panose="020B0604020202020204" pitchFamily="34" charset="0"/>
              </a:rPr>
              <a:t>Veškeré vady a nedodělky (i ty nebránící užívání) musí být odstraněny a doložen doklad o jejich odstranění v rámci kontroly žádosti o platbu, případně v dalších fázích projektu na výzvu manažera projektu.</a:t>
            </a:r>
          </a:p>
          <a:p>
            <a:pPr marL="457200" indent="-457200" algn="just">
              <a:lnSpc>
                <a:spcPct val="80000"/>
              </a:lnSpc>
              <a:spcBef>
                <a:spcPct val="20000"/>
              </a:spcBef>
              <a:spcAft>
                <a:spcPts val="200"/>
              </a:spcAft>
              <a:buFont typeface="Arial" panose="020B0604020202020204" pitchFamily="34" charset="0"/>
              <a:buChar char="•"/>
            </a:pPr>
            <a:endParaRPr lang="cs-CZ" dirty="0">
              <a:solidFill>
                <a:srgbClr val="000000"/>
              </a:solidFill>
              <a:latin typeface="Arial" panose="020B0604020202020204" pitchFamily="34" charset="0"/>
              <a:cs typeface="Arial" panose="020B0604020202020204" pitchFamily="34" charset="0"/>
            </a:endParaRPr>
          </a:p>
          <a:p>
            <a:pPr marL="457200" indent="-457200" algn="just">
              <a:lnSpc>
                <a:spcPct val="80000"/>
              </a:lnSpc>
              <a:spcBef>
                <a:spcPct val="20000"/>
              </a:spcBef>
              <a:spcAft>
                <a:spcPts val="200"/>
              </a:spcAft>
              <a:buFont typeface="Arial" panose="020B0604020202020204" pitchFamily="34" charset="0"/>
              <a:buChar char="•"/>
            </a:pPr>
            <a:r>
              <a:rPr lang="cs-CZ" dirty="0">
                <a:solidFill>
                  <a:srgbClr val="000000"/>
                </a:solidFill>
                <a:latin typeface="Arial" panose="020B0604020202020204" pitchFamily="34" charset="0"/>
                <a:cs typeface="Arial" panose="020B0604020202020204" pitchFamily="34" charset="0"/>
              </a:rPr>
              <a:t>Vady a nedodělky neodstraněné do konce realizace projektu nemohou být uplatněny jako způsobilý výdaj projektu.</a:t>
            </a:r>
            <a:endParaRPr lang="cs-CZ" dirty="0">
              <a:latin typeface="Arial" panose="020B0604020202020204" pitchFamily="34" charset="0"/>
              <a:cs typeface="Arial" panose="020B0604020202020204" pitchFamily="34" charset="0"/>
            </a:endParaRPr>
          </a:p>
        </p:txBody>
      </p:sp>
      <p:sp>
        <p:nvSpPr>
          <p:cNvPr id="2" name="Zástupný symbol pro číslo snímku 1">
            <a:extLst>
              <a:ext uri="{FF2B5EF4-FFF2-40B4-BE49-F238E27FC236}">
                <a16:creationId xmlns:a16="http://schemas.microsoft.com/office/drawing/2014/main" id="{F4C3B212-114E-4B8E-9D3A-D3026BC94A51}"/>
              </a:ext>
            </a:extLst>
          </p:cNvPr>
          <p:cNvSpPr>
            <a:spLocks noGrp="1"/>
          </p:cNvSpPr>
          <p:nvPr>
            <p:ph type="sldNum" sz="quarter" idx="12"/>
          </p:nvPr>
        </p:nvSpPr>
        <p:spPr/>
        <p:txBody>
          <a:bodyPr/>
          <a:lstStyle/>
          <a:p>
            <a:fld id="{4000C4B2-41BC-D741-8B94-B76DB6967C01}" type="slidenum">
              <a:rPr lang="en-US" smtClean="0"/>
              <a:pPr/>
              <a:t>78</a:t>
            </a:fld>
            <a:endParaRPr lang="en-US"/>
          </a:p>
        </p:txBody>
      </p:sp>
    </p:spTree>
    <p:extLst>
      <p:ext uri="{BB962C8B-B14F-4D97-AF65-F5344CB8AC3E}">
        <p14:creationId xmlns:p14="http://schemas.microsoft.com/office/powerpoint/2010/main" val="2687554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963521" y="2483840"/>
            <a:ext cx="7216958" cy="1569660"/>
          </a:xfrm>
          <a:prstGeom prst="rect">
            <a:avLst/>
          </a:prstGeom>
          <a:noFill/>
        </p:spPr>
        <p:txBody>
          <a:bodyPr wrap="square" rtlCol="0">
            <a:spAutoFit/>
          </a:bodyPr>
          <a:lstStyle/>
          <a:p>
            <a:pPr algn="ctr"/>
            <a:r>
              <a:rPr lang="cs-CZ" sz="4800" b="1" cap="all" dirty="0">
                <a:solidFill>
                  <a:schemeClr val="bg1"/>
                </a:solidFill>
                <a:latin typeface="+mj-lt"/>
                <a:ea typeface="+mj-ea"/>
                <a:cs typeface="+mj-cs"/>
              </a:rPr>
              <a:t>Dokumentace           v IROP 2</a:t>
            </a:r>
            <a:endParaRPr lang="cs-CZ" sz="4800" dirty="0"/>
          </a:p>
        </p:txBody>
      </p:sp>
      <p:sp>
        <p:nvSpPr>
          <p:cNvPr id="4" name="Zástupný symbol pro číslo snímku 3">
            <a:extLst>
              <a:ext uri="{FF2B5EF4-FFF2-40B4-BE49-F238E27FC236}">
                <a16:creationId xmlns:a16="http://schemas.microsoft.com/office/drawing/2014/main" id="{53116D45-1239-4C51-8CA9-FD10CC77162E}"/>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7</a:t>
            </a:fld>
            <a:endParaRPr lang="en-US" dirty="0"/>
          </a:p>
        </p:txBody>
      </p:sp>
    </p:spTree>
    <p:extLst>
      <p:ext uri="{BB962C8B-B14F-4D97-AF65-F5344CB8AC3E}">
        <p14:creationId xmlns:p14="http://schemas.microsoft.com/office/powerpoint/2010/main" val="26189516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683567" y="1260724"/>
            <a:ext cx="7526827" cy="4336551"/>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spcBef>
                <a:spcPts val="600"/>
              </a:spcBef>
              <a:spcAft>
                <a:spcPts val="600"/>
              </a:spcAft>
              <a:buFont typeface="Arial" panose="020B0604020202020204" pitchFamily="34" charset="0"/>
              <a:buChar char="•"/>
            </a:pPr>
            <a:r>
              <a:rPr lang="cs-CZ" sz="1600" dirty="0">
                <a:latin typeface="Arial" panose="020B0604020202020204" pitchFamily="34" charset="0"/>
                <a:cs typeface="Arial" panose="020B0604020202020204" pitchFamily="34" charset="0"/>
              </a:rPr>
              <a:t>Pokud během realizace nastanou změny projektu, které mohou ovlivnit cílovou hodnotu indikátoru nebo datum cílové hodnoty, je nutné je hlásit formou Žádosti o změnu.</a:t>
            </a:r>
          </a:p>
          <a:p>
            <a:pPr marL="457200" indent="-457200" algn="just">
              <a:spcBef>
                <a:spcPts val="600"/>
              </a:spcBef>
              <a:spcAft>
                <a:spcPts val="600"/>
              </a:spcAft>
              <a:buFont typeface="Arial" panose="020B0604020202020204" pitchFamily="34" charset="0"/>
              <a:buChar char="•"/>
            </a:pPr>
            <a:r>
              <a:rPr lang="cs-CZ" sz="1600" dirty="0">
                <a:latin typeface="Arial" panose="020B0604020202020204" pitchFamily="34" charset="0"/>
                <a:cs typeface="Arial" panose="020B0604020202020204" pitchFamily="34" charset="0"/>
              </a:rPr>
              <a:t>Nenaplnění závazné cílové hodnoty indikátoru do doby stanovené v Právním aktu/Rozhodnutí, může v souladu s Podmínkami vést k finanční opravě nebo nevyplacení dotace. Neudržení dosažené hodnoty po dobu 5 let od zahájení doby udržitelnosti může mít charakter porušení rozpočtové kázně s následkem finanční opravy podle Podmínek Právního aktu/Rozhodnutí.</a:t>
            </a:r>
          </a:p>
          <a:p>
            <a:pPr marL="457200" indent="-457200" algn="just">
              <a:spcBef>
                <a:spcPts val="600"/>
              </a:spcBef>
              <a:spcAft>
                <a:spcPts val="600"/>
              </a:spcAft>
              <a:buFont typeface="Arial" panose="020B0604020202020204" pitchFamily="34" charset="0"/>
              <a:buChar char="•"/>
            </a:pPr>
            <a:r>
              <a:rPr lang="cs-CZ" sz="1600" dirty="0">
                <a:latin typeface="Arial" panose="020B0604020202020204" pitchFamily="34" charset="0"/>
                <a:cs typeface="Arial" panose="020B0604020202020204" pitchFamily="34" charset="0"/>
              </a:rPr>
              <a:t>Podrobné informace k jednotlivým indikátorům a závazná pravidla jejich vykazování a výpočtu obsahují metodické listy indikátorů, které jsou přílohou Specifických pravidel vydaných k příslušné výzvě.</a:t>
            </a:r>
          </a:p>
          <a:p>
            <a:pPr marL="457200" indent="-457200" algn="just">
              <a:spcBef>
                <a:spcPts val="600"/>
              </a:spcBef>
              <a:spcAft>
                <a:spcPts val="600"/>
              </a:spcAft>
              <a:buFont typeface="Arial" panose="020B0604020202020204" pitchFamily="34" charset="0"/>
              <a:buChar char="•"/>
            </a:pPr>
            <a:r>
              <a:rPr lang="cs-CZ" sz="1600" dirty="0">
                <a:latin typeface="Arial" panose="020B0604020202020204" pitchFamily="34" charset="0"/>
                <a:cs typeface="Arial" panose="020B0604020202020204" pitchFamily="34" charset="0"/>
              </a:rPr>
              <a:t>Jakékoliv změny v projektu, které by mohly mít vliv na hodnoty indikátorů doporučujeme konzultovat předem se svým manažerem projektu.</a:t>
            </a: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INDIKÁTORY</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51F920E8-FD77-41A9-90C0-D8E3F7672071}"/>
              </a:ext>
            </a:extLst>
          </p:cNvPr>
          <p:cNvSpPr>
            <a:spLocks noGrp="1"/>
          </p:cNvSpPr>
          <p:nvPr>
            <p:ph type="sldNum" sz="quarter" idx="12"/>
          </p:nvPr>
        </p:nvSpPr>
        <p:spPr/>
        <p:txBody>
          <a:bodyPr/>
          <a:lstStyle/>
          <a:p>
            <a:fld id="{4000C4B2-41BC-D741-8B94-B76DB6967C01}" type="slidenum">
              <a:rPr lang="en-US" smtClean="0"/>
              <a:pPr/>
              <a:t>79</a:t>
            </a:fld>
            <a:endParaRPr lang="en-US"/>
          </a:p>
        </p:txBody>
      </p:sp>
    </p:spTree>
    <p:extLst>
      <p:ext uri="{BB962C8B-B14F-4D97-AF65-F5344CB8AC3E}">
        <p14:creationId xmlns:p14="http://schemas.microsoft.com/office/powerpoint/2010/main" val="42366711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683567" y="1064088"/>
            <a:ext cx="7602802" cy="5105893"/>
          </a:xfrm>
          <a:prstGeom prst="rect">
            <a:avLst/>
          </a:prstGeom>
        </p:spPr>
        <p:txBody>
          <a:bodyPr>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spcBef>
                <a:spcPts val="600"/>
              </a:spcBef>
              <a:spcAft>
                <a:spcPts val="600"/>
              </a:spcAft>
              <a:buFont typeface="Arial" panose="020B0604020202020204" pitchFamily="34" charset="0"/>
              <a:buChar char="•"/>
            </a:pPr>
            <a:r>
              <a:rPr lang="cs-CZ" sz="1350" dirty="0">
                <a:cs typeface="Arial" panose="020B0604020202020204" pitchFamily="34" charset="0"/>
              </a:rPr>
              <a:t>Příjemce je povinen v průběhu realizace v účetnictví jednoznačně oddělovat všechny příjmy a výdaje související s projektem od ostatních příjmů a výdajů realizovaných příjemcem s projektem nesouvisejících.</a:t>
            </a:r>
          </a:p>
          <a:p>
            <a:pPr marL="457200" indent="-457200" algn="just">
              <a:spcBef>
                <a:spcPts val="600"/>
              </a:spcBef>
              <a:spcAft>
                <a:spcPts val="600"/>
              </a:spcAft>
              <a:buFont typeface="Arial" panose="020B0604020202020204" pitchFamily="34" charset="0"/>
              <a:buChar char="•"/>
            </a:pPr>
            <a:r>
              <a:rPr lang="cs-CZ" sz="1350" dirty="0">
                <a:cs typeface="Arial" panose="020B0604020202020204" pitchFamily="34" charset="0"/>
              </a:rPr>
              <a:t>K oddělení příjmů a výdajů (z pohledu účetnictví „výnosů a nákladů“) musí být využit jedinečný znak (např. středisko, organizace, analytický účet, zakázka…). </a:t>
            </a:r>
          </a:p>
          <a:p>
            <a:pPr marL="457200" indent="-457200" algn="just">
              <a:spcBef>
                <a:spcPts val="600"/>
              </a:spcBef>
              <a:spcAft>
                <a:spcPts val="600"/>
              </a:spcAft>
              <a:buFont typeface="Arial" panose="020B0604020202020204" pitchFamily="34" charset="0"/>
              <a:buChar char="•"/>
            </a:pPr>
            <a:r>
              <a:rPr lang="cs-CZ" sz="1350" dirty="0">
                <a:cs typeface="Arial" panose="020B0604020202020204" pitchFamily="34" charset="0"/>
              </a:rPr>
              <a:t>Je možné použít i více jedinečných znaků (např. dle jednotlivých zdrojů, dle charakteru výdajů – investice/</a:t>
            </a:r>
            <a:r>
              <a:rPr lang="cs-CZ" sz="1350" dirty="0" err="1">
                <a:cs typeface="Arial" panose="020B0604020202020204" pitchFamily="34" charset="0"/>
              </a:rPr>
              <a:t>neinvestice</a:t>
            </a:r>
            <a:r>
              <a:rPr lang="cs-CZ" sz="1350" dirty="0">
                <a:cs typeface="Arial" panose="020B0604020202020204" pitchFamily="34" charset="0"/>
              </a:rPr>
              <a:t>, finančních plánů projektu atd.).</a:t>
            </a:r>
          </a:p>
          <a:p>
            <a:pPr marL="457200" indent="-457200" algn="just">
              <a:spcBef>
                <a:spcPts val="600"/>
              </a:spcBef>
              <a:spcAft>
                <a:spcPts val="600"/>
              </a:spcAft>
              <a:buFont typeface="Arial" panose="020B0604020202020204" pitchFamily="34" charset="0"/>
              <a:buChar char="•"/>
            </a:pPr>
            <a:r>
              <a:rPr lang="cs-CZ" sz="1350" dirty="0">
                <a:cs typeface="Arial" panose="020B0604020202020204" pitchFamily="34" charset="0"/>
              </a:rPr>
              <a:t>Nutno účtovat odděleně i vlastní podíl, ne jen podíl SF, ale je možné oddělovat jiným způsobem.</a:t>
            </a:r>
          </a:p>
          <a:p>
            <a:pPr marL="457200" indent="-457200" algn="just">
              <a:spcBef>
                <a:spcPts val="600"/>
              </a:spcBef>
              <a:spcAft>
                <a:spcPts val="600"/>
              </a:spcAft>
              <a:buFont typeface="Arial" panose="020B0604020202020204" pitchFamily="34" charset="0"/>
              <a:buChar char="•"/>
            </a:pPr>
            <a:r>
              <a:rPr lang="cs-CZ" sz="1350" dirty="0">
                <a:cs typeface="Arial" panose="020B0604020202020204" pitchFamily="34" charset="0"/>
              </a:rPr>
              <a:t>Nezpůsobilé výdaje a nepřímé náklady mohou být také odděleny, ale nemusí (veškeré výdaje z doložené účetní sestavy musí mít vazbu na projekt).</a:t>
            </a:r>
          </a:p>
          <a:p>
            <a:pPr marL="457200" indent="-457200" algn="just">
              <a:spcBef>
                <a:spcPts val="600"/>
              </a:spcBef>
              <a:spcAft>
                <a:spcPts val="600"/>
              </a:spcAft>
              <a:buFont typeface="Arial" panose="020B0604020202020204" pitchFamily="34" charset="0"/>
              <a:buChar char="•"/>
            </a:pPr>
            <a:r>
              <a:rPr lang="cs-CZ" sz="1350" dirty="0">
                <a:cs typeface="Arial" panose="020B0604020202020204" pitchFamily="34" charset="0"/>
              </a:rPr>
              <a:t>K prokázání této </a:t>
            </a:r>
            <a:r>
              <a:rPr lang="cs-CZ" sz="1350" dirty="0"/>
              <a:t>povinnosti</a:t>
            </a:r>
            <a:r>
              <a:rPr lang="cs-CZ" sz="1350" dirty="0">
                <a:cs typeface="Arial" panose="020B0604020202020204" pitchFamily="34" charset="0"/>
              </a:rPr>
              <a:t> předkládá příjemce jako přílohu žádosti o platbu „evidenci příjmů a výdajů projektu“ – ideálně jako výstup/tiskovou sestavu z elektronického účetního systému (v needitovatelném formátu), vyfiltrovanou dle oddělujícího účetního znaku. Nepostačuje doložení jednotlivých účetních dokladů či košilek.</a:t>
            </a:r>
          </a:p>
          <a:p>
            <a:pPr marL="457200" indent="-457200" algn="just">
              <a:spcBef>
                <a:spcPts val="600"/>
              </a:spcBef>
              <a:spcAft>
                <a:spcPts val="600"/>
              </a:spcAft>
              <a:buFont typeface="Arial" panose="020B0604020202020204" pitchFamily="34" charset="0"/>
              <a:buChar char="•"/>
            </a:pPr>
            <a:r>
              <a:rPr lang="cs-CZ" sz="1350" dirty="0">
                <a:cs typeface="Arial" panose="020B0604020202020204" pitchFamily="34" charset="0"/>
              </a:rPr>
              <a:t>Z účetní evidence musí zároveň vyplývat rozdělení na investice a </a:t>
            </a:r>
            <a:r>
              <a:rPr lang="cs-CZ" sz="1350" dirty="0" err="1">
                <a:cs typeface="Arial" panose="020B0604020202020204" pitchFamily="34" charset="0"/>
              </a:rPr>
              <a:t>neinvestice</a:t>
            </a:r>
            <a:r>
              <a:rPr lang="cs-CZ" sz="1350" dirty="0">
                <a:cs typeface="Arial" panose="020B0604020202020204" pitchFamily="34" charset="0"/>
              </a:rPr>
              <a:t>. Zaúčtování musí odpovídat rozdělení na investice a </a:t>
            </a:r>
            <a:r>
              <a:rPr lang="cs-CZ" sz="1350" dirty="0" err="1">
                <a:cs typeface="Arial" panose="020B0604020202020204" pitchFamily="34" charset="0"/>
              </a:rPr>
              <a:t>neinvestice</a:t>
            </a:r>
            <a:r>
              <a:rPr lang="cs-CZ" sz="1350" dirty="0">
                <a:cs typeface="Arial" panose="020B0604020202020204" pitchFamily="34" charset="0"/>
              </a:rPr>
              <a:t> v žádosti o platbu (v soupisce), nesoulad mezi žádostí o platbu a Právním aktem nevadí.</a:t>
            </a:r>
          </a:p>
          <a:p>
            <a:pPr marL="457200" indent="-457200" algn="just">
              <a:spcBef>
                <a:spcPts val="600"/>
              </a:spcBef>
              <a:spcAft>
                <a:spcPts val="600"/>
              </a:spcAft>
              <a:buFont typeface="Arial" panose="020B0604020202020204" pitchFamily="34" charset="0"/>
              <a:buChar char="•"/>
            </a:pPr>
            <a:r>
              <a:rPr lang="cs-CZ" sz="1350" dirty="0">
                <a:cs typeface="Arial" panose="020B0604020202020204" pitchFamily="34" charset="0"/>
              </a:rPr>
              <a:t>K účtování transferů a výdajů bylo vydáno </a:t>
            </a:r>
            <a:r>
              <a:rPr lang="cs-CZ" sz="1350" b="1" dirty="0">
                <a:cs typeface="Arial" panose="020B0604020202020204" pitchFamily="34" charset="0"/>
              </a:rPr>
              <a:t>Závazné stanovisko ŘO IROP č. 20</a:t>
            </a:r>
            <a:r>
              <a:rPr lang="cs-CZ" sz="1350" dirty="0">
                <a:cs typeface="Arial" panose="020B0604020202020204" pitchFamily="34" charset="0"/>
              </a:rPr>
              <a:t>.</a:t>
            </a: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ÚČETNICTVÍ I.</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B35DC1C-4198-477B-BEF4-1B78FB866343}"/>
              </a:ext>
            </a:extLst>
          </p:cNvPr>
          <p:cNvSpPr>
            <a:spLocks noGrp="1"/>
          </p:cNvSpPr>
          <p:nvPr>
            <p:ph type="sldNum" sz="quarter" idx="12"/>
          </p:nvPr>
        </p:nvSpPr>
        <p:spPr/>
        <p:txBody>
          <a:bodyPr/>
          <a:lstStyle/>
          <a:p>
            <a:fld id="{4000C4B2-41BC-D741-8B94-B76DB6967C01}" type="slidenum">
              <a:rPr lang="en-US" smtClean="0"/>
              <a:pPr/>
              <a:t>80</a:t>
            </a:fld>
            <a:endParaRPr lang="en-US"/>
          </a:p>
        </p:txBody>
      </p:sp>
    </p:spTree>
    <p:extLst>
      <p:ext uri="{BB962C8B-B14F-4D97-AF65-F5344CB8AC3E}">
        <p14:creationId xmlns:p14="http://schemas.microsoft.com/office/powerpoint/2010/main" val="41096782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932847" y="2026540"/>
            <a:ext cx="7278305" cy="1569660"/>
          </a:xfrm>
          <a:prstGeom prst="rect">
            <a:avLst/>
          </a:prstGeom>
          <a:noFill/>
        </p:spPr>
        <p:txBody>
          <a:bodyPr wrap="square" rtlCol="0">
            <a:spAutoFit/>
          </a:bodyPr>
          <a:lstStyle/>
          <a:p>
            <a:pPr algn="ctr"/>
            <a:endParaRPr lang="cs-CZ" sz="4800" b="1" cap="all" dirty="0">
              <a:solidFill>
                <a:schemeClr val="bg1"/>
              </a:solidFill>
              <a:latin typeface="+mj-lt"/>
              <a:ea typeface="+mj-ea"/>
              <a:cs typeface="+mj-cs"/>
            </a:endParaRPr>
          </a:p>
          <a:p>
            <a:pPr algn="ctr"/>
            <a:r>
              <a:rPr lang="cs-CZ" sz="4800" b="1" cap="all" dirty="0">
                <a:solidFill>
                  <a:schemeClr val="bg1"/>
                </a:solidFill>
                <a:latin typeface="+mj-lt"/>
                <a:ea typeface="+mj-ea"/>
                <a:cs typeface="+mj-cs"/>
              </a:rPr>
              <a:t>Zásady </a:t>
            </a:r>
            <a:r>
              <a:rPr lang="cs-CZ" sz="4800" b="1" cap="all" dirty="0" err="1">
                <a:solidFill>
                  <a:schemeClr val="bg1"/>
                </a:solidFill>
                <a:latin typeface="+mj-lt"/>
                <a:ea typeface="+mj-ea"/>
                <a:cs typeface="+mj-cs"/>
              </a:rPr>
              <a:t>dnsh</a:t>
            </a:r>
            <a:endParaRPr lang="cs-CZ" dirty="0"/>
          </a:p>
        </p:txBody>
      </p:sp>
      <p:sp>
        <p:nvSpPr>
          <p:cNvPr id="4" name="Zástupný symbol pro číslo snímku 3">
            <a:extLst>
              <a:ext uri="{FF2B5EF4-FFF2-40B4-BE49-F238E27FC236}">
                <a16:creationId xmlns:a16="http://schemas.microsoft.com/office/drawing/2014/main" id="{3CCE19EF-A3A5-432E-B67B-D0D54E977F94}"/>
              </a:ext>
            </a:extLst>
          </p:cNvPr>
          <p:cNvSpPr>
            <a:spLocks noGrp="1"/>
          </p:cNvSpPr>
          <p:nvPr>
            <p:ph type="sldNum" sz="quarter" idx="4294967295"/>
          </p:nvPr>
        </p:nvSpPr>
        <p:spPr>
          <a:xfrm>
            <a:off x="0" y="6356350"/>
            <a:ext cx="501650" cy="365125"/>
          </a:xfrm>
        </p:spPr>
        <p:txBody>
          <a:bodyPr/>
          <a:lstStyle/>
          <a:p>
            <a:fld id="{4000C4B2-41BC-D741-8B94-B76DB6967C01}" type="slidenum">
              <a:rPr lang="en-US" smtClean="0">
                <a:solidFill>
                  <a:schemeClr val="bg1"/>
                </a:solidFill>
              </a:rPr>
              <a:pPr/>
              <a:t>81</a:t>
            </a:fld>
            <a:endParaRPr lang="en-US" dirty="0">
              <a:solidFill>
                <a:schemeClr val="bg1"/>
              </a:solidFill>
            </a:endParaRPr>
          </a:p>
        </p:txBody>
      </p:sp>
    </p:spTree>
    <p:extLst>
      <p:ext uri="{BB962C8B-B14F-4D97-AF65-F5344CB8AC3E}">
        <p14:creationId xmlns:p14="http://schemas.microsoft.com/office/powerpoint/2010/main" val="3495075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683567" y="1224238"/>
            <a:ext cx="7602802" cy="4621391"/>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spcBef>
                <a:spcPts val="600"/>
              </a:spcBef>
              <a:spcAft>
                <a:spcPts val="600"/>
              </a:spcAft>
              <a:buFont typeface="Arial" panose="020B0604020202020204" pitchFamily="34" charset="0"/>
              <a:buChar char="•"/>
            </a:pPr>
            <a:r>
              <a:rPr lang="cs-CZ" sz="1700" dirty="0">
                <a:solidFill>
                  <a:srgbClr val="212529"/>
                </a:solidFill>
              </a:rPr>
              <a:t>Jedná se o zásadu</a:t>
            </a:r>
            <a:r>
              <a:rPr lang="cs-CZ" sz="1700" i="0" dirty="0">
                <a:solidFill>
                  <a:srgbClr val="212529"/>
                </a:solidFill>
                <a:effectLst/>
              </a:rPr>
              <a:t> „významně nepoškozovat“ životní prostředí při realizaci projektů IROP 2021–2027 – „Do No </a:t>
            </a:r>
            <a:r>
              <a:rPr lang="cs-CZ" sz="1700" i="0" dirty="0" err="1">
                <a:solidFill>
                  <a:srgbClr val="212529"/>
                </a:solidFill>
                <a:effectLst/>
              </a:rPr>
              <a:t>Significant</a:t>
            </a:r>
            <a:r>
              <a:rPr lang="cs-CZ" sz="1700" i="0" dirty="0">
                <a:solidFill>
                  <a:srgbClr val="212529"/>
                </a:solidFill>
                <a:effectLst/>
              </a:rPr>
              <a:t> </a:t>
            </a:r>
            <a:r>
              <a:rPr lang="cs-CZ" sz="1700" i="0" dirty="0" err="1">
                <a:solidFill>
                  <a:srgbClr val="212529"/>
                </a:solidFill>
                <a:effectLst/>
              </a:rPr>
              <a:t>Harm</a:t>
            </a:r>
            <a:r>
              <a:rPr lang="cs-CZ" sz="1700" i="0" dirty="0">
                <a:solidFill>
                  <a:srgbClr val="212529"/>
                </a:solidFill>
                <a:effectLst/>
              </a:rPr>
              <a:t>“ (DNSH).</a:t>
            </a:r>
          </a:p>
          <a:p>
            <a:pPr marL="457200" indent="-457200" algn="just">
              <a:spcBef>
                <a:spcPts val="600"/>
              </a:spcBef>
              <a:spcAft>
                <a:spcPts val="600"/>
              </a:spcAft>
              <a:buFont typeface="Arial" panose="020B0604020202020204" pitchFamily="34" charset="0"/>
              <a:buChar char="•"/>
            </a:pPr>
            <a:r>
              <a:rPr lang="cs-CZ" sz="1700" dirty="0">
                <a:solidFill>
                  <a:srgbClr val="212529"/>
                </a:solidFill>
              </a:rPr>
              <a:t>V</a:t>
            </a:r>
            <a:r>
              <a:rPr lang="cs-CZ" sz="1700" i="0" dirty="0">
                <a:solidFill>
                  <a:srgbClr val="212529"/>
                </a:solidFill>
                <a:effectLst/>
              </a:rPr>
              <a:t>ychází z </a:t>
            </a:r>
            <a:r>
              <a:rPr lang="cs-CZ" sz="1700" i="0" u="sng" dirty="0">
                <a:solidFill>
                  <a:srgbClr val="004994"/>
                </a:solidFill>
                <a:effectLst/>
                <a:hlinkClick r:id="rId3"/>
              </a:rPr>
              <a:t>nařízení o taxonomii</a:t>
            </a:r>
            <a:r>
              <a:rPr lang="cs-CZ" sz="1700" i="0" dirty="0">
                <a:solidFill>
                  <a:srgbClr val="212529"/>
                </a:solidFill>
                <a:effectLst/>
              </a:rPr>
              <a:t>. Toto nařízení EU stanovuje klasifikační systém a ekologicky udržitelné ekonomické činnosti, které jsou důležité pro naplňování tzv. Zelené dohody pro Evropu (Green </a:t>
            </a:r>
            <a:r>
              <a:rPr lang="cs-CZ" sz="1700" i="0" dirty="0" err="1">
                <a:solidFill>
                  <a:srgbClr val="212529"/>
                </a:solidFill>
                <a:effectLst/>
              </a:rPr>
              <a:t>Deal</a:t>
            </a:r>
            <a:r>
              <a:rPr lang="cs-CZ" sz="1700" i="0" dirty="0">
                <a:solidFill>
                  <a:srgbClr val="212529"/>
                </a:solidFill>
                <a:effectLst/>
              </a:rPr>
              <a:t>).</a:t>
            </a:r>
          </a:p>
          <a:p>
            <a:pPr marL="457200" indent="-457200" algn="just">
              <a:spcBef>
                <a:spcPts val="600"/>
              </a:spcBef>
              <a:spcAft>
                <a:spcPts val="600"/>
              </a:spcAft>
              <a:buFont typeface="Arial" panose="020B0604020202020204" pitchFamily="34" charset="0"/>
              <a:buChar char="•"/>
            </a:pPr>
            <a:r>
              <a:rPr lang="cs-CZ" sz="1700" dirty="0"/>
              <a:t>Požadavky na dodržení zásady DNSH v projektech jsou uvedeny ve Specifických pravidlech pro žadatele a příjemce a Osnově studie proveditelnosti / podkladech pro hodnocení k dané výzvě. </a:t>
            </a:r>
          </a:p>
          <a:p>
            <a:pPr marL="457200" indent="-457200" algn="just">
              <a:spcBef>
                <a:spcPts val="600"/>
              </a:spcBef>
              <a:spcAft>
                <a:spcPts val="600"/>
              </a:spcAft>
              <a:buFont typeface="Arial" panose="020B0604020202020204" pitchFamily="34" charset="0"/>
              <a:buChar char="•"/>
            </a:pPr>
            <a:r>
              <a:rPr lang="cs-CZ" sz="1700" dirty="0"/>
              <a:t>Doložení naplnění principů DNSH se může u jednotlivých výzev lišit, vždy je třeba postupovat dle SPPŽP.</a:t>
            </a:r>
          </a:p>
          <a:p>
            <a:pPr marL="457200" indent="-457200" algn="just">
              <a:spcBef>
                <a:spcPts val="600"/>
              </a:spcBef>
              <a:spcAft>
                <a:spcPts val="600"/>
              </a:spcAft>
              <a:buFont typeface="Arial" panose="020B0604020202020204" pitchFamily="34" charset="0"/>
              <a:buChar char="•"/>
            </a:pPr>
            <a:r>
              <a:rPr lang="cs-CZ" sz="1700" dirty="0"/>
              <a:t>Podmínky DNSH musí splňovat celý projekt (rovněž aktivity kryté nepřímými a nezpůsobilými výdaji). Pokud by tedy došlo k nenaplnění zásad DNSH, nelze situaci vyřešit zařazením dotčených aktivit mezi nezpůsobilé výdaje.</a:t>
            </a:r>
          </a:p>
          <a:p>
            <a:pPr algn="just">
              <a:spcBef>
                <a:spcPts val="600"/>
              </a:spcBef>
              <a:spcAft>
                <a:spcPts val="600"/>
              </a:spcAft>
            </a:pPr>
            <a:endParaRPr lang="cs-CZ" sz="1700" dirty="0">
              <a:highlight>
                <a:srgbClr val="FFFF00"/>
              </a:highlight>
            </a:endParaRPr>
          </a:p>
          <a:p>
            <a:pPr algn="just">
              <a:spcBef>
                <a:spcPts val="600"/>
              </a:spcBef>
              <a:spcAft>
                <a:spcPts val="600"/>
              </a:spcAft>
            </a:pPr>
            <a:endParaRPr lang="cs-CZ" sz="1600" dirty="0">
              <a:latin typeface="Calibri" panose="020F0502020204030204" pitchFamily="34" charset="0"/>
              <a:cs typeface="Calibri" panose="020F0502020204030204" pitchFamily="34" charset="0"/>
            </a:endParaRPr>
          </a:p>
          <a:p>
            <a:pPr marL="457200" indent="-457200" algn="just">
              <a:spcBef>
                <a:spcPts val="600"/>
              </a:spcBef>
              <a:spcAft>
                <a:spcPts val="600"/>
              </a:spcAft>
              <a:buFont typeface="Arial" panose="020B0604020202020204" pitchFamily="34" charset="0"/>
              <a:buChar char="•"/>
            </a:pPr>
            <a:endParaRPr lang="cs-CZ" sz="1600" dirty="0">
              <a:latin typeface="Calibri" panose="020F0502020204030204" pitchFamily="34" charset="0"/>
              <a:cs typeface="Calibri" panose="020F0502020204030204" pitchFamily="34" charset="0"/>
            </a:endParaRPr>
          </a:p>
          <a:p>
            <a:pPr marL="457200" indent="-457200" algn="just">
              <a:spcBef>
                <a:spcPts val="600"/>
              </a:spcBef>
              <a:spcAft>
                <a:spcPts val="600"/>
              </a:spcAft>
              <a:buFont typeface="Arial" panose="020B0604020202020204" pitchFamily="34" charset="0"/>
              <a:buChar char="•"/>
            </a:pPr>
            <a:endParaRPr lang="cs-CZ" sz="16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Zásada DNSH – I.</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B35DC1C-4198-477B-BEF4-1B78FB866343}"/>
              </a:ext>
            </a:extLst>
          </p:cNvPr>
          <p:cNvSpPr>
            <a:spLocks noGrp="1"/>
          </p:cNvSpPr>
          <p:nvPr>
            <p:ph type="sldNum" sz="quarter" idx="12"/>
          </p:nvPr>
        </p:nvSpPr>
        <p:spPr/>
        <p:txBody>
          <a:bodyPr/>
          <a:lstStyle/>
          <a:p>
            <a:fld id="{4000C4B2-41BC-D741-8B94-B76DB6967C01}" type="slidenum">
              <a:rPr lang="en-US" smtClean="0"/>
              <a:pPr/>
              <a:t>82</a:t>
            </a:fld>
            <a:endParaRPr lang="en-US"/>
          </a:p>
        </p:txBody>
      </p:sp>
    </p:spTree>
    <p:extLst>
      <p:ext uri="{BB962C8B-B14F-4D97-AF65-F5344CB8AC3E}">
        <p14:creationId xmlns:p14="http://schemas.microsoft.com/office/powerpoint/2010/main" val="19242296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683567" y="1319666"/>
            <a:ext cx="7602802"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spcBef>
                <a:spcPts val="600"/>
              </a:spcBef>
              <a:spcAft>
                <a:spcPts val="600"/>
              </a:spcAft>
              <a:buFont typeface="Arial" panose="020B0604020202020204" pitchFamily="34" charset="0"/>
              <a:buChar char="•"/>
            </a:pPr>
            <a:r>
              <a:rPr lang="cs-CZ" sz="1700" dirty="0"/>
              <a:t>Příjemce dokládá naplnění principů DNSH v rámci závěrečné žádosti o platbu/zprávy o realizaci a při kontrole projektů na místě.</a:t>
            </a:r>
          </a:p>
          <a:p>
            <a:pPr marL="457200" indent="-457200" algn="just">
              <a:spcBef>
                <a:spcPts val="600"/>
              </a:spcBef>
              <a:spcAft>
                <a:spcPts val="600"/>
              </a:spcAft>
              <a:buFont typeface="Arial" panose="020B0604020202020204" pitchFamily="34" charset="0"/>
              <a:buChar char="•"/>
            </a:pPr>
            <a:r>
              <a:rPr lang="cs-CZ" sz="1700" dirty="0"/>
              <a:t>V závěrečné zprávě o realizaci/ žádosti o platbu bude ze strany Centra ověřováno, zda příjemce splnil všechna opatření, ke kterým se zavázal ve studii proveditelnosti/podkladech pro hodnocení, tj. ke všem požadavkům výzvy.  Splnění podmínek bude doloženo vždy popisem ve zprávě o realizaci - v poli „Popis pokroku v realizaci projektu za sledované období“ nebo v samostatné příloze </a:t>
            </a:r>
            <a:r>
              <a:rPr lang="cs-CZ" sz="1700" dirty="0" err="1"/>
              <a:t>ZoR</a:t>
            </a:r>
            <a:r>
              <a:rPr lang="cs-CZ" sz="1700" dirty="0"/>
              <a:t> (popis naplnění všech opatření ze studie proveditelnosti), případně dalšími podpůrnými dokumenty (dle specifik dané výzvy). </a:t>
            </a:r>
          </a:p>
          <a:p>
            <a:pPr marL="457200" indent="-457200" algn="just">
              <a:spcBef>
                <a:spcPts val="600"/>
              </a:spcBef>
              <a:spcAft>
                <a:spcPts val="600"/>
              </a:spcAft>
              <a:buFont typeface="Arial" panose="020B0604020202020204" pitchFamily="34" charset="0"/>
              <a:buChar char="•"/>
            </a:pPr>
            <a:r>
              <a:rPr lang="cs-CZ" sz="1600" dirty="0"/>
              <a:t>V případě kontroly projektu na místě bude vyžadováno doložit dokumentaci k DNSH, o kterou příjemce opírá svá tvrzení v závěrečné zprávě o realizaci (např. technické listy k výrobkům ohledně stanovení max. průtoků WC, pisoárů, umyvadlových baterií.., potvrzení/smlouvu o recyklaci stavebních odpadů…).</a:t>
            </a:r>
          </a:p>
          <a:p>
            <a:pPr algn="just">
              <a:spcBef>
                <a:spcPts val="600"/>
              </a:spcBef>
              <a:spcAft>
                <a:spcPts val="600"/>
              </a:spcAft>
            </a:pPr>
            <a:endParaRPr lang="cs-CZ" sz="1600" dirty="0">
              <a:latin typeface="Calibri" panose="020F0502020204030204" pitchFamily="34" charset="0"/>
              <a:cs typeface="Calibri" panose="020F0502020204030204" pitchFamily="34" charset="0"/>
            </a:endParaRPr>
          </a:p>
          <a:p>
            <a:pPr marL="457200" indent="-457200" algn="just">
              <a:spcBef>
                <a:spcPts val="600"/>
              </a:spcBef>
              <a:spcAft>
                <a:spcPts val="600"/>
              </a:spcAft>
              <a:buFont typeface="Arial" panose="020B0604020202020204" pitchFamily="34" charset="0"/>
              <a:buChar char="•"/>
            </a:pPr>
            <a:endParaRPr lang="cs-CZ" sz="1600" dirty="0">
              <a:latin typeface="Calibri" panose="020F0502020204030204" pitchFamily="34" charset="0"/>
              <a:cs typeface="Calibri" panose="020F0502020204030204" pitchFamily="34" charset="0"/>
            </a:endParaRPr>
          </a:p>
          <a:p>
            <a:pPr marL="457200" indent="-457200" algn="just">
              <a:spcBef>
                <a:spcPts val="600"/>
              </a:spcBef>
              <a:spcAft>
                <a:spcPts val="600"/>
              </a:spcAft>
              <a:buFont typeface="Arial" panose="020B0604020202020204" pitchFamily="34" charset="0"/>
              <a:buChar char="•"/>
            </a:pPr>
            <a:endParaRPr lang="cs-CZ" sz="16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Zásada DNSH – II.</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B35DC1C-4198-477B-BEF4-1B78FB866343}"/>
              </a:ext>
            </a:extLst>
          </p:cNvPr>
          <p:cNvSpPr>
            <a:spLocks noGrp="1"/>
          </p:cNvSpPr>
          <p:nvPr>
            <p:ph type="sldNum" sz="quarter" idx="12"/>
          </p:nvPr>
        </p:nvSpPr>
        <p:spPr/>
        <p:txBody>
          <a:bodyPr/>
          <a:lstStyle/>
          <a:p>
            <a:fld id="{4000C4B2-41BC-D741-8B94-B76DB6967C01}" type="slidenum">
              <a:rPr lang="en-US" smtClean="0"/>
              <a:pPr/>
              <a:t>83</a:t>
            </a:fld>
            <a:endParaRPr lang="en-US"/>
          </a:p>
        </p:txBody>
      </p:sp>
    </p:spTree>
    <p:extLst>
      <p:ext uri="{BB962C8B-B14F-4D97-AF65-F5344CB8AC3E}">
        <p14:creationId xmlns:p14="http://schemas.microsoft.com/office/powerpoint/2010/main" val="39467788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683566" y="1092496"/>
            <a:ext cx="7723587" cy="4942545"/>
          </a:xfrm>
          <a:prstGeom prst="rect">
            <a:avLst/>
          </a:prstGeom>
        </p:spPr>
        <p:txBody>
          <a:bodyPr>
            <a:normAutofit fontScale="92500" lnSpcReduction="200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0000"/>
              </a:lnSpc>
              <a:spcBef>
                <a:spcPts val="600"/>
              </a:spcBef>
              <a:spcAft>
                <a:spcPts val="600"/>
              </a:spcAft>
            </a:pPr>
            <a:r>
              <a:rPr lang="cs-CZ" sz="1700" b="1" dirty="0">
                <a:cs typeface="Calibri" panose="020F0502020204030204" pitchFamily="34" charset="0"/>
              </a:rPr>
              <a:t>Konkrétní oblasti a způsob prokázání:</a:t>
            </a:r>
          </a:p>
          <a:p>
            <a:pPr marL="342900" indent="-342900" algn="just">
              <a:lnSpc>
                <a:spcPct val="110000"/>
              </a:lnSpc>
              <a:spcBef>
                <a:spcPts val="600"/>
              </a:spcBef>
              <a:spcAft>
                <a:spcPts val="600"/>
              </a:spcAft>
              <a:buAutoNum type="arabicPeriod"/>
            </a:pPr>
            <a:r>
              <a:rPr lang="cs-CZ" sz="1600" b="1" dirty="0">
                <a:cs typeface="Calibri" panose="020F0502020204030204" pitchFamily="34" charset="0"/>
              </a:rPr>
              <a:t>Udržitelné využívání a ochrana vodních zdrojů (pokud jsou v projektu pořizovány zařízení pro používání vody) </a:t>
            </a:r>
          </a:p>
          <a:p>
            <a:pPr marL="285750" indent="-285750" algn="just">
              <a:lnSpc>
                <a:spcPct val="110000"/>
              </a:lnSpc>
              <a:spcBef>
                <a:spcPts val="600"/>
              </a:spcBef>
              <a:spcAft>
                <a:spcPts val="600"/>
              </a:spcAft>
              <a:buFont typeface="Arial" panose="020B0604020202020204" pitchFamily="34" charset="0"/>
              <a:buChar char="•"/>
            </a:pPr>
            <a:r>
              <a:rPr lang="cs-CZ" sz="1500" b="0" u="sng" dirty="0">
                <a:solidFill>
                  <a:schemeClr val="tx1"/>
                </a:solidFill>
                <a:cs typeface="Calibri" panose="020F0502020204030204" pitchFamily="34" charset="0"/>
              </a:rPr>
              <a:t>Podmínka</a:t>
            </a:r>
            <a:r>
              <a:rPr lang="cs-CZ" sz="1500" b="0" dirty="0">
                <a:solidFill>
                  <a:schemeClr val="tx1"/>
                </a:solidFill>
                <a:cs typeface="Calibri" panose="020F0502020204030204" pitchFamily="34" charset="0"/>
              </a:rPr>
              <a:t>: Jsou-li instalována zařízení k využívání vody, je pro ně uvedená spotřeba vody doložena technickými listy výrobku, stavební certifikací nebo stávajícím štítkem výrobku v EU: a) umyvadlové baterie a kuchyňské baterie mají maximální průtok vody 6 litrů/min; b) sprchy mají maximální průtok vody 8 litrů/min; c) WC, zahrnující soupravy, mísy a splachovací nádrže, mají úplný objem splachovací vody maximálně 6 litrů a maximální průměrný objem splachovací vody 3,75 litru (vypočteno dle vzorce Va3 = (Vf4 + (3 × Vr5 )) /4); d) pisoáry spotřebují maximálně 2 litry/mísu/hodinu. Splachovací pisoáry mají maximální úplný objem splachovací vody 1 litr.</a:t>
            </a:r>
          </a:p>
          <a:p>
            <a:pPr marL="285750" indent="-285750" algn="just">
              <a:lnSpc>
                <a:spcPct val="110000"/>
              </a:lnSpc>
              <a:spcBef>
                <a:spcPts val="600"/>
              </a:spcBef>
              <a:spcAft>
                <a:spcPts val="600"/>
              </a:spcAft>
              <a:buFont typeface="Arial" panose="020B0604020202020204" pitchFamily="34" charset="0"/>
              <a:buChar char="•"/>
            </a:pPr>
            <a:r>
              <a:rPr lang="cs-CZ" sz="1500" b="0" u="sng" dirty="0">
                <a:solidFill>
                  <a:schemeClr val="tx1"/>
                </a:solidFill>
                <a:cs typeface="Calibri" panose="020F0502020204030204" pitchFamily="34" charset="0"/>
              </a:rPr>
              <a:t>Jak </a:t>
            </a:r>
            <a:r>
              <a:rPr lang="cs-CZ" sz="1500" u="sng" dirty="0">
                <a:cs typeface="Calibri" panose="020F0502020204030204" pitchFamily="34" charset="0"/>
              </a:rPr>
              <a:t>prokazovat</a:t>
            </a:r>
            <a:r>
              <a:rPr lang="cs-CZ" sz="1500" dirty="0">
                <a:cs typeface="Calibri" panose="020F0502020204030204" pitchFamily="34" charset="0"/>
              </a:rPr>
              <a:t>: </a:t>
            </a:r>
            <a:r>
              <a:rPr lang="cs-CZ" sz="1500" b="0" dirty="0">
                <a:solidFill>
                  <a:schemeClr val="tx1"/>
                </a:solidFill>
                <a:cs typeface="Calibri" panose="020F0502020204030204" pitchFamily="34" charset="0"/>
              </a:rPr>
              <a:t>Příjemce uvede přehled všech instalovaných typů zařízení pro používání vody (typové označení výrobku) + jejich umístění v rámci stavby + informace, že splňují technické parametry (příp. jaká dodatečná zařízení vedoucí ke splnění parametrů byla instalována).</a:t>
            </a:r>
          </a:p>
          <a:p>
            <a:pPr marL="285750" indent="-285750" algn="just">
              <a:lnSpc>
                <a:spcPct val="110000"/>
              </a:lnSpc>
              <a:spcBef>
                <a:spcPts val="600"/>
              </a:spcBef>
              <a:spcAft>
                <a:spcPts val="600"/>
              </a:spcAft>
              <a:buFont typeface="Arial" panose="020B0604020202020204" pitchFamily="34" charset="0"/>
              <a:buChar char="•"/>
            </a:pPr>
            <a:r>
              <a:rPr lang="cs-CZ" sz="1500" u="sng" dirty="0">
                <a:cs typeface="Calibri" panose="020F0502020204030204" pitchFamily="34" charset="0"/>
              </a:rPr>
              <a:t>Z čeho čerpat</a:t>
            </a:r>
            <a:r>
              <a:rPr lang="cs-CZ" sz="1500" dirty="0">
                <a:cs typeface="Calibri" panose="020F0502020204030204" pitchFamily="34" charset="0"/>
              </a:rPr>
              <a:t>: </a:t>
            </a:r>
            <a:r>
              <a:rPr lang="cs-CZ" sz="1500" b="0" dirty="0">
                <a:solidFill>
                  <a:schemeClr val="tx1"/>
                </a:solidFill>
                <a:cs typeface="Calibri" panose="020F0502020204030204" pitchFamily="34" charset="0"/>
              </a:rPr>
              <a:t>Doporučujeme čerpat informace ze ZZ TDI (nezávazný vzor je uveden zde: </a:t>
            </a:r>
            <a:r>
              <a:rPr lang="cs-CZ" sz="1500" b="0" dirty="0">
                <a:solidFill>
                  <a:schemeClr val="tx1"/>
                </a:solidFill>
                <a:cs typeface="Calibri" panose="020F0502020204030204" pitchFamily="34" charset="0"/>
                <a:hlinkClick r:id="rId3"/>
              </a:rPr>
              <a:t>https://irop.gov.cz/cs/irop-2021-2027/dokumenty</a:t>
            </a:r>
            <a:r>
              <a:rPr lang="cs-CZ" sz="1500" b="0" dirty="0">
                <a:solidFill>
                  <a:schemeClr val="tx1"/>
                </a:solidFill>
                <a:cs typeface="Calibri" panose="020F0502020204030204" pitchFamily="34" charset="0"/>
              </a:rPr>
              <a:t>, v části Implementace zásady „významně nepoškozovat“ životní prostředí (DNSH) v projektech IROP 2021-2027 – příloha č. 1), případně z technických listů výrobků, tj. z dokumentace která bude předkládaná při případné VSK a kterou bude mít příjemce k dispozici po celou dobu udržitelnosti.</a:t>
            </a:r>
          </a:p>
          <a:p>
            <a:pPr algn="just">
              <a:lnSpc>
                <a:spcPct val="110000"/>
              </a:lnSpc>
              <a:spcBef>
                <a:spcPts val="600"/>
              </a:spcBef>
              <a:spcAft>
                <a:spcPts val="600"/>
              </a:spcAft>
            </a:pPr>
            <a:endParaRPr lang="cs-CZ" sz="1500" b="1" dirty="0">
              <a:latin typeface="Calibri" panose="020F0502020204030204" pitchFamily="34" charset="0"/>
              <a:cs typeface="Calibri" panose="020F0502020204030204" pitchFamily="34" charset="0"/>
            </a:endParaRPr>
          </a:p>
          <a:p>
            <a:pPr marL="457200" indent="-457200" algn="just">
              <a:spcBef>
                <a:spcPts val="600"/>
              </a:spcBef>
              <a:spcAft>
                <a:spcPts val="600"/>
              </a:spcAft>
              <a:buFont typeface="Arial" panose="020B0604020202020204" pitchFamily="34" charset="0"/>
              <a:buChar char="•"/>
            </a:pPr>
            <a:endParaRPr lang="cs-CZ" sz="16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ZÁSADA DNSH – III.</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092496"/>
            <a:ext cx="7927258" cy="4942545"/>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B35DC1C-4198-477B-BEF4-1B78FB866343}"/>
              </a:ext>
            </a:extLst>
          </p:cNvPr>
          <p:cNvSpPr>
            <a:spLocks noGrp="1"/>
          </p:cNvSpPr>
          <p:nvPr>
            <p:ph type="sldNum" sz="quarter" idx="12"/>
          </p:nvPr>
        </p:nvSpPr>
        <p:spPr/>
        <p:txBody>
          <a:bodyPr/>
          <a:lstStyle/>
          <a:p>
            <a:fld id="{4000C4B2-41BC-D741-8B94-B76DB6967C01}" type="slidenum">
              <a:rPr lang="en-US" smtClean="0"/>
              <a:pPr/>
              <a:t>84</a:t>
            </a:fld>
            <a:endParaRPr lang="en-US"/>
          </a:p>
        </p:txBody>
      </p:sp>
    </p:spTree>
    <p:extLst>
      <p:ext uri="{BB962C8B-B14F-4D97-AF65-F5344CB8AC3E}">
        <p14:creationId xmlns:p14="http://schemas.microsoft.com/office/powerpoint/2010/main" val="12950359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487335" y="1092496"/>
            <a:ext cx="7973097" cy="4942545"/>
          </a:xfrm>
          <a:prstGeom prst="rect">
            <a:avLst/>
          </a:prstGeom>
        </p:spPr>
        <p:txBody>
          <a:bodyPr>
            <a:normAutofit lnSpcReduction="100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lgn="just">
              <a:lnSpc>
                <a:spcPct val="90000"/>
              </a:lnSpc>
              <a:spcBef>
                <a:spcPts val="600"/>
              </a:spcBef>
              <a:spcAft>
                <a:spcPts val="600"/>
              </a:spcAft>
              <a:buFont typeface="+mj-lt"/>
              <a:buAutoNum type="arabicPeriod" startAt="2"/>
            </a:pPr>
            <a:r>
              <a:rPr lang="cs-CZ" sz="1600" b="1" dirty="0">
                <a:cs typeface="Calibri" panose="020F0502020204030204" pitchFamily="34" charset="0"/>
              </a:rPr>
              <a:t>Přechod na oběhové hospodářství (pokud jsou předmětem projektu stavební práce)</a:t>
            </a:r>
          </a:p>
          <a:p>
            <a:pPr marL="285750" indent="-285750" algn="just">
              <a:lnSpc>
                <a:spcPct val="90000"/>
              </a:lnSpc>
              <a:spcBef>
                <a:spcPts val="600"/>
              </a:spcBef>
              <a:spcAft>
                <a:spcPts val="600"/>
              </a:spcAft>
              <a:buFont typeface="Arial" panose="020B0604020202020204" pitchFamily="34" charset="0"/>
              <a:buChar char="•"/>
            </a:pPr>
            <a:r>
              <a:rPr lang="cs-CZ" sz="1400" u="sng" dirty="0"/>
              <a:t>Podmínka</a:t>
            </a:r>
            <a:r>
              <a:rPr lang="cs-CZ" sz="1400" dirty="0"/>
              <a:t>: Nejméně 70 % (hmotnostních) stavebního a demoličního odpadu neklasifikovaného jako nebezpečný (s výjimkou v přírodě se vyskytujících materiálů uvedených v kategorii 17 05 04 v Evropském seznamu odpadů stanoveném rozhodnutím 2000/532/ES) vzniklého na staveništi musí být připraveno k opětovnému použití, recyklaci a k jiným druhům materiálového využití, včetně zásypů, při nichž jsou jiné materiály nahrazeny odpadem, v souladu s hierarchií způsobů nakládání s odpady a protokolem EU pro nakládání se stavebním a demoličním odpadem.</a:t>
            </a:r>
          </a:p>
          <a:p>
            <a:pPr marL="285750" indent="-285750" algn="just">
              <a:lnSpc>
                <a:spcPct val="90000"/>
              </a:lnSpc>
              <a:spcBef>
                <a:spcPts val="600"/>
              </a:spcBef>
              <a:spcAft>
                <a:spcPts val="600"/>
              </a:spcAft>
              <a:buFont typeface="Arial" panose="020B0604020202020204" pitchFamily="34" charset="0"/>
              <a:buChar char="•"/>
            </a:pPr>
            <a:r>
              <a:rPr lang="cs-CZ" sz="1400" u="sng" dirty="0"/>
              <a:t>Jak prokazovat:</a:t>
            </a:r>
            <a:r>
              <a:rPr lang="cs-CZ" sz="1400" dirty="0"/>
              <a:t> Příjemce provede porovnání plánu přípravy se skutečností. Je třeba uvést alespoň celkové množství relevantního odpadu a celkové množství recyklovaného odpadu. Pokud SPPŽP vyžadují doložit dokument prokazující naplnění této podmínky (relevantní pro SC 3.1 “krajské silnice”, SC 6.1 “udržitelná doprava” a projekty CLLD zaměřené na </a:t>
            </a:r>
            <a:r>
              <a:rPr lang="cs-CZ" sz="1400" dirty="0" err="1"/>
              <a:t>cyklodopravu</a:t>
            </a:r>
            <a:r>
              <a:rPr lang="cs-CZ" sz="1400" dirty="0"/>
              <a:t> nebo bezpečnou nemotorovou dopravu), je za takovýto dokument možné považovat i doložený detailní propočet s využitím příkladové tabulky v příloze č. 2 – Vzor výpočtu – odpady na </a:t>
            </a:r>
            <a:r>
              <a:rPr lang="cs-CZ" sz="1400" dirty="0">
                <a:hlinkClick r:id="rId3"/>
              </a:rPr>
              <a:t>https://irop.gov.cz/cs/irop-2021-2027/dokumenty</a:t>
            </a:r>
            <a:r>
              <a:rPr lang="cs-CZ" sz="1400" dirty="0"/>
              <a:t> v části Implementace zásady „významně nepoškozovat“ životní prostředí (DNSH) v projektech IROP 2021-2027.</a:t>
            </a:r>
          </a:p>
          <a:p>
            <a:pPr marL="285750" indent="-285750" algn="just">
              <a:spcBef>
                <a:spcPts val="600"/>
              </a:spcBef>
              <a:spcAft>
                <a:spcPts val="600"/>
              </a:spcAft>
              <a:buFont typeface="Arial" panose="020B0604020202020204" pitchFamily="34" charset="0"/>
              <a:buChar char="•"/>
            </a:pPr>
            <a:r>
              <a:rPr lang="cs-CZ" sz="1400" u="sng" dirty="0"/>
              <a:t>Z čeho čerpat:</a:t>
            </a:r>
            <a:r>
              <a:rPr lang="cs-CZ" sz="1400" dirty="0"/>
              <a:t> Doporučujeme čerpat informace z výpočtu splnění podmínky 70 % (nepovinný vzor dle přílohy č. 2 viz předchozí odstavec) a dalších dokumentů, např. kopie smlouvy o zajištění předání produkovaných stavebních a demoličních odpadů k opětovnému použití, recyklaci nebo jiným druhům materiálového využití do zařízení určeného pro nakládání s daným druhem a kategorií odpadu (dle § 15 odst. 2 písm. c) zákona č. 541/2020 Sb., o odpadech), doklad o převzetí odpadů provozovatelem zařízení apod.</a:t>
            </a:r>
          </a:p>
          <a:p>
            <a:pPr marL="457200" indent="-457200" algn="just">
              <a:spcBef>
                <a:spcPts val="600"/>
              </a:spcBef>
              <a:spcAft>
                <a:spcPts val="600"/>
              </a:spcAft>
              <a:buFont typeface="Arial" panose="020B0604020202020204" pitchFamily="34" charset="0"/>
              <a:buChar char="•"/>
            </a:pPr>
            <a:endParaRPr lang="cs-CZ" sz="16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ZÁSADA DNSH – IV.</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092496"/>
            <a:ext cx="7927258" cy="4942545"/>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B35DC1C-4198-477B-BEF4-1B78FB866343}"/>
              </a:ext>
            </a:extLst>
          </p:cNvPr>
          <p:cNvSpPr>
            <a:spLocks noGrp="1"/>
          </p:cNvSpPr>
          <p:nvPr>
            <p:ph type="sldNum" sz="quarter" idx="12"/>
          </p:nvPr>
        </p:nvSpPr>
        <p:spPr/>
        <p:txBody>
          <a:bodyPr/>
          <a:lstStyle/>
          <a:p>
            <a:fld id="{4000C4B2-41BC-D741-8B94-B76DB6967C01}" type="slidenum">
              <a:rPr lang="en-US" smtClean="0"/>
              <a:pPr/>
              <a:t>85</a:t>
            </a:fld>
            <a:endParaRPr lang="en-US"/>
          </a:p>
        </p:txBody>
      </p:sp>
    </p:spTree>
    <p:extLst>
      <p:ext uri="{BB962C8B-B14F-4D97-AF65-F5344CB8AC3E}">
        <p14:creationId xmlns:p14="http://schemas.microsoft.com/office/powerpoint/2010/main" val="1068030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487335" y="1092496"/>
            <a:ext cx="7973097" cy="4942545"/>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gn="just">
              <a:lnSpc>
                <a:spcPct val="90000"/>
              </a:lnSpc>
              <a:spcBef>
                <a:spcPts val="600"/>
              </a:spcBef>
              <a:spcAft>
                <a:spcPts val="600"/>
              </a:spcAft>
              <a:buFont typeface="Arial" panose="020B0604020202020204" pitchFamily="34" charset="0"/>
              <a:buChar char="•"/>
            </a:pPr>
            <a:endParaRPr lang="cs-CZ" sz="1400" u="sng" dirty="0"/>
          </a:p>
          <a:p>
            <a:pPr marL="285750" indent="-285750" algn="just">
              <a:lnSpc>
                <a:spcPct val="90000"/>
              </a:lnSpc>
              <a:spcBef>
                <a:spcPts val="600"/>
              </a:spcBef>
              <a:spcAft>
                <a:spcPts val="600"/>
              </a:spcAft>
              <a:buFont typeface="Arial" panose="020B0604020202020204" pitchFamily="34" charset="0"/>
              <a:buChar char="•"/>
            </a:pPr>
            <a:r>
              <a:rPr lang="cs-CZ" sz="1400" u="sng" dirty="0"/>
              <a:t>Jaký odpad řešíme</a:t>
            </a:r>
            <a:r>
              <a:rPr lang="cs-CZ" sz="1400" dirty="0"/>
              <a:t>: Základem je vyhláška č. 8/2021 Sb., o Katalogu odpadů a posuzování vlastností odpadů https://www.zakonyprolidi.cz/cs/2021-8, která jako přílohu obsahuje katalog odpadů. Z kapitoly 17 tvoří základní soubor odpadů, ze kterého je potřeba připravit minimálně 70 % k opětovnému použití, všechny položky, </a:t>
            </a:r>
            <a:r>
              <a:rPr lang="cs-CZ" sz="1400" u="sng" dirty="0"/>
              <a:t>s výjimkou těch</a:t>
            </a:r>
            <a:r>
              <a:rPr lang="cs-CZ" sz="1400" dirty="0"/>
              <a:t>, které ve svém označení obsahují slovo „nebezpečný“, a s výjimkou položky 17 05 04 (Zemina a kamení neuvedené pod číslem 17 05 03). Obdobně se do základního souboru nezapočítá materiál splňující požadavky/kritéria pro vedlejší produkt dle platné legislativy.</a:t>
            </a:r>
          </a:p>
          <a:p>
            <a:pPr marL="285750" indent="-285750" algn="just">
              <a:lnSpc>
                <a:spcPct val="90000"/>
              </a:lnSpc>
              <a:spcBef>
                <a:spcPts val="600"/>
              </a:spcBef>
              <a:spcAft>
                <a:spcPts val="600"/>
              </a:spcAft>
              <a:buFont typeface="Arial" panose="020B0604020202020204" pitchFamily="34" charset="0"/>
              <a:buChar char="•"/>
            </a:pPr>
            <a:r>
              <a:rPr lang="cs-CZ" sz="1400" dirty="0"/>
              <a:t>Pro plnění podmínky DNSH není nutné splnit definici odpadu dle zákona č. 541/2020 Sb., o odpadech – lze započítat i další druhy materiálů, které jsou ihned využity na staveništi a které se formálně nestanou odpadem dle zákona. Do tohoto množství se opět nezapočítává nebezpečný materiál (musí s ním být nakládáno v souladu s legislativou) a materiál svým charakterem spadající pod položku 17 05 04 (zemina a kamení).</a:t>
            </a:r>
          </a:p>
          <a:p>
            <a:pPr marL="285750" indent="-285750" algn="just">
              <a:lnSpc>
                <a:spcPct val="90000"/>
              </a:lnSpc>
              <a:spcBef>
                <a:spcPts val="600"/>
              </a:spcBef>
              <a:spcAft>
                <a:spcPts val="600"/>
              </a:spcAft>
              <a:buFont typeface="Arial" panose="020B0604020202020204" pitchFamily="34" charset="0"/>
              <a:buChar char="•"/>
            </a:pPr>
            <a:r>
              <a:rPr lang="cs-CZ" sz="1400" dirty="0"/>
              <a:t>Doprovodná informace k Závaznému stanovisku ŘO IROP č. 7 a 29: </a:t>
            </a:r>
            <a:r>
              <a:rPr lang="cs-CZ" sz="1400" dirty="0">
                <a:hlinkClick r:id="rId3"/>
              </a:rPr>
              <a:t>https://irop.gov.cz/getmedia/fd33f2cf-494c-4bef-916b-b201d050e9c4/Doprovodna-informace-k-Zavaznemu-stanovisku-c-7-a-c-29.pdf.aspx?ext=.pdf</a:t>
            </a:r>
            <a:endParaRPr lang="cs-CZ" sz="1400" dirty="0"/>
          </a:p>
          <a:p>
            <a:pPr algn="just">
              <a:lnSpc>
                <a:spcPct val="90000"/>
              </a:lnSpc>
              <a:spcBef>
                <a:spcPts val="600"/>
              </a:spcBef>
              <a:spcAft>
                <a:spcPts val="600"/>
              </a:spcAft>
            </a:pPr>
            <a:endParaRPr lang="cs-CZ" sz="1400" dirty="0"/>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ZÁSADA DNSH – V.</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092496"/>
            <a:ext cx="7927258" cy="4942545"/>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B35DC1C-4198-477B-BEF4-1B78FB866343}"/>
              </a:ext>
            </a:extLst>
          </p:cNvPr>
          <p:cNvSpPr>
            <a:spLocks noGrp="1"/>
          </p:cNvSpPr>
          <p:nvPr>
            <p:ph type="sldNum" sz="quarter" idx="12"/>
          </p:nvPr>
        </p:nvSpPr>
        <p:spPr/>
        <p:txBody>
          <a:bodyPr/>
          <a:lstStyle/>
          <a:p>
            <a:fld id="{4000C4B2-41BC-D741-8B94-B76DB6967C01}" type="slidenum">
              <a:rPr lang="en-US" smtClean="0"/>
              <a:pPr/>
              <a:t>86</a:t>
            </a:fld>
            <a:endParaRPr lang="en-US"/>
          </a:p>
        </p:txBody>
      </p:sp>
    </p:spTree>
    <p:extLst>
      <p:ext uri="{BB962C8B-B14F-4D97-AF65-F5344CB8AC3E}">
        <p14:creationId xmlns:p14="http://schemas.microsoft.com/office/powerpoint/2010/main" val="8009841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E86D32BB-4F10-9CB9-1526-E4FA01FD73DE}"/>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smtClean="0">
                <a:ln>
                  <a:noFill/>
                </a:ln>
                <a:solidFill>
                  <a:srgbClr val="00529C"/>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srgbClr val="00529C"/>
              </a:solidFill>
              <a:effectLst/>
              <a:uLnTx/>
              <a:uFillTx/>
              <a:latin typeface="Arial" panose="020B0604020202020204"/>
              <a:ea typeface="+mn-ea"/>
              <a:cs typeface="+mn-cs"/>
            </a:endParaRPr>
          </a:p>
        </p:txBody>
      </p:sp>
      <p:pic>
        <p:nvPicPr>
          <p:cNvPr id="6" name="Obrázek 5">
            <a:extLst>
              <a:ext uri="{FF2B5EF4-FFF2-40B4-BE49-F238E27FC236}">
                <a16:creationId xmlns:a16="http://schemas.microsoft.com/office/drawing/2014/main" id="{67C78B35-2070-8435-E5DE-90314C6A7FF4}"/>
              </a:ext>
            </a:extLst>
          </p:cNvPr>
          <p:cNvPicPr>
            <a:picLocks noChangeAspect="1"/>
          </p:cNvPicPr>
          <p:nvPr/>
        </p:nvPicPr>
        <p:blipFill>
          <a:blip r:embed="rId2"/>
          <a:stretch>
            <a:fillRect/>
          </a:stretch>
        </p:blipFill>
        <p:spPr>
          <a:xfrm>
            <a:off x="590075" y="358218"/>
            <a:ext cx="8208948" cy="5750294"/>
          </a:xfrm>
          <a:prstGeom prst="rect">
            <a:avLst/>
          </a:prstGeom>
        </p:spPr>
      </p:pic>
    </p:spTree>
    <p:extLst>
      <p:ext uri="{BB962C8B-B14F-4D97-AF65-F5344CB8AC3E}">
        <p14:creationId xmlns:p14="http://schemas.microsoft.com/office/powerpoint/2010/main" val="7488312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487336" y="1092496"/>
            <a:ext cx="7602802" cy="4942545"/>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lgn="just">
              <a:spcBef>
                <a:spcPts val="600"/>
              </a:spcBef>
              <a:spcAft>
                <a:spcPts val="600"/>
              </a:spcAft>
              <a:buFont typeface="+mj-lt"/>
              <a:buAutoNum type="arabicPeriod" startAt="3"/>
            </a:pPr>
            <a:r>
              <a:rPr lang="cs-CZ" sz="1600" b="1" dirty="0">
                <a:cs typeface="Calibri" panose="020F0502020204030204" pitchFamily="34" charset="0"/>
              </a:rPr>
              <a:t>Prevence a omezování znečištění (pokud je pro projekt relevantní)</a:t>
            </a:r>
          </a:p>
          <a:p>
            <a:pPr marL="285750" indent="-285750" algn="just">
              <a:spcBef>
                <a:spcPts val="600"/>
              </a:spcBef>
              <a:spcAft>
                <a:spcPts val="600"/>
              </a:spcAft>
              <a:buFont typeface="Arial" panose="020B0604020202020204" pitchFamily="34" charset="0"/>
              <a:buChar char="•"/>
            </a:pPr>
            <a:r>
              <a:rPr lang="cs-CZ" sz="1400" u="sng" dirty="0"/>
              <a:t>Podmínka</a:t>
            </a:r>
            <a:r>
              <a:rPr lang="cs-CZ" sz="1400" dirty="0"/>
              <a:t>: Ze stavebních prvků a materiálů použitých při stavbě, které mohou přijít do styku s uživateli, se při zkouškách v souladu s podmínkami uvedenými v příloze XVII nařízení Evropského parlamentu a Rady (ES) č. 1907/2006 uvolňuje méně než 0,06 mg formaldehydu na m³ materiálu nebo prvku a při zkouškách podle normy CEN/EN 16516 a ISO 16000-3:2011 nebo jiných srovnatelných standardizovaných zkušebních podmínek a metod stanovení méně než 0,001 mg jiných karcinogenních těkavých organických sloučenin kategorie 1A a 1B na m³ materiálu nebo prvku. Pokud je nová stavba umístěna na potenciálně kontaminovaném místě (brownfield), bylo na staveništi provedeno šetření na potenciální kontaminující látky, například podle normy ISO 18400. Přijímají se opatření ke snížení hluku, prachu a emisí znečišťujících látek při stavebních nebo údržbářských pracích.</a:t>
            </a:r>
          </a:p>
          <a:p>
            <a:pPr marL="285750" indent="-285750" algn="just">
              <a:spcBef>
                <a:spcPts val="600"/>
              </a:spcBef>
              <a:spcAft>
                <a:spcPts val="600"/>
              </a:spcAft>
              <a:buFont typeface="Arial" panose="020B0604020202020204" pitchFamily="34" charset="0"/>
              <a:buChar char="•"/>
            </a:pPr>
            <a:r>
              <a:rPr lang="cs-CZ" sz="1400" u="sng" dirty="0">
                <a:cs typeface="Calibri" panose="020F0502020204030204" pitchFamily="34" charset="0"/>
              </a:rPr>
              <a:t>Jak prokazovat</a:t>
            </a:r>
            <a:r>
              <a:rPr lang="cs-CZ" sz="1400" dirty="0">
                <a:cs typeface="Calibri" panose="020F0502020204030204" pitchFamily="34" charset="0"/>
              </a:rPr>
              <a:t>: Splnění limitu v případě těkavých látek je zaručeno národní legislativou, příjemci nemusí dokládat dokumentaci prokazující splnění této podmínky. U</a:t>
            </a:r>
            <a:r>
              <a:rPr lang="cs-CZ" sz="1400" dirty="0"/>
              <a:t> projektů, u kterých je nová stavba umístěna na potenciálně kontaminovaném místě, příjemce uvede, jaká konkrétní rizika byla shledána a jaká byla přijata opatření k naplnění pravidel DNSH dle výzvy. Příjemce popíše, jaká byla přijata opatření ke snížení hluku, prachu a emisí znečišťujících látek při stavebních nebo údržbářských pracích, pokud jsou takové práce součásti projektu.</a:t>
            </a:r>
            <a:endParaRPr lang="cs-CZ" sz="1400" dirty="0">
              <a:cs typeface="Calibri" panose="020F0502020204030204" pitchFamily="34" charset="0"/>
            </a:endParaRPr>
          </a:p>
          <a:p>
            <a:pPr marL="457200" indent="-457200" algn="just">
              <a:spcBef>
                <a:spcPts val="600"/>
              </a:spcBef>
              <a:spcAft>
                <a:spcPts val="600"/>
              </a:spcAft>
              <a:buFont typeface="Arial" panose="020B0604020202020204" pitchFamily="34" charset="0"/>
              <a:buChar char="•"/>
            </a:pPr>
            <a:endParaRPr lang="cs-CZ" sz="16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ZÁSADA DNSH – VI.</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092496"/>
            <a:ext cx="7927258" cy="4942545"/>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B35DC1C-4198-477B-BEF4-1B78FB866343}"/>
              </a:ext>
            </a:extLst>
          </p:cNvPr>
          <p:cNvSpPr>
            <a:spLocks noGrp="1"/>
          </p:cNvSpPr>
          <p:nvPr>
            <p:ph type="sldNum" sz="quarter" idx="12"/>
          </p:nvPr>
        </p:nvSpPr>
        <p:spPr/>
        <p:txBody>
          <a:bodyPr/>
          <a:lstStyle/>
          <a:p>
            <a:fld id="{4000C4B2-41BC-D741-8B94-B76DB6967C01}" type="slidenum">
              <a:rPr lang="en-US" smtClean="0"/>
              <a:pPr/>
              <a:t>88</a:t>
            </a:fld>
            <a:endParaRPr lang="en-US"/>
          </a:p>
        </p:txBody>
      </p:sp>
    </p:spTree>
    <p:extLst>
      <p:ext uri="{BB962C8B-B14F-4D97-AF65-F5344CB8AC3E}">
        <p14:creationId xmlns:p14="http://schemas.microsoft.com/office/powerpoint/2010/main" val="3565295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8" y="282993"/>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DOKUMENTACE IROP 2021 - 2027</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Obdélník 1">
            <a:extLst>
              <a:ext uri="{FF2B5EF4-FFF2-40B4-BE49-F238E27FC236}">
                <a16:creationId xmlns:a16="http://schemas.microsoft.com/office/drawing/2014/main" id="{4F36544E-DBA2-4FC7-98E6-EDBD7C62356F}"/>
              </a:ext>
            </a:extLst>
          </p:cNvPr>
          <p:cNvSpPr/>
          <p:nvPr/>
        </p:nvSpPr>
        <p:spPr>
          <a:xfrm>
            <a:off x="457200" y="1230763"/>
            <a:ext cx="8229600" cy="4939814"/>
          </a:xfrm>
          <a:prstGeom prst="rect">
            <a:avLst/>
          </a:prstGeom>
        </p:spPr>
        <p:txBody>
          <a:bodyPr wrap="square" lIns="91440" tIns="45720" rIns="91440" bIns="45720" anchor="t">
            <a:spAutoFit/>
          </a:bodyPr>
          <a:lstStyle/>
          <a:p>
            <a:pPr marL="342900" indent="-342900" algn="just">
              <a:buFont typeface="Arial" panose="020B0604020202020204" pitchFamily="34" charset="0"/>
              <a:buChar char="•"/>
            </a:pPr>
            <a:r>
              <a:rPr lang="cs-CZ" sz="1500" dirty="0">
                <a:cs typeface="Arial" panose="020B0604020202020204" pitchFamily="34" charset="0"/>
              </a:rPr>
              <a:t>Obecná pravidla pro žadatele a příjemce (OPPŽP): </a:t>
            </a:r>
            <a:r>
              <a:rPr lang="cs-CZ" sz="1500" dirty="0">
                <a:cs typeface="Arial" panose="020B0604020202020204" pitchFamily="34" charset="0"/>
                <a:hlinkClick r:id="rId3"/>
              </a:rPr>
              <a:t>https://irop.mmr.cz/cs/irop-2021-2027/dokumenty</a:t>
            </a:r>
            <a:endParaRPr lang="cs-CZ" sz="1500" dirty="0">
              <a:cs typeface="Arial" panose="020B0604020202020204" pitchFamily="34" charset="0"/>
            </a:endParaRPr>
          </a:p>
          <a:p>
            <a:pPr algn="just"/>
            <a:endParaRPr lang="cs-CZ" sz="1500" dirty="0">
              <a:cs typeface="Arial" panose="020B0604020202020204" pitchFamily="34" charset="0"/>
            </a:endParaRPr>
          </a:p>
          <a:p>
            <a:pPr marL="342900" indent="-342900" algn="just">
              <a:buFont typeface="Arial" panose="020B0604020202020204" pitchFamily="34" charset="0"/>
              <a:buChar char="•"/>
            </a:pPr>
            <a:r>
              <a:rPr lang="cs-CZ" sz="1500" dirty="0">
                <a:cs typeface="Arial" panose="020B0604020202020204" pitchFamily="34" charset="0"/>
              </a:rPr>
              <a:t>Specifická pravidla pro žadatele a příjemce (SPPŽP): </a:t>
            </a:r>
            <a:r>
              <a:rPr lang="cs-CZ" sz="1500" dirty="0">
                <a:cs typeface="Arial" panose="020B0604020202020204" pitchFamily="34" charset="0"/>
                <a:hlinkClick r:id="rId4"/>
              </a:rPr>
              <a:t>https://irop.mmr.cz/cs/vyzvy-2021-2027</a:t>
            </a:r>
            <a:r>
              <a:rPr lang="cs-CZ" sz="1500" dirty="0">
                <a:cs typeface="Arial" panose="020B0604020202020204" pitchFamily="34" charset="0"/>
              </a:rPr>
              <a:t> </a:t>
            </a:r>
          </a:p>
          <a:p>
            <a:pPr algn="just"/>
            <a:endParaRPr lang="cs-CZ" sz="1500" dirty="0">
              <a:cs typeface="Arial" panose="020B0604020202020204" pitchFamily="34" charset="0"/>
            </a:endParaRPr>
          </a:p>
          <a:p>
            <a:pPr marL="342900" indent="-342900" algn="just">
              <a:buFont typeface="Arial" panose="020B0604020202020204" pitchFamily="34" charset="0"/>
              <a:buChar char="•"/>
            </a:pPr>
            <a:r>
              <a:rPr lang="cs-CZ" sz="1500" dirty="0">
                <a:cs typeface="Arial" panose="020B0604020202020204" pitchFamily="34" charset="0"/>
              </a:rPr>
              <a:t>Uživatelské příručky pro práci v MS2021+: </a:t>
            </a:r>
            <a:r>
              <a:rPr lang="cs-CZ" sz="1500" dirty="0">
                <a:cs typeface="Arial" panose="020B0604020202020204" pitchFamily="34" charset="0"/>
                <a:hlinkClick r:id="rId5"/>
              </a:rPr>
              <a:t>https://irop.mmr.cz/cs/ms-2021</a:t>
            </a:r>
            <a:endParaRPr lang="cs-CZ" sz="1500" dirty="0">
              <a:cs typeface="Arial" panose="020B0604020202020204" pitchFamily="34" charset="0"/>
            </a:endParaRPr>
          </a:p>
          <a:p>
            <a:pPr marL="342900" indent="-342900" algn="just">
              <a:buFont typeface="Arial" panose="020B0604020202020204" pitchFamily="34" charset="0"/>
              <a:buChar char="•"/>
            </a:pPr>
            <a:endParaRPr lang="cs-CZ" sz="1500" dirty="0">
              <a:cs typeface="Arial" panose="020B0604020202020204" pitchFamily="34" charset="0"/>
            </a:endParaRPr>
          </a:p>
          <a:p>
            <a:pPr marL="342900" indent="-342900" algn="just">
              <a:buFont typeface="Arial" panose="020B0604020202020204" pitchFamily="34" charset="0"/>
              <a:buChar char="•"/>
            </a:pPr>
            <a:r>
              <a:rPr lang="cs-CZ" sz="1500" dirty="0">
                <a:cs typeface="Arial" panose="020B0604020202020204" pitchFamily="34" charset="0"/>
              </a:rPr>
              <a:t>Metodický pokyn pro oblast zadávání zakázek: </a:t>
            </a:r>
            <a:r>
              <a:rPr lang="cs-CZ" sz="1500" dirty="0">
                <a:cs typeface="Arial" panose="020B0604020202020204" pitchFamily="34" charset="0"/>
                <a:hlinkClick r:id="rId3"/>
              </a:rPr>
              <a:t>https://irop.mmr.cz/cs/irop-2021-2027/dokumenty</a:t>
            </a:r>
            <a:endParaRPr lang="cs-CZ" sz="1500" dirty="0">
              <a:cs typeface="Arial" panose="020B0604020202020204" pitchFamily="34" charset="0"/>
            </a:endParaRPr>
          </a:p>
          <a:p>
            <a:pPr marL="342900" indent="-342900" algn="just">
              <a:buFont typeface="Arial" panose="020B0604020202020204" pitchFamily="34" charset="0"/>
              <a:buChar char="•"/>
            </a:pPr>
            <a:endParaRPr lang="cs-CZ" sz="1500" dirty="0">
              <a:highlight>
                <a:srgbClr val="FFFF00"/>
              </a:highlight>
              <a:cs typeface="Arial" panose="020B0604020202020204" pitchFamily="34" charset="0"/>
            </a:endParaRPr>
          </a:p>
          <a:p>
            <a:pPr marL="342900" indent="-342900" algn="just">
              <a:buFont typeface="Arial" panose="020B0604020202020204" pitchFamily="34" charset="0"/>
              <a:buChar char="•"/>
            </a:pPr>
            <a:r>
              <a:rPr lang="cs-CZ" sz="1500" dirty="0">
                <a:cs typeface="Arial" panose="020B0604020202020204" pitchFamily="34" charset="0"/>
              </a:rPr>
              <a:t>Závazná stanoviska IROP: </a:t>
            </a:r>
            <a:r>
              <a:rPr lang="cs-CZ" sz="1500" dirty="0">
                <a:cs typeface="Arial" panose="020B0604020202020204" pitchFamily="34" charset="0"/>
                <a:hlinkClick r:id="rId6"/>
              </a:rPr>
              <a:t>https://irop.gov.cz/cs/irop-2021-2027/zavazna-stanoviska-ro-irop-2021-2027</a:t>
            </a:r>
            <a:r>
              <a:rPr lang="cs-CZ" sz="1500" dirty="0">
                <a:cs typeface="Arial" panose="020B0604020202020204" pitchFamily="34" charset="0"/>
              </a:rPr>
              <a:t> </a:t>
            </a:r>
          </a:p>
          <a:p>
            <a:pPr marL="342900" indent="-342900" algn="just">
              <a:buFont typeface="Arial" panose="020B0604020202020204" pitchFamily="34" charset="0"/>
              <a:buChar char="•"/>
            </a:pPr>
            <a:endParaRPr lang="cs-CZ" sz="1500" dirty="0">
              <a:cs typeface="Arial" panose="020B0604020202020204" pitchFamily="34" charset="0"/>
            </a:endParaRPr>
          </a:p>
          <a:p>
            <a:pPr marL="342900" indent="-342900" algn="just">
              <a:buFont typeface="Arial" panose="020B0604020202020204" pitchFamily="34" charset="0"/>
              <a:buChar char="•"/>
            </a:pPr>
            <a:r>
              <a:rPr lang="cs-CZ" sz="1500" dirty="0">
                <a:cs typeface="Arial" panose="020B0604020202020204" pitchFamily="34" charset="0"/>
              </a:rPr>
              <a:t>Další dokumenty – DNSH, nepřímé náklady: </a:t>
            </a:r>
            <a:r>
              <a:rPr lang="cs-CZ" sz="1500" dirty="0">
                <a:cs typeface="Arial" panose="020B0604020202020204" pitchFamily="34" charset="0"/>
                <a:hlinkClick r:id="rId7"/>
              </a:rPr>
              <a:t>https://irop.gov.cz/cs/irop-2021-2027/dokumenty</a:t>
            </a:r>
            <a:r>
              <a:rPr lang="cs-CZ" sz="1500" dirty="0">
                <a:cs typeface="Arial" panose="020B0604020202020204" pitchFamily="34" charset="0"/>
              </a:rPr>
              <a:t> </a:t>
            </a:r>
          </a:p>
          <a:p>
            <a:pPr algn="just"/>
            <a:endParaRPr lang="cs-CZ" sz="1500" dirty="0">
              <a:cs typeface="Arial" panose="020B0604020202020204" pitchFamily="34" charset="0"/>
            </a:endParaRPr>
          </a:p>
          <a:p>
            <a:pPr marL="342900" indent="-342900" algn="just">
              <a:buFont typeface="Arial" panose="020B0604020202020204" pitchFamily="34" charset="0"/>
              <a:buChar char="•"/>
            </a:pPr>
            <a:r>
              <a:rPr lang="cs-CZ" sz="1500" dirty="0">
                <a:cs typeface="Arial" panose="020B0604020202020204" pitchFamily="34" charset="0"/>
              </a:rPr>
              <a:t>Rozhodnutí o poskytnutí dotace včetně Podmínek</a:t>
            </a:r>
          </a:p>
          <a:p>
            <a:pPr algn="just"/>
            <a:endParaRPr lang="cs-CZ" sz="1500" dirty="0">
              <a:cs typeface="Arial" panose="020B0604020202020204" pitchFamily="34" charset="0"/>
            </a:endParaRPr>
          </a:p>
          <a:p>
            <a:pPr algn="just"/>
            <a:r>
              <a:rPr lang="cs-CZ" sz="1500" dirty="0">
                <a:cs typeface="Arial" panose="020B0604020202020204" pitchFamily="34" charset="0"/>
              </a:rPr>
              <a:t>Do vydání Rozhodnutí se žadatel řídí verzí účinnou v den podání žádosti o podporu, poté vždy aktuálně účinnou verzí.</a:t>
            </a:r>
          </a:p>
        </p:txBody>
      </p:sp>
      <p:sp>
        <p:nvSpPr>
          <p:cNvPr id="3" name="Zástupný symbol pro číslo snímku 2">
            <a:extLst>
              <a:ext uri="{FF2B5EF4-FFF2-40B4-BE49-F238E27FC236}">
                <a16:creationId xmlns:a16="http://schemas.microsoft.com/office/drawing/2014/main" id="{E4A20680-798A-4D41-9C98-66B90B94C777}"/>
              </a:ext>
            </a:extLst>
          </p:cNvPr>
          <p:cNvSpPr>
            <a:spLocks noGrp="1"/>
          </p:cNvSpPr>
          <p:nvPr>
            <p:ph type="sldNum" sz="quarter" idx="12"/>
          </p:nvPr>
        </p:nvSpPr>
        <p:spPr/>
        <p:txBody>
          <a:bodyPr/>
          <a:lstStyle/>
          <a:p>
            <a:fld id="{4000C4B2-41BC-D741-8B94-B76DB6967C01}" type="slidenum">
              <a:rPr lang="en-US" smtClean="0"/>
              <a:pPr/>
              <a:t>8</a:t>
            </a:fld>
            <a:endParaRPr lang="en-US"/>
          </a:p>
        </p:txBody>
      </p:sp>
    </p:spTree>
    <p:extLst>
      <p:ext uri="{BB962C8B-B14F-4D97-AF65-F5344CB8AC3E}">
        <p14:creationId xmlns:p14="http://schemas.microsoft.com/office/powerpoint/2010/main" val="28199152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485575" y="1092496"/>
            <a:ext cx="7602802"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lgn="just">
              <a:spcBef>
                <a:spcPts val="600"/>
              </a:spcBef>
              <a:spcAft>
                <a:spcPts val="600"/>
              </a:spcAft>
              <a:buFont typeface="+mj-lt"/>
              <a:buAutoNum type="arabicPeriod" startAt="4"/>
            </a:pPr>
            <a:r>
              <a:rPr lang="cs-CZ" sz="1600" b="1" dirty="0">
                <a:cs typeface="Calibri" panose="020F0502020204030204" pitchFamily="34" charset="0"/>
              </a:rPr>
              <a:t>Ochrana a obnova biologické rozmanitosti a ekosystémů (pokud je pro projekt relevantní)</a:t>
            </a:r>
          </a:p>
          <a:p>
            <a:pPr marL="285750" indent="-285750" algn="just">
              <a:spcBef>
                <a:spcPts val="600"/>
              </a:spcBef>
              <a:spcAft>
                <a:spcPts val="600"/>
              </a:spcAft>
              <a:buFont typeface="Arial" panose="020B0604020202020204" pitchFamily="34" charset="0"/>
              <a:buChar char="•"/>
            </a:pPr>
            <a:r>
              <a:rPr lang="cs-CZ" sz="1400" u="sng" dirty="0"/>
              <a:t>Podmínka</a:t>
            </a:r>
            <a:r>
              <a:rPr lang="cs-CZ" sz="1400" dirty="0"/>
              <a:t>: Nová budova není postavena na: </a:t>
            </a:r>
          </a:p>
          <a:p>
            <a:pPr marL="796925" lvl="1" indent="-342900" algn="just">
              <a:spcBef>
                <a:spcPts val="600"/>
              </a:spcBef>
              <a:spcAft>
                <a:spcPts val="600"/>
              </a:spcAft>
              <a:buAutoNum type="alphaLcParenR"/>
            </a:pPr>
            <a:r>
              <a:rPr lang="cs-CZ" sz="1400" b="0" dirty="0">
                <a:solidFill>
                  <a:schemeClr val="tx1"/>
                </a:solidFill>
              </a:rPr>
              <a:t>zemědělské půdě zařazené do I. nebo II. třídy ochrany zemědělského půdního fondu, pokud do doby vydání PA nedojde k souhlasu s jejím vynětím; </a:t>
            </a:r>
          </a:p>
          <a:p>
            <a:pPr marL="796925" lvl="1" indent="-342900" algn="just">
              <a:spcBef>
                <a:spcPts val="600"/>
              </a:spcBef>
              <a:spcAft>
                <a:spcPts val="600"/>
              </a:spcAft>
              <a:buAutoNum type="alphaLcParenR"/>
            </a:pPr>
            <a:r>
              <a:rPr lang="cs-CZ" sz="1400" b="0" dirty="0">
                <a:solidFill>
                  <a:schemeClr val="tx1"/>
                </a:solidFill>
              </a:rPr>
              <a:t>vymezeném přírodním stanovišti dle přílohy č. I směrnice 92/43/EHS o stanovištích nebo půdě, která slouží jako stanoviště ohrožených druhů (flóry a fauny) uvedených na národních červených seznamech;</a:t>
            </a:r>
          </a:p>
          <a:p>
            <a:pPr marL="796925" lvl="1" indent="-342900" algn="just">
              <a:spcBef>
                <a:spcPts val="600"/>
              </a:spcBef>
              <a:spcAft>
                <a:spcPts val="600"/>
              </a:spcAft>
              <a:buAutoNum type="alphaLcParenR"/>
            </a:pPr>
            <a:r>
              <a:rPr lang="cs-CZ" sz="1400" b="0" dirty="0">
                <a:solidFill>
                  <a:schemeClr val="tx1"/>
                </a:solidFill>
              </a:rPr>
              <a:t>lesní půdě, pokud do doby vydání PA nedojde k souhlasu s vynětím pozemku z pozemků určených k plnění funkce lesa.</a:t>
            </a:r>
          </a:p>
          <a:p>
            <a:pPr marL="285750" indent="-285750" algn="just">
              <a:spcBef>
                <a:spcPts val="600"/>
              </a:spcBef>
              <a:spcAft>
                <a:spcPts val="600"/>
              </a:spcAft>
              <a:buFont typeface="Arial" panose="020B0604020202020204" pitchFamily="34" charset="0"/>
              <a:buChar char="•"/>
            </a:pPr>
            <a:r>
              <a:rPr lang="cs-CZ" sz="1400" b="0" u="sng" dirty="0">
                <a:solidFill>
                  <a:schemeClr val="tx1"/>
                </a:solidFill>
                <a:cs typeface="Calibri" panose="020F0502020204030204" pitchFamily="34" charset="0"/>
              </a:rPr>
              <a:t>Jak prokazovat</a:t>
            </a:r>
            <a:r>
              <a:rPr lang="cs-CZ" sz="1400" b="0" dirty="0">
                <a:solidFill>
                  <a:schemeClr val="tx1"/>
                </a:solidFill>
                <a:cs typeface="Calibri" panose="020F0502020204030204" pitchFamily="34" charset="0"/>
              </a:rPr>
              <a:t>: P</a:t>
            </a:r>
            <a:r>
              <a:rPr lang="cs-CZ" sz="1400" dirty="0"/>
              <a:t>říjemce uvede, že byl již před vydáním PA doložen souhlas s vynětím pozemku ze zemědělského půdního fondu nebo souhlas s vynětím pozemku z pozemků určených k plnění funkce lesa.</a:t>
            </a:r>
            <a:endParaRPr lang="cs-CZ" sz="1400" b="0" u="sng" dirty="0">
              <a:solidFill>
                <a:schemeClr val="tx1"/>
              </a:solidFill>
              <a:cs typeface="Calibri" panose="020F0502020204030204" pitchFamily="34" charset="0"/>
            </a:endParaRPr>
          </a:p>
          <a:p>
            <a:pPr marL="342900" indent="-342900" algn="just">
              <a:spcBef>
                <a:spcPts val="600"/>
              </a:spcBef>
              <a:spcAft>
                <a:spcPts val="600"/>
              </a:spcAft>
              <a:buAutoNum type="arabicPeriod" startAt="4"/>
            </a:pPr>
            <a:endParaRPr lang="cs-CZ" sz="1400" dirty="0">
              <a:cs typeface="Calibri" panose="020F0502020204030204" pitchFamily="34" charset="0"/>
            </a:endParaRPr>
          </a:p>
          <a:p>
            <a:pPr marL="457200" indent="-457200" algn="just">
              <a:spcBef>
                <a:spcPts val="600"/>
              </a:spcBef>
              <a:spcAft>
                <a:spcPts val="600"/>
              </a:spcAft>
              <a:buFont typeface="Arial" panose="020B0604020202020204" pitchFamily="34" charset="0"/>
              <a:buChar char="•"/>
            </a:pPr>
            <a:endParaRPr lang="cs-CZ" sz="16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ZÁSADA DNSH – VII.</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092496"/>
            <a:ext cx="7927258" cy="4942545"/>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B35DC1C-4198-477B-BEF4-1B78FB866343}"/>
              </a:ext>
            </a:extLst>
          </p:cNvPr>
          <p:cNvSpPr>
            <a:spLocks noGrp="1"/>
          </p:cNvSpPr>
          <p:nvPr>
            <p:ph type="sldNum" sz="quarter" idx="12"/>
          </p:nvPr>
        </p:nvSpPr>
        <p:spPr/>
        <p:txBody>
          <a:bodyPr/>
          <a:lstStyle/>
          <a:p>
            <a:fld id="{4000C4B2-41BC-D741-8B94-B76DB6967C01}" type="slidenum">
              <a:rPr lang="en-US" smtClean="0"/>
              <a:pPr/>
              <a:t>89</a:t>
            </a:fld>
            <a:endParaRPr lang="en-US"/>
          </a:p>
        </p:txBody>
      </p:sp>
    </p:spTree>
    <p:extLst>
      <p:ext uri="{BB962C8B-B14F-4D97-AF65-F5344CB8AC3E}">
        <p14:creationId xmlns:p14="http://schemas.microsoft.com/office/powerpoint/2010/main" val="2045361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485575" y="1461441"/>
            <a:ext cx="7602802"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lgn="just">
              <a:spcBef>
                <a:spcPts val="600"/>
              </a:spcBef>
              <a:spcAft>
                <a:spcPts val="600"/>
              </a:spcAft>
              <a:buFont typeface="+mj-lt"/>
              <a:buAutoNum type="arabicPeriod" startAt="5"/>
            </a:pPr>
            <a:r>
              <a:rPr lang="cs-CZ" sz="1600" b="1" dirty="0">
                <a:cs typeface="Calibri" panose="020F0502020204030204" pitchFamily="34" charset="0"/>
              </a:rPr>
              <a:t>Je-li pro projekt relevantní, pak příjemce popíše vliv i na CP („</a:t>
            </a:r>
            <a:r>
              <a:rPr lang="cs-CZ" sz="1600" b="1" dirty="0" err="1">
                <a:cs typeface="Calibri" panose="020F0502020204030204" pitchFamily="34" charset="0"/>
              </a:rPr>
              <a:t>Climate-proofing</a:t>
            </a:r>
            <a:r>
              <a:rPr lang="cs-CZ" sz="1600" b="1" dirty="0">
                <a:cs typeface="Calibri" panose="020F0502020204030204" pitchFamily="34" charset="0"/>
              </a:rPr>
              <a:t>“) – rozvoj odolný vůči klimatické změně</a:t>
            </a:r>
            <a:r>
              <a:rPr lang="cs-CZ" sz="1600" dirty="0">
                <a:cs typeface="Calibri" panose="020F0502020204030204" pitchFamily="34" charset="0"/>
              </a:rPr>
              <a:t>:</a:t>
            </a:r>
            <a:endParaRPr lang="cs-CZ" sz="1400" dirty="0">
              <a:cs typeface="Calibri" panose="020F0502020204030204" pitchFamily="34" charset="0"/>
            </a:endParaRPr>
          </a:p>
          <a:p>
            <a:pPr marL="457200" indent="-457200" algn="just">
              <a:spcBef>
                <a:spcPts val="600"/>
              </a:spcBef>
              <a:spcAft>
                <a:spcPts val="600"/>
              </a:spcAft>
              <a:buFont typeface="Arial" panose="020B0604020202020204" pitchFamily="34" charset="0"/>
              <a:buChar char="•"/>
            </a:pPr>
            <a:r>
              <a:rPr lang="cs-CZ" sz="1600" dirty="0"/>
              <a:t>U projektů, kde byla v rámci Dokumentace k prověřování z hlediska klimatického dopadu, konkrétně v části Zmírňování změny klimatu posuzována uhlíková stopa (CPM), příjemce popíše, zda projektem nedošlo ke zvýšení emisí skleníkových plynů oproti výchozímu stavu. </a:t>
            </a:r>
          </a:p>
          <a:p>
            <a:pPr marL="457200" indent="-457200" algn="just">
              <a:spcBef>
                <a:spcPts val="600"/>
              </a:spcBef>
              <a:spcAft>
                <a:spcPts val="600"/>
              </a:spcAft>
              <a:buFont typeface="Arial" panose="020B0604020202020204" pitchFamily="34" charset="0"/>
              <a:buChar char="•"/>
            </a:pPr>
            <a:r>
              <a:rPr lang="cs-CZ" sz="1600" dirty="0"/>
              <a:t>U projektů, kde byla v rámci Dokumentace k prověřování z hlediska klimatického dopadu, konkrétně v části Přizpůsobení se změnám klimatu (CPA), zjištěna významná klimatická rizika, příjemce popíše, jak byla navržená adaptační opatření snižující taková rizika na přijatelnou úroveň zrealizována.</a:t>
            </a:r>
            <a:endParaRPr lang="cs-CZ" sz="16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ZÁSADA DNSH – VIII.</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31167" y="1413804"/>
            <a:ext cx="7927258" cy="4942545"/>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B35DC1C-4198-477B-BEF4-1B78FB866343}"/>
              </a:ext>
            </a:extLst>
          </p:cNvPr>
          <p:cNvSpPr>
            <a:spLocks noGrp="1"/>
          </p:cNvSpPr>
          <p:nvPr>
            <p:ph type="sldNum" sz="quarter" idx="12"/>
          </p:nvPr>
        </p:nvSpPr>
        <p:spPr/>
        <p:txBody>
          <a:bodyPr/>
          <a:lstStyle/>
          <a:p>
            <a:fld id="{4000C4B2-41BC-D741-8B94-B76DB6967C01}" type="slidenum">
              <a:rPr lang="en-US" smtClean="0"/>
              <a:pPr/>
              <a:t>90</a:t>
            </a:fld>
            <a:endParaRPr lang="en-US"/>
          </a:p>
        </p:txBody>
      </p:sp>
    </p:spTree>
    <p:extLst>
      <p:ext uri="{BB962C8B-B14F-4D97-AF65-F5344CB8AC3E}">
        <p14:creationId xmlns:p14="http://schemas.microsoft.com/office/powerpoint/2010/main" val="41389890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1043683" y="2140784"/>
            <a:ext cx="7278305" cy="1569660"/>
          </a:xfrm>
          <a:prstGeom prst="rect">
            <a:avLst/>
          </a:prstGeom>
          <a:noFill/>
        </p:spPr>
        <p:txBody>
          <a:bodyPr wrap="square" rtlCol="0">
            <a:spAutoFit/>
          </a:bodyPr>
          <a:lstStyle/>
          <a:p>
            <a:pPr algn="ctr"/>
            <a:endParaRPr lang="cs-CZ" sz="4800" b="1" cap="all" dirty="0">
              <a:solidFill>
                <a:schemeClr val="bg1"/>
              </a:solidFill>
              <a:latin typeface="+mj-lt"/>
              <a:ea typeface="+mj-ea"/>
              <a:cs typeface="+mj-cs"/>
            </a:endParaRPr>
          </a:p>
          <a:p>
            <a:pPr algn="ctr"/>
            <a:r>
              <a:rPr lang="cs-CZ" sz="4800" b="1" cap="all" dirty="0">
                <a:solidFill>
                  <a:schemeClr val="bg1"/>
                </a:solidFill>
                <a:latin typeface="+mj-lt"/>
                <a:ea typeface="+mj-ea"/>
                <a:cs typeface="+mj-cs"/>
              </a:rPr>
              <a:t>Publicita</a:t>
            </a:r>
            <a:endParaRPr lang="cs-CZ" dirty="0"/>
          </a:p>
        </p:txBody>
      </p:sp>
      <p:sp>
        <p:nvSpPr>
          <p:cNvPr id="4" name="Zástupný symbol pro číslo snímku 3">
            <a:extLst>
              <a:ext uri="{FF2B5EF4-FFF2-40B4-BE49-F238E27FC236}">
                <a16:creationId xmlns:a16="http://schemas.microsoft.com/office/drawing/2014/main" id="{3CCE19EF-A3A5-432E-B67B-D0D54E977F94}"/>
              </a:ext>
            </a:extLst>
          </p:cNvPr>
          <p:cNvSpPr>
            <a:spLocks noGrp="1"/>
          </p:cNvSpPr>
          <p:nvPr>
            <p:ph type="sldNum" sz="quarter" idx="4294967295"/>
          </p:nvPr>
        </p:nvSpPr>
        <p:spPr>
          <a:xfrm>
            <a:off x="0" y="6356350"/>
            <a:ext cx="501650" cy="365125"/>
          </a:xfrm>
        </p:spPr>
        <p:txBody>
          <a:bodyPr/>
          <a:lstStyle/>
          <a:p>
            <a:fld id="{4000C4B2-41BC-D741-8B94-B76DB6967C01}" type="slidenum">
              <a:rPr lang="en-US" smtClean="0">
                <a:solidFill>
                  <a:schemeClr val="bg1"/>
                </a:solidFill>
              </a:rPr>
              <a:pPr/>
              <a:t>91</a:t>
            </a:fld>
            <a:endParaRPr lang="en-US" dirty="0">
              <a:solidFill>
                <a:schemeClr val="bg1"/>
              </a:solidFill>
            </a:endParaRPr>
          </a:p>
        </p:txBody>
      </p:sp>
    </p:spTree>
    <p:extLst>
      <p:ext uri="{BB962C8B-B14F-4D97-AF65-F5344CB8AC3E}">
        <p14:creationId xmlns:p14="http://schemas.microsoft.com/office/powerpoint/2010/main" val="16016566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433352" y="1237756"/>
            <a:ext cx="7927258" cy="5068606"/>
          </a:xfrm>
          <a:prstGeom prst="rect">
            <a:avLst/>
          </a:prstGeom>
        </p:spPr>
        <p:txBody>
          <a:bodyPr>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spcBef>
                <a:spcPts val="600"/>
              </a:spcBef>
              <a:spcAft>
                <a:spcPts val="600"/>
              </a:spcAft>
              <a:buFont typeface="Arial" panose="020B0604020202020204" pitchFamily="34" charset="0"/>
              <a:buChar char="•"/>
            </a:pPr>
            <a:r>
              <a:rPr lang="cs-CZ" sz="1400" dirty="0">
                <a:cs typeface="Arial" panose="020B0604020202020204" pitchFamily="34" charset="0"/>
              </a:rPr>
              <a:t>Po vydání prvního Právního aktu/Rozhodnutí a v průběhu realizace projektu je příjemce povinen informovat veřejnost o získané podpoře z fondů EU. </a:t>
            </a:r>
          </a:p>
          <a:p>
            <a:pPr marL="457200" indent="-457200" algn="just">
              <a:spcBef>
                <a:spcPts val="600"/>
              </a:spcBef>
              <a:spcAft>
                <a:spcPts val="600"/>
              </a:spcAft>
              <a:buFont typeface="Arial" panose="020B0604020202020204" pitchFamily="34" charset="0"/>
              <a:buChar char="•"/>
            </a:pPr>
            <a:r>
              <a:rPr lang="cs-CZ" sz="1400" dirty="0">
                <a:cs typeface="Arial" panose="020B0604020202020204" pitchFamily="34" charset="0"/>
              </a:rPr>
              <a:t>V každé </a:t>
            </a:r>
            <a:r>
              <a:rPr lang="cs-CZ" sz="1400" dirty="0" err="1">
                <a:cs typeface="Arial" panose="020B0604020202020204" pitchFamily="34" charset="0"/>
              </a:rPr>
              <a:t>ZoR</a:t>
            </a:r>
            <a:r>
              <a:rPr lang="cs-CZ" sz="1400" dirty="0">
                <a:cs typeface="Arial" panose="020B0604020202020204" pitchFamily="34" charset="0"/>
              </a:rPr>
              <a:t> musí být vybrány všechny povinné formy publicity uvedeno plnění ANO/PROZATÍM Ne + komentář.</a:t>
            </a:r>
          </a:p>
          <a:p>
            <a:pPr marL="457200" indent="-457200" algn="just">
              <a:spcBef>
                <a:spcPts val="600"/>
              </a:spcBef>
              <a:spcAft>
                <a:spcPts val="600"/>
              </a:spcAft>
              <a:buFont typeface="Arial" panose="020B0604020202020204" pitchFamily="34" charset="0"/>
              <a:buChar char="•"/>
            </a:pPr>
            <a:r>
              <a:rPr lang="cs-CZ" sz="1400" dirty="0">
                <a:cs typeface="Arial" panose="020B0604020202020204" pitchFamily="34" charset="0"/>
              </a:rPr>
              <a:t>Pokud příjemce v 1. </a:t>
            </a:r>
            <a:r>
              <a:rPr lang="cs-CZ" sz="1400" dirty="0" err="1">
                <a:cs typeface="Arial" panose="020B0604020202020204" pitchFamily="34" charset="0"/>
              </a:rPr>
              <a:t>ZoR</a:t>
            </a:r>
            <a:r>
              <a:rPr lang="cs-CZ" sz="1400" dirty="0">
                <a:cs typeface="Arial" panose="020B0604020202020204" pitchFamily="34" charset="0"/>
              </a:rPr>
              <a:t> splní některou z publicit, tak se již v další </a:t>
            </a:r>
            <a:r>
              <a:rPr lang="cs-CZ" sz="1400" dirty="0" err="1">
                <a:cs typeface="Arial" panose="020B0604020202020204" pitchFamily="34" charset="0"/>
              </a:rPr>
              <a:t>ZoR</a:t>
            </a:r>
            <a:r>
              <a:rPr lang="cs-CZ" sz="1400" dirty="0">
                <a:cs typeface="Arial" panose="020B0604020202020204" pitchFamily="34" charset="0"/>
              </a:rPr>
              <a:t> nedá editovat a příjemce se k ní již nevyjadřuje na záložce Publicita, pouze v Popisu projektu uvede, že plnění publicity trvá.</a:t>
            </a:r>
          </a:p>
          <a:p>
            <a:pPr marL="457200" indent="-457200" algn="just">
              <a:spcBef>
                <a:spcPts val="600"/>
              </a:spcBef>
              <a:spcAft>
                <a:spcPts val="600"/>
              </a:spcAft>
              <a:buFont typeface="Arial" panose="020B0604020202020204" pitchFamily="34" charset="0"/>
              <a:buChar char="•"/>
            </a:pPr>
            <a:r>
              <a:rPr lang="cs-CZ" sz="1400" dirty="0">
                <a:cs typeface="Arial" panose="020B0604020202020204" pitchFamily="34" charset="0"/>
              </a:rPr>
              <a:t>V případě, že na jednom řádku v MS2021+ jsou uvedeny dva prvky publicity (dočasný billboard, pamětní deska), se hodnota „ANO“ zadá až v momentě, kdy jsou splněny oba prvky publicity, pokud jsou oba pro projekt relevantní.</a:t>
            </a:r>
          </a:p>
          <a:p>
            <a:pPr marL="457200" indent="-457200" algn="just">
              <a:spcBef>
                <a:spcPts val="600"/>
              </a:spcBef>
              <a:spcAft>
                <a:spcPts val="600"/>
              </a:spcAft>
              <a:buFont typeface="Arial" panose="020B0604020202020204" pitchFamily="34" charset="0"/>
              <a:buChar char="•"/>
            </a:pPr>
            <a:r>
              <a:rPr lang="cs-CZ" sz="1400" dirty="0">
                <a:cs typeface="Arial" panose="020B0604020202020204" pitchFamily="34" charset="0"/>
              </a:rPr>
              <a:t>Při porušení pravidla v oblasti publicity u povinných nástrojů se má za to, že náprava je možná vždy (v případě závěrečné </a:t>
            </a:r>
            <a:r>
              <a:rPr lang="cs-CZ" sz="1400" dirty="0" err="1">
                <a:cs typeface="Arial" panose="020B0604020202020204" pitchFamily="34" charset="0"/>
              </a:rPr>
              <a:t>ZoR</a:t>
            </a:r>
            <a:r>
              <a:rPr lang="cs-CZ" sz="1400" dirty="0">
                <a:cs typeface="Arial" panose="020B0604020202020204" pitchFamily="34" charset="0"/>
              </a:rPr>
              <a:t> i po ukončení realizace projektu), a to opravou chybně provedeného nástroje, umístěním chybějícího nástroje či nástroje nového. Finanční oprava bude udělena jedině v případě, že nebude provedena náprava ze strany příjemce ve stanovené lhůtě.</a:t>
            </a:r>
          </a:p>
          <a:p>
            <a:pPr marL="457200" indent="-457200" algn="just">
              <a:spcBef>
                <a:spcPts val="600"/>
              </a:spcBef>
              <a:spcAft>
                <a:spcPts val="600"/>
              </a:spcAft>
              <a:buFont typeface="Arial" panose="020B0604020202020204" pitchFamily="34" charset="0"/>
              <a:buChar char="•"/>
            </a:pPr>
            <a:r>
              <a:rPr lang="cs-CZ" sz="1400" dirty="0">
                <a:cs typeface="Arial" panose="020B0604020202020204" pitchFamily="34" charset="0"/>
              </a:rPr>
              <a:t>Požadavky na vizuální zpracování a rozměry jsou uvedeny v Manuálu jednotného vizuálního stylu fondů EU v programovém období 2021–2027.</a:t>
            </a:r>
          </a:p>
          <a:p>
            <a:pPr marL="457200" indent="-457200" algn="just">
              <a:spcBef>
                <a:spcPts val="600"/>
              </a:spcBef>
              <a:spcAft>
                <a:spcPts val="600"/>
              </a:spcAft>
              <a:buFont typeface="Arial" panose="020B0604020202020204" pitchFamily="34" charset="0"/>
              <a:buChar char="•"/>
            </a:pPr>
            <a:endParaRPr lang="cs-CZ" sz="1400" dirty="0">
              <a:cs typeface="Arial" panose="020B0604020202020204" pitchFamily="34" charset="0"/>
            </a:endParaRPr>
          </a:p>
          <a:p>
            <a:pPr marL="457200" indent="-457200" algn="just">
              <a:spcBef>
                <a:spcPts val="600"/>
              </a:spcBef>
              <a:spcAft>
                <a:spcPts val="600"/>
              </a:spcAft>
              <a:buFont typeface="Arial" panose="020B0604020202020204" pitchFamily="34" charset="0"/>
              <a:buChar char="•"/>
            </a:pPr>
            <a:endParaRPr lang="cs-CZ" sz="1400" dirty="0">
              <a:highlight>
                <a:srgbClr val="FFFF00"/>
              </a:highlight>
              <a:cs typeface="Arial" panose="020B0604020202020204" pitchFamily="34" charset="0"/>
            </a:endParaRPr>
          </a:p>
          <a:p>
            <a:pPr marL="457200" indent="-457200" algn="just">
              <a:spcBef>
                <a:spcPts val="600"/>
              </a:spcBef>
              <a:spcAft>
                <a:spcPts val="600"/>
              </a:spcAft>
              <a:buFont typeface="Arial" panose="020B0604020202020204" pitchFamily="34" charset="0"/>
              <a:buChar char="•"/>
            </a:pPr>
            <a:endParaRPr lang="cs-CZ" sz="1400" dirty="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PUBLICITA – I.</a:t>
            </a:r>
            <a:endParaRPr lang="en-US" sz="2800" cap="all"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CEB5044C-C168-43EA-9B0F-260A3703C4A2}"/>
              </a:ext>
            </a:extLst>
          </p:cNvPr>
          <p:cNvSpPr>
            <a:spLocks noGrp="1"/>
          </p:cNvSpPr>
          <p:nvPr>
            <p:ph type="sldNum" sz="quarter" idx="12"/>
          </p:nvPr>
        </p:nvSpPr>
        <p:spPr/>
        <p:txBody>
          <a:bodyPr/>
          <a:lstStyle/>
          <a:p>
            <a:fld id="{4000C4B2-41BC-D741-8B94-B76DB6967C01}" type="slidenum">
              <a:rPr lang="en-US" smtClean="0"/>
              <a:pPr/>
              <a:t>92</a:t>
            </a:fld>
            <a:endParaRPr lang="en-US"/>
          </a:p>
        </p:txBody>
      </p:sp>
    </p:spTree>
    <p:extLst>
      <p:ext uri="{BB962C8B-B14F-4D97-AF65-F5344CB8AC3E}">
        <p14:creationId xmlns:p14="http://schemas.microsoft.com/office/powerpoint/2010/main" val="8025345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323347" y="1215824"/>
            <a:ext cx="7927258" cy="4881360"/>
          </a:xfrm>
          <a:prstGeom prst="rect">
            <a:avLst/>
          </a:prstGeom>
        </p:spPr>
        <p:txBody>
          <a:bodyPr>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spcBef>
                <a:spcPts val="600"/>
              </a:spcBef>
              <a:spcAft>
                <a:spcPts val="600"/>
              </a:spcAft>
              <a:buFont typeface="Arial" panose="020B0604020202020204" pitchFamily="34" charset="0"/>
              <a:buChar char="•"/>
            </a:pPr>
            <a:r>
              <a:rPr lang="cs-CZ" sz="1400" dirty="0">
                <a:cs typeface="Arial" panose="020B0604020202020204" pitchFamily="34" charset="0"/>
              </a:rPr>
              <a:t>Pokud nelze umístit billboard / stálou pamětní desku / plakát v místě realizace projektu, umístí jej/ji příjemce ve svém sídle.</a:t>
            </a:r>
          </a:p>
          <a:p>
            <a:pPr marL="457200" indent="-457200" algn="just">
              <a:spcBef>
                <a:spcPts val="600"/>
              </a:spcBef>
              <a:spcAft>
                <a:spcPts val="600"/>
              </a:spcAft>
              <a:buFont typeface="Arial" panose="020B0604020202020204" pitchFamily="34" charset="0"/>
              <a:buChar char="•"/>
            </a:pPr>
            <a:r>
              <a:rPr lang="cs-CZ" sz="1400" dirty="0">
                <a:cs typeface="Arial" panose="020B0604020202020204" pitchFamily="34" charset="0"/>
              </a:rPr>
              <a:t>Realizuje-li příjemce více projektů z jednoho programu, je možné umístit na jeden / jednu (permanentní) billboard / stálou pamětní desku / plakát více projektů, přičemž informace budou dostatečně čitelné. </a:t>
            </a:r>
            <a:endParaRPr lang="cs-CZ" sz="1400" b="0" i="0" u="none" strike="noStrike" baseline="0" dirty="0">
              <a:solidFill>
                <a:srgbClr val="000000"/>
              </a:solidFill>
            </a:endParaRPr>
          </a:p>
          <a:p>
            <a:pPr marL="457200" indent="-457200" algn="just">
              <a:spcBef>
                <a:spcPts val="600"/>
              </a:spcBef>
              <a:spcAft>
                <a:spcPts val="600"/>
              </a:spcAft>
              <a:buFont typeface="Arial" panose="020B0604020202020204" pitchFamily="34" charset="0"/>
              <a:buChar char="•"/>
            </a:pPr>
            <a:r>
              <a:rPr lang="cs-CZ" sz="1400" dirty="0">
                <a:cs typeface="Arial" panose="020B0604020202020204" pitchFamily="34" charset="0"/>
              </a:rPr>
              <a:t>Splnění pravidel týkajících se zveřejňování povinných informačních a komunikačních nástrojů je nutné doložit v první zprávě o realizaci, případně dalších zprávách o realizaci a zprávách o udržitelnosti dle formy publicity formou fotografií a printscreenů. </a:t>
            </a:r>
          </a:p>
          <a:p>
            <a:pPr marL="457200" indent="-457200" algn="just">
              <a:spcBef>
                <a:spcPts val="600"/>
              </a:spcBef>
              <a:spcAft>
                <a:spcPts val="600"/>
              </a:spcAft>
              <a:buFont typeface="Arial" panose="020B0604020202020204" pitchFamily="34" charset="0"/>
              <a:buChar char="•"/>
            </a:pPr>
            <a:r>
              <a:rPr lang="cs-CZ" sz="1400" dirty="0">
                <a:cs typeface="Arial" panose="020B0604020202020204" pitchFamily="34" charset="0"/>
              </a:rPr>
              <a:t>K vytvoření plakátu, dočasného billboardu a stálé pamětní desky doporučujeme standardně využít generátor povinné publicity - https://publicita.dotaceeu.cz</a:t>
            </a:r>
          </a:p>
          <a:p>
            <a:pPr marL="457200" indent="-457200" algn="just">
              <a:spcBef>
                <a:spcPts val="600"/>
              </a:spcBef>
              <a:spcAft>
                <a:spcPts val="600"/>
              </a:spcAft>
              <a:buFont typeface="Arial" panose="020B0604020202020204" pitchFamily="34" charset="0"/>
              <a:buChar char="•"/>
            </a:pPr>
            <a:r>
              <a:rPr lang="cs-CZ" sz="1400" dirty="0" err="1">
                <a:cs typeface="Arial" panose="020B0604020202020204" pitchFamily="34" charset="0"/>
              </a:rPr>
              <a:t>Logolink</a:t>
            </a:r>
            <a:r>
              <a:rPr lang="cs-CZ" sz="1400" dirty="0">
                <a:cs typeface="Arial" panose="020B0604020202020204" pitchFamily="34" charset="0"/>
              </a:rPr>
              <a:t>:</a:t>
            </a:r>
          </a:p>
          <a:p>
            <a:pPr marL="457200" indent="-457200" algn="just">
              <a:spcBef>
                <a:spcPts val="600"/>
              </a:spcBef>
              <a:spcAft>
                <a:spcPts val="600"/>
              </a:spcAft>
              <a:buFont typeface="Arial" panose="020B0604020202020204" pitchFamily="34" charset="0"/>
              <a:buChar char="•"/>
            </a:pPr>
            <a:endParaRPr lang="cs-CZ" sz="1400" dirty="0">
              <a:cs typeface="Arial" panose="020B0604020202020204" pitchFamily="34" charset="0"/>
            </a:endParaRPr>
          </a:p>
          <a:p>
            <a:pPr marL="911225" lvl="1" indent="-457200" algn="just">
              <a:spcBef>
                <a:spcPts val="600"/>
              </a:spcBef>
              <a:spcAft>
                <a:spcPts val="600"/>
              </a:spcAft>
              <a:buFont typeface="Arial" panose="020B0604020202020204" pitchFamily="34" charset="0"/>
              <a:buChar char="•"/>
            </a:pPr>
            <a:r>
              <a:rPr lang="cs-CZ" sz="1400" b="0" dirty="0">
                <a:solidFill>
                  <a:schemeClr val="tx1"/>
                </a:solidFill>
                <a:cs typeface="Arial" panose="020B0604020202020204" pitchFamily="34" charset="0"/>
              </a:rPr>
              <a:t>logo EU: vlajka EU s povinným textem „Spolufinancováno Evropskou unií“</a:t>
            </a:r>
          </a:p>
          <a:p>
            <a:pPr marL="911225" lvl="1" indent="-457200" algn="just">
              <a:spcBef>
                <a:spcPts val="600"/>
              </a:spcBef>
              <a:spcAft>
                <a:spcPts val="600"/>
              </a:spcAft>
              <a:buFont typeface="Arial" panose="020B0604020202020204" pitchFamily="34" charset="0"/>
              <a:buChar char="•"/>
            </a:pPr>
            <a:r>
              <a:rPr lang="cs-CZ" sz="1400" b="0" dirty="0">
                <a:solidFill>
                  <a:schemeClr val="tx1"/>
                </a:solidFill>
                <a:cs typeface="Arial" panose="020B0604020202020204" pitchFamily="34" charset="0"/>
              </a:rPr>
              <a:t>logo MMR,</a:t>
            </a:r>
          </a:p>
          <a:p>
            <a:pPr marL="911225" lvl="1" indent="-457200" algn="just">
              <a:spcBef>
                <a:spcPts val="600"/>
              </a:spcBef>
              <a:spcAft>
                <a:spcPts val="600"/>
              </a:spcAft>
              <a:buFont typeface="Arial" panose="020B0604020202020204" pitchFamily="34" charset="0"/>
              <a:buChar char="•"/>
            </a:pPr>
            <a:r>
              <a:rPr lang="cs-CZ" sz="1400" b="0" dirty="0">
                <a:solidFill>
                  <a:schemeClr val="tx1"/>
                </a:solidFill>
                <a:cs typeface="Arial" panose="020B0604020202020204" pitchFamily="34" charset="0"/>
              </a:rPr>
              <a:t>případně jedno logo příjemce (nepovinné)</a:t>
            </a:r>
          </a:p>
          <a:p>
            <a:pPr marL="457200" indent="-457200" algn="just">
              <a:spcBef>
                <a:spcPts val="600"/>
              </a:spcBef>
              <a:spcAft>
                <a:spcPts val="600"/>
              </a:spcAft>
              <a:buFont typeface="Wingdings" panose="05000000000000000000" pitchFamily="2" charset="2"/>
              <a:buChar char="Ø"/>
            </a:pPr>
            <a:endParaRPr lang="cs-CZ" sz="1500" dirty="0">
              <a:cs typeface="Arial" panose="020B0604020202020204" pitchFamily="34" charset="0"/>
            </a:endParaRPr>
          </a:p>
          <a:p>
            <a:pPr marL="457200" indent="-457200" algn="just">
              <a:spcBef>
                <a:spcPts val="600"/>
              </a:spcBef>
              <a:spcAft>
                <a:spcPts val="600"/>
              </a:spcAft>
              <a:buFont typeface="Arial" panose="020B0604020202020204" pitchFamily="34" charset="0"/>
              <a:buChar char="•"/>
            </a:pPr>
            <a:endParaRPr lang="cs-CZ" sz="1500" dirty="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PUBLICITA – II.</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683567" y="1571222"/>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C57908DF-5E05-44AE-8988-5414658C1884}"/>
              </a:ext>
            </a:extLst>
          </p:cNvPr>
          <p:cNvSpPr>
            <a:spLocks noGrp="1"/>
          </p:cNvSpPr>
          <p:nvPr>
            <p:ph type="sldNum" sz="quarter" idx="12"/>
          </p:nvPr>
        </p:nvSpPr>
        <p:spPr/>
        <p:txBody>
          <a:bodyPr/>
          <a:lstStyle/>
          <a:p>
            <a:fld id="{4000C4B2-41BC-D741-8B94-B76DB6967C01}" type="slidenum">
              <a:rPr lang="en-US" smtClean="0"/>
              <a:pPr/>
              <a:t>93</a:t>
            </a:fld>
            <a:endParaRPr lang="en-US"/>
          </a:p>
        </p:txBody>
      </p:sp>
      <p:pic>
        <p:nvPicPr>
          <p:cNvPr id="3" name="Picture 8">
            <a:extLst>
              <a:ext uri="{FF2B5EF4-FFF2-40B4-BE49-F238E27FC236}">
                <a16:creationId xmlns:a16="http://schemas.microsoft.com/office/drawing/2014/main" id="{EF9D1413-9FFB-4A6C-D704-FE57883579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6836" y="3932447"/>
            <a:ext cx="5760720" cy="694690"/>
          </a:xfrm>
          <a:prstGeom prst="rect">
            <a:avLst/>
          </a:prstGeom>
        </p:spPr>
      </p:pic>
    </p:spTree>
    <p:extLst>
      <p:ext uri="{BB962C8B-B14F-4D97-AF65-F5344CB8AC3E}">
        <p14:creationId xmlns:p14="http://schemas.microsoft.com/office/powerpoint/2010/main" val="396429582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457200" y="1040726"/>
            <a:ext cx="7927258" cy="5263853"/>
          </a:xfrm>
          <a:prstGeom prst="rect">
            <a:avLst/>
          </a:prstGeom>
        </p:spPr>
        <p:txBody>
          <a:bodyPr>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0000"/>
              </a:lnSpc>
              <a:spcBef>
                <a:spcPts val="600"/>
              </a:spcBef>
              <a:spcAft>
                <a:spcPts val="600"/>
              </a:spcAft>
            </a:pPr>
            <a:r>
              <a:rPr lang="cs-CZ" sz="1350" b="1" dirty="0">
                <a:cs typeface="Arial" panose="020B0604020202020204" pitchFamily="34" charset="0"/>
              </a:rPr>
              <a:t>1)	Publicita na webu příjemce</a:t>
            </a:r>
          </a:p>
          <a:p>
            <a:pPr algn="just">
              <a:lnSpc>
                <a:spcPct val="110000"/>
              </a:lnSpc>
              <a:spcBef>
                <a:spcPts val="0"/>
              </a:spcBef>
              <a:spcAft>
                <a:spcPts val="0"/>
              </a:spcAft>
            </a:pPr>
            <a:r>
              <a:rPr lang="cs-CZ" sz="1350" dirty="0">
                <a:cs typeface="Arial" panose="020B0604020202020204" pitchFamily="34" charset="0"/>
              </a:rPr>
              <a:t>-	pokud příjemce má své webové stránky</a:t>
            </a:r>
          </a:p>
          <a:p>
            <a:pPr algn="just">
              <a:lnSpc>
                <a:spcPct val="110000"/>
              </a:lnSpc>
              <a:spcBef>
                <a:spcPts val="0"/>
              </a:spcBef>
              <a:spcAft>
                <a:spcPts val="0"/>
              </a:spcAft>
            </a:pPr>
            <a:r>
              <a:rPr lang="cs-CZ" sz="1350" dirty="0">
                <a:cs typeface="Arial" panose="020B0604020202020204" pitchFamily="34" charset="0"/>
              </a:rPr>
              <a:t>-	</a:t>
            </a:r>
            <a:r>
              <a:rPr lang="cs-CZ" sz="1350" b="1" dirty="0">
                <a:cs typeface="Arial" panose="020B0604020202020204" pitchFamily="34" charset="0"/>
              </a:rPr>
              <a:t>kdy: </a:t>
            </a:r>
            <a:r>
              <a:rPr lang="cs-CZ" sz="1350" dirty="0">
                <a:cs typeface="Arial" panose="020B0604020202020204" pitchFamily="34" charset="0"/>
              </a:rPr>
              <a:t>po celou dobu realizace a udržitelnosti</a:t>
            </a:r>
          </a:p>
          <a:p>
            <a:pPr algn="just">
              <a:lnSpc>
                <a:spcPct val="110000"/>
              </a:lnSpc>
              <a:spcBef>
                <a:spcPts val="0"/>
              </a:spcBef>
              <a:spcAft>
                <a:spcPts val="0"/>
              </a:spcAft>
            </a:pPr>
            <a:r>
              <a:rPr lang="cs-CZ" sz="1350" dirty="0">
                <a:cs typeface="Arial" panose="020B0604020202020204" pitchFamily="34" charset="0"/>
              </a:rPr>
              <a:t>-	</a:t>
            </a:r>
            <a:r>
              <a:rPr lang="cs-CZ" sz="1350" b="1" dirty="0">
                <a:cs typeface="Arial" panose="020B0604020202020204" pitchFamily="34" charset="0"/>
              </a:rPr>
              <a:t>co: </a:t>
            </a:r>
            <a:r>
              <a:rPr lang="cs-CZ" sz="1350" dirty="0">
                <a:cs typeface="Arial" panose="020B0604020202020204" pitchFamily="34" charset="0"/>
              </a:rPr>
              <a:t>název projektu dle MS, popis/cíl projektu, </a:t>
            </a:r>
            <a:r>
              <a:rPr lang="cs-CZ" sz="1350" dirty="0" err="1">
                <a:cs typeface="Arial" panose="020B0604020202020204" pitchFamily="34" charset="0"/>
              </a:rPr>
              <a:t>logolink</a:t>
            </a:r>
            <a:endParaRPr lang="cs-CZ" sz="1350" dirty="0">
              <a:cs typeface="Arial" panose="020B0604020202020204" pitchFamily="34" charset="0"/>
            </a:endParaRPr>
          </a:p>
          <a:p>
            <a:pPr algn="just">
              <a:lnSpc>
                <a:spcPct val="110000"/>
              </a:lnSpc>
              <a:spcBef>
                <a:spcPts val="0"/>
              </a:spcBef>
              <a:spcAft>
                <a:spcPts val="0"/>
              </a:spcAft>
            </a:pPr>
            <a:r>
              <a:rPr lang="cs-CZ" sz="1350" dirty="0">
                <a:cs typeface="Arial" panose="020B0604020202020204" pitchFamily="34" charset="0"/>
              </a:rPr>
              <a:t>-	</a:t>
            </a:r>
            <a:r>
              <a:rPr lang="cs-CZ" sz="1350" b="1" dirty="0">
                <a:cs typeface="Arial" panose="020B0604020202020204" pitchFamily="34" charset="0"/>
              </a:rPr>
              <a:t>jak: </a:t>
            </a:r>
            <a:r>
              <a:rPr lang="cs-CZ" sz="1350" dirty="0">
                <a:cs typeface="Arial" panose="020B0604020202020204" pitchFamily="34" charset="0"/>
              </a:rPr>
              <a:t>printscreen </a:t>
            </a:r>
          </a:p>
          <a:p>
            <a:pPr marL="342900" indent="-342900" algn="just">
              <a:lnSpc>
                <a:spcPct val="110000"/>
              </a:lnSpc>
              <a:spcBef>
                <a:spcPts val="600"/>
              </a:spcBef>
              <a:spcAft>
                <a:spcPts val="600"/>
              </a:spcAft>
              <a:buAutoNum type="arabicParenR" startAt="2"/>
            </a:pPr>
            <a:r>
              <a:rPr lang="cs-CZ" sz="1350" b="1" dirty="0">
                <a:cs typeface="Arial" panose="020B0604020202020204" pitchFamily="34" charset="0"/>
              </a:rPr>
              <a:t>Publicita na sociálních sítích</a:t>
            </a:r>
          </a:p>
          <a:p>
            <a:pPr algn="just">
              <a:lnSpc>
                <a:spcPct val="110000"/>
              </a:lnSpc>
              <a:spcBef>
                <a:spcPts val="0"/>
              </a:spcBef>
              <a:spcAft>
                <a:spcPts val="0"/>
              </a:spcAft>
            </a:pPr>
            <a:r>
              <a:rPr lang="cs-CZ" sz="1350" dirty="0">
                <a:cs typeface="Arial" panose="020B0604020202020204" pitchFamily="34" charset="0"/>
              </a:rPr>
              <a:t>-	pokud příjemce má účet/profil na sociální síti (Facebook, Instagram, X/Twitter, LinkedIn…)</a:t>
            </a:r>
          </a:p>
          <a:p>
            <a:pPr algn="just">
              <a:lnSpc>
                <a:spcPct val="110000"/>
              </a:lnSpc>
              <a:spcBef>
                <a:spcPts val="0"/>
              </a:spcBef>
              <a:spcAft>
                <a:spcPts val="0"/>
              </a:spcAft>
            </a:pPr>
            <a:r>
              <a:rPr lang="cs-CZ" sz="1350" dirty="0">
                <a:cs typeface="Arial" panose="020B0604020202020204" pitchFamily="34" charset="0"/>
              </a:rPr>
              <a:t>-	</a:t>
            </a:r>
            <a:r>
              <a:rPr lang="cs-CZ" sz="1350" b="1" dirty="0">
                <a:cs typeface="Arial" panose="020B0604020202020204" pitchFamily="34" charset="0"/>
              </a:rPr>
              <a:t>kdy:</a:t>
            </a:r>
            <a:r>
              <a:rPr lang="cs-CZ" sz="1350" dirty="0">
                <a:cs typeface="Arial" panose="020B0604020202020204" pitchFamily="34" charset="0"/>
              </a:rPr>
              <a:t> 1 post na 1 sociální síti kdykoliv během realizace (nemusí být naplněno v 1. </a:t>
            </a:r>
            <a:r>
              <a:rPr lang="cs-CZ" sz="1350" dirty="0" err="1">
                <a:cs typeface="Arial" panose="020B0604020202020204" pitchFamily="34" charset="0"/>
              </a:rPr>
              <a:t>ZoR</a:t>
            </a:r>
            <a:r>
              <a:rPr lang="cs-CZ" sz="1350" dirty="0">
                <a:cs typeface="Arial" panose="020B0604020202020204" pitchFamily="34" charset="0"/>
              </a:rPr>
              <a:t>)</a:t>
            </a:r>
          </a:p>
          <a:p>
            <a:pPr algn="just">
              <a:lnSpc>
                <a:spcPct val="110000"/>
              </a:lnSpc>
              <a:spcBef>
                <a:spcPts val="0"/>
              </a:spcBef>
              <a:spcAft>
                <a:spcPts val="0"/>
              </a:spcAft>
            </a:pPr>
            <a:r>
              <a:rPr lang="cs-CZ" sz="1350" dirty="0">
                <a:cs typeface="Arial" panose="020B0604020202020204" pitchFamily="34" charset="0"/>
              </a:rPr>
              <a:t>-	</a:t>
            </a:r>
            <a:r>
              <a:rPr lang="cs-CZ" sz="1350" b="1" dirty="0">
                <a:cs typeface="Arial" panose="020B0604020202020204" pitchFamily="34" charset="0"/>
              </a:rPr>
              <a:t>co: </a:t>
            </a:r>
            <a:r>
              <a:rPr lang="cs-CZ" sz="1350" dirty="0">
                <a:cs typeface="Arial" panose="020B0604020202020204" pitchFamily="34" charset="0"/>
              </a:rPr>
              <a:t>název projektu dle MS, popis/cíl projektu, informace, že je na projekt poskytovaná     	podpora z EU, nebo </a:t>
            </a:r>
            <a:r>
              <a:rPr lang="cs-CZ" sz="1350" dirty="0" err="1">
                <a:cs typeface="Arial" panose="020B0604020202020204" pitchFamily="34" charset="0"/>
              </a:rPr>
              <a:t>logolink</a:t>
            </a:r>
            <a:r>
              <a:rPr lang="cs-CZ" sz="1350" dirty="0">
                <a:cs typeface="Arial" panose="020B0604020202020204" pitchFamily="34" charset="0"/>
              </a:rPr>
              <a:t> (ale </a:t>
            </a:r>
            <a:r>
              <a:rPr lang="cs-CZ" sz="1350" dirty="0" err="1">
                <a:cs typeface="Arial" panose="020B0604020202020204" pitchFamily="34" charset="0"/>
              </a:rPr>
              <a:t>logolink</a:t>
            </a:r>
            <a:r>
              <a:rPr lang="cs-CZ" sz="1350" dirty="0">
                <a:cs typeface="Arial" panose="020B0604020202020204" pitchFamily="34" charset="0"/>
              </a:rPr>
              <a:t> povinně zde být nemusí)</a:t>
            </a:r>
          </a:p>
          <a:p>
            <a:pPr algn="just">
              <a:lnSpc>
                <a:spcPct val="110000"/>
              </a:lnSpc>
              <a:spcBef>
                <a:spcPts val="0"/>
              </a:spcBef>
              <a:spcAft>
                <a:spcPts val="0"/>
              </a:spcAft>
            </a:pPr>
            <a:r>
              <a:rPr lang="cs-CZ" sz="1350" dirty="0">
                <a:cs typeface="Arial" panose="020B0604020202020204" pitchFamily="34" charset="0"/>
              </a:rPr>
              <a:t>-	</a:t>
            </a:r>
            <a:r>
              <a:rPr lang="cs-CZ" sz="1350" b="1" dirty="0">
                <a:cs typeface="Arial" panose="020B0604020202020204" pitchFamily="34" charset="0"/>
              </a:rPr>
              <a:t>jak: </a:t>
            </a:r>
            <a:r>
              <a:rPr lang="cs-CZ" sz="1350" dirty="0">
                <a:cs typeface="Arial" panose="020B0604020202020204" pitchFamily="34" charset="0"/>
              </a:rPr>
              <a:t>printscreen </a:t>
            </a:r>
          </a:p>
          <a:p>
            <a:pPr algn="just">
              <a:lnSpc>
                <a:spcPct val="110000"/>
              </a:lnSpc>
              <a:spcBef>
                <a:spcPts val="600"/>
              </a:spcBef>
              <a:spcAft>
                <a:spcPts val="600"/>
              </a:spcAft>
            </a:pPr>
            <a:r>
              <a:rPr lang="cs-CZ" sz="1350" b="1" dirty="0">
                <a:cs typeface="Arial" panose="020B0604020202020204" pitchFamily="34" charset="0"/>
              </a:rPr>
              <a:t>3)	Popis projektu:</a:t>
            </a:r>
          </a:p>
          <a:p>
            <a:pPr algn="just">
              <a:lnSpc>
                <a:spcPct val="110000"/>
              </a:lnSpc>
              <a:spcBef>
                <a:spcPts val="0"/>
              </a:spcBef>
              <a:spcAft>
                <a:spcPts val="0"/>
              </a:spcAft>
            </a:pPr>
            <a:r>
              <a:rPr lang="cs-CZ" sz="1350" dirty="0">
                <a:cs typeface="Arial" panose="020B0604020202020204" pitchFamily="34" charset="0"/>
              </a:rPr>
              <a:t>-	tato publicita se generuje pouze u některých (starších) projektů</a:t>
            </a:r>
          </a:p>
          <a:p>
            <a:pPr algn="just">
              <a:lnSpc>
                <a:spcPct val="110000"/>
              </a:lnSpc>
              <a:spcBef>
                <a:spcPts val="0"/>
              </a:spcBef>
              <a:spcAft>
                <a:spcPts val="0"/>
              </a:spcAft>
            </a:pPr>
            <a:r>
              <a:rPr lang="cs-CZ" sz="1350" dirty="0">
                <a:cs typeface="Arial" panose="020B0604020202020204" pitchFamily="34" charset="0"/>
              </a:rPr>
              <a:t>-	splněna, pokud je popis projektu uveden na webu/sociálních sítí</a:t>
            </a:r>
          </a:p>
          <a:p>
            <a:pPr algn="just">
              <a:lnSpc>
                <a:spcPct val="110000"/>
              </a:lnSpc>
              <a:spcBef>
                <a:spcPts val="600"/>
              </a:spcBef>
              <a:spcAft>
                <a:spcPts val="600"/>
              </a:spcAft>
            </a:pPr>
            <a:r>
              <a:rPr lang="cs-CZ" sz="1350" b="1" dirty="0">
                <a:cs typeface="Arial" panose="020B0604020202020204" pitchFamily="34" charset="0"/>
              </a:rPr>
              <a:t>4)	Plakát A3: </a:t>
            </a:r>
          </a:p>
          <a:p>
            <a:pPr algn="just">
              <a:lnSpc>
                <a:spcPct val="110000"/>
              </a:lnSpc>
              <a:spcBef>
                <a:spcPts val="0"/>
              </a:spcBef>
              <a:spcAft>
                <a:spcPts val="0"/>
              </a:spcAft>
            </a:pPr>
            <a:r>
              <a:rPr lang="cs-CZ" sz="1350" dirty="0">
                <a:cs typeface="Arial" panose="020B0604020202020204" pitchFamily="34" charset="0"/>
              </a:rPr>
              <a:t>-	u projektů s celkovými výdaji pod 500 000 EUR</a:t>
            </a:r>
          </a:p>
          <a:p>
            <a:pPr algn="just">
              <a:lnSpc>
                <a:spcPct val="110000"/>
              </a:lnSpc>
              <a:spcBef>
                <a:spcPts val="0"/>
              </a:spcBef>
              <a:spcAft>
                <a:spcPts val="0"/>
              </a:spcAft>
            </a:pPr>
            <a:r>
              <a:rPr lang="cs-CZ" sz="1350" dirty="0">
                <a:cs typeface="Arial" panose="020B0604020202020204" pitchFamily="34" charset="0"/>
              </a:rPr>
              <a:t>-	lze jej nahradit elektronickým zobrazovacím zařízení o velikosti A3</a:t>
            </a:r>
          </a:p>
          <a:p>
            <a:pPr algn="just">
              <a:lnSpc>
                <a:spcPct val="110000"/>
              </a:lnSpc>
              <a:spcBef>
                <a:spcPts val="0"/>
              </a:spcBef>
              <a:spcAft>
                <a:spcPts val="0"/>
              </a:spcAft>
            </a:pPr>
            <a:r>
              <a:rPr lang="cs-CZ" sz="1350" dirty="0">
                <a:cs typeface="Arial" panose="020B0604020202020204" pitchFamily="34" charset="0"/>
              </a:rPr>
              <a:t>-	</a:t>
            </a:r>
            <a:r>
              <a:rPr lang="cs-CZ" sz="1350" b="1" dirty="0">
                <a:cs typeface="Arial" panose="020B0604020202020204" pitchFamily="34" charset="0"/>
              </a:rPr>
              <a:t>kdy: </a:t>
            </a:r>
            <a:r>
              <a:rPr lang="cs-CZ" sz="1350" dirty="0">
                <a:cs typeface="Arial" panose="020B0604020202020204" pitchFamily="34" charset="0"/>
              </a:rPr>
              <a:t>po dobu realizace</a:t>
            </a:r>
          </a:p>
          <a:p>
            <a:pPr algn="just">
              <a:lnSpc>
                <a:spcPct val="110000"/>
              </a:lnSpc>
              <a:spcBef>
                <a:spcPts val="0"/>
              </a:spcBef>
              <a:spcAft>
                <a:spcPts val="0"/>
              </a:spcAft>
            </a:pPr>
            <a:r>
              <a:rPr lang="cs-CZ" sz="1350" dirty="0">
                <a:cs typeface="Arial" panose="020B0604020202020204" pitchFamily="34" charset="0"/>
              </a:rPr>
              <a:t>-	</a:t>
            </a:r>
            <a:r>
              <a:rPr lang="cs-CZ" sz="1350" b="1" dirty="0">
                <a:cs typeface="Arial" panose="020B0604020202020204" pitchFamily="34" charset="0"/>
              </a:rPr>
              <a:t>co: </a:t>
            </a:r>
            <a:r>
              <a:rPr lang="cs-CZ" sz="1350" dirty="0">
                <a:cs typeface="Arial" panose="020B0604020202020204" pitchFamily="34" charset="0"/>
              </a:rPr>
              <a:t>popis projektu, text „byl/je spolufinancován Evropskou unií“, cíl projektu, </a:t>
            </a:r>
            <a:r>
              <a:rPr lang="cs-CZ" sz="1350" dirty="0" err="1">
                <a:cs typeface="Arial" panose="020B0604020202020204" pitchFamily="34" charset="0"/>
              </a:rPr>
              <a:t>logolink</a:t>
            </a:r>
            <a:endParaRPr lang="cs-CZ" sz="1350" dirty="0">
              <a:cs typeface="Arial" panose="020B0604020202020204" pitchFamily="34" charset="0"/>
            </a:endParaRPr>
          </a:p>
          <a:p>
            <a:pPr algn="just">
              <a:lnSpc>
                <a:spcPct val="110000"/>
              </a:lnSpc>
              <a:spcBef>
                <a:spcPts val="0"/>
              </a:spcBef>
              <a:spcAft>
                <a:spcPts val="0"/>
              </a:spcAft>
            </a:pPr>
            <a:r>
              <a:rPr lang="cs-CZ" sz="1350" dirty="0">
                <a:cs typeface="Arial" panose="020B0604020202020204" pitchFamily="34" charset="0"/>
              </a:rPr>
              <a:t>-	</a:t>
            </a:r>
            <a:r>
              <a:rPr lang="cs-CZ" sz="1350" b="1" dirty="0">
                <a:cs typeface="Arial" panose="020B0604020202020204" pitchFamily="34" charset="0"/>
              </a:rPr>
              <a:t>jak: </a:t>
            </a:r>
            <a:r>
              <a:rPr lang="cs-CZ" sz="1350" dirty="0">
                <a:cs typeface="Arial" panose="020B0604020202020204" pitchFamily="34" charset="0"/>
              </a:rPr>
              <a:t>fotodokumentace</a:t>
            </a:r>
          </a:p>
          <a:p>
            <a:pPr algn="just">
              <a:spcBef>
                <a:spcPts val="600"/>
              </a:spcBef>
              <a:spcAft>
                <a:spcPts val="600"/>
              </a:spcAft>
            </a:pPr>
            <a:endParaRPr lang="cs-CZ" sz="1400" dirty="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PUBLICITA – III.</a:t>
            </a:r>
            <a:endParaRPr lang="en-US" sz="2800" cap="all"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CEB5044C-C168-43EA-9B0F-260A3703C4A2}"/>
              </a:ext>
            </a:extLst>
          </p:cNvPr>
          <p:cNvSpPr>
            <a:spLocks noGrp="1"/>
          </p:cNvSpPr>
          <p:nvPr>
            <p:ph type="sldNum" sz="quarter" idx="12"/>
          </p:nvPr>
        </p:nvSpPr>
        <p:spPr/>
        <p:txBody>
          <a:bodyPr/>
          <a:lstStyle/>
          <a:p>
            <a:fld id="{4000C4B2-41BC-D741-8B94-B76DB6967C01}" type="slidenum">
              <a:rPr lang="en-US" smtClean="0"/>
              <a:pPr/>
              <a:t>94</a:t>
            </a:fld>
            <a:endParaRPr lang="en-US"/>
          </a:p>
        </p:txBody>
      </p:sp>
    </p:spTree>
    <p:extLst>
      <p:ext uri="{BB962C8B-B14F-4D97-AF65-F5344CB8AC3E}">
        <p14:creationId xmlns:p14="http://schemas.microsoft.com/office/powerpoint/2010/main" val="15790524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433352" y="985964"/>
            <a:ext cx="7927258" cy="5212083"/>
          </a:xfrm>
          <a:prstGeom prst="rect">
            <a:avLst/>
          </a:prstGeom>
        </p:spPr>
        <p:txBody>
          <a:bodyPr>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0000"/>
              </a:lnSpc>
              <a:spcBef>
                <a:spcPts val="600"/>
              </a:spcBef>
              <a:spcAft>
                <a:spcPts val="600"/>
              </a:spcAft>
            </a:pPr>
            <a:r>
              <a:rPr lang="cs-CZ" sz="1350" b="1" dirty="0">
                <a:cs typeface="Arial" panose="020B0604020202020204" pitchFamily="34" charset="0"/>
              </a:rPr>
              <a:t>5)	Billboard</a:t>
            </a:r>
          </a:p>
          <a:p>
            <a:pPr algn="just">
              <a:lnSpc>
                <a:spcPct val="110000"/>
              </a:lnSpc>
              <a:spcBef>
                <a:spcPts val="0"/>
              </a:spcBef>
              <a:spcAft>
                <a:spcPts val="0"/>
              </a:spcAft>
            </a:pPr>
            <a:r>
              <a:rPr lang="cs-CZ" sz="1350" dirty="0">
                <a:cs typeface="Arial" panose="020B0604020202020204" pitchFamily="34" charset="0"/>
              </a:rPr>
              <a:t>-	u projektů s celkovými výdaji nad 500 000 EUR</a:t>
            </a:r>
          </a:p>
          <a:p>
            <a:pPr algn="just">
              <a:lnSpc>
                <a:spcPct val="110000"/>
              </a:lnSpc>
              <a:spcBef>
                <a:spcPts val="0"/>
              </a:spcBef>
              <a:spcAft>
                <a:spcPts val="0"/>
              </a:spcAft>
            </a:pPr>
            <a:r>
              <a:rPr lang="cs-CZ" sz="1350" dirty="0">
                <a:cs typeface="Arial" panose="020B0604020202020204" pitchFamily="34" charset="0"/>
              </a:rPr>
              <a:t>-	</a:t>
            </a:r>
            <a:r>
              <a:rPr lang="cs-CZ" sz="1350" b="1" dirty="0">
                <a:cs typeface="Arial" panose="020B0604020202020204" pitchFamily="34" charset="0"/>
              </a:rPr>
              <a:t>kdy: </a:t>
            </a:r>
            <a:r>
              <a:rPr lang="cs-CZ" sz="1350" dirty="0">
                <a:cs typeface="Arial" panose="020B0604020202020204" pitchFamily="34" charset="0"/>
              </a:rPr>
              <a:t>po dobu realizace (dočasný billboard), po dobu realizace a udržitelnosti (permanentní 	billboard)</a:t>
            </a:r>
          </a:p>
          <a:p>
            <a:pPr algn="just">
              <a:lnSpc>
                <a:spcPct val="110000"/>
              </a:lnSpc>
              <a:spcBef>
                <a:spcPts val="0"/>
              </a:spcBef>
              <a:spcAft>
                <a:spcPts val="0"/>
              </a:spcAft>
            </a:pPr>
            <a:r>
              <a:rPr lang="cs-CZ" sz="1350" dirty="0">
                <a:cs typeface="Arial" panose="020B0604020202020204" pitchFamily="34" charset="0"/>
              </a:rPr>
              <a:t>-	</a:t>
            </a:r>
            <a:r>
              <a:rPr lang="cs-CZ" sz="1350" b="1" dirty="0">
                <a:cs typeface="Arial" panose="020B0604020202020204" pitchFamily="34" charset="0"/>
              </a:rPr>
              <a:t>co: </a:t>
            </a:r>
            <a:r>
              <a:rPr lang="cs-CZ" sz="1350" dirty="0">
                <a:cs typeface="Arial" panose="020B0604020202020204" pitchFamily="34" charset="0"/>
              </a:rPr>
              <a:t>název projektu dle MS, text „byl/je spolufinancován Evropskou unií“, cíl projektu,  	</a:t>
            </a:r>
            <a:r>
              <a:rPr lang="cs-CZ" sz="1350" dirty="0" err="1">
                <a:cs typeface="Arial" panose="020B0604020202020204" pitchFamily="34" charset="0"/>
              </a:rPr>
              <a:t>logolink</a:t>
            </a:r>
            <a:endParaRPr lang="cs-CZ" sz="1350" dirty="0">
              <a:cs typeface="Arial" panose="020B0604020202020204" pitchFamily="34" charset="0"/>
            </a:endParaRPr>
          </a:p>
          <a:p>
            <a:pPr algn="just">
              <a:lnSpc>
                <a:spcPct val="110000"/>
              </a:lnSpc>
              <a:spcBef>
                <a:spcPts val="0"/>
              </a:spcBef>
              <a:spcAft>
                <a:spcPts val="0"/>
              </a:spcAft>
            </a:pPr>
            <a:r>
              <a:rPr lang="cs-CZ" sz="1350" dirty="0">
                <a:cs typeface="Arial" panose="020B0604020202020204" pitchFamily="34" charset="0"/>
              </a:rPr>
              <a:t>-	</a:t>
            </a:r>
            <a:r>
              <a:rPr lang="cs-CZ" sz="1350" b="1" dirty="0">
                <a:cs typeface="Arial" panose="020B0604020202020204" pitchFamily="34" charset="0"/>
              </a:rPr>
              <a:t>jak: </a:t>
            </a:r>
            <a:r>
              <a:rPr lang="cs-CZ" sz="1350" dirty="0">
                <a:cs typeface="Arial" panose="020B0604020202020204" pitchFamily="34" charset="0"/>
              </a:rPr>
              <a:t>fotodokumentace</a:t>
            </a:r>
          </a:p>
          <a:p>
            <a:pPr algn="just">
              <a:lnSpc>
                <a:spcPct val="110000"/>
              </a:lnSpc>
              <a:spcBef>
                <a:spcPts val="600"/>
              </a:spcBef>
              <a:spcAft>
                <a:spcPts val="600"/>
              </a:spcAft>
            </a:pPr>
            <a:r>
              <a:rPr lang="cs-CZ" sz="1350" b="1" dirty="0">
                <a:cs typeface="Arial" panose="020B0604020202020204" pitchFamily="34" charset="0"/>
              </a:rPr>
              <a:t>6)	Pamětní deska: </a:t>
            </a:r>
          </a:p>
          <a:p>
            <a:pPr algn="just">
              <a:lnSpc>
                <a:spcPct val="110000"/>
              </a:lnSpc>
              <a:spcBef>
                <a:spcPts val="0"/>
              </a:spcBef>
              <a:spcAft>
                <a:spcPts val="0"/>
              </a:spcAft>
            </a:pPr>
            <a:r>
              <a:rPr lang="cs-CZ" sz="1350" dirty="0">
                <a:cs typeface="Arial" panose="020B0604020202020204" pitchFamily="34" charset="0"/>
              </a:rPr>
              <a:t>-	u projektů s celkovými výdaji nad 500 000 EUR</a:t>
            </a:r>
          </a:p>
          <a:p>
            <a:pPr algn="just">
              <a:lnSpc>
                <a:spcPct val="110000"/>
              </a:lnSpc>
              <a:spcBef>
                <a:spcPts val="0"/>
              </a:spcBef>
              <a:spcAft>
                <a:spcPts val="0"/>
              </a:spcAft>
            </a:pPr>
            <a:r>
              <a:rPr lang="cs-CZ" sz="1350" dirty="0">
                <a:cs typeface="Arial" panose="020B0604020202020204" pitchFamily="34" charset="0"/>
              </a:rPr>
              <a:t>-	</a:t>
            </a:r>
            <a:r>
              <a:rPr lang="cs-CZ" sz="1350" b="1" dirty="0">
                <a:cs typeface="Arial" panose="020B0604020202020204" pitchFamily="34" charset="0"/>
              </a:rPr>
              <a:t>kdy: </a:t>
            </a:r>
            <a:r>
              <a:rPr lang="cs-CZ" sz="1350" dirty="0">
                <a:cs typeface="Arial" panose="020B0604020202020204" pitchFamily="34" charset="0"/>
              </a:rPr>
              <a:t>po ukončení fyzické realizace po dobu udržitelnosti, nejpozději do 3 měsíců od  	ukončení realizace projektu (místo pamětní desky může být permanentní billboard)</a:t>
            </a:r>
          </a:p>
          <a:p>
            <a:pPr algn="just">
              <a:lnSpc>
                <a:spcPct val="110000"/>
              </a:lnSpc>
              <a:spcBef>
                <a:spcPts val="0"/>
              </a:spcBef>
              <a:spcAft>
                <a:spcPts val="0"/>
              </a:spcAft>
            </a:pPr>
            <a:r>
              <a:rPr lang="cs-CZ" sz="1350" dirty="0">
                <a:cs typeface="Arial" panose="020B0604020202020204" pitchFamily="34" charset="0"/>
              </a:rPr>
              <a:t>-	</a:t>
            </a:r>
            <a:r>
              <a:rPr lang="cs-CZ" sz="1350" b="1" dirty="0">
                <a:cs typeface="Arial" panose="020B0604020202020204" pitchFamily="34" charset="0"/>
              </a:rPr>
              <a:t>co: </a:t>
            </a:r>
            <a:r>
              <a:rPr lang="cs-CZ" sz="1350" dirty="0">
                <a:cs typeface="Arial" panose="020B0604020202020204" pitchFamily="34" charset="0"/>
              </a:rPr>
              <a:t>název projektu dle MS, text „byl/je spolufinancován Evropskou unií“, cíl projektu,  	</a:t>
            </a:r>
            <a:r>
              <a:rPr lang="cs-CZ" sz="1350" dirty="0" err="1">
                <a:cs typeface="Arial" panose="020B0604020202020204" pitchFamily="34" charset="0"/>
              </a:rPr>
              <a:t>logolink</a:t>
            </a:r>
            <a:endParaRPr lang="cs-CZ" sz="1350" dirty="0">
              <a:cs typeface="Arial" panose="020B0604020202020204" pitchFamily="34" charset="0"/>
            </a:endParaRPr>
          </a:p>
          <a:p>
            <a:pPr algn="just">
              <a:lnSpc>
                <a:spcPct val="110000"/>
              </a:lnSpc>
              <a:spcBef>
                <a:spcPts val="0"/>
              </a:spcBef>
              <a:spcAft>
                <a:spcPts val="0"/>
              </a:spcAft>
            </a:pPr>
            <a:r>
              <a:rPr lang="cs-CZ" sz="1350" dirty="0">
                <a:cs typeface="Arial" panose="020B0604020202020204" pitchFamily="34" charset="0"/>
              </a:rPr>
              <a:t>-	</a:t>
            </a:r>
            <a:r>
              <a:rPr lang="cs-CZ" sz="1350" b="1" dirty="0">
                <a:cs typeface="Arial" panose="020B0604020202020204" pitchFamily="34" charset="0"/>
              </a:rPr>
              <a:t>jak: </a:t>
            </a:r>
            <a:r>
              <a:rPr lang="cs-CZ" sz="1350" dirty="0">
                <a:cs typeface="Arial" panose="020B0604020202020204" pitchFamily="34" charset="0"/>
              </a:rPr>
              <a:t>fotodokumentace</a:t>
            </a:r>
          </a:p>
          <a:p>
            <a:pPr algn="just">
              <a:lnSpc>
                <a:spcPct val="110000"/>
              </a:lnSpc>
              <a:spcBef>
                <a:spcPts val="600"/>
              </a:spcBef>
              <a:spcAft>
                <a:spcPts val="600"/>
              </a:spcAft>
            </a:pPr>
            <a:r>
              <a:rPr lang="cs-CZ" sz="1350" b="1" dirty="0">
                <a:cs typeface="Arial" panose="020B0604020202020204" pitchFamily="34" charset="0"/>
              </a:rPr>
              <a:t>7)	Komunikační akce (např. tisková konference, mediální kampaň): </a:t>
            </a:r>
          </a:p>
          <a:p>
            <a:pPr marL="285750" indent="-285750" algn="just">
              <a:lnSpc>
                <a:spcPct val="110000"/>
              </a:lnSpc>
              <a:spcBef>
                <a:spcPts val="0"/>
              </a:spcBef>
              <a:spcAft>
                <a:spcPts val="0"/>
              </a:spcAft>
              <a:buFontTx/>
              <a:buChar char="-"/>
            </a:pPr>
            <a:r>
              <a:rPr lang="cs-CZ" sz="1350" dirty="0">
                <a:cs typeface="Arial" panose="020B0604020202020204" pitchFamily="34" charset="0"/>
              </a:rPr>
              <a:t>u projektů s celkovými výdaji nad 10 mil. EUR nebo projektů strategického významu (zveřejněné zde: </a:t>
            </a:r>
            <a:r>
              <a:rPr lang="cs-CZ" sz="1350" dirty="0">
                <a:cs typeface="Arial" panose="020B0604020202020204" pitchFamily="34" charset="0"/>
                <a:hlinkClick r:id="rId3"/>
              </a:rPr>
              <a:t>https://irop.gov.cz/cs/irop-2021-2027/strategicke-projekty-irop-2021-2027</a:t>
            </a:r>
            <a:r>
              <a:rPr lang="cs-CZ" sz="1350" dirty="0">
                <a:cs typeface="Arial" panose="020B0604020202020204" pitchFamily="34" charset="0"/>
              </a:rPr>
              <a:t>)</a:t>
            </a:r>
          </a:p>
          <a:p>
            <a:pPr marL="285750" indent="-285750" algn="just">
              <a:lnSpc>
                <a:spcPct val="110000"/>
              </a:lnSpc>
              <a:spcBef>
                <a:spcPts val="0"/>
              </a:spcBef>
              <a:spcAft>
                <a:spcPts val="0"/>
              </a:spcAft>
              <a:buFontTx/>
              <a:buChar char="-"/>
            </a:pPr>
            <a:r>
              <a:rPr lang="cs-CZ" sz="1350" b="1" dirty="0">
                <a:cs typeface="Arial" panose="020B0604020202020204" pitchFamily="34" charset="0"/>
              </a:rPr>
              <a:t>kdy: </a:t>
            </a:r>
            <a:r>
              <a:rPr lang="cs-CZ" sz="1350" dirty="0">
                <a:cs typeface="Arial" panose="020B0604020202020204" pitchFamily="34" charset="0"/>
              </a:rPr>
              <a:t>nejpozději do předložení Závěrečné </a:t>
            </a:r>
            <a:r>
              <a:rPr lang="cs-CZ" sz="1350" dirty="0" err="1">
                <a:cs typeface="Arial" panose="020B0604020202020204" pitchFamily="34" charset="0"/>
              </a:rPr>
              <a:t>ZoR</a:t>
            </a:r>
            <a:r>
              <a:rPr lang="cs-CZ" sz="1350" dirty="0">
                <a:cs typeface="Arial" panose="020B0604020202020204" pitchFamily="34" charset="0"/>
              </a:rPr>
              <a:t>, </a:t>
            </a:r>
          </a:p>
          <a:p>
            <a:pPr marL="285750" indent="-285750" algn="just">
              <a:lnSpc>
                <a:spcPct val="110000"/>
              </a:lnSpc>
              <a:spcBef>
                <a:spcPts val="0"/>
              </a:spcBef>
              <a:spcAft>
                <a:spcPts val="0"/>
              </a:spcAft>
              <a:buFontTx/>
              <a:buChar char="-"/>
            </a:pPr>
            <a:r>
              <a:rPr lang="cs-CZ" sz="1350" b="1" dirty="0">
                <a:cs typeface="Arial" panose="020B0604020202020204" pitchFamily="34" charset="0"/>
              </a:rPr>
              <a:t>co: </a:t>
            </a:r>
            <a:r>
              <a:rPr lang="cs-CZ" sz="1350" dirty="0">
                <a:cs typeface="Arial" panose="020B0604020202020204" pitchFamily="34" charset="0"/>
              </a:rPr>
              <a:t>6 – 8. týdnů před konáním komunikační akce/aktivity musí být zaslána pozvánka na  irop@mmr.gov.cz. ŘO IROP zajistí předání pozvánky Evropské komisi.</a:t>
            </a:r>
          </a:p>
          <a:p>
            <a:pPr marL="285750" indent="-285750" algn="just">
              <a:lnSpc>
                <a:spcPct val="110000"/>
              </a:lnSpc>
              <a:spcBef>
                <a:spcPts val="0"/>
              </a:spcBef>
              <a:spcAft>
                <a:spcPts val="0"/>
              </a:spcAft>
              <a:buFontTx/>
              <a:buChar char="-"/>
            </a:pPr>
            <a:endParaRPr lang="cs-CZ" sz="1350" dirty="0">
              <a:cs typeface="Arial" panose="020B0604020202020204" pitchFamily="34" charset="0"/>
            </a:endParaRPr>
          </a:p>
          <a:p>
            <a:pPr marL="285750" indent="-285750" algn="just">
              <a:lnSpc>
                <a:spcPct val="110000"/>
              </a:lnSpc>
              <a:spcBef>
                <a:spcPts val="0"/>
              </a:spcBef>
              <a:spcAft>
                <a:spcPts val="0"/>
              </a:spcAft>
              <a:buFontTx/>
              <a:buChar char="-"/>
            </a:pPr>
            <a:endParaRPr lang="cs-CZ" sz="1350" dirty="0">
              <a:cs typeface="Arial" panose="020B0604020202020204" pitchFamily="34" charset="0"/>
            </a:endParaRPr>
          </a:p>
          <a:p>
            <a:pPr algn="just">
              <a:spcBef>
                <a:spcPts val="600"/>
              </a:spcBef>
              <a:spcAft>
                <a:spcPts val="600"/>
              </a:spcAft>
            </a:pPr>
            <a:endParaRPr lang="cs-CZ" sz="1400" dirty="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PUBLICITA – IV.</a:t>
            </a:r>
            <a:endParaRPr lang="en-US" sz="2800" cap="all"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CEB5044C-C168-43EA-9B0F-260A3703C4A2}"/>
              </a:ext>
            </a:extLst>
          </p:cNvPr>
          <p:cNvSpPr>
            <a:spLocks noGrp="1"/>
          </p:cNvSpPr>
          <p:nvPr>
            <p:ph type="sldNum" sz="quarter" idx="12"/>
          </p:nvPr>
        </p:nvSpPr>
        <p:spPr/>
        <p:txBody>
          <a:bodyPr/>
          <a:lstStyle/>
          <a:p>
            <a:fld id="{4000C4B2-41BC-D741-8B94-B76DB6967C01}" type="slidenum">
              <a:rPr lang="en-US" smtClean="0"/>
              <a:pPr/>
              <a:t>95</a:t>
            </a:fld>
            <a:endParaRPr lang="en-US"/>
          </a:p>
        </p:txBody>
      </p:sp>
    </p:spTree>
    <p:extLst>
      <p:ext uri="{BB962C8B-B14F-4D97-AF65-F5344CB8AC3E}">
        <p14:creationId xmlns:p14="http://schemas.microsoft.com/office/powerpoint/2010/main" val="6282925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859872" y="1526959"/>
            <a:ext cx="7406674" cy="3046988"/>
          </a:xfrm>
          <a:prstGeom prst="rect">
            <a:avLst/>
          </a:prstGeom>
          <a:noFill/>
        </p:spPr>
        <p:txBody>
          <a:bodyPr wrap="square" rtlCol="0">
            <a:spAutoFit/>
          </a:bodyPr>
          <a:lstStyle/>
          <a:p>
            <a:pPr algn="ctr"/>
            <a:r>
              <a:rPr lang="cs-CZ" sz="4800" b="1" cap="all" dirty="0">
                <a:solidFill>
                  <a:schemeClr val="bg1"/>
                </a:solidFill>
                <a:latin typeface="+mj-lt"/>
                <a:ea typeface="+mj-ea"/>
                <a:cs typeface="+mj-cs"/>
              </a:rPr>
              <a:t>Žádost o platbu       a zpráva o realizaci – ADMINISTRACE V ISKP21+</a:t>
            </a:r>
            <a:endParaRPr lang="cs-CZ" dirty="0"/>
          </a:p>
        </p:txBody>
      </p:sp>
      <p:sp>
        <p:nvSpPr>
          <p:cNvPr id="4" name="Zástupný symbol pro číslo snímku 3">
            <a:extLst>
              <a:ext uri="{FF2B5EF4-FFF2-40B4-BE49-F238E27FC236}">
                <a16:creationId xmlns:a16="http://schemas.microsoft.com/office/drawing/2014/main" id="{A7EE8CE5-5315-44BC-AF73-726A15B1091D}"/>
              </a:ext>
            </a:extLst>
          </p:cNvPr>
          <p:cNvSpPr>
            <a:spLocks noGrp="1"/>
          </p:cNvSpPr>
          <p:nvPr>
            <p:ph type="sldNum" sz="quarter" idx="4294967295"/>
          </p:nvPr>
        </p:nvSpPr>
        <p:spPr>
          <a:xfrm>
            <a:off x="0" y="6356350"/>
            <a:ext cx="501650" cy="365125"/>
          </a:xfrm>
        </p:spPr>
        <p:txBody>
          <a:bodyPr/>
          <a:lstStyle/>
          <a:p>
            <a:fld id="{4000C4B2-41BC-D741-8B94-B76DB6967C01}" type="slidenum">
              <a:rPr lang="en-US" smtClean="0">
                <a:solidFill>
                  <a:schemeClr val="bg1"/>
                </a:solidFill>
              </a:rPr>
              <a:pPr/>
              <a:t>96</a:t>
            </a:fld>
            <a:endParaRPr lang="en-US" dirty="0">
              <a:solidFill>
                <a:schemeClr val="bg1"/>
              </a:solidFill>
            </a:endParaRPr>
          </a:p>
        </p:txBody>
      </p:sp>
    </p:spTree>
    <p:extLst>
      <p:ext uri="{BB962C8B-B14F-4D97-AF65-F5344CB8AC3E}">
        <p14:creationId xmlns:p14="http://schemas.microsoft.com/office/powerpoint/2010/main" val="20310518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97</a:t>
            </a:fld>
            <a:endParaRPr lang="en-US"/>
          </a:p>
        </p:txBody>
      </p:sp>
      <p:sp>
        <p:nvSpPr>
          <p:cNvPr id="4" name="Content Placeholder 2">
            <a:extLst>
              <a:ext uri="{FF2B5EF4-FFF2-40B4-BE49-F238E27FC236}">
                <a16:creationId xmlns:a16="http://schemas.microsoft.com/office/drawing/2014/main" id="{D7991826-C0A4-BFD1-ADFF-318238BB32A5}"/>
              </a:ext>
            </a:extLst>
          </p:cNvPr>
          <p:cNvSpPr txBox="1">
            <a:spLocks/>
          </p:cNvSpPr>
          <p:nvPr/>
        </p:nvSpPr>
        <p:spPr>
          <a:xfrm>
            <a:off x="911942" y="16614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3" name="Content Placeholder 1">
            <a:extLst>
              <a:ext uri="{FF2B5EF4-FFF2-40B4-BE49-F238E27FC236}">
                <a16:creationId xmlns:a16="http://schemas.microsoft.com/office/drawing/2014/main" id="{D05A025C-6BA9-C896-8469-CA65143C3CFD}"/>
              </a:ext>
            </a:extLst>
          </p:cNvPr>
          <p:cNvSpPr txBox="1">
            <a:spLocks/>
          </p:cNvSpPr>
          <p:nvPr/>
        </p:nvSpPr>
        <p:spPr>
          <a:xfrm>
            <a:off x="4086875" y="1716045"/>
            <a:ext cx="4199493"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a:p>
            <a:pPr algn="just"/>
            <a:endParaRPr lang="cs-CZ" sz="2000">
              <a:latin typeface="Arial" panose="020B0604020202020204" pitchFamily="34" charset="0"/>
              <a:cs typeface="Arial" panose="020B0604020202020204" pitchFamily="34" charset="0"/>
            </a:endParaRPr>
          </a:p>
          <a:p>
            <a:pPr algn="just"/>
            <a:endParaRPr lang="cs-CZ" sz="2000">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ED3C7015-A8F6-6A6E-F155-09753EE76BFF}"/>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Založení nové zprávy o realizaci</a:t>
            </a:r>
            <a:endParaRPr lang="en-US" sz="2800" cap="all">
              <a:highlight>
                <a:srgbClr val="FF66FF"/>
              </a:highlight>
              <a:latin typeface="Arial" panose="020B0604020202020204" pitchFamily="34" charset="0"/>
              <a:cs typeface="Arial" panose="020B0604020202020204" pitchFamily="34" charset="0"/>
            </a:endParaRPr>
          </a:p>
        </p:txBody>
      </p:sp>
      <p:sp>
        <p:nvSpPr>
          <p:cNvPr id="6" name="TextovéPole 5">
            <a:extLst>
              <a:ext uri="{FF2B5EF4-FFF2-40B4-BE49-F238E27FC236}">
                <a16:creationId xmlns:a16="http://schemas.microsoft.com/office/drawing/2014/main" id="{DD95CD09-F0EE-06FD-5164-F73CEA2DBC52}"/>
              </a:ext>
            </a:extLst>
          </p:cNvPr>
          <p:cNvSpPr txBox="1"/>
          <p:nvPr/>
        </p:nvSpPr>
        <p:spPr>
          <a:xfrm>
            <a:off x="2864064" y="1169744"/>
            <a:ext cx="5671565" cy="2308324"/>
          </a:xfrm>
          <a:prstGeom prst="rect">
            <a:avLst/>
          </a:prstGeom>
          <a:noFill/>
        </p:spPr>
        <p:txBody>
          <a:bodyPr wrap="square" rtlCol="0">
            <a:spAutoFit/>
          </a:bodyPr>
          <a:lstStyle/>
          <a:p>
            <a:pPr marL="285750" indent="-285750" algn="just">
              <a:buFont typeface="Arial" panose="020B0604020202020204" pitchFamily="34" charset="0"/>
              <a:buChar char="•"/>
            </a:pPr>
            <a:r>
              <a:rPr lang="cs-CZ" dirty="0"/>
              <a:t>Po vstupu do projektu zvolíte v levém menu záložku </a:t>
            </a:r>
            <a:r>
              <a:rPr lang="cs-CZ" b="1" dirty="0"/>
              <a:t>Zprávy o realizaci</a:t>
            </a:r>
            <a:r>
              <a:rPr lang="cs-CZ" dirty="0"/>
              <a:t>.</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Na záložce </a:t>
            </a:r>
            <a:r>
              <a:rPr lang="cs-CZ" b="1" dirty="0"/>
              <a:t>Harmonogram zpráv/informací</a:t>
            </a:r>
            <a:r>
              <a:rPr lang="cs-CZ" dirty="0"/>
              <a:t> je možné zjistit předpokládané datum podání </a:t>
            </a:r>
            <a:r>
              <a:rPr lang="cs-CZ" dirty="0" err="1"/>
              <a:t>ZoR</a:t>
            </a:r>
            <a:r>
              <a:rPr lang="cs-CZ" dirty="0"/>
              <a:t>.</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Kliknutím na záložku </a:t>
            </a:r>
            <a:r>
              <a:rPr lang="cs-CZ" b="1" dirty="0"/>
              <a:t>Založit novou zprávu/informaci</a:t>
            </a:r>
            <a:r>
              <a:rPr lang="cs-CZ" dirty="0"/>
              <a:t> založíte novou </a:t>
            </a:r>
            <a:r>
              <a:rPr lang="cs-CZ" dirty="0" err="1"/>
              <a:t>ZoR</a:t>
            </a:r>
            <a:r>
              <a:rPr lang="cs-CZ" dirty="0"/>
              <a:t>.</a:t>
            </a:r>
          </a:p>
        </p:txBody>
      </p:sp>
      <p:pic>
        <p:nvPicPr>
          <p:cNvPr id="8" name="Obrázek 7">
            <a:extLst>
              <a:ext uri="{FF2B5EF4-FFF2-40B4-BE49-F238E27FC236}">
                <a16:creationId xmlns:a16="http://schemas.microsoft.com/office/drawing/2014/main" id="{540BB7DF-19BA-494D-2515-881F756549C0}"/>
              </a:ext>
            </a:extLst>
          </p:cNvPr>
          <p:cNvPicPr>
            <a:picLocks noChangeAspect="1"/>
          </p:cNvPicPr>
          <p:nvPr/>
        </p:nvPicPr>
        <p:blipFill>
          <a:blip r:embed="rId3"/>
          <a:stretch>
            <a:fillRect/>
          </a:stretch>
        </p:blipFill>
        <p:spPr>
          <a:xfrm>
            <a:off x="550416" y="1369658"/>
            <a:ext cx="2162477" cy="1895740"/>
          </a:xfrm>
          <a:prstGeom prst="rect">
            <a:avLst/>
          </a:prstGeom>
        </p:spPr>
      </p:pic>
      <p:pic>
        <p:nvPicPr>
          <p:cNvPr id="10" name="Obrázek 9" descr="Obsah obrázku text&#10;&#10;Popis byl vytvořen automaticky">
            <a:extLst>
              <a:ext uri="{FF2B5EF4-FFF2-40B4-BE49-F238E27FC236}">
                <a16:creationId xmlns:a16="http://schemas.microsoft.com/office/drawing/2014/main" id="{22EE3E9E-D632-44B6-06EC-59D17A03F980}"/>
              </a:ext>
            </a:extLst>
          </p:cNvPr>
          <p:cNvPicPr>
            <a:picLocks noChangeAspect="1"/>
          </p:cNvPicPr>
          <p:nvPr/>
        </p:nvPicPr>
        <p:blipFill>
          <a:blip r:embed="rId4"/>
          <a:stretch>
            <a:fillRect/>
          </a:stretch>
        </p:blipFill>
        <p:spPr>
          <a:xfrm>
            <a:off x="550416" y="4124247"/>
            <a:ext cx="2124371" cy="1219370"/>
          </a:xfrm>
          <a:prstGeom prst="rect">
            <a:avLst/>
          </a:prstGeom>
        </p:spPr>
      </p:pic>
      <p:pic>
        <p:nvPicPr>
          <p:cNvPr id="11" name="Obrázek 10" descr="Obsah obrázku stůl&#10;&#10;Popis byl vytvořen automaticky">
            <a:extLst>
              <a:ext uri="{FF2B5EF4-FFF2-40B4-BE49-F238E27FC236}">
                <a16:creationId xmlns:a16="http://schemas.microsoft.com/office/drawing/2014/main" id="{E231CF71-E24E-8E45-D52E-3510818F751F}"/>
              </a:ext>
            </a:extLst>
          </p:cNvPr>
          <p:cNvPicPr>
            <a:picLocks noChangeAspect="1"/>
          </p:cNvPicPr>
          <p:nvPr/>
        </p:nvPicPr>
        <p:blipFill>
          <a:blip r:embed="rId5"/>
          <a:stretch>
            <a:fillRect/>
          </a:stretch>
        </p:blipFill>
        <p:spPr>
          <a:xfrm>
            <a:off x="3279895" y="3466831"/>
            <a:ext cx="5006473" cy="1250040"/>
          </a:xfrm>
          <a:prstGeom prst="rect">
            <a:avLst/>
          </a:prstGeom>
        </p:spPr>
      </p:pic>
      <p:pic>
        <p:nvPicPr>
          <p:cNvPr id="12" name="Obrázek 11">
            <a:extLst>
              <a:ext uri="{FF2B5EF4-FFF2-40B4-BE49-F238E27FC236}">
                <a16:creationId xmlns:a16="http://schemas.microsoft.com/office/drawing/2014/main" id="{D70AF139-3D50-284D-0BF6-BC72AF21E756}"/>
              </a:ext>
            </a:extLst>
          </p:cNvPr>
          <p:cNvPicPr>
            <a:picLocks noChangeAspect="1"/>
          </p:cNvPicPr>
          <p:nvPr/>
        </p:nvPicPr>
        <p:blipFill>
          <a:blip r:embed="rId6"/>
          <a:stretch>
            <a:fillRect/>
          </a:stretch>
        </p:blipFill>
        <p:spPr>
          <a:xfrm>
            <a:off x="3286751" y="4990061"/>
            <a:ext cx="5006473" cy="906235"/>
          </a:xfrm>
          <a:prstGeom prst="rect">
            <a:avLst/>
          </a:prstGeom>
        </p:spPr>
      </p:pic>
    </p:spTree>
    <p:extLst>
      <p:ext uri="{BB962C8B-B14F-4D97-AF65-F5344CB8AC3E}">
        <p14:creationId xmlns:p14="http://schemas.microsoft.com/office/powerpoint/2010/main" val="216631840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98</a:t>
            </a:fld>
            <a:endParaRPr lang="en-US"/>
          </a:p>
        </p:txBody>
      </p:sp>
      <p:sp>
        <p:nvSpPr>
          <p:cNvPr id="4" name="Content Placeholder 2">
            <a:extLst>
              <a:ext uri="{FF2B5EF4-FFF2-40B4-BE49-F238E27FC236}">
                <a16:creationId xmlns:a16="http://schemas.microsoft.com/office/drawing/2014/main" id="{D7991826-C0A4-BFD1-ADFF-318238BB32A5}"/>
              </a:ext>
            </a:extLst>
          </p:cNvPr>
          <p:cNvSpPr txBox="1">
            <a:spLocks/>
          </p:cNvSpPr>
          <p:nvPr/>
        </p:nvSpPr>
        <p:spPr>
          <a:xfrm>
            <a:off x="911942" y="16614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3" name="Title 3">
            <a:extLst>
              <a:ext uri="{FF2B5EF4-FFF2-40B4-BE49-F238E27FC236}">
                <a16:creationId xmlns:a16="http://schemas.microsoft.com/office/drawing/2014/main" id="{D572C694-25C0-DBD3-9A48-E09E12C86863}"/>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zpráva o realizaci</a:t>
            </a:r>
            <a:endParaRPr lang="en-US" sz="2800" cap="all">
              <a:highlight>
                <a:srgbClr val="FF66FF"/>
              </a:highlight>
              <a:latin typeface="Arial" panose="020B0604020202020204" pitchFamily="34" charset="0"/>
              <a:cs typeface="Arial" panose="020B0604020202020204" pitchFamily="34" charset="0"/>
            </a:endParaRPr>
          </a:p>
        </p:txBody>
      </p:sp>
      <p:sp>
        <p:nvSpPr>
          <p:cNvPr id="5" name="TextovéPole 4">
            <a:extLst>
              <a:ext uri="{FF2B5EF4-FFF2-40B4-BE49-F238E27FC236}">
                <a16:creationId xmlns:a16="http://schemas.microsoft.com/office/drawing/2014/main" id="{40A55823-AA1A-6CD5-0101-0F250EEE4C97}"/>
              </a:ext>
            </a:extLst>
          </p:cNvPr>
          <p:cNvSpPr txBox="1"/>
          <p:nvPr/>
        </p:nvSpPr>
        <p:spPr>
          <a:xfrm>
            <a:off x="2556769" y="1704513"/>
            <a:ext cx="5761608" cy="3693319"/>
          </a:xfrm>
          <a:prstGeom prst="rect">
            <a:avLst/>
          </a:prstGeom>
          <a:noFill/>
        </p:spPr>
        <p:txBody>
          <a:bodyPr wrap="square" rtlCol="0">
            <a:spAutoFit/>
          </a:bodyPr>
          <a:lstStyle/>
          <a:p>
            <a:pPr marL="285750" indent="-285750" algn="just">
              <a:buFont typeface="Arial" panose="020B0604020202020204" pitchFamily="34" charset="0"/>
              <a:buChar char="•"/>
            </a:pPr>
            <a:r>
              <a:rPr lang="cs-CZ" dirty="0"/>
              <a:t>Do </a:t>
            </a:r>
            <a:r>
              <a:rPr lang="cs-CZ" dirty="0" err="1"/>
              <a:t>ZoR</a:t>
            </a:r>
            <a:r>
              <a:rPr lang="cs-CZ" dirty="0"/>
              <a:t> vstoupíte rozkliknutím založeného záznamu.</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err="1"/>
              <a:t>ZoR</a:t>
            </a:r>
            <a:r>
              <a:rPr lang="cs-CZ" dirty="0"/>
              <a:t> vyplňujte od shora dolů.</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Nerelevantní záložky není třeba vyplňovat.</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Vyplněné údaje vždy ukládejte.</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Záložka </a:t>
            </a:r>
            <a:r>
              <a:rPr lang="cs-CZ" b="1" dirty="0"/>
              <a:t>Podpis dokumentu</a:t>
            </a:r>
            <a:r>
              <a:rPr lang="cs-CZ" dirty="0"/>
              <a:t> se otevře pro editaci po finalizaci </a:t>
            </a:r>
            <a:r>
              <a:rPr lang="cs-CZ" dirty="0" err="1"/>
              <a:t>ZoR</a:t>
            </a:r>
            <a:r>
              <a:rPr lang="cs-CZ" dirty="0"/>
              <a:t>. </a:t>
            </a:r>
            <a:r>
              <a:rPr lang="cs-CZ" dirty="0" err="1"/>
              <a:t>ZoR</a:t>
            </a:r>
            <a:r>
              <a:rPr lang="cs-CZ" dirty="0"/>
              <a:t> nelze finalizovat a podepsat dokud není podepsána </a:t>
            </a:r>
            <a:r>
              <a:rPr lang="cs-CZ" dirty="0" err="1"/>
              <a:t>ŽoP</a:t>
            </a:r>
            <a:r>
              <a:rPr lang="cs-CZ" dirty="0"/>
              <a:t>.</a:t>
            </a:r>
          </a:p>
          <a:p>
            <a:pPr marL="285750" indent="-285750">
              <a:buFont typeface="Arial" panose="020B0604020202020204" pitchFamily="34" charset="0"/>
              <a:buChar char="•"/>
            </a:pPr>
            <a:endParaRPr lang="cs-CZ" dirty="0"/>
          </a:p>
        </p:txBody>
      </p:sp>
      <p:pic>
        <p:nvPicPr>
          <p:cNvPr id="6" name="Obrázek 5">
            <a:extLst>
              <a:ext uri="{FF2B5EF4-FFF2-40B4-BE49-F238E27FC236}">
                <a16:creationId xmlns:a16="http://schemas.microsoft.com/office/drawing/2014/main" id="{B5717838-2957-5085-7591-2FAA3BAAFF7A}"/>
              </a:ext>
            </a:extLst>
          </p:cNvPr>
          <p:cNvPicPr>
            <a:picLocks noChangeAspect="1"/>
          </p:cNvPicPr>
          <p:nvPr/>
        </p:nvPicPr>
        <p:blipFill>
          <a:blip r:embed="rId3"/>
          <a:stretch>
            <a:fillRect/>
          </a:stretch>
        </p:blipFill>
        <p:spPr>
          <a:xfrm>
            <a:off x="335723" y="1393840"/>
            <a:ext cx="2133898" cy="4201111"/>
          </a:xfrm>
          <a:prstGeom prst="rect">
            <a:avLst/>
          </a:prstGeom>
        </p:spPr>
      </p:pic>
    </p:spTree>
    <p:extLst>
      <p:ext uri="{BB962C8B-B14F-4D97-AF65-F5344CB8AC3E}">
        <p14:creationId xmlns:p14="http://schemas.microsoft.com/office/powerpoint/2010/main" val="3132988071"/>
      </p:ext>
    </p:extLst>
  </p:cSld>
  <p:clrMapOvr>
    <a:masterClrMapping/>
  </p:clrMapOvr>
</p:sld>
</file>

<file path=ppt/theme/theme1.xml><?xml version="1.0" encoding="utf-8"?>
<a:theme xmlns:a="http://schemas.openxmlformats.org/drawingml/2006/main" name="Nová log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RR PPT modra" id="{D7112295-DE83-5842-848C-194A14FDB72F}" vid="{3F9FFF0E-BF0B-D64C-A9D2-5EEC900BA2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549CDEB83DA341B73C89BFF0739B7C" ma:contentTypeVersion="15" ma:contentTypeDescription="Create a new document." ma:contentTypeScope="" ma:versionID="4ed0c9ea3612ac0d555ffa13a6aaf278">
  <xsd:schema xmlns:xsd="http://www.w3.org/2001/XMLSchema" xmlns:xs="http://www.w3.org/2001/XMLSchema" xmlns:p="http://schemas.microsoft.com/office/2006/metadata/properties" xmlns:ns2="30e291ad-f7e7-49f6-86f9-67da3b83edbb" xmlns:ns3="55b9b8e6-ce93-484b-85c3-60be995bde3d" targetNamespace="http://schemas.microsoft.com/office/2006/metadata/properties" ma:root="true" ma:fieldsID="e6b37988cca0a3d2d9a9edf99b2a961d" ns2:_="" ns3:_="">
    <xsd:import namespace="30e291ad-f7e7-49f6-86f9-67da3b83edbb"/>
    <xsd:import namespace="55b9b8e6-ce93-484b-85c3-60be995bde3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e291ad-f7e7-49f6-86f9-67da3b83ed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e38a382-c502-43bf-abac-d2fc7936176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5b9b8e6-ce93-484b-85c3-60be995bde3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8a37478-2f02-4567-ab3e-676bfd2a5623}" ma:internalName="TaxCatchAll" ma:showField="CatchAllData" ma:web="55b9b8e6-ce93-484b-85c3-60be995bde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5b9b8e6-ce93-484b-85c3-60be995bde3d" xsi:nil="true"/>
    <lcf76f155ced4ddcb4097134ff3c332f xmlns="30e291ad-f7e7-49f6-86f9-67da3b83edb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58D82F1-1ED0-43C2-9EBA-BB98DA9B07BC}">
  <ds:schemaRefs>
    <ds:schemaRef ds:uri="http://schemas.microsoft.com/sharepoint/v3/contenttype/forms"/>
  </ds:schemaRefs>
</ds:datastoreItem>
</file>

<file path=customXml/itemProps2.xml><?xml version="1.0" encoding="utf-8"?>
<ds:datastoreItem xmlns:ds="http://schemas.openxmlformats.org/officeDocument/2006/customXml" ds:itemID="{B2B457D8-9ECA-4C89-8770-BDFC7C645AFB}">
  <ds:schemaRefs>
    <ds:schemaRef ds:uri="30e291ad-f7e7-49f6-86f9-67da3b83edbb"/>
    <ds:schemaRef ds:uri="55b9b8e6-ce93-484b-85c3-60be995bde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F34D971-6F12-4518-B0D7-0B94CB7AB393}">
  <ds:schemaRefs>
    <ds:schemaRef ds:uri="http://schemas.microsoft.com/office/2006/documentManagement/types"/>
    <ds:schemaRef ds:uri="http://www.w3.org/XML/1998/namespace"/>
    <ds:schemaRef ds:uri="http://purl.org/dc/dcmitype/"/>
    <ds:schemaRef ds:uri="http://purl.org/dc/terms/"/>
    <ds:schemaRef ds:uri="http://schemas.openxmlformats.org/package/2006/metadata/core-properties"/>
    <ds:schemaRef ds:uri="30e291ad-f7e7-49f6-86f9-67da3b83edbb"/>
    <ds:schemaRef ds:uri="http://purl.org/dc/elements/1.1/"/>
    <ds:schemaRef ds:uri="http://schemas.microsoft.com/office/infopath/2007/PartnerControls"/>
    <ds:schemaRef ds:uri="55b9b8e6-ce93-484b-85c3-60be995bde3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4920</TotalTime>
  <Words>13130</Words>
  <Application>Microsoft Office PowerPoint</Application>
  <PresentationFormat>Předvádění na obrazovce (4:3)</PresentationFormat>
  <Paragraphs>1123</Paragraphs>
  <Slides>128</Slides>
  <Notes>93</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128</vt:i4>
      </vt:variant>
    </vt:vector>
  </HeadingPairs>
  <TitlesOfParts>
    <vt:vector size="136" baseType="lpstr">
      <vt:lpstr>Aptos</vt:lpstr>
      <vt:lpstr>Aptos Narrow</vt:lpstr>
      <vt:lpstr>Arial</vt:lpstr>
      <vt:lpstr>Calibri</vt:lpstr>
      <vt:lpstr>Myriad Pro</vt:lpstr>
      <vt:lpstr>Times New Roman</vt:lpstr>
      <vt:lpstr>Wingdings</vt:lpstr>
      <vt:lpstr>Nová loga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 na více řádků, třeba i na tři anebo dokonce i na čtyři.</dc:title>
  <dc:subject/>
  <dc:creator>Microsoft Office User</dc:creator>
  <cp:keywords/>
  <dc:description/>
  <cp:lastModifiedBy>Vopelková Marcela</cp:lastModifiedBy>
  <cp:revision>418</cp:revision>
  <cp:lastPrinted>2024-08-07T10:34:38Z</cp:lastPrinted>
  <dcterms:created xsi:type="dcterms:W3CDTF">2021-01-13T14:58:16Z</dcterms:created>
  <dcterms:modified xsi:type="dcterms:W3CDTF">2025-03-13T11:15:23Z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0x01010031549CDEB83DA341B73C89BFF0739B7C</vt:lpwstr>
  </property>
  <property fmtid="{D5CDD505-2E9C-101B-9397-08002B2CF9AE}" pid="3" name="MediaServiceImageTags">
    <vt:lpwstr/>
  </property>
</Properties>
</file>