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78" r:id="rId3"/>
    <p:sldId id="353" r:id="rId4"/>
    <p:sldId id="354" r:id="rId5"/>
    <p:sldId id="283" r:id="rId6"/>
    <p:sldId id="362" r:id="rId7"/>
    <p:sldId id="351" r:id="rId8"/>
    <p:sldId id="281" r:id="rId9"/>
    <p:sldId id="363" r:id="rId10"/>
    <p:sldId id="365" r:id="rId11"/>
    <p:sldId id="366" r:id="rId12"/>
    <p:sldId id="367" r:id="rId13"/>
    <p:sldId id="280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7A"/>
    <a:srgbClr val="A5DCEE"/>
    <a:srgbClr val="F2EBF2"/>
    <a:srgbClr val="FF3300"/>
    <a:srgbClr val="E6D8E5"/>
    <a:srgbClr val="80377C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2268" autoAdjust="0"/>
  </p:normalViewPr>
  <p:slideViewPr>
    <p:cSldViewPr snapToGrid="0" snapToObjects="1">
      <p:cViewPr varScale="1">
        <p:scale>
          <a:sx n="82" d="100"/>
          <a:sy n="82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6%20-%20Kontroly%20&#344;O\&#381;aloby\Evidence%20&#382;alob_nov&#233;_dopln&#283;n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aha.mmr.cz\dfs\J\SF\IROP\26%20-%20Kontroly%20&#344;O\&#381;aloby\Evidence%20&#382;alob_nov&#233;_dopln&#283;no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B-9843-80A2-84A34E61774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B-9843-80A2-84A34E61774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B-9843-80A2-84A34E617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1080479"/>
        <c:axId val="1294701103"/>
      </c:barChart>
      <c:catAx>
        <c:axId val="134108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4701103"/>
        <c:crosses val="autoZero"/>
        <c:auto val="1"/>
        <c:lblAlgn val="ctr"/>
        <c:lblOffset val="100"/>
        <c:noMultiLvlLbl val="0"/>
      </c:catAx>
      <c:valAx>
        <c:axId val="129470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41080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3-0B4D-A8CD-B6F40A3EE65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3-0B4D-A8CD-B6F40A3EE65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708-E841-8101-4E164F02A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708-E841-8101-4E164F02A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708-E841-8101-4E164F02A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708-E841-8101-4E164F02A695}"/>
              </c:ext>
            </c:extLst>
          </c:dPt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3-0B4D-A8CD-B6F40A3EE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ŽALOBY</a:t>
            </a:r>
          </a:p>
        </c:rich>
      </c:tx>
      <c:layout>
        <c:manualLayout>
          <c:xMode val="edge"/>
          <c:yMode val="edge"/>
          <c:x val="3.587913629367627E-2"/>
          <c:y val="8.1721989879894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7066383745135026E-2"/>
          <c:y val="9.6607066608018058E-2"/>
          <c:w val="0.94586723250972993"/>
          <c:h val="0.798469114557407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KT_Ž!$B$35</c:f>
              <c:strCache>
                <c:ptCount val="1"/>
                <c:pt idx="0">
                  <c:v>zamítnuto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1-48F3-AD43-60CAEA49D7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1-48F3-AD43-60CAEA49D7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1-48F3-AD43-60CAEA49D7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1-48F3-AD43-60CAEA49D7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KT_Ž!$C$35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01-48F3-AD43-60CAEA49D788}"/>
            </c:ext>
          </c:extLst>
        </c:ser>
        <c:ser>
          <c:idx val="1"/>
          <c:order val="1"/>
          <c:tx>
            <c:strRef>
              <c:f>KT_Ž!$B$36</c:f>
              <c:strCache>
                <c:ptCount val="1"/>
                <c:pt idx="0">
                  <c:v>odmítnuto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KT_Ž!$C$36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01-48F3-AD43-60CAEA49D788}"/>
            </c:ext>
          </c:extLst>
        </c:ser>
        <c:ser>
          <c:idx val="2"/>
          <c:order val="2"/>
          <c:tx>
            <c:strRef>
              <c:f>KT_Ž!$B$37</c:f>
              <c:strCache>
                <c:ptCount val="1"/>
                <c:pt idx="0">
                  <c:v>zrušeno a vráceno na MMR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KT_Ž!$C$37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01-48F3-AD43-60CAEA49D788}"/>
            </c:ext>
          </c:extLst>
        </c:ser>
        <c:ser>
          <c:idx val="3"/>
          <c:order val="3"/>
          <c:tx>
            <c:strRef>
              <c:f>KT_Ž!$B$38</c:f>
              <c:strCache>
                <c:ptCount val="1"/>
                <c:pt idx="0">
                  <c:v>zastaveno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KT_Ž!$C$38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01-48F3-AD43-60CAEA49D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1753504"/>
        <c:axId val="791758784"/>
      </c:barChart>
      <c:valAx>
        <c:axId val="79175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1753504"/>
        <c:crosses val="autoZero"/>
        <c:crossBetween val="between"/>
      </c:valAx>
      <c:catAx>
        <c:axId val="791753504"/>
        <c:scaling>
          <c:orientation val="minMax"/>
        </c:scaling>
        <c:delete val="1"/>
        <c:axPos val="l"/>
        <c:majorTickMark val="out"/>
        <c:minorTickMark val="none"/>
        <c:tickLblPos val="nextTo"/>
        <c:crossAx val="791758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KASAČNÍ STÍŽNOSTI</a:t>
            </a:r>
          </a:p>
        </c:rich>
      </c:tx>
      <c:layout>
        <c:manualLayout>
          <c:xMode val="edge"/>
          <c:yMode val="edge"/>
          <c:x val="2.4314004208176757E-2"/>
          <c:y val="9.7418239528424406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720110872658296E-2"/>
          <c:y val="0.11279513931061289"/>
          <c:w val="0.95269695100189689"/>
          <c:h val="0.77810680682747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KT_KS!$B$25</c:f>
              <c:strCache>
                <c:ptCount val="1"/>
                <c:pt idx="0">
                  <c:v>zamítnuto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11-49D0-B1F7-45D0FE54AF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11-49D0-B1F7-45D0FE54AF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11-49D0-B1F7-45D0FE54AF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KT_KS!$C$25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11-49D0-B1F7-45D0FE54AFBC}"/>
            </c:ext>
          </c:extLst>
        </c:ser>
        <c:ser>
          <c:idx val="1"/>
          <c:order val="1"/>
          <c:tx>
            <c:strRef>
              <c:f>KT_KS!$B$26</c:f>
              <c:strCache>
                <c:ptCount val="1"/>
                <c:pt idx="0">
                  <c:v>zrušeno a vráceno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KT_KS!$C$26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11-49D0-B1F7-45D0FE54AFBC}"/>
            </c:ext>
          </c:extLst>
        </c:ser>
        <c:ser>
          <c:idx val="2"/>
          <c:order val="2"/>
          <c:tx>
            <c:strRef>
              <c:f>KT_KS!$B$27</c:f>
              <c:strCache>
                <c:ptCount val="1"/>
                <c:pt idx="0">
                  <c:v>zastaveno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KT_KS!$C$27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11-49D0-B1F7-45D0FE54A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1745824"/>
        <c:axId val="791756864"/>
      </c:barChart>
      <c:valAx>
        <c:axId val="79175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1745824"/>
        <c:crosses val="autoZero"/>
        <c:crossBetween val="between"/>
      </c:valAx>
      <c:catAx>
        <c:axId val="791745824"/>
        <c:scaling>
          <c:orientation val="minMax"/>
        </c:scaling>
        <c:delete val="1"/>
        <c:axPos val="l"/>
        <c:majorTickMark val="out"/>
        <c:minorTickMark val="none"/>
        <c:tickLblPos val="nextTo"/>
        <c:crossAx val="79175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68225827532477"/>
          <c:y val="0.92303731346304885"/>
          <c:w val="0.56302090070152078"/>
          <c:h val="5.125439267698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0.37237</cdr:x>
      <cdr:y>0.06632</cdr:y>
    </cdr:from>
    <cdr:to>
      <cdr:x>0.52718</cdr:x>
      <cdr:y>0.2977</cdr:y>
    </cdr:to>
    <cdr:pic>
      <cdr:nvPicPr>
        <cdr:cNvPr id="2" name="Grafický objekt 8" descr="Uzavřené uvozovky obrys">
          <a:extLst xmlns:a="http://schemas.openxmlformats.org/drawingml/2006/main">
            <a:ext uri="{FF2B5EF4-FFF2-40B4-BE49-F238E27FC236}">
              <a16:creationId xmlns:a16="http://schemas.microsoft.com/office/drawing/2014/main" id="{20D7F0D2-B250-DD00-B631-37808E28FB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99420" y="262116"/>
          <a:ext cx="914400" cy="9144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B1B398F-05CA-564C-93A4-D449DFC2D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855A8E-7CD3-D848-9D3E-D255CFCC67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59A1D-25E6-9640-9113-9F87922C4476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F608E5-D025-3D41-AB34-0889C53BD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61CE16-C28C-E94F-9A94-B9C25F5AFF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9C5D-E498-0840-AED6-EEE95C71A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8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04D7-6AC5-9348-94E8-D6103739BFD5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77B8-BC51-E440-A381-18311A4320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20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22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94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04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6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15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177B8-BC51-E440-A381-18311A4320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8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9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49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0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1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177B8-BC51-E440-A381-18311A4320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83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EDD7657-991D-194C-B862-89A4E615DA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004641-2C47-CD45-9A0F-053D76126F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4559" y="2912953"/>
            <a:ext cx="7502881" cy="802136"/>
          </a:xfrm>
        </p:spPr>
        <p:txBody>
          <a:bodyPr anchor="b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8C5AB9-CB21-1A48-BC38-3E0D745A9A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699" y="3715089"/>
            <a:ext cx="7086600" cy="3651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D8BF4-AAB0-E949-8C65-466E85D71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939" y="5824549"/>
            <a:ext cx="4529343" cy="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25865-0E9F-C246-A30E-18B3415B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BF3B73-B1AA-3B40-8BEB-C7453EB91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C6CB16-7E75-2544-BE4A-410586DC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EC14D-ADD5-5340-A5C5-19AD8D96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574DAA-C89A-1741-91B6-97D93D4D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23123A-89A5-F448-8794-211D23D90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8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CE28-6B27-5447-BA6E-6EC4A418F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B3671-6B94-1444-8324-6CC03DF0F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198AC-CCAC-CA49-B225-9F0E1D4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6C147-A539-FE4D-B448-3D649970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4C9319-6CA6-E74D-A84C-148BDAC9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28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3A6124-978E-9D4B-B8FE-46882E575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3ABF37-BF6B-FA41-838C-8E7C199F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C753D9-CEAB-3B49-AB5A-12CAA1F8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3B935F-2075-F64F-9472-91936C8E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A5A754-CA89-AE46-B3E3-6A3E518B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40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9CD1ED02-B22E-5B4B-9408-5875F3F1F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DD44-591B-3547-9D45-EC404FB3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878787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6576391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387DB4B9-EB9F-5347-A149-B1594DC7A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7AECBB-9E2C-AC4F-9802-BE5331D20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7834" y="3200401"/>
            <a:ext cx="10515600" cy="1928605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PŘEDĚLOVACÍ</a:t>
            </a:r>
            <a:br>
              <a:rPr lang="cs-CZ" dirty="0"/>
            </a:br>
            <a:r>
              <a:rPr lang="cs-CZ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402018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6FECCD29-5C7F-0C40-A416-A9083E6BC7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D37E5AC-DCEC-324C-9C12-A2F40070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kapitoly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A9F53-5806-524A-9D62-1A0E0DA8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06655"/>
            <a:ext cx="7401339" cy="365125"/>
          </a:xfrm>
        </p:spPr>
        <p:txBody>
          <a:bodyPr/>
          <a:lstStyle>
            <a:lvl1pPr algn="l">
              <a:defRPr sz="1400" kern="200" spc="200" baseline="0">
                <a:solidFill>
                  <a:schemeClr val="accent1"/>
                </a:solidFill>
              </a:defRPr>
            </a:lvl1pPr>
          </a:lstStyle>
          <a:p>
            <a:r>
              <a:rPr lang="cs-CZ" b="1" dirty="0"/>
              <a:t>Název prezentace </a:t>
            </a:r>
            <a:r>
              <a:rPr lang="cs-CZ" dirty="0"/>
              <a:t>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A906C2-275E-1848-BD0B-1D2DA08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7B2F4ABA-848A-DD4E-8E99-8B963E0D65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7554804"/>
              </p:ext>
            </p:extLst>
          </p:nvPr>
        </p:nvGraphicFramePr>
        <p:xfrm>
          <a:off x="838200" y="1893943"/>
          <a:ext cx="8128000" cy="1640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476639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452526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12883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2895244"/>
                    </a:ext>
                  </a:extLst>
                </a:gridCol>
              </a:tblGrid>
              <a:tr h="528361">
                <a:tc>
                  <a:txBody>
                    <a:bodyPr/>
                    <a:lstStyle/>
                    <a:p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bg1"/>
                          </a:solidFill>
                        </a:rPr>
                        <a:t>ipsum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54 231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21 652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6 326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7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1 321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12 332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4 568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Lorem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ipsum</a:t>
                      </a:r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accent1"/>
                          </a:solidFill>
                        </a:rPr>
                        <a:t>dolor</a:t>
                      </a:r>
                      <a:endParaRPr lang="cs-CZ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12 654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46 845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accent1"/>
                          </a:solidFill>
                        </a:rPr>
                        <a:t>13 654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99262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CB414DE-7490-AD4F-BEA0-776E6A6EFF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4784278"/>
              </p:ext>
            </p:extLst>
          </p:nvPr>
        </p:nvGraphicFramePr>
        <p:xfrm>
          <a:off x="838200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B9A51DE-7939-6D44-A7F0-674DD61B97B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8186294"/>
              </p:ext>
            </p:extLst>
          </p:nvPr>
        </p:nvGraphicFramePr>
        <p:xfrm>
          <a:off x="6415216" y="3863035"/>
          <a:ext cx="5452165" cy="198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9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3529BD16-03E7-324A-B791-7D5DD18EB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Zástupný text 9">
            <a:extLst>
              <a:ext uri="{FF2B5EF4-FFF2-40B4-BE49-F238E27FC236}">
                <a16:creationId xmlns:a16="http://schemas.microsoft.com/office/drawing/2014/main" id="{5AC1D35A-396D-4D44-A371-3828ECF6ED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189" y="2992438"/>
            <a:ext cx="8011284" cy="436562"/>
          </a:xfrm>
        </p:spPr>
        <p:txBody>
          <a:bodyPr>
            <a:normAutofit/>
          </a:bodyPr>
          <a:lstStyle>
            <a:lvl1pPr marL="0" indent="0" algn="ctr">
              <a:buNone/>
              <a:defRPr sz="2600" b="1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C1E1B58E-DAED-8640-8476-CF280CF99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189" y="3476024"/>
            <a:ext cx="8011284" cy="300037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+420 000 000 000</a:t>
            </a:r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D252EFD5-7A51-484F-B3EB-2CA859896B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7189" y="3823085"/>
            <a:ext cx="8011284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 err="1"/>
              <a:t>email@adresa.cz</a:t>
            </a:r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652DC-4A8D-F04A-9EE8-258434D9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938" y="5788057"/>
            <a:ext cx="4960855" cy="90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0DA0A-096B-B149-B46A-34D81BBF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6B8BD-763A-424A-A8C1-6C8023466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EB59DA-8043-1042-97BB-664F02C9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F0AD9-5D1E-A84C-9164-1267C2CB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D80E43-2748-8F4C-A994-D7F93A1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CABEE-1015-EF49-B177-8BFDEEAD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40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5E43F-FFDA-9842-A7BF-C141B778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A8528-7670-C544-A7FE-C7CB4898F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9F19F8-B4B9-F04C-9AA4-773A71B7D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0B36FE-2EEE-8343-ADCF-7474E542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765880-FB63-2348-8FBA-FA7285B87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5C5197-8B8B-9245-84EC-5D80B65F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B1634-C3B6-FB48-AC18-AA81DC6B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110480-4E56-EF43-8168-F55B8D5B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AC8B6-1478-314D-A755-A7CE1951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69D0DB2-EAB2-9D42-8C29-470564B6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301ED-B8D1-4645-9669-7CDB2FD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131E11-056B-5847-A2A0-DA53E9B3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2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B39A4-A660-1B47-9EC0-97C411BA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FE8ED1-D470-2F46-BD96-674EFBCAC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283DBF-BBCD-FC47-BC58-D145296C3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0AECD4-C3B7-AE41-95B0-C1C3C24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71EBE9-3D8D-914F-AF23-46DAE89D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| Název kapitoly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570ABB-6C1F-2345-8602-BAC163502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9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4ABB72-27EC-1D42-A110-EDC7D45E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1E339A-34C2-E348-802D-89519516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60124-CD8B-A54F-8D0E-9DCC0430C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283494-C262-6745-A064-293D7DA76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Název prezentace | Název kapitoly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41405-0E4A-9541-B389-FC612CF29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A111-AE48-3F4A-8BD7-909FEF7F3D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5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veta.pechkova@mmr.gov.cz" TargetMode="External"/><Relationship Id="rId2" Type="http://schemas.openxmlformats.org/officeDocument/2006/relationships/hyperlink" Target="mailto:michaela.strnadova@mmr.gov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ulie.hruba@crr.gov.cz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2F3E4-156E-0045-911B-1B54C82DB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392" y="1579418"/>
            <a:ext cx="9493214" cy="1808233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r>
              <a:rPr lang="cs-CZ" sz="3600" dirty="0"/>
              <a:t>Zkušenosti ze soudních přezkumů rozhodnutí v projektech IROP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EB2BE-A47F-6743-A95B-DD2D721E2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699" y="4271143"/>
            <a:ext cx="7086600" cy="1311510"/>
          </a:xfrm>
        </p:spPr>
        <p:txBody>
          <a:bodyPr>
            <a:normAutofit/>
          </a:bodyPr>
          <a:lstStyle/>
          <a:p>
            <a:r>
              <a:rPr lang="cs-CZ" sz="1800" dirty="0"/>
              <a:t>Ing. Michaela Strnadová</a:t>
            </a:r>
          </a:p>
          <a:p>
            <a:r>
              <a:rPr lang="cs-CZ" sz="1800" dirty="0"/>
              <a:t>JUDr. Ing. Iveta Pechková</a:t>
            </a:r>
          </a:p>
          <a:p>
            <a:r>
              <a:rPr lang="cs-CZ" sz="1800" dirty="0"/>
              <a:t>Mgr. Julie Hrubá</a:t>
            </a:r>
          </a:p>
        </p:txBody>
      </p:sp>
    </p:spTree>
    <p:extLst>
      <p:ext uri="{BB962C8B-B14F-4D97-AF65-F5344CB8AC3E}">
        <p14:creationId xmlns:p14="http://schemas.microsoft.com/office/powerpoint/2010/main" val="402883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528" y="6309080"/>
            <a:ext cx="6576391" cy="365125"/>
          </a:xfrm>
        </p:spPr>
        <p:txBody>
          <a:bodyPr/>
          <a:lstStyle/>
          <a:p>
            <a:r>
              <a:rPr lang="cs-CZ" b="1" dirty="0"/>
              <a:t>IROP </a:t>
            </a:r>
            <a:r>
              <a:rPr lang="cs-CZ" dirty="0"/>
              <a:t>| Soudní přezkumy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579AECC-A0A1-8B13-0817-C1063944B7A8}"/>
              </a:ext>
            </a:extLst>
          </p:cNvPr>
          <p:cNvSpPr txBox="1">
            <a:spLocks/>
          </p:cNvSpPr>
          <p:nvPr/>
        </p:nvSpPr>
        <p:spPr>
          <a:xfrm>
            <a:off x="894267" y="116014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DD0A5-5693-01A4-3780-D19B365C9F82}"/>
              </a:ext>
            </a:extLst>
          </p:cNvPr>
          <p:cNvSpPr txBox="1">
            <a:spLocks/>
          </p:cNvSpPr>
          <p:nvPr/>
        </p:nvSpPr>
        <p:spPr>
          <a:xfrm>
            <a:off x="894267" y="48779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EEED1E5-C05A-8B33-D80E-B97EA99C85AA}"/>
              </a:ext>
            </a:extLst>
          </p:cNvPr>
          <p:cNvGrpSpPr/>
          <p:nvPr/>
        </p:nvGrpSpPr>
        <p:grpSpPr>
          <a:xfrm>
            <a:off x="618528" y="646797"/>
            <a:ext cx="10954943" cy="5682173"/>
            <a:chOff x="0" y="312677"/>
            <a:chExt cx="6715929" cy="176065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05B96847-001C-44D8-2495-D059D8622261}"/>
                </a:ext>
              </a:extLst>
            </p:cNvPr>
            <p:cNvSpPr/>
            <p:nvPr/>
          </p:nvSpPr>
          <p:spPr>
            <a:xfrm>
              <a:off x="0" y="312677"/>
              <a:ext cx="6608516" cy="1645875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95E0F4A-A8CD-A070-7ADC-A8752FF95F12}"/>
                </a:ext>
              </a:extLst>
            </p:cNvPr>
            <p:cNvSpPr txBox="1"/>
            <p:nvPr/>
          </p:nvSpPr>
          <p:spPr>
            <a:xfrm>
              <a:off x="19839" y="328544"/>
              <a:ext cx="6696090" cy="1744791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95732" rIns="512894" bIns="85344" numCol="1" spcCol="1270" anchor="t" anchorCtr="0">
              <a:noAutofit/>
            </a:bodyPr>
            <a:lstStyle/>
            <a:p>
              <a:pPr marL="285750" lvl="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kumimoji="0" lang="cs-CZ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Legitimní očekávání při ex-ante kontrole zadávacích podmínek poskytovatelem dotace </a:t>
              </a:r>
              <a:endParaRPr lang="cs-CZ" dirty="0"/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Za správnost a úplnost zadávacích podmínek je odpovědný výhradně zadavatel!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Smyslem kontroly ex ante prováděné poskytovatelem dotace totiž není kompletně a závazně přezkoumat soulad zadávacích podmínek s právními předpisy, ale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preventivní alespoň dílčí kontrolou zejména typických chyb napomoci eliminaci co největšího množství případných pochybení. … NENÍ ZALOŽENO LEGITIMNÍ OČEKÁVÁNÍ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kumimoji="0" lang="cs-CZ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Potvrzeno rozsudkem Městského soudu v Praze </a:t>
              </a:r>
              <a:r>
                <a:rPr kumimoji="0" lang="cs-CZ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č. j. 18 A 27/2020 – 54, ze dne 29. 6. 2022</a:t>
              </a:r>
              <a:endParaRPr kumimoji="0" lang="cs-CZ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0" indent="-285750" algn="just" defTabSz="533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„</a:t>
              </a:r>
              <a:r>
                <a:rPr kumimoji="0" lang="cs-CZ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K žalobcem uvedenému výkladu zásady legitimního očekávání soud dodává, že za dodržení všech podmínek dotací jsou výlučně odpovědní příjemci podpor. Ex ante kontrola zadávacích podmínek poskytovatelem dotace legitimní očekávání o zákonnosti a správnosti postupu žalobce založit nemohla</a:t>
              </a:r>
              <a:r>
                <a:rPr kumimoji="0" lang="cs-CZ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.“</a:t>
              </a:r>
              <a:endParaRPr lang="cs-CZ" sz="1800" b="1" i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EB13F1A-7531-3B30-6A4D-F25987DF4833}"/>
              </a:ext>
            </a:extLst>
          </p:cNvPr>
          <p:cNvGrpSpPr/>
          <p:nvPr/>
        </p:nvGrpSpPr>
        <p:grpSpPr>
          <a:xfrm>
            <a:off x="838199" y="366357"/>
            <a:ext cx="6666235" cy="560880"/>
            <a:chOff x="348615" y="28278"/>
            <a:chExt cx="4625961" cy="56088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9D00E185-15B1-4F25-91B1-52C5E136D165}"/>
                </a:ext>
              </a:extLst>
            </p:cNvPr>
            <p:cNvSpPr/>
            <p:nvPr/>
          </p:nvSpPr>
          <p:spPr>
            <a:xfrm>
              <a:off x="348615" y="28278"/>
              <a:ext cx="4625961" cy="56088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3" name="Obdélník: se zakulacenými rohy 6">
              <a:extLst>
                <a:ext uri="{FF2B5EF4-FFF2-40B4-BE49-F238E27FC236}">
                  <a16:creationId xmlns:a16="http://schemas.microsoft.com/office/drawing/2014/main" id="{AE4473E4-AA76-C345-74B6-91805B93D2E8}"/>
                </a:ext>
              </a:extLst>
            </p:cNvPr>
            <p:cNvSpPr txBox="1"/>
            <p:nvPr/>
          </p:nvSpPr>
          <p:spPr>
            <a:xfrm>
              <a:off x="375996" y="55658"/>
              <a:ext cx="459858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lvl="0">
                <a:buNone/>
              </a:pPr>
              <a:r>
                <a:rPr lang="pl-PL" dirty="0">
                  <a:solidFill>
                    <a:sysClr val="window" lastClr="FFFFFF"/>
                  </a:solidFill>
                </a:rPr>
                <a:t>Legitimní očekávání v soudních přezkumech rozhodnutí IROP</a:t>
              </a:r>
              <a:endParaRPr lang="cs-CZ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72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528" y="6282089"/>
            <a:ext cx="6576391" cy="365125"/>
          </a:xfrm>
        </p:spPr>
        <p:txBody>
          <a:bodyPr/>
          <a:lstStyle/>
          <a:p>
            <a:r>
              <a:rPr lang="cs-CZ" b="1" dirty="0"/>
              <a:t>IROP </a:t>
            </a:r>
            <a:r>
              <a:rPr lang="cs-CZ" dirty="0"/>
              <a:t>| Soudní přezkumy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579AECC-A0A1-8B13-0817-C1063944B7A8}"/>
              </a:ext>
            </a:extLst>
          </p:cNvPr>
          <p:cNvSpPr txBox="1">
            <a:spLocks/>
          </p:cNvSpPr>
          <p:nvPr/>
        </p:nvSpPr>
        <p:spPr>
          <a:xfrm>
            <a:off x="894267" y="116014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DD0A5-5693-01A4-3780-D19B365C9F82}"/>
              </a:ext>
            </a:extLst>
          </p:cNvPr>
          <p:cNvSpPr txBox="1">
            <a:spLocks/>
          </p:cNvSpPr>
          <p:nvPr/>
        </p:nvSpPr>
        <p:spPr>
          <a:xfrm>
            <a:off x="894267" y="48779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EEED1E5-C05A-8B33-D80E-B97EA99C85AA}"/>
              </a:ext>
            </a:extLst>
          </p:cNvPr>
          <p:cNvGrpSpPr/>
          <p:nvPr/>
        </p:nvGrpSpPr>
        <p:grpSpPr>
          <a:xfrm>
            <a:off x="618528" y="646797"/>
            <a:ext cx="10954943" cy="5311734"/>
            <a:chOff x="0" y="312677"/>
            <a:chExt cx="6715929" cy="1645875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05B96847-001C-44D8-2495-D059D8622261}"/>
                </a:ext>
              </a:extLst>
            </p:cNvPr>
            <p:cNvSpPr/>
            <p:nvPr/>
          </p:nvSpPr>
          <p:spPr>
            <a:xfrm>
              <a:off x="0" y="312677"/>
              <a:ext cx="6608516" cy="1645875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8575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95E0F4A-A8CD-A070-7ADC-A8752FF95F12}"/>
                </a:ext>
              </a:extLst>
            </p:cNvPr>
            <p:cNvSpPr txBox="1"/>
            <p:nvPr/>
          </p:nvSpPr>
          <p:spPr>
            <a:xfrm>
              <a:off x="19839" y="469502"/>
              <a:ext cx="6696090" cy="1489050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95732" rIns="512894" bIns="85344" numCol="1" spcCol="1270" anchor="t" anchorCtr="0">
              <a:noAutofit/>
            </a:bodyPr>
            <a:lstStyle/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Posléze i rozsudkem Nejvyššího správního soudu č. j. 7 </a:t>
              </a:r>
              <a:r>
                <a:rPr lang="cs-CZ" sz="1800" kern="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Afs</a:t>
              </a: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 192/2022 – 58, ze dne 13. 9. 2023</a:t>
              </a:r>
              <a:r>
                <a:rPr kumimoji="0" lang="cs-CZ" b="0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cs-CZ" dirty="0"/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„</a:t>
              </a:r>
              <a:r>
                <a:rPr lang="cs-CZ" sz="1800" b="1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Podle judikatury Nejvyššího správního soudu pouhá skutečnost, že poskytovatel dotace neupozorní na nesrovnalosti při provádění projektu, nevylučuje ani neomezuje odpovědnost příjemce dotace za realizaci projektu</a:t>
              </a:r>
              <a:r>
                <a:rPr lang="cs-CZ" sz="1800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; předpokladem vzniku práva dovolávat se legitimního očekávání je poskytnutí konkrétních ujištění ze strany příslušného orgánu, přičemž ochrany legitimního očekávání se nemůže příjemce dotace dovolávat vzdor ujištění v tom případě, kdy se při nakládání s veřejnými prostředky dopustí zjevného porušení platné právní úpravy </a:t>
              </a: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+mn-lt"/>
                  <a:ea typeface="+mn-ea"/>
                  <a:cs typeface="Calibri" panose="020F0502020204030204" pitchFamily="34" charset="0"/>
                </a:rPr>
                <a:t>.“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EB13F1A-7531-3B30-6A4D-F25987DF4833}"/>
              </a:ext>
            </a:extLst>
          </p:cNvPr>
          <p:cNvGrpSpPr/>
          <p:nvPr/>
        </p:nvGrpSpPr>
        <p:grpSpPr>
          <a:xfrm>
            <a:off x="838199" y="400354"/>
            <a:ext cx="6666235" cy="560880"/>
            <a:chOff x="348615" y="28278"/>
            <a:chExt cx="4625961" cy="56088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9D00E185-15B1-4F25-91B1-52C5E136D165}"/>
                </a:ext>
              </a:extLst>
            </p:cNvPr>
            <p:cNvSpPr/>
            <p:nvPr/>
          </p:nvSpPr>
          <p:spPr>
            <a:xfrm>
              <a:off x="348615" y="28278"/>
              <a:ext cx="4625961" cy="56088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3" name="Obdélník: se zakulacenými rohy 6">
              <a:extLst>
                <a:ext uri="{FF2B5EF4-FFF2-40B4-BE49-F238E27FC236}">
                  <a16:creationId xmlns:a16="http://schemas.microsoft.com/office/drawing/2014/main" id="{AE4473E4-AA76-C345-74B6-91805B93D2E8}"/>
                </a:ext>
              </a:extLst>
            </p:cNvPr>
            <p:cNvSpPr txBox="1"/>
            <p:nvPr/>
          </p:nvSpPr>
          <p:spPr>
            <a:xfrm>
              <a:off x="375996" y="55658"/>
              <a:ext cx="459858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lvl="0">
                <a:buNone/>
              </a:pPr>
              <a:r>
                <a:rPr lang="pl-PL" dirty="0">
                  <a:solidFill>
                    <a:sysClr val="window" lastClr="FFFFFF"/>
                  </a:solidFill>
                </a:rPr>
                <a:t>Legitimní očekávání v soudních přezkumech rozhodnutí IROP</a:t>
              </a:r>
              <a:endParaRPr lang="cs-CZ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892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816" y="6279499"/>
            <a:ext cx="6576391" cy="365125"/>
          </a:xfrm>
        </p:spPr>
        <p:txBody>
          <a:bodyPr/>
          <a:lstStyle/>
          <a:p>
            <a:r>
              <a:rPr lang="cs-CZ" b="1" dirty="0"/>
              <a:t>IROP </a:t>
            </a:r>
            <a:r>
              <a:rPr lang="cs-CZ" dirty="0"/>
              <a:t>| Soudní přezkumy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579AECC-A0A1-8B13-0817-C1063944B7A8}"/>
              </a:ext>
            </a:extLst>
          </p:cNvPr>
          <p:cNvSpPr txBox="1">
            <a:spLocks/>
          </p:cNvSpPr>
          <p:nvPr/>
        </p:nvSpPr>
        <p:spPr>
          <a:xfrm>
            <a:off x="894267" y="116014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DD0A5-5693-01A4-3780-D19B365C9F82}"/>
              </a:ext>
            </a:extLst>
          </p:cNvPr>
          <p:cNvSpPr txBox="1">
            <a:spLocks/>
          </p:cNvSpPr>
          <p:nvPr/>
        </p:nvSpPr>
        <p:spPr>
          <a:xfrm>
            <a:off x="894267" y="48779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EEED1E5-C05A-8B33-D80E-B97EA99C85AA}"/>
              </a:ext>
            </a:extLst>
          </p:cNvPr>
          <p:cNvGrpSpPr/>
          <p:nvPr/>
        </p:nvGrpSpPr>
        <p:grpSpPr>
          <a:xfrm>
            <a:off x="515816" y="487793"/>
            <a:ext cx="11057656" cy="5841177"/>
            <a:chOff x="0" y="312677"/>
            <a:chExt cx="6715929" cy="176065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05B96847-001C-44D8-2495-D059D8622261}"/>
                </a:ext>
              </a:extLst>
            </p:cNvPr>
            <p:cNvSpPr/>
            <p:nvPr/>
          </p:nvSpPr>
          <p:spPr>
            <a:xfrm>
              <a:off x="0" y="312677"/>
              <a:ext cx="6608516" cy="1645875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95E0F4A-A8CD-A070-7ADC-A8752FF95F12}"/>
                </a:ext>
              </a:extLst>
            </p:cNvPr>
            <p:cNvSpPr txBox="1"/>
            <p:nvPr/>
          </p:nvSpPr>
          <p:spPr>
            <a:xfrm>
              <a:off x="19839" y="328544"/>
              <a:ext cx="6696090" cy="1744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95732" rIns="512894" bIns="85344" numCol="1" spcCol="1270" anchor="t" anchorCtr="0">
              <a:noAutofit/>
            </a:bodyPr>
            <a:lstStyle/>
            <a:p>
              <a:pPr marL="285750" lvl="0" indent="-285750"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cs-CZ" b="1" u="sng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Rozsudek Nejvyššího správního soudu č. j. 2 </a:t>
              </a:r>
              <a:r>
                <a:rPr lang="cs-CZ" b="1" u="sng" kern="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Afs</a:t>
              </a:r>
              <a:r>
                <a:rPr lang="cs-CZ" b="1" u="sng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 192/2018 – 74 ze dne 10. 7. 2019</a:t>
              </a:r>
              <a:endParaRPr lang="cs-CZ" dirty="0"/>
            </a:p>
            <a:p>
              <a:pPr marL="285750" lvl="0" indent="-285750" algn="just" defTabSz="533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Námitka žalobce, že sazebník finančních oprav je neproporcionální vzhledem k tvrzeným pochybením ve VZ</a:t>
              </a:r>
            </a:p>
            <a:p>
              <a:pPr marL="285750" lvl="0" indent="-285750" algn="just" defTabSz="533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NSS uvádí, že „</a:t>
              </a:r>
              <a:r>
                <a:rPr lang="cs-CZ" i="1" u="sng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existence sazebníku s pevně stanovenými hodnotami, včetně snížených sazeb, kombinuje požadavek na legitimní očekávání a shodný postup orgánu veřejné moci ve skutkově totožných či podobných případech, s požadavkem na dodržování principu proporcionality</a:t>
              </a:r>
              <a:r>
                <a:rPr lang="cs-CZ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.“</a:t>
              </a:r>
            </a:p>
            <a:p>
              <a:pPr marL="285750" lvl="0" indent="-285750" algn="just" defTabSz="533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„Již samotné sazby uvedené v sazebníku finančních oprav tedy lze považovat za naplňující požadavek nezbytné přiměřenosti mezi porušením určitého pravidla a za něj následující opravou, neboť předmětný sazebník obsahuje velmi přesně a konkrétně uvedený „popis případu“, čili možného porušení regulatorního rámce dotačních pravidel, a k nim připadající výši procentní sazby finanční opravy z částky poskytnuté podpory na dotčenou veřejnou zakázku; právě tato poměrně velká kazuističnost jednotlivých případů možného porušení zaručuje přiměřenou individualizaci sazby výše opravy vzhledem ke konkrétnímu jednání příjemce dotace.“</a:t>
              </a:r>
            </a:p>
            <a:p>
              <a:pPr lvl="0" algn="just" defTabSz="533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cs-CZ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Calibri" panose="020F0502020204030204" pitchFamily="34" charset="0"/>
                </a:rPr>
                <a:t>		</a:t>
              </a:r>
              <a:r>
                <a:rPr lang="cs-CZ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cs typeface="Calibri" panose="020F0502020204030204" pitchFamily="34" charset="0"/>
                </a:rPr>
                <a:t>- Obdobně v rozsudku NSS č. j. </a:t>
              </a:r>
              <a:r>
                <a:rPr lang="cs-CZ" dirty="0"/>
                <a:t>10 </a:t>
              </a:r>
              <a:r>
                <a:rPr lang="cs-CZ" dirty="0" err="1"/>
                <a:t>Afs</a:t>
              </a:r>
              <a:r>
                <a:rPr lang="cs-CZ" dirty="0"/>
                <a:t> 271/2021 – 36 ze dne 7. 7. 2023</a:t>
              </a:r>
              <a:endParaRPr lang="cs-CZ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EB13F1A-7531-3B30-6A4D-F25987DF4833}"/>
              </a:ext>
            </a:extLst>
          </p:cNvPr>
          <p:cNvGrpSpPr/>
          <p:nvPr/>
        </p:nvGrpSpPr>
        <p:grpSpPr>
          <a:xfrm>
            <a:off x="838200" y="213376"/>
            <a:ext cx="6101862" cy="560880"/>
            <a:chOff x="348615" y="28278"/>
            <a:chExt cx="4625961" cy="56088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9D00E185-15B1-4F25-91B1-52C5E136D165}"/>
                </a:ext>
              </a:extLst>
            </p:cNvPr>
            <p:cNvSpPr/>
            <p:nvPr/>
          </p:nvSpPr>
          <p:spPr>
            <a:xfrm>
              <a:off x="348615" y="28278"/>
              <a:ext cx="4625961" cy="56088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3" name="Obdélník: se zakulacenými rohy 6">
              <a:extLst>
                <a:ext uri="{FF2B5EF4-FFF2-40B4-BE49-F238E27FC236}">
                  <a16:creationId xmlns:a16="http://schemas.microsoft.com/office/drawing/2014/main" id="{AE4473E4-AA76-C345-74B6-91805B93D2E8}"/>
                </a:ext>
              </a:extLst>
            </p:cNvPr>
            <p:cNvSpPr txBox="1"/>
            <p:nvPr/>
          </p:nvSpPr>
          <p:spPr>
            <a:xfrm>
              <a:off x="375996" y="55658"/>
              <a:ext cx="438617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lvl="0">
                <a:buNone/>
              </a:pPr>
              <a:r>
                <a:rPr lang="pl-PL" dirty="0">
                  <a:solidFill>
                    <a:sysClr val="window" lastClr="FFFFFF"/>
                  </a:solidFill>
                </a:rPr>
                <a:t>Proporcionalita při vyčíslování finančních oprav ve VZ</a:t>
              </a:r>
              <a:endParaRPr lang="cs-CZ" dirty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11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041E3-791E-A540-8D39-A67A996F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335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Děkujeme vám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F009B6-E1A3-FFCB-2381-A4C6C335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30" y="2892427"/>
            <a:ext cx="4058383" cy="3020891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Michaela Strnadová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18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JUDr. Ing. Iveta Pechková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 Řídicího orgánu IROP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1F497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Ministerstvo pro místní rozvoj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michaela.strnadova@mmr.gov.cz</a:t>
            </a:r>
            <a:endParaRPr lang="cs-CZ" sz="1800" dirty="0">
              <a:solidFill>
                <a:srgbClr val="1F497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cs-CZ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veta.pechkova@mmr.gov.cz</a:t>
            </a:r>
            <a:r>
              <a:rPr lang="cs-CZ" sz="18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715C7FE-49FA-8A17-E02C-25FE934207CD}"/>
              </a:ext>
            </a:extLst>
          </p:cNvPr>
          <p:cNvSpPr txBox="1">
            <a:spLocks/>
          </p:cNvSpPr>
          <p:nvPr/>
        </p:nvSpPr>
        <p:spPr>
          <a:xfrm>
            <a:off x="1844442" y="3837843"/>
            <a:ext cx="3243629" cy="207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8787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cs-CZ" sz="18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1400" b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Mgr. Julie Hrubá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cs-CZ" sz="1400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Oddělení administrace veřejných zakázek Plzeň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cs-CZ" sz="1400" dirty="0">
              <a:solidFill>
                <a:srgbClr val="1F497D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cs-CZ" sz="1400" b="1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Centrum pro regionální rozvoj České republiky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cs-CZ" sz="1400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e-mail: </a:t>
            </a:r>
            <a:r>
              <a:rPr lang="cs-CZ" sz="1400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/>
              </a:rPr>
              <a:t>julie.hruba@crr.gov.cz</a:t>
            </a:r>
            <a:r>
              <a:rPr lang="cs-CZ" sz="1400" dirty="0">
                <a:solidFill>
                  <a:srgbClr val="1F497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1856BAC-773D-2EF6-8850-17A8DE7164D3}"/>
              </a:ext>
            </a:extLst>
          </p:cNvPr>
          <p:cNvSpPr txBox="1">
            <a:spLocks/>
          </p:cNvSpPr>
          <p:nvPr/>
        </p:nvSpPr>
        <p:spPr>
          <a:xfrm>
            <a:off x="527539" y="6318004"/>
            <a:ext cx="6576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400" kern="200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IROP </a:t>
            </a:r>
            <a:r>
              <a:rPr lang="cs-CZ" dirty="0"/>
              <a:t>| Soudní přezkumy</a:t>
            </a:r>
          </a:p>
        </p:txBody>
      </p:sp>
    </p:spTree>
    <p:extLst>
      <p:ext uri="{BB962C8B-B14F-4D97-AF65-F5344CB8AC3E}">
        <p14:creationId xmlns:p14="http://schemas.microsoft.com/office/powerpoint/2010/main" val="303913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75B46B-9D15-25F6-2D27-1A7B43C2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353" y="6356350"/>
            <a:ext cx="6576391" cy="365125"/>
          </a:xfrm>
        </p:spPr>
        <p:txBody>
          <a:bodyPr/>
          <a:lstStyle/>
          <a:p>
            <a:r>
              <a:rPr lang="cs-CZ" b="1" dirty="0"/>
              <a:t>IROP</a:t>
            </a:r>
            <a:r>
              <a:rPr lang="cs-CZ" dirty="0"/>
              <a:t>| Soudní přezkumy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72C407-AA8B-7803-8F00-37FE62C42FA3}"/>
              </a:ext>
            </a:extLst>
          </p:cNvPr>
          <p:cNvSpPr txBox="1">
            <a:spLocks/>
          </p:cNvSpPr>
          <p:nvPr/>
        </p:nvSpPr>
        <p:spPr>
          <a:xfrm>
            <a:off x="1633029" y="312287"/>
            <a:ext cx="892594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zadávání veřejných zakázek – předpisy</a:t>
            </a:r>
            <a:endParaRPr lang="en-US" sz="2800" cap="all" dirty="0">
              <a:cs typeface="Arial" panose="020B0604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3CB5BED-692D-7C74-3609-D743ACA8B095}"/>
              </a:ext>
            </a:extLst>
          </p:cNvPr>
          <p:cNvGrpSpPr/>
          <p:nvPr/>
        </p:nvGrpSpPr>
        <p:grpSpPr>
          <a:xfrm>
            <a:off x="1050797" y="1280390"/>
            <a:ext cx="9579102" cy="1018103"/>
            <a:chOff x="-43157" y="517367"/>
            <a:chExt cx="6497223" cy="818219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D84E7F6-850F-0D42-ECD3-68463D878D06}"/>
                </a:ext>
              </a:extLst>
            </p:cNvPr>
            <p:cNvSpPr/>
            <p:nvPr/>
          </p:nvSpPr>
          <p:spPr>
            <a:xfrm>
              <a:off x="0" y="579586"/>
              <a:ext cx="6454066" cy="75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939A54-4DB9-D0BF-2B66-A0175AA7706A}"/>
                </a:ext>
              </a:extLst>
            </p:cNvPr>
            <p:cNvSpPr txBox="1"/>
            <p:nvPr/>
          </p:nvSpPr>
          <p:spPr>
            <a:xfrm>
              <a:off x="-43157" y="517367"/>
              <a:ext cx="6454066" cy="75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907" tIns="333248" rIns="500907" bIns="8534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Zákon č. 134/2016 Sb., o zadávání veřejných zakázek, v platném znění (dále jen „ZZVZ“)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Zákon č. 500/2004 Sb., správní řád, v platném znění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Zákon č. 150/2002 Sb., soudní řád správní, v platném znění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87B003A-1068-3D3A-508D-CE85BDA63902}"/>
              </a:ext>
            </a:extLst>
          </p:cNvPr>
          <p:cNvGrpSpPr/>
          <p:nvPr/>
        </p:nvGrpSpPr>
        <p:grpSpPr>
          <a:xfrm>
            <a:off x="1380346" y="1183762"/>
            <a:ext cx="4517846" cy="379377"/>
            <a:chOff x="372761" y="340091"/>
            <a:chExt cx="4517846" cy="472321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123AFA0F-58ED-A4A1-3492-8C04607F0C49}"/>
                </a:ext>
              </a:extLst>
            </p:cNvPr>
            <p:cNvSpPr/>
            <p:nvPr/>
          </p:nvSpPr>
          <p:spPr>
            <a:xfrm>
              <a:off x="372761" y="340091"/>
              <a:ext cx="4517846" cy="47232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Obdélník: se zakulacenými rohy 6">
              <a:extLst>
                <a:ext uri="{FF2B5EF4-FFF2-40B4-BE49-F238E27FC236}">
                  <a16:creationId xmlns:a16="http://schemas.microsoft.com/office/drawing/2014/main" id="{615D1ECA-4EFB-8391-A7E7-6533D7B4D5C7}"/>
                </a:ext>
              </a:extLst>
            </p:cNvPr>
            <p:cNvSpPr txBox="1"/>
            <p:nvPr/>
          </p:nvSpPr>
          <p:spPr>
            <a:xfrm>
              <a:off x="395818" y="384133"/>
              <a:ext cx="4471732" cy="4282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764" tIns="0" rIns="170764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>
                  <a:solidFill>
                    <a:sysClr val="window" lastClr="FFFFFF"/>
                  </a:solidFill>
                  <a:latin typeface="+mj-lt"/>
                </a:rPr>
                <a:t>Předpisy upravující zadávání VZ a soudní přezkum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8DCFA5-C3FD-03BD-E152-7A54483AF5F2}"/>
              </a:ext>
            </a:extLst>
          </p:cNvPr>
          <p:cNvGrpSpPr/>
          <p:nvPr/>
        </p:nvGrpSpPr>
        <p:grpSpPr>
          <a:xfrm>
            <a:off x="1114424" y="2638409"/>
            <a:ext cx="9515475" cy="1326971"/>
            <a:chOff x="0" y="1623272"/>
            <a:chExt cx="6454066" cy="885253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45D1ACF-DCC1-6C47-FF54-DB91288A91A0}"/>
                </a:ext>
              </a:extLst>
            </p:cNvPr>
            <p:cNvSpPr/>
            <p:nvPr/>
          </p:nvSpPr>
          <p:spPr>
            <a:xfrm>
              <a:off x="0" y="1658146"/>
              <a:ext cx="6454066" cy="75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6779A5B-B5CB-41A3-CFF6-99903AAC2016}"/>
                </a:ext>
              </a:extLst>
            </p:cNvPr>
            <p:cNvSpPr txBox="1"/>
            <p:nvPr/>
          </p:nvSpPr>
          <p:spPr>
            <a:xfrm>
              <a:off x="0" y="1623272"/>
              <a:ext cx="6454066" cy="88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907" tIns="333248" rIns="500907" bIns="85344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Metodický pokyn pro oblast zadávání zakázek pro programové období (dále jen „MPZ“)</a:t>
              </a:r>
            </a:p>
            <a:p>
              <a:pPr marL="571500" lvl="2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2014 – 2020 – Příloha č. 3 Obecných pravidel pro žadatele a příjemce</a:t>
              </a:r>
            </a:p>
            <a:p>
              <a:pPr marL="571500" lvl="2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2021 – 2027 – odkaz v Obecných pravidlech pro žadatele a příjemce na MPZ  (NOK)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cs-CZ" sz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</a:endParaRP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399DFE32-843E-96C8-DB04-2F640BF1E737}"/>
              </a:ext>
            </a:extLst>
          </p:cNvPr>
          <p:cNvGrpSpPr/>
          <p:nvPr/>
        </p:nvGrpSpPr>
        <p:grpSpPr>
          <a:xfrm>
            <a:off x="1372333" y="2547020"/>
            <a:ext cx="4517846" cy="357129"/>
            <a:chOff x="354996" y="1421986"/>
            <a:chExt cx="4517846" cy="488075"/>
          </a:xfrm>
        </p:grpSpPr>
        <p:sp>
          <p:nvSpPr>
            <p:cNvPr id="16" name="Obdélník: se zakulacenými rohy 15">
              <a:extLst>
                <a:ext uri="{FF2B5EF4-FFF2-40B4-BE49-F238E27FC236}">
                  <a16:creationId xmlns:a16="http://schemas.microsoft.com/office/drawing/2014/main" id="{58DC2163-E8E0-E30F-A117-F49E67E12CDE}"/>
                </a:ext>
              </a:extLst>
            </p:cNvPr>
            <p:cNvSpPr/>
            <p:nvPr/>
          </p:nvSpPr>
          <p:spPr>
            <a:xfrm>
              <a:off x="354996" y="1421986"/>
              <a:ext cx="4517846" cy="47232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Obdélník: se zakulacenými rohy 10">
              <a:extLst>
                <a:ext uri="{FF2B5EF4-FFF2-40B4-BE49-F238E27FC236}">
                  <a16:creationId xmlns:a16="http://schemas.microsoft.com/office/drawing/2014/main" id="{559DFA8D-E0EF-9C5A-AA4D-0550E39EF227}"/>
                </a:ext>
              </a:extLst>
            </p:cNvPr>
            <p:cNvSpPr txBox="1"/>
            <p:nvPr/>
          </p:nvSpPr>
          <p:spPr>
            <a:xfrm>
              <a:off x="378053" y="1483855"/>
              <a:ext cx="4471732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764" tIns="0" rIns="170764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>
                  <a:solidFill>
                    <a:sysClr val="window" lastClr="FFFFFF"/>
                  </a:solidFill>
                  <a:latin typeface="+mj-lt"/>
                </a:rPr>
                <a:t>Metodické předpisy upravující zadávání VZ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D1C80A2-115C-80E4-C1A0-E165C197039E}"/>
              </a:ext>
            </a:extLst>
          </p:cNvPr>
          <p:cNvGrpSpPr/>
          <p:nvPr/>
        </p:nvGrpSpPr>
        <p:grpSpPr>
          <a:xfrm>
            <a:off x="1114425" y="4136805"/>
            <a:ext cx="9515474" cy="1588774"/>
            <a:chOff x="0" y="2736705"/>
            <a:chExt cx="6454066" cy="1317875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940416F9-9360-453E-DBAB-69D69A186768}"/>
                </a:ext>
              </a:extLst>
            </p:cNvPr>
            <p:cNvSpPr/>
            <p:nvPr/>
          </p:nvSpPr>
          <p:spPr>
            <a:xfrm>
              <a:off x="0" y="2736706"/>
              <a:ext cx="6454066" cy="12096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4E5E5F8-D792-261A-DA76-AD74B8FB22B3}"/>
                </a:ext>
              </a:extLst>
            </p:cNvPr>
            <p:cNvSpPr txBox="1"/>
            <p:nvPr/>
          </p:nvSpPr>
          <p:spPr>
            <a:xfrm>
              <a:off x="0" y="2736705"/>
              <a:ext cx="6454066" cy="13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907" tIns="333248" rIns="500907" bIns="78232" numCol="1" spcCol="1270" anchor="t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 Obecná pravidla pro žadatele a příjemce (OPŽP) 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 Podmínky Rozhodnutí o poskytnutí dotace 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 Příloha č. 1 OPŽP pro IROP2 – Finanční opravy za nedodržení postupu stanoveného v ZZVZ a v MPZ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</a:rPr>
                <a:t> apod.</a:t>
              </a:r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cs-CZ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2326803-4713-CD3B-E6D9-910CE29FE863}"/>
              </a:ext>
            </a:extLst>
          </p:cNvPr>
          <p:cNvGrpSpPr/>
          <p:nvPr/>
        </p:nvGrpSpPr>
        <p:grpSpPr>
          <a:xfrm>
            <a:off x="1357289" y="4008512"/>
            <a:ext cx="4517846" cy="374592"/>
            <a:chOff x="354996" y="2500546"/>
            <a:chExt cx="4517846" cy="47232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10C59A60-2512-715C-9BB8-C9D2A4C82829}"/>
                </a:ext>
              </a:extLst>
            </p:cNvPr>
            <p:cNvSpPr/>
            <p:nvPr/>
          </p:nvSpPr>
          <p:spPr>
            <a:xfrm>
              <a:off x="354996" y="2500546"/>
              <a:ext cx="4517846" cy="47232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Obdélník: se zakulacenými rohy 14">
              <a:extLst>
                <a:ext uri="{FF2B5EF4-FFF2-40B4-BE49-F238E27FC236}">
                  <a16:creationId xmlns:a16="http://schemas.microsoft.com/office/drawing/2014/main" id="{0C754F0B-223E-CDD4-EFD4-D46A206F7FAF}"/>
                </a:ext>
              </a:extLst>
            </p:cNvPr>
            <p:cNvSpPr txBox="1"/>
            <p:nvPr/>
          </p:nvSpPr>
          <p:spPr>
            <a:xfrm>
              <a:off x="378053" y="2523603"/>
              <a:ext cx="4471732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764" tIns="0" rIns="170764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dirty="0">
                  <a:solidFill>
                    <a:sysClr val="window" lastClr="FFFFFF"/>
                  </a:solidFill>
                  <a:latin typeface="+mj-lt"/>
                </a:rPr>
                <a:t>Pravidla pro žadatele a příjemce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55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75B46B-9D15-25F6-2D27-1A7B43C2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68" y="6356350"/>
            <a:ext cx="657639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200" cap="none" spc="20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IROP</a:t>
            </a:r>
            <a:r>
              <a:rPr kumimoji="0" lang="cs-CZ" sz="1400" b="0" i="0" u="none" strike="noStrike" kern="200" cap="none" spc="200" normalizeH="0" baseline="0" noProof="0" dirty="0">
                <a:ln>
                  <a:noFill/>
                </a:ln>
                <a:solidFill>
                  <a:srgbClr val="164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Soudní přezkumy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372C407-AA8B-7803-8F00-37FE62C42FA3}"/>
              </a:ext>
            </a:extLst>
          </p:cNvPr>
          <p:cNvSpPr txBox="1">
            <a:spLocks/>
          </p:cNvSpPr>
          <p:nvPr/>
        </p:nvSpPr>
        <p:spPr>
          <a:xfrm>
            <a:off x="1458278" y="300762"/>
            <a:ext cx="892594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OBRANA PROTI ZJIŠTĚNÍ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00529C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3CB5BED-692D-7C74-3609-D743ACA8B095}"/>
              </a:ext>
            </a:extLst>
          </p:cNvPr>
          <p:cNvGrpSpPr/>
          <p:nvPr/>
        </p:nvGrpSpPr>
        <p:grpSpPr>
          <a:xfrm>
            <a:off x="1008918" y="1266991"/>
            <a:ext cx="9620981" cy="1466916"/>
            <a:chOff x="-71562" y="679812"/>
            <a:chExt cx="6525628" cy="773624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ED84E7F6-850F-0D42-ECD3-68463D878D06}"/>
                </a:ext>
              </a:extLst>
            </p:cNvPr>
            <p:cNvSpPr/>
            <p:nvPr/>
          </p:nvSpPr>
          <p:spPr>
            <a:xfrm>
              <a:off x="0" y="697436"/>
              <a:ext cx="6454066" cy="75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61939A54-4DB9-D0BF-2B66-A0175AA7706A}"/>
                </a:ext>
              </a:extLst>
            </p:cNvPr>
            <p:cNvSpPr txBox="1"/>
            <p:nvPr/>
          </p:nvSpPr>
          <p:spPr>
            <a:xfrm>
              <a:off x="-71562" y="679812"/>
              <a:ext cx="6454066" cy="415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907" tIns="333248" rIns="500907" bIns="85344" numCol="1" spcCol="1270" anchor="t" anchorCtr="0">
              <a:noAutofit/>
            </a:bodyPr>
            <a:lstStyle/>
            <a:p>
              <a:pPr marL="285750" marR="0" lvl="1" indent="-28575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INFORMACE O NEVYPLACENÍ ČÁSTI DOTACE (prvostupňové rozhodnutí v rámci RP) – možnost podat námitky do 15 dní ode dne doručení</a:t>
              </a:r>
            </a:p>
            <a:p>
              <a:pPr marL="285750" marR="0" lvl="1" indent="-28575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/>
                </a:rPr>
                <a:t>ROZHODNUTÍ O NÁMITKÁCH DLE § 14e rozpočtových pravidel (druhostupňové rozhodnutí v rámci RP) – konečné rozhodnutí, proti kterému nelze podat odvolání</a:t>
              </a:r>
              <a:endPara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87B003A-1068-3D3A-508D-CE85BDA63902}"/>
              </a:ext>
            </a:extLst>
          </p:cNvPr>
          <p:cNvGrpSpPr/>
          <p:nvPr/>
        </p:nvGrpSpPr>
        <p:grpSpPr>
          <a:xfrm>
            <a:off x="1367893" y="1083715"/>
            <a:ext cx="2698896" cy="390145"/>
            <a:chOff x="372761" y="427404"/>
            <a:chExt cx="4517846" cy="485727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123AFA0F-58ED-A4A1-3492-8C04607F0C49}"/>
                </a:ext>
              </a:extLst>
            </p:cNvPr>
            <p:cNvSpPr/>
            <p:nvPr/>
          </p:nvSpPr>
          <p:spPr>
            <a:xfrm>
              <a:off x="372761" y="440811"/>
              <a:ext cx="4517846" cy="47232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Obdélník: se zakulacenými rohy 6">
              <a:extLst>
                <a:ext uri="{FF2B5EF4-FFF2-40B4-BE49-F238E27FC236}">
                  <a16:creationId xmlns:a16="http://schemas.microsoft.com/office/drawing/2014/main" id="{615D1ECA-4EFB-8391-A7E7-6533D7B4D5C7}"/>
                </a:ext>
              </a:extLst>
            </p:cNvPr>
            <p:cNvSpPr txBox="1"/>
            <p:nvPr/>
          </p:nvSpPr>
          <p:spPr>
            <a:xfrm>
              <a:off x="372761" y="427404"/>
              <a:ext cx="4471732" cy="449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764" tIns="0" rIns="170764" bIns="0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ROZPOČTOVÁ PRAVIDLA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8DCFA5-C3FD-03BD-E152-7A54483AF5F2}"/>
              </a:ext>
            </a:extLst>
          </p:cNvPr>
          <p:cNvGrpSpPr/>
          <p:nvPr/>
        </p:nvGrpSpPr>
        <p:grpSpPr>
          <a:xfrm>
            <a:off x="1114424" y="3052238"/>
            <a:ext cx="9515475" cy="1378252"/>
            <a:chOff x="0" y="1658146"/>
            <a:chExt cx="6454066" cy="885253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E45D1ACF-DCC1-6C47-FF54-DB91288A91A0}"/>
                </a:ext>
              </a:extLst>
            </p:cNvPr>
            <p:cNvSpPr/>
            <p:nvPr/>
          </p:nvSpPr>
          <p:spPr>
            <a:xfrm>
              <a:off x="0" y="1658146"/>
              <a:ext cx="6454066" cy="75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36779A5B-B5CB-41A3-CFF6-99903AAC2016}"/>
                </a:ext>
              </a:extLst>
            </p:cNvPr>
            <p:cNvSpPr txBox="1"/>
            <p:nvPr/>
          </p:nvSpPr>
          <p:spPr>
            <a:xfrm>
              <a:off x="0" y="1658146"/>
              <a:ext cx="6454066" cy="88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907" tIns="333248" rIns="500907" bIns="85344" numCol="1" spcCol="1270" anchor="t" anchorCtr="0">
              <a:noAutofit/>
            </a:bodyPr>
            <a:lstStyle/>
            <a:p>
              <a:pPr marL="285750" marR="0" lvl="1" indent="-285750" algn="just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cs-CZ" sz="14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/>
                </a:rPr>
                <a:t>Proti</a:t>
              </a: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ROZHODNUTÍ O NÁMITKÁCH dle § 14e rozpočtových pravidel lze podat žalobu ve smyslu § 65 soudního řádu správního, žalobu je nutné podat ve lhůtě 2 měsíců ode dne doručení rozhodnutí o námitkách, a to k místně a věcně příslušnému soudu žalovaného, což je Městský soud v Praze</a:t>
              </a:r>
            </a:p>
          </p:txBody>
        </p:sp>
      </p:grp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58DC2163-E8E0-E30F-A117-F49E67E12CDE}"/>
              </a:ext>
            </a:extLst>
          </p:cNvPr>
          <p:cNvSpPr/>
          <p:nvPr/>
        </p:nvSpPr>
        <p:spPr>
          <a:xfrm>
            <a:off x="1354315" y="2878519"/>
            <a:ext cx="4717500" cy="345601"/>
          </a:xfrm>
          <a:prstGeom prst="roundRect">
            <a:avLst/>
          </a:prstGeom>
          <a:solidFill>
            <a:srgbClr val="4F81B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ŘÍZENÍ PRVOSTUPŇOVÉ v rámci soudní soustavy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D1C80A2-115C-80E4-C1A0-E165C197039E}"/>
              </a:ext>
            </a:extLst>
          </p:cNvPr>
          <p:cNvGrpSpPr/>
          <p:nvPr/>
        </p:nvGrpSpPr>
        <p:grpSpPr>
          <a:xfrm>
            <a:off x="1114424" y="4607317"/>
            <a:ext cx="9515474" cy="1033540"/>
            <a:chOff x="0" y="2736705"/>
            <a:chExt cx="6454066" cy="1317875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940416F9-9360-453E-DBAB-69D69A186768}"/>
                </a:ext>
              </a:extLst>
            </p:cNvPr>
            <p:cNvSpPr/>
            <p:nvPr/>
          </p:nvSpPr>
          <p:spPr>
            <a:xfrm>
              <a:off x="0" y="2736706"/>
              <a:ext cx="6454066" cy="12096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4E5E5F8-D792-261A-DA76-AD74B8FB22B3}"/>
                </a:ext>
              </a:extLst>
            </p:cNvPr>
            <p:cNvSpPr txBox="1"/>
            <p:nvPr/>
          </p:nvSpPr>
          <p:spPr>
            <a:xfrm>
              <a:off x="0" y="2736705"/>
              <a:ext cx="6454066" cy="1317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0907" tIns="333248" rIns="500907" bIns="78232" numCol="1" spcCol="1270" anchor="t" anchorCtr="0">
              <a:noAutofit/>
            </a:bodyPr>
            <a:lstStyle/>
            <a:p>
              <a:pPr marL="285750" marR="0" lvl="1" indent="-285750" algn="just" defTabSz="4889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Proti ROZSUDKU MĚSTSKÉHO SOUDU V PRAZE lze podat kasační stížnost ve smyslu § 102 soudního řádu správního, a to do 2 týdnů ode dne doručení rozsudku.</a:t>
              </a:r>
              <a:endPara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2326803-4713-CD3B-E6D9-910CE29FE863}"/>
              </a:ext>
            </a:extLst>
          </p:cNvPr>
          <p:cNvGrpSpPr/>
          <p:nvPr/>
        </p:nvGrpSpPr>
        <p:grpSpPr>
          <a:xfrm>
            <a:off x="1343709" y="4373868"/>
            <a:ext cx="4738711" cy="374592"/>
            <a:chOff x="354996" y="2500546"/>
            <a:chExt cx="4517846" cy="47232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10C59A60-2512-715C-9BB8-C9D2A4C82829}"/>
                </a:ext>
              </a:extLst>
            </p:cNvPr>
            <p:cNvSpPr/>
            <p:nvPr/>
          </p:nvSpPr>
          <p:spPr>
            <a:xfrm>
              <a:off x="354996" y="2500546"/>
              <a:ext cx="4517846" cy="47232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Obdélník: se zakulacenými rohy 14">
              <a:extLst>
                <a:ext uri="{FF2B5EF4-FFF2-40B4-BE49-F238E27FC236}">
                  <a16:creationId xmlns:a16="http://schemas.microsoft.com/office/drawing/2014/main" id="{0C754F0B-223E-CDD4-EFD4-D46A206F7FAF}"/>
                </a:ext>
              </a:extLst>
            </p:cNvPr>
            <p:cNvSpPr txBox="1"/>
            <p:nvPr/>
          </p:nvSpPr>
          <p:spPr>
            <a:xfrm>
              <a:off x="378053" y="2523603"/>
              <a:ext cx="4471732" cy="426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764" tIns="0" rIns="170764" bIns="0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400" dirty="0">
                  <a:solidFill>
                    <a:sysClr val="window" lastClr="FFFFFF"/>
                  </a:solidFill>
                  <a:latin typeface="Arial" panose="020B0604020202020204"/>
                </a:rPr>
                <a:t>ŘÍZENÍ DRUHOSTUPŇOVÉ v rámci soudní soustavy</a:t>
              </a:r>
              <a:endPara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01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95C56039-E535-7EFF-B697-7F03C1E0AF9B}"/>
              </a:ext>
            </a:extLst>
          </p:cNvPr>
          <p:cNvSpPr/>
          <p:nvPr/>
        </p:nvSpPr>
        <p:spPr>
          <a:xfrm>
            <a:off x="8681861" y="1988184"/>
            <a:ext cx="2044736" cy="832456"/>
          </a:xfrm>
          <a:prstGeom prst="rect">
            <a:avLst/>
          </a:prstGeom>
          <a:solidFill>
            <a:srgbClr val="FCE07A">
              <a:alpha val="48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155DEA-2BCD-1E59-1310-B2956CA0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52"/>
            <a:ext cx="10515600" cy="1325563"/>
          </a:xfrm>
        </p:spPr>
        <p:txBody>
          <a:bodyPr/>
          <a:lstStyle/>
          <a:p>
            <a:pPr algn="ctr" defTabSz="457200">
              <a:lnSpc>
                <a:spcPct val="100000"/>
              </a:lnSpc>
              <a:defRPr/>
            </a:pPr>
            <a:r>
              <a:rPr lang="cs-CZ" sz="2800" cap="all" dirty="0">
                <a:solidFill>
                  <a:srgbClr val="00529C"/>
                </a:solidFill>
                <a:latin typeface="Arial" panose="020B0604020202020204"/>
                <a:cs typeface="Arial" panose="020B0604020202020204" pitchFamily="34" charset="0"/>
              </a:rPr>
              <a:t>STATISTIKA SOUDNÍCH SPORŮ V IROP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6DE33370-3F1D-D53E-520C-AF71C4CEC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32510"/>
              </p:ext>
            </p:extLst>
          </p:nvPr>
        </p:nvGraphicFramePr>
        <p:xfrm>
          <a:off x="838199" y="1690688"/>
          <a:ext cx="516138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5E96313A-A82F-1C50-34E4-7C70E5595977}"/>
              </a:ext>
            </a:extLst>
          </p:cNvPr>
          <p:cNvSpPr/>
          <p:nvPr/>
        </p:nvSpPr>
        <p:spPr>
          <a:xfrm>
            <a:off x="3470444" y="1988185"/>
            <a:ext cx="2044736" cy="832456"/>
          </a:xfrm>
          <a:prstGeom prst="rect">
            <a:avLst/>
          </a:prstGeom>
          <a:solidFill>
            <a:srgbClr val="FCE07A">
              <a:alpha val="48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B2FE2F-72B5-79FC-92B7-55B98075B8A8}"/>
              </a:ext>
            </a:extLst>
          </p:cNvPr>
          <p:cNvSpPr txBox="1"/>
          <p:nvPr/>
        </p:nvSpPr>
        <p:spPr>
          <a:xfrm>
            <a:off x="3637912" y="2050468"/>
            <a:ext cx="122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41</a:t>
            </a:r>
            <a:endParaRPr lang="cs-CZ" sz="4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525ADE2-0015-DB63-947B-7507C0E74F5C}"/>
              </a:ext>
            </a:extLst>
          </p:cNvPr>
          <p:cNvSpPr txBox="1"/>
          <p:nvPr/>
        </p:nvSpPr>
        <p:spPr>
          <a:xfrm>
            <a:off x="4440078" y="2112025"/>
            <a:ext cx="103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aktivních žalob</a:t>
            </a:r>
          </a:p>
        </p:txBody>
      </p:sp>
      <p:pic>
        <p:nvPicPr>
          <p:cNvPr id="9" name="Grafický objekt 8" descr="Uzavřené uvozovky obrys">
            <a:extLst>
              <a:ext uri="{FF2B5EF4-FFF2-40B4-BE49-F238E27FC236}">
                <a16:creationId xmlns:a16="http://schemas.microsoft.com/office/drawing/2014/main" id="{20D7F0D2-B250-DD00-B631-37808E28F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691" y="2368540"/>
            <a:ext cx="914400" cy="914400"/>
          </a:xfrm>
          <a:prstGeom prst="rect">
            <a:avLst/>
          </a:prstGeom>
        </p:spPr>
      </p:pic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9DF32FB2-5593-B40B-A636-8D21C3D99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157718"/>
              </p:ext>
            </p:extLst>
          </p:nvPr>
        </p:nvGraphicFramePr>
        <p:xfrm>
          <a:off x="5948005" y="2112025"/>
          <a:ext cx="5906596" cy="395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7C8366C9-2808-25B2-356C-D7C90E47FC32}"/>
              </a:ext>
            </a:extLst>
          </p:cNvPr>
          <p:cNvSpPr txBox="1"/>
          <p:nvPr/>
        </p:nvSpPr>
        <p:spPr>
          <a:xfrm>
            <a:off x="8901303" y="2050468"/>
            <a:ext cx="122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14</a:t>
            </a:r>
            <a:endParaRPr lang="cs-CZ" sz="4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6183100-DA0A-92EB-8EB5-BE5CB7824AF9}"/>
              </a:ext>
            </a:extLst>
          </p:cNvPr>
          <p:cNvSpPr txBox="1"/>
          <p:nvPr/>
        </p:nvSpPr>
        <p:spPr>
          <a:xfrm>
            <a:off x="9739177" y="2112024"/>
            <a:ext cx="1031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aktivních KS</a:t>
            </a:r>
          </a:p>
        </p:txBody>
      </p:sp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CABCE528-2E3C-4BEB-1F08-B6DD011CCA3C}"/>
              </a:ext>
            </a:extLst>
          </p:cNvPr>
          <p:cNvSpPr txBox="1">
            <a:spLocks/>
          </p:cNvSpPr>
          <p:nvPr/>
        </p:nvSpPr>
        <p:spPr>
          <a:xfrm>
            <a:off x="587895" y="6382129"/>
            <a:ext cx="65763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400" kern="200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IROP</a:t>
            </a:r>
            <a:r>
              <a:rPr lang="cs-CZ" dirty="0"/>
              <a:t>| Soudní přezkumy</a:t>
            </a:r>
          </a:p>
        </p:txBody>
      </p:sp>
    </p:spTree>
    <p:extLst>
      <p:ext uri="{BB962C8B-B14F-4D97-AF65-F5344CB8AC3E}">
        <p14:creationId xmlns:p14="http://schemas.microsoft.com/office/powerpoint/2010/main" val="316657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256" y="6306793"/>
            <a:ext cx="6576391" cy="365125"/>
          </a:xfrm>
        </p:spPr>
        <p:txBody>
          <a:bodyPr/>
          <a:lstStyle/>
          <a:p>
            <a:r>
              <a:rPr lang="cs-CZ" b="1" dirty="0"/>
              <a:t>IROP</a:t>
            </a:r>
            <a:r>
              <a:rPr lang="cs-CZ" dirty="0"/>
              <a:t>| Soudní přezkumy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0279E-0060-F866-BFD5-411431C807B7}"/>
              </a:ext>
            </a:extLst>
          </p:cNvPr>
          <p:cNvSpPr txBox="1">
            <a:spLocks/>
          </p:cNvSpPr>
          <p:nvPr/>
        </p:nvSpPr>
        <p:spPr>
          <a:xfrm>
            <a:off x="294192" y="630967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06DD1FA-63CF-8D9C-56D6-A7C9BB5A2399}"/>
              </a:ext>
            </a:extLst>
          </p:cNvPr>
          <p:cNvGrpSpPr/>
          <p:nvPr/>
        </p:nvGrpSpPr>
        <p:grpSpPr>
          <a:xfrm>
            <a:off x="560164" y="396604"/>
            <a:ext cx="10599975" cy="5554396"/>
            <a:chOff x="-5673" y="278352"/>
            <a:chExt cx="6614189" cy="201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12D54A94-B39A-C98E-E92C-E5F3EC97796C}"/>
                </a:ext>
              </a:extLst>
            </p:cNvPr>
            <p:cNvSpPr/>
            <p:nvPr/>
          </p:nvSpPr>
          <p:spPr>
            <a:xfrm>
              <a:off x="0" y="278352"/>
              <a:ext cx="6608516" cy="201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2D2C6BE-BD22-456D-5739-722FC6FA897E}"/>
                </a:ext>
              </a:extLst>
            </p:cNvPr>
            <p:cNvSpPr txBox="1"/>
            <p:nvPr/>
          </p:nvSpPr>
          <p:spPr>
            <a:xfrm>
              <a:off x="-5673" y="449918"/>
              <a:ext cx="6608516" cy="179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33248" rIns="512894" bIns="85344" numCol="1" spcCol="1270" anchor="t" anchorCtr="0">
              <a:noAutofit/>
            </a:bodyPr>
            <a:lstStyle/>
            <a:p>
              <a:pPr marL="285750" lvl="1" indent="-285750" algn="just" defTabSz="533400" eaLnBrk="0" fontAlgn="base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  <a:defRPr/>
              </a:pPr>
              <a:r>
                <a:rPr lang="cs-CZ" b="1" u="sng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Rozsudek Městského soudu v Praze č. j. </a:t>
              </a:r>
              <a:r>
                <a:rPr lang="cs-CZ" b="1" u="sng" dirty="0"/>
                <a:t>9 A 4/2020 – 99 ze dne 22. 6. 2022</a:t>
              </a:r>
              <a:endParaRPr lang="cs-CZ" b="1" u="sng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  <a:p>
              <a:pPr marL="285750" lvl="1" indent="-285750" algn="just" defTabSz="533400" eaLnBrk="0" fontAlgn="base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dirty="0"/>
                <a:t>Spor mezi účastníky řízení spočíval v posouzení, zda na základě uvedeného skutkového stavu a jednání žalobkyně, tj. uzavření kupní smlouvy s druhým dodavatelem, který učinil nabídku s mnohem vyšší cenou, byl žalovaný oprávněn dovodit porušení principů hospodárnosti, efektivity a účelnosti, když žalobkyni není vytýkáno, že by porušil nějakou povinnost explicitně stanovenou v ZZVZ, a žalobkyně namítala, že zadávací řízení proběhlo standardně za obvyklých obchodních okolností, které ZZVZ nevylučuje, přičemž nebyla uzavřena zakázaná dohoda (tj. dohoda soutěžitelů).</a:t>
              </a:r>
            </a:p>
            <a:p>
              <a:pPr marL="285750" lvl="1" indent="-285750" algn="just" defTabSz="533400" eaLnBrk="0" fontAlgn="base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dirty="0"/>
                <a:t>„</a:t>
              </a:r>
              <a:r>
                <a:rPr lang="cs-CZ" i="1" dirty="0"/>
                <a:t>Soud považuje za nezbytné předeslat, že </a:t>
              </a:r>
              <a:r>
                <a:rPr lang="cs-CZ" b="1" i="1" u="sng" dirty="0"/>
                <a:t>poskytnutí dotace z veřejného rozpočtu je de facto dobrou vůlí veřejného poskytovatele, která musí být na druhé straně vyvážena přísnými podmínkami, které zavazují jejího příjemce. Příjemce dotace je proto povinen při nakládání s rozpočtovými prostředky dodržovat nejen zákonné podmínky, ale také podmínky stanovené ve smlouvě či v rozhodnutí o poskytnutí dotace</a:t>
              </a:r>
              <a:r>
                <a:rPr lang="cs-CZ" i="1" dirty="0"/>
                <a:t> (viz např. rozsudek Nejvyššího správního soudu ze dne 19. 3. 2008, č. j. 9 </a:t>
              </a:r>
              <a:r>
                <a:rPr lang="cs-CZ" i="1" dirty="0" err="1"/>
                <a:t>Afs</a:t>
              </a:r>
              <a:r>
                <a:rPr lang="cs-CZ" i="1" dirty="0"/>
                <a:t> 113/2007 – 63)</a:t>
              </a:r>
              <a:r>
                <a:rPr lang="cs-CZ" dirty="0"/>
                <a:t>.“</a:t>
              </a:r>
              <a:endParaRPr lang="cs-CZ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E7CD2A9-BF3E-EA26-C97D-6DBBDAC0FFF2}"/>
              </a:ext>
            </a:extLst>
          </p:cNvPr>
          <p:cNvGrpSpPr/>
          <p:nvPr/>
        </p:nvGrpSpPr>
        <p:grpSpPr>
          <a:xfrm>
            <a:off x="790656" y="0"/>
            <a:ext cx="6829343" cy="809361"/>
            <a:chOff x="371670" y="90786"/>
            <a:chExt cx="5894809" cy="418201"/>
          </a:xfrm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BAC70DFC-437E-19F8-41DA-F8FD47DA959B}"/>
                </a:ext>
              </a:extLst>
            </p:cNvPr>
            <p:cNvSpPr/>
            <p:nvPr/>
          </p:nvSpPr>
          <p:spPr>
            <a:xfrm>
              <a:off x="371670" y="144857"/>
              <a:ext cx="5039003" cy="30790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0" name="Obdélník: se zakulacenými rohy 6">
              <a:extLst>
                <a:ext uri="{FF2B5EF4-FFF2-40B4-BE49-F238E27FC236}">
                  <a16:creationId xmlns:a16="http://schemas.microsoft.com/office/drawing/2014/main" id="{EC0D8062-4274-D3EE-DBAC-474C0AF553F9}"/>
                </a:ext>
              </a:extLst>
            </p:cNvPr>
            <p:cNvSpPr txBox="1"/>
            <p:nvPr/>
          </p:nvSpPr>
          <p:spPr>
            <a:xfrm>
              <a:off x="371671" y="90786"/>
              <a:ext cx="5894808" cy="418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dirty="0">
                  <a:solidFill>
                    <a:sysClr val="window" lastClr="FFFFFF"/>
                  </a:solidFill>
                </a:rPr>
                <a:t>Z</a:t>
              </a:r>
              <a:r>
                <a:rPr lang="cs-CZ" kern="1200" dirty="0">
                  <a:solidFill>
                    <a:sysClr val="window" lastClr="FFFFFF"/>
                  </a:solidFill>
                  <a:ea typeface="+mn-ea"/>
                  <a:cs typeface="+mn-cs"/>
                </a:rPr>
                <a:t>ásady 3E v soudních přezkumech rozhodnutí IROP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333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9256" y="6278833"/>
            <a:ext cx="6576391" cy="365125"/>
          </a:xfrm>
        </p:spPr>
        <p:txBody>
          <a:bodyPr/>
          <a:lstStyle/>
          <a:p>
            <a:r>
              <a:rPr lang="cs-CZ" b="1" dirty="0"/>
              <a:t>IROP</a:t>
            </a:r>
            <a:r>
              <a:rPr lang="cs-CZ" dirty="0"/>
              <a:t>| Soudní přezkumy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0279E-0060-F866-BFD5-411431C807B7}"/>
              </a:ext>
            </a:extLst>
          </p:cNvPr>
          <p:cNvSpPr txBox="1">
            <a:spLocks/>
          </p:cNvSpPr>
          <p:nvPr/>
        </p:nvSpPr>
        <p:spPr>
          <a:xfrm>
            <a:off x="294192" y="630967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06DD1FA-63CF-8D9C-56D6-A7C9BB5A2399}"/>
              </a:ext>
            </a:extLst>
          </p:cNvPr>
          <p:cNvGrpSpPr/>
          <p:nvPr/>
        </p:nvGrpSpPr>
        <p:grpSpPr>
          <a:xfrm>
            <a:off x="569254" y="396604"/>
            <a:ext cx="10590885" cy="5554396"/>
            <a:chOff x="-1" y="278352"/>
            <a:chExt cx="6608517" cy="201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12D54A94-B39A-C98E-E92C-E5F3EC97796C}"/>
                </a:ext>
              </a:extLst>
            </p:cNvPr>
            <p:cNvSpPr/>
            <p:nvPr/>
          </p:nvSpPr>
          <p:spPr>
            <a:xfrm>
              <a:off x="0" y="278352"/>
              <a:ext cx="6608516" cy="201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2D2C6BE-BD22-456D-5739-722FC6FA897E}"/>
                </a:ext>
              </a:extLst>
            </p:cNvPr>
            <p:cNvSpPr txBox="1"/>
            <p:nvPr/>
          </p:nvSpPr>
          <p:spPr>
            <a:xfrm>
              <a:off x="-1" y="463603"/>
              <a:ext cx="6608516" cy="179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33248" rIns="512894" bIns="85344" numCol="1" spcCol="1270" anchor="t" anchorCtr="0">
              <a:noAutofit/>
            </a:bodyPr>
            <a:lstStyle/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i="1" dirty="0"/>
                <a:t>„…</a:t>
              </a:r>
              <a:r>
                <a:rPr lang="cs-CZ" b="1" i="1" u="sng" dirty="0"/>
                <a:t>Poskytovatel dotace byl oprávněn nejen vycházet z realizace účelu dotace cestou zadávacího řízení podle ZZVZ, ale byl odpovědný za vykazování výdajů vůči Evropské komisi, kdy se musí jednat o výdaje skutečně hospodárné, efektivně a účelně vynaložené, a za to, že žalobkyně byla povinna dodržovat zásady 3E</a:t>
              </a:r>
              <a:r>
                <a:rPr lang="cs-CZ" i="1" dirty="0"/>
                <a:t>, což vyplývá jak z kapitoly 5.1 Obecných pravidel pro žadatele a příjemce, ale také z Podmínek rozhodnutí o poskytnutí dotace příjemci.“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i="1" dirty="0"/>
                <a:t>„V hodnocení výsledku zadávacího řízení totiž, jak bylo již výše naznačeno, nešlo o to, zda žalobkyně objektivně a formálně dodržela ZZVZ, zda se žalobkyně i oba dodavatelé chovali jako v běžném obchodním vztahu, ale zda žalobkyně při skutečnostech, které tyto nabídky provázely, se chovala tak, aby naplnila smysl a cíl ZZVZ a stejně jako dotační pravidla 3E. </a:t>
              </a:r>
              <a:r>
                <a:rPr lang="cs-CZ" b="1" i="1" u="sng" dirty="0"/>
                <a:t>To znamená, aby postupovala s určitou obezřetností, s vědomím, že při dodržení zásad 3E lze k zajištění stanovených cílů a předmětů dodávek uvedených v nabídkových smlouvách dosáhnout s vynaložením veřejných prostředků, jejichž výše při žádoucí efektivitě plnění vyplyne ze řádné hospodářské soutěže</a:t>
              </a:r>
              <a:r>
                <a:rPr lang="cs-CZ" dirty="0"/>
                <a:t>.“</a:t>
              </a:r>
            </a:p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cs-CZ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E7CD2A9-BF3E-EA26-C97D-6DBBDAC0FFF2}"/>
              </a:ext>
            </a:extLst>
          </p:cNvPr>
          <p:cNvGrpSpPr/>
          <p:nvPr/>
        </p:nvGrpSpPr>
        <p:grpSpPr>
          <a:xfrm>
            <a:off x="773726" y="31480"/>
            <a:ext cx="6799382" cy="809361"/>
            <a:chOff x="371670" y="90786"/>
            <a:chExt cx="5894809" cy="418201"/>
          </a:xfrm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BAC70DFC-437E-19F8-41DA-F8FD47DA959B}"/>
                </a:ext>
              </a:extLst>
            </p:cNvPr>
            <p:cNvSpPr/>
            <p:nvPr/>
          </p:nvSpPr>
          <p:spPr>
            <a:xfrm>
              <a:off x="371670" y="144857"/>
              <a:ext cx="5039003" cy="30790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0" name="Obdélník: se zakulacenými rohy 6">
              <a:extLst>
                <a:ext uri="{FF2B5EF4-FFF2-40B4-BE49-F238E27FC236}">
                  <a16:creationId xmlns:a16="http://schemas.microsoft.com/office/drawing/2014/main" id="{EC0D8062-4274-D3EE-DBAC-474C0AF553F9}"/>
                </a:ext>
              </a:extLst>
            </p:cNvPr>
            <p:cNvSpPr txBox="1"/>
            <p:nvPr/>
          </p:nvSpPr>
          <p:spPr>
            <a:xfrm>
              <a:off x="371671" y="90786"/>
              <a:ext cx="5894808" cy="418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dirty="0">
                  <a:solidFill>
                    <a:sysClr val="window" lastClr="FFFFFF"/>
                  </a:solidFill>
                </a:rPr>
                <a:t>Z</a:t>
              </a:r>
              <a:r>
                <a:rPr lang="cs-CZ" kern="1200" dirty="0">
                  <a:solidFill>
                    <a:sysClr val="window" lastClr="FFFFFF"/>
                  </a:solidFill>
                  <a:ea typeface="+mn-ea"/>
                  <a:cs typeface="+mn-cs"/>
                </a:rPr>
                <a:t>ásady 3E v soudních přezkumech rozhodnutí IROP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6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34" y="6325176"/>
            <a:ext cx="6576391" cy="365125"/>
          </a:xfrm>
        </p:spPr>
        <p:txBody>
          <a:bodyPr/>
          <a:lstStyle/>
          <a:p>
            <a:r>
              <a:rPr lang="cs-CZ" b="1" dirty="0"/>
              <a:t>IROP</a:t>
            </a:r>
            <a:r>
              <a:rPr lang="cs-CZ" dirty="0"/>
              <a:t>| Soudní přezkumy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0279E-0060-F866-BFD5-411431C807B7}"/>
              </a:ext>
            </a:extLst>
          </p:cNvPr>
          <p:cNvSpPr txBox="1">
            <a:spLocks/>
          </p:cNvSpPr>
          <p:nvPr/>
        </p:nvSpPr>
        <p:spPr>
          <a:xfrm>
            <a:off x="294192" y="1036318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906DD1FA-63CF-8D9C-56D6-A7C9BB5A2399}"/>
              </a:ext>
            </a:extLst>
          </p:cNvPr>
          <p:cNvGrpSpPr/>
          <p:nvPr/>
        </p:nvGrpSpPr>
        <p:grpSpPr>
          <a:xfrm>
            <a:off x="492934" y="624120"/>
            <a:ext cx="10618169" cy="5298139"/>
            <a:chOff x="-17026" y="278352"/>
            <a:chExt cx="6625542" cy="201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12D54A94-B39A-C98E-E92C-E5F3EC97796C}"/>
                </a:ext>
              </a:extLst>
            </p:cNvPr>
            <p:cNvSpPr/>
            <p:nvPr/>
          </p:nvSpPr>
          <p:spPr>
            <a:xfrm>
              <a:off x="0" y="278352"/>
              <a:ext cx="6608516" cy="2016000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2D2C6BE-BD22-456D-5739-722FC6FA897E}"/>
                </a:ext>
              </a:extLst>
            </p:cNvPr>
            <p:cNvSpPr txBox="1"/>
            <p:nvPr/>
          </p:nvSpPr>
          <p:spPr>
            <a:xfrm>
              <a:off x="-17026" y="445800"/>
              <a:ext cx="6608516" cy="1345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33248" rIns="512894" bIns="85344" numCol="1" spcCol="1270" anchor="t" anchorCtr="0">
              <a:noAutofit/>
            </a:bodyPr>
            <a:lstStyle/>
            <a:p>
              <a:pPr marL="285750" lvl="1" indent="-28575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cs-CZ" u="sng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ZÁVĚR</a:t>
              </a:r>
              <a:r>
                <a:rPr lang="cs-CZ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: 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Zadavatel postupuje v rozporu se zásadami 3E, když vyloučí dodavatele z další účasti v zadávacím řízení z důvodu nesplnění zadávacích podmínek (nedoložení splnění základní a profesní způsobilosti, technických kvalifikačních předpokladů atp.), </a:t>
              </a:r>
              <a:r>
                <a:rPr lang="cs-CZ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aniž by dodavatele vyzval k doplnění nabídky dle § 46 odst. 1 ZZVZ</a:t>
              </a:r>
              <a:r>
                <a:rPr lang="cs-CZ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, a měl tedy postaveno najisto, že tento účastník není schopen nedostatky nabídky ani po doplnění zhojit (pokud je náprava možná).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a typeface="+mn-ea"/>
                  <a:cs typeface="+mn-cs"/>
                </a:rPr>
                <a:t>Vhodné vždy vyzvat k objasnění nebo doplnění nabídky dodavatele s nejnižší nabídkovou cenou, pokud ZZVZ zadavateli takové vyzvání umožňuje a současně pokud neexistují jiné okolnosti v konkrétním případě odůvodňující nevyzvání dodavatele k objasnění nebo doplnění nabídky.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"/>
              </a:pPr>
              <a:endParaRPr lang="cs-CZ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  <a:p>
              <a:pPr algn="l"/>
              <a:endParaRPr lang="cs-CZ" sz="16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E7CD2A9-BF3E-EA26-C97D-6DBBDAC0FFF2}"/>
              </a:ext>
            </a:extLst>
          </p:cNvPr>
          <p:cNvGrpSpPr/>
          <p:nvPr/>
        </p:nvGrpSpPr>
        <p:grpSpPr>
          <a:xfrm>
            <a:off x="718052" y="333818"/>
            <a:ext cx="7442051" cy="814939"/>
            <a:chOff x="371671" y="-19554"/>
            <a:chExt cx="5894808" cy="421083"/>
          </a:xfrm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BAC70DFC-437E-19F8-41DA-F8FD47DA959B}"/>
                </a:ext>
              </a:extLst>
            </p:cNvPr>
            <p:cNvSpPr/>
            <p:nvPr/>
          </p:nvSpPr>
          <p:spPr>
            <a:xfrm>
              <a:off x="371671" y="-19554"/>
              <a:ext cx="4625961" cy="306519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10" name="Obdélník: se zakulacenými rohy 6">
              <a:extLst>
                <a:ext uri="{FF2B5EF4-FFF2-40B4-BE49-F238E27FC236}">
                  <a16:creationId xmlns:a16="http://schemas.microsoft.com/office/drawing/2014/main" id="{EC0D8062-4274-D3EE-DBAC-474C0AF553F9}"/>
                </a:ext>
              </a:extLst>
            </p:cNvPr>
            <p:cNvSpPr txBox="1"/>
            <p:nvPr/>
          </p:nvSpPr>
          <p:spPr>
            <a:xfrm>
              <a:off x="371671" y="34328"/>
              <a:ext cx="5894808" cy="3672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dirty="0">
                  <a:solidFill>
                    <a:sysClr val="window" lastClr="FFFFFF"/>
                  </a:solidFill>
                </a:rPr>
                <a:t>Zásady 3E v soudních přezkumech rozhodnutí IROP</a:t>
              </a:r>
              <a:endParaRPr lang="cs-CZ" kern="1200" dirty="0">
                <a:solidFill>
                  <a:sysClr val="window" lastClr="FFFFFF"/>
                </a:solidFill>
                <a:ea typeface="+mn-ea"/>
                <a:cs typeface="+mn-cs"/>
              </a:endParaRPr>
            </a:p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600" kern="1200" dirty="0">
                <a:solidFill>
                  <a:sysClr val="window" lastClr="FFFFFF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81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478" y="6323745"/>
            <a:ext cx="6576391" cy="365125"/>
          </a:xfrm>
        </p:spPr>
        <p:txBody>
          <a:bodyPr/>
          <a:lstStyle/>
          <a:p>
            <a:r>
              <a:rPr lang="cs-CZ" b="1" dirty="0"/>
              <a:t>IROP </a:t>
            </a:r>
            <a:r>
              <a:rPr lang="cs-CZ" dirty="0"/>
              <a:t>| Soudní přezkumy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579AECC-A0A1-8B13-0817-C1063944B7A8}"/>
              </a:ext>
            </a:extLst>
          </p:cNvPr>
          <p:cNvSpPr txBox="1">
            <a:spLocks/>
          </p:cNvSpPr>
          <p:nvPr/>
        </p:nvSpPr>
        <p:spPr>
          <a:xfrm>
            <a:off x="894267" y="116014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DD0A5-5693-01A4-3780-D19B365C9F82}"/>
              </a:ext>
            </a:extLst>
          </p:cNvPr>
          <p:cNvSpPr txBox="1">
            <a:spLocks/>
          </p:cNvSpPr>
          <p:nvPr/>
        </p:nvSpPr>
        <p:spPr>
          <a:xfrm>
            <a:off x="894267" y="48779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EEED1E5-C05A-8B33-D80E-B97EA99C85AA}"/>
              </a:ext>
            </a:extLst>
          </p:cNvPr>
          <p:cNvGrpSpPr/>
          <p:nvPr/>
        </p:nvGrpSpPr>
        <p:grpSpPr>
          <a:xfrm>
            <a:off x="445478" y="351692"/>
            <a:ext cx="11095122" cy="6018515"/>
            <a:chOff x="0" y="312677"/>
            <a:chExt cx="6696090" cy="176065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05B96847-001C-44D8-2495-D059D8622261}"/>
                </a:ext>
              </a:extLst>
            </p:cNvPr>
            <p:cNvSpPr/>
            <p:nvPr/>
          </p:nvSpPr>
          <p:spPr>
            <a:xfrm>
              <a:off x="0" y="312677"/>
              <a:ext cx="6608516" cy="1645875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95E0F4A-A8CD-A070-7ADC-A8752FF95F12}"/>
                </a:ext>
              </a:extLst>
            </p:cNvPr>
            <p:cNvSpPr txBox="1"/>
            <p:nvPr/>
          </p:nvSpPr>
          <p:spPr>
            <a:xfrm>
              <a:off x="0" y="328544"/>
              <a:ext cx="6696090" cy="1744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95732" rIns="512894" bIns="85344" numCol="1" spcCol="1270" anchor="t" anchorCtr="0">
              <a:noAutofit/>
            </a:bodyPr>
            <a:lstStyle/>
            <a:p>
              <a:pPr marL="285750" lvl="1" indent="-28575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cs-CZ" b="1" u="sng" dirty="0">
                  <a:solidFill>
                    <a:schemeClr val="tx1"/>
                  </a:solidFill>
                  <a:cs typeface="Calibri" panose="020F0502020204030204" pitchFamily="34" charset="0"/>
                </a:rPr>
                <a:t>Rozsudek Nejvyššího správního soudu č. j. </a:t>
              </a:r>
              <a:r>
                <a:rPr lang="cs-CZ" b="1" u="sng" dirty="0">
                  <a:cs typeface="Calibri" panose="020F0502020204030204" pitchFamily="34" charset="0"/>
                </a:rPr>
                <a:t>9 </a:t>
              </a:r>
              <a:r>
                <a:rPr lang="cs-CZ" b="1" u="sng" dirty="0" err="1">
                  <a:cs typeface="Calibri" panose="020F0502020204030204" pitchFamily="34" charset="0"/>
                </a:rPr>
                <a:t>Afs</a:t>
              </a:r>
              <a:r>
                <a:rPr lang="cs-CZ" b="1" u="sng" dirty="0">
                  <a:cs typeface="Calibri" panose="020F0502020204030204" pitchFamily="34" charset="0"/>
                </a:rPr>
                <a:t> 203/2023 – 47 ze dne 14. 12. 2023</a:t>
              </a:r>
              <a:endParaRPr lang="cs-CZ" b="1" u="sng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Calibri" panose="020F0502020204030204" pitchFamily="34" charset="0"/>
              </a:endParaRP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Calibri" panose="020F0502020204030204" pitchFamily="34" charset="0"/>
                </a:rPr>
                <a:t>Na opatření o nevyplacení části dotace se nevztahují pravidla správního řádu ve smyslu § 68 a § 69 správního řádu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dirty="0"/>
                <a:t>„</a:t>
              </a:r>
              <a:r>
                <a:rPr lang="cs-CZ" i="1" dirty="0"/>
                <a:t>Ve světle výše uvedeného NSS uzavírá, že </a:t>
              </a:r>
              <a:r>
                <a:rPr lang="cs-CZ" b="1" i="1" dirty="0"/>
                <a:t>opatření poskytovatele dotace dle § 14e odst. 1 rozpočtových pravidel nelze považovat za rozhodnutí ve smyslu správního řádu. Tím je až rozhodnutí o námitkách proti tomuto opatření dle § 14e odst. 3 rozpočtových pravidel</a:t>
              </a:r>
              <a:r>
                <a:rPr lang="cs-CZ" dirty="0"/>
                <a:t>.“</a:t>
              </a:r>
              <a:endParaRPr lang="cs-CZ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Calibri" panose="020F0502020204030204" pitchFamily="34" charset="0"/>
              </a:endParaRP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Calibri" panose="020F0502020204030204" pitchFamily="34" charset="0"/>
                </a:rPr>
                <a:t>„</a:t>
              </a:r>
              <a:r>
                <a:rPr lang="cs-CZ" i="1" dirty="0"/>
                <a:t>Z tohoto důvodu </a:t>
              </a:r>
              <a:r>
                <a:rPr lang="cs-CZ" b="1" i="1" dirty="0"/>
                <a:t>městský soud v projednávané věci pochybil, označil-li opatření poskytovatele za nicotná z důvodu absence náležitostí dle § 68 a § 69 správního řádu</a:t>
              </a:r>
              <a:r>
                <a:rPr lang="cs-CZ" dirty="0"/>
                <a:t>.“</a:t>
              </a:r>
              <a:endParaRPr lang="cs-CZ" dirty="0">
                <a:cs typeface="Calibri" panose="020F0502020204030204" pitchFamily="34" charset="0"/>
              </a:endParaRPr>
            </a:p>
            <a:p>
              <a:pPr marL="285750" lvl="1" indent="-28575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Char char="-"/>
              </a:pPr>
              <a:endParaRPr lang="cs-CZ" dirty="0">
                <a:cs typeface="Calibri" panose="020F0502020204030204" pitchFamily="34" charset="0"/>
              </a:endParaRPr>
            </a:p>
            <a:p>
              <a:pPr marL="285750" lvl="1" indent="-285750" algn="just" defTabSz="5334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cs-CZ" u="sng" dirty="0">
                  <a:cs typeface="Calibri" panose="020F0502020204030204" pitchFamily="34" charset="0"/>
                </a:rPr>
                <a:t>ZÁVĚR: 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dirty="0"/>
                <a:t>Dle § 14e odst. 1 rozpočtových pravidel je však nutné na opatření o nevyplacení části dotace klást určité formální a obsahové nároky, aby se proti němu mohl příjemce dotace účinně bránit námitkami postupem dle § 14e odst. 2 rozpočtových pravidel. </a:t>
              </a:r>
              <a:r>
                <a:rPr lang="cs-CZ" b="1" dirty="0"/>
                <a:t>Toto opatření musí minimálně obsahovat důvody, ve kterých poskytovatel spatřuje porušení povinnosti stanovené právním předpisem, nedodržení účelu dotace nebo podmínek, za kterých byla dotace poskytnuta</a:t>
              </a:r>
              <a:r>
                <a:rPr lang="cs-CZ" dirty="0"/>
                <a:t>.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EB13F1A-7531-3B30-6A4D-F25987DF4833}"/>
              </a:ext>
            </a:extLst>
          </p:cNvPr>
          <p:cNvGrpSpPr/>
          <p:nvPr/>
        </p:nvGrpSpPr>
        <p:grpSpPr>
          <a:xfrm>
            <a:off x="796507" y="106203"/>
            <a:ext cx="8453001" cy="560880"/>
            <a:chOff x="348615" y="28278"/>
            <a:chExt cx="4625961" cy="56088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9D00E185-15B1-4F25-91B1-52C5E136D165}"/>
                </a:ext>
              </a:extLst>
            </p:cNvPr>
            <p:cNvSpPr/>
            <p:nvPr/>
          </p:nvSpPr>
          <p:spPr>
            <a:xfrm>
              <a:off x="348615" y="28278"/>
              <a:ext cx="4625961" cy="56088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3" name="Obdélník: se zakulacenými rohy 6">
              <a:extLst>
                <a:ext uri="{FF2B5EF4-FFF2-40B4-BE49-F238E27FC236}">
                  <a16:creationId xmlns:a16="http://schemas.microsoft.com/office/drawing/2014/main" id="{AE4473E4-AA76-C345-74B6-91805B93D2E8}"/>
                </a:ext>
              </a:extLst>
            </p:cNvPr>
            <p:cNvSpPr txBox="1"/>
            <p:nvPr/>
          </p:nvSpPr>
          <p:spPr>
            <a:xfrm>
              <a:off x="375996" y="55658"/>
              <a:ext cx="438617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>
                  <a:tab pos="93663" algn="l"/>
                  <a:tab pos="177800" algn="l"/>
                </a:tabLst>
              </a:pPr>
              <a:r>
                <a:rPr lang="cs-CZ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Náležitosti rozhodnutí dle § 14e rozpočtových pravidel v soudním přezkumu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30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B4C0B4-B02D-A5D9-8DD4-E4110C5E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8528" y="6341795"/>
            <a:ext cx="6576391" cy="365125"/>
          </a:xfrm>
        </p:spPr>
        <p:txBody>
          <a:bodyPr/>
          <a:lstStyle/>
          <a:p>
            <a:r>
              <a:rPr lang="cs-CZ" b="1" dirty="0"/>
              <a:t>IROP </a:t>
            </a:r>
            <a:r>
              <a:rPr lang="cs-CZ" dirty="0"/>
              <a:t>| Soudní přezkumy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579AECC-A0A1-8B13-0817-C1063944B7A8}"/>
              </a:ext>
            </a:extLst>
          </p:cNvPr>
          <p:cNvSpPr txBox="1">
            <a:spLocks/>
          </p:cNvSpPr>
          <p:nvPr/>
        </p:nvSpPr>
        <p:spPr>
          <a:xfrm>
            <a:off x="894267" y="116014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9DD0A5-5693-01A4-3780-D19B365C9F82}"/>
              </a:ext>
            </a:extLst>
          </p:cNvPr>
          <p:cNvSpPr txBox="1">
            <a:spLocks/>
          </p:cNvSpPr>
          <p:nvPr/>
        </p:nvSpPr>
        <p:spPr>
          <a:xfrm>
            <a:off x="894267" y="487793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EEED1E5-C05A-8B33-D80E-B97EA99C85AA}"/>
              </a:ext>
            </a:extLst>
          </p:cNvPr>
          <p:cNvGrpSpPr/>
          <p:nvPr/>
        </p:nvGrpSpPr>
        <p:grpSpPr>
          <a:xfrm>
            <a:off x="618528" y="646797"/>
            <a:ext cx="10954943" cy="5682173"/>
            <a:chOff x="0" y="312677"/>
            <a:chExt cx="6715929" cy="1760658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05B96847-001C-44D8-2495-D059D8622261}"/>
                </a:ext>
              </a:extLst>
            </p:cNvPr>
            <p:cNvSpPr/>
            <p:nvPr/>
          </p:nvSpPr>
          <p:spPr>
            <a:xfrm>
              <a:off x="0" y="312677"/>
              <a:ext cx="6608516" cy="1645875"/>
            </a:xfrm>
            <a:prstGeom prst="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4F81B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95E0F4A-A8CD-A070-7ADC-A8752FF95F12}"/>
                </a:ext>
              </a:extLst>
            </p:cNvPr>
            <p:cNvSpPr txBox="1"/>
            <p:nvPr/>
          </p:nvSpPr>
          <p:spPr>
            <a:xfrm>
              <a:off x="19839" y="328544"/>
              <a:ext cx="6696090" cy="1744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894" tIns="395732" rIns="512894" bIns="85344" numCol="1" spcCol="1270" anchor="t" anchorCtr="0">
              <a:noAutofit/>
            </a:bodyPr>
            <a:lstStyle/>
            <a:p>
              <a:pPr marL="285750" lvl="0" indent="-285750"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cs-CZ" b="1" u="sng" dirty="0">
                  <a:solidFill>
                    <a:schemeClr val="tx1"/>
                  </a:solidFill>
                  <a:cs typeface="Calibri" panose="020F0502020204030204" pitchFamily="34" charset="0"/>
                </a:rPr>
                <a:t>Rozsudek</a:t>
              </a:r>
              <a:r>
                <a:rPr lang="cs-CZ" sz="1800" b="1" u="sng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 Městského soudu v Praze č. j. 17 A 108/2023 – 51 ze dne 30. 4. 2024</a:t>
              </a:r>
              <a:endParaRPr lang="cs-CZ" dirty="0"/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Calibri" panose="020F0502020204030204" pitchFamily="34" charset="0"/>
                </a:rPr>
                <a:t>S</a:t>
              </a: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por týkající se </a:t>
              </a:r>
              <a:r>
                <a:rPr lang="cs-CZ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Calibri" panose="020F0502020204030204" pitchFamily="34" charset="0"/>
                </a:rPr>
                <a:t>žádosti</a:t>
              </a: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 o prominutí zmeškání lhůty pro podání námitek proti krácení dotace</a:t>
              </a:r>
            </a:p>
            <a:p>
              <a:pPr marL="285750" lvl="1" indent="-285750" algn="just" defTabSz="53340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cs-CZ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cs typeface="Calibri" panose="020F0502020204030204" pitchFamily="34" charset="0"/>
                </a:rPr>
                <a:t>N</a:t>
              </a: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ámitka žalobce -&gt; před vydáním usnesení nebyl žalobce seznámen se spisem dle § 36 správního řádu</a:t>
              </a:r>
            </a:p>
            <a:p>
              <a:pPr marL="285750" lvl="0" indent="-285750" algn="just" defTabSz="533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cs-CZ" sz="18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Soud uvádí, že „</a:t>
              </a:r>
              <a:r>
                <a:rPr lang="cs-CZ" sz="1800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spisová dokumentace je uložena v informačním systému MS2014+, do kterého má pověřená osoba žalobce zřízený přístup. K tomu soud dodává, že </a:t>
              </a:r>
              <a:r>
                <a:rPr lang="cs-CZ" sz="1800" b="1" i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a typeface="+mn-ea"/>
                  <a:cs typeface="Calibri" panose="020F0502020204030204" pitchFamily="34" charset="0"/>
                </a:rPr>
                <a:t>doručování prostřednictvím tohoto systému je v souladu s dotačními podmínkami, které v části IV bodě 1 stanoví, že rozhodnutí s Podmínkami je vyhotoveno v elektronické podobě, uložené v informačním systému MS 2014+. Z toho lze dovodit, že informační systém MS 2014+ byl, pokud jde o dokumenty týkající se dotace, hlavním komunikačním kanálem mezi žalobcem a správními orgány.“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FEB13F1A-7531-3B30-6A4D-F25987DF4833}"/>
              </a:ext>
            </a:extLst>
          </p:cNvPr>
          <p:cNvGrpSpPr/>
          <p:nvPr/>
        </p:nvGrpSpPr>
        <p:grpSpPr>
          <a:xfrm>
            <a:off x="838199" y="403875"/>
            <a:ext cx="4976447" cy="560880"/>
            <a:chOff x="348615" y="28278"/>
            <a:chExt cx="4625961" cy="560880"/>
          </a:xfrm>
        </p:grpSpPr>
        <p:sp>
          <p:nvSpPr>
            <p:cNvPr id="22" name="Obdélník: se zakulacenými rohy 21">
              <a:extLst>
                <a:ext uri="{FF2B5EF4-FFF2-40B4-BE49-F238E27FC236}">
                  <a16:creationId xmlns:a16="http://schemas.microsoft.com/office/drawing/2014/main" id="{9D00E185-15B1-4F25-91B1-52C5E136D165}"/>
                </a:ext>
              </a:extLst>
            </p:cNvPr>
            <p:cNvSpPr/>
            <p:nvPr/>
          </p:nvSpPr>
          <p:spPr>
            <a:xfrm>
              <a:off x="348615" y="28278"/>
              <a:ext cx="4625961" cy="56088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>
                <a:latin typeface="+mj-lt"/>
              </a:endParaRPr>
            </a:p>
          </p:txBody>
        </p:sp>
        <p:sp>
          <p:nvSpPr>
            <p:cNvPr id="23" name="Obdélník: se zakulacenými rohy 6">
              <a:extLst>
                <a:ext uri="{FF2B5EF4-FFF2-40B4-BE49-F238E27FC236}">
                  <a16:creationId xmlns:a16="http://schemas.microsoft.com/office/drawing/2014/main" id="{AE4473E4-AA76-C345-74B6-91805B93D2E8}"/>
                </a:ext>
              </a:extLst>
            </p:cNvPr>
            <p:cNvSpPr txBox="1"/>
            <p:nvPr/>
          </p:nvSpPr>
          <p:spPr>
            <a:xfrm>
              <a:off x="375996" y="55658"/>
              <a:ext cx="4386170" cy="50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4850" tIns="0" rIns="174850" bIns="0" numCol="1" spcCol="1270" anchor="ctr" anchorCtr="0">
              <a:noAutofit/>
            </a:bodyPr>
            <a:lstStyle/>
            <a:p>
              <a:pPr lvl="0">
                <a:buNone/>
              </a:pPr>
              <a:r>
                <a:rPr lang="cs-CZ" sz="1800" dirty="0">
                  <a:solidFill>
                    <a:sysClr val="window" lastClr="FFFFFF"/>
                  </a:solidFill>
                  <a:latin typeface="+mn-lt"/>
                  <a:ea typeface="+mn-ea"/>
                  <a:cs typeface="Calibri" panose="020F0502020204030204" pitchFamily="34" charset="0"/>
                </a:rPr>
                <a:t>Nahlížení do spisu dle § 36 správního řádu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9416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4193"/>
      </a:accent1>
      <a:accent2>
        <a:srgbClr val="4769A8"/>
      </a:accent2>
      <a:accent3>
        <a:srgbClr val="7590BF"/>
      </a:accent3>
      <a:accent4>
        <a:srgbClr val="A3B3D2"/>
      </a:accent4>
      <a:accent5>
        <a:srgbClr val="D1DAEB"/>
      </a:accent5>
      <a:accent6>
        <a:srgbClr val="E8ECF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9009</TotalTime>
  <Words>1770</Words>
  <Application>Microsoft Office PowerPoint</Application>
  <PresentationFormat>Širokoúhlá obrazovka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Motiv Office</vt:lpstr>
      <vt:lpstr>  Zkušenosti ze soudních přezkumů rozhodnutí v projektech IROP</vt:lpstr>
      <vt:lpstr>Prezentace aplikace PowerPoint</vt:lpstr>
      <vt:lpstr>Prezentace aplikace PowerPoint</vt:lpstr>
      <vt:lpstr>STATISTIKA SOUDNÍCH SPORŮ V 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IP</dc:creator>
  <cp:lastModifiedBy>Hrubá Julie</cp:lastModifiedBy>
  <cp:revision>152</cp:revision>
  <cp:lastPrinted>2023-07-12T07:16:35Z</cp:lastPrinted>
  <dcterms:created xsi:type="dcterms:W3CDTF">2021-07-30T07:07:43Z</dcterms:created>
  <dcterms:modified xsi:type="dcterms:W3CDTF">2024-10-17T13:17:26Z</dcterms:modified>
</cp:coreProperties>
</file>