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73" r:id="rId5"/>
    <p:sldId id="274" r:id="rId6"/>
    <p:sldId id="275" r:id="rId7"/>
    <p:sldId id="277" r:id="rId8"/>
    <p:sldId id="279" r:id="rId9"/>
    <p:sldId id="264" r:id="rId10"/>
    <p:sldId id="272" r:id="rId11"/>
    <p:sldId id="268" r:id="rId12"/>
    <p:sldId id="269" r:id="rId13"/>
    <p:sldId id="265" r:id="rId14"/>
    <p:sldId id="270" r:id="rId15"/>
    <p:sldId id="271" r:id="rId16"/>
    <p:sldId id="263" r:id="rId17"/>
    <p:sldId id="267" r:id="rId18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c:style val="2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spc="0" baseline="0">
                <a:solidFill>
                  <a:srgbClr val="595959"/>
                </a:solidFill>
                <a:latin typeface="Aptos"/>
              </a:defRPr>
            </a:pPr>
            <a:r>
              <a:rPr lang="pl-PL" sz="1400" b="0" i="0" u="none" strike="noStrike" kern="1200" cap="none" spc="0" baseline="0">
                <a:solidFill>
                  <a:srgbClr val="595959"/>
                </a:solidFill>
                <a:uFillTx/>
                <a:latin typeface="Aptos"/>
              </a:rPr>
              <a:t>Průměrný počet VZ dle ZZVZ za rok 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>
        <c:manualLayout>
          <c:xMode val="edge"/>
          <c:yMode val="edge"/>
          <c:x val="0.12011590909090911"/>
          <c:y val="0.16923358974271924"/>
          <c:w val="0.55061489898989902"/>
          <c:h val="0.70088682071394415"/>
        </c:manualLayout>
      </c:layout>
      <c:pieChart>
        <c:varyColors val="1"/>
        <c:ser>
          <c:idx val="0"/>
          <c:order val="0"/>
          <c:tx>
            <c:v>Řada1</c:v>
          </c:tx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A45-47E3-8DED-5BE656CE053D}"/>
              </c:ext>
            </c:extLst>
          </c:dPt>
          <c:dPt>
            <c:idx val="1"/>
            <c:bubble3D val="0"/>
            <c:spPr>
              <a:solidFill>
                <a:srgbClr val="E9713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0A45-47E3-8DED-5BE656CE053D}"/>
              </c:ext>
            </c:extLst>
          </c:dPt>
          <c:dPt>
            <c:idx val="2"/>
            <c:bubble3D val="0"/>
            <c:spPr>
              <a:solidFill>
                <a:srgbClr val="196B2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0A45-47E3-8DED-5BE656CE053D}"/>
              </c:ext>
            </c:extLst>
          </c:dPt>
          <c:dPt>
            <c:idx val="3"/>
            <c:bubble3D val="0"/>
            <c:spPr>
              <a:solidFill>
                <a:srgbClr val="0F9ED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0A45-47E3-8DED-5BE656CE053D}"/>
              </c:ext>
            </c:extLst>
          </c:dPt>
          <c:dPt>
            <c:idx val="4"/>
            <c:bubble3D val="0"/>
            <c:spPr>
              <a:solidFill>
                <a:srgbClr val="A02B9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0A45-47E3-8DED-5BE656CE053D}"/>
              </c:ext>
            </c:extLst>
          </c:dPt>
          <c:dPt>
            <c:idx val="5"/>
            <c:bubble3D val="0"/>
            <c:spPr>
              <a:solidFill>
                <a:srgbClr val="4EA72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0A45-47E3-8DED-5BE656CE053D}"/>
              </c:ext>
            </c:extLst>
          </c:dPt>
          <c:dLbls>
            <c:dLbl>
              <c:idx val="0"/>
              <c:layout>
                <c:manualLayout>
                  <c:xMode val="edge"/>
                  <c:yMode val="edge"/>
                  <c:x val="0.60933888888888899"/>
                  <c:y val="0.758601309073670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45-47E3-8DED-5BE656CE053D}"/>
                </c:ext>
              </c:extLst>
            </c:dLbl>
            <c:dLbl>
              <c:idx val="1"/>
              <c:layout>
                <c:manualLayout>
                  <c:xMode val="edge"/>
                  <c:yMode val="edge"/>
                  <c:x val="8.1854797979797986E-2"/>
                  <c:y val="0.228737583722967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45-47E3-8DED-5BE656CE053D}"/>
                </c:ext>
              </c:extLst>
            </c:dLbl>
            <c:dLbl>
              <c:idx val="4"/>
              <c:layout>
                <c:manualLayout>
                  <c:xMode val="edge"/>
                  <c:yMode val="edge"/>
                  <c:x val="0.35110000000000002"/>
                  <c:y val="0.12775335563168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45-47E3-8DED-5BE656CE053D}"/>
                </c:ext>
              </c:extLst>
            </c:dLbl>
            <c:dLbl>
              <c:idx val="5"/>
              <c:layout>
                <c:manualLayout>
                  <c:xMode val="edge"/>
                  <c:yMode val="edge"/>
                  <c:x val="0.38955050505050504"/>
                  <c:y val="0.120712308422127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45-47E3-8DED-5BE656CE05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900" b="0" i="0" u="none" strike="noStrike" kern="1200" baseline="0">
                    <a:solidFill>
                      <a:srgbClr val="404040"/>
                    </a:solidFill>
                    <a:latin typeface="Apto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6"/>
              <c:pt idx="0">
                <c:v>ZZVZ</c:v>
              </c:pt>
              <c:pt idx="1">
                <c:v>DNS</c:v>
              </c:pt>
              <c:pt idx="2">
                <c:v>KONCESE</c:v>
              </c:pt>
              <c:pt idx="3">
                <c:v>SD</c:v>
              </c:pt>
              <c:pt idx="4">
                <c:v>JŘSU</c:v>
              </c:pt>
              <c:pt idx="5">
                <c:v>SoN</c:v>
              </c:pt>
            </c:strLit>
          </c:cat>
          <c:val>
            <c:numLit>
              <c:formatCode>General</c:formatCode>
              <c:ptCount val="6"/>
              <c:pt idx="0">
                <c:v>60</c:v>
              </c:pt>
              <c:pt idx="1">
                <c:v>13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0-0A45-47E3-8DED-5BE656CE0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</c:pieChart>
      <c:spPr>
        <a:noFill/>
        <a:ln>
          <a:noFill/>
        </a:ln>
      </c:spPr>
    </c:plotArea>
    <c:legend>
      <c:legendPos val="r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900" b="0" i="0" u="none" strike="noStrike" kern="1200" baseline="0">
              <a:solidFill>
                <a:srgbClr val="595959"/>
              </a:solidFill>
              <a:latin typeface="Apto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cs-CZ" sz="900" b="0" i="0" u="none" strike="noStrike" kern="1200" baseline="0">
          <a:solidFill>
            <a:srgbClr val="000000"/>
          </a:solidFill>
          <a:latin typeface="Aptos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c:style val="2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600" b="1" i="0" u="none" strike="noStrike" kern="1200" cap="all" baseline="0">
                <a:solidFill>
                  <a:srgbClr val="595959"/>
                </a:solidFill>
                <a:latin typeface="Aptos"/>
              </a:defRPr>
            </a:pPr>
            <a:r>
              <a:rPr lang="cs-CZ" sz="1600" b="1" i="0" u="none" strike="noStrike" kern="1200" cap="all" spc="0" baseline="0">
                <a:solidFill>
                  <a:srgbClr val="595959"/>
                </a:solidFill>
                <a:uFillTx/>
                <a:latin typeface="Aptos"/>
              </a:rPr>
              <a:t>2012-11/2024 </a:t>
            </a:r>
          </a:p>
        </c:rich>
      </c:tx>
      <c:layout>
        <c:manualLayout>
          <c:xMode val="edge"/>
          <c:yMode val="edge"/>
          <c:x val="0.32629696969696975"/>
          <c:y val="5.4876526272677077E-2"/>
        </c:manualLayout>
      </c:layout>
      <c:overlay val="0"/>
      <c:spPr>
        <a:noFill/>
        <a:ln>
          <a:noFill/>
        </a:ln>
      </c:spPr>
    </c:title>
    <c:autoTitleDeleted val="0"/>
    <c:plotArea>
      <c:layout/>
      <c:pieChart>
        <c:varyColors val="1"/>
        <c:ser>
          <c:idx val="0"/>
          <c:order val="0"/>
          <c:tx>
            <c:v>Řada1</c:v>
          </c:tx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dir="16200000" algn="tl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EB1-4B58-B1E0-E26D726944D0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dir="16200000" algn="tl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EB1-4B58-B1E0-E26D726944D0}"/>
              </c:ext>
            </c:extLst>
          </c:dPt>
          <c:dLbls>
            <c:dLbl>
              <c:idx val="0"/>
              <c:layout>
                <c:manualLayout>
                  <c:xMode val="edge"/>
                  <c:yMode val="edge"/>
                  <c:x val="0.74003207070707067"/>
                  <c:y val="0.2224459189981731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B1-4B58-B1E0-E26D726944D0}"/>
                </c:ext>
              </c:extLst>
            </c:dLbl>
            <c:dLbl>
              <c:idx val="1"/>
              <c:layout>
                <c:manualLayout>
                  <c:xMode val="edge"/>
                  <c:yMode val="edge"/>
                  <c:x val="7.2960858585858587E-2"/>
                  <c:y val="0.7280945283658862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B1-4B58-B1E0-E26D726944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1" i="0" u="none" strike="noStrike" kern="1200" spc="0" baseline="0">
                    <a:solidFill>
                      <a:srgbClr val="156082"/>
                    </a:solidFill>
                    <a:latin typeface="Aptos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2"/>
              <c:pt idx="0">
                <c:v>ZZVZ</c:v>
              </c:pt>
              <c:pt idx="1">
                <c:v>VZMR</c:v>
              </c:pt>
            </c:strLit>
          </c:cat>
          <c:val>
            <c:numLit>
              <c:formatCode>General</c:formatCode>
              <c:ptCount val="2"/>
              <c:pt idx="0">
                <c:v>629</c:v>
              </c:pt>
              <c:pt idx="1">
                <c:v>1604</c:v>
              </c:pt>
            </c:numLit>
          </c:val>
          <c:extLst>
            <c:ext xmlns:c16="http://schemas.microsoft.com/office/drawing/2014/chart" uri="{C3380CC4-5D6E-409C-BE32-E72D297353CC}">
              <c16:uniqueId val="{00000000-9EB1-4B58-B1E0-E26D726944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</c:pieChart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cs-CZ" sz="1000" b="0" i="0" u="none" strike="noStrike" kern="1200" baseline="0">
          <a:solidFill>
            <a:srgbClr val="000000"/>
          </a:solidFill>
          <a:latin typeface="Aptos"/>
        </a:defRPr>
      </a:pPr>
      <a:endParaRPr lang="cs-CZ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C1F0B5C-C079-9023-4224-281524666A8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6279" cy="496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20" rIns="91430" bIns="45720" anchor="t" anchorCtr="0" compatLnSpc="1">
            <a:noAutofit/>
          </a:bodyPr>
          <a:lstStyle>
            <a:lvl1pPr marL="0" marR="0" lvl="0" indent="0" algn="l" defTabSz="9143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4297D6-50BA-E286-3281-669C742B7D3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49852" y="0"/>
            <a:ext cx="2946279" cy="496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20" rIns="91430" bIns="45720" anchor="t" anchorCtr="0" compatLnSpc="1">
            <a:noAutofit/>
          </a:bodyPr>
          <a:lstStyle>
            <a:lvl1pPr marL="0" marR="0" lvl="0" indent="0" algn="r" defTabSz="9143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09DDE4-874B-E062-6E1F-D4BEB9495B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2" y="744541"/>
            <a:ext cx="4962521" cy="3722686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88386D-7ECF-08DA-5B8E-04C00E8698E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0377" y="4715825"/>
            <a:ext cx="5436903" cy="44666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20" rIns="91430" bIns="45720" anchor="t" anchorCtr="0" compatLnSpc="1">
            <a:noAutofit/>
          </a:bodyPr>
          <a:lstStyle/>
          <a:p>
            <a:pPr lvl="0"/>
            <a:r>
              <a:rPr lang="en-US"/>
              <a:t>Po klepnutí můžete upravit nadřazené styly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2C7EE4-6EC3-0E15-C5B3-FDC27E44D59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28268"/>
            <a:ext cx="2946279" cy="496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20" rIns="91430" bIns="45720" anchor="b" anchorCtr="0" compatLnSpc="1">
            <a:noAutofit/>
          </a:bodyPr>
          <a:lstStyle>
            <a:lvl1pPr marL="0" marR="0" lvl="0" indent="0" algn="l" defTabSz="9143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6D51A26-32E0-4B85-9383-32002462023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49852" y="9428268"/>
            <a:ext cx="2946279" cy="496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20" rIns="91430" bIns="45720" anchor="b" anchorCtr="0" compatLnSpc="1">
            <a:noAutofit/>
          </a:bodyPr>
          <a:lstStyle>
            <a:lvl1pPr marL="0" marR="0" lvl="0" indent="0" algn="r" defTabSz="9143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ED4850D8-BE30-45D0-9582-4F6817E197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43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Arial"/>
      </a:defRPr>
    </a:lvl1pPr>
    <a:lvl2pPr marL="457200" marR="0" lvl="1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Arial"/>
      </a:defRPr>
    </a:lvl2pPr>
    <a:lvl3pPr marL="914400" marR="0" lvl="2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Arial"/>
      </a:defRPr>
    </a:lvl3pPr>
    <a:lvl4pPr marL="1371600" marR="0" lvl="3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Arial"/>
      </a:defRPr>
    </a:lvl4pPr>
    <a:lvl5pPr marL="1828800" marR="0" lvl="4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Arial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6B084111-03CD-7D20-4702-B92CAB2DA6D5}"/>
              </a:ext>
            </a:extLst>
          </p:cNvPr>
          <p:cNvSpPr txBox="1"/>
          <p:nvPr/>
        </p:nvSpPr>
        <p:spPr>
          <a:xfrm>
            <a:off x="3849852" y="9428268"/>
            <a:ext cx="2946279" cy="496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20" rIns="91430" bIns="45720" anchor="b" anchorCtr="0" compatLnSpc="1">
            <a:noAutofit/>
          </a:bodyPr>
          <a:lstStyle/>
          <a:p>
            <a:pPr marL="0" marR="0" lvl="0" indent="0" algn="r" defTabSz="9143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A38EC20-BA8B-4529-884B-2CE2390E5BDD}" type="slidenum">
              <a:t>1</a:t>
            </a:fld>
            <a:endParaRPr lang="en-US" sz="12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27FC39-5245-FE87-45C8-6434576E63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33EBCB-D45D-971F-86B5-7720D9804DC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B0A70EF-AB16-4D29-54B8-52ACD2660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055EA56-D473-ED3F-93BB-1C877828939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C0CE250-E402-A148-C09F-5D79D47191EE}"/>
              </a:ext>
            </a:extLst>
          </p:cNvPr>
          <p:cNvSpPr txBox="1"/>
          <p:nvPr/>
        </p:nvSpPr>
        <p:spPr>
          <a:xfrm>
            <a:off x="3849852" y="9428268"/>
            <a:ext cx="2946279" cy="496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20" rIns="91430" bIns="45720" anchor="b" anchorCtr="0" compatLnSpc="1">
            <a:noAutofit/>
          </a:bodyPr>
          <a:lstStyle/>
          <a:p>
            <a:pPr marL="0" marR="0" lvl="0" indent="0" algn="r" defTabSz="9143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BEAD464-07D1-4B1A-9F2F-64DC24125F36}" type="slidenum">
              <a:t>3</a:t>
            </a:fld>
            <a:endParaRPr lang="en-US" sz="12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D994D9D-5D99-2E3F-39C0-EA6956532E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685800"/>
            <a:ext cx="7772400" cy="2127251"/>
          </a:xfrm>
        </p:spPr>
        <p:txBody>
          <a:bodyPr anchorCtr="1"/>
          <a:lstStyle>
            <a:lvl1pPr algn="ctr">
              <a:defRPr lang="cs-CZ" sz="58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1B178EC-24C4-AF55-62A5-C5EC90EFD9B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270251"/>
            <a:ext cx="6400800" cy="2209803"/>
          </a:xfrm>
        </p:spPr>
        <p:txBody>
          <a:bodyPr anchorCtr="1"/>
          <a:lstStyle>
            <a:lvl1pPr marL="0" indent="0" algn="ctr">
              <a:buNone/>
              <a:defRPr lang="cs-CZ" sz="3000"/>
            </a:lvl1pPr>
          </a:lstStyle>
          <a:p>
            <a:pPr lvl="0"/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AA8671-D318-E777-563B-EE98E1F0BC6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210692-804C-C463-F5FB-C6463722CC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408162-649C-1A67-2185-71846F14130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1E91DA-27C9-47C0-9079-B7EBCC8118E1}" type="slidenum">
              <a:t>‹#›</a:t>
            </a:fld>
            <a:endParaRPr lang="en-US"/>
          </a:p>
        </p:txBody>
      </p:sp>
      <p:sp>
        <p:nvSpPr>
          <p:cNvPr id="7" name="Rectangle 8" descr="Gold bar">
            <a:extLst>
              <a:ext uri="{FF2B5EF4-FFF2-40B4-BE49-F238E27FC236}">
                <a16:creationId xmlns:a16="http://schemas.microsoft.com/office/drawing/2014/main" id="{A16F953D-7CDF-4BBB-F3D6-7814B9758474}"/>
              </a:ext>
            </a:extLst>
          </p:cNvPr>
          <p:cNvSpPr/>
          <p:nvPr/>
        </p:nvSpPr>
        <p:spPr>
          <a:xfrm>
            <a:off x="228600" y="2889247"/>
            <a:ext cx="2870201" cy="201616"/>
          </a:xfrm>
          <a:prstGeom prst="rect">
            <a:avLst/>
          </a:prstGeom>
          <a:solidFill>
            <a:srgbClr val="FFCC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" name="Rectangle 9" descr="Orange bar">
            <a:extLst>
              <a:ext uri="{FF2B5EF4-FFF2-40B4-BE49-F238E27FC236}">
                <a16:creationId xmlns:a16="http://schemas.microsoft.com/office/drawing/2014/main" id="{73917A0A-D8E4-2B7C-7AA4-1AC6F4250F36}"/>
              </a:ext>
            </a:extLst>
          </p:cNvPr>
          <p:cNvSpPr/>
          <p:nvPr/>
        </p:nvSpPr>
        <p:spPr>
          <a:xfrm>
            <a:off x="3098801" y="2889247"/>
            <a:ext cx="2870201" cy="201616"/>
          </a:xfrm>
          <a:prstGeom prst="rect">
            <a:avLst/>
          </a:prstGeom>
          <a:solidFill>
            <a:srgbClr val="FF99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" name="Rectangle 10" descr="Slate bar">
            <a:extLst>
              <a:ext uri="{FF2B5EF4-FFF2-40B4-BE49-F238E27FC236}">
                <a16:creationId xmlns:a16="http://schemas.microsoft.com/office/drawing/2014/main" id="{84C0FD12-5209-A65E-A068-CBE48D1FB8E6}"/>
              </a:ext>
            </a:extLst>
          </p:cNvPr>
          <p:cNvSpPr/>
          <p:nvPr/>
        </p:nvSpPr>
        <p:spPr>
          <a:xfrm>
            <a:off x="5969002" y="2889247"/>
            <a:ext cx="2870201" cy="201616"/>
          </a:xfrm>
          <a:prstGeom prst="rect">
            <a:avLst/>
          </a:prstGeom>
          <a:solidFill>
            <a:srgbClr val="666699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07655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52BE-5CB1-46D3-DF8F-B1526BB136B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90C5B-77DF-2B68-887B-611A3416E41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cs-CZ"/>
            </a:lvl1pPr>
            <a:lvl2pPr>
              <a:defRPr lang="cs-CZ"/>
            </a:lvl2pPr>
            <a:lvl3pPr>
              <a:defRPr lang="cs-CZ"/>
            </a:lvl3pPr>
            <a:lvl4pPr>
              <a:defRPr lang="cs-CZ"/>
            </a:lvl4pPr>
            <a:lvl5pPr>
              <a:defRPr lang="cs-CZ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2E839-D06C-1142-63B0-71B42ED20F0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4E588-C685-6322-B027-0F59302B78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172A-27B2-380B-27CD-42E6AD31ED0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73EEA6-F80D-46AE-85E5-3DAD54F0EFC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7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24144E-EB9C-95A1-9500-C8163E09427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0"/>
          </a:xfrm>
        </p:spPr>
        <p:txBody>
          <a:bodyPr vert="eaVert"/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B8C96-29DB-5728-A14B-7DF50541429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7813"/>
            <a:ext cx="6019796" cy="5853110"/>
          </a:xfrm>
        </p:spPr>
        <p:txBody>
          <a:bodyPr vert="eaVert"/>
          <a:lstStyle>
            <a:lvl1pPr>
              <a:defRPr lang="cs-CZ"/>
            </a:lvl1pPr>
            <a:lvl2pPr>
              <a:defRPr lang="cs-CZ"/>
            </a:lvl2pPr>
            <a:lvl3pPr>
              <a:defRPr lang="cs-CZ"/>
            </a:lvl3pPr>
            <a:lvl4pPr>
              <a:defRPr lang="cs-CZ"/>
            </a:lvl4pPr>
            <a:lvl5pPr>
              <a:defRPr lang="cs-CZ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EF794-B17D-B6C6-01B2-563385BA22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8045A-2222-B05E-EE19-29F1FD8783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821EB-E9AB-FD94-4E66-BB94F568DE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77C33D-C9FB-4D18-9D61-210A80856EF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61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44317-7DC9-98F4-6ADE-0D035283454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91477-EA7B-1597-406C-23E4939853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3" cy="4530723"/>
          </a:xfrm>
        </p:spPr>
        <p:txBody>
          <a:bodyPr/>
          <a:lstStyle>
            <a:lvl1pPr>
              <a:defRPr lang="cs-CZ"/>
            </a:lvl1pPr>
            <a:lvl2pPr>
              <a:defRPr lang="cs-CZ"/>
            </a:lvl2pPr>
            <a:lvl3pPr>
              <a:defRPr lang="cs-CZ"/>
            </a:lvl3pPr>
            <a:lvl4pPr>
              <a:defRPr lang="cs-CZ"/>
            </a:lvl4pPr>
            <a:lvl5pPr>
              <a:defRPr lang="cs-CZ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6E7BC-B3C7-6B37-9EE3-8B95E1542D7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2189165"/>
          </a:xfrm>
        </p:spPr>
        <p:txBody>
          <a:bodyPr/>
          <a:lstStyle>
            <a:lvl1pPr>
              <a:defRPr lang="cs-CZ"/>
            </a:lvl1pPr>
            <a:lvl2pPr>
              <a:defRPr lang="cs-CZ"/>
            </a:lvl2pPr>
            <a:lvl3pPr>
              <a:defRPr lang="cs-CZ"/>
            </a:lvl3pPr>
            <a:lvl4pPr>
              <a:defRPr lang="cs-CZ"/>
            </a:lvl4pPr>
            <a:lvl5pPr>
              <a:defRPr lang="cs-CZ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1D94CA-5BCD-F1F6-9913-1F2D0FB9480F}"/>
              </a:ext>
            </a:extLst>
          </p:cNvPr>
          <p:cNvSpPr txBox="1">
            <a:spLocks noGrp="1"/>
          </p:cNvSpPr>
          <p:nvPr>
            <p:ph idx="3"/>
          </p:nvPr>
        </p:nvSpPr>
        <p:spPr>
          <a:xfrm>
            <a:off x="4648196" y="3941758"/>
            <a:ext cx="4038603" cy="2189165"/>
          </a:xfrm>
        </p:spPr>
        <p:txBody>
          <a:bodyPr/>
          <a:lstStyle>
            <a:lvl1pPr>
              <a:defRPr lang="cs-CZ"/>
            </a:lvl1pPr>
            <a:lvl2pPr>
              <a:defRPr lang="cs-CZ"/>
            </a:lvl2pPr>
            <a:lvl3pPr>
              <a:defRPr lang="cs-CZ"/>
            </a:lvl3pPr>
            <a:lvl4pPr>
              <a:defRPr lang="cs-CZ"/>
            </a:lvl4pPr>
            <a:lvl5pPr>
              <a:defRPr lang="cs-CZ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7E4B569-CD1A-DCD4-9C27-57AF1CEC7E8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62334E6-83AA-EAC7-5E89-512D4C0805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43DF83-9194-A2CA-4F42-A694F76FFB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17F932-869E-482F-BAFF-3AA4296982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46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250E8-E7F8-FD07-5FC7-D577ACAA79E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8A0C3-76BF-FE8C-61A9-C74A510FD1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3" cy="4530723"/>
          </a:xfrm>
        </p:spPr>
        <p:txBody>
          <a:bodyPr/>
          <a:lstStyle>
            <a:lvl1pPr>
              <a:defRPr lang="cs-CZ"/>
            </a:lvl1pPr>
            <a:lvl2pPr>
              <a:defRPr lang="cs-CZ"/>
            </a:lvl2pPr>
            <a:lvl3pPr>
              <a:defRPr lang="cs-CZ"/>
            </a:lvl3pPr>
            <a:lvl4pPr>
              <a:defRPr lang="cs-CZ"/>
            </a:lvl4pPr>
            <a:lvl5pPr>
              <a:defRPr lang="cs-CZ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lipArt Placeholder 3">
            <a:extLst>
              <a:ext uri="{FF2B5EF4-FFF2-40B4-BE49-F238E27FC236}">
                <a16:creationId xmlns:a16="http://schemas.microsoft.com/office/drawing/2014/main" id="{3FAB12A0-C97C-F7D1-A39E-04870D9CFCB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48196" y="1600200"/>
            <a:ext cx="4038603" cy="4530723"/>
          </a:xfrm>
        </p:spPr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Kliknutím na ikonu přidáte online obrázek.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99036-370F-BEDD-54EF-F3791CF3F99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185A5-C561-9F07-755F-F68D8A791D0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70D5A-AE60-F492-85B5-D0F5BD2D49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0E5E06-9F83-470D-AAA8-BA5C2C7C324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89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59E53-92BF-47C1-F8FF-502CA0F9339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78FD7-2BA3-F089-D131-3D4070B4F53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cs-CZ"/>
            </a:lvl1pPr>
            <a:lvl2pPr>
              <a:defRPr lang="cs-CZ"/>
            </a:lvl2pPr>
            <a:lvl3pPr>
              <a:defRPr lang="cs-CZ"/>
            </a:lvl3pPr>
            <a:lvl4pPr>
              <a:defRPr lang="cs-CZ"/>
            </a:lvl4pPr>
            <a:lvl5pPr>
              <a:defRPr lang="cs-CZ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BEAA7-6FFD-ECE8-0975-A6891C86513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AAB88-C1D8-2617-23E4-6465FA5576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A5599-93CE-7293-614F-7C20B0EB1F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C53283-F6A2-40B4-B4AE-03FBFB89F7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443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B231-9FA6-D691-B286-52E2EE25EB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/>
          <a:lstStyle>
            <a:lvl1pPr>
              <a:defRPr lang="cs-CZ" sz="4000" b="1" cap="all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523A1-3F47-89FA-DD87-2C7045EB72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lang="cs-CZ" sz="20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AA5AA-1668-8DD0-18F7-A3AD27BB9B0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7691D-D88E-B59C-0323-6C04AA5ACA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B8B9D-BD5A-86C9-8122-10BA1EF3BD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893960-FD7D-4990-A71A-946E310AF8D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2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27322-F102-11B7-4A6B-77C75D4B8F3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7B160-F887-3C5C-7921-25D7E6E975C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30723"/>
          </a:xfrm>
        </p:spPr>
        <p:txBody>
          <a:bodyPr/>
          <a:lstStyle>
            <a:lvl1pPr>
              <a:defRPr lang="cs-CZ"/>
            </a:lvl1pPr>
            <a:lvl2pPr>
              <a:defRPr lang="cs-CZ"/>
            </a:lvl2pPr>
            <a:lvl3pPr>
              <a:defRPr lang="cs-CZ"/>
            </a:lvl3pPr>
            <a:lvl4pPr>
              <a:spcBef>
                <a:spcPts val="400"/>
              </a:spcBef>
              <a:defRPr lang="cs-CZ"/>
            </a:lvl4pPr>
            <a:lvl5pPr>
              <a:spcBef>
                <a:spcPts val="400"/>
              </a:spcBef>
              <a:defRPr lang="cs-CZ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B50D2-BF9D-39D5-C812-53A6FA40BC6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30723"/>
          </a:xfrm>
        </p:spPr>
        <p:txBody>
          <a:bodyPr/>
          <a:lstStyle>
            <a:lvl1pPr>
              <a:defRPr lang="cs-CZ"/>
            </a:lvl1pPr>
            <a:lvl2pPr>
              <a:defRPr lang="cs-CZ"/>
            </a:lvl2pPr>
            <a:lvl3pPr>
              <a:defRPr lang="cs-CZ"/>
            </a:lvl3pPr>
            <a:lvl4pPr>
              <a:spcBef>
                <a:spcPts val="400"/>
              </a:spcBef>
              <a:defRPr lang="cs-CZ"/>
            </a:lvl4pPr>
            <a:lvl5pPr>
              <a:spcBef>
                <a:spcPts val="400"/>
              </a:spcBef>
              <a:defRPr lang="cs-CZ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07C39-8B54-6E04-3050-1D094CF3F07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5FA1E-8971-8D85-BDD1-AD9F86BFBD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5EEB9-B318-D496-0B79-A73E0F0647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5BFEF5-E612-4091-8EAD-CA8DDE8FB63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13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E7220-2471-173A-ECD1-208DDFE0E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5C96E-5ABD-19D6-A840-FD508468D6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cs-CZ"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C5D0B-46EA-47F8-03CB-E4DEADA91F3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lang="cs-CZ" sz="2400"/>
            </a:lvl1pPr>
            <a:lvl2pPr>
              <a:spcBef>
                <a:spcPts val="500"/>
              </a:spcBef>
              <a:defRPr lang="cs-CZ" sz="2000"/>
            </a:lvl2pPr>
            <a:lvl3pPr>
              <a:spcBef>
                <a:spcPts val="400"/>
              </a:spcBef>
              <a:defRPr lang="cs-CZ" sz="1800"/>
            </a:lvl3pPr>
            <a:lvl4pPr>
              <a:spcBef>
                <a:spcPts val="400"/>
              </a:spcBef>
              <a:defRPr lang="cs-CZ" sz="1600"/>
            </a:lvl4pPr>
            <a:lvl5pPr>
              <a:spcBef>
                <a:spcPts val="400"/>
              </a:spcBef>
              <a:defRPr lang="cs-CZ" sz="16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58C38-E031-4A0A-058A-082FDEE03E8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cs-CZ"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9770DA-0E0C-2949-E421-73A10F208C27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lang="cs-CZ" sz="2400"/>
            </a:lvl1pPr>
            <a:lvl2pPr>
              <a:spcBef>
                <a:spcPts val="500"/>
              </a:spcBef>
              <a:defRPr lang="cs-CZ" sz="2000"/>
            </a:lvl2pPr>
            <a:lvl3pPr>
              <a:spcBef>
                <a:spcPts val="400"/>
              </a:spcBef>
              <a:defRPr lang="cs-CZ" sz="1800"/>
            </a:lvl3pPr>
            <a:lvl4pPr>
              <a:spcBef>
                <a:spcPts val="400"/>
              </a:spcBef>
              <a:defRPr lang="cs-CZ" sz="1600"/>
            </a:lvl4pPr>
            <a:lvl5pPr>
              <a:spcBef>
                <a:spcPts val="400"/>
              </a:spcBef>
              <a:defRPr lang="cs-CZ" sz="16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7BDEA1-5145-6424-BB07-B3D1F6C907A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F227C-AF75-03C9-2669-631FCEB80C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D8C454-9CD2-A307-D256-650C04F697B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95AC98-C99F-47D2-9D61-48FA6FED79B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1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7AD4F-2EBE-56D1-A6C5-AC70DF8B9EF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8D959-07F0-79DB-C0E0-9FCB810F6EC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53E1E-AB65-0F09-52B8-BDFEE04B95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9CCBDC-CCBD-9FC2-36D1-F8F1B25E760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182680-9B53-4E8B-B518-5D42F53ED2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7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88ECF5-936C-A9D8-BAED-597BAA2ED9C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9AD05-A12F-61FB-CDB9-7CA2D3BA3B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C75EC-9975-0B4B-5DCC-82843C9E536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008694-1851-48D5-ADCF-6E6CB4D052A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75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CB85-24D3-A0BD-D809-8D4E9157D7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/>
          <a:lstStyle>
            <a:lvl1pPr>
              <a:defRPr lang="cs-CZ" sz="2000" b="1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60214-3B1F-1AEE-107A-5F8E40B1BDA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spcBef>
                <a:spcPts val="800"/>
              </a:spcBef>
              <a:defRPr lang="cs-CZ" sz="3200"/>
            </a:lvl1pPr>
            <a:lvl2pPr>
              <a:spcBef>
                <a:spcPts val="700"/>
              </a:spcBef>
              <a:defRPr lang="cs-CZ" sz="2800"/>
            </a:lvl2pPr>
            <a:lvl3pPr>
              <a:spcBef>
                <a:spcPts val="600"/>
              </a:spcBef>
              <a:defRPr lang="cs-CZ" sz="2400"/>
            </a:lvl3pPr>
            <a:lvl4pPr>
              <a:spcBef>
                <a:spcPts val="500"/>
              </a:spcBef>
              <a:defRPr lang="cs-CZ" sz="2000"/>
            </a:lvl4pPr>
            <a:lvl5pPr>
              <a:spcBef>
                <a:spcPts val="500"/>
              </a:spcBef>
              <a:defRPr lang="cs-CZ" sz="20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EC946-7B13-8836-387D-ACC06A6FC09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cs-CZ" sz="1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39700-DA65-0955-915E-D76AB7AF71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70CC2-770D-069F-49C1-91AE41B630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E7E20-E53C-4B65-D77A-B86F875A68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1030D2-D83C-4D07-BA83-9AE5912138A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3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0F3-4786-A5A2-936E-0D263C6DF2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/>
          <a:lstStyle>
            <a:lvl1pPr>
              <a:defRPr lang="cs-CZ" sz="2000" b="1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9E5BCD-CC19-610C-2208-6B017DCA97F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lang="cs-CZ" sz="3200"/>
            </a:lvl1pPr>
          </a:lstStyle>
          <a:p>
            <a:pPr lvl="0"/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8EE2-33D0-7F03-6FC6-64155977860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cs-CZ" sz="1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D2890-F5E1-8369-0844-E0EE56B4126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6F810-D27F-DA18-79CE-87DC669A41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AC596-D8CC-631C-BDBC-883485AC94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04D19A-2A78-4D07-A1A6-CAA9984B1B2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19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CE5CCAB-1F66-3078-85F6-627AF4338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/>
            <a:r>
              <a:rPr lang="en-US"/>
              <a:t>Po klepnutí můžete upravit nadřazený styl nadpisu.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337F69C-B4A3-16F9-1113-414CC38249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Po klepnutí můžete upravit nadřazené styly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D5EDD6-1B1D-E851-5E87-A6ACDE0A630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248396"/>
            <a:ext cx="2133596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9BC7F5-24E8-25CD-7F61-6A13FF587C9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248396"/>
            <a:ext cx="289560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4C226E-AC74-44F0-EBC6-87C036BE545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248396"/>
            <a:ext cx="2133596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2E6AAD94-E25F-44A7-A340-E2B1055685C1}" type="slidenum">
              <a:t>‹#›</a:t>
            </a:fld>
            <a:endParaRPr lang="en-US"/>
          </a:p>
        </p:txBody>
      </p:sp>
      <p:sp>
        <p:nvSpPr>
          <p:cNvPr id="7" name="Rectangle 7" descr="Gold bar">
            <a:extLst>
              <a:ext uri="{FF2B5EF4-FFF2-40B4-BE49-F238E27FC236}">
                <a16:creationId xmlns:a16="http://schemas.microsoft.com/office/drawing/2014/main" id="{184C1A88-6D69-5263-A819-23862DE7D71E}"/>
              </a:ext>
            </a:extLst>
          </p:cNvPr>
          <p:cNvSpPr/>
          <p:nvPr/>
        </p:nvSpPr>
        <p:spPr>
          <a:xfrm>
            <a:off x="0" y="0"/>
            <a:ext cx="228600" cy="2286000"/>
          </a:xfrm>
          <a:prstGeom prst="rect">
            <a:avLst/>
          </a:prstGeom>
          <a:solidFill>
            <a:srgbClr val="FFCC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D5757986-9B15-8E90-7B07-23C86D0DB8B8}"/>
              </a:ext>
            </a:extLst>
          </p:cNvPr>
          <p:cNvSpPr/>
          <p:nvPr/>
        </p:nvSpPr>
        <p:spPr>
          <a:xfrm>
            <a:off x="457200" y="1447796"/>
            <a:ext cx="8077196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9046" cap="flat">
            <a:solidFill>
              <a:srgbClr val="666699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" name="Rectangle 9" descr="Orange bar">
            <a:extLst>
              <a:ext uri="{FF2B5EF4-FFF2-40B4-BE49-F238E27FC236}">
                <a16:creationId xmlns:a16="http://schemas.microsoft.com/office/drawing/2014/main" id="{0284EC13-EC8C-BDB7-1A03-CC1117AB32C7}"/>
              </a:ext>
            </a:extLst>
          </p:cNvPr>
          <p:cNvSpPr/>
          <p:nvPr/>
        </p:nvSpPr>
        <p:spPr>
          <a:xfrm>
            <a:off x="0" y="2286000"/>
            <a:ext cx="228600" cy="2286000"/>
          </a:xfrm>
          <a:prstGeom prst="rect">
            <a:avLst/>
          </a:prstGeom>
          <a:solidFill>
            <a:srgbClr val="FF99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10" name="Rectangle 10" descr="Slate bar">
            <a:extLst>
              <a:ext uri="{FF2B5EF4-FFF2-40B4-BE49-F238E27FC236}">
                <a16:creationId xmlns:a16="http://schemas.microsoft.com/office/drawing/2014/main" id="{B1FEB6AA-73CB-8DF3-8F3E-D17C91005822}"/>
              </a:ext>
            </a:extLst>
          </p:cNvPr>
          <p:cNvSpPr/>
          <p:nvPr/>
        </p:nvSpPr>
        <p:spPr>
          <a:xfrm>
            <a:off x="0" y="4572000"/>
            <a:ext cx="228600" cy="2286000"/>
          </a:xfrm>
          <a:prstGeom prst="rect">
            <a:avLst/>
          </a:prstGeom>
          <a:solidFill>
            <a:srgbClr val="666699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0" cap="none" spc="0" baseline="0">
          <a:solidFill>
            <a:srgbClr val="666699"/>
          </a:solidFill>
          <a:uFillTx/>
          <a:latin typeface="Times New Roman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5000"/>
        <a:buFont typeface="Wingdings" pitchFamily="2"/>
        <a:buChar char="p"/>
        <a:tabLst/>
        <a:defRPr lang="en-US" sz="2800" b="0" i="0" u="none" strike="noStrike" kern="0" cap="none" spc="0" baseline="0">
          <a:solidFill>
            <a:srgbClr val="000000"/>
          </a:solidFill>
          <a:uFillTx/>
          <a:latin typeface="Arial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666699"/>
        </a:buClr>
        <a:buSzPct val="75000"/>
        <a:buFont typeface="Wingdings" pitchFamily="2"/>
        <a:buChar char="n"/>
        <a:tabLst/>
        <a:defRPr lang="en-US" sz="2400" b="0" i="0" u="none" strike="noStrike" kern="0" cap="none" spc="0" baseline="0">
          <a:solidFill>
            <a:srgbClr val="000000"/>
          </a:solidFill>
          <a:uFillTx/>
          <a:latin typeface="Arial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FF9900"/>
        </a:buClr>
        <a:buSzPct val="65000"/>
        <a:buFont typeface="Wingdings" pitchFamily="2"/>
        <a:buChar char="p"/>
        <a:tabLst/>
        <a:defRPr lang="en-US" sz="2000" b="0" i="0" u="none" strike="noStrike" kern="0" cap="none" spc="0" baseline="0">
          <a:solidFill>
            <a:srgbClr val="000000"/>
          </a:solidFill>
          <a:uFillTx/>
          <a:latin typeface="Arial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FFCC00"/>
        </a:buClr>
        <a:buSzPct val="100000"/>
        <a:buFont typeface="Wingdings" pitchFamily="2"/>
        <a:buChar char="§"/>
        <a:tabLst/>
        <a:defRPr lang="en-US" sz="1800" b="0" i="0" u="none" strike="noStrike" kern="0" cap="none" spc="0" baseline="0">
          <a:solidFill>
            <a:srgbClr val="000000"/>
          </a:solidFill>
          <a:uFillTx/>
          <a:latin typeface="Arial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666699"/>
        </a:buClr>
        <a:buSzPct val="80000"/>
        <a:buFont typeface="Wingdings" pitchFamily="2"/>
        <a:buChar char="§"/>
        <a:tabLst/>
        <a:defRPr lang="en-US" sz="1800" b="0" i="0" u="none" strike="noStrike" kern="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1625-A78B-82F4-414A-2B1EA776086A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hangingPunct="0">
              <a:lnSpc>
                <a:spcPct val="90000"/>
              </a:lnSpc>
            </a:pPr>
            <a:r>
              <a:rPr lang="cs-CZ" sz="4900"/>
              <a:t>Praktické zkušenosti se zadáváním veřejných zakázek v Českých Budějovicích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392A6-C2BC-2DDD-6F0A-BE15031D260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0" hangingPunct="0">
              <a:spcBef>
                <a:spcPts val="0"/>
              </a:spcBef>
              <a:spcAft>
                <a:spcPts val="600"/>
              </a:spcAft>
            </a:pPr>
            <a:r>
              <a:rPr lang="cs-CZ" sz="2000"/>
              <a:t>VZ TOUR 2024 České Budějovice</a:t>
            </a:r>
          </a:p>
          <a:p>
            <a:pPr lvl="0" hangingPunct="0">
              <a:spcBef>
                <a:spcPts val="0"/>
              </a:spcBef>
              <a:spcAft>
                <a:spcPts val="600"/>
              </a:spcAft>
            </a:pPr>
            <a:r>
              <a:rPr lang="cs-CZ" sz="2000"/>
              <a:t>12.11.2024</a:t>
            </a:r>
          </a:p>
          <a:p>
            <a:pPr lvl="0" hangingPunct="0">
              <a:spcBef>
                <a:spcPts val="0"/>
              </a:spcBef>
              <a:spcAft>
                <a:spcPts val="600"/>
              </a:spcAft>
            </a:pPr>
            <a:endParaRPr lang="cs-CZ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1853D-9E2E-053E-CECD-81853B63473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JŘSU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BD40FD-9DFE-C5CE-FB37-24F8C6A7125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874081"/>
          </a:xfrm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cs-CZ"/>
              <a:t>ZADAVATEL SMČB </a:t>
            </a:r>
          </a:p>
          <a:p>
            <a:pPr lvl="0">
              <a:spcBef>
                <a:spcPts val="500"/>
              </a:spcBef>
            </a:pPr>
            <a:r>
              <a:rPr lang="cs-CZ" sz="1400"/>
              <a:t>2020 - DIŘC – IROP, 2020 - Parkovací dům Dlouhá louka</a:t>
            </a:r>
          </a:p>
          <a:p>
            <a:pPr lvl="0">
              <a:spcBef>
                <a:spcPts val="500"/>
              </a:spcBef>
            </a:pPr>
            <a:r>
              <a:rPr lang="cs-CZ" sz="1400"/>
              <a:t>2021 - EPC - OPŽP/NPO</a:t>
            </a:r>
          </a:p>
          <a:p>
            <a:pPr lvl="0">
              <a:spcBef>
                <a:spcPts val="500"/>
              </a:spcBef>
            </a:pPr>
            <a:r>
              <a:rPr lang="cs-CZ" sz="1400"/>
              <a:t>2023 - Zátkovo nábřeží</a:t>
            </a:r>
          </a:p>
          <a:p>
            <a:pPr lvl="0">
              <a:spcBef>
                <a:spcPts val="500"/>
              </a:spcBef>
            </a:pPr>
            <a:r>
              <a:rPr lang="cs-CZ" sz="1400"/>
              <a:t>2024 - Parkovací dům Máj - IROP</a:t>
            </a:r>
          </a:p>
          <a:p>
            <a:pPr lvl="0"/>
            <a:r>
              <a:rPr lang="cs-CZ"/>
              <a:t>JŘSU - § 60 a násl. ZZVZ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Podmínky použití – součástí plnění je návrh řešení či inovace, složitost VZ, nelze stanovit odkazem na normy dle § 90 ZZVZ nebo se jedná o navazující ZŘ; 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Hlavním znakem – jednání o předběžných nabídkách s cílem zlepšit nabídky ve prospěch zadavatele;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Vícefázové ZŘ:</a:t>
            </a:r>
          </a:p>
          <a:p>
            <a:pPr lvl="2"/>
            <a:r>
              <a:rPr lang="cs-CZ" sz="1400"/>
              <a:t>I. Fáze - Zahájení ZŘ odeslání oznámení dle § 212 ZZVZ výzvou k podání žádostí o účast, posouzení kvalifikace, případné snížení počtu účastníků;</a:t>
            </a:r>
          </a:p>
          <a:p>
            <a:pPr lvl="2"/>
            <a:r>
              <a:rPr lang="cs-CZ" sz="1400"/>
              <a:t>II. Fáze - Výzva k předložení předběžných nabídek, jednání o předběžných nabídkách;</a:t>
            </a:r>
          </a:p>
          <a:p>
            <a:pPr lvl="2"/>
            <a:r>
              <a:rPr lang="cs-CZ" sz="1400"/>
              <a:t>III. Fáze - Výzva k předložení finální nabídky, posouzení a hodnocení nabídek.</a:t>
            </a:r>
          </a:p>
          <a:p>
            <a:pPr marL="457200" lvl="1" indent="0">
              <a:spcBef>
                <a:spcPts val="500"/>
              </a:spcBef>
              <a:buNone/>
            </a:pPr>
            <a:endParaRPr lang="cs-CZ" sz="1600"/>
          </a:p>
          <a:p>
            <a:pPr lvl="1">
              <a:spcBef>
                <a:spcPts val="500"/>
              </a:spcBef>
            </a:pPr>
            <a:endParaRPr lang="cs-CZ" sz="1600"/>
          </a:p>
          <a:p>
            <a:pPr lvl="0">
              <a:spcBef>
                <a:spcPts val="500"/>
              </a:spcBef>
            </a:pPr>
            <a:endParaRPr lang="cs-CZ" sz="2000"/>
          </a:p>
          <a:p>
            <a:pPr marL="0" lvl="0" indent="0">
              <a:buNone/>
            </a:pPr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B0E71E-5F45-BABF-3E16-37D82FD5FCA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JŘSU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AD26E7-C33A-B0E9-2B90-214137EA96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743449"/>
          </a:xfrm>
        </p:spPr>
        <p:txBody>
          <a:bodyPr/>
          <a:lstStyle/>
          <a:p>
            <a:pPr lvl="0"/>
            <a:r>
              <a:rPr lang="cs-CZ"/>
              <a:t>Výhody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Možno měnit zadávací podmínky za podmínek § 99 ZZVZ, s výjimkou minimálních technických podmínek a pravidel pro hodnocení – kritéria, váhy (od podání předběžných nabídek závazné po celou dobu ZŘ - § 61 odst. 11 ZZVZ);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Jednat lze o všech vlastnostech pořizovaného plnění – kvalita, HMG, obchodní podmínky, technické podmínky, apod;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Snižování počtu účastníků dle § 111 ZZVZ (kritérium technické kvalifikace) – uplatní se u VZ se složitým předmětem;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Snižování počtu předběžných nabídek o nichž se bude jednat dle § 112 ZZVZ (kritérium kvality).</a:t>
            </a:r>
          </a:p>
          <a:p>
            <a:pPr lvl="0"/>
            <a:r>
              <a:rPr lang="cs-CZ"/>
              <a:t>Nevýhody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Délka cca 6 měsíců;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Administrativní náročnost;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Posuzování všech účastníků.</a:t>
            </a:r>
          </a:p>
          <a:p>
            <a:pPr marL="457200" lvl="1" indent="0">
              <a:spcBef>
                <a:spcPts val="500"/>
              </a:spcBef>
              <a:buNone/>
            </a:pPr>
            <a:endParaRPr lang="cs-CZ" sz="1600"/>
          </a:p>
          <a:p>
            <a:pPr marL="0" lvl="0" indent="0">
              <a:spcBef>
                <a:spcPts val="500"/>
              </a:spcBef>
              <a:buNone/>
            </a:pPr>
            <a:endParaRPr lang="cs-CZ" sz="2000"/>
          </a:p>
          <a:p>
            <a:pPr marL="0" lvl="0" indent="0">
              <a:buNone/>
            </a:pPr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AE9478-2B54-7EE9-3DB4-FA314A25659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JŘSU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982B3E-ECFA-5A3D-48E3-F32A38D8599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r>
              <a:rPr lang="cs-CZ"/>
              <a:t>Na co si dát pozor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Definice minimálních technických podmínek do ZD již v I. Fázi ZŘ;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Stanovení způsobu a formy jednání;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Ošetřit v ZD postup, kdy účastník nedodrží přísliby dohodnuté na jednání;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§ 6 ZZVZ – všem účastníkům stejný prostor pro prezentaci, poskytování informací nediskriminačním a transparentním způsobem, přezkoumatelný postup – zápisy z jednání apod;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Předběžné nabídky jsou podkladem pro jednání s účastníky, nikoliv pro hodnocení. Výjimka – § 60 odst. 9 – v ZD vyhrazeno nejednat, pak lze zadat VZ na základě předběžných nabídek. Nicméně lze výhradu i neuplatnit;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Povinnost sdělit úmysl ukončit jednání předem;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Možno sdělovat informace týkající se jiných účastníků, ale pozor na důvěrné informace;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Námitky proti zadávacím podmínkám lze podat až do skončení lhůty pro podání nabídek;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Kombinace s PTK? Kombinace s Design </a:t>
            </a:r>
            <a:r>
              <a:rPr lang="cs-CZ" sz="1600">
                <a:latin typeface="Consolas" pitchFamily="49"/>
              </a:rPr>
              <a:t>&amp; </a:t>
            </a:r>
            <a:r>
              <a:rPr lang="cs-CZ" sz="1600"/>
              <a:t>Build?</a:t>
            </a:r>
          </a:p>
          <a:p>
            <a:pPr lvl="1">
              <a:spcBef>
                <a:spcPts val="500"/>
              </a:spcBef>
            </a:pPr>
            <a:endParaRPr lang="cs-CZ" sz="1600">
              <a:latin typeface="Consolas" pitchFamily="49"/>
            </a:endParaRPr>
          </a:p>
          <a:p>
            <a:pPr lvl="1">
              <a:spcBef>
                <a:spcPts val="500"/>
              </a:spcBef>
            </a:pPr>
            <a:endParaRPr lang="cs-CZ" sz="1600">
              <a:latin typeface="Consolas" pitchFamily="49"/>
            </a:endParaRPr>
          </a:p>
          <a:p>
            <a:pPr lvl="1">
              <a:spcBef>
                <a:spcPts val="500"/>
              </a:spcBef>
            </a:pPr>
            <a:endParaRPr lang="cs-CZ" sz="1600"/>
          </a:p>
          <a:p>
            <a:pPr lvl="1">
              <a:spcBef>
                <a:spcPts val="500"/>
              </a:spcBef>
            </a:pPr>
            <a:endParaRPr lang="cs-CZ" sz="1600"/>
          </a:p>
          <a:p>
            <a:pPr marL="457200" lvl="1" indent="0">
              <a:spcBef>
                <a:spcPts val="500"/>
              </a:spcBef>
              <a:buNone/>
            </a:pPr>
            <a:endParaRPr lang="cs-CZ" sz="1600"/>
          </a:p>
          <a:p>
            <a:pPr marL="0" lvl="0" indent="0">
              <a:spcBef>
                <a:spcPts val="500"/>
              </a:spcBef>
              <a:buNone/>
            </a:pPr>
            <a:endParaRPr lang="cs-CZ" sz="2000"/>
          </a:p>
          <a:p>
            <a:pPr marL="0" lvl="0" indent="0">
              <a:buNone/>
            </a:pPr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76B04-D1B0-26D3-D1A5-5AE3C2257C1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 sz="4000"/>
              <a:t>Design </a:t>
            </a:r>
            <a:r>
              <a:rPr lang="cs-CZ" sz="4000">
                <a:latin typeface="Consolas" pitchFamily="49"/>
              </a:rPr>
              <a:t>&amp; </a:t>
            </a:r>
            <a:r>
              <a:rPr lang="cs-CZ" sz="4000"/>
              <a:t>Build – navrhni a postav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23EAA6-AEAD-A5F0-AD10-89B86A43A6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979986"/>
          </a:xfrm>
        </p:spPr>
        <p:txBody>
          <a:bodyPr/>
          <a:lstStyle/>
          <a:p>
            <a:pPr marL="0" lvl="0" indent="0" algn="just">
              <a:buNone/>
            </a:pPr>
            <a:r>
              <a:rPr lang="cs-CZ" sz="1600"/>
              <a:t>Dle § 92 odst. 2 ZZVZ lze stanovit technické podmínky VZ na stavební práce prostřednictvím jiných požadavků na výkon, funkci, účel nebo prostřednictvím popisu potřeb. Zadavatel nestanoví konkrétní požadavky, ale definuje záměr a cíle, dodavatelé navrhnou řešení. </a:t>
            </a:r>
          </a:p>
          <a:p>
            <a:pPr lvl="0"/>
            <a:r>
              <a:rPr lang="cs-CZ"/>
              <a:t>Výhody</a:t>
            </a:r>
          </a:p>
          <a:p>
            <a:pPr lvl="1"/>
            <a:r>
              <a:rPr lang="cs-CZ" sz="1400"/>
              <a:t>Zadavateli odpadá nutnost poptat projekční služby a inženýrskou činnost;</a:t>
            </a:r>
          </a:p>
          <a:p>
            <a:pPr lvl="1"/>
            <a:r>
              <a:rPr lang="cs-CZ" sz="1400"/>
              <a:t>Omezení rozsahu dodatečných prací – dodavatel nese odpovědnost i za zpracování PD;</a:t>
            </a:r>
          </a:p>
          <a:p>
            <a:pPr lvl="1"/>
            <a:r>
              <a:rPr lang="cs-CZ" sz="1400"/>
              <a:t>Dodržení termínů;</a:t>
            </a:r>
          </a:p>
          <a:p>
            <a:pPr lvl="1"/>
            <a:r>
              <a:rPr lang="cs-CZ" sz="1400"/>
              <a:t>Hodnocení dle kritérií kvality (zpravidla technického charakteru);</a:t>
            </a:r>
          </a:p>
          <a:p>
            <a:pPr lvl="1"/>
            <a:r>
              <a:rPr lang="cs-CZ" sz="1400"/>
              <a:t>Lze i kombinovat požadavky na výkon se zpracovanou PD a soupisem prací s VV;</a:t>
            </a:r>
          </a:p>
          <a:p>
            <a:pPr lvl="1"/>
            <a:r>
              <a:rPr lang="cs-CZ" sz="1400"/>
              <a:t>Využití znalostí a zkušeností dodavatelů (získání kvalitního řešení).</a:t>
            </a:r>
          </a:p>
          <a:p>
            <a:pPr lvl="0"/>
            <a:r>
              <a:rPr lang="cs-CZ"/>
              <a:t>Nevýhody</a:t>
            </a:r>
          </a:p>
          <a:p>
            <a:pPr lvl="1"/>
            <a:r>
              <a:rPr lang="cs-CZ" sz="1400"/>
              <a:t>Vyšší nabídková cena (zohlednění rizika kvality podkladů);</a:t>
            </a:r>
          </a:p>
          <a:p>
            <a:pPr lvl="1"/>
            <a:r>
              <a:rPr lang="cs-CZ" sz="1400"/>
              <a:t>Zadavatel musí být schopen jednotlivá řešení porovnat;</a:t>
            </a:r>
          </a:p>
          <a:p>
            <a:pPr lvl="1"/>
            <a:r>
              <a:rPr lang="cs-CZ" sz="1400"/>
              <a:t>Absence položkového rozpočtu;</a:t>
            </a:r>
          </a:p>
          <a:p>
            <a:pPr lvl="1"/>
            <a:r>
              <a:rPr lang="cs-CZ" sz="1400"/>
              <a:t>Formulace smluvních podmínek.</a:t>
            </a:r>
          </a:p>
          <a:p>
            <a:pPr marL="0" lvl="0" indent="0">
              <a:buNone/>
            </a:pPr>
            <a:endParaRPr lang="cs-CZ"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5342DE-6C23-FF31-4BD0-913D217716A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 sz="4000"/>
              <a:t>Design </a:t>
            </a:r>
            <a:r>
              <a:rPr lang="cs-CZ" sz="4000">
                <a:latin typeface="Consolas" pitchFamily="49"/>
              </a:rPr>
              <a:t>&amp; </a:t>
            </a:r>
            <a:r>
              <a:rPr lang="cs-CZ" sz="4000"/>
              <a:t>Build – navrhni a postav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CCEE92-A4EA-5B3A-0A94-74235505424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Na co si dát pozor</a:t>
            </a:r>
          </a:p>
          <a:p>
            <a:pPr lvl="1"/>
            <a:r>
              <a:rPr lang="cs-CZ" sz="1600"/>
              <a:t>Zákon nestanoví přesné požadavky na obsah podkladů, kterými zadavatel vymezí technické podmínky VZ; </a:t>
            </a:r>
          </a:p>
          <a:p>
            <a:pPr lvl="1"/>
            <a:r>
              <a:rPr lang="cs-CZ" sz="1600"/>
              <a:t>Přílišná konkrétnost zadání x hledání řešení;</a:t>
            </a:r>
          </a:p>
          <a:p>
            <a:pPr lvl="1"/>
            <a:r>
              <a:rPr lang="cs-CZ" sz="1600"/>
              <a:t>Klíčový aspekt - jasná a srozumitelná definice potřeb;</a:t>
            </a:r>
          </a:p>
          <a:p>
            <a:pPr lvl="1"/>
            <a:r>
              <a:rPr lang="cs-CZ" sz="1600"/>
              <a:t>Metodu využít zejména u VZ se složitým technologickým řešením; </a:t>
            </a:r>
          </a:p>
          <a:p>
            <a:pPr lvl="1"/>
            <a:r>
              <a:rPr lang="cs-CZ" sz="1600"/>
              <a:t>Zvážit, zda vůbec existují různé možnosti řešení;</a:t>
            </a:r>
          </a:p>
          <a:p>
            <a:pPr lvl="1"/>
            <a:r>
              <a:rPr lang="cs-CZ" sz="1600"/>
              <a:t>Součástí plnění je i projekční a inženýrská činnost – vhodné přizpůsobit požadavky na profesní a technickou kvalifikaci. Případně i při hodnocení, např. reference;</a:t>
            </a:r>
          </a:p>
          <a:p>
            <a:pPr lvl="1"/>
            <a:r>
              <a:rPr lang="cs-CZ" sz="1600"/>
              <a:t>Součástí nabídky dodavatele musí být technický návrh v takových podrobnostech, aby bylo možno provést hodnocení dle stanovených kritérií;</a:t>
            </a:r>
          </a:p>
          <a:p>
            <a:pPr lvl="1"/>
            <a:r>
              <a:rPr lang="cs-CZ" sz="1600"/>
              <a:t>Kombinace s dotacemi?</a:t>
            </a:r>
          </a:p>
          <a:p>
            <a:pPr lvl="1"/>
            <a:endParaRPr lang="cs-CZ" sz="1600"/>
          </a:p>
          <a:p>
            <a:pPr lvl="1"/>
            <a:endParaRPr lang="cs-CZ" sz="1200"/>
          </a:p>
          <a:p>
            <a:pPr marL="0" lvl="0" indent="0">
              <a:buNone/>
            </a:pPr>
            <a:endParaRPr lang="cs-CZ" sz="1600"/>
          </a:p>
          <a:p>
            <a:pPr marL="0" lvl="0" indent="0">
              <a:buNone/>
            </a:pPr>
            <a:endParaRPr lang="cs-CZ" sz="1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6DF0E6-4C78-1246-5935-FBB6610C50C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 sz="4000"/>
              <a:t>KONCESE - § 174 a násl.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B20F3C-0EF3-D915-C061-3F05DFA058F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979986"/>
          </a:xfrm>
        </p:spPr>
        <p:txBody>
          <a:bodyPr/>
          <a:lstStyle/>
          <a:p>
            <a:pPr marL="0" lvl="0" indent="0" algn="just">
              <a:spcBef>
                <a:spcPts val="500"/>
              </a:spcBef>
              <a:buNone/>
            </a:pPr>
            <a:r>
              <a:rPr lang="cs-CZ" sz="1600" i="1"/>
              <a:t>Uzavření úplatné smlouvy, kterou zadavatel zadá stavební práci nebo služby dodavateli, přičemž protiplnění spočívá v právu braní užitků vyplývajících z provozu a zároveň zadavatel na dodavatele přenáší provozní riziko spojené s braním těchto užitků…(typicky vybírání poplatků od cílových odběratelů)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2023 Adventní trhy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2024 Kino Kotva</a:t>
            </a:r>
          </a:p>
          <a:p>
            <a:pPr lvl="0"/>
            <a:r>
              <a:rPr lang="cs-CZ"/>
              <a:t>Zkušenosti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Stanovení PH – celkový obrat dodavatele včetně případných opcí;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Samostatné limity pro koncesi (nadlimitní, podlimitní, koncese malého rozsahu);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Volba druhu ZŘ – koncesní řízení - obdoba JŘSU (lze jednat); 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Jednotné lhůty – ne kratší než 25 dnů;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Doba trvání koncese pouze na dobu určitou, 5 let;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Zadavatel může stanovit i jiná kritéria kvalifikace než je uvedeno v části IV. ZZVZ, však musí požadovat prokazování základní způsobilosti;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Povinnost zveřejnění záměru pronájmu/pachtu na úřední desce.</a:t>
            </a:r>
          </a:p>
          <a:p>
            <a:pPr lvl="1">
              <a:spcBef>
                <a:spcPts val="500"/>
              </a:spcBef>
            </a:pPr>
            <a:endParaRPr lang="cs-CZ" sz="1600"/>
          </a:p>
          <a:p>
            <a:pPr lvl="1">
              <a:spcBef>
                <a:spcPts val="500"/>
              </a:spcBef>
            </a:pPr>
            <a:endParaRPr lang="cs-CZ" sz="1600"/>
          </a:p>
          <a:p>
            <a:pPr lvl="1"/>
            <a:endParaRPr lang="cs-CZ" sz="1600"/>
          </a:p>
          <a:p>
            <a:pPr lvl="1"/>
            <a:endParaRPr lang="cs-CZ" sz="1200"/>
          </a:p>
          <a:p>
            <a:pPr marL="0" lvl="0" indent="0">
              <a:buNone/>
            </a:pPr>
            <a:endParaRPr lang="cs-CZ" sz="1600"/>
          </a:p>
          <a:p>
            <a:pPr marL="0" lvl="0" indent="0">
              <a:buNone/>
            </a:pPr>
            <a:endParaRPr lang="cs-CZ" sz="1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01FDF9-CD46-B484-2449-0F4E93D87AD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DNS - § 138 ZZVZ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072216-B005-A449-45AE-0326B107660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5070018"/>
          </a:xfrm>
        </p:spPr>
        <p:txBody>
          <a:bodyPr/>
          <a:lstStyle/>
          <a:p>
            <a:pPr lvl="0"/>
            <a:r>
              <a:rPr lang="cs-CZ" sz="1600"/>
              <a:t>Od roku 2017 zavedeny 4 DNS</a:t>
            </a:r>
          </a:p>
          <a:p>
            <a:pPr lvl="0"/>
            <a:r>
              <a:rPr lang="cs-CZ" sz="1600"/>
              <a:t>2023 - DNS na nákup digitálních učebních pomůcek do technických učeben ZŠ – 37. výzva IROP (ITI), SC 4.1 </a:t>
            </a:r>
          </a:p>
          <a:p>
            <a:pPr lvl="0"/>
            <a:r>
              <a:rPr lang="cs-CZ" sz="1600"/>
              <a:t>SMČB v postavení centrálního zadavatele dle § 9 ZZVZ – rámcová smlouva, dílčí smlouvy</a:t>
            </a:r>
          </a:p>
          <a:p>
            <a:pPr lvl="1"/>
            <a:r>
              <a:rPr lang="cs-CZ" sz="1600"/>
              <a:t>DNS zaveden na 3 roky od 07/2023, 11 dodavatelů</a:t>
            </a:r>
          </a:p>
          <a:p>
            <a:pPr lvl="1"/>
            <a:r>
              <a:rPr lang="cs-CZ" sz="1600"/>
              <a:t>Novela ZZVZ č. 166/2023 Sb. – rozsáhlé upřesnění postupů pro DNS, např.</a:t>
            </a:r>
          </a:p>
          <a:p>
            <a:pPr lvl="2"/>
            <a:r>
              <a:rPr lang="cs-CZ" sz="1200"/>
              <a:t>Součástí ZD musí být i výčet hodnotících kritérií, která lze ale upřesnit v konkrétní výzvě;</a:t>
            </a:r>
          </a:p>
          <a:p>
            <a:pPr lvl="2"/>
            <a:r>
              <a:rPr lang="cs-CZ" sz="1200"/>
              <a:t>Možnost doplnění ZD v průběhu trvání DNS (modifikace kritéria kvalifikace, technické i obchodní podmínky dle vývoje potřeb zadavatele, aktualizace seznamu kritérií, nové kategorie;</a:t>
            </a:r>
          </a:p>
          <a:p>
            <a:pPr lvl="2"/>
            <a:r>
              <a:rPr lang="cs-CZ" sz="1200"/>
              <a:t>Možnost ověřování kvalifikace vybraného dodavatele;</a:t>
            </a:r>
          </a:p>
          <a:p>
            <a:pPr lvl="2"/>
            <a:r>
              <a:rPr lang="cs-CZ" sz="1200"/>
              <a:t>Stanovené rozhodné okamžiky pro počítání lhůt .</a:t>
            </a:r>
          </a:p>
          <a:p>
            <a:pPr lvl="0"/>
            <a:r>
              <a:rPr lang="cs-CZ"/>
              <a:t>Zkušenosti</a:t>
            </a:r>
          </a:p>
          <a:p>
            <a:pPr lvl="1"/>
            <a:r>
              <a:rPr lang="cs-CZ" sz="1600"/>
              <a:t>Sdružené minitendry – nepraktické</a:t>
            </a:r>
          </a:p>
          <a:p>
            <a:pPr lvl="1"/>
            <a:r>
              <a:rPr lang="cs-CZ" sz="1600"/>
              <a:t>Finanční úspora – relativně nízká</a:t>
            </a:r>
          </a:p>
          <a:p>
            <a:pPr lvl="1"/>
            <a:r>
              <a:rPr lang="cs-CZ" sz="1600"/>
              <a:t>Počet nabídek - relativně nízký</a:t>
            </a:r>
          </a:p>
          <a:p>
            <a:pPr lvl="1"/>
            <a:r>
              <a:rPr lang="cs-CZ" sz="1600"/>
              <a:t>Časová úspora - vysoká</a:t>
            </a:r>
          </a:p>
          <a:p>
            <a:pPr lvl="0"/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3E316691-B532-2B70-4EA3-D24B19254F5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558832"/>
            <a:ext cx="8229600" cy="2795540"/>
          </a:xfrm>
        </p:spPr>
        <p:txBody>
          <a:bodyPr anchorCtr="1"/>
          <a:lstStyle/>
          <a:p>
            <a:pPr marL="0" lvl="0" indent="0" algn="ctr">
              <a:buNone/>
            </a:pPr>
            <a:r>
              <a:rPr lang="cs-CZ"/>
              <a:t>Děkuji za pozornost</a:t>
            </a:r>
          </a:p>
          <a:p>
            <a:pPr marL="0" lvl="0" indent="0" algn="ctr">
              <a:buNone/>
            </a:pPr>
            <a:r>
              <a:rPr lang="cs-CZ" sz="1400"/>
              <a:t>Dagmar Baumruková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C23429C-E9D5-96B4-9ADF-644529CFAC1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STATISTIKA 2012 - 2024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AAB05E1-191A-609D-85DC-9D1EA8C8ACE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/>
              <a:t>ZADAVATEL SMČB </a:t>
            </a:r>
          </a:p>
        </p:txBody>
      </p:sp>
      <p:pic>
        <p:nvPicPr>
          <p:cNvPr id="4" name="Obrázek 5">
            <a:extLst>
              <a:ext uri="{FF2B5EF4-FFF2-40B4-BE49-F238E27FC236}">
                <a16:creationId xmlns:a16="http://schemas.microsoft.com/office/drawing/2014/main" id="{4FE9994C-A6B0-D225-F748-5613923CE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932" y="2991176"/>
            <a:ext cx="6792629" cy="38668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ED6B10B4-C52F-E099-FB91-06F62BB1F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234" y="1514191"/>
            <a:ext cx="3186327" cy="191480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696CF9A-FEF1-D3C1-8B5E-B93CB8B66AE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STATISTIKA 2012 -2024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E5C8ED3-CAB6-43AB-DBF2-0DC6C2751F6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48955"/>
            <a:ext cx="8579293" cy="4979986"/>
          </a:xfrm>
        </p:spPr>
        <p:txBody>
          <a:bodyPr/>
          <a:lstStyle/>
          <a:p>
            <a:pPr marL="0" lvl="0" indent="0">
              <a:buNone/>
            </a:pPr>
            <a:r>
              <a:rPr lang="cs-CZ"/>
              <a:t>ZADAVATEL SMČB </a:t>
            </a:r>
          </a:p>
          <a:p>
            <a:pPr lvl="1"/>
            <a:r>
              <a:rPr lang="cs-CZ" sz="1400"/>
              <a:t>Průměrně realizováno 190 VZ/rok ve finančním objemu cca 1 miliarda Kč/rok</a:t>
            </a:r>
          </a:p>
          <a:p>
            <a:pPr lvl="1"/>
            <a:r>
              <a:rPr lang="cs-CZ" sz="1400"/>
              <a:t>Podíl VZ na celkovém objemu nákupů SMČB představuje 57 % </a:t>
            </a:r>
          </a:p>
          <a:p>
            <a:pPr lvl="1"/>
            <a:r>
              <a:rPr lang="cs-CZ" sz="1400"/>
              <a:t>92 % VZ je zadáváno formou otevřené soutěže</a:t>
            </a:r>
          </a:p>
          <a:p>
            <a:pPr lvl="1"/>
            <a:r>
              <a:rPr lang="cs-CZ" sz="1400"/>
              <a:t>20 % VZ realizováno dle dotačních podmínek, v roce 2024 – 1/3 VZ</a:t>
            </a:r>
          </a:p>
          <a:p>
            <a:pPr marL="457200" lvl="1" indent="0">
              <a:buNone/>
            </a:pPr>
            <a:endParaRPr lang="cs-CZ" sz="2000"/>
          </a:p>
          <a:p>
            <a:pPr marL="457200" lvl="1" indent="0">
              <a:buNone/>
            </a:pPr>
            <a:endParaRPr lang="cs-CZ" sz="2000"/>
          </a:p>
          <a:p>
            <a:pPr lvl="0"/>
            <a:endParaRPr lang="cs-CZ"/>
          </a:p>
        </p:txBody>
      </p:sp>
      <p:graphicFrame>
        <p:nvGraphicFramePr>
          <p:cNvPr id="4" name="Graf 5">
            <a:extLst>
              <a:ext uri="{FF2B5EF4-FFF2-40B4-BE49-F238E27FC236}">
                <a16:creationId xmlns:a16="http://schemas.microsoft.com/office/drawing/2014/main" id="{B0A633C2-11CA-7267-4A82-136A4C9AE3B2}"/>
              </a:ext>
            </a:extLst>
          </p:cNvPr>
          <p:cNvGraphicFramePr/>
          <p:nvPr/>
        </p:nvGraphicFramePr>
        <p:xfrm>
          <a:off x="5076492" y="3710964"/>
          <a:ext cx="3960001" cy="3240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 8">
            <a:extLst>
              <a:ext uri="{FF2B5EF4-FFF2-40B4-BE49-F238E27FC236}">
                <a16:creationId xmlns:a16="http://schemas.microsoft.com/office/drawing/2014/main" id="{1851E4CD-3DA0-85E9-B69F-C9E554E59DD1}"/>
              </a:ext>
            </a:extLst>
          </p:cNvPr>
          <p:cNvGraphicFramePr/>
          <p:nvPr/>
        </p:nvGraphicFramePr>
        <p:xfrm>
          <a:off x="275133" y="3589038"/>
          <a:ext cx="3960001" cy="3240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0FDBF-0841-4602-346E-ECFAB50F6F0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SOUTĚŽ O NÁVRH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970DF5-8183-2FD6-375C-2B42FD58E7F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874081"/>
          </a:xfrm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cs-CZ"/>
              <a:t>ZADAVATEL SMČB </a:t>
            </a:r>
          </a:p>
          <a:p>
            <a:pPr marL="0" lvl="0" indent="0">
              <a:spcBef>
                <a:spcPts val="500"/>
              </a:spcBef>
              <a:buNone/>
            </a:pPr>
            <a:r>
              <a:rPr lang="cs-CZ" sz="1800"/>
              <a:t>SoN dle § 143 a násl. ZZVZ</a:t>
            </a:r>
          </a:p>
          <a:p>
            <a:pPr marL="0" lvl="0" indent="0">
              <a:spcBef>
                <a:spcPts val="500"/>
              </a:spcBef>
              <a:buNone/>
            </a:pPr>
            <a:endParaRPr lang="cs-CZ" sz="1800"/>
          </a:p>
          <a:p>
            <a:pPr lvl="0">
              <a:spcBef>
                <a:spcPts val="500"/>
              </a:spcBef>
            </a:pPr>
            <a:r>
              <a:rPr lang="cs-CZ" sz="1400"/>
              <a:t>2010 – Komunitní centrum</a:t>
            </a:r>
          </a:p>
          <a:p>
            <a:pPr lvl="0">
              <a:spcBef>
                <a:spcPts val="500"/>
              </a:spcBef>
            </a:pPr>
            <a:r>
              <a:rPr lang="cs-CZ" sz="1400"/>
              <a:t>2012 – Centrum halových sportů ČB</a:t>
            </a:r>
          </a:p>
          <a:p>
            <a:pPr lvl="0">
              <a:spcBef>
                <a:spcPts val="500"/>
              </a:spcBef>
            </a:pPr>
            <a:r>
              <a:rPr lang="cs-CZ" sz="1400"/>
              <a:t>2019 – Park Dukelská</a:t>
            </a:r>
          </a:p>
          <a:p>
            <a:pPr marL="457200" lvl="1" indent="0">
              <a:spcBef>
                <a:spcPts val="500"/>
              </a:spcBef>
              <a:buNone/>
            </a:pPr>
            <a:endParaRPr lang="cs-CZ" sz="1600"/>
          </a:p>
          <a:p>
            <a:pPr lvl="0">
              <a:spcBef>
                <a:spcPts val="500"/>
              </a:spcBef>
            </a:pPr>
            <a:endParaRPr lang="cs-CZ" sz="2000"/>
          </a:p>
          <a:p>
            <a:pPr marL="0" lvl="0" indent="0">
              <a:buNone/>
            </a:pPr>
            <a:endParaRPr lang="cs-CZ"/>
          </a:p>
        </p:txBody>
      </p:sp>
      <p:pic>
        <p:nvPicPr>
          <p:cNvPr id="4" name="Obrázek 7">
            <a:extLst>
              <a:ext uri="{FF2B5EF4-FFF2-40B4-BE49-F238E27FC236}">
                <a16:creationId xmlns:a16="http://schemas.microsoft.com/office/drawing/2014/main" id="{59272C1A-8BA0-B5A7-4437-BB083CE22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45" y="4280361"/>
            <a:ext cx="4109999" cy="25573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8">
            <a:extLst>
              <a:ext uri="{FF2B5EF4-FFF2-40B4-BE49-F238E27FC236}">
                <a16:creationId xmlns:a16="http://schemas.microsoft.com/office/drawing/2014/main" id="{3B3E424C-25A8-D26F-8103-DE4F0B200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55861"/>
            <a:ext cx="4232254" cy="2924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ázek 9">
            <a:extLst>
              <a:ext uri="{FF2B5EF4-FFF2-40B4-BE49-F238E27FC236}">
                <a16:creationId xmlns:a16="http://schemas.microsoft.com/office/drawing/2014/main" id="{FF1F70C0-6900-48EE-DDF7-AB526968C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199" y="3927805"/>
            <a:ext cx="4237055" cy="290989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71845-C1B2-C1C2-C3C8-594AF1B8513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SOUTĚŽ O NÁVRH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AEA51F-8E2C-0A64-AB24-2E1C6585CA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874081"/>
          </a:xfrm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cs-CZ"/>
              <a:t>ZADAVATEL SMČB </a:t>
            </a:r>
          </a:p>
          <a:p>
            <a:pPr lvl="0">
              <a:spcBef>
                <a:spcPts val="500"/>
              </a:spcBef>
            </a:pPr>
            <a:r>
              <a:rPr lang="cs-CZ" sz="1400"/>
              <a:t>2019 – KD Slávie (SD)</a:t>
            </a:r>
          </a:p>
          <a:p>
            <a:pPr marL="457200" lvl="1" indent="0">
              <a:spcBef>
                <a:spcPts val="500"/>
              </a:spcBef>
              <a:buNone/>
            </a:pPr>
            <a:endParaRPr lang="cs-CZ" sz="1600"/>
          </a:p>
          <a:p>
            <a:pPr lvl="0">
              <a:spcBef>
                <a:spcPts val="500"/>
              </a:spcBef>
            </a:pPr>
            <a:endParaRPr lang="cs-CZ" sz="2000"/>
          </a:p>
          <a:p>
            <a:pPr marL="0" lvl="0" indent="0">
              <a:buNone/>
            </a:pPr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E5EE46-22F9-5AD0-2BD6-8EF00AD9A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28899"/>
            <a:ext cx="6061155" cy="40279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0ED3B994-3ABB-291A-7F6F-2B3C19355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027" y="1476481"/>
            <a:ext cx="2149507" cy="36945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3AAE26D1-CA4D-112F-5908-96279826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027" y="5047359"/>
            <a:ext cx="2347164" cy="160948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B4F52D-4B09-7363-BE6F-C767E4867A5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SOUTĚŽ O NÁVRH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54F72E-6DF5-077F-F861-CFE46E4085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874081"/>
          </a:xfrm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cs-CZ"/>
              <a:t>ZADAVATEL SMČB </a:t>
            </a:r>
          </a:p>
          <a:p>
            <a:pPr lvl="0">
              <a:spcBef>
                <a:spcPts val="500"/>
              </a:spcBef>
            </a:pPr>
            <a:r>
              <a:rPr lang="cs-CZ" sz="1400"/>
              <a:t>2020 – BD4D, Park 4D</a:t>
            </a:r>
          </a:p>
          <a:p>
            <a:pPr marL="457200" lvl="1" indent="0">
              <a:spcBef>
                <a:spcPts val="500"/>
              </a:spcBef>
              <a:buNone/>
            </a:pPr>
            <a:endParaRPr lang="cs-CZ" sz="1600"/>
          </a:p>
          <a:p>
            <a:pPr lvl="0">
              <a:spcBef>
                <a:spcPts val="500"/>
              </a:spcBef>
            </a:pPr>
            <a:endParaRPr lang="cs-CZ" sz="2000"/>
          </a:p>
          <a:p>
            <a:pPr marL="0" lvl="0" indent="0">
              <a:buNone/>
            </a:pPr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5B9301-FF50-0B42-5A20-3FF50DAF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967" y="1553958"/>
            <a:ext cx="3963832" cy="26677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402A434-DEB7-F6E1-4271-459A5AFA6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967" y="4221684"/>
            <a:ext cx="3963832" cy="23860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904579E-813D-A665-4E82-D7889C860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24" y="4306714"/>
            <a:ext cx="3724808" cy="23010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E27448B-3D00-2697-3C5C-0157DFF17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24" y="2477758"/>
            <a:ext cx="3724808" cy="185621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E4CB20-FB0D-0F20-A3FC-3B61EDE4690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SOUTĚŽ O NÁVRH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A5728-8D71-4F21-921D-AF0BBB0171B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874081"/>
          </a:xfrm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cs-CZ"/>
              <a:t>ZADAVATEL SMČB </a:t>
            </a:r>
          </a:p>
          <a:p>
            <a:pPr lvl="0">
              <a:spcBef>
                <a:spcPts val="500"/>
              </a:spcBef>
            </a:pPr>
            <a:r>
              <a:rPr lang="cs-CZ" sz="1400"/>
              <a:t>2020 - Dům umění</a:t>
            </a:r>
          </a:p>
          <a:p>
            <a:pPr lvl="0">
              <a:spcBef>
                <a:spcPts val="500"/>
              </a:spcBef>
            </a:pPr>
            <a:r>
              <a:rPr lang="cs-CZ" sz="1400"/>
              <a:t>2020 - Pražská</a:t>
            </a:r>
          </a:p>
          <a:p>
            <a:pPr marL="457200" lvl="1" indent="0">
              <a:spcBef>
                <a:spcPts val="500"/>
              </a:spcBef>
              <a:buNone/>
            </a:pPr>
            <a:endParaRPr lang="cs-CZ" sz="1600"/>
          </a:p>
          <a:p>
            <a:pPr lvl="0">
              <a:spcBef>
                <a:spcPts val="500"/>
              </a:spcBef>
            </a:pPr>
            <a:endParaRPr lang="cs-CZ" sz="2000"/>
          </a:p>
          <a:p>
            <a:pPr marL="0" lvl="0" indent="0">
              <a:buNone/>
            </a:pPr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41C225-A89F-EE18-6CAF-09757F2CE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506" y="1706105"/>
            <a:ext cx="3570549" cy="48740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707B797-A9C3-D2D0-A4C2-19C0C6873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268" y="2689341"/>
            <a:ext cx="2011076" cy="15407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9B62ACE3-65CA-9CB4-5649-644284851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61" y="4336011"/>
            <a:ext cx="4660989" cy="22441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5159D143-89B7-8BC0-6C3D-4BF996C9F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40" y="2708416"/>
            <a:ext cx="2237015" cy="153632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B43733-D441-7029-4C55-4F90776DF23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SOUTĚŽ O NÁVRH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77F502-CE38-08F4-CC50-7407692E885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874081"/>
          </a:xfrm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cs-CZ"/>
              <a:t>ZADAVATEL SMČB </a:t>
            </a:r>
          </a:p>
          <a:p>
            <a:pPr lvl="0">
              <a:spcBef>
                <a:spcPts val="500"/>
              </a:spcBef>
            </a:pPr>
            <a:r>
              <a:rPr lang="cs-CZ" sz="1400"/>
              <a:t>2021 – Senovážné náměstí, Tvorba vizuální identity EHMK</a:t>
            </a:r>
          </a:p>
          <a:p>
            <a:pPr lvl="1">
              <a:spcBef>
                <a:spcPts val="500"/>
              </a:spcBef>
            </a:pPr>
            <a:endParaRPr lang="cs-CZ" sz="1600"/>
          </a:p>
          <a:p>
            <a:pPr lvl="0">
              <a:spcBef>
                <a:spcPts val="500"/>
              </a:spcBef>
            </a:pPr>
            <a:endParaRPr lang="cs-CZ" sz="2000"/>
          </a:p>
          <a:p>
            <a:pPr marL="0" lvl="0" indent="0">
              <a:buNone/>
            </a:pPr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4A7C14-A0C4-DEAA-3A89-8261C815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454021"/>
            <a:ext cx="6004947" cy="40202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ovéPole 5">
            <a:extLst>
              <a:ext uri="{FF2B5EF4-FFF2-40B4-BE49-F238E27FC236}">
                <a16:creationId xmlns:a16="http://schemas.microsoft.com/office/drawing/2014/main" id="{A2D55DED-67D8-7021-F921-8FB0A4718519}"/>
              </a:ext>
            </a:extLst>
          </p:cNvPr>
          <p:cNvSpPr txBox="1"/>
          <p:nvPr/>
        </p:nvSpPr>
        <p:spPr>
          <a:xfrm>
            <a:off x="6633597" y="5257800"/>
            <a:ext cx="2686050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2024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Lávka přes Vltavu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Územní plán ČB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Letní kino Háječek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4758EA-11CF-574D-E5AC-C832B205936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/>
              <a:t>SOUTĚŽ O NÁVRH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075BC4-5F6F-B269-8BA9-57F112AF4A4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874081"/>
          </a:xfrm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cs-CZ"/>
              <a:t>ZADAVATEL SMČB </a:t>
            </a:r>
          </a:p>
          <a:p>
            <a:pPr lvl="0"/>
            <a:r>
              <a:rPr lang="cs-CZ" sz="1600" b="1"/>
              <a:t>Soutěž o návrh – § 143 a násl. ZZVZ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Průměrná doba trvání soutěže 6 - 12 měsíců </a:t>
            </a:r>
          </a:p>
          <a:p>
            <a:pPr lvl="2"/>
            <a:r>
              <a:rPr lang="cs-CZ" sz="1200"/>
              <a:t>+ navazující JŘBU dle § 65 ZZVZ</a:t>
            </a:r>
          </a:p>
          <a:p>
            <a:pPr lvl="2"/>
            <a:r>
              <a:rPr lang="cs-CZ" sz="1200"/>
              <a:t>+ dopracování návrhů, zpracování DPS </a:t>
            </a:r>
          </a:p>
          <a:p>
            <a:pPr lvl="2"/>
            <a:r>
              <a:rPr lang="cs-CZ" sz="1200"/>
              <a:t>+ realizace stavby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PH – ceny, odměny, jiné platby spojené s účastí (PH navazujícího JŘBU)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Náročná příprava soutěžního zadání, zejména </a:t>
            </a:r>
          </a:p>
          <a:p>
            <a:pPr lvl="2"/>
            <a:r>
              <a:rPr lang="cs-CZ" sz="1200"/>
              <a:t>shromáždění všech relevantních příloh</a:t>
            </a:r>
          </a:p>
          <a:p>
            <a:pPr lvl="2"/>
            <a:r>
              <a:rPr lang="cs-CZ" sz="1200"/>
              <a:t>stanovení předpokládaných investičních výdajů</a:t>
            </a:r>
          </a:p>
          <a:p>
            <a:pPr lvl="2"/>
            <a:r>
              <a:rPr lang="cs-CZ" sz="1200"/>
              <a:t>Nastavení hodnotících kritérií (subjektivní kritéria, kvalita)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ČKA (soulad se soutěžním řádem - regulérnost soutěže) 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Anonymita návrhů vůči členům poroty až do výběru/stanoviska poroty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Úzká spolupráce s odborníky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Administrativní náročnost</a:t>
            </a:r>
          </a:p>
          <a:p>
            <a:pPr lvl="1">
              <a:spcBef>
                <a:spcPts val="500"/>
              </a:spcBef>
            </a:pPr>
            <a:r>
              <a:rPr lang="cs-CZ" sz="1600"/>
              <a:t>Vysoká kvalita navrhovaného řešení</a:t>
            </a:r>
          </a:p>
          <a:p>
            <a:pPr marL="0" lvl="0" indent="0">
              <a:spcBef>
                <a:spcPts val="500"/>
              </a:spcBef>
              <a:buNone/>
            </a:pPr>
            <a:endParaRPr lang="cs-CZ" sz="2000"/>
          </a:p>
          <a:p>
            <a:pPr marL="0" lvl="0" indent="0">
              <a:buNone/>
            </a:pPr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v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Prezentace%20(téma%20Úroveň)</Template>
  <TotalTime>2473</TotalTime>
  <Words>1243</Words>
  <Application>Microsoft Office PowerPoint</Application>
  <PresentationFormat>Předvádění na obrazovce (4:3)</PresentationFormat>
  <Paragraphs>163</Paragraphs>
  <Slides>17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Aptos</vt:lpstr>
      <vt:lpstr>Arial</vt:lpstr>
      <vt:lpstr>Consolas</vt:lpstr>
      <vt:lpstr>Times New Roman</vt:lpstr>
      <vt:lpstr>Wingdings</vt:lpstr>
      <vt:lpstr>Level</vt:lpstr>
      <vt:lpstr>Praktické zkušenosti se zadáváním veřejných zakázek v Českých Budějovicích</vt:lpstr>
      <vt:lpstr>STATISTIKA 2012 - 2024</vt:lpstr>
      <vt:lpstr>STATISTIKA 2012 -2024</vt:lpstr>
      <vt:lpstr>SOUTĚŽ O NÁVRH</vt:lpstr>
      <vt:lpstr>SOUTĚŽ O NÁVRH</vt:lpstr>
      <vt:lpstr>SOUTĚŽ O NÁVRH</vt:lpstr>
      <vt:lpstr>SOUTĚŽ O NÁVRH</vt:lpstr>
      <vt:lpstr>SOUTĚŽ O NÁVRH</vt:lpstr>
      <vt:lpstr>SOUTĚŽ O NÁVRH</vt:lpstr>
      <vt:lpstr>JŘSU</vt:lpstr>
      <vt:lpstr>JŘSU</vt:lpstr>
      <vt:lpstr>JŘSU</vt:lpstr>
      <vt:lpstr>Design &amp; Build – navrhni a postav</vt:lpstr>
      <vt:lpstr>Design &amp; Build – navrhni a postav</vt:lpstr>
      <vt:lpstr>KONCESE - § 174 a násl.</vt:lpstr>
      <vt:lpstr>DNS - § 138 ZZVZ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Praktické zkušenosti se zadáváním veřejných zakázek v Českých Budějovicích</dc:title>
  <dc:subject/>
  <dc:creator>Baumruková Dagmar</dc:creator>
  <dc:description/>
  <cp:lastModifiedBy>Bouška Petr</cp:lastModifiedBy>
  <cp:revision>61</cp:revision>
  <cp:lastPrinted>2024-11-07T13:06:24Z</cp:lastPrinted>
  <dcterms:created xsi:type="dcterms:W3CDTF">2024-10-21T20:38:38Z</dcterms:created>
  <dcterms:modified xsi:type="dcterms:W3CDTF">2024-11-12T12:11:07Z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TC060874521029</vt:lpwstr>
  </property>
  <property fmtid="{D5CDD505-2E9C-101B-9397-08002B2CF9AE}" pid="3" name="InternalTags">
    <vt:lpwstr/>
  </property>
  <property fmtid="{D5CDD505-2E9C-101B-9397-08002B2CF9AE}" pid="4" name="ContentTypeId">
    <vt:lpwstr>0x010100AC6DD24B17643A43B5911557F59D23340400899CD97D2199F748BA22A48D93649A64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  <property fmtid="{D5CDD505-2E9C-101B-9397-08002B2CF9AE}" pid="9" name="Order">
    <vt:r8>14480900</vt:r8>
  </property>
  <property fmtid="{D5CDD505-2E9C-101B-9397-08002B2CF9AE}" pid="10" name="HiddenCategoryTags">
    <vt:lpwstr/>
  </property>
  <property fmtid="{D5CDD505-2E9C-101B-9397-08002B2CF9AE}" pid="11" name="CategoryTags">
    <vt:lpwstr/>
  </property>
  <property fmtid="{D5CDD505-2E9C-101B-9397-08002B2CF9AE}" pid="12" name="Applications">
    <vt:lpwstr/>
  </property>
  <property fmtid="{D5CDD505-2E9C-101B-9397-08002B2CF9AE}" pid="13" name="LocMarketGroupTiers">
    <vt:lpwstr>,t:Tier 1,t:Tier 2,t:Tier 3,</vt:lpwstr>
  </property>
  <property fmtid="{D5CDD505-2E9C-101B-9397-08002B2CF9AE}" pid="14" name="MarketSpecific">
    <vt:lpwstr/>
  </property>
  <property fmtid="{D5CDD505-2E9C-101B-9397-08002B2CF9AE}" pid="15" name="ApprovalStatus">
    <vt:lpwstr/>
  </property>
  <property fmtid="{D5CDD505-2E9C-101B-9397-08002B2CF9AE}" pid="16" name="LocComments">
    <vt:lpwstr/>
  </property>
  <property fmtid="{D5CDD505-2E9C-101B-9397-08002B2CF9AE}" pid="17" name="DirectSourceMarket">
    <vt:lpwstr/>
  </property>
  <property fmtid="{D5CDD505-2E9C-101B-9397-08002B2CF9AE}" pid="18" name="ThumbnailAssetId">
    <vt:lpwstr/>
  </property>
  <property fmtid="{D5CDD505-2E9C-101B-9397-08002B2CF9AE}" pid="19" name="PrimaryImageGen">
    <vt:lpwstr/>
  </property>
  <property fmtid="{D5CDD505-2E9C-101B-9397-08002B2CF9AE}" pid="20" name="LegacyData">
    <vt:lpwstr/>
  </property>
  <property fmtid="{D5CDD505-2E9C-101B-9397-08002B2CF9AE}" pid="21" name="TPFriendlyName">
    <vt:lpwstr/>
  </property>
  <property fmtid="{D5CDD505-2E9C-101B-9397-08002B2CF9AE}" pid="22" name="NumericId">
    <vt:lpwstr/>
  </property>
  <property fmtid="{D5CDD505-2E9C-101B-9397-08002B2CF9AE}" pid="23" name="LocRecommendedHandoff">
    <vt:lpwstr/>
  </property>
  <property fmtid="{D5CDD505-2E9C-101B-9397-08002B2CF9AE}" pid="24" name="BlockPublish">
    <vt:lpwstr/>
  </property>
  <property fmtid="{D5CDD505-2E9C-101B-9397-08002B2CF9AE}" pid="25" name="BusinessGroup">
    <vt:lpwstr/>
  </property>
  <property fmtid="{D5CDD505-2E9C-101B-9397-08002B2CF9AE}" pid="26" name="OpenTemplate">
    <vt:lpwstr/>
  </property>
  <property fmtid="{D5CDD505-2E9C-101B-9397-08002B2CF9AE}" pid="27" name="SourceTitle">
    <vt:lpwstr/>
  </property>
  <property fmtid="{D5CDD505-2E9C-101B-9397-08002B2CF9AE}" pid="28" name="APEditor">
    <vt:lpwstr/>
  </property>
  <property fmtid="{D5CDD505-2E9C-101B-9397-08002B2CF9AE}" pid="29" name="UALocComments">
    <vt:lpwstr/>
  </property>
  <property fmtid="{D5CDD505-2E9C-101B-9397-08002B2CF9AE}" pid="30" name="IntlLangReviewDate">
    <vt:lpwstr/>
  </property>
  <property fmtid="{D5CDD505-2E9C-101B-9397-08002B2CF9AE}" pid="31" name="PublishStatusLookup">
    <vt:lpwstr/>
  </property>
  <property fmtid="{D5CDD505-2E9C-101B-9397-08002B2CF9AE}" pid="32" name="ParentAssetId">
    <vt:lpwstr/>
  </property>
  <property fmtid="{D5CDD505-2E9C-101B-9397-08002B2CF9AE}" pid="33" name="FeatureTagsTaxHTField0">
    <vt:lpwstr/>
  </property>
  <property fmtid="{D5CDD505-2E9C-101B-9397-08002B2CF9AE}" pid="34" name="MachineTranslated">
    <vt:lpwstr/>
  </property>
  <property fmtid="{D5CDD505-2E9C-101B-9397-08002B2CF9AE}" pid="35" name="Providers">
    <vt:lpwstr/>
  </property>
  <property fmtid="{D5CDD505-2E9C-101B-9397-08002B2CF9AE}" pid="36" name="OriginalSourceMarket">
    <vt:lpwstr/>
  </property>
  <property fmtid="{D5CDD505-2E9C-101B-9397-08002B2CF9AE}" pid="37" name="APDescription">
    <vt:lpwstr/>
  </property>
  <property fmtid="{D5CDD505-2E9C-101B-9397-08002B2CF9AE}" pid="38" name="ContentItem">
    <vt:lpwstr/>
  </property>
  <property fmtid="{D5CDD505-2E9C-101B-9397-08002B2CF9AE}" pid="39" name="ClipArtFilename">
    <vt:lpwstr/>
  </property>
  <property fmtid="{D5CDD505-2E9C-101B-9397-08002B2CF9AE}" pid="40" name="TPInstallLocation">
    <vt:lpwstr/>
  </property>
  <property fmtid="{D5CDD505-2E9C-101B-9397-08002B2CF9AE}" pid="41" name="TimesCloned">
    <vt:lpwstr/>
  </property>
  <property fmtid="{D5CDD505-2E9C-101B-9397-08002B2CF9AE}" pid="42" name="PublishTargets">
    <vt:lpwstr/>
  </property>
  <property fmtid="{D5CDD505-2E9C-101B-9397-08002B2CF9AE}" pid="43" name="AcquiredFrom">
    <vt:lpwstr/>
  </property>
  <property fmtid="{D5CDD505-2E9C-101B-9397-08002B2CF9AE}" pid="44" name="AssetStart">
    <vt:lpwstr/>
  </property>
  <property fmtid="{D5CDD505-2E9C-101B-9397-08002B2CF9AE}" pid="45" name="FriendlyTitle">
    <vt:lpwstr/>
  </property>
  <property fmtid="{D5CDD505-2E9C-101B-9397-08002B2CF9AE}" pid="46" name="Provider">
    <vt:lpwstr/>
  </property>
  <property fmtid="{D5CDD505-2E9C-101B-9397-08002B2CF9AE}" pid="47" name="LastHandOff">
    <vt:lpwstr/>
  </property>
  <property fmtid="{D5CDD505-2E9C-101B-9397-08002B2CF9AE}" pid="48" name="Manager">
    <vt:lpwstr/>
  </property>
  <property fmtid="{D5CDD505-2E9C-101B-9397-08002B2CF9AE}" pid="49" name="UALocRecommendation">
    <vt:lpwstr/>
  </property>
  <property fmtid="{D5CDD505-2E9C-101B-9397-08002B2CF9AE}" pid="50" name="ArtSampleDocs">
    <vt:lpwstr/>
  </property>
  <property fmtid="{D5CDD505-2E9C-101B-9397-08002B2CF9AE}" pid="51" name="UACurrentWords">
    <vt:lpwstr/>
  </property>
  <property fmtid="{D5CDD505-2E9C-101B-9397-08002B2CF9AE}" pid="52" name="TPClientViewer">
    <vt:lpwstr/>
  </property>
  <property fmtid="{D5CDD505-2E9C-101B-9397-08002B2CF9AE}" pid="53" name="TemplateStatus">
    <vt:lpwstr/>
  </property>
  <property fmtid="{D5CDD505-2E9C-101B-9397-08002B2CF9AE}" pid="54" name="ShowIn">
    <vt:lpwstr/>
  </property>
  <property fmtid="{D5CDD505-2E9C-101B-9397-08002B2CF9AE}" pid="55" name="CSXHash">
    <vt:lpwstr/>
  </property>
  <property fmtid="{D5CDD505-2E9C-101B-9397-08002B2CF9AE}" pid="56" name="Downloads">
    <vt:lpwstr/>
  </property>
  <property fmtid="{D5CDD505-2E9C-101B-9397-08002B2CF9AE}" pid="57" name="VoteCount">
    <vt:lpwstr/>
  </property>
  <property fmtid="{D5CDD505-2E9C-101B-9397-08002B2CF9AE}" pid="58" name="OOCacheId">
    <vt:lpwstr/>
  </property>
  <property fmtid="{D5CDD505-2E9C-101B-9397-08002B2CF9AE}" pid="59" name="IsDeleted">
    <vt:lpwstr/>
  </property>
  <property fmtid="{D5CDD505-2E9C-101B-9397-08002B2CF9AE}" pid="60" name="InternalTagsTaxHTField0">
    <vt:lpwstr/>
  </property>
  <property fmtid="{D5CDD505-2E9C-101B-9397-08002B2CF9AE}" pid="61" name="UANotes">
    <vt:lpwstr/>
  </property>
  <property fmtid="{D5CDD505-2E9C-101B-9397-08002B2CF9AE}" pid="62" name="AssetExpire">
    <vt:lpwstr/>
  </property>
  <property fmtid="{D5CDD505-2E9C-101B-9397-08002B2CF9AE}" pid="63" name="CSXSubmissionMarket">
    <vt:lpwstr/>
  </property>
  <property fmtid="{D5CDD505-2E9C-101B-9397-08002B2CF9AE}" pid="64" name="DSATActionTaken">
    <vt:lpwstr/>
  </property>
  <property fmtid="{D5CDD505-2E9C-101B-9397-08002B2CF9AE}" pid="65" name="SubmitterId">
    <vt:lpwstr/>
  </property>
  <property fmtid="{D5CDD505-2E9C-101B-9397-08002B2CF9AE}" pid="66" name="EditorialTags">
    <vt:lpwstr/>
  </property>
  <property fmtid="{D5CDD505-2E9C-101B-9397-08002B2CF9AE}" pid="67" name="TPExecutable">
    <vt:lpwstr/>
  </property>
  <property fmtid="{D5CDD505-2E9C-101B-9397-08002B2CF9AE}" pid="68" name="CSXSubmissionDate">
    <vt:lpwstr/>
  </property>
  <property fmtid="{D5CDD505-2E9C-101B-9397-08002B2CF9AE}" pid="69" name="CSXUpdate">
    <vt:lpwstr/>
  </property>
  <property fmtid="{D5CDD505-2E9C-101B-9397-08002B2CF9AE}" pid="70" name="AssetType">
    <vt:lpwstr/>
  </property>
  <property fmtid="{D5CDD505-2E9C-101B-9397-08002B2CF9AE}" pid="71" name="ApprovalLog">
    <vt:lpwstr/>
  </property>
  <property fmtid="{D5CDD505-2E9C-101B-9397-08002B2CF9AE}" pid="72" name="BugNumber">
    <vt:lpwstr/>
  </property>
  <property fmtid="{D5CDD505-2E9C-101B-9397-08002B2CF9AE}" pid="73" name="OriginAsset">
    <vt:lpwstr/>
  </property>
  <property fmtid="{D5CDD505-2E9C-101B-9397-08002B2CF9AE}" pid="74" name="TPComponent">
    <vt:lpwstr/>
  </property>
  <property fmtid="{D5CDD505-2E9C-101B-9397-08002B2CF9AE}" pid="75" name="Milestone">
    <vt:lpwstr/>
  </property>
  <property fmtid="{D5CDD505-2E9C-101B-9397-08002B2CF9AE}" pid="76" name="RecommendationsModifier">
    <vt:lpwstr/>
  </property>
  <property fmtid="{D5CDD505-2E9C-101B-9397-08002B2CF9AE}" pid="77" name="AssetId">
    <vt:lpwstr/>
  </property>
  <property fmtid="{D5CDD505-2E9C-101B-9397-08002B2CF9AE}" pid="78" name="PolicheckWords">
    <vt:lpwstr/>
  </property>
  <property fmtid="{D5CDD505-2E9C-101B-9397-08002B2CF9AE}" pid="79" name="TPLaunchHelpLink">
    <vt:lpwstr/>
  </property>
  <property fmtid="{D5CDD505-2E9C-101B-9397-08002B2CF9AE}" pid="80" name="IntlLocPriority">
    <vt:lpwstr/>
  </property>
  <property fmtid="{D5CDD505-2E9C-101B-9397-08002B2CF9AE}" pid="81" name="TPApplication">
    <vt:lpwstr/>
  </property>
  <property fmtid="{D5CDD505-2E9C-101B-9397-08002B2CF9AE}" pid="82" name="IntlLangReviewer">
    <vt:lpwstr/>
  </property>
  <property fmtid="{D5CDD505-2E9C-101B-9397-08002B2CF9AE}" pid="83" name="HandoffToMSDN">
    <vt:lpwstr/>
  </property>
  <property fmtid="{D5CDD505-2E9C-101B-9397-08002B2CF9AE}" pid="84" name="PlannedPubDate">
    <vt:lpwstr/>
  </property>
  <property fmtid="{D5CDD505-2E9C-101B-9397-08002B2CF9AE}" pid="85" name="CrawlForDependencies">
    <vt:lpwstr/>
  </property>
  <property fmtid="{D5CDD505-2E9C-101B-9397-08002B2CF9AE}" pid="86" name="LocLastLocAttemptVersionLookup">
    <vt:lpwstr/>
  </property>
  <property fmtid="{D5CDD505-2E9C-101B-9397-08002B2CF9AE}" pid="87" name="TrustLevel">
    <vt:lpwstr/>
  </property>
  <property fmtid="{D5CDD505-2E9C-101B-9397-08002B2CF9AE}" pid="88" name="CampaignTagsTaxHTField0">
    <vt:lpwstr/>
  </property>
  <property fmtid="{D5CDD505-2E9C-101B-9397-08002B2CF9AE}" pid="89" name="TPNamespace">
    <vt:lpwstr/>
  </property>
  <property fmtid="{D5CDD505-2E9C-101B-9397-08002B2CF9AE}" pid="90" name="TaxCatchAll">
    <vt:lpwstr/>
  </property>
  <property fmtid="{D5CDD505-2E9C-101B-9397-08002B2CF9AE}" pid="91" name="IsSearchable">
    <vt:lpwstr/>
  </property>
  <property fmtid="{D5CDD505-2E9C-101B-9397-08002B2CF9AE}" pid="92" name="TemplateTemplateType">
    <vt:lpwstr/>
  </property>
  <property fmtid="{D5CDD505-2E9C-101B-9397-08002B2CF9AE}" pid="93" name="Markets">
    <vt:lpwstr/>
  </property>
  <property fmtid="{D5CDD505-2E9C-101B-9397-08002B2CF9AE}" pid="94" name="IntlLangReview">
    <vt:lpwstr/>
  </property>
  <property fmtid="{D5CDD505-2E9C-101B-9397-08002B2CF9AE}" pid="95" name="UAProjectedTotalWords">
    <vt:lpwstr/>
  </property>
  <property fmtid="{D5CDD505-2E9C-101B-9397-08002B2CF9AE}" pid="96" name="OutputCachingOn">
    <vt:lpwstr/>
  </property>
  <property fmtid="{D5CDD505-2E9C-101B-9397-08002B2CF9AE}" pid="97" name="LocMarketGroupTiers2">
    <vt:lpwstr/>
  </property>
  <property fmtid="{D5CDD505-2E9C-101B-9397-08002B2CF9AE}" pid="98" name="APAuthor">
    <vt:lpwstr/>
  </property>
  <property fmtid="{D5CDD505-2E9C-101B-9397-08002B2CF9AE}" pid="99" name="TPCommandLine">
    <vt:lpwstr/>
  </property>
  <property fmtid="{D5CDD505-2E9C-101B-9397-08002B2CF9AE}" pid="100" name="LocManualTestRequired">
    <vt:lpwstr/>
  </property>
  <property fmtid="{D5CDD505-2E9C-101B-9397-08002B2CF9AE}" pid="101" name="TPAppVersion">
    <vt:lpwstr/>
  </property>
  <property fmtid="{D5CDD505-2E9C-101B-9397-08002B2CF9AE}" pid="102" name="EditorialStatus">
    <vt:lpwstr/>
  </property>
  <property fmtid="{D5CDD505-2E9C-101B-9397-08002B2CF9AE}" pid="103" name="LastModifiedDateTime">
    <vt:lpwstr/>
  </property>
  <property fmtid="{D5CDD505-2E9C-101B-9397-08002B2CF9AE}" pid="104" name="TPLaunchHelpLinkType">
    <vt:lpwstr/>
  </property>
  <property fmtid="{D5CDD505-2E9C-101B-9397-08002B2CF9AE}" pid="105" name="OriginalRelease">
    <vt:lpwstr/>
  </property>
  <property fmtid="{D5CDD505-2E9C-101B-9397-08002B2CF9AE}" pid="106" name="ScenarioTagsTaxHTField0">
    <vt:lpwstr/>
  </property>
  <property fmtid="{D5CDD505-2E9C-101B-9397-08002B2CF9AE}" pid="107" name="LocalizationTagsTaxHTField0">
    <vt:lpwstr/>
  </property>
</Properties>
</file>