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3"/>
  </p:notesMasterIdLst>
  <p:sldIdLst>
    <p:sldId id="1956" r:id="rId6"/>
    <p:sldId id="257" r:id="rId7"/>
    <p:sldId id="1958" r:id="rId8"/>
    <p:sldId id="1959" r:id="rId9"/>
    <p:sldId id="260" r:id="rId10"/>
    <p:sldId id="1977" r:id="rId11"/>
    <p:sldId id="265" r:id="rId12"/>
    <p:sldId id="262" r:id="rId13"/>
    <p:sldId id="1979" r:id="rId14"/>
    <p:sldId id="263" r:id="rId15"/>
    <p:sldId id="268" r:id="rId16"/>
    <p:sldId id="1978" r:id="rId17"/>
    <p:sldId id="1967" r:id="rId18"/>
    <p:sldId id="272" r:id="rId19"/>
    <p:sldId id="1980" r:id="rId20"/>
    <p:sldId id="1981" r:id="rId21"/>
    <p:sldId id="276" r:id="rId22"/>
    <p:sldId id="278" r:id="rId23"/>
    <p:sldId id="279" r:id="rId24"/>
    <p:sldId id="280" r:id="rId25"/>
    <p:sldId id="284" r:id="rId26"/>
    <p:sldId id="1968" r:id="rId27"/>
    <p:sldId id="1969" r:id="rId28"/>
    <p:sldId id="286" r:id="rId29"/>
    <p:sldId id="289" r:id="rId30"/>
    <p:sldId id="1943" r:id="rId31"/>
    <p:sldId id="297" r:id="rId32"/>
    <p:sldId id="298" r:id="rId33"/>
    <p:sldId id="1970" r:id="rId34"/>
    <p:sldId id="294" r:id="rId35"/>
    <p:sldId id="300" r:id="rId36"/>
    <p:sldId id="301" r:id="rId37"/>
    <p:sldId id="305" r:id="rId38"/>
    <p:sldId id="1974" r:id="rId39"/>
    <p:sldId id="1975" r:id="rId40"/>
    <p:sldId id="1202" r:id="rId41"/>
    <p:sldId id="1983" r:id="rId42"/>
    <p:sldId id="1986" r:id="rId43"/>
    <p:sldId id="1984" r:id="rId44"/>
    <p:sldId id="1985" r:id="rId45"/>
    <p:sldId id="1982" r:id="rId46"/>
    <p:sldId id="1987" r:id="rId47"/>
    <p:sldId id="1988" r:id="rId48"/>
    <p:sldId id="1989" r:id="rId49"/>
    <p:sldId id="1976" r:id="rId50"/>
    <p:sldId id="295" r:id="rId51"/>
    <p:sldId id="1133" r:id="rId52"/>
  </p:sldIdLst>
  <p:sldSz cx="12192000" cy="6858000"/>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854244-5976-2832-6CCB-46FA88F9C026}" name="Kvašňáková Iva" initials="KI" userId="S::iva.kvasnakova@mmr.cz::e85127a3-40da-43e3-9520-bdf9818c11df" providerId="AD"/>
  <p188:author id="{E92648BB-03E4-605B-1CF5-AFB32C1E5892}" name="Mičová Eliška" initials="ME" userId="S::eliska.micova@mmr.cz::b7b7a7bc-31e5-4a19-8550-a67bb61319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41"/>
    <a:srgbClr val="2E49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9C942-CC40-3B5B-722B-00617EBB5C21}" v="4" dt="2024-10-24T13:52:16.972"/>
    <p1510:client id="{5A791F06-3907-00ED-5686-D9A6F0969E88}" v="14" dt="2024-10-23T12:29:24.135"/>
    <p1510:client id="{93359BF3-AC4B-DBC3-B8C2-96BC14D0B2C2}" v="2" dt="2024-10-23T12:43:45.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044" autoAdjust="0"/>
  </p:normalViewPr>
  <p:slideViewPr>
    <p:cSldViewPr snapToGrid="0">
      <p:cViewPr varScale="1">
        <p:scale>
          <a:sx n="87" d="100"/>
          <a:sy n="87" d="100"/>
        </p:scale>
        <p:origin x="14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181CF4C-A035-4B8A-A20B-D5E47D3231D9}" type="datetimeFigureOut">
              <a:rPr lang="cs-CZ" smtClean="0"/>
              <a:t>11.11.2024</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823B593-78F1-490C-B870-8FCCCED58403}" type="slidenum">
              <a:rPr lang="cs-CZ" smtClean="0"/>
              <a:t>‹#›</a:t>
            </a:fld>
            <a:endParaRPr lang="cs-CZ"/>
          </a:p>
        </p:txBody>
      </p:sp>
    </p:spTree>
    <p:extLst>
      <p:ext uri="{BB962C8B-B14F-4D97-AF65-F5344CB8AC3E}">
        <p14:creationId xmlns:p14="http://schemas.microsoft.com/office/powerpoint/2010/main" val="796439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ortal-vz.cz/komodity/akcni-plan-udrzitelneho-nakupovani-apu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ission.europa.eu/funding-tenders/tools-public-buyers/professionalisation-public-buyers/procurcompeu-european-competency-framework-public-procurement-professionals_c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a:t>
            </a:fld>
            <a:endParaRPr lang="cs-CZ"/>
          </a:p>
        </p:txBody>
      </p:sp>
    </p:spTree>
    <p:extLst>
      <p:ext uri="{BB962C8B-B14F-4D97-AF65-F5344CB8AC3E}">
        <p14:creationId xmlns:p14="http://schemas.microsoft.com/office/powerpoint/2010/main" val="101074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400" dirty="0"/>
              <a:t>Cíle Platformy:</a:t>
            </a:r>
          </a:p>
          <a:p>
            <a:endParaRPr lang="cs-CZ" sz="1400" dirty="0"/>
          </a:p>
          <a:p>
            <a:pPr algn="l" rtl="0" fontAlgn="base">
              <a:buFont typeface="Arial" panose="020B0604020202020204" pitchFamily="34" charset="0"/>
              <a:buChar char="•"/>
            </a:pPr>
            <a:r>
              <a:rPr lang="cs-CZ" sz="1400" b="0" i="0" u="none" strike="noStrike" dirty="0">
                <a:solidFill>
                  <a:srgbClr val="305699"/>
                </a:solidFill>
                <a:effectLst/>
                <a:latin typeface="Calibri" panose="020F0502020204030204" pitchFamily="34" charset="0"/>
              </a:rPr>
              <a:t>Sdílení dobré praxe a vzájemná inspirace</a:t>
            </a:r>
            <a:r>
              <a:rPr lang="en-US" sz="1400" b="0" i="0" dirty="0">
                <a:solidFill>
                  <a:srgbClr val="000000"/>
                </a:solidFill>
                <a:effectLst/>
                <a:latin typeface="Calibri" panose="020F0502020204030204" pitchFamily="34" charset="0"/>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cs-CZ" sz="1400" b="0" i="0" u="none" strike="noStrike" dirty="0">
                <a:solidFill>
                  <a:srgbClr val="305699"/>
                </a:solidFill>
                <a:effectLst/>
                <a:latin typeface="Calibri" panose="020F0502020204030204" pitchFamily="34" charset="0"/>
              </a:rPr>
              <a:t>Odborné diskuse nad novými tématy a trendy</a:t>
            </a:r>
            <a:r>
              <a:rPr lang="en-US" sz="1400" b="0" i="0" dirty="0">
                <a:solidFill>
                  <a:srgbClr val="000000"/>
                </a:solidFill>
                <a:effectLst/>
                <a:latin typeface="Calibri" panose="020F0502020204030204" pitchFamily="34" charset="0"/>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cs-CZ" sz="1400" b="0" i="0" u="none" strike="noStrike" dirty="0">
                <a:solidFill>
                  <a:srgbClr val="305699"/>
                </a:solidFill>
                <a:effectLst/>
                <a:latin typeface="Calibri" panose="020F0502020204030204" pitchFamily="34" charset="0"/>
              </a:rPr>
              <a:t>Realizace pilotních projektů k ověřování nových řešení</a:t>
            </a:r>
            <a:r>
              <a:rPr lang="en-US" sz="1400" b="0" i="0" dirty="0">
                <a:solidFill>
                  <a:srgbClr val="000000"/>
                </a:solidFill>
                <a:effectLst/>
                <a:latin typeface="Calibri" panose="020F0502020204030204" pitchFamily="34" charset="0"/>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cs-CZ" sz="1400" b="0" i="0" u="none" strike="noStrike" dirty="0">
                <a:solidFill>
                  <a:srgbClr val="305699"/>
                </a:solidFill>
                <a:effectLst/>
                <a:latin typeface="Calibri" panose="020F0502020204030204" pitchFamily="34" charset="0"/>
              </a:rPr>
              <a:t>Implementace opatření Strategie do praxe</a:t>
            </a:r>
            <a:r>
              <a:rPr lang="en-US" sz="1400" b="0" i="0" dirty="0">
                <a:solidFill>
                  <a:srgbClr val="000000"/>
                </a:solidFill>
                <a:effectLst/>
                <a:latin typeface="Calibri" panose="020F0502020204030204" pitchFamily="34" charset="0"/>
              </a:rPr>
              <a:t>​</a:t>
            </a:r>
            <a:endParaRPr lang="en-US" sz="14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cs-CZ" sz="1400" b="0" i="0" u="none" strike="noStrike" dirty="0">
                <a:solidFill>
                  <a:srgbClr val="305699"/>
                </a:solidFill>
                <a:effectLst/>
                <a:latin typeface="Calibri" panose="020F0502020204030204" pitchFamily="34" charset="0"/>
              </a:rPr>
              <a:t>Komunikace témat na odborných fórech</a:t>
            </a:r>
            <a:r>
              <a:rPr lang="en-US" sz="1400" b="0" i="0" dirty="0">
                <a:solidFill>
                  <a:srgbClr val="000000"/>
                </a:solidFill>
                <a:effectLst/>
                <a:latin typeface="Calibri" panose="020F0502020204030204" pitchFamily="34" charset="0"/>
              </a:rPr>
              <a:t>​</a:t>
            </a:r>
            <a:endParaRPr lang="cs-CZ" sz="1400" b="0" i="0" dirty="0">
              <a:solidFill>
                <a:srgbClr val="000000"/>
              </a:solidFill>
              <a:effectLst/>
              <a:latin typeface="Calibri" panose="020F0502020204030204" pitchFamily="34" charset="0"/>
            </a:endParaRPr>
          </a:p>
          <a:p>
            <a:pPr algn="l" rtl="0" fontAlgn="base">
              <a:buFont typeface="Arial" panose="020B0604020202020204" pitchFamily="34" charset="0"/>
              <a:buChar char="•"/>
            </a:pPr>
            <a:endParaRPr lang="cs-CZ" sz="1400" b="0" i="0" dirty="0">
              <a:solidFill>
                <a:srgbClr val="000000"/>
              </a:solidFill>
              <a:effectLst/>
              <a:latin typeface="Calibri" panose="020F0502020204030204" pitchFamily="34" charset="0"/>
            </a:endParaRPr>
          </a:p>
          <a:p>
            <a:pPr algn="l" rtl="0" fontAlgn="base">
              <a:buFont typeface="Arial" panose="020B0604020202020204" pitchFamily="34" charset="0"/>
              <a:buNone/>
            </a:pPr>
            <a:r>
              <a:rPr lang="cs-CZ" sz="1400" b="0" i="0" dirty="0">
                <a:solidFill>
                  <a:srgbClr val="000000"/>
                </a:solidFill>
                <a:effectLst/>
                <a:latin typeface="Calibri" panose="020F0502020204030204" pitchFamily="34" charset="0"/>
              </a:rPr>
              <a:t>Platforma v číslech:</a:t>
            </a:r>
          </a:p>
          <a:p>
            <a:pPr algn="l" rtl="0" fontAlgn="base">
              <a:buFont typeface="Arial" panose="020B0604020202020204" pitchFamily="34" charset="0"/>
              <a:buChar char="•"/>
            </a:pPr>
            <a:r>
              <a:rPr lang="cs-CZ" sz="1400" b="0" i="0" dirty="0">
                <a:solidFill>
                  <a:srgbClr val="000000"/>
                </a:solidFill>
                <a:effectLst/>
                <a:latin typeface="Calibri" panose="020F0502020204030204" pitchFamily="34" charset="0"/>
              </a:rPr>
              <a:t>Zapojených přes 50 organizací (struktura organizací)</a:t>
            </a:r>
          </a:p>
          <a:p>
            <a:pPr algn="l" rtl="0" fontAlgn="base">
              <a:buFont typeface="Arial" panose="020B0604020202020204" pitchFamily="34" charset="0"/>
              <a:buNone/>
            </a:pPr>
            <a:r>
              <a:rPr lang="cs-CZ" sz="1400" b="0" i="0" u="none" strike="noStrike" dirty="0">
                <a:solidFill>
                  <a:srgbClr val="305699"/>
                </a:solidFill>
                <a:effectLst/>
                <a:latin typeface="Calibri" panose="020F0502020204030204" pitchFamily="34" charset="0"/>
              </a:rPr>
              <a:t>-- úřad vlády, ministerstva, kraje, Praha (MČ)</a:t>
            </a:r>
            <a:r>
              <a:rPr lang="cs-CZ" sz="1400" b="0" i="0" dirty="0">
                <a:solidFill>
                  <a:srgbClr val="000000"/>
                </a:solidFill>
                <a:effectLst/>
                <a:latin typeface="Calibri" panose="020F0502020204030204" pitchFamily="34" charset="0"/>
              </a:rPr>
              <a:t>​</a:t>
            </a:r>
            <a:endParaRPr lang="cs-CZ" sz="1400" b="0" i="0" dirty="0">
              <a:solidFill>
                <a:srgbClr val="000000"/>
              </a:solidFill>
              <a:effectLst/>
              <a:latin typeface="Arial" panose="020B0604020202020204" pitchFamily="34" charset="0"/>
            </a:endParaRPr>
          </a:p>
          <a:p>
            <a:pPr algn="l" rtl="0" fontAlgn="base">
              <a:buFont typeface="Arial" panose="020B0604020202020204" pitchFamily="34" charset="0"/>
              <a:buNone/>
            </a:pPr>
            <a:r>
              <a:rPr lang="cs-CZ" sz="1400" b="0" i="0" u="none" strike="noStrike" dirty="0">
                <a:solidFill>
                  <a:srgbClr val="305699"/>
                </a:solidFill>
                <a:effectLst/>
                <a:latin typeface="Calibri" panose="020F0502020204030204" pitchFamily="34" charset="0"/>
              </a:rPr>
              <a:t>-- statutární města, města, příspěvkové organizace,</a:t>
            </a:r>
            <a:r>
              <a:rPr lang="cs-CZ" sz="1400" b="0" i="0" dirty="0">
                <a:solidFill>
                  <a:srgbClr val="000000"/>
                </a:solidFill>
                <a:effectLst/>
                <a:latin typeface="Calibri" panose="020F0502020204030204" pitchFamily="34" charset="0"/>
              </a:rPr>
              <a:t>​</a:t>
            </a:r>
            <a:endParaRPr lang="cs-CZ" sz="1400" b="0" i="0" dirty="0">
              <a:solidFill>
                <a:srgbClr val="000000"/>
              </a:solidFill>
              <a:effectLst/>
              <a:latin typeface="Arial" panose="020B0604020202020204" pitchFamily="34" charset="0"/>
            </a:endParaRPr>
          </a:p>
          <a:p>
            <a:pPr marL="0" indent="0" algn="l" rtl="0" fontAlgn="base">
              <a:buFont typeface="Wingdings" panose="05000000000000000000" pitchFamily="2" charset="2"/>
              <a:buNone/>
            </a:pPr>
            <a:r>
              <a:rPr lang="cs-CZ" sz="1400" b="0" i="0" u="none" strike="noStrike" dirty="0">
                <a:solidFill>
                  <a:srgbClr val="305699"/>
                </a:solidFill>
                <a:effectLst/>
                <a:latin typeface="Calibri" panose="020F0502020204030204" pitchFamily="34" charset="0"/>
              </a:rPr>
              <a:t>-- veřejnoprávní instituce, státní organizace, </a:t>
            </a:r>
            <a:r>
              <a:rPr lang="cs-CZ" sz="1400" b="0" i="0" dirty="0">
                <a:solidFill>
                  <a:srgbClr val="000000"/>
                </a:solidFill>
                <a:effectLst/>
                <a:latin typeface="Calibri" panose="020F0502020204030204" pitchFamily="34" charset="0"/>
              </a:rPr>
              <a:t>​</a:t>
            </a:r>
            <a:endParaRPr lang="cs-CZ" sz="1400" b="0" i="0" u="none" strike="noStrike" dirty="0">
              <a:solidFill>
                <a:srgbClr val="000000"/>
              </a:solidFill>
              <a:effectLst/>
              <a:latin typeface="Arial" panose="020B0604020202020204" pitchFamily="34" charset="0"/>
            </a:endParaRPr>
          </a:p>
          <a:p>
            <a:pPr marL="0" indent="0" algn="l" rtl="0" fontAlgn="base">
              <a:buFont typeface="Wingdings" panose="05000000000000000000" pitchFamily="2" charset="2"/>
              <a:buNone/>
            </a:pPr>
            <a:r>
              <a:rPr lang="cs-CZ" sz="1400" b="0" i="0" u="none" strike="noStrike" dirty="0">
                <a:solidFill>
                  <a:srgbClr val="000000"/>
                </a:solidFill>
                <a:effectLst/>
                <a:latin typeface="Arial" panose="020B0604020202020204" pitchFamily="34" charset="0"/>
              </a:rPr>
              <a:t>-- </a:t>
            </a:r>
            <a:r>
              <a:rPr lang="cs-CZ" sz="1400" b="0" i="0" u="none" strike="noStrike" dirty="0">
                <a:solidFill>
                  <a:srgbClr val="305699"/>
                </a:solidFill>
                <a:effectLst/>
                <a:latin typeface="Calibri" panose="020F0502020204030204" pitchFamily="34" charset="0"/>
              </a:rPr>
              <a:t>univerzity, nemocnice, asociace…</a:t>
            </a:r>
          </a:p>
          <a:p>
            <a:pPr marL="171450" indent="-171450" algn="l" rtl="0" fontAlgn="base">
              <a:buFont typeface="Wingdings" panose="05000000000000000000" pitchFamily="2" charset="2"/>
              <a:buChar char="n"/>
            </a:pPr>
            <a:endParaRPr lang="cs-CZ" sz="1400" b="0" i="0" u="none" strike="noStrike" dirty="0">
              <a:solidFill>
                <a:srgbClr val="305699"/>
              </a:solidFill>
              <a:effectLst/>
              <a:latin typeface="Calibri" panose="020F0502020204030204" pitchFamily="34" charset="0"/>
            </a:endParaRPr>
          </a:p>
          <a:p>
            <a:pPr marL="171450" indent="-171450" algn="l" rtl="0" fontAlgn="base">
              <a:buFont typeface="Wingdings" panose="05000000000000000000" pitchFamily="2" charset="2"/>
              <a:buChar char="n"/>
            </a:pPr>
            <a:r>
              <a:rPr lang="cs-CZ" sz="1400" b="0" i="0" u="none" strike="noStrike" dirty="0">
                <a:solidFill>
                  <a:srgbClr val="305699"/>
                </a:solidFill>
                <a:effectLst/>
                <a:latin typeface="Calibri" panose="020F0502020204030204" pitchFamily="34" charset="0"/>
              </a:rPr>
              <a:t>Platforma pro vás 2x ročně osobní setkání, 2x </a:t>
            </a:r>
            <a:r>
              <a:rPr lang="cs-CZ" sz="1400" b="0" i="0" u="none" strike="noStrike" dirty="0" err="1">
                <a:solidFill>
                  <a:srgbClr val="305699"/>
                </a:solidFill>
                <a:effectLst/>
                <a:latin typeface="Calibri" panose="020F0502020204030204" pitchFamily="34" charset="0"/>
              </a:rPr>
              <a:t>mesíčně</a:t>
            </a:r>
            <a:r>
              <a:rPr lang="cs-CZ" sz="1400" b="0" i="0" u="none" strike="noStrike" dirty="0">
                <a:solidFill>
                  <a:srgbClr val="305699"/>
                </a:solidFill>
                <a:effectLst/>
                <a:latin typeface="Calibri" panose="020F0502020204030204" pitchFamily="34" charset="0"/>
              </a:rPr>
              <a:t> online setkání na MS TEAMS-ech</a:t>
            </a:r>
          </a:p>
          <a:p>
            <a:pPr marL="171450" indent="-171450" algn="l" rtl="0" fontAlgn="base">
              <a:buFont typeface="Wingdings" panose="05000000000000000000" pitchFamily="2" charset="2"/>
              <a:buChar char="n"/>
            </a:pPr>
            <a:endParaRPr lang="cs-CZ" b="0" i="0" dirty="0">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10</a:t>
            </a:fld>
            <a:endParaRPr lang="cs-CZ"/>
          </a:p>
        </p:txBody>
      </p:sp>
    </p:spTree>
    <p:extLst>
      <p:ext uri="{BB962C8B-B14F-4D97-AF65-F5344CB8AC3E}">
        <p14:creationId xmlns:p14="http://schemas.microsoft.com/office/powerpoint/2010/main" val="3377845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Aktuálně se řeší technická novela (navýšení limitů, odstraňují se aktuální problémy)</a:t>
            </a:r>
          </a:p>
          <a:p>
            <a:pPr marL="342900" lvl="0" indent="-342900">
              <a:lnSpc>
                <a:spcPct val="107000"/>
              </a:lnSpc>
              <a:buFont typeface="Symbol" panose="05050102010706020507" pitchFamily="18" charset="2"/>
              <a:buChar cha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Nikdy nekončící diskuse</a:t>
            </a:r>
          </a:p>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11</a:t>
            </a:fld>
            <a:endParaRPr lang="cs-CZ"/>
          </a:p>
        </p:txBody>
      </p:sp>
    </p:spTree>
    <p:extLst>
      <p:ext uri="{BB962C8B-B14F-4D97-AF65-F5344CB8AC3E}">
        <p14:creationId xmlns:p14="http://schemas.microsoft.com/office/powerpoint/2010/main" val="421439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Times New Roman" panose="02020603050405020304" pitchFamily="18" charset="0"/>
                <a:cs typeface="Times New Roman" panose="02020603050405020304" pitchFamily="18" charset="0"/>
              </a:rPr>
              <a:t>Předpokladem </a:t>
            </a:r>
            <a:r>
              <a:rPr lang="cs-CZ" sz="1200" b="1" kern="100" dirty="0">
                <a:effectLst/>
                <a:latin typeface="Calibri" panose="020F0502020204030204" pitchFamily="34" charset="0"/>
                <a:ea typeface="Times New Roman" panose="02020603050405020304" pitchFamily="18" charset="0"/>
                <a:cs typeface="Times New Roman" panose="02020603050405020304" pitchFamily="18" charset="0"/>
              </a:rPr>
              <a:t>pro efektivní zadávání veřejných zakázek</a:t>
            </a:r>
            <a:r>
              <a:rPr lang="cs-CZ" sz="1200" kern="100" dirty="0">
                <a:effectLst/>
                <a:latin typeface="Calibri" panose="020F0502020204030204" pitchFamily="34" charset="0"/>
                <a:ea typeface="Times New Roman" panose="02020603050405020304" pitchFamily="18" charset="0"/>
                <a:cs typeface="Times New Roman" panose="02020603050405020304" pitchFamily="18" charset="0"/>
              </a:rPr>
              <a:t> jsou:</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520700" lvl="1" indent="-285750" algn="just">
              <a:lnSpc>
                <a:spcPct val="107000"/>
              </a:lnSpc>
              <a:buFont typeface="Courier New" panose="02070309020205020404" pitchFamily="49" charset="0"/>
              <a:buChar char="o"/>
            </a:pPr>
            <a:r>
              <a:rPr lang="cs-CZ" sz="1200" kern="100" dirty="0">
                <a:effectLst/>
                <a:latin typeface="Calibri" panose="020F0502020204030204" pitchFamily="34" charset="0"/>
                <a:ea typeface="Times New Roman" panose="02020603050405020304" pitchFamily="18" charset="0"/>
                <a:cs typeface="Times New Roman" panose="02020603050405020304" pitchFamily="18" charset="0"/>
              </a:rPr>
              <a:t> jednotná a srozumitelná pravidla pro zadavatele i dodavatele;</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520700" lvl="1" indent="-285750" algn="just">
              <a:lnSpc>
                <a:spcPct val="107000"/>
              </a:lnSpc>
              <a:buFont typeface="Courier New" panose="02070309020205020404" pitchFamily="49" charset="0"/>
              <a:buChar char="o"/>
            </a:pPr>
            <a:r>
              <a:rPr lang="cs-CZ" sz="1200" kern="100" dirty="0">
                <a:effectLst/>
                <a:latin typeface="Calibri" panose="020F0502020204030204" pitchFamily="34" charset="0"/>
                <a:ea typeface="Times New Roman" panose="02020603050405020304" pitchFamily="18" charset="0"/>
                <a:cs typeface="Times New Roman" panose="02020603050405020304" pitchFamily="18" charset="0"/>
              </a:rPr>
              <a:t>elektronické prostředí pro efektivní, transparentní, inovativní a bezpečné zadávání veřejných zakázek v oblasti zadávání veřejných zakázek;</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520700" lvl="1" indent="-285750" algn="just">
              <a:lnSpc>
                <a:spcPct val="107000"/>
              </a:lnSpc>
              <a:buFont typeface="Courier New" panose="02070309020205020404" pitchFamily="49" charset="0"/>
              <a:buChar char="o"/>
            </a:pPr>
            <a:r>
              <a:rPr lang="cs-CZ" sz="1200" kern="100" dirty="0">
                <a:effectLst/>
                <a:latin typeface="Calibri" panose="020F0502020204030204" pitchFamily="34" charset="0"/>
                <a:ea typeface="Times New Roman" panose="02020603050405020304" pitchFamily="18" charset="0"/>
                <a:cs typeface="Times New Roman" panose="02020603050405020304" pitchFamily="18" charset="0"/>
              </a:rPr>
              <a:t>fungující konkurence, tedy zájem o realizaci veřejných zakázek ze strany dodavatelů;</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520700" lvl="1" indent="-285750" algn="just">
              <a:lnSpc>
                <a:spcPct val="107000"/>
              </a:lnSpc>
              <a:buFont typeface="Courier New" panose="02070309020205020404" pitchFamily="49" charset="0"/>
              <a:buChar char="o"/>
            </a:pPr>
            <a:r>
              <a:rPr lang="cs-CZ" sz="1200" kern="100" dirty="0">
                <a:effectLst/>
                <a:latin typeface="Calibri" panose="020F0502020204030204" pitchFamily="34" charset="0"/>
                <a:ea typeface="Times New Roman" panose="02020603050405020304" pitchFamily="18" charset="0"/>
                <a:cs typeface="Times New Roman" panose="02020603050405020304" pitchFamily="18" charset="0"/>
              </a:rPr>
              <a:t>partnerský přístup mezi veřejným a soukromým sektorem zahrnující férový přístup k firmám ze strany zadavatelů;</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520700" lvl="1" indent="-285750" algn="just">
              <a:lnSpc>
                <a:spcPct val="107000"/>
              </a:lnSpc>
              <a:spcAft>
                <a:spcPts val="800"/>
              </a:spcAft>
              <a:buFont typeface="Courier New" panose="02070309020205020404" pitchFamily="49" charset="0"/>
              <a:buChar char="o"/>
            </a:pPr>
            <a:r>
              <a:rPr lang="cs-CZ" sz="1200" kern="100" dirty="0">
                <a:effectLst/>
                <a:latin typeface="Calibri" panose="020F0502020204030204" pitchFamily="34" charset="0"/>
                <a:ea typeface="Times New Roman" panose="02020603050405020304" pitchFamily="18" charset="0"/>
                <a:cs typeface="Times New Roman" panose="02020603050405020304" pitchFamily="18" charset="0"/>
              </a:rPr>
              <a:t>dostatečná komunikace již od fáze přípravy veřejných zakázek, včetně řízení smluv a budování důvěryhodného prostředí prostřednictvím komunikace vůči neúspěšným uchazečům o veřejné zakázky.</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12</a:t>
            </a:fld>
            <a:endParaRPr lang="cs-CZ"/>
          </a:p>
        </p:txBody>
      </p:sp>
    </p:spTree>
    <p:extLst>
      <p:ext uri="{BB962C8B-B14F-4D97-AF65-F5344CB8AC3E}">
        <p14:creationId xmlns:p14="http://schemas.microsoft.com/office/powerpoint/2010/main" val="1120587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13</a:t>
            </a:fld>
            <a:endParaRPr lang="cs-CZ"/>
          </a:p>
        </p:txBody>
      </p:sp>
    </p:spTree>
    <p:extLst>
      <p:ext uri="{BB962C8B-B14F-4D97-AF65-F5344CB8AC3E}">
        <p14:creationId xmlns:p14="http://schemas.microsoft.com/office/powerpoint/2010/main" val="87922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Základem je </a:t>
            </a:r>
            <a:r>
              <a:rPr lang="cs-CZ" sz="1100" kern="100" dirty="0">
                <a:effectLst/>
                <a:latin typeface="Calibri" panose="020F0502020204030204" pitchFamily="34" charset="0"/>
                <a:ea typeface="Calibri" panose="020F0502020204030204" pitchFamily="34" charset="0"/>
                <a:cs typeface="Calibri" panose="020F0502020204030204" pitchFamily="34" charset="0"/>
              </a:rPr>
              <a:t>§ 6 </a:t>
            </a:r>
            <a:r>
              <a:rPr lang="cs-CZ" sz="1100" kern="100" dirty="0" err="1">
                <a:effectLst/>
                <a:latin typeface="Calibri" panose="020F0502020204030204" pitchFamily="34" charset="0"/>
                <a:ea typeface="Calibri" panose="020F0502020204030204" pitchFamily="34" charset="0"/>
                <a:cs typeface="Calibri" panose="020F0502020204030204" pitchFamily="34" charset="0"/>
              </a:rPr>
              <a:t>ods</a:t>
            </a:r>
            <a:r>
              <a:rPr lang="cs-CZ" sz="1100" kern="100" dirty="0">
                <a:effectLst/>
                <a:latin typeface="Calibri" panose="020F0502020204030204" pitchFamily="34" charset="0"/>
                <a:ea typeface="Calibri" panose="020F0502020204030204" pitchFamily="34" charset="0"/>
                <a:cs typeface="Calibri" panose="020F0502020204030204" pitchFamily="34" charset="0"/>
              </a:rPr>
              <a:t>. 4, z</a:t>
            </a: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aměření by mělo být na přidanou hodnotu, </a:t>
            </a:r>
            <a:r>
              <a:rPr lang="cs-CZ" sz="1100" kern="100" dirty="0" err="1">
                <a:effectLst/>
                <a:latin typeface="Calibri" panose="020F0502020204030204" pitchFamily="34" charset="0"/>
                <a:ea typeface="Calibri" panose="020F0502020204030204" pitchFamily="34" charset="0"/>
                <a:cs typeface="Times New Roman" panose="02020603050405020304" pitchFamily="18" charset="0"/>
              </a:rPr>
              <a:t>value</a:t>
            </a: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1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cs-CZ" sz="1100" kern="100" dirty="0" err="1">
                <a:effectLst/>
                <a:latin typeface="Calibri" panose="020F0502020204030204" pitchFamily="34" charset="0"/>
                <a:ea typeface="Calibri" panose="020F0502020204030204" pitchFamily="34" charset="0"/>
                <a:cs typeface="Times New Roman" panose="02020603050405020304" pitchFamily="18" charset="0"/>
              </a:rPr>
              <a:t>money</a:t>
            </a: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 což znamená, že musím mít předem promyšlenou přidanou hodnotu</a:t>
            </a:r>
          </a:p>
          <a:p>
            <a:pPr marL="342900" lvl="0" indent="-342900">
              <a:lnSpc>
                <a:spcPct val="107000"/>
              </a:lnSpc>
              <a:buFont typeface="Symbol" panose="05050102010706020507" pitchFamily="18" charset="2"/>
              <a:buChar char=""/>
            </a:pP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Na základě strategie by měl </a:t>
            </a:r>
            <a:r>
              <a:rPr lang="cs-CZ" sz="1100" kern="100" dirty="0" err="1">
                <a:effectLst/>
                <a:latin typeface="Calibri" panose="020F0502020204030204" pitchFamily="34" charset="0"/>
                <a:ea typeface="Calibri" panose="020F0502020204030204" pitchFamily="34" charset="0"/>
                <a:cs typeface="Times New Roman" panose="02020603050405020304" pitchFamily="18" charset="0"/>
              </a:rPr>
              <a:t>vz</a:t>
            </a: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 APUN, kteří bude obsahovat minimální standardy pro vybrané předměty plnění, bude probíhat i aktualizace metodických materiálů, příkladů dobré praxe atd., které jsou na Portále VZ</a:t>
            </a:r>
          </a:p>
          <a:p>
            <a:pPr marL="342900" lvl="0" indent="-342900">
              <a:lnSpc>
                <a:spcPct val="107000"/>
              </a:lnSpc>
              <a:buFont typeface="Symbol" panose="05050102010706020507" pitchFamily="18" charset="2"/>
              <a:buChar char=""/>
            </a:pPr>
            <a:r>
              <a:rPr lang="cs-CZ" sz="1100" kern="100" dirty="0">
                <a:effectLst/>
                <a:latin typeface="Calibri" panose="020F0502020204030204" pitchFamily="34" charset="0"/>
                <a:ea typeface="Calibri" panose="020F0502020204030204" pitchFamily="34" charset="0"/>
                <a:cs typeface="Times New Roman" panose="02020603050405020304" pitchFamily="18" charset="0"/>
              </a:rPr>
              <a:t>APUN – jednotlivé předměty plnění, půjde o minimum (ne všechno, co lze dosáhnout, resp. již dosahují ti nejprogresivnější zadavatelé), jde o minimální naplnění </a:t>
            </a:r>
            <a:r>
              <a:rPr lang="cs-CZ" sz="1100" kern="100" dirty="0">
                <a:effectLst/>
                <a:latin typeface="Calibri" panose="020F0502020204030204" pitchFamily="34" charset="0"/>
                <a:ea typeface="Calibri" panose="020F0502020204030204" pitchFamily="34" charset="0"/>
                <a:cs typeface="Calibri" panose="020F0502020204030204" pitchFamily="34" charset="0"/>
              </a:rPr>
              <a:t>§ 6 </a:t>
            </a:r>
            <a:r>
              <a:rPr lang="cs-CZ" sz="1100" kern="100" dirty="0" err="1">
                <a:effectLst/>
                <a:latin typeface="Calibri" panose="020F0502020204030204" pitchFamily="34" charset="0"/>
                <a:ea typeface="Calibri" panose="020F0502020204030204" pitchFamily="34" charset="0"/>
                <a:cs typeface="Calibri" panose="020F0502020204030204" pitchFamily="34" charset="0"/>
              </a:rPr>
              <a:t>ods</a:t>
            </a:r>
            <a:r>
              <a:rPr lang="cs-CZ" sz="1100" kern="100" dirty="0">
                <a:effectLst/>
                <a:latin typeface="Calibri" panose="020F0502020204030204" pitchFamily="34" charset="0"/>
                <a:ea typeface="Calibri" panose="020F0502020204030204" pitchFamily="34" charset="0"/>
                <a:cs typeface="Calibri" panose="020F0502020204030204" pitchFamily="34" charset="0"/>
              </a:rPr>
              <a:t>. 4. </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7000"/>
              </a:lnSpc>
            </a:pPr>
            <a:r>
              <a:rPr lang="cs-CZ" sz="1100" kern="100" dirty="0">
                <a:effectLst/>
                <a:latin typeface="Calibri" panose="020F0502020204030204" pitchFamily="34" charset="0"/>
                <a:ea typeface="Calibri" panose="020F0502020204030204" pitchFamily="34" charset="0"/>
                <a:cs typeface="Calibri" panose="020F0502020204030204" pitchFamily="34" charset="0"/>
              </a:rPr>
              <a:t>       </a:t>
            </a:r>
            <a:r>
              <a:rPr lang="cs-CZ" sz="1100" i="1" kern="100" dirty="0">
                <a:effectLst/>
                <a:latin typeface="Calibri" panose="020F0502020204030204" pitchFamily="34" charset="0"/>
                <a:ea typeface="Calibri" panose="020F0502020204030204" pitchFamily="34" charset="0"/>
                <a:cs typeface="Calibri" panose="020F0502020204030204" pitchFamily="34" charset="0"/>
              </a:rPr>
              <a:t>Pozn. pro řečníky: U VZMR, kterých se netýká § 6 </a:t>
            </a:r>
            <a:r>
              <a:rPr lang="cs-CZ" sz="1100" i="1" kern="100" dirty="0" err="1">
                <a:effectLst/>
                <a:latin typeface="Calibri" panose="020F0502020204030204" pitchFamily="34" charset="0"/>
                <a:ea typeface="Calibri" panose="020F0502020204030204" pitchFamily="34" charset="0"/>
                <a:cs typeface="Calibri" panose="020F0502020204030204" pitchFamily="34" charset="0"/>
              </a:rPr>
              <a:t>ods</a:t>
            </a:r>
            <a:r>
              <a:rPr lang="cs-CZ" sz="1100" i="1" kern="100" dirty="0">
                <a:effectLst/>
                <a:latin typeface="Calibri" panose="020F0502020204030204" pitchFamily="34" charset="0"/>
                <a:ea typeface="Calibri" panose="020F0502020204030204" pitchFamily="34" charset="0"/>
                <a:cs typeface="Calibri" panose="020F0502020204030204" pitchFamily="34" charset="0"/>
              </a:rPr>
              <a:t>. 4, vnímáme stále důležitost využívat OVZ k dosahování efektivnosti, dosahování hodnoty.</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100" kern="100" dirty="0">
                <a:effectLst/>
                <a:latin typeface="Calibri" panose="020F0502020204030204" pitchFamily="34" charset="0"/>
                <a:ea typeface="Calibri" panose="020F0502020204030204" pitchFamily="34" charset="0"/>
                <a:cs typeface="Calibri" panose="020F0502020204030204" pitchFamily="34" charset="0"/>
              </a:rPr>
              <a:t>Řada věcí a byla projednána s odborníky, zadavateli i s trhem</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100" kern="100" dirty="0">
                <a:effectLst/>
                <a:latin typeface="Calibri" panose="020F0502020204030204" pitchFamily="34" charset="0"/>
                <a:ea typeface="Calibri" panose="020F0502020204030204" pitchFamily="34" charset="0"/>
                <a:cs typeface="Calibri" panose="020F0502020204030204" pitchFamily="34" charset="0"/>
              </a:rPr>
              <a:t>Proč tyto předměty plnění: Stavby, potraviny = velký dopad. Služby – reakce na rizika, která tam vznikla tlakem na dlouhodobě nejnižší nabídkovou cenu. </a:t>
            </a:r>
            <a:r>
              <a:rPr lang="cs-CZ" sz="1100" kern="100" dirty="0" err="1">
                <a:effectLst/>
                <a:latin typeface="Calibri" panose="020F0502020204030204" pitchFamily="34" charset="0"/>
                <a:ea typeface="Calibri" panose="020F0502020204030204" pitchFamily="34" charset="0"/>
                <a:cs typeface="Calibri" panose="020F0502020204030204" pitchFamily="34" charset="0"/>
              </a:rPr>
              <a:t>Kancel</a:t>
            </a:r>
            <a:r>
              <a:rPr lang="cs-CZ" sz="1100" kern="100" dirty="0">
                <a:effectLst/>
                <a:latin typeface="Calibri" panose="020F0502020204030204" pitchFamily="34" charset="0"/>
                <a:ea typeface="Calibri" panose="020F0502020204030204" pitchFamily="34" charset="0"/>
                <a:cs typeface="Calibri" panose="020F0502020204030204" pitchFamily="34" charset="0"/>
              </a:rPr>
              <a:t>. papír/potřeby, Občerstvení na akcích = jednoduché plnění, lze jednoduše využívat.</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100" kern="100" dirty="0">
                <a:effectLst/>
                <a:latin typeface="Calibri" panose="020F0502020204030204" pitchFamily="34" charset="0"/>
                <a:ea typeface="Calibri" panose="020F0502020204030204" pitchFamily="34" charset="0"/>
                <a:cs typeface="Calibri" panose="020F0502020204030204" pitchFamily="34" charset="0"/>
              </a:rPr>
              <a:t>Časový rámec: do konce roku první sada MPŘ, bude se připravovat i druhá sada v budoucnu (bude probíhat diskuze). Závazné pro statní správu a doporučující pro samosprávu.</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100" kern="100" dirty="0">
                <a:effectLst/>
                <a:latin typeface="Calibri" panose="020F0502020204030204" pitchFamily="34" charset="0"/>
                <a:ea typeface="Calibri" panose="020F0502020204030204" pitchFamily="34" charset="0"/>
                <a:cs typeface="Calibri" panose="020F0502020204030204" pitchFamily="34" charset="0"/>
              </a:rPr>
              <a:t>Již aktuálně jsou teze zveřejněny na </a:t>
            </a:r>
            <a:r>
              <a:rPr lang="cs-CZ" sz="11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Portále VZ</a:t>
            </a:r>
            <a:r>
              <a:rPr lang="cs-CZ" sz="1100" kern="100" dirty="0">
                <a:effectLst/>
                <a:latin typeface="Calibri" panose="020F0502020204030204" pitchFamily="34" charset="0"/>
                <a:ea typeface="Calibri" panose="020F0502020204030204" pitchFamily="34" charset="0"/>
                <a:cs typeface="Calibri" panose="020F0502020204030204" pitchFamily="34" charset="0"/>
              </a:rPr>
              <a:t> s výzvou o zpětnou vazbu.</a:t>
            </a:r>
            <a:endParaRPr lang="cs-CZ" sz="11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100" i="1" kern="100" dirty="0">
                <a:effectLst/>
                <a:latin typeface="Calibri" panose="020F0502020204030204" pitchFamily="34" charset="0"/>
                <a:ea typeface="Calibri" panose="020F0502020204030204" pitchFamily="34" charset="0"/>
                <a:cs typeface="Calibri" panose="020F0502020204030204" pitchFamily="34" charset="0"/>
              </a:rPr>
              <a:t>Pozn. pro řečníky: U dotovaných zakázek platí pravidla dotovaných zakázek na prvním místě. Kritéria </a:t>
            </a:r>
            <a:r>
              <a:rPr lang="cs-CZ" sz="1100" i="1" kern="100" dirty="0" err="1">
                <a:effectLst/>
                <a:latin typeface="Calibri" panose="020F0502020204030204" pitchFamily="34" charset="0"/>
                <a:ea typeface="Calibri" panose="020F0502020204030204" pitchFamily="34" charset="0"/>
                <a:cs typeface="Calibri" panose="020F0502020204030204" pitchFamily="34" charset="0"/>
              </a:rPr>
              <a:t>APUNu</a:t>
            </a:r>
            <a:r>
              <a:rPr lang="cs-CZ" sz="1100" i="1" kern="100" dirty="0">
                <a:effectLst/>
                <a:latin typeface="Calibri" panose="020F0502020204030204" pitchFamily="34" charset="0"/>
                <a:ea typeface="Calibri" panose="020F0502020204030204" pitchFamily="34" charset="0"/>
                <a:cs typeface="Calibri" panose="020F0502020204030204" pitchFamily="34" charset="0"/>
              </a:rPr>
              <a:t> platí pro nedotované VZ. Je pravděpodobné, že obdobná kritéria již dotované zakázky obsahují. </a:t>
            </a:r>
            <a:endParaRPr lang="cs-CZ"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14</a:t>
            </a:fld>
            <a:endParaRPr lang="cs-CZ"/>
          </a:p>
        </p:txBody>
      </p:sp>
    </p:spTree>
    <p:extLst>
      <p:ext uri="{BB962C8B-B14F-4D97-AF65-F5344CB8AC3E}">
        <p14:creationId xmlns:p14="http://schemas.microsoft.com/office/powerpoint/2010/main" val="169135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15</a:t>
            </a:fld>
            <a:endParaRPr lang="cs-CZ"/>
          </a:p>
        </p:txBody>
      </p:sp>
    </p:spTree>
    <p:extLst>
      <p:ext uri="{BB962C8B-B14F-4D97-AF65-F5344CB8AC3E}">
        <p14:creationId xmlns:p14="http://schemas.microsoft.com/office/powerpoint/2010/main" val="127054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16</a:t>
            </a:fld>
            <a:endParaRPr lang="cs-CZ"/>
          </a:p>
        </p:txBody>
      </p:sp>
    </p:spTree>
    <p:extLst>
      <p:ext uri="{BB962C8B-B14F-4D97-AF65-F5344CB8AC3E}">
        <p14:creationId xmlns:p14="http://schemas.microsoft.com/office/powerpoint/2010/main" val="2266372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defRPr/>
            </a:pPr>
            <a:r>
              <a:rPr lang="cs-CZ" sz="1200" dirty="0"/>
              <a:t>Pro efektivní nákup je nutné náležitě profesionalizovat osoby za nákupy odpovědné - ať již rozšiřováním povědomí "interních klientů", nebo komplexním vzdělávání nákupních expertů.</a:t>
            </a: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Zadávání nevnímáme jenom z pohledu procesu zadání zakázky (ZD, smlouva a tím to končí), ale i z pohledu přípravy, promyšlení dopadů, </a:t>
            </a:r>
            <a:r>
              <a:rPr lang="cs-CZ" sz="1200" kern="100" dirty="0" err="1">
                <a:effectLst/>
                <a:latin typeface="Calibri" panose="020F0502020204030204" pitchFamily="34" charset="0"/>
                <a:ea typeface="Calibri" panose="020F0502020204030204" pitchFamily="34" charset="0"/>
                <a:cs typeface="Calibri" panose="020F0502020204030204" pitchFamily="34" charset="0"/>
              </a:rPr>
              <a:t>contract</a:t>
            </a:r>
            <a:r>
              <a:rPr lang="cs-CZ" sz="1200" kern="100" dirty="0">
                <a:effectLst/>
                <a:latin typeface="Calibri" panose="020F0502020204030204" pitchFamily="34" charset="0"/>
                <a:ea typeface="Calibri" panose="020F0502020204030204" pitchFamily="34" charset="0"/>
                <a:cs typeface="Calibri" panose="020F0502020204030204" pitchFamily="34" charset="0"/>
              </a:rPr>
              <a:t> managementu atd.</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Připravili jsme komplexní rámec toho, co by měl zakázkový tým vést v patrnosti (ne jeden člověk!) na podkladě </a:t>
            </a:r>
            <a:r>
              <a:rPr lang="cs-CZ" sz="1200" u="sng" kern="100" dirty="0" err="1">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ProcurCompEU</a:t>
            </a:r>
            <a:r>
              <a:rPr lang="cs-CZ" sz="1200" kern="100" dirty="0">
                <a:effectLst/>
                <a:latin typeface="Calibri" panose="020F0502020204030204" pitchFamily="34" charset="0"/>
                <a:ea typeface="Calibri" panose="020F0502020204030204" pitchFamily="34" charset="0"/>
                <a:cs typeface="Calibri" panose="020F0502020204030204" pitchFamily="34" charset="0"/>
              </a:rPr>
              <a:t> (Evropský rámec kompetencí pro odborníky v oblasti zadávání veřejných zakázek) a příkladu Rakouska – 17 komponent level basic.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Kromě výkladové podpory ZZVZ i témata týkající se strategického řízení (např. APUN, inovace), připravujeme širokou škálu školení v základech zadávání VZ tak, aby byli schopni efektivně řídit nákupy i nejmenších zadavatelů.</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Formát: </a:t>
            </a:r>
            <a:r>
              <a:rPr lang="cs-CZ" sz="1200" kern="100" dirty="0" err="1">
                <a:effectLst/>
                <a:latin typeface="Calibri" panose="020F0502020204030204" pitchFamily="34" charset="0"/>
                <a:ea typeface="Calibri" panose="020F0502020204030204" pitchFamily="34" charset="0"/>
                <a:cs typeface="Calibri" panose="020F0502020204030204" pitchFamily="34" charset="0"/>
              </a:rPr>
              <a:t>videosemináře</a:t>
            </a:r>
            <a:r>
              <a:rPr lang="cs-CZ" sz="1200" kern="100" dirty="0">
                <a:effectLst/>
                <a:latin typeface="Calibri" panose="020F0502020204030204" pitchFamily="34" charset="0"/>
                <a:ea typeface="Calibri" panose="020F0502020204030204" pitchFamily="34" charset="0"/>
                <a:cs typeface="Calibri" panose="020F0502020204030204" pitchFamily="34" charset="0"/>
              </a:rPr>
              <a:t> zveřejněné na Portále VZ, semináře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17</a:t>
            </a:fld>
            <a:endParaRPr lang="cs-CZ"/>
          </a:p>
        </p:txBody>
      </p:sp>
    </p:spTree>
    <p:extLst>
      <p:ext uri="{BB962C8B-B14F-4D97-AF65-F5344CB8AC3E}">
        <p14:creationId xmlns:p14="http://schemas.microsoft.com/office/powerpoint/2010/main" val="2746746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t>Seznam komponent vychází ze dvou zdrojů: ze sady </a:t>
            </a:r>
            <a:r>
              <a:rPr lang="cs-CZ" sz="1200" dirty="0" err="1"/>
              <a:t>ProcurCompEU</a:t>
            </a:r>
            <a:r>
              <a:rPr lang="cs-CZ" sz="1200" dirty="0"/>
              <a:t> a rakouského programu excelence ve veřejném nakupování. Oba tyto zdroje pojímají odbornost funkce nákupu šířeji, nežli jen jako orientaci na korektní postup podle ZZVZ/směrnice. Věnuje se rovněž otázkám znalosti komodit, resp. Jejich trhu, většího důrazu na kvalitní řízení procesu nákupu od samého počátku (formalizovaná identifikace potřeb na začátku po </a:t>
            </a:r>
            <a:r>
              <a:rPr lang="cs-CZ" sz="1200" dirty="0" err="1"/>
              <a:t>contract</a:t>
            </a:r>
            <a:r>
              <a:rPr lang="cs-CZ" sz="1200" dirty="0"/>
              <a:t> management a zejména </a:t>
            </a:r>
            <a:r>
              <a:rPr lang="cs-CZ" sz="1200" dirty="0" err="1"/>
              <a:t>lessons</a:t>
            </a:r>
            <a:r>
              <a:rPr lang="cs-CZ" sz="1200" dirty="0"/>
              <a:t> </a:t>
            </a:r>
            <a:r>
              <a:rPr lang="cs-CZ" sz="1200" dirty="0" err="1"/>
              <a:t>learnt</a:t>
            </a:r>
            <a:r>
              <a:rPr lang="cs-CZ" sz="1200" dirty="0"/>
              <a:t> na konci procesu)</a:t>
            </a:r>
          </a:p>
          <a:p>
            <a:endParaRPr lang="cs-CZ" dirty="0">
              <a:ea typeface="Calibri"/>
              <a:cs typeface="Calibri"/>
            </a:endParaRPr>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18</a:t>
            </a:fld>
            <a:endParaRPr lang="cs-CZ"/>
          </a:p>
        </p:txBody>
      </p:sp>
    </p:spTree>
    <p:extLst>
      <p:ext uri="{BB962C8B-B14F-4D97-AF65-F5344CB8AC3E}">
        <p14:creationId xmlns:p14="http://schemas.microsoft.com/office/powerpoint/2010/main" val="3213297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t>Seznam nemá být naplňován ve 100 procentech ve smyslu: pokud se v tom nevzděláte, nesplňujete požadavky na administraci. Má ale napomáhat v orientaci ve vzdělávání v komplexním tématu nákupů. Krom toho je zapotřebí vzdělávání I jiných osob než samotných administrátorů (například interních klientů).</a:t>
            </a:r>
          </a:p>
          <a:p>
            <a:r>
              <a:rPr lang="cs-CZ" sz="1200" dirty="0"/>
              <a:t>Rámec má mj. I zjednodušovat řízení odborného rozvoje osob odpovědný za nákupy.</a:t>
            </a:r>
          </a:p>
          <a:p>
            <a:endParaRPr lang="cs-CZ" dirty="0">
              <a:ea typeface="Calibri"/>
              <a:cs typeface="Calibri"/>
            </a:endParaRPr>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19</a:t>
            </a:fld>
            <a:endParaRPr lang="cs-CZ"/>
          </a:p>
        </p:txBody>
      </p:sp>
    </p:spTree>
    <p:extLst>
      <p:ext uri="{BB962C8B-B14F-4D97-AF65-F5344CB8AC3E}">
        <p14:creationId xmlns:p14="http://schemas.microsoft.com/office/powerpoint/2010/main" val="1869798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Velký objem = velký dopad, který můžeme ovlivnit, aby se nakupovalo chytře, efektivně, transparentně a udržitelně. Je potřeba, aby stát k tomu přistupoval strategicky, měl jednotný přístup k VZ a pomáhal zadavatelům</a:t>
            </a:r>
          </a:p>
          <a:p>
            <a:pPr marL="0" lvl="0" indent="0">
              <a:lnSpc>
                <a:spcPct val="107000"/>
              </a:lnSpc>
              <a:buFont typeface="Symbol" panose="05050102010706020507" pitchFamily="18" charset="2"/>
              <a:buNone/>
            </a:pPr>
            <a:r>
              <a:rPr lang="cs-CZ" sz="1600" i="1" kern="100" dirty="0">
                <a:effectLst/>
                <a:latin typeface="Calibri" panose="020F0502020204030204" pitchFamily="34" charset="0"/>
                <a:ea typeface="Calibri" panose="020F0502020204030204" pitchFamily="34" charset="0"/>
                <a:cs typeface="Times New Roman" panose="02020603050405020304" pitchFamily="18" charset="0"/>
              </a:rPr>
              <a:t>Pozn. pro řečníky: Jirka, Marek - data za 2023 zpracované dle jiného způsobu výpočtu (vypracoval jiný zpracovatel, který spočítal všechny PHZ včetně DNS a RS a tím dosahuje jiný výslední objem a nesprávně spočítal části VZ)</a:t>
            </a:r>
            <a:endParaRPr lang="cs-CZ"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a:t>
            </a:fld>
            <a:endParaRPr lang="cs-CZ"/>
          </a:p>
        </p:txBody>
      </p:sp>
    </p:spTree>
    <p:extLst>
      <p:ext uri="{BB962C8B-B14F-4D97-AF65-F5344CB8AC3E}">
        <p14:creationId xmlns:p14="http://schemas.microsoft.com/office/powerpoint/2010/main" val="3717486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dirty="0" err="1"/>
              <a:t>Kromě</a:t>
            </a:r>
            <a:r>
              <a:rPr lang="en-US" sz="1200" dirty="0"/>
              <a:t> </a:t>
            </a:r>
            <a:r>
              <a:rPr lang="en-US" sz="1200" dirty="0" err="1"/>
              <a:t>rámce</a:t>
            </a:r>
            <a:r>
              <a:rPr lang="en-US" sz="1200" dirty="0"/>
              <a:t> MMR </a:t>
            </a:r>
            <a:r>
              <a:rPr lang="en-US" sz="1200" dirty="0" err="1"/>
              <a:t>očekáváme</a:t>
            </a:r>
            <a:r>
              <a:rPr lang="en-US" sz="1200" dirty="0"/>
              <a:t> </a:t>
            </a:r>
            <a:r>
              <a:rPr lang="en-US" sz="1200" dirty="0" err="1"/>
              <a:t>také</a:t>
            </a:r>
            <a:r>
              <a:rPr lang="en-US" sz="1200" dirty="0"/>
              <a:t> </a:t>
            </a:r>
            <a:r>
              <a:rPr lang="en-US" sz="1200" dirty="0" err="1"/>
              <a:t>rozšiřování</a:t>
            </a:r>
            <a:r>
              <a:rPr lang="en-US" sz="1200" dirty="0"/>
              <a:t> </a:t>
            </a:r>
            <a:r>
              <a:rPr lang="en-US" sz="1200" dirty="0" err="1"/>
              <a:t>nabídky</a:t>
            </a:r>
            <a:r>
              <a:rPr lang="en-US" sz="1200" dirty="0"/>
              <a:t> </a:t>
            </a:r>
            <a:r>
              <a:rPr lang="en-US" sz="1200" dirty="0" err="1"/>
              <a:t>vzdělávání</a:t>
            </a:r>
            <a:r>
              <a:rPr lang="en-US" sz="1200" dirty="0"/>
              <a:t> "</a:t>
            </a:r>
            <a:r>
              <a:rPr lang="en-US" sz="1200" dirty="0" err="1"/>
              <a:t>nad</a:t>
            </a:r>
            <a:r>
              <a:rPr lang="en-US" sz="1200" dirty="0"/>
              <a:t> </a:t>
            </a:r>
            <a:r>
              <a:rPr lang="en-US" sz="1200" dirty="0" err="1"/>
              <a:t>rámec</a:t>
            </a:r>
            <a:r>
              <a:rPr lang="en-US" sz="1200" dirty="0"/>
              <a:t> </a:t>
            </a:r>
            <a:r>
              <a:rPr lang="en-US" sz="1200" dirty="0" err="1"/>
              <a:t>zákona</a:t>
            </a:r>
            <a:r>
              <a:rPr lang="en-US" sz="1200" dirty="0"/>
              <a:t>" pro </a:t>
            </a:r>
            <a:r>
              <a:rPr lang="en-US" sz="1200" dirty="0" err="1"/>
              <a:t>osoby</a:t>
            </a:r>
            <a:r>
              <a:rPr lang="en-US" sz="1200" dirty="0"/>
              <a:t> </a:t>
            </a:r>
            <a:r>
              <a:rPr lang="en-US" sz="1200" dirty="0" err="1"/>
              <a:t>odpovědné</a:t>
            </a:r>
            <a:r>
              <a:rPr lang="en-US" sz="1200" dirty="0"/>
              <a:t> za </a:t>
            </a:r>
            <a:r>
              <a:rPr lang="en-US" sz="1200" dirty="0" err="1"/>
              <a:t>nákupy</a:t>
            </a:r>
            <a:r>
              <a:rPr lang="en-US" sz="1200" dirty="0"/>
              <a:t>. </a:t>
            </a:r>
            <a:r>
              <a:rPr lang="en-US" sz="1200" dirty="0" err="1"/>
              <a:t>Poskytovateli</a:t>
            </a:r>
            <a:r>
              <a:rPr lang="en-US" sz="1200" dirty="0"/>
              <a:t> by </a:t>
            </a:r>
            <a:r>
              <a:rPr lang="en-US" sz="1200" dirty="0" err="1"/>
              <a:t>měli</a:t>
            </a:r>
            <a:r>
              <a:rPr lang="en-US" sz="1200" dirty="0"/>
              <a:t> </a:t>
            </a:r>
            <a:r>
              <a:rPr lang="en-US" sz="1200" dirty="0" err="1"/>
              <a:t>být</a:t>
            </a:r>
            <a:r>
              <a:rPr lang="en-US" sz="1200" dirty="0"/>
              <a:t> </a:t>
            </a:r>
            <a:r>
              <a:rPr lang="en-US" sz="1200" dirty="0" err="1"/>
              <a:t>rovněž</a:t>
            </a:r>
            <a:r>
              <a:rPr lang="en-US" sz="1200" dirty="0"/>
              <a:t> </a:t>
            </a:r>
            <a:r>
              <a:rPr lang="en-US" sz="1200" dirty="0" err="1"/>
              <a:t>školy</a:t>
            </a:r>
            <a:r>
              <a:rPr lang="en-US" sz="1200" dirty="0"/>
              <a:t> </a:t>
            </a:r>
            <a:r>
              <a:rPr lang="en-US" sz="1200" dirty="0" err="1"/>
              <a:t>či</a:t>
            </a:r>
            <a:r>
              <a:rPr lang="en-US" sz="1200" dirty="0"/>
              <a:t> </a:t>
            </a:r>
            <a:r>
              <a:rPr lang="en-US" sz="1200" dirty="0" err="1"/>
              <a:t>dalších</a:t>
            </a:r>
            <a:r>
              <a:rPr lang="en-US" sz="1200" dirty="0"/>
              <a:t> </a:t>
            </a:r>
            <a:r>
              <a:rPr lang="en-US" sz="1200" dirty="0" err="1"/>
              <a:t>poskytovatelé</a:t>
            </a:r>
            <a:r>
              <a:rPr lang="en-US" sz="1200" dirty="0"/>
              <a:t>. </a:t>
            </a:r>
            <a:r>
              <a:rPr lang="en-US" sz="1200" dirty="0" err="1"/>
              <a:t>Náplní</a:t>
            </a:r>
            <a:r>
              <a:rPr lang="en-US" sz="1200" dirty="0"/>
              <a:t> </a:t>
            </a:r>
            <a:r>
              <a:rPr lang="en-US" sz="1200" dirty="0" err="1"/>
              <a:t>budou</a:t>
            </a:r>
            <a:r>
              <a:rPr lang="en-US" sz="1200" dirty="0"/>
              <a:t> jak </a:t>
            </a:r>
            <a:r>
              <a:rPr lang="en-US" sz="1200" dirty="0" err="1"/>
              <a:t>dílčí</a:t>
            </a:r>
            <a:r>
              <a:rPr lang="en-US" sz="1200" dirty="0"/>
              <a:t> </a:t>
            </a:r>
            <a:r>
              <a:rPr lang="en-US" sz="1200" dirty="0" err="1"/>
              <a:t>semináře</a:t>
            </a:r>
            <a:r>
              <a:rPr lang="en-US" sz="1200" dirty="0"/>
              <a:t> </a:t>
            </a:r>
            <a:r>
              <a:rPr lang="en-US" sz="1200" dirty="0" err="1"/>
              <a:t>na</a:t>
            </a:r>
            <a:r>
              <a:rPr lang="en-US" sz="1200" dirty="0"/>
              <a:t> </a:t>
            </a:r>
            <a:r>
              <a:rPr lang="en-US" sz="1200" dirty="0" err="1"/>
              <a:t>vybraná</a:t>
            </a:r>
            <a:r>
              <a:rPr lang="en-US" sz="1200" dirty="0"/>
              <a:t> </a:t>
            </a:r>
            <a:r>
              <a:rPr lang="en-US" sz="1200" dirty="0" err="1"/>
              <a:t>témata</a:t>
            </a:r>
            <a:r>
              <a:rPr lang="en-US" sz="1200" dirty="0"/>
              <a:t>, </a:t>
            </a:r>
            <a:r>
              <a:rPr lang="en-US" sz="1200" dirty="0" err="1"/>
              <a:t>tak</a:t>
            </a:r>
            <a:r>
              <a:rPr lang="en-US" sz="1200" dirty="0"/>
              <a:t> </a:t>
            </a:r>
            <a:r>
              <a:rPr lang="en-US" sz="1200" dirty="0" err="1"/>
              <a:t>i</a:t>
            </a:r>
            <a:r>
              <a:rPr lang="en-US" sz="1200" dirty="0"/>
              <a:t> </a:t>
            </a:r>
            <a:r>
              <a:rPr lang="en-US" sz="1200" dirty="0" err="1"/>
              <a:t>komplexnější</a:t>
            </a:r>
            <a:r>
              <a:rPr lang="en-US" sz="1200" dirty="0"/>
              <a:t> </a:t>
            </a:r>
            <a:r>
              <a:rPr lang="en-US" sz="1200" dirty="0" err="1"/>
              <a:t>vzdělávací</a:t>
            </a:r>
            <a:r>
              <a:rPr lang="en-US" sz="1200" dirty="0"/>
              <a:t> </a:t>
            </a:r>
            <a:r>
              <a:rPr lang="en-US" sz="1200" dirty="0" err="1"/>
              <a:t>programy</a:t>
            </a:r>
            <a:r>
              <a:rPr lang="en-US" sz="1200" dirty="0"/>
              <a:t>.</a:t>
            </a:r>
            <a:endParaRPr lang="cs-CZ" sz="1200"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20</a:t>
            </a:fld>
            <a:endParaRPr lang="cs-CZ"/>
          </a:p>
        </p:txBody>
      </p:sp>
    </p:spTree>
    <p:extLst>
      <p:ext uri="{BB962C8B-B14F-4D97-AF65-F5344CB8AC3E}">
        <p14:creationId xmlns:p14="http://schemas.microsoft.com/office/powerpoint/2010/main" val="304031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21</a:t>
            </a:fld>
            <a:endParaRPr lang="cs-CZ"/>
          </a:p>
        </p:txBody>
      </p:sp>
    </p:spTree>
    <p:extLst>
      <p:ext uri="{BB962C8B-B14F-4D97-AF65-F5344CB8AC3E}">
        <p14:creationId xmlns:p14="http://schemas.microsoft.com/office/powerpoint/2010/main" val="595053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Reagujeme na situaci, že máme hodně zadavatelů a je velká decentralizace</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Cílem je, aby centrální nákupy na krajské úrovni, které jsou funkční a probíhají na úrovni krajského úřadu a jeho příspěvkových organizací, aby se otevřeli i pro obce a města daného kraje.</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Máme vcelku funkční centralizaci na úrovni státu, do centrálních nákupů vybraných komodit se můžou přidat i zadavatelé z řad obcí a měst (např. auta, ICT).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Vnímáme prostor pro rozvoj podobného modelu na regionální úrovni, s potenciálem podpory lokálnosti a udržitelnosti, jak již některé kraje ve svých VZ reflektují.</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22</a:t>
            </a:fld>
            <a:endParaRPr lang="cs-CZ"/>
          </a:p>
        </p:txBody>
      </p:sp>
    </p:spTree>
    <p:extLst>
      <p:ext uri="{BB962C8B-B14F-4D97-AF65-F5344CB8AC3E}">
        <p14:creationId xmlns:p14="http://schemas.microsoft.com/office/powerpoint/2010/main" val="15411091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Důležité je zapojení klíčových aktérů – na úrovni měst, obcí, krajů a jejich organizací, asociací apod. a současně i ministerstva nabízející centrální nákupy i pro veřejnou správu tak, abychom propojovali všechny tyto úrovně a dosáhli maximální možní míru informovanosti o možnostech centralizace či už na krajské anebo státní úrovni.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Dále vytváříme optimální podmínky pro centralizaci na úrovni kraje, tak abychom umožnili proces centrálních nákupů zefektivnit, zrychlit a využívali se k tomu správní nástroje (vzory, standardy, elektronický sběr dat, e-shop...), čím se vytvoří prostor/kapacita pro zapojení menších zadavatelů.</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Současně potřebujeme nastavit model evaluace a vyhodnocovaní dat.</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23</a:t>
            </a:fld>
            <a:endParaRPr lang="cs-CZ"/>
          </a:p>
        </p:txBody>
      </p:sp>
    </p:spTree>
    <p:extLst>
      <p:ext uri="{BB962C8B-B14F-4D97-AF65-F5344CB8AC3E}">
        <p14:creationId xmlns:p14="http://schemas.microsoft.com/office/powerpoint/2010/main" val="2212127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Aktuálně (slide s cestou): máme hotové dva popisy funkčního systému centralizace Libereckého a Plzeňského kraje – </a:t>
            </a:r>
            <a:r>
              <a:rPr lang="cs-CZ" sz="1200" i="1" kern="100" dirty="0" err="1">
                <a:effectLst/>
                <a:latin typeface="Calibri" panose="020F0502020204030204" pitchFamily="34" charset="0"/>
                <a:ea typeface="Calibri" panose="020F0502020204030204" pitchFamily="34" charset="0"/>
                <a:cs typeface="Calibri" panose="020F0502020204030204" pitchFamily="34" charset="0"/>
              </a:rPr>
              <a:t>prolink</a:t>
            </a:r>
            <a:r>
              <a:rPr lang="cs-CZ" sz="1200" i="1" kern="100" dirty="0">
                <a:effectLst/>
                <a:latin typeface="Calibri" panose="020F0502020204030204" pitchFamily="34" charset="0"/>
                <a:ea typeface="Calibri" panose="020F0502020204030204" pitchFamily="34" charset="0"/>
                <a:cs typeface="Calibri" panose="020F0502020204030204" pitchFamily="34" charset="0"/>
              </a:rPr>
              <a:t> na slidu</a:t>
            </a:r>
            <a:r>
              <a:rPr lang="cs-CZ" sz="1200" kern="100" dirty="0">
                <a:effectLst/>
                <a:latin typeface="Calibri" panose="020F0502020204030204" pitchFamily="34" charset="0"/>
                <a:ea typeface="Calibri" panose="020F0502020204030204" pitchFamily="34" charset="0"/>
                <a:cs typeface="Calibri" panose="020F0502020204030204" pitchFamily="34" charset="0"/>
              </a:rPr>
              <a:t>, připravujeme příklady dobré praxe – popis fungování E-shopu Vysočina, systém centrálního nákupu a nákup léku centrálně Moravskoslezského kraje..., dále se připravuje se implementace opatření ve vybraných krajích (především Liberecký a Jihomoravský)</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7000"/>
              </a:lnSpc>
              <a:spcAft>
                <a:spcPts val="800"/>
              </a:spcAft>
            </a:pPr>
            <a:r>
              <a:rPr lang="cs-CZ" sz="1200" i="1" kern="100" dirty="0">
                <a:effectLst/>
                <a:latin typeface="Calibri" panose="020F0502020204030204" pitchFamily="34" charset="0"/>
                <a:ea typeface="Calibri" panose="020F0502020204030204" pitchFamily="34" charset="0"/>
                <a:cs typeface="Calibri" panose="020F0502020204030204" pitchFamily="34" charset="0"/>
              </a:rPr>
              <a:t>       Pozn. pro řečníky: pokud možno, třeba motivovat obce a města, aby se vytvořil tlak “zdola” - čím větší tlak obce vytvoří na kraj, tím dřív se budou moci obce zapojovat do centrálních nákupů.</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24</a:t>
            </a:fld>
            <a:endParaRPr lang="cs-CZ"/>
          </a:p>
        </p:txBody>
      </p:sp>
    </p:spTree>
    <p:extLst>
      <p:ext uri="{BB962C8B-B14F-4D97-AF65-F5344CB8AC3E}">
        <p14:creationId xmlns:p14="http://schemas.microsoft.com/office/powerpoint/2010/main" val="483145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SVIZ jsou projekty, které mají zásadní význam pro ekonomický a sociální rozvoj regionu nebo celého státu. Jsou vnímány jako zásadní pro budoucnost ČR, klíčové pro transformaci a modernizaci národní ekonomiky. Správné řízení těchto investic zajistí maximální efektivitu využití veřejných zdrojů a přinese dlouhodobé přínosy pro společnost.</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Záměrem je podpora těchto významných projektů, vytvořit specifické podmínky podpory, jelikož standartní podmínky/vzory atd. zde nejsou využitelné.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Nástroje (</a:t>
            </a:r>
            <a:r>
              <a:rPr lang="cs-CZ" sz="1200" i="1" kern="100" dirty="0">
                <a:effectLst/>
                <a:latin typeface="Calibri" panose="020F0502020204030204" pitchFamily="34" charset="0"/>
                <a:ea typeface="Calibri" panose="020F0502020204030204" pitchFamily="34" charset="0"/>
                <a:cs typeface="Calibri" panose="020F0502020204030204" pitchFamily="34" charset="0"/>
              </a:rPr>
              <a:t>viz slide</a:t>
            </a:r>
            <a:r>
              <a:rPr lang="cs-CZ" sz="1200" kern="100" dirty="0">
                <a:effectLst/>
                <a:latin typeface="Calibri" panose="020F0502020204030204" pitchFamily="34" charset="0"/>
                <a:ea typeface="Calibri" panose="020F0502020204030204" pitchFamily="34" charset="0"/>
                <a:cs typeface="Calibri" panose="020F0502020204030204" pitchFamily="34" charset="0"/>
              </a:rPr>
              <a:t>): zapojení experta, sdílení know-how, které v budoucnu může využít někdo další, z pozice MMR podpora – vydání stanovisek jako gestora zákona, hledání dalších řešení.</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Aktuálně máme projekty (</a:t>
            </a:r>
            <a:r>
              <a:rPr lang="cs-CZ" sz="1200" i="1" kern="100" dirty="0">
                <a:effectLst/>
                <a:latin typeface="Calibri" panose="020F0502020204030204" pitchFamily="34" charset="0"/>
                <a:ea typeface="Calibri" panose="020F0502020204030204" pitchFamily="34" charset="0"/>
                <a:cs typeface="Calibri" panose="020F0502020204030204" pitchFamily="34" charset="0"/>
              </a:rPr>
              <a:t>bude zajištěno memorandem o spolupráci</a:t>
            </a:r>
            <a:r>
              <a:rPr lang="cs-CZ" sz="1200" kern="100" dirty="0">
                <a:effectLst/>
                <a:latin typeface="Calibri" panose="020F0502020204030204" pitchFamily="34" charset="0"/>
                <a:ea typeface="Calibri" panose="020F0502020204030204" pitchFamily="34" charset="0"/>
                <a:cs typeface="Calibri" panose="020F0502020204030204" pitchFamily="34" charset="0"/>
              </a:rPr>
              <a:t>): město Jaroměř – podpora projektu obnovy pevnostního města Josefov, MZV a Úřad vlády – IT projekty.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V pláne jsou 3–4 </a:t>
            </a:r>
            <a:r>
              <a:rPr lang="cs-CZ" sz="1200" b="1" kern="100" dirty="0">
                <a:effectLst/>
                <a:latin typeface="Calibri" panose="020F0502020204030204" pitchFamily="34" charset="0"/>
                <a:ea typeface="Calibri" panose="020F0502020204030204" pitchFamily="34" charset="0"/>
                <a:cs typeface="Calibri" panose="020F0502020204030204" pitchFamily="34" charset="0"/>
              </a:rPr>
              <a:t>významné, inovativní, strategické</a:t>
            </a:r>
            <a:r>
              <a:rPr lang="cs-CZ" sz="1200" kern="100" dirty="0">
                <a:effectLst/>
                <a:latin typeface="Calibri" panose="020F0502020204030204" pitchFamily="34" charset="0"/>
                <a:ea typeface="Calibri" panose="020F0502020204030204" pitchFamily="34" charset="0"/>
                <a:cs typeface="Calibri" panose="020F0502020204030204" pitchFamily="34" charset="0"/>
              </a:rPr>
              <a:t> zakázky ročně</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25</a:t>
            </a:fld>
            <a:endParaRPr lang="cs-CZ"/>
          </a:p>
        </p:txBody>
      </p:sp>
    </p:spTree>
    <p:extLst>
      <p:ext uri="{BB962C8B-B14F-4D97-AF65-F5344CB8AC3E}">
        <p14:creationId xmlns:p14="http://schemas.microsoft.com/office/powerpoint/2010/main" val="1986879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t>Město Jaroměř (Josefov a Terezín)</a:t>
            </a:r>
          </a:p>
          <a:p>
            <a:r>
              <a:rPr lang="cs-CZ" sz="1200" dirty="0" err="1"/>
              <a:t>Uřad</a:t>
            </a:r>
            <a:r>
              <a:rPr lang="cs-CZ" sz="1200" dirty="0"/>
              <a:t> vlády</a:t>
            </a:r>
          </a:p>
          <a:p>
            <a:r>
              <a:rPr lang="cs-CZ" sz="1200" dirty="0"/>
              <a:t>Min. </a:t>
            </a:r>
            <a:r>
              <a:rPr lang="cs-CZ" sz="1200" dirty="0" err="1"/>
              <a:t>zahr</a:t>
            </a:r>
            <a:r>
              <a:rPr lang="cs-CZ" sz="1200" dirty="0"/>
              <a:t>. </a:t>
            </a:r>
            <a:r>
              <a:rPr lang="cs-CZ" sz="1200" dirty="0" err="1"/>
              <a:t>Vecí</a:t>
            </a:r>
            <a:r>
              <a:rPr lang="cs-CZ" sz="1200" dirty="0"/>
              <a:t> </a:t>
            </a:r>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26</a:t>
            </a:fld>
            <a:endParaRPr lang="cs-CZ"/>
          </a:p>
        </p:txBody>
      </p:sp>
    </p:spTree>
    <p:extLst>
      <p:ext uri="{BB962C8B-B14F-4D97-AF65-F5344CB8AC3E}">
        <p14:creationId xmlns:p14="http://schemas.microsoft.com/office/powerpoint/2010/main" val="239817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27</a:t>
            </a:fld>
            <a:endParaRPr lang="cs-CZ"/>
          </a:p>
        </p:txBody>
      </p:sp>
    </p:spTree>
    <p:extLst>
      <p:ext uri="{BB962C8B-B14F-4D97-AF65-F5344CB8AC3E}">
        <p14:creationId xmlns:p14="http://schemas.microsoft.com/office/powerpoint/2010/main" val="3202290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Opatření 1: sjednocení pravidel pro dotované zakázky s výkladem jednotlivých institutů v metodickém pokynu by mělo být naplněno již příští rok. Metodický pokyn dostane větší váhu jako v minulosti díky zvýšeným limitům.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Opatření 2: podrobněji na dalším slidu</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Opatření 3: možnost stát se kontrolorem dotovaných zakázek v budoucnu (vypracování kontrolních závěrů), ideálně ne v okruhu jejich působení. Podobná aktivita byla již v minulosti.</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Opatření 4: přehledná rozhodovací praxe – otevřené a efektivní vyhledávání rozhodovací praxe ÚOHS a Auditního orgánu MF (ÚOHS má nepřehledné vyhledávání, MF nezveřejnuje rozhodovací praxi vůbec)</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28</a:t>
            </a:fld>
            <a:endParaRPr lang="cs-CZ"/>
          </a:p>
        </p:txBody>
      </p:sp>
    </p:spTree>
    <p:extLst>
      <p:ext uri="{BB962C8B-B14F-4D97-AF65-F5344CB8AC3E}">
        <p14:creationId xmlns:p14="http://schemas.microsoft.com/office/powerpoint/2010/main" val="1070681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Další slide – </a:t>
            </a:r>
            <a:r>
              <a:rPr lang="cs-CZ" sz="1200" b="1" kern="100" dirty="0">
                <a:effectLst/>
                <a:latin typeface="Calibri" panose="020F0502020204030204" pitchFamily="34" charset="0"/>
                <a:ea typeface="Calibri" panose="020F0502020204030204" pitchFamily="34" charset="0"/>
                <a:cs typeface="Calibri" panose="020F0502020204030204" pitchFamily="34" charset="0"/>
              </a:rPr>
              <a:t>reforma</a:t>
            </a:r>
            <a:r>
              <a:rPr lang="cs-CZ" sz="1200" kern="100" dirty="0">
                <a:effectLst/>
                <a:latin typeface="Calibri" panose="020F0502020204030204" pitchFamily="34" charset="0"/>
                <a:ea typeface="Calibri" panose="020F0502020204030204" pitchFamily="34" charset="0"/>
                <a:cs typeface="Calibri" panose="020F0502020204030204" pitchFamily="34" charset="0"/>
              </a:rPr>
              <a:t>: možnost dřívější nápravy a časová předvídatelnost – na příkladu DSŘ, které bylo 6 měsíců na ÚOHS a nemohli jsme s tým nijak pohnout, tak to je jeden z těch “slonů v místnosti”, se kterýma chceme pohnout. Pokud zadavatel udělá chybu a trh mu řekne takhle ne, tak aby to věděl co nejdřív a mohl pokračovat jiným způsobem.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Aktuálně je reforma v legislativním procesu – v legislativní radě vlády (</a:t>
            </a:r>
            <a:r>
              <a:rPr lang="cs-CZ" sz="1200" i="1" kern="100" dirty="0" err="1">
                <a:effectLst/>
                <a:latin typeface="Calibri" panose="020F0502020204030204" pitchFamily="34" charset="0"/>
                <a:ea typeface="Calibri" panose="020F0502020204030204" pitchFamily="34" charset="0"/>
                <a:cs typeface="Calibri" panose="020F0502020204030204" pitchFamily="34" charset="0"/>
              </a:rPr>
              <a:t>prolink</a:t>
            </a:r>
            <a:r>
              <a:rPr lang="cs-CZ" sz="1200" i="1" kern="100" dirty="0">
                <a:effectLst/>
                <a:latin typeface="Calibri" panose="020F0502020204030204" pitchFamily="34" charset="0"/>
                <a:ea typeface="Calibri" panose="020F0502020204030204" pitchFamily="34" charset="0"/>
                <a:cs typeface="Calibri" panose="020F0502020204030204" pitchFamily="34" charset="0"/>
              </a:rPr>
              <a:t> na slidu</a:t>
            </a:r>
            <a:r>
              <a:rPr lang="cs-CZ" sz="1200" kern="100" dirty="0">
                <a:effectLst/>
                <a:latin typeface="Calibri" panose="020F0502020204030204" pitchFamily="34" charset="0"/>
                <a:ea typeface="Calibri" panose="020F0502020204030204" pitchFamily="34" charset="0"/>
                <a:cs typeface="Calibri" panose="020F0502020204030204" pitchFamily="34" charset="0"/>
              </a:rPr>
              <a:t>) s cílem zrychlení, zjednodušení a </a:t>
            </a:r>
            <a:r>
              <a:rPr lang="cs-CZ" sz="1200" kern="100" dirty="0" err="1">
                <a:effectLst/>
                <a:latin typeface="Calibri" panose="020F0502020204030204" pitchFamily="34" charset="0"/>
                <a:ea typeface="Calibri" panose="020F0502020204030204" pitchFamily="34" charset="0"/>
                <a:cs typeface="Calibri" panose="020F0502020204030204" pitchFamily="34" charset="0"/>
              </a:rPr>
              <a:t>ztransparentnění</a:t>
            </a:r>
            <a:r>
              <a:rPr lang="cs-CZ" sz="1200" kern="100" dirty="0">
                <a:effectLst/>
                <a:latin typeface="Calibri" panose="020F0502020204030204" pitchFamily="34" charset="0"/>
                <a:ea typeface="Calibri" panose="020F0502020204030204" pitchFamily="34" charset="0"/>
                <a:cs typeface="Calibri" panose="020F0502020204030204" pitchFamily="34" charset="0"/>
              </a:rPr>
              <a:t> procesu, abychom nebyli výjimeční – dle obrázku vpravo je ČR zajímavá tím, že má spojenou agendu soutěže a zakázek a monokraticky vedení úřadu, to nikde jinde v Europě není.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Větší podrobnosti jsou na webe MMR.</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29</a:t>
            </a:fld>
            <a:endParaRPr lang="cs-CZ"/>
          </a:p>
        </p:txBody>
      </p:sp>
    </p:spTree>
    <p:extLst>
      <p:ext uri="{BB962C8B-B14F-4D97-AF65-F5344CB8AC3E}">
        <p14:creationId xmlns:p14="http://schemas.microsoft.com/office/powerpoint/2010/main" val="93110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První strategický dokument, který v oblasti VZ vznikl</a:t>
            </a:r>
          </a:p>
          <a:p>
            <a:pPr marL="342900" lvl="0" indent="-342900">
              <a:lnSpc>
                <a:spcPct val="107000"/>
              </a:lnSpc>
              <a:spcAft>
                <a:spcPts val="800"/>
              </a:spcAft>
              <a:buFont typeface="Symbol" panose="05050102010706020507" pitchFamily="18" charset="2"/>
              <a:buChar char=""/>
            </a:pPr>
            <a:r>
              <a:rPr lang="cs-CZ" sz="1600" i="1" kern="100" dirty="0">
                <a:effectLst/>
                <a:latin typeface="Calibri" panose="020F0502020204030204" pitchFamily="34" charset="0"/>
                <a:ea typeface="Calibri" panose="020F0502020204030204" pitchFamily="34" charset="0"/>
                <a:cs typeface="Times New Roman" panose="02020603050405020304" pitchFamily="18" charset="0"/>
              </a:rPr>
              <a:t>Slide obsahuje </a:t>
            </a:r>
            <a:r>
              <a:rPr lang="cs-CZ" sz="1600" i="1" kern="100" dirty="0" err="1">
                <a:effectLst/>
                <a:latin typeface="Calibri" panose="020F0502020204030204" pitchFamily="34" charset="0"/>
                <a:ea typeface="Calibri" panose="020F0502020204030204" pitchFamily="34" charset="0"/>
                <a:cs typeface="Times New Roman" panose="02020603050405020304" pitchFamily="18" charset="0"/>
              </a:rPr>
              <a:t>prolink</a:t>
            </a:r>
            <a:r>
              <a:rPr lang="cs-CZ" sz="1600" i="1" kern="100" dirty="0">
                <a:effectLst/>
                <a:latin typeface="Calibri" panose="020F0502020204030204" pitchFamily="34" charset="0"/>
                <a:ea typeface="Calibri" panose="020F0502020204030204" pitchFamily="34" charset="0"/>
                <a:cs typeface="Times New Roman" panose="02020603050405020304" pitchFamily="18" charset="0"/>
              </a:rPr>
              <a:t> na strategii</a:t>
            </a:r>
            <a:endParaRPr lang="cs-CZ"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12E25-B006-4F85-B4EA-907AF006C9B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461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Změna klimatu vplývá především na oblast stavebnictví, dle čeho je nezbytné projektovat budovy a infrastrukturu tak, abychom zohledňovali celý životný cyklus a změny klimatu (povodně, zvyšující se teploty, vítr...) + s ohledem na nařízení a směrnice o nefinančním reportování firem (ESG a taxonomie). Bude nezbytné zohledňovat i tyto aspekty, protože do budoucna by se mohlo stát, že bude ubývat uchazečů o zařádění do soutěže VZ, pokud zadávací podmínky nebudou splňovat udržitelná kritéria, a to z důvodu nemožnosti zahrnout tyhle projekty do “zeleného” portfolia dodavatele (pro dodavatele bude potřebné budovat si “pozitivní” zelený rating s ohledem na zajištění dalšího uvěrového financování).</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Aktuálně se pracuje na první sadě minimálních kritérií, které se budou týkat sociálních aspektů a až v druhé sadě se počítá s ENVI aspekty (viz OVZ):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30</a:t>
            </a:fld>
            <a:endParaRPr lang="cs-CZ"/>
          </a:p>
        </p:txBody>
      </p:sp>
    </p:spTree>
    <p:extLst>
      <p:ext uri="{BB962C8B-B14F-4D97-AF65-F5344CB8AC3E}">
        <p14:creationId xmlns:p14="http://schemas.microsoft.com/office/powerpoint/2010/main" val="221420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nSpc>
                <a:spcPct val="107000"/>
              </a:lnSpc>
              <a:spcAft>
                <a:spcPts val="800"/>
              </a:spcAft>
            </a:pPr>
            <a:r>
              <a:rPr lang="cs-CZ" sz="1200" kern="100" dirty="0">
                <a:effectLst/>
                <a:latin typeface="Calibri" panose="020F0502020204030204" pitchFamily="34" charset="0"/>
                <a:ea typeface="Calibri" panose="020F0502020204030204" pitchFamily="34" charset="0"/>
                <a:cs typeface="Calibri" panose="020F0502020204030204" pitchFamily="34" charset="0"/>
              </a:rPr>
              <a:t>Cílem je podpořit tyto aspekty: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200" b="1" kern="100" dirty="0">
                <a:effectLst/>
                <a:latin typeface="Calibri" panose="020F0502020204030204" pitchFamily="34" charset="0"/>
                <a:ea typeface="Calibri" panose="020F0502020204030204" pitchFamily="34" charset="0"/>
                <a:cs typeface="Calibri" panose="020F0502020204030204" pitchFamily="34" charset="0"/>
              </a:rPr>
              <a:t>Závazné minimální standardy</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1200" kern="100" dirty="0">
                <a:effectLst/>
                <a:latin typeface="Calibri" panose="020F0502020204030204" pitchFamily="34" charset="0"/>
                <a:ea typeface="Calibri" panose="020F0502020204030204" pitchFamily="34" charset="0"/>
                <a:cs typeface="Calibri" panose="020F0502020204030204" pitchFamily="34" charset="0"/>
              </a:rPr>
              <a:t>Podpora důstojných pracovních podmínek – dodržování pracovněprávních předpisů a BOZP.</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1200" kern="100" dirty="0">
                <a:effectLst/>
                <a:latin typeface="Calibri" panose="020F0502020204030204" pitchFamily="34" charset="0"/>
                <a:ea typeface="Calibri" panose="020F0502020204030204" pitchFamily="34" charset="0"/>
                <a:cs typeface="Calibri" panose="020F0502020204030204" pitchFamily="34" charset="0"/>
              </a:rPr>
              <a:t>Férové podmínky v dodavatelském řetězci – včasné platby poddodavatelům.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lnSpc>
                <a:spcPct val="107000"/>
              </a:lnSpc>
              <a:spcAft>
                <a:spcPts val="800"/>
              </a:spcAft>
            </a:pPr>
            <a:r>
              <a:rPr lang="cs-CZ" sz="1200" kern="100" dirty="0">
                <a:effectLst/>
                <a:latin typeface="Calibri" panose="020F0502020204030204" pitchFamily="34" charset="0"/>
                <a:ea typeface="Calibri" panose="020F0502020204030204" pitchFamily="34" charset="0"/>
                <a:cs typeface="Calibri" panose="020F0502020204030204" pitchFamily="34" charset="0"/>
              </a:rPr>
              <a:t>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200" b="1" kern="100" dirty="0">
                <a:effectLst/>
                <a:latin typeface="Calibri" panose="020F0502020204030204" pitchFamily="34" charset="0"/>
                <a:ea typeface="Calibri" panose="020F0502020204030204" pitchFamily="34" charset="0"/>
                <a:cs typeface="Calibri" panose="020F0502020204030204" pitchFamily="34" charset="0"/>
              </a:rPr>
              <a:t>Doporučující minimální standardy</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1200" kern="100" dirty="0">
                <a:effectLst/>
                <a:latin typeface="Calibri" panose="020F0502020204030204" pitchFamily="34" charset="0"/>
                <a:ea typeface="Calibri" panose="020F0502020204030204" pitchFamily="34" charset="0"/>
                <a:cs typeface="Calibri" panose="020F0502020204030204" pitchFamily="34" charset="0"/>
              </a:rPr>
              <a:t>Podpora zaměstnanosti znevýhodněných osob.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arenR"/>
            </a:pPr>
            <a:r>
              <a:rPr lang="cs-CZ" sz="1200" kern="100" dirty="0">
                <a:effectLst/>
                <a:latin typeface="Calibri" panose="020F0502020204030204" pitchFamily="34" charset="0"/>
                <a:ea typeface="Calibri" panose="020F0502020204030204" pitchFamily="34" charset="0"/>
                <a:cs typeface="Calibri" panose="020F0502020204030204" pitchFamily="34" charset="0"/>
              </a:rPr>
              <a:t>Podpora vzdělávání a praxí – vzdělávání, exkurze a praxe pro žáky a studenty.</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arenR"/>
            </a:pPr>
            <a:r>
              <a:rPr lang="cs-CZ" sz="1200" kern="100" dirty="0">
                <a:effectLst/>
                <a:latin typeface="Calibri" panose="020F0502020204030204" pitchFamily="34" charset="0"/>
                <a:ea typeface="Calibri" panose="020F0502020204030204" pitchFamily="34" charset="0"/>
                <a:cs typeface="Calibri" panose="020F0502020204030204" pitchFamily="34" charset="0"/>
              </a:rPr>
              <a:t>Transparentní účet – kontrola včasných plateb prostřednictvím transparentního účtu.</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31</a:t>
            </a:fld>
            <a:endParaRPr lang="cs-CZ"/>
          </a:p>
        </p:txBody>
      </p:sp>
    </p:spTree>
    <p:extLst>
      <p:ext uri="{BB962C8B-B14F-4D97-AF65-F5344CB8AC3E}">
        <p14:creationId xmlns:p14="http://schemas.microsoft.com/office/powerpoint/2010/main" val="2760499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Udržitelně, digitálně, měřitelně – udržitelně v souladu s ENVI/SOCIO aspekty (resp. ESG), digitálně – s využitím novým technologických postupů (např. BIM – digitální dvojče, poslouží i při dekonstrukci na konci životního cyklu, kdy budeme vědět jaké materiály byly při výstavbě použity a následně je mohli správně využít, recyklovat apod.), měřitelně – abychom získávali data o využití a dopadech. </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200" kern="100" dirty="0">
                <a:effectLst/>
                <a:latin typeface="Calibri" panose="020F0502020204030204" pitchFamily="34" charset="0"/>
                <a:ea typeface="Calibri" panose="020F0502020204030204" pitchFamily="34" charset="0"/>
                <a:cs typeface="Calibri" panose="020F0502020204030204" pitchFamily="34" charset="0"/>
              </a:rPr>
              <a:t>Opatření: analýza existující praxe a navazujících dalších kroků jako je metodiky, vzory, školení, smluvní podmínky atd., podporné aktivity v tématu ESG a taxonomie</a:t>
            </a:r>
            <a:endParaRPr lang="cs-CZ"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32</a:t>
            </a:fld>
            <a:endParaRPr lang="cs-CZ"/>
          </a:p>
        </p:txBody>
      </p:sp>
    </p:spTree>
    <p:extLst>
      <p:ext uri="{BB962C8B-B14F-4D97-AF65-F5344CB8AC3E}">
        <p14:creationId xmlns:p14="http://schemas.microsoft.com/office/powerpoint/2010/main" val="4029261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800" kern="100" dirty="0">
                <a:effectLst/>
                <a:latin typeface="Calibri" panose="020F0502020204030204" pitchFamily="34" charset="0"/>
                <a:ea typeface="Calibri" panose="020F0502020204030204" pitchFamily="34" charset="0"/>
                <a:cs typeface="Calibri" panose="020F0502020204030204" pitchFamily="34" charset="0"/>
              </a:rPr>
              <a:t>Aktuálně se tvoří nové prostředí Národní infrastruktury pro elektronické zadávání (NIPEZ), které by mělo zvyšovat efektivitu, uživatelský komfort a dostupnost dat. </a:t>
            </a: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33</a:t>
            </a:fld>
            <a:endParaRPr lang="cs-CZ"/>
          </a:p>
        </p:txBody>
      </p:sp>
    </p:spTree>
    <p:extLst>
      <p:ext uri="{BB962C8B-B14F-4D97-AF65-F5344CB8AC3E}">
        <p14:creationId xmlns:p14="http://schemas.microsoft.com/office/powerpoint/2010/main" val="3211802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34</a:t>
            </a:fld>
            <a:endParaRPr lang="cs-CZ"/>
          </a:p>
        </p:txBody>
      </p:sp>
    </p:spTree>
    <p:extLst>
      <p:ext uri="{BB962C8B-B14F-4D97-AF65-F5344CB8AC3E}">
        <p14:creationId xmlns:p14="http://schemas.microsoft.com/office/powerpoint/2010/main" val="1007178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000" kern="100" dirty="0">
                <a:effectLst/>
                <a:latin typeface="Calibri" panose="020F0502020204030204" pitchFamily="34" charset="0"/>
                <a:ea typeface="Calibri" panose="020F0502020204030204" pitchFamily="34" charset="0"/>
                <a:cs typeface="Calibri" panose="020F0502020204030204" pitchFamily="34" charset="0"/>
              </a:rPr>
              <a:t>Opatření 1: Z jednoho autentizačního místa se bude možné přihlásit do všech elektronických nástrojů – do všeho pod co spadá NIPEZ (NEN, Věstník VZ, SKD, elektronické nástroje)</a:t>
            </a:r>
            <a:endParaRPr lang="cs-CZ"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000" kern="100" dirty="0">
                <a:effectLst/>
                <a:latin typeface="Calibri" panose="020F0502020204030204" pitchFamily="34" charset="0"/>
                <a:ea typeface="Calibri" panose="020F0502020204030204" pitchFamily="34" charset="0"/>
                <a:cs typeface="Calibri" panose="020F0502020204030204" pitchFamily="34" charset="0"/>
              </a:rPr>
              <a:t>Opatření 2: ve zkušebním provozu je Registr VZ (je to aplikace na pozadí, není viditelná a slouží ke sběru dat ze všech profilů zadavatelů a zde se ukládají i všechny dokumenty zadavatelů – při změně elektronického nástroje bude jednodušší migrace dat). Pozn.: všechny certifikované nástroje musí být napojeny na Registr VZ dle (nějaké) vyhlášky. </a:t>
            </a:r>
            <a:endParaRPr lang="cs-CZ"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1000" kern="100" dirty="0">
                <a:effectLst/>
                <a:latin typeface="Calibri" panose="020F0502020204030204" pitchFamily="34" charset="0"/>
                <a:ea typeface="Calibri" panose="020F0502020204030204" pitchFamily="34" charset="0"/>
                <a:cs typeface="Calibri" panose="020F0502020204030204" pitchFamily="34" charset="0"/>
              </a:rPr>
              <a:t>Opatření 3: všechny výpisy z rejstříku trestu, sociálka apod., tak Registr VZ je už napojený na tyhle registry a zadavatel si bude moct údaje sám ověřit automaticky </a:t>
            </a:r>
            <a:endParaRPr lang="cs-CZ"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cs-CZ" sz="1000" kern="100" dirty="0">
                <a:effectLst/>
                <a:latin typeface="Calibri" panose="020F0502020204030204" pitchFamily="34" charset="0"/>
                <a:ea typeface="Calibri" panose="020F0502020204030204" pitchFamily="34" charset="0"/>
                <a:cs typeface="Calibri" panose="020F0502020204030204" pitchFamily="34" charset="0"/>
              </a:rPr>
              <a:t>Opatření 4: V současnosti do každého elektronického nástroje musíme podávat zvlášť nabídku a dnes se to jmenuje ROZZA, do budoucna by měl existovat jednotný elektronický nástroj, kam se přihlásím a uvidím všechny VZ na všech elektronických nástrojích a skrze něho budu umět podat nabídku do jakéhokoli elektronického nástroje (nemusím umět ovládat NEN, E-ZAK..., stačí pokud budu ovládat tenhle nástroj).</a:t>
            </a:r>
            <a:endParaRPr lang="cs-CZ"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cs-CZ" sz="1000" kern="100" dirty="0">
                <a:effectLst/>
                <a:latin typeface="Calibri" panose="020F0502020204030204" pitchFamily="34" charset="0"/>
                <a:ea typeface="Calibri" panose="020F0502020204030204" pitchFamily="34" charset="0"/>
                <a:cs typeface="Calibri" panose="020F0502020204030204" pitchFamily="34" charset="0"/>
              </a:rPr>
              <a:t>Zmíněná opatření se vyvíjí a budou spuštěny v průběhu příštího roku.</a:t>
            </a:r>
            <a:endParaRPr lang="cs-CZ"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cs-CZ" sz="1000" i="1" kern="100" dirty="0">
                <a:effectLst/>
                <a:latin typeface="Calibri" panose="020F0502020204030204" pitchFamily="34" charset="0"/>
                <a:ea typeface="Calibri" panose="020F0502020204030204" pitchFamily="34" charset="0"/>
                <a:cs typeface="Calibri" panose="020F0502020204030204" pitchFamily="34" charset="0"/>
              </a:rPr>
              <a:t>Pozn. řečníci: </a:t>
            </a:r>
            <a:r>
              <a:rPr lang="cs-CZ" sz="1000" i="1" u="sng" kern="100" dirty="0" err="1">
                <a:effectLst/>
                <a:latin typeface="Calibri" panose="020F0502020204030204" pitchFamily="34" charset="0"/>
                <a:ea typeface="Calibri" panose="020F0502020204030204" pitchFamily="34" charset="0"/>
                <a:cs typeface="Calibri" panose="020F0502020204030204" pitchFamily="34" charset="0"/>
              </a:rPr>
              <a:t>eForms</a:t>
            </a:r>
            <a:r>
              <a:rPr lang="cs-CZ" sz="1000" i="1" kern="100" dirty="0">
                <a:effectLst/>
                <a:latin typeface="Calibri" panose="020F0502020204030204" pitchFamily="34" charset="0"/>
                <a:ea typeface="Calibri" panose="020F0502020204030204" pitchFamily="34" charset="0"/>
                <a:cs typeface="Calibri" panose="020F0502020204030204" pitchFamily="34" charset="0"/>
              </a:rPr>
              <a:t> – EU vydala aktualizaci, kterou je potřebné implementovat do stávajícího systému začátkem roku 2025. Aktuálně máme verzi 8 a EK vydala aktualizaci 13 a </a:t>
            </a:r>
            <a:r>
              <a:rPr lang="cs-CZ" sz="1000" i="1" kern="100" dirty="0" err="1">
                <a:effectLst/>
                <a:latin typeface="Calibri" panose="020F0502020204030204" pitchFamily="34" charset="0"/>
                <a:ea typeface="Calibri" panose="020F0502020204030204" pitchFamily="34" charset="0"/>
                <a:cs typeface="Calibri" panose="020F0502020204030204" pitchFamily="34" charset="0"/>
              </a:rPr>
              <a:t>imple</a:t>
            </a:r>
            <a:r>
              <a:rPr lang="cs-CZ" sz="1000" i="1" kern="100" dirty="0">
                <a:effectLst/>
                <a:latin typeface="Calibri" panose="020F0502020204030204" pitchFamily="34" charset="0"/>
                <a:ea typeface="Calibri" panose="020F0502020204030204" pitchFamily="34" charset="0"/>
                <a:cs typeface="Calibri" panose="020F0502020204030204" pitchFamily="34" charset="0"/>
              </a:rPr>
              <a:t> této nejvyšší verze se připravujeme. Bude umožněno podávání nabídek skrze profily.</a:t>
            </a:r>
            <a:endParaRPr lang="cs-CZ"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449580">
              <a:lnSpc>
                <a:spcPct val="107000"/>
              </a:lnSpc>
              <a:spcAft>
                <a:spcPts val="800"/>
              </a:spcAft>
            </a:pPr>
            <a:r>
              <a:rPr lang="cs-CZ" sz="1000" i="1" u="sng" kern="100" dirty="0">
                <a:effectLst/>
                <a:latin typeface="Calibri" panose="020F0502020204030204" pitchFamily="34" charset="0"/>
                <a:ea typeface="Calibri" panose="020F0502020204030204" pitchFamily="34" charset="0"/>
                <a:cs typeface="Calibri" panose="020F0502020204030204" pitchFamily="34" charset="0"/>
              </a:rPr>
              <a:t>Systém kvalifikovaných dodavatelů</a:t>
            </a:r>
            <a:r>
              <a:rPr lang="cs-CZ" sz="1000" i="1" kern="100" dirty="0">
                <a:effectLst/>
                <a:latin typeface="Calibri" panose="020F0502020204030204" pitchFamily="34" charset="0"/>
                <a:ea typeface="Calibri" panose="020F0502020204030204" pitchFamily="34" charset="0"/>
                <a:cs typeface="Calibri" panose="020F0502020204030204" pitchFamily="34" charset="0"/>
              </a:rPr>
              <a:t> vs. Opatření 3/výpisy skrze Registr VZ – SKD je širší a obsahuje i prokázání odborné kvalifikace (např. právníci, stavaři).</a:t>
            </a:r>
            <a:endParaRPr lang="cs-CZ" sz="1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35</a:t>
            </a:fld>
            <a:endParaRPr lang="cs-CZ"/>
          </a:p>
        </p:txBody>
      </p:sp>
    </p:spTree>
    <p:extLst>
      <p:ext uri="{BB962C8B-B14F-4D97-AF65-F5344CB8AC3E}">
        <p14:creationId xmlns:p14="http://schemas.microsoft.com/office/powerpoint/2010/main" val="3406654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AI a MMR. Co my v ČR děláme pro AI? Co je vůbec AI? Za AI se považují věci, které nejsou AI. Proto je důležité říct, že my (jako MMR) ve veřejných zakázkách neimplementujeme AI, ale pouze si </a:t>
            </a:r>
            <a:r>
              <a:rPr lang="cs-CZ" b="1" dirty="0"/>
              <a:t>pomáháme </a:t>
            </a:r>
            <a:r>
              <a:rPr lang="cs-CZ" i="1" dirty="0"/>
              <a:t>např. při tvorbě zadávacích dokumentací</a:t>
            </a:r>
            <a:r>
              <a:rPr lang="cs-CZ" dirty="0"/>
              <a:t>. Jako MMR procházíme elektronizací, digitalizací a automatizací. Nemůžeme přeskočit stupeň digitalizace, protože bychom neměli data, na kterých bychom trénovali. </a:t>
            </a:r>
          </a:p>
          <a:p>
            <a:endParaRPr lang="cs-CZ" dirty="0"/>
          </a:p>
          <a:p>
            <a:r>
              <a:rPr lang="cs-CZ" dirty="0"/>
              <a:t>Elektronizace = maximalizace oběhu dokumentů elektronicky (dovolená, data, docházka, spisová služba) </a:t>
            </a:r>
          </a:p>
          <a:p>
            <a:r>
              <a:rPr lang="cs-CZ" dirty="0"/>
              <a:t>DIGITALIZACE = přechod od listinných dokumentů k textům </a:t>
            </a:r>
          </a:p>
          <a:p>
            <a:r>
              <a:rPr lang="cs-CZ" dirty="0"/>
              <a:t>AUTOMATIZACE = na základě elektronizace procesů lze zavádět automatizaci, protože zjistíme, které procesy se opakují, které jsou potřebné a které končí na hluchém místě</a:t>
            </a:r>
          </a:p>
          <a:p>
            <a:endParaRPr lang="cs-CZ" dirty="0"/>
          </a:p>
          <a:p>
            <a:r>
              <a:rPr lang="cs-CZ" dirty="0"/>
              <a:t>Pokud chcete přejít na implementaci AI, musíte mít data, která „naučíte chodit“ pomocí promptů </a:t>
            </a: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12E25-B006-4F85-B4EA-907AF006C9B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655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37</a:t>
            </a:fld>
            <a:endParaRPr lang="cs-CZ"/>
          </a:p>
        </p:txBody>
      </p:sp>
    </p:spTree>
    <p:extLst>
      <p:ext uri="{BB962C8B-B14F-4D97-AF65-F5344CB8AC3E}">
        <p14:creationId xmlns:p14="http://schemas.microsoft.com/office/powerpoint/2010/main" val="33942062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38</a:t>
            </a:fld>
            <a:endParaRPr lang="cs-CZ"/>
          </a:p>
        </p:txBody>
      </p:sp>
    </p:spTree>
    <p:extLst>
      <p:ext uri="{BB962C8B-B14F-4D97-AF65-F5344CB8AC3E}">
        <p14:creationId xmlns:p14="http://schemas.microsoft.com/office/powerpoint/2010/main" val="4232769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39</a:t>
            </a:fld>
            <a:endParaRPr lang="cs-CZ"/>
          </a:p>
        </p:txBody>
      </p:sp>
    </p:spTree>
    <p:extLst>
      <p:ext uri="{BB962C8B-B14F-4D97-AF65-F5344CB8AC3E}">
        <p14:creationId xmlns:p14="http://schemas.microsoft.com/office/powerpoint/2010/main" val="342529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02/2024 byla přijata jednomyslně na vládě</a:t>
            </a:r>
          </a:p>
          <a:p>
            <a:pPr marL="342900" lvl="0" indent="-342900">
              <a:lnSpc>
                <a:spcPct val="107000"/>
              </a:lnSpc>
              <a:spcAft>
                <a:spcPts val="800"/>
              </a:spcAft>
              <a:buFont typeface="Symbol" panose="05050102010706020507" pitchFamily="18" charset="2"/>
              <a:buChar char=""/>
            </a:pPr>
            <a:r>
              <a:rPr lang="cs-CZ" sz="1600" i="1" kern="100" dirty="0">
                <a:effectLst/>
                <a:latin typeface="Calibri" panose="020F0502020204030204" pitchFamily="34" charset="0"/>
                <a:ea typeface="Calibri" panose="020F0502020204030204" pitchFamily="34" charset="0"/>
                <a:cs typeface="Times New Roman" panose="02020603050405020304" pitchFamily="18" charset="0"/>
              </a:rPr>
              <a:t>Slide obsahuje </a:t>
            </a:r>
            <a:r>
              <a:rPr lang="cs-CZ" sz="1600" i="1" kern="100" dirty="0" err="1">
                <a:effectLst/>
                <a:latin typeface="Calibri" panose="020F0502020204030204" pitchFamily="34" charset="0"/>
                <a:ea typeface="Calibri" panose="020F0502020204030204" pitchFamily="34" charset="0"/>
                <a:cs typeface="Times New Roman" panose="02020603050405020304" pitchFamily="18" charset="0"/>
              </a:rPr>
              <a:t>prolink</a:t>
            </a:r>
            <a:r>
              <a:rPr lang="cs-CZ" sz="1600" i="1" kern="100" dirty="0">
                <a:effectLst/>
                <a:latin typeface="Calibri" panose="020F0502020204030204" pitchFamily="34" charset="0"/>
                <a:ea typeface="Calibri" panose="020F0502020204030204" pitchFamily="34" charset="0"/>
                <a:cs typeface="Times New Roman" panose="02020603050405020304" pitchFamily="18" charset="0"/>
              </a:rPr>
              <a:t> na usnesení</a:t>
            </a:r>
            <a:endParaRPr lang="cs-CZ"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12E25-B006-4F85-B4EA-907AF006C9BB}"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160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40</a:t>
            </a:fld>
            <a:endParaRPr lang="cs-CZ"/>
          </a:p>
        </p:txBody>
      </p:sp>
    </p:spTree>
    <p:extLst>
      <p:ext uri="{BB962C8B-B14F-4D97-AF65-F5344CB8AC3E}">
        <p14:creationId xmlns:p14="http://schemas.microsoft.com/office/powerpoint/2010/main" val="69042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41</a:t>
            </a:fld>
            <a:endParaRPr lang="cs-CZ"/>
          </a:p>
        </p:txBody>
      </p:sp>
    </p:spTree>
    <p:extLst>
      <p:ext uri="{BB962C8B-B14F-4D97-AF65-F5344CB8AC3E}">
        <p14:creationId xmlns:p14="http://schemas.microsoft.com/office/powerpoint/2010/main" val="2913644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42</a:t>
            </a:fld>
            <a:endParaRPr lang="cs-CZ"/>
          </a:p>
        </p:txBody>
      </p:sp>
    </p:spTree>
    <p:extLst>
      <p:ext uri="{BB962C8B-B14F-4D97-AF65-F5344CB8AC3E}">
        <p14:creationId xmlns:p14="http://schemas.microsoft.com/office/powerpoint/2010/main" val="4253728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43</a:t>
            </a:fld>
            <a:endParaRPr lang="cs-CZ"/>
          </a:p>
        </p:txBody>
      </p:sp>
    </p:spTree>
    <p:extLst>
      <p:ext uri="{BB962C8B-B14F-4D97-AF65-F5344CB8AC3E}">
        <p14:creationId xmlns:p14="http://schemas.microsoft.com/office/powerpoint/2010/main" val="3728024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44</a:t>
            </a:fld>
            <a:endParaRPr lang="cs-CZ"/>
          </a:p>
        </p:txBody>
      </p:sp>
    </p:spTree>
    <p:extLst>
      <p:ext uri="{BB962C8B-B14F-4D97-AF65-F5344CB8AC3E}">
        <p14:creationId xmlns:p14="http://schemas.microsoft.com/office/powerpoint/2010/main" val="188386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45</a:t>
            </a:fld>
            <a:endParaRPr lang="cs-CZ"/>
          </a:p>
        </p:txBody>
      </p:sp>
    </p:spTree>
    <p:extLst>
      <p:ext uri="{BB962C8B-B14F-4D97-AF65-F5344CB8AC3E}">
        <p14:creationId xmlns:p14="http://schemas.microsoft.com/office/powerpoint/2010/main" val="17529728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46</a:t>
            </a:fld>
            <a:endParaRPr lang="cs-CZ"/>
          </a:p>
        </p:txBody>
      </p:sp>
    </p:spTree>
    <p:extLst>
      <p:ext uri="{BB962C8B-B14F-4D97-AF65-F5344CB8AC3E}">
        <p14:creationId xmlns:p14="http://schemas.microsoft.com/office/powerpoint/2010/main" val="3491288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47</a:t>
            </a:fld>
            <a:endParaRPr lang="cs-CZ"/>
          </a:p>
        </p:txBody>
      </p:sp>
    </p:spTree>
    <p:extLst>
      <p:ext uri="{BB962C8B-B14F-4D97-AF65-F5344CB8AC3E}">
        <p14:creationId xmlns:p14="http://schemas.microsoft.com/office/powerpoint/2010/main" val="171376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Souhrn opatření, které fungují na základě provázanosti mezi sebou, nejde vytáhnout 1 prioritu, ale je nutné na ni koukat jako na celek</a:t>
            </a:r>
          </a:p>
          <a:p>
            <a:pPr marL="342900" lvl="0" indent="-342900">
              <a:lnSpc>
                <a:spcPct val="107000"/>
              </a:lnSpc>
              <a:spcAft>
                <a:spcPts val="800"/>
              </a:spcAft>
              <a:buFont typeface="Symbol" panose="05050102010706020507" pitchFamily="18" charset="2"/>
              <a:buChar cha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Např. nepodaří se nám změnit prostředí, pokud nebudeme nabízet nové řešení v rámci kvality a inovace, nemůže reagovat na výzvy EU, pokud nebudeme zohledňovat OVZ...</a:t>
            </a: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5</a:t>
            </a:fld>
            <a:endParaRPr lang="cs-CZ"/>
          </a:p>
        </p:txBody>
      </p:sp>
    </p:spTree>
    <p:extLst>
      <p:ext uri="{BB962C8B-B14F-4D97-AF65-F5344CB8AC3E}">
        <p14:creationId xmlns:p14="http://schemas.microsoft.com/office/powerpoint/2010/main" val="298838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600" kern="100" dirty="0">
                <a:effectLst/>
                <a:latin typeface="Calibri" panose="020F0502020204030204" pitchFamily="34" charset="0"/>
                <a:ea typeface="Calibri" panose="020F0502020204030204" pitchFamily="34" charset="0"/>
                <a:cs typeface="Times New Roman" panose="02020603050405020304" pitchFamily="18" charset="0"/>
              </a:rPr>
              <a:t>Nejde jenom o aktivitu MMR, ale strategie je komunikována napříč rezorty a organizacemi, kteří již byli zahrnuty do přípravy strategie</a:t>
            </a:r>
          </a:p>
          <a:p>
            <a:endParaRPr lang="en-US" dirty="0">
              <a:ea typeface="Calibri"/>
              <a:cs typeface="Calibri"/>
            </a:endParaRPr>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6</a:t>
            </a:fld>
            <a:endParaRPr lang="cs-CZ"/>
          </a:p>
        </p:txBody>
      </p:sp>
    </p:spTree>
    <p:extLst>
      <p:ext uri="{BB962C8B-B14F-4D97-AF65-F5344CB8AC3E}">
        <p14:creationId xmlns:p14="http://schemas.microsoft.com/office/powerpoint/2010/main" val="96615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nSpc>
                <a:spcPct val="107000"/>
              </a:lnSpc>
              <a:buFont typeface="Symbol" panose="05050102010706020507" pitchFamily="18" charset="2"/>
              <a:buChar char=""/>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Podporovat prvky, které vedou k chytrému nakupování s propojením na OVZ a Platformu = cílem je zajistit balíček standardů, metodik, doporučení/</a:t>
            </a:r>
            <a:r>
              <a:rPr lang="cs-CZ" sz="1400" kern="100" dirty="0" err="1">
                <a:effectLst/>
                <a:latin typeface="Calibri" panose="020F0502020204030204" pitchFamily="34" charset="0"/>
                <a:ea typeface="Calibri" panose="020F0502020204030204" pitchFamily="34" charset="0"/>
                <a:cs typeface="Times New Roman" panose="02020603050405020304" pitchFamily="18" charset="0"/>
              </a:rPr>
              <a:t>toolbox</a:t>
            </a: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 se kterými můžou zadavatelé pracovat a budou přispívat ke kvalitě a inovacím ve VZ, bude nastaveno z pohledu komodit</a:t>
            </a:r>
          </a:p>
          <a:p>
            <a:pPr marL="342900" lvl="0" indent="-342900">
              <a:lnSpc>
                <a:spcPct val="107000"/>
              </a:lnSpc>
              <a:buFont typeface="Symbol" panose="05050102010706020507" pitchFamily="18" charset="2"/>
              <a:buChar char=""/>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Nevyhnutným krokem při přípravě bude komunikace s trhem a počítá se i s oborovými tržnými konzultacemi.</a:t>
            </a:r>
          </a:p>
          <a:p>
            <a:pPr marL="342900" lvl="0" indent="-342900">
              <a:lnSpc>
                <a:spcPct val="107000"/>
              </a:lnSpc>
              <a:buFont typeface="Symbol" panose="05050102010706020507" pitchFamily="18" charset="2"/>
              <a:buChar char=""/>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Kompetenční centrum – vnímáme nejenom odpovědnost za implementaci Strategie, ale do budoucna na MMR vznikne expertní tým, který bude poskytovat vytvořenou podporu ve smyslu metodik, vzdělávání, platformy, sbírání dobré praxe atd.</a:t>
            </a:r>
          </a:p>
          <a:p>
            <a:pPr marL="342900" lvl="0" indent="-342900">
              <a:lnSpc>
                <a:spcPct val="107000"/>
              </a:lnSpc>
              <a:buFont typeface="Symbol" panose="05050102010706020507" pitchFamily="18" charset="2"/>
              <a:buChar char=""/>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Ukázka Portálu VZ – zde se postupně zveřejňují všechny výstupy a aktualizoval se Portál</a:t>
            </a:r>
          </a:p>
          <a:p>
            <a:pPr marL="342900" lvl="0" indent="-342900">
              <a:lnSpc>
                <a:spcPct val="107000"/>
              </a:lnSpc>
              <a:spcAft>
                <a:spcPts val="800"/>
              </a:spcAft>
              <a:buFont typeface="Symbol" panose="05050102010706020507" pitchFamily="18" charset="2"/>
              <a:buChar char=""/>
            </a:pPr>
            <a:r>
              <a:rPr lang="cs-CZ" sz="1400" kern="100" dirty="0">
                <a:effectLst/>
                <a:latin typeface="Calibri" panose="020F0502020204030204" pitchFamily="34" charset="0"/>
                <a:ea typeface="Calibri" panose="020F0502020204030204" pitchFamily="34" charset="0"/>
                <a:cs typeface="Times New Roman" panose="02020603050405020304" pitchFamily="18" charset="0"/>
              </a:rPr>
              <a:t>Platforma – široké spektrum členů z řad zadavatelů, kteří budou pilotovat jednotlivá řešení a přinášet tak příklady z praxe</a:t>
            </a:r>
          </a:p>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7</a:t>
            </a:fld>
            <a:endParaRPr lang="cs-CZ"/>
          </a:p>
        </p:txBody>
      </p:sp>
    </p:spTree>
    <p:extLst>
      <p:ext uri="{BB962C8B-B14F-4D97-AF65-F5344CB8AC3E}">
        <p14:creationId xmlns:p14="http://schemas.microsoft.com/office/powerpoint/2010/main" val="282902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8</a:t>
            </a:fld>
            <a:endParaRPr lang="cs-CZ"/>
          </a:p>
        </p:txBody>
      </p:sp>
    </p:spTree>
    <p:extLst>
      <p:ext uri="{BB962C8B-B14F-4D97-AF65-F5344CB8AC3E}">
        <p14:creationId xmlns:p14="http://schemas.microsoft.com/office/powerpoint/2010/main" val="784417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823B593-78F1-490C-B870-8FCCCED58403}" type="slidenum">
              <a:rPr lang="cs-CZ" smtClean="0"/>
              <a:t>9</a:t>
            </a:fld>
            <a:endParaRPr lang="cs-CZ"/>
          </a:p>
        </p:txBody>
      </p:sp>
    </p:spTree>
    <p:extLst>
      <p:ext uri="{BB962C8B-B14F-4D97-AF65-F5344CB8AC3E}">
        <p14:creationId xmlns:p14="http://schemas.microsoft.com/office/powerpoint/2010/main" val="335312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26DB28-F1B0-406D-8E50-5C2564D0CB4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82F9C34-D243-4691-AA69-96DE260AB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18B54AB-B2EA-43F6-8714-A1E065D5C303}"/>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9C9D2A12-E812-46EB-8371-CCC91941A7E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5B1BED8-01CF-470E-B2E9-12D0D15C0722}"/>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407623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4BD14-32A6-429D-B770-457B05E6712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2C60C98-ED8E-4114-904C-D90A003F38ED}"/>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25C8CF0-77B9-40DC-A5C4-B8075FACA8B3}"/>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3713B393-B4D8-4F57-BD6A-C87D756B094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3526E1F-D424-4E1A-84A7-95315E3EADB0}"/>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3856519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FB63F8C-B746-44BD-81F1-CC0EFD5F93C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181613D-D3D8-4DF4-8FBB-9DD1CBDF4EDA}"/>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D01B839-647E-473B-A325-DF2A29E03579}"/>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C128BE27-5622-4192-B845-80F15AE0EF3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89C773D-CDB8-4E4C-AC71-7DCED4ABB111}"/>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270014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26DB28-F1B0-406D-8E50-5C2564D0CB4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82F9C34-D243-4691-AA69-96DE260AB1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518B54AB-B2EA-43F6-8714-A1E065D5C303}"/>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9C9D2A12-E812-46EB-8371-CCC91941A7E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5B1BED8-01CF-470E-B2E9-12D0D15C0722}"/>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971678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F62C5E-5610-4287-925B-4416B5BF463D}"/>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5350D5B4-C2FE-4755-9C56-48647F7A2F1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1055458-8196-46D4-B593-85D35D2E45E6}"/>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7272F19D-EB97-4318-88FA-1BF64C71F03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FCFDC75-A420-4746-958E-8483A8B82EF6}"/>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1332351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3C1918-6E48-4799-A0EC-2B11E0A9FFC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8E60EDE2-BA25-40BB-9968-C8730BF76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A497CFF7-6EDF-4F44-A359-0487E4B168F4}"/>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C158B9F1-AD53-494E-B316-3D8B4CF8C1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24045A1-CA81-487E-B27F-C0644C13D989}"/>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239037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59F4C3-C966-4B9C-8BDF-CEDCA44FC72A}"/>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C181307A-892E-4AE1-B1E5-EF25B49EC0A8}"/>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32828EA5-8145-4FF9-914C-2860702E1AC4}"/>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B3D945B-5641-4040-9435-012FC88EF230}"/>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6" name="Zástupný symbol pro zápatí 5">
            <a:extLst>
              <a:ext uri="{FF2B5EF4-FFF2-40B4-BE49-F238E27FC236}">
                <a16:creationId xmlns:a16="http://schemas.microsoft.com/office/drawing/2014/main" id="{57D54B3D-43EB-453D-859B-722B7B919F7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59EBE7C-D27E-4CA3-AE47-CBA3406EFC12}"/>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857228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F1885-38F2-4F2E-92F0-24DF22CE6BA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7D982196-5EAB-4532-9231-E1AE214EC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DA53428F-0882-4DE4-8B40-41B79B6CFCC3}"/>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33F40F0A-124F-42A8-9445-3C6D9B3AC1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769FD04A-05EB-4EE5-BA86-DC1F3951A0EB}"/>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001A351-EF0B-46A8-89B6-254E7F232F5F}"/>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8" name="Zástupný symbol pro zápatí 7">
            <a:extLst>
              <a:ext uri="{FF2B5EF4-FFF2-40B4-BE49-F238E27FC236}">
                <a16:creationId xmlns:a16="http://schemas.microsoft.com/office/drawing/2014/main" id="{EBA116B5-1056-48B7-899E-240793837E0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B6702B8-DEAB-46F0-A179-C58331876445}"/>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309644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F4AE4D-5816-4089-B935-F091E29B96E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A243281-6CCE-43F7-91B7-56DEF7C9E7B3}"/>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4" name="Zástupný symbol pro zápatí 3">
            <a:extLst>
              <a:ext uri="{FF2B5EF4-FFF2-40B4-BE49-F238E27FC236}">
                <a16:creationId xmlns:a16="http://schemas.microsoft.com/office/drawing/2014/main" id="{55F34910-2AC4-4B4B-8D8D-EEC0493B122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2E09176-AEA7-4D3B-9ED8-2362341EA504}"/>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1520412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C67BC96-FAF4-4C7F-A385-0B8F0D65EF9A}"/>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3" name="Zástupný symbol pro zápatí 2">
            <a:extLst>
              <a:ext uri="{FF2B5EF4-FFF2-40B4-BE49-F238E27FC236}">
                <a16:creationId xmlns:a16="http://schemas.microsoft.com/office/drawing/2014/main" id="{95BD79F0-E01D-4E5A-B212-F7AE41448E3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993A408-E6FB-42AF-8871-CE71F4B6D194}"/>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4112803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231831-91F9-4344-8C4C-ACEDF997E5A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2F890FCF-4E02-45A4-B642-7292B122F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C8244BF-88D2-45B1-AD45-32ED50D1F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BB0D9DE-22CF-4D3D-B3EA-D3EA785FE4A1}"/>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6" name="Zástupný symbol pro zápatí 5">
            <a:extLst>
              <a:ext uri="{FF2B5EF4-FFF2-40B4-BE49-F238E27FC236}">
                <a16:creationId xmlns:a16="http://schemas.microsoft.com/office/drawing/2014/main" id="{5F906F40-91CC-40AD-A5DD-F4C36D3B703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B0D8511-FF75-4AE5-A7A9-149DDF6CFA1D}"/>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391115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F62C5E-5610-4287-925B-4416B5BF463D}"/>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5350D5B4-C2FE-4755-9C56-48647F7A2F1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1055458-8196-46D4-B593-85D35D2E45E6}"/>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7272F19D-EB97-4318-88FA-1BF64C71F03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FCFDC75-A420-4746-958E-8483A8B82EF6}"/>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3925379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CD1FC-2671-4AC6-A0FE-B08A0D39D6D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48ABAA1-68C9-4907-AB58-8EBAB91090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BB459984-1317-45DF-8ACE-00701B9B7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8295D22-6F6A-451B-8DAA-CD10FD3975EE}"/>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6" name="Zástupný symbol pro zápatí 5">
            <a:extLst>
              <a:ext uri="{FF2B5EF4-FFF2-40B4-BE49-F238E27FC236}">
                <a16:creationId xmlns:a16="http://schemas.microsoft.com/office/drawing/2014/main" id="{8E8F9E8E-784C-4C3C-898F-0E7D49C1B8D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067BC2B-E209-4A4D-B18E-BA4C5B5F3C34}"/>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1493144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44BD14-32A6-429D-B770-457B05E6712B}"/>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22C60C98-ED8E-4114-904C-D90A003F38ED}"/>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25C8CF0-77B9-40DC-A5C4-B8075FACA8B3}"/>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3713B393-B4D8-4F57-BD6A-C87D756B094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3526E1F-D424-4E1A-84A7-95315E3EADB0}"/>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1013089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FB63F8C-B746-44BD-81F1-CC0EFD5F93C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181613D-D3D8-4DF4-8FBB-9DD1CBDF4EDA}"/>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D01B839-647E-473B-A325-DF2A29E03579}"/>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C128BE27-5622-4192-B845-80F15AE0EF3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89C773D-CDB8-4E4C-AC71-7DCED4ABB111}"/>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2975877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1109309" y="354150"/>
            <a:ext cx="9980104" cy="496418"/>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225" b="1" i="0">
                <a:solidFill>
                  <a:srgbClr val="034EA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609935" y="1577340"/>
            <a:ext cx="5306444" cy="27699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4" name="Google Shape;24;p22"/>
          <p:cNvSpPr txBox="1">
            <a:spLocks noGrp="1"/>
          </p:cNvSpPr>
          <p:nvPr>
            <p:ph type="body" idx="2"/>
          </p:nvPr>
        </p:nvSpPr>
        <p:spPr>
          <a:xfrm>
            <a:off x="6282341" y="1577340"/>
            <a:ext cx="5306444" cy="276999"/>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147565" y="6377940"/>
            <a:ext cx="3903591"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dt" idx="10"/>
          </p:nvPr>
        </p:nvSpPr>
        <p:spPr>
          <a:xfrm>
            <a:off x="609936" y="6377940"/>
            <a:ext cx="2805705"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sldNum" idx="12"/>
          </p:nvPr>
        </p:nvSpPr>
        <p:spPr>
          <a:xfrm>
            <a:off x="8783080" y="6377940"/>
            <a:ext cx="2805705" cy="276999"/>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cs-CZ"/>
              <a:t>‹#›</a:t>
            </a:fld>
            <a:endParaRPr sz="1800">
              <a:latin typeface="Calibri"/>
              <a:ea typeface="Calibri"/>
              <a:cs typeface="Calibri"/>
              <a:sym typeface="Calibri"/>
            </a:endParaRPr>
          </a:p>
        </p:txBody>
      </p:sp>
    </p:spTree>
    <p:extLst>
      <p:ext uri="{BB962C8B-B14F-4D97-AF65-F5344CB8AC3E}">
        <p14:creationId xmlns:p14="http://schemas.microsoft.com/office/powerpoint/2010/main" val="3438056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6451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3C1918-6E48-4799-A0EC-2B11E0A9FFC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8E60EDE2-BA25-40BB-9968-C8730BF76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A497CFF7-6EDF-4F44-A359-0487E4B168F4}"/>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C158B9F1-AD53-494E-B316-3D8B4CF8C1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24045A1-CA81-487E-B27F-C0644C13D989}"/>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3270310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59F4C3-C966-4B9C-8BDF-CEDCA44FC72A}"/>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C181307A-892E-4AE1-B1E5-EF25B49EC0A8}"/>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32828EA5-8145-4FF9-914C-2860702E1AC4}"/>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B3D945B-5641-4040-9435-012FC88EF230}"/>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6" name="Zástupný symbol pro zápatí 5">
            <a:extLst>
              <a:ext uri="{FF2B5EF4-FFF2-40B4-BE49-F238E27FC236}">
                <a16:creationId xmlns:a16="http://schemas.microsoft.com/office/drawing/2014/main" id="{57D54B3D-43EB-453D-859B-722B7B919F7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59EBE7C-D27E-4CA3-AE47-CBA3406EFC12}"/>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248744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7F1885-38F2-4F2E-92F0-24DF22CE6BA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7D982196-5EAB-4532-9231-E1AE214EC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DA53428F-0882-4DE4-8B40-41B79B6CFCC3}"/>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33F40F0A-124F-42A8-9445-3C6D9B3AC1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769FD04A-05EB-4EE5-BA86-DC1F3951A0EB}"/>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001A351-EF0B-46A8-89B6-254E7F232F5F}"/>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8" name="Zástupný symbol pro zápatí 7">
            <a:extLst>
              <a:ext uri="{FF2B5EF4-FFF2-40B4-BE49-F238E27FC236}">
                <a16:creationId xmlns:a16="http://schemas.microsoft.com/office/drawing/2014/main" id="{EBA116B5-1056-48B7-899E-240793837E06}"/>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3B6702B8-DEAB-46F0-A179-C58331876445}"/>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32532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F4AE4D-5816-4089-B935-F091E29B96E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A243281-6CCE-43F7-91B7-56DEF7C9E7B3}"/>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4" name="Zástupný symbol pro zápatí 3">
            <a:extLst>
              <a:ext uri="{FF2B5EF4-FFF2-40B4-BE49-F238E27FC236}">
                <a16:creationId xmlns:a16="http://schemas.microsoft.com/office/drawing/2014/main" id="{55F34910-2AC4-4B4B-8D8D-EEC0493B122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2E09176-AEA7-4D3B-9ED8-2362341EA504}"/>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3110262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C67BC96-FAF4-4C7F-A385-0B8F0D65EF9A}"/>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3" name="Zástupný symbol pro zápatí 2">
            <a:extLst>
              <a:ext uri="{FF2B5EF4-FFF2-40B4-BE49-F238E27FC236}">
                <a16:creationId xmlns:a16="http://schemas.microsoft.com/office/drawing/2014/main" id="{95BD79F0-E01D-4E5A-B212-F7AE41448E3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993A408-E6FB-42AF-8871-CE71F4B6D194}"/>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2825651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231831-91F9-4344-8C4C-ACEDF997E5A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2F890FCF-4E02-45A4-B642-7292B122F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FC8244BF-88D2-45B1-AD45-32ED50D1F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5BB0D9DE-22CF-4D3D-B3EA-D3EA785FE4A1}"/>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6" name="Zástupný symbol pro zápatí 5">
            <a:extLst>
              <a:ext uri="{FF2B5EF4-FFF2-40B4-BE49-F238E27FC236}">
                <a16:creationId xmlns:a16="http://schemas.microsoft.com/office/drawing/2014/main" id="{5F906F40-91CC-40AD-A5DD-F4C36D3B703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B0D8511-FF75-4AE5-A7A9-149DDF6CFA1D}"/>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850360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9CD1FC-2671-4AC6-A0FE-B08A0D39D6D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48ABAA1-68C9-4907-AB58-8EBAB91090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BB459984-1317-45DF-8ACE-00701B9B7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18295D22-6F6A-451B-8DAA-CD10FD3975EE}"/>
              </a:ext>
            </a:extLst>
          </p:cNvPr>
          <p:cNvSpPr>
            <a:spLocks noGrp="1"/>
          </p:cNvSpPr>
          <p:nvPr>
            <p:ph type="dt" sz="half" idx="10"/>
          </p:nvPr>
        </p:nvSpPr>
        <p:spPr/>
        <p:txBody>
          <a:bodyPr/>
          <a:lstStyle/>
          <a:p>
            <a:fld id="{58101534-FE52-4CBB-9F1F-19C36C540208}" type="datetimeFigureOut">
              <a:rPr lang="cs-CZ" smtClean="0"/>
              <a:t>11.11.2024</a:t>
            </a:fld>
            <a:endParaRPr lang="cs-CZ"/>
          </a:p>
        </p:txBody>
      </p:sp>
      <p:sp>
        <p:nvSpPr>
          <p:cNvPr id="6" name="Zástupný symbol pro zápatí 5">
            <a:extLst>
              <a:ext uri="{FF2B5EF4-FFF2-40B4-BE49-F238E27FC236}">
                <a16:creationId xmlns:a16="http://schemas.microsoft.com/office/drawing/2014/main" id="{8E8F9E8E-784C-4C3C-898F-0E7D49C1B8D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067BC2B-E209-4A4D-B18E-BA4C5B5F3C34}"/>
              </a:ext>
            </a:extLst>
          </p:cNvPr>
          <p:cNvSpPr>
            <a:spLocks noGrp="1"/>
          </p:cNvSpPr>
          <p:nvPr>
            <p:ph type="sldNum" sz="quarter" idx="12"/>
          </p:nvPr>
        </p:nvSpPr>
        <p:spPr/>
        <p:txBody>
          <a:bodyPr/>
          <a:lstStyle/>
          <a:p>
            <a:fld id="{A491ED3E-F6A5-4124-A5CA-9DF64204BB07}" type="slidenum">
              <a:rPr lang="cs-CZ" smtClean="0"/>
              <a:t>‹#›</a:t>
            </a:fld>
            <a:endParaRPr lang="cs-CZ"/>
          </a:p>
        </p:txBody>
      </p:sp>
    </p:spTree>
    <p:extLst>
      <p:ext uri="{BB962C8B-B14F-4D97-AF65-F5344CB8AC3E}">
        <p14:creationId xmlns:p14="http://schemas.microsoft.com/office/powerpoint/2010/main" val="68957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527C2EA-D077-4CC0-AA42-E8B0B3AF9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AFB68B05-AD68-42C5-993B-1A172C45D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B1D2FC3-C199-4913-BA49-B76CA0B60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B9607547-9FF8-4FD9-AC3F-0B084766F2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831E54B-CF41-4363-87E5-942DCE54F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1ED3E-F6A5-4124-A5CA-9DF64204BB07}" type="slidenum">
              <a:rPr lang="cs-CZ" smtClean="0"/>
              <a:t>‹#›</a:t>
            </a:fld>
            <a:endParaRPr lang="cs-CZ"/>
          </a:p>
        </p:txBody>
      </p:sp>
    </p:spTree>
    <p:extLst>
      <p:ext uri="{BB962C8B-B14F-4D97-AF65-F5344CB8AC3E}">
        <p14:creationId xmlns:p14="http://schemas.microsoft.com/office/powerpoint/2010/main" val="231111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527C2EA-D077-4CC0-AA42-E8B0B3AF9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AFB68B05-AD68-42C5-993B-1A172C45D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B1D2FC3-C199-4913-BA49-B76CA0B60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01534-FE52-4CBB-9F1F-19C36C540208}" type="datetimeFigureOut">
              <a:rPr lang="cs-CZ" smtClean="0"/>
              <a:t>11.11.2024</a:t>
            </a:fld>
            <a:endParaRPr lang="cs-CZ"/>
          </a:p>
        </p:txBody>
      </p:sp>
      <p:sp>
        <p:nvSpPr>
          <p:cNvPr id="5" name="Zástupný symbol pro zápatí 4">
            <a:extLst>
              <a:ext uri="{FF2B5EF4-FFF2-40B4-BE49-F238E27FC236}">
                <a16:creationId xmlns:a16="http://schemas.microsoft.com/office/drawing/2014/main" id="{B9607547-9FF8-4FD9-AC3F-0B084766F2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831E54B-CF41-4363-87E5-942DCE54F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1ED3E-F6A5-4124-A5CA-9DF64204BB07}" type="slidenum">
              <a:rPr lang="cs-CZ" smtClean="0"/>
              <a:t>‹#›</a:t>
            </a:fld>
            <a:endParaRPr lang="cs-CZ"/>
          </a:p>
        </p:txBody>
      </p:sp>
    </p:spTree>
    <p:extLst>
      <p:ext uri="{BB962C8B-B14F-4D97-AF65-F5344CB8AC3E}">
        <p14:creationId xmlns:p14="http://schemas.microsoft.com/office/powerpoint/2010/main" val="2273547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psp.cz/sqw/historie.sqw?o=9&amp;t=72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portal-vz.cz/komodity/akcni-plan-udrzitelneho-nakupovani-apu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portal-vz.cz/wp-content/uploads/2024/09/NSVZ_PDP_centralni-nakup-plzen-kraje_final.pdf" TargetMode="External"/><Relationship Id="rId4" Type="http://schemas.openxmlformats.org/officeDocument/2006/relationships/hyperlink" Target="http://portal-vz.cz/wp-content/uploads/2024/09/NSVZ_PDP_centralni-nakup-liberec-kraje_navrh-grafiky.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hyperlink" Target="https://mmr.gov.cz/cs/ministerstvo/verejne-zakazky-a-elektronizace/reforma-prezkumu-verejnych-zakazek" TargetMode="External"/><Relationship Id="rId4" Type="http://schemas.openxmlformats.org/officeDocument/2006/relationships/hyperlink" Target="https://www.odok.cz/portal/veklep/material/ALBSD65EF6F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mmr.gov.cz/getmedia/fd12c1a1-7b37-40fb-9a8f-1248ea12998a/NSVZ_STRATEGIE_tisk.pdf.aspx?ext=.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sovz.cz/wp-content/uploads/2024/02/usneseni_2024_117.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linkedin.com/groups/8648221/" TargetMode="External"/><Relationship Id="rId5" Type="http://schemas.openxmlformats.org/officeDocument/2006/relationships/hyperlink" Target="https://www.facebook.com/odpovedneverejnezakazky" TargetMode="External"/><Relationship Id="rId4" Type="http://schemas.openxmlformats.org/officeDocument/2006/relationships/hyperlink" Target="https://portal-vz.cz/komodity/newsletter/"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mailto:Regina.Hulmanova@mmr.gov.cz" TargetMode="External"/><Relationship Id="rId3" Type="http://schemas.openxmlformats.org/officeDocument/2006/relationships/image" Target="../media/image54.jpeg"/><Relationship Id="rId7" Type="http://schemas.openxmlformats.org/officeDocument/2006/relationships/hyperlink" Target="mailto:Alzbeta.Kalalova@mmr.gov.cz"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mailto:Monika.Dobrovodska@mmr.gov.cz" TargetMode="External"/><Relationship Id="rId11" Type="http://schemas.openxmlformats.org/officeDocument/2006/relationships/hyperlink" Target="mailto:Ales.Havranek@mmr.gov.cz" TargetMode="External"/><Relationship Id="rId5" Type="http://schemas.openxmlformats.org/officeDocument/2006/relationships/hyperlink" Target="mailto:David.Dvorak@mmr.gov.cz" TargetMode="External"/><Relationship Id="rId10" Type="http://schemas.openxmlformats.org/officeDocument/2006/relationships/hyperlink" Target="mailto:Michaela.Hnatova@mmr.gov.cz" TargetMode="External"/><Relationship Id="rId4" Type="http://schemas.openxmlformats.org/officeDocument/2006/relationships/hyperlink" Target="mailto:Ivana.Mudrikova@mmr.gov.cz" TargetMode="External"/><Relationship Id="rId9" Type="http://schemas.openxmlformats.org/officeDocument/2006/relationships/hyperlink" Target="mailto:Adela.Havlova@mmr.gov.cz"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ortal-vz.c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E1CA35-685A-47ED-84FC-59603D3621E5}"/>
              </a:ext>
            </a:extLst>
          </p:cNvPr>
          <p:cNvSpPr>
            <a:spLocks noGrp="1"/>
          </p:cNvSpPr>
          <p:nvPr>
            <p:ph type="ctrTitle"/>
          </p:nvPr>
        </p:nvSpPr>
        <p:spPr>
          <a:xfrm>
            <a:off x="817418" y="1600200"/>
            <a:ext cx="9144000" cy="2306782"/>
          </a:xfrm>
        </p:spPr>
        <p:txBody>
          <a:bodyPr>
            <a:normAutofit/>
          </a:bodyPr>
          <a:lstStyle/>
          <a:p>
            <a:pPr algn="l">
              <a:lnSpc>
                <a:spcPts val="6000"/>
              </a:lnSpc>
            </a:pPr>
            <a:r>
              <a:rPr lang="cs-CZ" sz="4800" b="1">
                <a:solidFill>
                  <a:srgbClr val="244896"/>
                </a:solidFill>
                <a:latin typeface="Montserrat" panose="00000500000000000000" pitchFamily="2" charset="-18"/>
              </a:rPr>
              <a:t>NÁRODNÍ STRATEGIE </a:t>
            </a:r>
            <a:br>
              <a:rPr lang="cs-CZ" sz="4800" b="1">
                <a:solidFill>
                  <a:srgbClr val="244896"/>
                </a:solidFill>
                <a:latin typeface="Montserrat" panose="00000500000000000000" pitchFamily="2" charset="-18"/>
              </a:rPr>
            </a:br>
            <a:r>
              <a:rPr lang="cs-CZ" sz="4800" b="1">
                <a:solidFill>
                  <a:srgbClr val="244896"/>
                </a:solidFill>
                <a:latin typeface="Montserrat" panose="00000500000000000000" pitchFamily="2" charset="-18"/>
              </a:rPr>
              <a:t>VEŘEJNÉHO ZADÁVÁNÍ</a:t>
            </a:r>
            <a:br>
              <a:rPr lang="cs-CZ" sz="4800" b="1">
                <a:solidFill>
                  <a:srgbClr val="244896"/>
                </a:solidFill>
                <a:latin typeface="Montserrat" panose="00000500000000000000" pitchFamily="2" charset="-18"/>
              </a:rPr>
            </a:br>
            <a:r>
              <a:rPr lang="en-US" sz="3600">
                <a:solidFill>
                  <a:srgbClr val="244896"/>
                </a:solidFill>
                <a:latin typeface="Montserrat" panose="00000500000000000000" pitchFamily="2" charset="-18"/>
              </a:rPr>
              <a:t>pro </a:t>
            </a:r>
            <a:r>
              <a:rPr lang="en-US" sz="3600" err="1">
                <a:solidFill>
                  <a:srgbClr val="244896"/>
                </a:solidFill>
                <a:latin typeface="Montserrat" panose="00000500000000000000" pitchFamily="2" charset="-18"/>
              </a:rPr>
              <a:t>období</a:t>
            </a:r>
            <a:r>
              <a:rPr lang="en-US" sz="3600">
                <a:solidFill>
                  <a:srgbClr val="244896"/>
                </a:solidFill>
                <a:latin typeface="Montserrat" panose="00000500000000000000" pitchFamily="2" charset="-18"/>
              </a:rPr>
              <a:t> let 2024 </a:t>
            </a:r>
            <a:r>
              <a:rPr lang="en-US" sz="3600" err="1">
                <a:solidFill>
                  <a:srgbClr val="244896"/>
                </a:solidFill>
                <a:latin typeface="Montserrat" panose="00000500000000000000" pitchFamily="2" charset="-18"/>
              </a:rPr>
              <a:t>až</a:t>
            </a:r>
            <a:r>
              <a:rPr lang="en-US" sz="3600">
                <a:solidFill>
                  <a:srgbClr val="244896"/>
                </a:solidFill>
                <a:latin typeface="Montserrat" panose="00000500000000000000" pitchFamily="2" charset="-18"/>
              </a:rPr>
              <a:t> 2028</a:t>
            </a:r>
            <a:endParaRPr lang="cs-CZ" sz="3600">
              <a:solidFill>
                <a:srgbClr val="244896"/>
              </a:solidFill>
              <a:latin typeface="Montserrat" panose="00000500000000000000" pitchFamily="2" charset="-18"/>
            </a:endParaRPr>
          </a:p>
        </p:txBody>
      </p:sp>
      <p:sp>
        <p:nvSpPr>
          <p:cNvPr id="3" name="Podnadpis 2">
            <a:extLst>
              <a:ext uri="{FF2B5EF4-FFF2-40B4-BE49-F238E27FC236}">
                <a16:creationId xmlns:a16="http://schemas.microsoft.com/office/drawing/2014/main" id="{26BB0739-0CD4-447A-AB52-C99F3CDC59DF}"/>
              </a:ext>
            </a:extLst>
          </p:cNvPr>
          <p:cNvSpPr>
            <a:spLocks noGrp="1"/>
          </p:cNvSpPr>
          <p:nvPr>
            <p:ph type="subTitle" idx="1"/>
          </p:nvPr>
        </p:nvSpPr>
        <p:spPr>
          <a:xfrm>
            <a:off x="949035" y="4329402"/>
            <a:ext cx="10833389" cy="1655762"/>
          </a:xfrm>
        </p:spPr>
        <p:txBody>
          <a:bodyPr vert="horz" lIns="91440" tIns="45720" rIns="91440" bIns="45720" rtlCol="0" anchor="t">
            <a:normAutofit/>
          </a:bodyPr>
          <a:lstStyle/>
          <a:p>
            <a:pPr algn="l"/>
            <a:r>
              <a:rPr lang="cs-CZ" b="1" dirty="0">
                <a:solidFill>
                  <a:srgbClr val="009746"/>
                </a:solidFill>
                <a:latin typeface="Montserrat"/>
              </a:rPr>
              <a:t>VZ Tour 2024 České Budějovice: Moderní metody zadávání a jejich praktické využití </a:t>
            </a:r>
            <a:r>
              <a:rPr lang="cs-CZ" sz="1800" dirty="0">
                <a:solidFill>
                  <a:srgbClr val="009746"/>
                </a:solidFill>
                <a:latin typeface="Montserrat"/>
              </a:rPr>
              <a:t>12. 11. 2024, České Budějovice</a:t>
            </a:r>
          </a:p>
          <a:p>
            <a:pPr algn="l"/>
            <a:r>
              <a:rPr lang="cs-CZ" sz="1800">
                <a:solidFill>
                  <a:srgbClr val="009746"/>
                </a:solidFill>
                <a:latin typeface="Montserrat"/>
              </a:rPr>
              <a:t>Eliška Mičová, </a:t>
            </a:r>
            <a:r>
              <a:rPr lang="cs-CZ" sz="1800" dirty="0">
                <a:solidFill>
                  <a:srgbClr val="009746"/>
                </a:solidFill>
                <a:latin typeface="Montserrat"/>
              </a:rPr>
              <a:t>Ministerstvo pro místní rozvoj ČR</a:t>
            </a:r>
          </a:p>
        </p:txBody>
      </p:sp>
    </p:spTree>
    <p:extLst>
      <p:ext uri="{BB962C8B-B14F-4D97-AF65-F5344CB8AC3E}">
        <p14:creationId xmlns:p14="http://schemas.microsoft.com/office/powerpoint/2010/main" val="294205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343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817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71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555B707-9F2E-EFFA-9AE3-4402B5CF688F}"/>
              </a:ext>
            </a:extLst>
          </p:cNvPr>
          <p:cNvSpPr txBox="1"/>
          <p:nvPr/>
        </p:nvSpPr>
        <p:spPr>
          <a:xfrm>
            <a:off x="8794376" y="2548217"/>
            <a:ext cx="2494429" cy="369332"/>
          </a:xfrm>
          <a:prstGeom prst="rect">
            <a:avLst/>
          </a:prstGeom>
          <a:noFill/>
        </p:spPr>
        <p:txBody>
          <a:bodyPr wrap="square" rtlCol="0">
            <a:spAutoFit/>
          </a:bodyPr>
          <a:lstStyle/>
          <a:p>
            <a:r>
              <a:rPr lang="cs-CZ">
                <a:hlinkClick r:id="rId4"/>
              </a:rPr>
              <a:t>„Sněmovní tisk č. 724“ </a:t>
            </a:r>
            <a:endParaRPr lang="cs-CZ"/>
          </a:p>
        </p:txBody>
      </p:sp>
    </p:spTree>
    <p:extLst>
      <p:ext uri="{BB962C8B-B14F-4D97-AF65-F5344CB8AC3E}">
        <p14:creationId xmlns:p14="http://schemas.microsoft.com/office/powerpoint/2010/main" val="3884412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2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366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20F30D4-6772-A72D-EBF7-C5A59F8321DD}"/>
              </a:ext>
            </a:extLst>
          </p:cNvPr>
          <p:cNvSpPr txBox="1"/>
          <p:nvPr/>
        </p:nvSpPr>
        <p:spPr>
          <a:xfrm>
            <a:off x="10139082" y="4881282"/>
            <a:ext cx="1156447" cy="830997"/>
          </a:xfrm>
          <a:prstGeom prst="rect">
            <a:avLst/>
          </a:prstGeom>
          <a:noFill/>
        </p:spPr>
        <p:txBody>
          <a:bodyPr wrap="square" rtlCol="0">
            <a:spAutoFit/>
          </a:bodyPr>
          <a:lstStyle/>
          <a:p>
            <a:pPr algn="ctr"/>
            <a:r>
              <a:rPr lang="cs-CZ" sz="2400" dirty="0">
                <a:hlinkClick r:id="rId4"/>
              </a:rPr>
              <a:t>Teze</a:t>
            </a:r>
            <a:r>
              <a:rPr lang="cs-CZ" sz="2400" b="1" dirty="0">
                <a:hlinkClick r:id="rId4"/>
              </a:rPr>
              <a:t> </a:t>
            </a:r>
          </a:p>
          <a:p>
            <a:pPr algn="ctr"/>
            <a:r>
              <a:rPr lang="cs-CZ" sz="2400" b="1" dirty="0">
                <a:hlinkClick r:id="rId4"/>
              </a:rPr>
              <a:t>ZDE</a:t>
            </a:r>
            <a:endParaRPr lang="cs-CZ" sz="2400" b="1" dirty="0"/>
          </a:p>
        </p:txBody>
      </p:sp>
    </p:spTree>
    <p:extLst>
      <p:ext uri="{BB962C8B-B14F-4D97-AF65-F5344CB8AC3E}">
        <p14:creationId xmlns:p14="http://schemas.microsoft.com/office/powerpoint/2010/main" val="447181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6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59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60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111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107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47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948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769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délník 1">
            <a:hlinkClick r:id="rId4"/>
            <a:extLst>
              <a:ext uri="{FF2B5EF4-FFF2-40B4-BE49-F238E27FC236}">
                <a16:creationId xmlns:a16="http://schemas.microsoft.com/office/drawing/2014/main" id="{1ADFF434-3FF1-F673-B5BC-2695EAB93389}"/>
              </a:ext>
            </a:extLst>
          </p:cNvPr>
          <p:cNvSpPr/>
          <p:nvPr/>
        </p:nvSpPr>
        <p:spPr>
          <a:xfrm>
            <a:off x="9695329" y="5459506"/>
            <a:ext cx="961465" cy="510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a:hlinkClick r:id="rId5"/>
            <a:extLst>
              <a:ext uri="{FF2B5EF4-FFF2-40B4-BE49-F238E27FC236}">
                <a16:creationId xmlns:a16="http://schemas.microsoft.com/office/drawing/2014/main" id="{DF76CD64-F1B3-1ADF-FA42-80C192B3D7DA}"/>
              </a:ext>
            </a:extLst>
          </p:cNvPr>
          <p:cNvSpPr/>
          <p:nvPr/>
        </p:nvSpPr>
        <p:spPr>
          <a:xfrm>
            <a:off x="10730753" y="5459506"/>
            <a:ext cx="1176618" cy="5109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552226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125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326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495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50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385BDDB-D70A-F13A-4B2D-570E0F3311D8}"/>
              </a:ext>
            </a:extLst>
          </p:cNvPr>
          <p:cNvSpPr txBox="1"/>
          <p:nvPr/>
        </p:nvSpPr>
        <p:spPr>
          <a:xfrm>
            <a:off x="8652040" y="5085361"/>
            <a:ext cx="7193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panose="020F0502020204030204"/>
                <a:ea typeface="Cambria" panose="02040503050406030204" pitchFamily="18" charset="0"/>
                <a:cs typeface="+mn-cs"/>
                <a:hlinkClick r:id="rId4"/>
              </a:rPr>
              <a:t>eKlep</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EA1A1BC8-E5D5-41A0-61C0-2DFC75F05496}"/>
              </a:ext>
            </a:extLst>
          </p:cNvPr>
          <p:cNvSpPr txBox="1"/>
          <p:nvPr/>
        </p:nvSpPr>
        <p:spPr>
          <a:xfrm>
            <a:off x="10240372" y="4808362"/>
            <a:ext cx="118872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Další informace ZDE</a:t>
            </a: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27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Obrázek 4">
            <a:hlinkClick r:id="rId4"/>
            <a:extLst>
              <a:ext uri="{FF2B5EF4-FFF2-40B4-BE49-F238E27FC236}">
                <a16:creationId xmlns:a16="http://schemas.microsoft.com/office/drawing/2014/main" id="{C9B3247C-9276-4690-9DCA-9032658B76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074" y="1586291"/>
            <a:ext cx="3742952" cy="4892050"/>
          </a:xfrm>
          <a:prstGeom prst="rect">
            <a:avLst/>
          </a:prstGeom>
        </p:spPr>
      </p:pic>
    </p:spTree>
    <p:extLst>
      <p:ext uri="{BB962C8B-B14F-4D97-AF65-F5344CB8AC3E}">
        <p14:creationId xmlns:p14="http://schemas.microsoft.com/office/powerpoint/2010/main" val="2797548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638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305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531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33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8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2922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CD9411-AAAC-C3E9-821E-BB1C9F55BEFF}"/>
              </a:ext>
            </a:extLst>
          </p:cNvPr>
          <p:cNvSpPr txBox="1">
            <a:spLocks/>
          </p:cNvSpPr>
          <p:nvPr/>
        </p:nvSpPr>
        <p:spPr>
          <a:xfrm>
            <a:off x="1327088" y="720427"/>
            <a:ext cx="1403399" cy="20673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9600" b="1">
                <a:solidFill>
                  <a:srgbClr val="009541"/>
                </a:solidFill>
                <a:latin typeface="+mn-lt"/>
              </a:rPr>
              <a:t>AI</a:t>
            </a:r>
            <a:endParaRPr lang="en-GB" sz="9600" b="1" dirty="0">
              <a:solidFill>
                <a:srgbClr val="009541"/>
              </a:solidFill>
            </a:endParaRPr>
          </a:p>
        </p:txBody>
      </p:sp>
      <p:sp>
        <p:nvSpPr>
          <p:cNvPr id="4" name="Zástupný obsah 2">
            <a:extLst>
              <a:ext uri="{FF2B5EF4-FFF2-40B4-BE49-F238E27FC236}">
                <a16:creationId xmlns:a16="http://schemas.microsoft.com/office/drawing/2014/main" id="{CB7498BC-A886-7AC0-2E86-BD1B0568737F}"/>
              </a:ext>
            </a:extLst>
          </p:cNvPr>
          <p:cNvSpPr txBox="1">
            <a:spLocks/>
          </p:cNvSpPr>
          <p:nvPr/>
        </p:nvSpPr>
        <p:spPr>
          <a:xfrm>
            <a:off x="4172000" y="2282888"/>
            <a:ext cx="6891215" cy="9818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cs-CZ" sz="2800" dirty="0">
                <a:solidFill>
                  <a:srgbClr val="2E4987"/>
                </a:solidFill>
              </a:rPr>
              <a:t>ELEKTORNIZACE</a:t>
            </a:r>
          </a:p>
        </p:txBody>
      </p:sp>
      <p:sp>
        <p:nvSpPr>
          <p:cNvPr id="5" name="TextovéPole 4">
            <a:extLst>
              <a:ext uri="{FF2B5EF4-FFF2-40B4-BE49-F238E27FC236}">
                <a16:creationId xmlns:a16="http://schemas.microsoft.com/office/drawing/2014/main" id="{DC85FB65-4521-BCDF-0AE0-0609C5999F03}"/>
              </a:ext>
            </a:extLst>
          </p:cNvPr>
          <p:cNvSpPr txBox="1"/>
          <p:nvPr/>
        </p:nvSpPr>
        <p:spPr>
          <a:xfrm rot="418338">
            <a:off x="2312364" y="617880"/>
            <a:ext cx="836246" cy="2646878"/>
          </a:xfrm>
          <a:prstGeom prst="rect">
            <a:avLst/>
          </a:prstGeom>
          <a:noFill/>
        </p:spPr>
        <p:txBody>
          <a:bodyPr wrap="square" rtlCol="0">
            <a:spAutoFit/>
          </a:bodyPr>
          <a:lstStyle/>
          <a:p>
            <a:r>
              <a:rPr lang="cs-CZ" sz="16600" dirty="0">
                <a:solidFill>
                  <a:srgbClr val="009541"/>
                </a:solidFill>
                <a:latin typeface="+mj-lt"/>
              </a:rPr>
              <a:t>?</a:t>
            </a:r>
            <a:endParaRPr lang="en-GB" sz="2800" dirty="0">
              <a:solidFill>
                <a:srgbClr val="009541"/>
              </a:solidFill>
              <a:latin typeface="+mj-lt"/>
            </a:endParaRPr>
          </a:p>
        </p:txBody>
      </p:sp>
      <p:sp>
        <p:nvSpPr>
          <p:cNvPr id="6" name="Zástupný obsah 2">
            <a:extLst>
              <a:ext uri="{FF2B5EF4-FFF2-40B4-BE49-F238E27FC236}">
                <a16:creationId xmlns:a16="http://schemas.microsoft.com/office/drawing/2014/main" id="{3219A9B5-7B61-A58A-7B0A-A2B8CB5B255D}"/>
              </a:ext>
            </a:extLst>
          </p:cNvPr>
          <p:cNvSpPr txBox="1">
            <a:spLocks/>
          </p:cNvSpPr>
          <p:nvPr/>
        </p:nvSpPr>
        <p:spPr>
          <a:xfrm>
            <a:off x="4171999" y="3433123"/>
            <a:ext cx="6891215" cy="981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solidFill>
                  <a:srgbClr val="2E4987"/>
                </a:solidFill>
              </a:rPr>
              <a:t>DIGITALIZACE</a:t>
            </a:r>
            <a:endParaRPr lang="en-GB" dirty="0">
              <a:solidFill>
                <a:srgbClr val="2E4987"/>
              </a:solidFill>
            </a:endParaRPr>
          </a:p>
        </p:txBody>
      </p:sp>
      <p:sp>
        <p:nvSpPr>
          <p:cNvPr id="7" name="Zástupný obsah 2">
            <a:extLst>
              <a:ext uri="{FF2B5EF4-FFF2-40B4-BE49-F238E27FC236}">
                <a16:creationId xmlns:a16="http://schemas.microsoft.com/office/drawing/2014/main" id="{8F30EBC9-E58B-9590-FBB2-37CC3ECEF8E5}"/>
              </a:ext>
            </a:extLst>
          </p:cNvPr>
          <p:cNvSpPr txBox="1">
            <a:spLocks/>
          </p:cNvSpPr>
          <p:nvPr/>
        </p:nvSpPr>
        <p:spPr>
          <a:xfrm>
            <a:off x="4171999" y="4575112"/>
            <a:ext cx="6891215" cy="981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solidFill>
                  <a:srgbClr val="2E4987"/>
                </a:solidFill>
              </a:rPr>
              <a:t>AUTOMATIZACE</a:t>
            </a:r>
            <a:endParaRPr lang="en-GB" dirty="0">
              <a:solidFill>
                <a:srgbClr val="2E4987"/>
              </a:solidFill>
            </a:endParaRPr>
          </a:p>
        </p:txBody>
      </p:sp>
    </p:spTree>
    <p:extLst>
      <p:ext uri="{BB962C8B-B14F-4D97-AF65-F5344CB8AC3E}">
        <p14:creationId xmlns:p14="http://schemas.microsoft.com/office/powerpoint/2010/main" val="2545900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CD9411-AAAC-C3E9-821E-BB1C9F55BEFF}"/>
              </a:ext>
            </a:extLst>
          </p:cNvPr>
          <p:cNvSpPr>
            <a:spLocks noGrp="1"/>
          </p:cNvSpPr>
          <p:nvPr>
            <p:ph type="title"/>
          </p:nvPr>
        </p:nvSpPr>
        <p:spPr>
          <a:xfrm>
            <a:off x="1002323" y="1162843"/>
            <a:ext cx="10515600" cy="1325563"/>
          </a:xfrm>
        </p:spPr>
        <p:txBody>
          <a:bodyPr/>
          <a:lstStyle/>
          <a:p>
            <a:r>
              <a:rPr lang="cs-CZ" b="1" dirty="0">
                <a:solidFill>
                  <a:srgbClr val="2E4987"/>
                </a:solidFill>
                <a:latin typeface="+mn-lt"/>
              </a:rPr>
              <a:t>Zkušenosti</a:t>
            </a:r>
            <a:endParaRPr lang="en-GB" b="1" dirty="0">
              <a:solidFill>
                <a:srgbClr val="2E4987"/>
              </a:solidFill>
              <a:latin typeface="+mn-lt"/>
            </a:endParaRPr>
          </a:p>
        </p:txBody>
      </p:sp>
      <p:pic>
        <p:nvPicPr>
          <p:cNvPr id="9" name="Obrázek 8">
            <a:extLst>
              <a:ext uri="{FF2B5EF4-FFF2-40B4-BE49-F238E27FC236}">
                <a16:creationId xmlns:a16="http://schemas.microsoft.com/office/drawing/2014/main" id="{A2773311-52D9-0ABB-1845-E5C912045059}"/>
              </a:ext>
            </a:extLst>
          </p:cNvPr>
          <p:cNvPicPr>
            <a:picLocks noChangeAspect="1"/>
          </p:cNvPicPr>
          <p:nvPr/>
        </p:nvPicPr>
        <p:blipFill>
          <a:blip r:embed="rId4"/>
          <a:stretch>
            <a:fillRect/>
          </a:stretch>
        </p:blipFill>
        <p:spPr>
          <a:xfrm>
            <a:off x="839641" y="2184779"/>
            <a:ext cx="10840963" cy="4163006"/>
          </a:xfrm>
          <a:prstGeom prst="rect">
            <a:avLst/>
          </a:prstGeom>
        </p:spPr>
      </p:pic>
    </p:spTree>
    <p:extLst>
      <p:ext uri="{BB962C8B-B14F-4D97-AF65-F5344CB8AC3E}">
        <p14:creationId xmlns:p14="http://schemas.microsoft.com/office/powerpoint/2010/main" val="2672396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BF93F65-F473-B2F2-DD33-E004665EE324}"/>
              </a:ext>
            </a:extLst>
          </p:cNvPr>
          <p:cNvPicPr>
            <a:picLocks noChangeAspect="1"/>
          </p:cNvPicPr>
          <p:nvPr/>
        </p:nvPicPr>
        <p:blipFill>
          <a:blip r:embed="rId4"/>
          <a:stretch>
            <a:fillRect/>
          </a:stretch>
        </p:blipFill>
        <p:spPr>
          <a:xfrm>
            <a:off x="1024356" y="1417501"/>
            <a:ext cx="10640910" cy="4582164"/>
          </a:xfrm>
          <a:prstGeom prst="rect">
            <a:avLst/>
          </a:prstGeom>
        </p:spPr>
      </p:pic>
    </p:spTree>
    <p:extLst>
      <p:ext uri="{BB962C8B-B14F-4D97-AF65-F5344CB8AC3E}">
        <p14:creationId xmlns:p14="http://schemas.microsoft.com/office/powerpoint/2010/main" val="3689756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68AD61B-ED45-F912-BB54-E2BD9A9FFC10}"/>
              </a:ext>
            </a:extLst>
          </p:cNvPr>
          <p:cNvPicPr>
            <a:picLocks noChangeAspect="1"/>
          </p:cNvPicPr>
          <p:nvPr/>
        </p:nvPicPr>
        <p:blipFill>
          <a:blip r:embed="rId4"/>
          <a:stretch>
            <a:fillRect/>
          </a:stretch>
        </p:blipFill>
        <p:spPr>
          <a:xfrm>
            <a:off x="1123682" y="1366051"/>
            <a:ext cx="8878479" cy="788167"/>
          </a:xfrm>
          <a:prstGeom prst="rect">
            <a:avLst/>
          </a:prstGeom>
        </p:spPr>
      </p:pic>
      <p:pic>
        <p:nvPicPr>
          <p:cNvPr id="6" name="Obrázek 5">
            <a:extLst>
              <a:ext uri="{FF2B5EF4-FFF2-40B4-BE49-F238E27FC236}">
                <a16:creationId xmlns:a16="http://schemas.microsoft.com/office/drawing/2014/main" id="{5A919469-7299-119E-3C77-B87624057A49}"/>
              </a:ext>
            </a:extLst>
          </p:cNvPr>
          <p:cNvPicPr>
            <a:picLocks noChangeAspect="1"/>
          </p:cNvPicPr>
          <p:nvPr/>
        </p:nvPicPr>
        <p:blipFill>
          <a:blip r:embed="rId5"/>
          <a:stretch>
            <a:fillRect/>
          </a:stretch>
        </p:blipFill>
        <p:spPr>
          <a:xfrm>
            <a:off x="1123682" y="2691174"/>
            <a:ext cx="7911300" cy="3077765"/>
          </a:xfrm>
          <a:prstGeom prst="rect">
            <a:avLst/>
          </a:prstGeom>
        </p:spPr>
      </p:pic>
    </p:spTree>
    <p:extLst>
      <p:ext uri="{BB962C8B-B14F-4D97-AF65-F5344CB8AC3E}">
        <p14:creationId xmlns:p14="http://schemas.microsoft.com/office/powerpoint/2010/main" val="3578672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Obrázek 4">
            <a:hlinkClick r:id="rId4"/>
            <a:extLst>
              <a:ext uri="{FF2B5EF4-FFF2-40B4-BE49-F238E27FC236}">
                <a16:creationId xmlns:a16="http://schemas.microsoft.com/office/drawing/2014/main" id="{EAA1106A-D56F-47D2-B1ED-4B6B2DB29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90" y="783330"/>
            <a:ext cx="10058420" cy="5291339"/>
          </a:xfrm>
          <a:prstGeom prst="rect">
            <a:avLst/>
          </a:prstGeom>
        </p:spPr>
      </p:pic>
    </p:spTree>
    <p:extLst>
      <p:ext uri="{BB962C8B-B14F-4D97-AF65-F5344CB8AC3E}">
        <p14:creationId xmlns:p14="http://schemas.microsoft.com/office/powerpoint/2010/main" val="4133991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85920D71-98C7-469D-5248-2AA6F886A98E}"/>
              </a:ext>
            </a:extLst>
          </p:cNvPr>
          <p:cNvPicPr>
            <a:picLocks noChangeAspect="1"/>
          </p:cNvPicPr>
          <p:nvPr/>
        </p:nvPicPr>
        <p:blipFill>
          <a:blip r:embed="rId4"/>
          <a:stretch>
            <a:fillRect/>
          </a:stretch>
        </p:blipFill>
        <p:spPr>
          <a:xfrm>
            <a:off x="1132782" y="1278154"/>
            <a:ext cx="5211618" cy="980304"/>
          </a:xfrm>
          <a:prstGeom prst="rect">
            <a:avLst/>
          </a:prstGeom>
        </p:spPr>
      </p:pic>
      <p:pic>
        <p:nvPicPr>
          <p:cNvPr id="13" name="Obrázek 12">
            <a:extLst>
              <a:ext uri="{FF2B5EF4-FFF2-40B4-BE49-F238E27FC236}">
                <a16:creationId xmlns:a16="http://schemas.microsoft.com/office/drawing/2014/main" id="{6EB47983-4115-B149-E1C0-73929C7A4961}"/>
              </a:ext>
            </a:extLst>
          </p:cNvPr>
          <p:cNvPicPr>
            <a:picLocks noChangeAspect="1"/>
          </p:cNvPicPr>
          <p:nvPr/>
        </p:nvPicPr>
        <p:blipFill>
          <a:blip r:embed="rId5"/>
          <a:stretch>
            <a:fillRect/>
          </a:stretch>
        </p:blipFill>
        <p:spPr>
          <a:xfrm>
            <a:off x="1132781" y="2387811"/>
            <a:ext cx="9729849" cy="3802771"/>
          </a:xfrm>
          <a:prstGeom prst="rect">
            <a:avLst/>
          </a:prstGeom>
        </p:spPr>
      </p:pic>
    </p:spTree>
    <p:extLst>
      <p:ext uri="{BB962C8B-B14F-4D97-AF65-F5344CB8AC3E}">
        <p14:creationId xmlns:p14="http://schemas.microsoft.com/office/powerpoint/2010/main" val="3113210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CD9411-AAAC-C3E9-821E-BB1C9F55BEFF}"/>
              </a:ext>
            </a:extLst>
          </p:cNvPr>
          <p:cNvSpPr>
            <a:spLocks noGrp="1"/>
          </p:cNvSpPr>
          <p:nvPr>
            <p:ph type="title"/>
          </p:nvPr>
        </p:nvSpPr>
        <p:spPr>
          <a:xfrm>
            <a:off x="1002323" y="1162843"/>
            <a:ext cx="10515600" cy="1325563"/>
          </a:xfrm>
        </p:spPr>
        <p:txBody>
          <a:bodyPr/>
          <a:lstStyle/>
          <a:p>
            <a:r>
              <a:rPr lang="cs-CZ" b="1" dirty="0">
                <a:solidFill>
                  <a:srgbClr val="2E4987"/>
                </a:solidFill>
                <a:latin typeface="+mn-lt"/>
              </a:rPr>
              <a:t>Příklady dobré praxe  </a:t>
            </a:r>
            <a:endParaRPr lang="en-GB" b="1" dirty="0">
              <a:solidFill>
                <a:srgbClr val="2E4987"/>
              </a:solidFill>
              <a:latin typeface="+mn-lt"/>
            </a:endParaRPr>
          </a:p>
        </p:txBody>
      </p:sp>
      <p:sp>
        <p:nvSpPr>
          <p:cNvPr id="3" name="Zástupný obsah 2">
            <a:extLst>
              <a:ext uri="{FF2B5EF4-FFF2-40B4-BE49-F238E27FC236}">
                <a16:creationId xmlns:a16="http://schemas.microsoft.com/office/drawing/2014/main" id="{CB7498BC-A886-7AC0-2E86-BD1B0568737F}"/>
              </a:ext>
            </a:extLst>
          </p:cNvPr>
          <p:cNvSpPr>
            <a:spLocks noGrp="1"/>
          </p:cNvSpPr>
          <p:nvPr>
            <p:ph idx="1"/>
          </p:nvPr>
        </p:nvSpPr>
        <p:spPr>
          <a:xfrm>
            <a:off x="3899970" y="2594707"/>
            <a:ext cx="7453829" cy="1774888"/>
          </a:xfrm>
        </p:spPr>
        <p:txBody>
          <a:bodyPr>
            <a:normAutofit/>
          </a:bodyPr>
          <a:lstStyle/>
          <a:p>
            <a:pPr marL="0" indent="0">
              <a:buNone/>
            </a:pPr>
            <a:r>
              <a:rPr lang="en-GB" dirty="0" err="1">
                <a:solidFill>
                  <a:srgbClr val="2E4987"/>
                </a:solidFill>
              </a:rPr>
              <a:t>Automatizace</a:t>
            </a:r>
            <a:r>
              <a:rPr lang="en-GB" dirty="0">
                <a:solidFill>
                  <a:srgbClr val="2E4987"/>
                </a:solidFill>
              </a:rPr>
              <a:t> </a:t>
            </a:r>
            <a:r>
              <a:rPr lang="en-GB" dirty="0" err="1">
                <a:solidFill>
                  <a:srgbClr val="2E4987"/>
                </a:solidFill>
              </a:rPr>
              <a:t>procesů</a:t>
            </a:r>
            <a:r>
              <a:rPr lang="en-GB" dirty="0">
                <a:solidFill>
                  <a:srgbClr val="2E4987"/>
                </a:solidFill>
              </a:rPr>
              <a:t> </a:t>
            </a:r>
            <a:r>
              <a:rPr lang="en-GB" dirty="0" err="1">
                <a:solidFill>
                  <a:srgbClr val="2E4987"/>
                </a:solidFill>
              </a:rPr>
              <a:t>ve</a:t>
            </a:r>
            <a:r>
              <a:rPr lang="en-GB" dirty="0">
                <a:solidFill>
                  <a:srgbClr val="2E4987"/>
                </a:solidFill>
              </a:rPr>
              <a:t> </a:t>
            </a:r>
            <a:r>
              <a:rPr lang="en-GB" dirty="0" err="1">
                <a:solidFill>
                  <a:srgbClr val="2E4987"/>
                </a:solidFill>
              </a:rPr>
              <a:t>veřejných</a:t>
            </a:r>
            <a:r>
              <a:rPr lang="en-GB" dirty="0">
                <a:solidFill>
                  <a:srgbClr val="2E4987"/>
                </a:solidFill>
              </a:rPr>
              <a:t> </a:t>
            </a:r>
            <a:r>
              <a:rPr lang="en-GB" dirty="0" err="1">
                <a:solidFill>
                  <a:srgbClr val="2E4987"/>
                </a:solidFill>
              </a:rPr>
              <a:t>zakázkách</a:t>
            </a:r>
            <a:endParaRPr lang="cs-CZ" dirty="0">
              <a:solidFill>
                <a:srgbClr val="2E4987"/>
              </a:solidFill>
            </a:endParaRPr>
          </a:p>
          <a:p>
            <a:r>
              <a:rPr lang="cs-CZ" dirty="0">
                <a:solidFill>
                  <a:srgbClr val="2E4987"/>
                </a:solidFill>
              </a:rPr>
              <a:t>eshop </a:t>
            </a:r>
          </a:p>
          <a:p>
            <a:r>
              <a:rPr lang="cs-CZ" dirty="0">
                <a:solidFill>
                  <a:srgbClr val="2E4987"/>
                </a:solidFill>
              </a:rPr>
              <a:t>Databáze veřejných zakázek </a:t>
            </a:r>
          </a:p>
        </p:txBody>
      </p:sp>
      <p:pic>
        <p:nvPicPr>
          <p:cNvPr id="5" name="Obrázek 4">
            <a:extLst>
              <a:ext uri="{FF2B5EF4-FFF2-40B4-BE49-F238E27FC236}">
                <a16:creationId xmlns:a16="http://schemas.microsoft.com/office/drawing/2014/main" id="{87CAD240-A67B-915B-70F4-D5EDE75DA6E6}"/>
              </a:ext>
            </a:extLst>
          </p:cNvPr>
          <p:cNvPicPr>
            <a:picLocks noChangeAspect="1"/>
          </p:cNvPicPr>
          <p:nvPr/>
        </p:nvPicPr>
        <p:blipFill>
          <a:blip r:embed="rId4"/>
          <a:stretch>
            <a:fillRect/>
          </a:stretch>
        </p:blipFill>
        <p:spPr>
          <a:xfrm>
            <a:off x="838200" y="2242410"/>
            <a:ext cx="2400759" cy="1500474"/>
          </a:xfrm>
          <a:prstGeom prst="rect">
            <a:avLst/>
          </a:prstGeom>
        </p:spPr>
      </p:pic>
      <p:pic>
        <p:nvPicPr>
          <p:cNvPr id="9" name="Obrázek 8">
            <a:extLst>
              <a:ext uri="{FF2B5EF4-FFF2-40B4-BE49-F238E27FC236}">
                <a16:creationId xmlns:a16="http://schemas.microsoft.com/office/drawing/2014/main" id="{550C4862-46E1-067A-A7F2-C7DCD19F2FF8}"/>
              </a:ext>
            </a:extLst>
          </p:cNvPr>
          <p:cNvPicPr>
            <a:picLocks noChangeAspect="1"/>
          </p:cNvPicPr>
          <p:nvPr/>
        </p:nvPicPr>
        <p:blipFill>
          <a:blip r:embed="rId5"/>
          <a:stretch>
            <a:fillRect/>
          </a:stretch>
        </p:blipFill>
        <p:spPr>
          <a:xfrm>
            <a:off x="716450" y="4709345"/>
            <a:ext cx="2644258" cy="411440"/>
          </a:xfrm>
          <a:prstGeom prst="rect">
            <a:avLst/>
          </a:prstGeom>
        </p:spPr>
      </p:pic>
      <p:sp>
        <p:nvSpPr>
          <p:cNvPr id="10" name="TextovéPole 9">
            <a:extLst>
              <a:ext uri="{FF2B5EF4-FFF2-40B4-BE49-F238E27FC236}">
                <a16:creationId xmlns:a16="http://schemas.microsoft.com/office/drawing/2014/main" id="{6EF5CFBD-840C-DFA1-9733-5D964A3FF69A}"/>
              </a:ext>
            </a:extLst>
          </p:cNvPr>
          <p:cNvSpPr txBox="1"/>
          <p:nvPr/>
        </p:nvSpPr>
        <p:spPr>
          <a:xfrm>
            <a:off x="3899970" y="4653455"/>
            <a:ext cx="4021158" cy="523220"/>
          </a:xfrm>
          <a:prstGeom prst="rect">
            <a:avLst/>
          </a:prstGeom>
          <a:noFill/>
        </p:spPr>
        <p:txBody>
          <a:bodyPr wrap="square" rtlCol="0">
            <a:spAutoFit/>
          </a:bodyPr>
          <a:lstStyle/>
          <a:p>
            <a:pPr marL="285750" indent="-285750">
              <a:buFont typeface="Arial" panose="020B0604020202020204" pitchFamily="34" charset="0"/>
              <a:buChar char="•"/>
            </a:pPr>
            <a:r>
              <a:rPr lang="cs-CZ" sz="2800" dirty="0">
                <a:solidFill>
                  <a:srgbClr val="2E4987"/>
                </a:solidFill>
              </a:rPr>
              <a:t>chatbot</a:t>
            </a:r>
            <a:endParaRPr lang="en-GB" sz="2800" dirty="0">
              <a:solidFill>
                <a:srgbClr val="2E4987"/>
              </a:solidFill>
            </a:endParaRPr>
          </a:p>
        </p:txBody>
      </p:sp>
    </p:spTree>
    <p:extLst>
      <p:ext uri="{BB962C8B-B14F-4D97-AF65-F5344CB8AC3E}">
        <p14:creationId xmlns:p14="http://schemas.microsoft.com/office/powerpoint/2010/main" val="31980415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310070DE-19A5-C57A-F217-A355C05BD765}"/>
              </a:ext>
            </a:extLst>
          </p:cNvPr>
          <p:cNvPicPr>
            <a:picLocks noChangeAspect="1"/>
          </p:cNvPicPr>
          <p:nvPr/>
        </p:nvPicPr>
        <p:blipFill>
          <a:blip r:embed="rId4"/>
          <a:stretch>
            <a:fillRect/>
          </a:stretch>
        </p:blipFill>
        <p:spPr>
          <a:xfrm>
            <a:off x="0" y="848477"/>
            <a:ext cx="9371577" cy="5888336"/>
          </a:xfrm>
          <a:prstGeom prst="rect">
            <a:avLst/>
          </a:prstGeom>
        </p:spPr>
      </p:pic>
      <p:pic>
        <p:nvPicPr>
          <p:cNvPr id="7" name="Obrázek 6">
            <a:extLst>
              <a:ext uri="{FF2B5EF4-FFF2-40B4-BE49-F238E27FC236}">
                <a16:creationId xmlns:a16="http://schemas.microsoft.com/office/drawing/2014/main" id="{DF33357F-A842-01ED-6CD7-7C9734156453}"/>
              </a:ext>
            </a:extLst>
          </p:cNvPr>
          <p:cNvPicPr>
            <a:picLocks noChangeAspect="1"/>
          </p:cNvPicPr>
          <p:nvPr/>
        </p:nvPicPr>
        <p:blipFill>
          <a:blip r:embed="rId5"/>
          <a:stretch>
            <a:fillRect/>
          </a:stretch>
        </p:blipFill>
        <p:spPr>
          <a:xfrm>
            <a:off x="3426216" y="1145934"/>
            <a:ext cx="8765784" cy="5079988"/>
          </a:xfrm>
          <a:prstGeom prst="rect">
            <a:avLst/>
          </a:prstGeom>
        </p:spPr>
      </p:pic>
      <p:pic>
        <p:nvPicPr>
          <p:cNvPr id="13" name="Obrázek 12">
            <a:extLst>
              <a:ext uri="{FF2B5EF4-FFF2-40B4-BE49-F238E27FC236}">
                <a16:creationId xmlns:a16="http://schemas.microsoft.com/office/drawing/2014/main" id="{0DF94052-BDB0-5DB9-7386-8063702BA1A1}"/>
              </a:ext>
            </a:extLst>
          </p:cNvPr>
          <p:cNvPicPr>
            <a:picLocks noChangeAspect="1"/>
          </p:cNvPicPr>
          <p:nvPr/>
        </p:nvPicPr>
        <p:blipFill rotWithShape="1">
          <a:blip r:embed="rId6"/>
          <a:srcRect t="13950" b="17766"/>
          <a:stretch/>
        </p:blipFill>
        <p:spPr>
          <a:xfrm>
            <a:off x="0" y="0"/>
            <a:ext cx="2400759" cy="1024569"/>
          </a:xfrm>
          <a:prstGeom prst="rect">
            <a:avLst/>
          </a:prstGeom>
        </p:spPr>
      </p:pic>
    </p:spTree>
    <p:extLst>
      <p:ext uri="{BB962C8B-B14F-4D97-AF65-F5344CB8AC3E}">
        <p14:creationId xmlns:p14="http://schemas.microsoft.com/office/powerpoint/2010/main" val="900592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72DCE221-38DD-DDA4-2959-FFCF79D03BC1}"/>
              </a:ext>
            </a:extLst>
          </p:cNvPr>
          <p:cNvPicPr>
            <a:picLocks noChangeAspect="1"/>
          </p:cNvPicPr>
          <p:nvPr/>
        </p:nvPicPr>
        <p:blipFill>
          <a:blip r:embed="rId4"/>
          <a:stretch>
            <a:fillRect/>
          </a:stretch>
        </p:blipFill>
        <p:spPr>
          <a:xfrm>
            <a:off x="1345667" y="1790438"/>
            <a:ext cx="9831172" cy="2924583"/>
          </a:xfrm>
          <a:prstGeom prst="rect">
            <a:avLst/>
          </a:prstGeom>
        </p:spPr>
      </p:pic>
      <p:pic>
        <p:nvPicPr>
          <p:cNvPr id="13" name="Obrázek 12">
            <a:extLst>
              <a:ext uri="{FF2B5EF4-FFF2-40B4-BE49-F238E27FC236}">
                <a16:creationId xmlns:a16="http://schemas.microsoft.com/office/drawing/2014/main" id="{91D5550C-022C-6D04-96B7-FF3E99847DA1}"/>
              </a:ext>
            </a:extLst>
          </p:cNvPr>
          <p:cNvPicPr>
            <a:picLocks noChangeAspect="1"/>
          </p:cNvPicPr>
          <p:nvPr/>
        </p:nvPicPr>
        <p:blipFill>
          <a:blip r:embed="rId5"/>
          <a:stretch>
            <a:fillRect/>
          </a:stretch>
        </p:blipFill>
        <p:spPr>
          <a:xfrm>
            <a:off x="2027457" y="1378998"/>
            <a:ext cx="2644258" cy="411440"/>
          </a:xfrm>
          <a:prstGeom prst="rect">
            <a:avLst/>
          </a:prstGeom>
        </p:spPr>
      </p:pic>
    </p:spTree>
    <p:extLst>
      <p:ext uri="{BB962C8B-B14F-4D97-AF65-F5344CB8AC3E}">
        <p14:creationId xmlns:p14="http://schemas.microsoft.com/office/powerpoint/2010/main" val="2673765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1BACF43-7514-781D-FBA1-6988A62553DC}"/>
              </a:ext>
            </a:extLst>
          </p:cNvPr>
          <p:cNvPicPr>
            <a:picLocks noChangeAspect="1"/>
          </p:cNvPicPr>
          <p:nvPr/>
        </p:nvPicPr>
        <p:blipFill>
          <a:blip r:embed="rId4"/>
          <a:stretch>
            <a:fillRect/>
          </a:stretch>
        </p:blipFill>
        <p:spPr>
          <a:xfrm>
            <a:off x="1094677" y="1024443"/>
            <a:ext cx="10002646" cy="4258269"/>
          </a:xfrm>
          <a:prstGeom prst="rect">
            <a:avLst/>
          </a:prstGeom>
        </p:spPr>
      </p:pic>
      <p:pic>
        <p:nvPicPr>
          <p:cNvPr id="8" name="Obrázek 7">
            <a:extLst>
              <a:ext uri="{FF2B5EF4-FFF2-40B4-BE49-F238E27FC236}">
                <a16:creationId xmlns:a16="http://schemas.microsoft.com/office/drawing/2014/main" id="{B6CBD5CA-9DA4-E6A3-9AFC-BC0C4DBC29FA}"/>
              </a:ext>
            </a:extLst>
          </p:cNvPr>
          <p:cNvPicPr>
            <a:picLocks noChangeAspect="1"/>
          </p:cNvPicPr>
          <p:nvPr/>
        </p:nvPicPr>
        <p:blipFill>
          <a:blip r:embed="rId5"/>
          <a:stretch>
            <a:fillRect/>
          </a:stretch>
        </p:blipFill>
        <p:spPr>
          <a:xfrm>
            <a:off x="3404182" y="4019841"/>
            <a:ext cx="8677650" cy="2525741"/>
          </a:xfrm>
          <a:prstGeom prst="rect">
            <a:avLst/>
          </a:prstGeom>
        </p:spPr>
      </p:pic>
    </p:spTree>
    <p:extLst>
      <p:ext uri="{BB962C8B-B14F-4D97-AF65-F5344CB8AC3E}">
        <p14:creationId xmlns:p14="http://schemas.microsoft.com/office/powerpoint/2010/main" val="3138227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881B670-0F09-614D-E317-BDD8F01F122A}"/>
              </a:ext>
            </a:extLst>
          </p:cNvPr>
          <p:cNvSpPr txBox="1"/>
          <p:nvPr/>
        </p:nvSpPr>
        <p:spPr>
          <a:xfrm>
            <a:off x="4495800" y="2482839"/>
            <a:ext cx="3062591" cy="168059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lvl="1">
              <a:lnSpc>
                <a:spcPct val="90000"/>
              </a:lnSpc>
              <a:buClr>
                <a:srgbClr val="009543"/>
              </a:buClr>
              <a:defRPr/>
            </a:pPr>
            <a:r>
              <a:rPr lang="en-US" sz="2000" b="1" dirty="0">
                <a:solidFill>
                  <a:schemeClr val="accent1"/>
                </a:solidFill>
              </a:rPr>
              <a:t>Newsletter VZ</a:t>
            </a:r>
            <a:endParaRPr lang="cs-CZ" sz="2000" b="1" dirty="0">
              <a:solidFill>
                <a:schemeClr val="accent1"/>
              </a:solidFill>
            </a:endParaRPr>
          </a:p>
          <a:p>
            <a:pPr marL="0" lvl="1">
              <a:lnSpc>
                <a:spcPct val="90000"/>
              </a:lnSpc>
              <a:buClr>
                <a:srgbClr val="009543"/>
              </a:buClr>
              <a:defRPr/>
            </a:pPr>
            <a:endParaRPr lang="en-US" sz="2000">
              <a:solidFill>
                <a:schemeClr val="accent1"/>
              </a:solidFill>
              <a:ea typeface="Calibri" panose="020F0502020204030204"/>
              <a:cs typeface="Calibri" panose="020F0502020204030204"/>
            </a:endParaRPr>
          </a:p>
          <a:p>
            <a:pPr marL="0" lvl="1">
              <a:lnSpc>
                <a:spcPct val="90000"/>
              </a:lnSpc>
              <a:defRPr/>
            </a:pPr>
            <a:endParaRPr lang="cs-CZ" sz="2000"/>
          </a:p>
          <a:p>
            <a:pPr marL="0" lvl="1">
              <a:lnSpc>
                <a:spcPct val="90000"/>
              </a:lnSpc>
              <a:defRPr/>
            </a:pPr>
            <a:r>
              <a:rPr lang="en-US" sz="2000" dirty="0"/>
              <a:t>k </a:t>
            </a:r>
            <a:r>
              <a:rPr lang="en-US" sz="2000" dirty="0" err="1"/>
              <a:t>odběru</a:t>
            </a:r>
            <a:r>
              <a:rPr lang="en-US" sz="2000" dirty="0"/>
              <a:t> se </a:t>
            </a:r>
            <a:endParaRPr lang="cs-CZ" sz="2000" dirty="0"/>
          </a:p>
          <a:p>
            <a:pPr marL="0" lvl="1">
              <a:lnSpc>
                <a:spcPct val="90000"/>
              </a:lnSpc>
              <a:defRPr/>
            </a:pPr>
            <a:r>
              <a:rPr lang="en-US" sz="2000" dirty="0" err="1"/>
              <a:t>registrujte</a:t>
            </a:r>
            <a:r>
              <a:rPr lang="en-US" sz="2000" dirty="0"/>
              <a:t> </a:t>
            </a:r>
            <a:r>
              <a:rPr lang="en-US" sz="2000" dirty="0">
                <a:hlinkClick r:id="rId4"/>
              </a:rPr>
              <a:t>zde</a:t>
            </a:r>
            <a:r>
              <a:rPr lang="en-US" sz="2000" dirty="0"/>
              <a:t>.</a:t>
            </a:r>
            <a:endParaRPr lang="en-US" sz="2000" dirty="0">
              <a:ea typeface="Calibri" panose="020F0502020204030204"/>
              <a:cs typeface="Calibri" panose="020F0502020204030204"/>
            </a:endParaRPr>
          </a:p>
          <a:p>
            <a:pPr lvl="1" indent="-228600">
              <a:lnSpc>
                <a:spcPct val="90000"/>
              </a:lnSpc>
              <a:buClr>
                <a:srgbClr val="009543"/>
              </a:buClr>
              <a:buFont typeface="Arial" panose="020B0604020202020204" pitchFamily="34" charset="0"/>
              <a:buChar char="•"/>
              <a:defRPr/>
            </a:pPr>
            <a:endParaRPr lang="en-US" sz="2000"/>
          </a:p>
          <a:p>
            <a:pPr marL="342900" lvl="1" indent="-228600">
              <a:lnSpc>
                <a:spcPct val="90000"/>
              </a:lnSpc>
              <a:buClr>
                <a:srgbClr val="009543"/>
              </a:buClr>
              <a:buFont typeface="Arial" panose="020B0604020202020204" pitchFamily="34" charset="0"/>
              <a:buChar char="•"/>
              <a:defRPr/>
            </a:pPr>
            <a:endParaRPr lang="en-US" sz="2000"/>
          </a:p>
          <a:p>
            <a:pPr marL="342900" lvl="1" indent="-228600">
              <a:lnSpc>
                <a:spcPct val="90000"/>
              </a:lnSpc>
              <a:spcBef>
                <a:spcPts val="500"/>
              </a:spcBef>
              <a:buClr>
                <a:srgbClr val="009543"/>
              </a:buClr>
              <a:buFont typeface="Arial" panose="020B0604020202020204" pitchFamily="34" charset="0"/>
              <a:buChar char="•"/>
              <a:defRPr/>
            </a:pPr>
            <a:endParaRPr lang="en-US" sz="2000"/>
          </a:p>
        </p:txBody>
      </p:sp>
      <p:sp>
        <p:nvSpPr>
          <p:cNvPr id="5" name="TextovéPole 4">
            <a:extLst>
              <a:ext uri="{FF2B5EF4-FFF2-40B4-BE49-F238E27FC236}">
                <a16:creationId xmlns:a16="http://schemas.microsoft.com/office/drawing/2014/main" id="{6C4C93BC-ED2C-D4DA-C4C2-C40B7B196441}"/>
              </a:ext>
            </a:extLst>
          </p:cNvPr>
          <p:cNvSpPr txBox="1"/>
          <p:nvPr/>
        </p:nvSpPr>
        <p:spPr>
          <a:xfrm>
            <a:off x="1860835" y="2482839"/>
            <a:ext cx="1224064" cy="40627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lvl="1">
              <a:lnSpc>
                <a:spcPct val="90000"/>
              </a:lnSpc>
              <a:buClr>
                <a:srgbClr val="009543"/>
              </a:buClr>
              <a:defRPr/>
            </a:pPr>
            <a:r>
              <a:rPr lang="en-US" sz="2000">
                <a:hlinkClick r:id="rId5"/>
              </a:rPr>
              <a:t>Facebook</a:t>
            </a:r>
            <a:endParaRPr lang="en-US" sz="2000">
              <a:ea typeface="Calibri" panose="020F0502020204030204"/>
              <a:cs typeface="Calibri" panose="020F0502020204030204"/>
            </a:endParaRPr>
          </a:p>
        </p:txBody>
      </p:sp>
      <p:sp>
        <p:nvSpPr>
          <p:cNvPr id="6" name="TextovéPole 5">
            <a:extLst>
              <a:ext uri="{FF2B5EF4-FFF2-40B4-BE49-F238E27FC236}">
                <a16:creationId xmlns:a16="http://schemas.microsoft.com/office/drawing/2014/main" id="{A09C2128-252B-3106-7D22-ABAA5846A4D0}"/>
              </a:ext>
            </a:extLst>
          </p:cNvPr>
          <p:cNvSpPr txBox="1"/>
          <p:nvPr/>
        </p:nvSpPr>
        <p:spPr>
          <a:xfrm>
            <a:off x="1880291" y="3323138"/>
            <a:ext cx="1072895" cy="422061"/>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buClr>
                <a:srgbClr val="009543"/>
              </a:buClr>
              <a:defRPr/>
            </a:pPr>
            <a:r>
              <a:rPr lang="en-US" sz="2000">
                <a:hlinkClick r:id="rId6"/>
              </a:rPr>
              <a:t>LinkedIn</a:t>
            </a:r>
            <a:endParaRPr lang="en-US" sz="2000"/>
          </a:p>
          <a:p>
            <a:pPr marL="342900" lvl="1" indent="-228600">
              <a:lnSpc>
                <a:spcPct val="90000"/>
              </a:lnSpc>
              <a:buClr>
                <a:srgbClr val="009543"/>
              </a:buClr>
              <a:buFont typeface="Arial" panose="020B0604020202020204" pitchFamily="34" charset="0"/>
              <a:buChar char="•"/>
              <a:defRPr/>
            </a:pPr>
            <a:endParaRPr lang="en-US" sz="2000"/>
          </a:p>
          <a:p>
            <a:pPr marL="342900" lvl="1" indent="-228600">
              <a:lnSpc>
                <a:spcPct val="90000"/>
              </a:lnSpc>
              <a:spcBef>
                <a:spcPts val="500"/>
              </a:spcBef>
              <a:buClr>
                <a:srgbClr val="009543"/>
              </a:buClr>
              <a:buFont typeface="Arial" panose="020B0604020202020204" pitchFamily="34" charset="0"/>
              <a:buChar char="•"/>
              <a:defRPr/>
            </a:pPr>
            <a:endParaRPr lang="en-US" sz="2000"/>
          </a:p>
        </p:txBody>
      </p:sp>
    </p:spTree>
    <p:extLst>
      <p:ext uri="{BB962C8B-B14F-4D97-AF65-F5344CB8AC3E}">
        <p14:creationId xmlns:p14="http://schemas.microsoft.com/office/powerpoint/2010/main" val="3283603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CADF2-7454-ABC3-F1F5-D066DA67419B}"/>
              </a:ext>
            </a:extLst>
          </p:cNvPr>
          <p:cNvSpPr>
            <a:spLocks noGrp="1"/>
          </p:cNvSpPr>
          <p:nvPr>
            <p:ph type="title"/>
          </p:nvPr>
        </p:nvSpPr>
        <p:spPr>
          <a:xfrm>
            <a:off x="1314450" y="365125"/>
            <a:ext cx="10039350" cy="1325563"/>
          </a:xfrm>
        </p:spPr>
        <p:txBody>
          <a:bodyPr/>
          <a:lstStyle/>
          <a:p>
            <a:r>
              <a:rPr lang="cs-CZ" b="1">
                <a:solidFill>
                  <a:srgbClr val="2E4987"/>
                </a:solidFill>
              </a:rPr>
              <a:t>Kontakty</a:t>
            </a:r>
          </a:p>
        </p:txBody>
      </p:sp>
      <p:sp>
        <p:nvSpPr>
          <p:cNvPr id="3" name="Zástupný obsah 2">
            <a:extLst>
              <a:ext uri="{FF2B5EF4-FFF2-40B4-BE49-F238E27FC236}">
                <a16:creationId xmlns:a16="http://schemas.microsoft.com/office/drawing/2014/main" id="{D1D0249E-B866-90EB-A561-09D5750CF9AF}"/>
              </a:ext>
            </a:extLst>
          </p:cNvPr>
          <p:cNvSpPr>
            <a:spLocks noGrp="1"/>
          </p:cNvSpPr>
          <p:nvPr>
            <p:ph idx="1"/>
          </p:nvPr>
        </p:nvSpPr>
        <p:spPr>
          <a:xfrm>
            <a:off x="838200" y="1695739"/>
            <a:ext cx="10654146" cy="4368656"/>
          </a:xfrm>
        </p:spPr>
        <p:txBody>
          <a:bodyPr vert="horz" lIns="91440" tIns="45720" rIns="91440" bIns="45720" rtlCol="0" anchor="t">
            <a:noAutofit/>
          </a:bodyPr>
          <a:lstStyle/>
          <a:p>
            <a:r>
              <a:rPr lang="cs-CZ" sz="2000" dirty="0">
                <a:ea typeface="+mn-lt"/>
                <a:cs typeface="+mn-lt"/>
              </a:rPr>
              <a:t>Kvalita a inovace/Platforma VZ: </a:t>
            </a:r>
            <a:r>
              <a:rPr lang="cs-CZ" sz="2000" i="1" dirty="0">
                <a:ea typeface="+mn-lt"/>
                <a:cs typeface="+mn-lt"/>
                <a:hlinkClick r:id="rId4"/>
              </a:rPr>
              <a:t>Ivana.Mudrikova@mmr.gov.cz</a:t>
            </a:r>
            <a:endParaRPr lang="cs-CZ" sz="2000" i="1" dirty="0">
              <a:ea typeface="+mn-lt"/>
              <a:cs typeface="+mn-lt"/>
            </a:endParaRPr>
          </a:p>
          <a:p>
            <a:r>
              <a:rPr lang="cs-CZ" sz="2000" dirty="0">
                <a:ea typeface="+mn-lt"/>
                <a:cs typeface="+mn-lt"/>
              </a:rPr>
              <a:t>Prostředí pro efektivní zadávání veřejných zakázek: </a:t>
            </a:r>
            <a:r>
              <a:rPr lang="cs-CZ" sz="2000" i="1" u="sng" dirty="0">
                <a:ea typeface="+mn-lt"/>
                <a:cs typeface="+mn-lt"/>
                <a:hlinkClick r:id="rId5"/>
              </a:rPr>
              <a:t>David.Dvorak@mmr.gov.cz</a:t>
            </a:r>
            <a:endParaRPr lang="cs-CZ" sz="2000" i="1" dirty="0">
              <a:ea typeface="+mn-lt"/>
              <a:cs typeface="+mn-lt"/>
            </a:endParaRPr>
          </a:p>
          <a:p>
            <a:r>
              <a:rPr lang="cs-CZ" sz="2000" dirty="0">
                <a:ea typeface="+mn-lt"/>
                <a:cs typeface="+mn-lt"/>
              </a:rPr>
              <a:t>Environmentálně a sociálně odpovědné veřejné zadávání: </a:t>
            </a:r>
            <a:r>
              <a:rPr lang="cs-CZ" sz="2000" i="1" dirty="0">
                <a:ea typeface="+mn-lt"/>
                <a:cs typeface="+mn-lt"/>
                <a:hlinkClick r:id="rId6"/>
              </a:rPr>
              <a:t>Monika.Dobrovodska@mmr.gov.cz</a:t>
            </a:r>
            <a:endParaRPr lang="cs-CZ" sz="2000" i="1" dirty="0">
              <a:ea typeface="+mn-lt"/>
              <a:cs typeface="+mn-lt"/>
            </a:endParaRPr>
          </a:p>
          <a:p>
            <a:r>
              <a:rPr lang="cs-CZ" sz="2000" dirty="0">
                <a:ea typeface="+mn-lt"/>
                <a:cs typeface="+mn-lt"/>
              </a:rPr>
              <a:t>Profesionalizace: </a:t>
            </a:r>
            <a:r>
              <a:rPr lang="cs-CZ" sz="2000" i="1" dirty="0">
                <a:ea typeface="+mn-lt"/>
                <a:cs typeface="+mn-lt"/>
                <a:hlinkClick r:id="rId7"/>
              </a:rPr>
              <a:t>Alzbeta.Kalalova@mmr.gov.cz</a:t>
            </a:r>
            <a:endParaRPr lang="cs-CZ" sz="2000" i="1" dirty="0">
              <a:ea typeface="+mn-lt"/>
              <a:cs typeface="+mn-lt"/>
            </a:endParaRPr>
          </a:p>
          <a:p>
            <a:r>
              <a:rPr lang="cs-CZ" sz="2000" dirty="0">
                <a:ea typeface="+mn-lt"/>
                <a:cs typeface="+mn-lt"/>
              </a:rPr>
              <a:t>Podpora centrálních nákupů a spolupráce:</a:t>
            </a:r>
            <a:r>
              <a:rPr lang="cs-CZ" sz="2000" i="1" dirty="0">
                <a:ea typeface="+mn-lt"/>
                <a:cs typeface="+mn-lt"/>
              </a:rPr>
              <a:t> </a:t>
            </a:r>
            <a:r>
              <a:rPr lang="cs-CZ" sz="2000" i="1" dirty="0">
                <a:ea typeface="+mn-lt"/>
                <a:cs typeface="+mn-lt"/>
                <a:hlinkClick r:id="rId8"/>
              </a:rPr>
              <a:t>Regina.Hulmanova@mmr.gov.cz</a:t>
            </a:r>
            <a:endParaRPr lang="cs-CZ" sz="2000" i="1" dirty="0">
              <a:ea typeface="Calibri"/>
              <a:cs typeface="Calibri"/>
            </a:endParaRPr>
          </a:p>
          <a:p>
            <a:r>
              <a:rPr lang="cs-CZ" sz="2000" dirty="0">
                <a:ea typeface="+mn-lt"/>
                <a:cs typeface="+mn-lt"/>
              </a:rPr>
              <a:t>Podpora strategicky významných investic a zadavatelů: </a:t>
            </a:r>
            <a:r>
              <a:rPr lang="cs-CZ" sz="2000" i="1" dirty="0">
                <a:ea typeface="+mn-lt"/>
                <a:cs typeface="+mn-lt"/>
                <a:hlinkClick r:id="rId9"/>
              </a:rPr>
              <a:t>Adela.Havlova@mmr.gov.cz</a:t>
            </a:r>
            <a:endParaRPr lang="cs-CZ" sz="2000" dirty="0">
              <a:ea typeface="+mn-lt"/>
              <a:cs typeface="+mn-lt"/>
            </a:endParaRPr>
          </a:p>
          <a:p>
            <a:r>
              <a:rPr lang="cs-CZ" sz="2000" dirty="0">
                <a:ea typeface="+mn-lt"/>
                <a:cs typeface="+mn-lt"/>
              </a:rPr>
              <a:t>Právní jistota veřejných zakázek: </a:t>
            </a:r>
            <a:r>
              <a:rPr lang="cs-CZ" sz="2000" i="1" u="sng" dirty="0">
                <a:ea typeface="+mn-lt"/>
                <a:cs typeface="+mn-lt"/>
                <a:hlinkClick r:id="rId5"/>
              </a:rPr>
              <a:t>David.Dvorak@mmr.gov.cz</a:t>
            </a:r>
            <a:endParaRPr lang="cs-CZ" sz="2000" i="1" dirty="0">
              <a:ea typeface="+mn-lt"/>
              <a:cs typeface="+mn-lt"/>
            </a:endParaRPr>
          </a:p>
          <a:p>
            <a:r>
              <a:rPr lang="cs-CZ" sz="2000" dirty="0">
                <a:ea typeface="+mn-lt"/>
                <a:cs typeface="+mn-lt"/>
              </a:rPr>
              <a:t>Veřejné zakázky ve stavebnictví: </a:t>
            </a:r>
            <a:r>
              <a:rPr lang="cs-CZ" sz="2000" i="1" dirty="0">
                <a:ea typeface="+mn-lt"/>
                <a:cs typeface="+mn-lt"/>
                <a:hlinkClick r:id="rId10"/>
              </a:rPr>
              <a:t>Michaela.Hnatova@mmr.gov.cz</a:t>
            </a:r>
            <a:endParaRPr lang="cs-CZ" sz="2000" i="1" dirty="0">
              <a:ea typeface="+mn-lt"/>
              <a:cs typeface="+mn-lt"/>
            </a:endParaRPr>
          </a:p>
          <a:p>
            <a:r>
              <a:rPr lang="cs-CZ" sz="2000" dirty="0">
                <a:ea typeface="+mn-lt"/>
                <a:cs typeface="+mn-lt"/>
              </a:rPr>
              <a:t>Data a digitalizace: </a:t>
            </a:r>
            <a:r>
              <a:rPr lang="cs-CZ" sz="2000" i="1" dirty="0">
                <a:ea typeface="+mn-lt"/>
                <a:cs typeface="+mn-lt"/>
                <a:hlinkClick r:id="rId11"/>
              </a:rPr>
              <a:t>Ales.Havranek@mmr.gov.cz</a:t>
            </a:r>
            <a:endParaRPr lang="cs-CZ" sz="2000" i="1" dirty="0">
              <a:ea typeface="+mn-lt"/>
              <a:cs typeface="+mn-lt"/>
            </a:endParaRPr>
          </a:p>
          <a:p>
            <a:pPr marL="0" indent="0">
              <a:buNone/>
            </a:pPr>
            <a:endParaRPr lang="cs-CZ" sz="2000" i="1" dirty="0">
              <a:ea typeface="+mn-lt"/>
              <a:cs typeface="+mn-lt"/>
            </a:endParaRPr>
          </a:p>
        </p:txBody>
      </p:sp>
    </p:spTree>
    <p:extLst>
      <p:ext uri="{BB962C8B-B14F-4D97-AF65-F5344CB8AC3E}">
        <p14:creationId xmlns:p14="http://schemas.microsoft.com/office/powerpoint/2010/main" val="2748642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84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887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401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382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19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6087B801-3ED2-926B-2AE1-BCFE5FB62A2E}"/>
              </a:ext>
            </a:extLst>
          </p:cNvPr>
          <p:cNvSpPr txBox="1"/>
          <p:nvPr/>
        </p:nvSpPr>
        <p:spPr>
          <a:xfrm>
            <a:off x="1411942" y="2480981"/>
            <a:ext cx="1862417" cy="1200329"/>
          </a:xfrm>
          <a:prstGeom prst="rect">
            <a:avLst/>
          </a:prstGeom>
          <a:noFill/>
        </p:spPr>
        <p:txBody>
          <a:bodyPr wrap="square" rtlCol="0">
            <a:spAutoFit/>
          </a:bodyPr>
          <a:lstStyle/>
          <a:p>
            <a:r>
              <a:rPr lang="cs-CZ" sz="2400" b="1">
                <a:solidFill>
                  <a:srgbClr val="2E4987"/>
                </a:solidFill>
                <a:hlinkClick r:id="rId4"/>
              </a:rPr>
              <a:t>Portál</a:t>
            </a:r>
          </a:p>
          <a:p>
            <a:r>
              <a:rPr lang="cs-CZ" sz="2400" b="1">
                <a:solidFill>
                  <a:srgbClr val="2E4987"/>
                </a:solidFill>
                <a:hlinkClick r:id="rId4"/>
              </a:rPr>
              <a:t>o veřejných</a:t>
            </a:r>
          </a:p>
          <a:p>
            <a:r>
              <a:rPr lang="cs-CZ" sz="2400" b="1">
                <a:solidFill>
                  <a:srgbClr val="2E4987"/>
                </a:solidFill>
                <a:hlinkClick r:id="rId4"/>
              </a:rPr>
              <a:t>zakázkách</a:t>
            </a:r>
            <a:endParaRPr lang="cs-CZ" sz="2400" b="1">
              <a:solidFill>
                <a:srgbClr val="2E4987"/>
              </a:solidFill>
            </a:endParaRPr>
          </a:p>
        </p:txBody>
      </p:sp>
    </p:spTree>
    <p:extLst>
      <p:ext uri="{BB962C8B-B14F-4D97-AF65-F5344CB8AC3E}">
        <p14:creationId xmlns:p14="http://schemas.microsoft.com/office/powerpoint/2010/main" val="269100711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130aa1-df8d-4cfc-b5ca-c8e75a54ac58">
      <Terms xmlns="http://schemas.microsoft.com/office/infopath/2007/PartnerControls"/>
    </lcf76f155ced4ddcb4097134ff3c332f>
    <TaxCatchAll xmlns="3a05a313-e8ba-434f-93a9-e1335f2c205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7902385C3B5A254CBD327BF70AB46767" ma:contentTypeVersion="15" ma:contentTypeDescription="Vytvoří nový dokument" ma:contentTypeScope="" ma:versionID="56f71a24318acd9c27b3b1772430d90b">
  <xsd:schema xmlns:xsd="http://www.w3.org/2001/XMLSchema" xmlns:xs="http://www.w3.org/2001/XMLSchema" xmlns:p="http://schemas.microsoft.com/office/2006/metadata/properties" xmlns:ns2="c7130aa1-df8d-4cfc-b5ca-c8e75a54ac58" xmlns:ns3="3a05a313-e8ba-434f-93a9-e1335f2c2059" targetNamespace="http://schemas.microsoft.com/office/2006/metadata/properties" ma:root="true" ma:fieldsID="cb862c3a5a24f1a1e892a883097c961c" ns2:_="" ns3:_="">
    <xsd:import namespace="c7130aa1-df8d-4cfc-b5ca-c8e75a54ac58"/>
    <xsd:import namespace="3a05a313-e8ba-434f-93a9-e1335f2c205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130aa1-df8d-4cfc-b5ca-c8e75a54ac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Značky obrázků" ma:readOnly="false" ma:fieldId="{5cf76f15-5ced-4ddc-b409-7134ff3c332f}" ma:taxonomyMulti="true" ma:sspId="de97acfe-e349-49a2-9112-0b04129138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05a313-e8ba-434f-93a9-e1335f2c205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90f8e3e-5ae1-4fdc-85ba-64480fc9b50f}" ma:internalName="TaxCatchAll" ma:showField="CatchAllData" ma:web="3a05a313-e8ba-434f-93a9-e1335f2c205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3A00F5-649F-48F4-A512-234AD001F36E}">
  <ds:schemaRefs>
    <ds:schemaRef ds:uri="http://schemas.microsoft.com/sharepoint/v3/contenttype/forms"/>
  </ds:schemaRefs>
</ds:datastoreItem>
</file>

<file path=customXml/itemProps2.xml><?xml version="1.0" encoding="utf-8"?>
<ds:datastoreItem xmlns:ds="http://schemas.openxmlformats.org/officeDocument/2006/customXml" ds:itemID="{EF673D4A-EC7E-49F1-BB92-A61FF9280D2B}">
  <ds:schemaRefs>
    <ds:schemaRef ds:uri="http://schemas.microsoft.com/office/infopath/2007/PartnerControls"/>
    <ds:schemaRef ds:uri="http://purl.org/dc/dcmitype/"/>
    <ds:schemaRef ds:uri="http://purl.org/dc/terms/"/>
    <ds:schemaRef ds:uri="3a05a313-e8ba-434f-93a9-e1335f2c2059"/>
    <ds:schemaRef ds:uri="http://www.w3.org/XML/1998/namespace"/>
    <ds:schemaRef ds:uri="http://schemas.openxmlformats.org/package/2006/metadata/core-properties"/>
    <ds:schemaRef ds:uri="http://schemas.microsoft.com/office/2006/documentManagement/types"/>
    <ds:schemaRef ds:uri="c7130aa1-df8d-4cfc-b5ca-c8e75a54ac58"/>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B54051C-1640-479C-8EC2-FB74634ABFFA}">
  <ds:schemaRefs>
    <ds:schemaRef ds:uri="3a05a313-e8ba-434f-93a9-e1335f2c2059"/>
    <ds:schemaRef ds:uri="c7130aa1-df8d-4cfc-b5ca-c8e75a54ac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242</TotalTime>
  <Words>2863</Words>
  <Application>Microsoft Office PowerPoint</Application>
  <PresentationFormat>Širokoúhlá obrazovka</PresentationFormat>
  <Paragraphs>196</Paragraphs>
  <Slides>47</Slides>
  <Notes>47</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47</vt:i4>
      </vt:variant>
    </vt:vector>
  </HeadingPairs>
  <TitlesOfParts>
    <vt:vector size="56" baseType="lpstr">
      <vt:lpstr>Arial</vt:lpstr>
      <vt:lpstr>Calibri</vt:lpstr>
      <vt:lpstr>Calibri Light</vt:lpstr>
      <vt:lpstr>Courier New</vt:lpstr>
      <vt:lpstr>Montserrat</vt:lpstr>
      <vt:lpstr>Symbol</vt:lpstr>
      <vt:lpstr>Wingdings</vt:lpstr>
      <vt:lpstr>Motiv Office</vt:lpstr>
      <vt:lpstr>1_Motiv Office</vt:lpstr>
      <vt:lpstr>NÁRODNÍ STRATEGIE  VEŘEJNÉHO ZADÁVÁNÍ pro období let 2024 až 2028</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Zkušenosti</vt:lpstr>
      <vt:lpstr>Prezentace aplikace PowerPoint</vt:lpstr>
      <vt:lpstr>Prezentace aplikace PowerPoint</vt:lpstr>
      <vt:lpstr>Prezentace aplikace PowerPoint</vt:lpstr>
      <vt:lpstr>Příklady dobré praxe  </vt:lpstr>
      <vt:lpstr>Prezentace aplikace PowerPoint</vt:lpstr>
      <vt:lpstr>Prezentace aplikace PowerPoint</vt:lpstr>
      <vt:lpstr>Prezentace aplikace PowerPoint</vt:lpstr>
      <vt:lpstr>Prezentace aplikace PowerPoint</vt:lpstr>
      <vt:lpstr>Kontakty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Sokolovi</dc:creator>
  <cp:lastModifiedBy>Mičová Eliška</cp:lastModifiedBy>
  <cp:revision>44</cp:revision>
  <cp:lastPrinted>2024-11-11T13:30:06Z</cp:lastPrinted>
  <dcterms:created xsi:type="dcterms:W3CDTF">2024-06-04T09:36:42Z</dcterms:created>
  <dcterms:modified xsi:type="dcterms:W3CDTF">2024-11-11T13:33:18Z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0x0101007902385C3B5A254CBD327BF70AB46767</vt:lpwstr>
  </property>
  <property fmtid="{D5CDD505-2E9C-101B-9397-08002B2CF9AE}" pid="3" name="MediaServiceImageTags">
    <vt:lpwstr/>
  </property>
</Properties>
</file>