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63" r:id="rId4"/>
    <p:sldId id="265" r:id="rId5"/>
    <p:sldId id="267" r:id="rId6"/>
    <p:sldId id="257" r:id="rId7"/>
    <p:sldId id="258" r:id="rId8"/>
    <p:sldId id="264" r:id="rId9"/>
    <p:sldId id="261" r:id="rId10"/>
    <p:sldId id="266" r:id="rId11"/>
    <p:sldId id="268" r:id="rId12"/>
    <p:sldId id="269" r:id="rId13"/>
    <p:sldId id="270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1" autoAdjust="0"/>
    <p:restoredTop sz="94660"/>
  </p:normalViewPr>
  <p:slideViewPr>
    <p:cSldViewPr snapToGrid="0">
      <p:cViewPr varScale="1">
        <p:scale>
          <a:sx n="62" d="100"/>
          <a:sy n="62" d="100"/>
        </p:scale>
        <p:origin x="12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60.217.6.68\verzakazky\01%20Madarov&#225;\00_AKTUALNI_VZ\Zpr&#225;va%20o%20&#269;innosti%20UVZ\Analyza%20D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'[Analyza DNS.XLSX]Žádosti-zakázky'!$O$20</c:f>
              <c:strCache>
                <c:ptCount val="1"/>
                <c:pt idx="0">
                  <c:v>Celkem žádostí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'[Analyza DNS.XLSX]Žádosti-zakázky'!$B$21:$B$24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'[Analyza DNS.XLSX]Žádosti-zakázky'!$O$21:$O$24</c:f>
              <c:numCache>
                <c:formatCode>General</c:formatCode>
                <c:ptCount val="4"/>
                <c:pt idx="0">
                  <c:v>97</c:v>
                </c:pt>
                <c:pt idx="1">
                  <c:v>146</c:v>
                </c:pt>
                <c:pt idx="2">
                  <c:v>160</c:v>
                </c:pt>
                <c:pt idx="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92-4F0B-9097-1CDD13097CBD}"/>
            </c:ext>
          </c:extLst>
        </c:ser>
        <c:ser>
          <c:idx val="1"/>
          <c:order val="1"/>
          <c:tx>
            <c:strRef>
              <c:f>'[Analyza DNS.XLSX]Žádosti-zakázky'!$P$20</c:f>
              <c:strCache>
                <c:ptCount val="1"/>
                <c:pt idx="0">
                  <c:v>Celkem Zakázek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'[Analyza DNS.XLSX]Žádosti-zakázky'!$B$21:$B$24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'[Analyza DNS.XLSX]Žádosti-zakázky'!$P$21:$P$24</c:f>
              <c:numCache>
                <c:formatCode>General</c:formatCode>
                <c:ptCount val="4"/>
                <c:pt idx="0">
                  <c:v>59</c:v>
                </c:pt>
                <c:pt idx="1">
                  <c:v>106</c:v>
                </c:pt>
                <c:pt idx="2">
                  <c:v>119</c:v>
                </c:pt>
                <c:pt idx="3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92-4F0B-9097-1CDD13097CB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91880568"/>
        <c:axId val="391876960"/>
      </c:lineChart>
      <c:catAx>
        <c:axId val="391880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1876960"/>
        <c:crosses val="autoZero"/>
        <c:auto val="1"/>
        <c:lblAlgn val="ctr"/>
        <c:lblOffset val="100"/>
        <c:noMultiLvlLbl val="0"/>
      </c:catAx>
      <c:valAx>
        <c:axId val="39187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18805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Poměr Finančního objemu</a:t>
            </a:r>
            <a:r>
              <a:rPr lang="cs-CZ" baseline="0"/>
              <a:t> jednotlivých výzev v DNS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C5E-46DA-9DFB-0721332CD0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C5E-46DA-9DFB-0721332CD0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C5E-46DA-9DFB-0721332CD0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C5E-46DA-9DFB-0721332CD0F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C5E-46DA-9DFB-0721332CD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(List1!$A$1,List1!$A$12,List1!$A$22,List1!$A$30,List1!$A$41)</c:f>
              <c:strCache>
                <c:ptCount val="5"/>
                <c:pt idx="0">
                  <c:v>DNS PC a notebooky</c:v>
                </c:pt>
                <c:pt idx="1">
                  <c:v>DNS AV technika</c:v>
                </c:pt>
                <c:pt idx="2">
                  <c:v>DNS tiskárny</c:v>
                </c:pt>
                <c:pt idx="4">
                  <c:v>DNS chemikálie + SLM</c:v>
                </c:pt>
              </c:strCache>
            </c:strRef>
          </c:cat>
          <c:val>
            <c:numRef>
              <c:f>(List1!$C$10,List1!$C$20,List1!$C$28,List1!$C$39,List1!$C$50)</c:f>
              <c:numCache>
                <c:formatCode>_-* #\ ##0\ "Kč"_-;\-* #\ ##0\ "Kč"_-;_-* "-"??\ "Kč"_-;_-@_-</c:formatCode>
                <c:ptCount val="5"/>
                <c:pt idx="0">
                  <c:v>46023992.939999998</c:v>
                </c:pt>
                <c:pt idx="1">
                  <c:v>34039085.079999998</c:v>
                </c:pt>
                <c:pt idx="2" formatCode="0.00">
                  <c:v>1514338</c:v>
                </c:pt>
                <c:pt idx="4">
                  <c:v>9205896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C5E-46DA-9DFB-0721332CD0F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4F6578-59FF-4734-9F90-E68527EAC4A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FEEEE3-A79D-491C-BB70-2DBFBA6D16AA}">
      <dgm:prSet/>
      <dgm:spPr/>
      <dgm:t>
        <a:bodyPr/>
        <a:lstStyle/>
        <a:p>
          <a:r>
            <a:rPr lang="cs-CZ" b="0" i="0" dirty="0"/>
            <a:t>díky jednoduchému procesu je DNS výrazně usnadňuje a zrychluje proces nákupu</a:t>
          </a:r>
        </a:p>
      </dgm:t>
    </dgm:pt>
    <dgm:pt modelId="{769C7AE4-5DE7-40E1-85E7-F5E09E022077}" type="parTrans" cxnId="{0A859B02-7640-4B33-A41A-63EDCDE69DBE}">
      <dgm:prSet/>
      <dgm:spPr/>
      <dgm:t>
        <a:bodyPr/>
        <a:lstStyle/>
        <a:p>
          <a:endParaRPr lang="en-US"/>
        </a:p>
      </dgm:t>
    </dgm:pt>
    <dgm:pt modelId="{8971E24C-6D4E-41E8-9022-74BD0D8F90AE}" type="sibTrans" cxnId="{0A859B02-7640-4B33-A41A-63EDCDE69DBE}">
      <dgm:prSet/>
      <dgm:spPr/>
      <dgm:t>
        <a:bodyPr/>
        <a:lstStyle/>
        <a:p>
          <a:endParaRPr lang="en-US"/>
        </a:p>
      </dgm:t>
    </dgm:pt>
    <dgm:pt modelId="{D2D4E000-0DD7-43C3-A028-0E93974ED626}">
      <dgm:prSet/>
      <dgm:spPr/>
      <dgm:t>
        <a:bodyPr/>
        <a:lstStyle/>
        <a:p>
          <a:r>
            <a:rPr lang="cs-CZ" dirty="0"/>
            <a:t>Je ideálním nástrojem k podpoře udržitelného a odpovědného přístupu k nakupování</a:t>
          </a:r>
          <a:endParaRPr lang="en-US" dirty="0"/>
        </a:p>
      </dgm:t>
    </dgm:pt>
    <dgm:pt modelId="{C4A16553-E1ED-4B64-81CD-815E5E78F80E}" type="parTrans" cxnId="{D6C0261B-6058-46AA-85FA-4269B19ED4E2}">
      <dgm:prSet/>
      <dgm:spPr/>
      <dgm:t>
        <a:bodyPr/>
        <a:lstStyle/>
        <a:p>
          <a:endParaRPr lang="en-US"/>
        </a:p>
      </dgm:t>
    </dgm:pt>
    <dgm:pt modelId="{83956FB2-ADC6-4E33-BC9D-BB3727A18029}" type="sibTrans" cxnId="{D6C0261B-6058-46AA-85FA-4269B19ED4E2}">
      <dgm:prSet/>
      <dgm:spPr/>
      <dgm:t>
        <a:bodyPr/>
        <a:lstStyle/>
        <a:p>
          <a:endParaRPr lang="en-US"/>
        </a:p>
      </dgm:t>
    </dgm:pt>
    <dgm:pt modelId="{76F1CDFD-5610-4A5F-8701-F276C9AB99EA}">
      <dgm:prSet/>
      <dgm:spPr/>
      <dgm:t>
        <a:bodyPr/>
        <a:lstStyle/>
        <a:p>
          <a:r>
            <a:rPr lang="cs-CZ" dirty="0"/>
            <a:t>jednotlivé příležitosti (podpora malých a sociálních podniků, etického nakupování či podpora eko řešení) se pravidelně mohou opakovat, a tak se přínos tohoto přístupu násobí</a:t>
          </a:r>
          <a:endParaRPr lang="en-US" dirty="0"/>
        </a:p>
      </dgm:t>
    </dgm:pt>
    <dgm:pt modelId="{E361A1C4-19F7-4EA8-AD26-5759F10EC3DA}" type="parTrans" cxnId="{C80F98B5-163B-476B-9007-54A62BF6EE71}">
      <dgm:prSet/>
      <dgm:spPr/>
      <dgm:t>
        <a:bodyPr/>
        <a:lstStyle/>
        <a:p>
          <a:endParaRPr lang="en-US"/>
        </a:p>
      </dgm:t>
    </dgm:pt>
    <dgm:pt modelId="{77B73B0C-84C1-4E15-A8C8-C25EC62F48B6}" type="sibTrans" cxnId="{C80F98B5-163B-476B-9007-54A62BF6EE71}">
      <dgm:prSet/>
      <dgm:spPr/>
      <dgm:t>
        <a:bodyPr/>
        <a:lstStyle/>
        <a:p>
          <a:endParaRPr lang="en-US"/>
        </a:p>
      </dgm:t>
    </dgm:pt>
    <dgm:pt modelId="{0421264B-2BE1-4DD3-A14A-3294CA01F457}">
      <dgm:prSet/>
      <dgm:spPr/>
      <dgm:t>
        <a:bodyPr/>
        <a:lstStyle/>
        <a:p>
          <a:r>
            <a:rPr lang="cs-CZ" i="0"/>
            <a:t>obrovskou výhodou DNS i jeho TRVALÁ otevřenost </a:t>
          </a:r>
          <a:endParaRPr lang="en-US"/>
        </a:p>
      </dgm:t>
    </dgm:pt>
    <dgm:pt modelId="{63719A5A-B154-4BB8-8460-FADC2D7FD9BF}" type="parTrans" cxnId="{26886A65-CDE8-4B1E-B1A5-C2000C1C8AFE}">
      <dgm:prSet/>
      <dgm:spPr/>
      <dgm:t>
        <a:bodyPr/>
        <a:lstStyle/>
        <a:p>
          <a:endParaRPr lang="en-US"/>
        </a:p>
      </dgm:t>
    </dgm:pt>
    <dgm:pt modelId="{AD789C7A-39EC-4CEC-B5B9-E6727F86AE69}" type="sibTrans" cxnId="{26886A65-CDE8-4B1E-B1A5-C2000C1C8AFE}">
      <dgm:prSet/>
      <dgm:spPr/>
      <dgm:t>
        <a:bodyPr/>
        <a:lstStyle/>
        <a:p>
          <a:endParaRPr lang="en-US"/>
        </a:p>
      </dgm:t>
    </dgm:pt>
    <dgm:pt modelId="{B2E22F67-936E-448C-BE41-A94D06FB3720}" type="pres">
      <dgm:prSet presAssocID="{644F6578-59FF-4734-9F90-E68527EAC4A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EE2203-3A3B-43F9-9D4C-E82202CD8D0B}" type="pres">
      <dgm:prSet presAssocID="{0EFEEEE3-A79D-491C-BB70-2DBFBA6D16AA}" presName="hierRoot1" presStyleCnt="0"/>
      <dgm:spPr/>
    </dgm:pt>
    <dgm:pt modelId="{AD7EAB21-6EA9-41D2-B6A3-6F79AEB3A3A2}" type="pres">
      <dgm:prSet presAssocID="{0EFEEEE3-A79D-491C-BB70-2DBFBA6D16AA}" presName="composite" presStyleCnt="0"/>
      <dgm:spPr/>
    </dgm:pt>
    <dgm:pt modelId="{F1AAF3ED-7368-43F6-B58C-2E84C8CDF397}" type="pres">
      <dgm:prSet presAssocID="{0EFEEEE3-A79D-491C-BB70-2DBFBA6D16AA}" presName="background" presStyleLbl="node0" presStyleIdx="0" presStyleCnt="4"/>
      <dgm:spPr/>
    </dgm:pt>
    <dgm:pt modelId="{675D93B8-4E13-4EA3-853F-F30B78BFCBC3}" type="pres">
      <dgm:prSet presAssocID="{0EFEEEE3-A79D-491C-BB70-2DBFBA6D16AA}" presName="text" presStyleLbl="fgAcc0" presStyleIdx="0" presStyleCnt="4">
        <dgm:presLayoutVars>
          <dgm:chPref val="3"/>
        </dgm:presLayoutVars>
      </dgm:prSet>
      <dgm:spPr/>
    </dgm:pt>
    <dgm:pt modelId="{3F176F62-1408-424F-8F04-8EE6D013537A}" type="pres">
      <dgm:prSet presAssocID="{0EFEEEE3-A79D-491C-BB70-2DBFBA6D16AA}" presName="hierChild2" presStyleCnt="0"/>
      <dgm:spPr/>
    </dgm:pt>
    <dgm:pt modelId="{0709AF92-DE9C-4242-B493-534C05A7E8B2}" type="pres">
      <dgm:prSet presAssocID="{D2D4E000-0DD7-43C3-A028-0E93974ED626}" presName="hierRoot1" presStyleCnt="0"/>
      <dgm:spPr/>
    </dgm:pt>
    <dgm:pt modelId="{5316B150-43EF-4EBA-B772-C34E153D6504}" type="pres">
      <dgm:prSet presAssocID="{D2D4E000-0DD7-43C3-A028-0E93974ED626}" presName="composite" presStyleCnt="0"/>
      <dgm:spPr/>
    </dgm:pt>
    <dgm:pt modelId="{F2F54262-DD50-4F11-9C89-4F04DF8BF73A}" type="pres">
      <dgm:prSet presAssocID="{D2D4E000-0DD7-43C3-A028-0E93974ED626}" presName="background" presStyleLbl="node0" presStyleIdx="1" presStyleCnt="4"/>
      <dgm:spPr/>
    </dgm:pt>
    <dgm:pt modelId="{461BF7E1-51A2-43D4-8BF3-EF4BC6194580}" type="pres">
      <dgm:prSet presAssocID="{D2D4E000-0DD7-43C3-A028-0E93974ED626}" presName="text" presStyleLbl="fgAcc0" presStyleIdx="1" presStyleCnt="4">
        <dgm:presLayoutVars>
          <dgm:chPref val="3"/>
        </dgm:presLayoutVars>
      </dgm:prSet>
      <dgm:spPr/>
    </dgm:pt>
    <dgm:pt modelId="{146D19E5-F1BE-4B83-AF6B-E5829B54F3FD}" type="pres">
      <dgm:prSet presAssocID="{D2D4E000-0DD7-43C3-A028-0E93974ED626}" presName="hierChild2" presStyleCnt="0"/>
      <dgm:spPr/>
    </dgm:pt>
    <dgm:pt modelId="{E11E56A2-972D-4A20-9528-0ACB8DA6DFDA}" type="pres">
      <dgm:prSet presAssocID="{76F1CDFD-5610-4A5F-8701-F276C9AB99EA}" presName="hierRoot1" presStyleCnt="0"/>
      <dgm:spPr/>
    </dgm:pt>
    <dgm:pt modelId="{36EB6920-C643-4314-A96B-E7462F7DD304}" type="pres">
      <dgm:prSet presAssocID="{76F1CDFD-5610-4A5F-8701-F276C9AB99EA}" presName="composite" presStyleCnt="0"/>
      <dgm:spPr/>
    </dgm:pt>
    <dgm:pt modelId="{278EF0E5-221B-4485-8D66-7480FF0B1B4D}" type="pres">
      <dgm:prSet presAssocID="{76F1CDFD-5610-4A5F-8701-F276C9AB99EA}" presName="background" presStyleLbl="node0" presStyleIdx="2" presStyleCnt="4"/>
      <dgm:spPr/>
    </dgm:pt>
    <dgm:pt modelId="{762C0DFC-1811-4A97-958E-CCD2D6BAE3FA}" type="pres">
      <dgm:prSet presAssocID="{76F1CDFD-5610-4A5F-8701-F276C9AB99EA}" presName="text" presStyleLbl="fgAcc0" presStyleIdx="2" presStyleCnt="4">
        <dgm:presLayoutVars>
          <dgm:chPref val="3"/>
        </dgm:presLayoutVars>
      </dgm:prSet>
      <dgm:spPr/>
    </dgm:pt>
    <dgm:pt modelId="{5E0409BA-0C5B-41CF-99D5-3410E3C93F26}" type="pres">
      <dgm:prSet presAssocID="{76F1CDFD-5610-4A5F-8701-F276C9AB99EA}" presName="hierChild2" presStyleCnt="0"/>
      <dgm:spPr/>
    </dgm:pt>
    <dgm:pt modelId="{FF89F2DE-462B-446E-967D-9EFBDF1342C8}" type="pres">
      <dgm:prSet presAssocID="{0421264B-2BE1-4DD3-A14A-3294CA01F457}" presName="hierRoot1" presStyleCnt="0"/>
      <dgm:spPr/>
    </dgm:pt>
    <dgm:pt modelId="{0B8521D3-C326-4C49-993B-854DD9298031}" type="pres">
      <dgm:prSet presAssocID="{0421264B-2BE1-4DD3-A14A-3294CA01F457}" presName="composite" presStyleCnt="0"/>
      <dgm:spPr/>
    </dgm:pt>
    <dgm:pt modelId="{0B36D803-FFA9-46CE-832B-D5B23868A6D2}" type="pres">
      <dgm:prSet presAssocID="{0421264B-2BE1-4DD3-A14A-3294CA01F457}" presName="background" presStyleLbl="node0" presStyleIdx="3" presStyleCnt="4"/>
      <dgm:spPr/>
    </dgm:pt>
    <dgm:pt modelId="{21C142B8-608B-481B-95EA-4545A12349F5}" type="pres">
      <dgm:prSet presAssocID="{0421264B-2BE1-4DD3-A14A-3294CA01F457}" presName="text" presStyleLbl="fgAcc0" presStyleIdx="3" presStyleCnt="4">
        <dgm:presLayoutVars>
          <dgm:chPref val="3"/>
        </dgm:presLayoutVars>
      </dgm:prSet>
      <dgm:spPr/>
    </dgm:pt>
    <dgm:pt modelId="{C7419C32-C8EC-4550-9CCA-6879FCEA041E}" type="pres">
      <dgm:prSet presAssocID="{0421264B-2BE1-4DD3-A14A-3294CA01F457}" presName="hierChild2" presStyleCnt="0"/>
      <dgm:spPr/>
    </dgm:pt>
  </dgm:ptLst>
  <dgm:cxnLst>
    <dgm:cxn modelId="{0A859B02-7640-4B33-A41A-63EDCDE69DBE}" srcId="{644F6578-59FF-4734-9F90-E68527EAC4A4}" destId="{0EFEEEE3-A79D-491C-BB70-2DBFBA6D16AA}" srcOrd="0" destOrd="0" parTransId="{769C7AE4-5DE7-40E1-85E7-F5E09E022077}" sibTransId="{8971E24C-6D4E-41E8-9022-74BD0D8F90AE}"/>
    <dgm:cxn modelId="{D6C0261B-6058-46AA-85FA-4269B19ED4E2}" srcId="{644F6578-59FF-4734-9F90-E68527EAC4A4}" destId="{D2D4E000-0DD7-43C3-A028-0E93974ED626}" srcOrd="1" destOrd="0" parTransId="{C4A16553-E1ED-4B64-81CD-815E5E78F80E}" sibTransId="{83956FB2-ADC6-4E33-BC9D-BB3727A18029}"/>
    <dgm:cxn modelId="{18CD2923-0489-43CA-87B1-E1FC38506B44}" type="presOf" srcId="{D2D4E000-0DD7-43C3-A028-0E93974ED626}" destId="{461BF7E1-51A2-43D4-8BF3-EF4BC6194580}" srcOrd="0" destOrd="0" presId="urn:microsoft.com/office/officeart/2005/8/layout/hierarchy1"/>
    <dgm:cxn modelId="{26886A65-CDE8-4B1E-B1A5-C2000C1C8AFE}" srcId="{644F6578-59FF-4734-9F90-E68527EAC4A4}" destId="{0421264B-2BE1-4DD3-A14A-3294CA01F457}" srcOrd="3" destOrd="0" parTransId="{63719A5A-B154-4BB8-8460-FADC2D7FD9BF}" sibTransId="{AD789C7A-39EC-4CEC-B5B9-E6727F86AE69}"/>
    <dgm:cxn modelId="{678A957C-F6CE-42F8-9B84-4D86615C5034}" type="presOf" srcId="{0EFEEEE3-A79D-491C-BB70-2DBFBA6D16AA}" destId="{675D93B8-4E13-4EA3-853F-F30B78BFCBC3}" srcOrd="0" destOrd="0" presId="urn:microsoft.com/office/officeart/2005/8/layout/hierarchy1"/>
    <dgm:cxn modelId="{4BAB609E-A5EC-4BCC-B3C0-7FF36C78701A}" type="presOf" srcId="{0421264B-2BE1-4DD3-A14A-3294CA01F457}" destId="{21C142B8-608B-481B-95EA-4545A12349F5}" srcOrd="0" destOrd="0" presId="urn:microsoft.com/office/officeart/2005/8/layout/hierarchy1"/>
    <dgm:cxn modelId="{199BD9AB-9AF4-4805-A4BE-39677FAD2052}" type="presOf" srcId="{644F6578-59FF-4734-9F90-E68527EAC4A4}" destId="{B2E22F67-936E-448C-BE41-A94D06FB3720}" srcOrd="0" destOrd="0" presId="urn:microsoft.com/office/officeart/2005/8/layout/hierarchy1"/>
    <dgm:cxn modelId="{594C86B1-896A-4A42-8DDD-ADF32D2A5C11}" type="presOf" srcId="{76F1CDFD-5610-4A5F-8701-F276C9AB99EA}" destId="{762C0DFC-1811-4A97-958E-CCD2D6BAE3FA}" srcOrd="0" destOrd="0" presId="urn:microsoft.com/office/officeart/2005/8/layout/hierarchy1"/>
    <dgm:cxn modelId="{C80F98B5-163B-476B-9007-54A62BF6EE71}" srcId="{644F6578-59FF-4734-9F90-E68527EAC4A4}" destId="{76F1CDFD-5610-4A5F-8701-F276C9AB99EA}" srcOrd="2" destOrd="0" parTransId="{E361A1C4-19F7-4EA8-AD26-5759F10EC3DA}" sibTransId="{77B73B0C-84C1-4E15-A8C8-C25EC62F48B6}"/>
    <dgm:cxn modelId="{0D3CAC3C-0FC4-463E-826B-9B59B0F2DBFC}" type="presParOf" srcId="{B2E22F67-936E-448C-BE41-A94D06FB3720}" destId="{9AEE2203-3A3B-43F9-9D4C-E82202CD8D0B}" srcOrd="0" destOrd="0" presId="urn:microsoft.com/office/officeart/2005/8/layout/hierarchy1"/>
    <dgm:cxn modelId="{360DEA4D-7BB0-40DC-B112-1EC3BDB339ED}" type="presParOf" srcId="{9AEE2203-3A3B-43F9-9D4C-E82202CD8D0B}" destId="{AD7EAB21-6EA9-41D2-B6A3-6F79AEB3A3A2}" srcOrd="0" destOrd="0" presId="urn:microsoft.com/office/officeart/2005/8/layout/hierarchy1"/>
    <dgm:cxn modelId="{CDCA60F2-E730-444A-9F3C-845961C04EEE}" type="presParOf" srcId="{AD7EAB21-6EA9-41D2-B6A3-6F79AEB3A3A2}" destId="{F1AAF3ED-7368-43F6-B58C-2E84C8CDF397}" srcOrd="0" destOrd="0" presId="urn:microsoft.com/office/officeart/2005/8/layout/hierarchy1"/>
    <dgm:cxn modelId="{FA9B0FAA-FCBB-4990-8775-FF9CFF9EB0A3}" type="presParOf" srcId="{AD7EAB21-6EA9-41D2-B6A3-6F79AEB3A3A2}" destId="{675D93B8-4E13-4EA3-853F-F30B78BFCBC3}" srcOrd="1" destOrd="0" presId="urn:microsoft.com/office/officeart/2005/8/layout/hierarchy1"/>
    <dgm:cxn modelId="{F2DC8B6B-5D1D-46EC-9199-4BDD5F84F2FD}" type="presParOf" srcId="{9AEE2203-3A3B-43F9-9D4C-E82202CD8D0B}" destId="{3F176F62-1408-424F-8F04-8EE6D013537A}" srcOrd="1" destOrd="0" presId="urn:microsoft.com/office/officeart/2005/8/layout/hierarchy1"/>
    <dgm:cxn modelId="{9C1C3CAB-D55D-4A77-A064-411A24B500B2}" type="presParOf" srcId="{B2E22F67-936E-448C-BE41-A94D06FB3720}" destId="{0709AF92-DE9C-4242-B493-534C05A7E8B2}" srcOrd="1" destOrd="0" presId="urn:microsoft.com/office/officeart/2005/8/layout/hierarchy1"/>
    <dgm:cxn modelId="{90C96123-29A6-4DB2-B8E2-62252D2C83EB}" type="presParOf" srcId="{0709AF92-DE9C-4242-B493-534C05A7E8B2}" destId="{5316B150-43EF-4EBA-B772-C34E153D6504}" srcOrd="0" destOrd="0" presId="urn:microsoft.com/office/officeart/2005/8/layout/hierarchy1"/>
    <dgm:cxn modelId="{5C7644A4-7017-4849-8270-C442D1438E70}" type="presParOf" srcId="{5316B150-43EF-4EBA-B772-C34E153D6504}" destId="{F2F54262-DD50-4F11-9C89-4F04DF8BF73A}" srcOrd="0" destOrd="0" presId="urn:microsoft.com/office/officeart/2005/8/layout/hierarchy1"/>
    <dgm:cxn modelId="{70D17539-0A64-436C-B0EE-07A307BA1242}" type="presParOf" srcId="{5316B150-43EF-4EBA-B772-C34E153D6504}" destId="{461BF7E1-51A2-43D4-8BF3-EF4BC6194580}" srcOrd="1" destOrd="0" presId="urn:microsoft.com/office/officeart/2005/8/layout/hierarchy1"/>
    <dgm:cxn modelId="{5CFC3A20-5421-4303-BCA3-AA687AFFF9B8}" type="presParOf" srcId="{0709AF92-DE9C-4242-B493-534C05A7E8B2}" destId="{146D19E5-F1BE-4B83-AF6B-E5829B54F3FD}" srcOrd="1" destOrd="0" presId="urn:microsoft.com/office/officeart/2005/8/layout/hierarchy1"/>
    <dgm:cxn modelId="{B86A92F4-D1DC-4DC0-BA1E-E2FE534B4C05}" type="presParOf" srcId="{B2E22F67-936E-448C-BE41-A94D06FB3720}" destId="{E11E56A2-972D-4A20-9528-0ACB8DA6DFDA}" srcOrd="2" destOrd="0" presId="urn:microsoft.com/office/officeart/2005/8/layout/hierarchy1"/>
    <dgm:cxn modelId="{4614D313-707D-4BE0-96F8-66732BF53E17}" type="presParOf" srcId="{E11E56A2-972D-4A20-9528-0ACB8DA6DFDA}" destId="{36EB6920-C643-4314-A96B-E7462F7DD304}" srcOrd="0" destOrd="0" presId="urn:microsoft.com/office/officeart/2005/8/layout/hierarchy1"/>
    <dgm:cxn modelId="{4B0DD640-66D3-48FC-8B86-0BFCF1B65AC3}" type="presParOf" srcId="{36EB6920-C643-4314-A96B-E7462F7DD304}" destId="{278EF0E5-221B-4485-8D66-7480FF0B1B4D}" srcOrd="0" destOrd="0" presId="urn:microsoft.com/office/officeart/2005/8/layout/hierarchy1"/>
    <dgm:cxn modelId="{93221C0D-727A-4275-AF4F-5154B01E23A4}" type="presParOf" srcId="{36EB6920-C643-4314-A96B-E7462F7DD304}" destId="{762C0DFC-1811-4A97-958E-CCD2D6BAE3FA}" srcOrd="1" destOrd="0" presId="urn:microsoft.com/office/officeart/2005/8/layout/hierarchy1"/>
    <dgm:cxn modelId="{63A7DDD3-76EA-4623-86EC-FBBE3D4DB1DA}" type="presParOf" srcId="{E11E56A2-972D-4A20-9528-0ACB8DA6DFDA}" destId="{5E0409BA-0C5B-41CF-99D5-3410E3C93F26}" srcOrd="1" destOrd="0" presId="urn:microsoft.com/office/officeart/2005/8/layout/hierarchy1"/>
    <dgm:cxn modelId="{9F49211D-B4C8-41FD-AEF1-514552693A1B}" type="presParOf" srcId="{B2E22F67-936E-448C-BE41-A94D06FB3720}" destId="{FF89F2DE-462B-446E-967D-9EFBDF1342C8}" srcOrd="3" destOrd="0" presId="urn:microsoft.com/office/officeart/2005/8/layout/hierarchy1"/>
    <dgm:cxn modelId="{DEAC8F62-4D16-47E1-BD44-070CE090E84D}" type="presParOf" srcId="{FF89F2DE-462B-446E-967D-9EFBDF1342C8}" destId="{0B8521D3-C326-4C49-993B-854DD9298031}" srcOrd="0" destOrd="0" presId="urn:microsoft.com/office/officeart/2005/8/layout/hierarchy1"/>
    <dgm:cxn modelId="{0C41D1C9-F843-434D-8DFD-86D82A9FA910}" type="presParOf" srcId="{0B8521D3-C326-4C49-993B-854DD9298031}" destId="{0B36D803-FFA9-46CE-832B-D5B23868A6D2}" srcOrd="0" destOrd="0" presId="urn:microsoft.com/office/officeart/2005/8/layout/hierarchy1"/>
    <dgm:cxn modelId="{B63EFF1A-52A2-41BE-A74C-97DD40153120}" type="presParOf" srcId="{0B8521D3-C326-4C49-993B-854DD9298031}" destId="{21C142B8-608B-481B-95EA-4545A12349F5}" srcOrd="1" destOrd="0" presId="urn:microsoft.com/office/officeart/2005/8/layout/hierarchy1"/>
    <dgm:cxn modelId="{745BCB10-6E6A-4526-8936-1892DB2F123B}" type="presParOf" srcId="{FF89F2DE-462B-446E-967D-9EFBDF1342C8}" destId="{C7419C32-C8EC-4550-9CCA-6879FCEA04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AF3ED-7368-43F6-B58C-2E84C8CDF397}">
      <dsp:nvSpPr>
        <dsp:cNvPr id="0" name=""/>
        <dsp:cNvSpPr/>
      </dsp:nvSpPr>
      <dsp:spPr>
        <a:xfrm>
          <a:off x="2946" y="1029853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D93B8-4E13-4EA3-853F-F30B78BFCBC3}">
      <dsp:nvSpPr>
        <dsp:cNvPr id="0" name=""/>
        <dsp:cNvSpPr/>
      </dsp:nvSpPr>
      <dsp:spPr>
        <a:xfrm>
          <a:off x="236726" y="1251943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 dirty="0"/>
            <a:t>díky jednoduchému procesu je DNS výrazně usnadňuje a zrychluje proces nákupu</a:t>
          </a:r>
        </a:p>
      </dsp:txBody>
      <dsp:txXfrm>
        <a:off x="275858" y="1291075"/>
        <a:ext cx="2025748" cy="1257784"/>
      </dsp:txXfrm>
    </dsp:sp>
    <dsp:sp modelId="{F2F54262-DD50-4F11-9C89-4F04DF8BF73A}">
      <dsp:nvSpPr>
        <dsp:cNvPr id="0" name=""/>
        <dsp:cNvSpPr/>
      </dsp:nvSpPr>
      <dsp:spPr>
        <a:xfrm>
          <a:off x="2574518" y="1029853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BF7E1-51A2-43D4-8BF3-EF4BC6194580}">
      <dsp:nvSpPr>
        <dsp:cNvPr id="0" name=""/>
        <dsp:cNvSpPr/>
      </dsp:nvSpPr>
      <dsp:spPr>
        <a:xfrm>
          <a:off x="2808297" y="1251943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Je ideálním nástrojem k podpoře udržitelného a odpovědného přístupu k nakupování</a:t>
          </a:r>
          <a:endParaRPr lang="en-US" sz="1100" kern="1200" dirty="0"/>
        </a:p>
      </dsp:txBody>
      <dsp:txXfrm>
        <a:off x="2847429" y="1291075"/>
        <a:ext cx="2025748" cy="1257784"/>
      </dsp:txXfrm>
    </dsp:sp>
    <dsp:sp modelId="{278EF0E5-221B-4485-8D66-7480FF0B1B4D}">
      <dsp:nvSpPr>
        <dsp:cNvPr id="0" name=""/>
        <dsp:cNvSpPr/>
      </dsp:nvSpPr>
      <dsp:spPr>
        <a:xfrm>
          <a:off x="5146089" y="1029853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C0DFC-1811-4A97-958E-CCD2D6BAE3FA}">
      <dsp:nvSpPr>
        <dsp:cNvPr id="0" name=""/>
        <dsp:cNvSpPr/>
      </dsp:nvSpPr>
      <dsp:spPr>
        <a:xfrm>
          <a:off x="5379868" y="1251943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jednotlivé příležitosti (podpora malých a sociálních podniků, etického nakupování či podpora eko řešení) se pravidelně mohou opakovat, a tak se přínos tohoto přístupu násobí</a:t>
          </a:r>
          <a:endParaRPr lang="en-US" sz="1100" kern="1200" dirty="0"/>
        </a:p>
      </dsp:txBody>
      <dsp:txXfrm>
        <a:off x="5419000" y="1291075"/>
        <a:ext cx="2025748" cy="1257784"/>
      </dsp:txXfrm>
    </dsp:sp>
    <dsp:sp modelId="{0B36D803-FFA9-46CE-832B-D5B23868A6D2}">
      <dsp:nvSpPr>
        <dsp:cNvPr id="0" name=""/>
        <dsp:cNvSpPr/>
      </dsp:nvSpPr>
      <dsp:spPr>
        <a:xfrm>
          <a:off x="7717661" y="1029853"/>
          <a:ext cx="2104012" cy="1336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142B8-608B-481B-95EA-4545A12349F5}">
      <dsp:nvSpPr>
        <dsp:cNvPr id="0" name=""/>
        <dsp:cNvSpPr/>
      </dsp:nvSpPr>
      <dsp:spPr>
        <a:xfrm>
          <a:off x="7951440" y="1251943"/>
          <a:ext cx="2104012" cy="1336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i="0" kern="1200"/>
            <a:t>obrovskou výhodou DNS i jeho TRVALÁ otevřenost </a:t>
          </a:r>
          <a:endParaRPr lang="en-US" sz="1100" kern="1200"/>
        </a:p>
      </dsp:txBody>
      <dsp:txXfrm>
        <a:off x="7990572" y="1291075"/>
        <a:ext cx="2025748" cy="1257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10/29/2024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D6AC9-9F74-49B2-2476-8AE6A04973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Dynamické nákupy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0504AD-24A0-C99D-B3AB-B29FAE94C9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Praxe Jihočeské Univerzity s DNS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065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548D01-86BC-4A04-9A19-23363A0A5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53C06F-02C4-42B7-AAB4-056E8ECC6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1B6558-F81C-A60C-AAD4-89D00785B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/>
          </a:bodyPr>
          <a:lstStyle/>
          <a:p>
            <a:r>
              <a:rPr lang="cs-CZ" sz="5600" dirty="0"/>
              <a:t>DNS na JU zvítězil pro své 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07BF9-CEC7-E915-63E0-27969D503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94550"/>
            <a:ext cx="7832992" cy="39182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V roce 2021 souvislosti s pandemií Covidu 19 a nedostupností typizovaných PC, NTB a tiskáren, do té doby  soutěžených v rámcových smlouvách, bylo nutné RS vypovědět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>
                <a:solidFill>
                  <a:srgbClr val="000000"/>
                </a:solidFill>
                <a:ea typeface="Calibri" panose="020F0502020204030204" pitchFamily="34" charset="0"/>
              </a:rPr>
              <a:t>Na JU </a:t>
            </a:r>
            <a:r>
              <a:rPr lang="cs-CZ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se ztrojnásobil počet nákupů uvedených komodit v rámci DNS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/>
              <a:t>Otevřenější forma hospodářské soutěže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/>
              <a:t>Umožnuje přístup k veřejným zakázkám i menším dodavatelům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/>
              <a:t>Výhodný v případech, kdy zadavatel zná svoji potřebu, avšak některé její aspekty se v průběhu času a dle okolností výrazně liší</a:t>
            </a:r>
          </a:p>
          <a:p>
            <a:endParaRPr lang="cs-CZ" sz="1700" dirty="0"/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6279C5F5-454B-FADC-0D98-642814A631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81645" y="2578088"/>
            <a:ext cx="1934734" cy="193473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0B2D325-F52B-42D3-B95B-0B567E1B2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64412BC-E554-4709-B783-CCD157054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11AF4E-4C22-4675-8450-1A2447EC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99286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1B6558-F81C-A60C-AAD4-89D00785B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DNS na JU v číslech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07BF9-CEC7-E915-63E0-27969D503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D803A9A-9E48-6D37-2695-CECDC6435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4248"/>
              </p:ext>
            </p:extLst>
          </p:nvPr>
        </p:nvGraphicFramePr>
        <p:xfrm>
          <a:off x="984504" y="2531805"/>
          <a:ext cx="4331074" cy="3640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5631">
                  <a:extLst>
                    <a:ext uri="{9D8B030D-6E8A-4147-A177-3AD203B41FA5}">
                      <a16:colId xmlns:a16="http://schemas.microsoft.com/office/drawing/2014/main" val="118890472"/>
                    </a:ext>
                  </a:extLst>
                </a:gridCol>
                <a:gridCol w="1309696">
                  <a:extLst>
                    <a:ext uri="{9D8B030D-6E8A-4147-A177-3AD203B41FA5}">
                      <a16:colId xmlns:a16="http://schemas.microsoft.com/office/drawing/2014/main" val="1485979380"/>
                    </a:ext>
                  </a:extLst>
                </a:gridCol>
                <a:gridCol w="1685747">
                  <a:extLst>
                    <a:ext uri="{9D8B030D-6E8A-4147-A177-3AD203B41FA5}">
                      <a16:colId xmlns:a16="http://schemas.microsoft.com/office/drawing/2014/main" val="2639662112"/>
                    </a:ext>
                  </a:extLst>
                </a:gridCol>
              </a:tblGrid>
              <a:tr h="3640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DNS PC a NTB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počet VZ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      vysoutěžená cena v Kč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0339078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1 554 964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8398219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1 680 220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43968971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3 085 613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29216281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2 364 279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4268860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6 452 288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19394919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3 534 550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6847647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19 852 080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61312037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7 500 000 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96018312"/>
                  </a:ext>
                </a:extLst>
              </a:tr>
              <a:tr h="364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celkem 2017-2024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257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46 023 993 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7623825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52346EC-E3E0-8DB9-48AD-598C730B4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128717"/>
              </p:ext>
            </p:extLst>
          </p:nvPr>
        </p:nvGraphicFramePr>
        <p:xfrm>
          <a:off x="7060878" y="2531803"/>
          <a:ext cx="4146618" cy="3640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748">
                  <a:extLst>
                    <a:ext uri="{9D8B030D-6E8A-4147-A177-3AD203B41FA5}">
                      <a16:colId xmlns:a16="http://schemas.microsoft.com/office/drawing/2014/main" val="507358207"/>
                    </a:ext>
                  </a:extLst>
                </a:gridCol>
                <a:gridCol w="1253917">
                  <a:extLst>
                    <a:ext uri="{9D8B030D-6E8A-4147-A177-3AD203B41FA5}">
                      <a16:colId xmlns:a16="http://schemas.microsoft.com/office/drawing/2014/main" val="3420404722"/>
                    </a:ext>
                  </a:extLst>
                </a:gridCol>
                <a:gridCol w="1613953">
                  <a:extLst>
                    <a:ext uri="{9D8B030D-6E8A-4147-A177-3AD203B41FA5}">
                      <a16:colId xmlns:a16="http://schemas.microsoft.com/office/drawing/2014/main" val="1266672886"/>
                    </a:ext>
                  </a:extLst>
                </a:gridCol>
              </a:tblGrid>
              <a:tr h="4044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DNS AV technika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počet VZ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vysoutěžená cena v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90245889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19 370 999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91213999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3 532 021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9806738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   425 133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4055712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   586 731 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558539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2 758 723 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664449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2 636 365 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71581275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   4 729 113 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2038179"/>
                  </a:ext>
                </a:extLst>
              </a:tr>
              <a:tr h="4044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celkem 2017-2024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103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                         34 039 085 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984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99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1">
            <a:extLst>
              <a:ext uri="{FF2B5EF4-FFF2-40B4-BE49-F238E27FC236}">
                <a16:creationId xmlns:a16="http://schemas.microsoft.com/office/drawing/2014/main" id="{9A548D01-86BC-4A04-9A19-23363A0A5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4D53C06F-02C4-42B7-AAB4-056E8ECC6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C21F07-FC9A-BEA3-AE06-36B7F0630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 fontScale="90000"/>
          </a:bodyPr>
          <a:lstStyle/>
          <a:p>
            <a:r>
              <a:rPr lang="cs-CZ" sz="6000" dirty="0"/>
              <a:t>Nefunkční DNS kde hodnota </a:t>
            </a:r>
            <a:r>
              <a:rPr lang="cs-CZ" sz="6000" dirty="0" err="1"/>
              <a:t>vz</a:t>
            </a:r>
            <a:r>
              <a:rPr lang="cs-CZ" sz="6000" dirty="0"/>
              <a:t> celkem nedosahuje zákonného limitu </a:t>
            </a:r>
          </a:p>
        </p:txBody>
      </p:sp>
      <p:grpSp>
        <p:nvGrpSpPr>
          <p:cNvPr id="27" name="Group 15">
            <a:extLst>
              <a:ext uri="{FF2B5EF4-FFF2-40B4-BE49-F238E27FC236}">
                <a16:creationId xmlns:a16="http://schemas.microsoft.com/office/drawing/2014/main" id="{F0B2D325-F52B-42D3-B95B-0B567E1B2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64412BC-E554-4709-B783-CCD157054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Oval 17">
              <a:extLst>
                <a:ext uri="{FF2B5EF4-FFF2-40B4-BE49-F238E27FC236}">
                  <a16:creationId xmlns:a16="http://schemas.microsoft.com/office/drawing/2014/main" id="{4111AF4E-4C22-4675-8450-1A2447EC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29" name="Zástupný obsah 3">
            <a:extLst>
              <a:ext uri="{FF2B5EF4-FFF2-40B4-BE49-F238E27FC236}">
                <a16:creationId xmlns:a16="http://schemas.microsoft.com/office/drawing/2014/main" id="{DF165B27-201B-F375-2A07-04BB124D51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788276"/>
              </p:ext>
            </p:extLst>
          </p:nvPr>
        </p:nvGraphicFramePr>
        <p:xfrm>
          <a:off x="6250075" y="965199"/>
          <a:ext cx="5579655" cy="3435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596">
                  <a:extLst>
                    <a:ext uri="{9D8B030D-6E8A-4147-A177-3AD203B41FA5}">
                      <a16:colId xmlns:a16="http://schemas.microsoft.com/office/drawing/2014/main" val="3171477357"/>
                    </a:ext>
                  </a:extLst>
                </a:gridCol>
                <a:gridCol w="1301327">
                  <a:extLst>
                    <a:ext uri="{9D8B030D-6E8A-4147-A177-3AD203B41FA5}">
                      <a16:colId xmlns:a16="http://schemas.microsoft.com/office/drawing/2014/main" val="1984250864"/>
                    </a:ext>
                  </a:extLst>
                </a:gridCol>
                <a:gridCol w="2480732">
                  <a:extLst>
                    <a:ext uri="{9D8B030D-6E8A-4147-A177-3AD203B41FA5}">
                      <a16:colId xmlns:a16="http://schemas.microsoft.com/office/drawing/2014/main" val="3760965267"/>
                    </a:ext>
                  </a:extLst>
                </a:gridCol>
              </a:tblGrid>
              <a:tr h="71708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DNS tiskárny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počet VZ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                       cena v Kč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940497690"/>
                  </a:ext>
                </a:extLst>
              </a:tr>
              <a:tr h="400302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45850,00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1173250665"/>
                  </a:ext>
                </a:extLst>
              </a:tr>
              <a:tr h="400302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183419,00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132758229"/>
                  </a:ext>
                </a:extLst>
              </a:tr>
              <a:tr h="400302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261400,00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1234230403"/>
                  </a:ext>
                </a:extLst>
              </a:tr>
              <a:tr h="400302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653688,00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1431805888"/>
                  </a:ext>
                </a:extLst>
              </a:tr>
              <a:tr h="400302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369981,00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4162729165"/>
                  </a:ext>
                </a:extLst>
              </a:tr>
              <a:tr h="71708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 roky 2020-2024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1514338,00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48" marR="12548" marT="12548" marB="0" anchor="b"/>
                </a:tc>
                <a:extLst>
                  <a:ext uri="{0D108BD9-81ED-4DB2-BD59-A6C34878D82A}">
                    <a16:rowId xmlns:a16="http://schemas.microsoft.com/office/drawing/2014/main" val="3466200743"/>
                  </a:ext>
                </a:extLst>
              </a:tr>
            </a:tbl>
          </a:graphicData>
        </a:graphic>
      </p:graphicFrame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4E5D986-5482-4DDB-8C08-78019147B2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965200"/>
          <a:ext cx="4703763" cy="348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656950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5652A6-91F0-B631-40EB-011A3D85E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cs-CZ" dirty="0"/>
              <a:t>Nákup v </a:t>
            </a:r>
            <a:r>
              <a:rPr lang="cs-CZ" dirty="0" err="1"/>
              <a:t>dns</a:t>
            </a:r>
            <a:r>
              <a:rPr lang="cs-CZ" dirty="0"/>
              <a:t> může přispívá k Odpovědnému nakupování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ED2B39-10BA-09A7-7E40-F282DFBDC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rámci DNS na ICT vybavení požaduje JUJ např. nadstandardní délku záruční doby (5 let na PC a monitory a 3 roky na NB), čímž působí na prodloužení životního cyklu výrobků.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Směřuje také k podpoře ekologicky šetrných řešení.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Především v počátku fungování DNS zaznamenala JU u některých nákupů prováděných tímto způsobem výrazné úspory, oproti předchozím nákupům (v RS), při kterých DNS nevyužívala.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1624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F8BEC-F6D5-A4B8-BF8A-C0EEC264D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cs-CZ"/>
              <a:t>závěr</a:t>
            </a:r>
            <a:endParaRPr lang="cs-CZ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5C28329E-AD9A-52F7-EA58-A88EA0DF2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542379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428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54D46B-8529-BD78-AE8A-E7D0F45B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04" y="54480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Dynamický nákupní systém  legislativní vymezení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2B36F-FBC8-3CD3-B20F-875C6FB4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endParaRPr lang="cs-CZ" sz="1500" dirty="0"/>
          </a:p>
          <a:p>
            <a:r>
              <a:rPr lang="cs-CZ" sz="1800" dirty="0"/>
              <a:t>DNS se dle § 138 odst. 1 zákona </a:t>
            </a:r>
            <a:r>
              <a:rPr lang="cs-CZ" sz="1800" b="0" i="0" dirty="0">
                <a:effectLst/>
              </a:rPr>
              <a:t>č. 134/2016 Sb., o zadávání veřejných zakázek (dále též jen „ZZVZ“), který lze využít při uplatňování operativního nakupování </a:t>
            </a:r>
          </a:p>
          <a:p>
            <a:r>
              <a:rPr lang="cs-CZ" sz="1800" dirty="0"/>
              <a:t>DNS rozumíme plně elektronický, otevřený systém pro zadávání veřejných zakázek; ú</a:t>
            </a:r>
            <a:r>
              <a:rPr lang="cs-CZ" sz="1800" b="0" i="0" dirty="0">
                <a:effectLst/>
              </a:rPr>
              <a:t>čelem je ulehčit zadavatelům zadávání veřejných zakázek v případech, kdy zadavatel pořizuje opakovaně zboží, služby či stavební práce běžného charakteru, které jsou na trhu obecně dostupné</a:t>
            </a:r>
            <a:endParaRPr lang="cs-CZ" sz="1800" dirty="0"/>
          </a:p>
          <a:p>
            <a:r>
              <a:rPr lang="cs-CZ" sz="1800" dirty="0"/>
              <a:t>Co znamená běžné a obecně dostupné? </a:t>
            </a:r>
          </a:p>
          <a:p>
            <a:pPr lvl="2"/>
            <a:r>
              <a:rPr lang="cs-CZ" sz="1800" i="1" dirty="0"/>
              <a:t>…..nákup nábytku, výpočetní techniky, kancelářských potřeba, drogistického zboží. …</a:t>
            </a:r>
          </a:p>
          <a:p>
            <a:pPr lvl="2"/>
            <a:r>
              <a:rPr lang="cs-CZ" sz="1800" i="1" dirty="0"/>
              <a:t>DNS má ale mnohem širší využití a běžné a obecně dostupné komodity, služby či práce se budou u jednotlivých zadavatelů lišit, a to dle jejich zaměření a potřeb</a:t>
            </a:r>
            <a:endParaRPr lang="cs-CZ" sz="1800" b="0" i="0" dirty="0">
              <a:effectLst/>
            </a:endParaRPr>
          </a:p>
          <a:p>
            <a:pPr marL="0" indent="0">
              <a:buNone/>
            </a:pPr>
            <a:endParaRPr lang="cs-CZ" sz="1800" b="0" i="0" dirty="0">
              <a:effectLst/>
            </a:endParaRPr>
          </a:p>
          <a:p>
            <a:pPr marL="548640" lvl="2" indent="0">
              <a:buNone/>
            </a:pPr>
            <a:endParaRPr lang="cs-CZ" sz="15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79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54D46B-8529-BD78-AE8A-E7D0F45B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Co je Dynamický nákupní systém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2B36F-FBC8-3CD3-B20F-875C6FB4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32500" lnSpcReduction="20000"/>
          </a:bodyPr>
          <a:lstStyle/>
          <a:p>
            <a:endParaRPr lang="cs-CZ" sz="1600" i="0" dirty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4500" i="0" dirty="0">
                <a:effectLst/>
              </a:rPr>
              <a:t>Využití: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i="0" dirty="0">
                <a:effectLst/>
              </a:rPr>
              <a:t>DNS umožňuje zadavatelům jednoduše, opakovaně zadávat veřejné zakázky, pro které byl zaveden a reagovat na své aktuální potřeby a získávat tak nejvýhodnější cenu na trhu.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i="0" dirty="0">
                <a:effectLst/>
              </a:rPr>
              <a:t>K zařazení do DNS jsou vhodné běžné komodity nebo služby, u kterých dochází k pohybu cen, a lnění nevyžaduje zvláštní postup při přípravě ani komplikovanou realizaci, např. kancelářské potřeby, tiskařské služby, IT technika, překladatelské služby apod.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500" dirty="0"/>
              <a:t>Forma: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dirty="0"/>
              <a:t>Jedná se o plně elektronický proces za využití elektronického nástroje ve smyslu § 28 odst. 1 písm. i) ZZVZ.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500" dirty="0"/>
              <a:t>Průběh: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dirty="0"/>
              <a:t>DNS funguje jako dvoufázový. V první fázi zadavatel DNS zavede. V další fázi pak v zavedeném DNS zadává jednotlivé dílčí veřejné zakázky podle pravidel DNS.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500" dirty="0"/>
              <a:t>Výhody: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dirty="0"/>
              <a:t>zjednodušení nákupu pro zadavatele poté, co byl DNS zavede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dirty="0"/>
              <a:t>flexibilní pro dodavatele; mají možnost přistoupit do zavedeného DNS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3700" dirty="0"/>
              <a:t>lze využít jednoduchý, standardizovaný proces zadávání veřejných zakázek v zavedeném DNS, proto může být DNS vhodný   pro podporu malých a středních podniků (které mají často vliv i na místní zaměstnanost</a:t>
            </a:r>
            <a:r>
              <a:rPr lang="cs-CZ" sz="1500" dirty="0"/>
              <a:t>)</a:t>
            </a:r>
            <a:endParaRPr lang="cs-CZ" sz="13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128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54D46B-8529-BD78-AE8A-E7D0F45B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 err="1"/>
              <a:t>PoDmínky</a:t>
            </a:r>
            <a:r>
              <a:rPr lang="cs-CZ" dirty="0"/>
              <a:t>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2B36F-FBC8-3CD3-B20F-875C6FB4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40000" lnSpcReduction="20000"/>
          </a:bodyPr>
          <a:lstStyle/>
          <a:p>
            <a:pPr lvl="1">
              <a:buFont typeface="Wingdings" panose="05000000000000000000" pitchFamily="2" charset="2"/>
              <a:buChar char="q"/>
            </a:pPr>
            <a:endParaRPr lang="cs-CZ" sz="4300" i="0" dirty="0">
              <a:effectLst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300" i="0" dirty="0">
                <a:effectLst/>
              </a:rPr>
              <a:t>pouze k pořízení standardního plnění 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sz="43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500" i="0" dirty="0">
                <a:effectLst/>
              </a:rPr>
              <a:t>dostatečně určitá specifikace předmětu plnění, informace o elektronickém nástroji a technické informace nezbytné pro   elektronickou komunikaci v zadávací dokumentaci;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sz="4500" i="0" dirty="0">
              <a:effectLst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500" i="0" dirty="0">
                <a:effectLst/>
              </a:rPr>
              <a:t>pokud zadavatel DNS rozdělil, informace o rozdělení DNS do kategorií a uvedení kritérií pro kategorie v zadávací    dokumentaci;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sz="4500" i="0" dirty="0">
              <a:effectLst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500" i="0" dirty="0">
                <a:effectLst/>
              </a:rPr>
              <a:t>od účastníků zadávacího řízení nelze požadovat poskytnutí jistoty a od dodavatelů nelze požadovat úplatu za používání   DNS;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sz="4500" i="0" dirty="0">
              <a:effectLst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500" i="0" dirty="0">
                <a:effectLst/>
              </a:rPr>
              <a:t>dobu trvání DNS je třeba stanovit s přihlédnutím k souhrnné předpokládané hodnotě všech veřejných zakázek, které mohou být v DNS zadány. </a:t>
            </a:r>
            <a:endParaRPr lang="cs-CZ" sz="13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370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12CC30-1A23-3BE8-72A0-2F07F4BB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Dynamický </a:t>
            </a:r>
            <a:r>
              <a:rPr lang="cs-CZ" dirty="0" err="1"/>
              <a:t>nÁkupní</a:t>
            </a:r>
            <a:r>
              <a:rPr lang="cs-CZ" dirty="0"/>
              <a:t> systém na JU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CBD1A-AF45-E4B1-3CBE-3512E8809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Autofit/>
          </a:bodyPr>
          <a:lstStyle/>
          <a:p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Jihočeská Univerzita zavedla DNS již v roce 2017 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DNS vnímá jako vhodný nástroj pro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centralizované zadávání veřejných zakázek  - je jím možné sdružit poptávání standardního zboží a služeb pro hospodářská střediska JU.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 od roku 2017 postupně zavedla šest dynamických nákupních systémů, z nichž čtyři jsou do současné doby plně využívány</a:t>
            </a:r>
          </a:p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Od některých později ustoupila, nyní zavedeny 4 DNS, které považuje z hlediska naplňování svých potřeb za funkční: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i="0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58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12CC30-1A23-3BE8-72A0-2F07F4BB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Dynamický </a:t>
            </a:r>
            <a:r>
              <a:rPr lang="cs-CZ" dirty="0" err="1"/>
              <a:t>nÁkupní</a:t>
            </a:r>
            <a:r>
              <a:rPr lang="cs-CZ" dirty="0"/>
              <a:t> systém na JU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CBD1A-AF45-E4B1-3CBE-3512E8809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Autofit/>
          </a:bodyPr>
          <a:lstStyle/>
          <a:p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i="0" dirty="0">
                <a:effectLst/>
              </a:rPr>
              <a:t>DNS pro standardní ICT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DNS pro AV techniku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i="0" dirty="0">
                <a:effectLst/>
              </a:rPr>
              <a:t>DNS pro chemikálie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DNS pro spotřební laboratorní materiál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JU prostřednictvím DNS </a:t>
            </a:r>
            <a:r>
              <a:rPr lang="cs-CZ" i="0" dirty="0">
                <a:effectLst/>
              </a:rPr>
              <a:t>dokáže operativně a pravidelně nakupovat ve velkých objemech 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Zadávání zakázek v DNS je jednou z důležitých pracovních činností, kterou </a:t>
            </a:r>
            <a:r>
              <a:rPr lang="cs-CZ" dirty="0">
                <a:effectLst/>
                <a:ea typeface="Calibri" panose="020F0502020204030204" pitchFamily="34" charset="0"/>
              </a:rPr>
              <a:t>Útvar veřejných zakázek pro všechny součásti JU zajišťuje.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i="0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75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43">
            <a:extLst>
              <a:ext uri="{FF2B5EF4-FFF2-40B4-BE49-F238E27FC236}">
                <a16:creationId xmlns:a16="http://schemas.microsoft.com/office/drawing/2014/main" id="{9A548D01-86BC-4A04-9A19-23363A0A5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45">
            <a:extLst>
              <a:ext uri="{FF2B5EF4-FFF2-40B4-BE49-F238E27FC236}">
                <a16:creationId xmlns:a16="http://schemas.microsoft.com/office/drawing/2014/main" id="{4D53C06F-02C4-42B7-AAB4-056E8ECC6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E58F25-2420-B326-7802-F4D994C9C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/>
          </a:bodyPr>
          <a:lstStyle/>
          <a:p>
            <a:r>
              <a:rPr lang="cs-CZ" sz="6000" dirty="0"/>
              <a:t>Jak jsme začínali ? </a:t>
            </a:r>
          </a:p>
        </p:txBody>
      </p:sp>
      <p:sp>
        <p:nvSpPr>
          <p:cNvPr id="28" name="Zástupný obsah 2">
            <a:extLst>
              <a:ext uri="{FF2B5EF4-FFF2-40B4-BE49-F238E27FC236}">
                <a16:creationId xmlns:a16="http://schemas.microsoft.com/office/drawing/2014/main" id="{07AF71AE-7DC5-4AA8-9926-5A1F7EF70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65199"/>
            <a:ext cx="4704419" cy="3488445"/>
          </a:xfrm>
        </p:spPr>
        <p:txBody>
          <a:bodyPr>
            <a:normAutofit/>
          </a:bodyPr>
          <a:lstStyle/>
          <a:p>
            <a:r>
              <a:rPr lang="cs-CZ" sz="1700" b="0" i="0" dirty="0">
                <a:effectLst/>
              </a:rPr>
              <a:t>JU přistoupila k zavedení prvního DNS již v roce 2017, kdy se řešilo, jak co nejlépe pořizovat chemikálie a spotřební laboratorní materiál – tj. specifické dodávky pro potřeby vědecké praxe na Přírodovědecké fakultě JU.</a:t>
            </a:r>
          </a:p>
          <a:p>
            <a:r>
              <a:rPr lang="cs-CZ" sz="1700" dirty="0"/>
              <a:t>Přes určitá specifika se jakými jsou dodávky chemikálií a spotřebního laboratorního materiálu </a:t>
            </a:r>
            <a:r>
              <a:rPr lang="cs-CZ" sz="1700" b="0" i="0" dirty="0">
                <a:effectLst/>
              </a:rPr>
              <a:t>se jedná ve všech případech o „běžné“, opakovaně a často poptávané plnění. </a:t>
            </a:r>
          </a:p>
          <a:p>
            <a:r>
              <a:rPr lang="cs-CZ" sz="1700" i="0" dirty="0">
                <a:effectLst/>
              </a:rPr>
              <a:t>Do dnešní doby jsme administrovali desítky zakázek </a:t>
            </a:r>
          </a:p>
          <a:p>
            <a:endParaRPr lang="cs-CZ" sz="1700" b="1" i="0" dirty="0">
              <a:effectLst/>
              <a:latin typeface="Helvetica Neue"/>
            </a:endParaRPr>
          </a:p>
        </p:txBody>
      </p:sp>
      <p:grpSp>
        <p:nvGrpSpPr>
          <p:cNvPr id="54" name="Group 47">
            <a:extLst>
              <a:ext uri="{FF2B5EF4-FFF2-40B4-BE49-F238E27FC236}">
                <a16:creationId xmlns:a16="http://schemas.microsoft.com/office/drawing/2014/main" id="{F0B2D325-F52B-42D3-B95B-0B567E1B2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55" name="Oval 48">
              <a:extLst>
                <a:ext uri="{FF2B5EF4-FFF2-40B4-BE49-F238E27FC236}">
                  <a16:creationId xmlns:a16="http://schemas.microsoft.com/office/drawing/2014/main" id="{564412BC-E554-4709-B783-CCD157054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Oval 49">
              <a:extLst>
                <a:ext uri="{FF2B5EF4-FFF2-40B4-BE49-F238E27FC236}">
                  <a16:creationId xmlns:a16="http://schemas.microsoft.com/office/drawing/2014/main" id="{4111AF4E-4C22-4675-8450-1A2447EC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C92853D-082A-B0B4-4E72-E3A5AE099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30639"/>
              </p:ext>
            </p:extLst>
          </p:nvPr>
        </p:nvGraphicFramePr>
        <p:xfrm>
          <a:off x="6417732" y="1221715"/>
          <a:ext cx="4761325" cy="2745612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1741957">
                  <a:extLst>
                    <a:ext uri="{9D8B030D-6E8A-4147-A177-3AD203B41FA5}">
                      <a16:colId xmlns:a16="http://schemas.microsoft.com/office/drawing/2014/main" val="2790303956"/>
                    </a:ext>
                  </a:extLst>
                </a:gridCol>
                <a:gridCol w="1285590">
                  <a:extLst>
                    <a:ext uri="{9D8B030D-6E8A-4147-A177-3AD203B41FA5}">
                      <a16:colId xmlns:a16="http://schemas.microsoft.com/office/drawing/2014/main" val="2615381351"/>
                    </a:ext>
                  </a:extLst>
                </a:gridCol>
                <a:gridCol w="1733778">
                  <a:extLst>
                    <a:ext uri="{9D8B030D-6E8A-4147-A177-3AD203B41FA5}">
                      <a16:colId xmlns:a16="http://schemas.microsoft.com/office/drawing/2014/main" val="3797179652"/>
                    </a:ext>
                  </a:extLst>
                </a:gridCol>
              </a:tblGrid>
              <a:tr h="3109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DNS chemikálie/ SLM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počet  VZ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hodnota v Kč 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615483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2 547 632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94720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1 399 465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49235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   906 298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137230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793 550 Kč </a:t>
                      </a:r>
                      <a:endParaRPr lang="cs-CZ" sz="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904238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   660 402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6560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1 156 517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097281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1 114 650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92271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                              627 382 Kč </a:t>
                      </a:r>
                      <a:endParaRPr lang="cs-CZ" sz="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54979"/>
                  </a:ext>
                </a:extLst>
              </a:tr>
              <a:tr h="270522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celkem 2017-2024</a:t>
                      </a:r>
                      <a:endParaRPr lang="cs-CZ" sz="9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248</a:t>
                      </a:r>
                      <a:endParaRPr lang="cs-CZ" sz="9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9 205 896 Kč </a:t>
                      </a:r>
                      <a:endParaRPr lang="cs-CZ" sz="9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47" marR="4833" marT="12185" marB="9138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004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21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54D46B-8529-BD78-AE8A-E7D0F45B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Jak rozptýlit obavy dodavatelů?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2B36F-FBC8-3CD3-B20F-875C6FB4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endParaRPr lang="cs-CZ" sz="1600" dirty="0"/>
          </a:p>
          <a:p>
            <a:r>
              <a:rPr lang="cs-CZ" sz="1600" dirty="0"/>
              <a:t>Předběžné tržní konzultace</a:t>
            </a:r>
          </a:p>
          <a:p>
            <a:r>
              <a:rPr lang="cs-CZ" sz="1600" dirty="0"/>
              <a:t>Na JU jsme začali používat formulář žádosti a v dílčích veřejných zakázkách začalo používat tzv. formulář nabídky</a:t>
            </a:r>
          </a:p>
          <a:p>
            <a:r>
              <a:rPr lang="cs-CZ" sz="1600" dirty="0"/>
              <a:t> Podklad pro dodavatele, kde pouze doplňují údaje a informace do vyznačených míst předloženého vzoru, případně dokládají dokumenty jako přílohu (doklady ke kvalifikaci, certifikáty) </a:t>
            </a:r>
          </a:p>
          <a:p>
            <a:r>
              <a:rPr lang="pl-PL" sz="1600" dirty="0"/>
              <a:t>Žádost o účast ani nabídku tak dodavatelé sami nevytvářejí; ocení, že dochází k administrativnímu zjednodušení formálních náležitostí;</a:t>
            </a:r>
          </a:p>
          <a:p>
            <a:r>
              <a:rPr lang="pl-PL" sz="1600" dirty="0"/>
              <a:t>Administrátoři ocení zjednodušení kontroly předložených žádostí o účast či nabídek, jakož i k eliminaci nejrůznějších běžných pochybení dodavatelů;</a:t>
            </a:r>
          </a:p>
          <a:p>
            <a:r>
              <a:rPr lang="pl-PL" sz="1600" dirty="0"/>
              <a:t>Odpadá tak často nutnost dožádat dodatečně objasnění u dodavatele a postup se stává rychlejší</a:t>
            </a:r>
          </a:p>
          <a:p>
            <a:endParaRPr lang="pl-PL" sz="1600" dirty="0"/>
          </a:p>
          <a:p>
            <a:endParaRPr lang="cs-CZ" sz="1600" dirty="0"/>
          </a:p>
          <a:p>
            <a:endParaRPr lang="cs-CZ" sz="1600" b="0" i="0" dirty="0">
              <a:effectLst/>
            </a:endParaRPr>
          </a:p>
          <a:p>
            <a:endParaRPr lang="cs-CZ" sz="1500" b="0" i="0" dirty="0">
              <a:effectLst/>
            </a:endParaRPr>
          </a:p>
          <a:p>
            <a:pPr marL="548640" lvl="2" indent="0">
              <a:buNone/>
            </a:pPr>
            <a:endParaRPr lang="cs-CZ" sz="15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78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548D01-86BC-4A04-9A19-23363A0A5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53C06F-02C4-42B7-AAB4-056E8ECC6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561ADC-EB51-453F-CECB-0B0FAB1F7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002"/>
            <a:ext cx="10058400" cy="1522993"/>
          </a:xfrm>
        </p:spPr>
        <p:txBody>
          <a:bodyPr>
            <a:normAutofit/>
          </a:bodyPr>
          <a:lstStyle/>
          <a:p>
            <a:r>
              <a:rPr lang="cs-CZ" sz="5600"/>
              <a:t>Dotační nákupy ve zrychleném čase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E46B8-8150-A7DB-EA29-AFF07029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959" y="552384"/>
            <a:ext cx="4704419" cy="3488445"/>
          </a:xfrm>
        </p:spPr>
        <p:txBody>
          <a:bodyPr>
            <a:normAutofit/>
          </a:bodyPr>
          <a:lstStyle/>
          <a:p>
            <a:endParaRPr lang="cs-CZ" sz="1500" dirty="0"/>
          </a:p>
          <a:p>
            <a:pPr algn="just"/>
            <a:r>
              <a:rPr lang="cs-CZ" sz="1800" dirty="0"/>
              <a:t>V roce 2018 JU získala dotaci na podporu rozvoje studijního prostředí na VŠ a během 12 měsíců bylo nutné  v krátkém čase profinancovat cca 115 mil. Kč  </a:t>
            </a:r>
          </a:p>
          <a:p>
            <a:pPr algn="just"/>
            <a:r>
              <a:rPr lang="cs-CZ" sz="1800" dirty="0"/>
              <a:t>Hledalo se řešení pro nákupy interiérového vybavení, AV a IT techniky, v předpokládané hodnotě přes 100 mil. Kč</a:t>
            </a:r>
          </a:p>
          <a:p>
            <a:pPr algn="just"/>
            <a:r>
              <a:rPr lang="cs-CZ" sz="1800" dirty="0"/>
              <a:t>Přes počáteční nedůvěru DNS zvítězil jako nejefektivnější a nejbezpečnější řešení zadávání.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0B2D325-F52B-42D3-B95B-0B567E1B2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64412BC-E554-4709-B783-CCD157054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111AF4E-4C22-4675-8450-1A2447ECB0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6168CDD-7B1E-FD9F-0574-9AB7CFC313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015539"/>
              </p:ext>
            </p:extLst>
          </p:nvPr>
        </p:nvGraphicFramePr>
        <p:xfrm>
          <a:off x="6096000" y="965199"/>
          <a:ext cx="5620378" cy="3391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41142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366</TotalTime>
  <Words>1262</Words>
  <Application>Microsoft Office PowerPoint</Application>
  <PresentationFormat>Širokoúhlá obrazovka</PresentationFormat>
  <Paragraphs>198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Calibri</vt:lpstr>
      <vt:lpstr>Helvetica Neue</vt:lpstr>
      <vt:lpstr>Rockwell</vt:lpstr>
      <vt:lpstr>Rockwell Condensed</vt:lpstr>
      <vt:lpstr>Rockwell Extra Bold</vt:lpstr>
      <vt:lpstr>Times New Roman</vt:lpstr>
      <vt:lpstr>Wingdings</vt:lpstr>
      <vt:lpstr>Dřevo</vt:lpstr>
      <vt:lpstr>Dynamické nákupy</vt:lpstr>
      <vt:lpstr>Dynamický nákupní systém  legislativní vymezení </vt:lpstr>
      <vt:lpstr>Co je Dynamický nákupní systém ?</vt:lpstr>
      <vt:lpstr>PoDmínky využití</vt:lpstr>
      <vt:lpstr>Dynamický nÁkupní systém na JU</vt:lpstr>
      <vt:lpstr>Dynamický nÁkupní systém na JU II.</vt:lpstr>
      <vt:lpstr>Jak jsme začínali ? </vt:lpstr>
      <vt:lpstr>Jak rozptýlit obavy dodavatelů? </vt:lpstr>
      <vt:lpstr>Dotační nákupy ve zrychleném čase </vt:lpstr>
      <vt:lpstr>DNS na JU zvítězil pro své výhody</vt:lpstr>
      <vt:lpstr>DNS na JU v číslech </vt:lpstr>
      <vt:lpstr>Nefunkční DNS kde hodnota vz celkem nedosahuje zákonného limitu </vt:lpstr>
      <vt:lpstr>Nákup v dns může přispívá k Odpovědnému nakupování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Radka Madarová</dc:creator>
  <cp:lastModifiedBy>Radka Madarová</cp:lastModifiedBy>
  <cp:revision>6</cp:revision>
  <dcterms:created xsi:type="dcterms:W3CDTF">2024-08-16T08:44:08Z</dcterms:created>
  <dcterms:modified xsi:type="dcterms:W3CDTF">2024-10-29T13:35:28Z</dcterms:modified>
</cp:coreProperties>
</file>