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</p:sldIdLst>
  <p:sldSz cx="18288000" cy="10287000"/>
  <p:notesSz cx="6797675" cy="9926638"/>
  <p:embeddedFontLst>
    <p:embeddedFont>
      <p:font typeface="Graphik 1" panose="020B0604020202020204" charset="0"/>
      <p:regular r:id="rId36"/>
    </p:embeddedFont>
    <p:embeddedFont>
      <p:font typeface="Graphik 2" panose="020B0604020202020204" charset="0"/>
      <p:regular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  <p:embeddedFont>
      <p:font typeface="Open Sans Bold" panose="020B0806030504020204" pitchFamily="34" charset="0"/>
      <p:regular r:id="rId42"/>
      <p:bold r:id="rId43"/>
    </p:embeddedFont>
    <p:embeddedFont>
      <p:font typeface="Open Sans Bold Italics" panose="020B0604020202020204" charset="0"/>
      <p:regular r:id="rId44"/>
    </p:embeddedFont>
    <p:embeddedFont>
      <p:font typeface="Open Sans Italics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1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rr.gov.cz/irop/verejne-zakazky-v-projektech-irop-pohledem-centra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rr.gov.cz/povodne-202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hyperlink" Target="https://mmr.gov.cz/cs/ministerstvo/povodne-2024/kontakty-na-pobocky-centra-pro-regionalni-rozvoj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rop.gov.cz/cs/ostatni/web/novinky/zs-50-irop14%E2%80%9320-zs-24-irop21-27_povodne" TargetMode="External"/><Relationship Id="rId2" Type="http://schemas.openxmlformats.org/officeDocument/2006/relationships/hyperlink" Target="https://mmr.gov.cz/cs/ministerstvo/povodne-2024/verejne-zakazky-pri-mimoradne-udalosti/ke-stazeni-infoletak-jak-na-verejne-zakazky-po-p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086587" cy="10736205"/>
          </a:xfrm>
          <a:custGeom>
            <a:avLst/>
            <a:gdLst/>
            <a:ahLst/>
            <a:cxnLst/>
            <a:rect l="l" t="t" r="r" b="b"/>
            <a:pathLst>
              <a:path w="19086587" h="10736205">
                <a:moveTo>
                  <a:pt x="0" y="0"/>
                </a:moveTo>
                <a:lnTo>
                  <a:pt x="19086587" y="0"/>
                </a:lnTo>
                <a:lnTo>
                  <a:pt x="19086587" y="10736205"/>
                </a:lnTo>
                <a:lnTo>
                  <a:pt x="0" y="107362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5" b="-969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303905"/>
            <a:chOff x="0" y="0"/>
            <a:chExt cx="4816593" cy="2713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3786"/>
            </a:xfrm>
            <a:custGeom>
              <a:avLst/>
              <a:gdLst/>
              <a:ahLst/>
              <a:cxnLst/>
              <a:rect l="l" t="t" r="r" b="b"/>
              <a:pathLst>
                <a:path w="4816592" h="2713786">
                  <a:moveTo>
                    <a:pt x="0" y="0"/>
                  </a:moveTo>
                  <a:lnTo>
                    <a:pt x="4816592" y="0"/>
                  </a:lnTo>
                  <a:lnTo>
                    <a:pt x="4816592" y="2713786"/>
                  </a:lnTo>
                  <a:lnTo>
                    <a:pt x="0" y="271378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80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066800"/>
            <a:ext cx="16230600" cy="6316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759"/>
              </a:lnSpc>
            </a:pPr>
            <a:r>
              <a:rPr lang="en-US" sz="21999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VZ TOUR</a:t>
            </a:r>
            <a:r>
              <a:rPr lang="en-US" sz="21999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.</a:t>
            </a:r>
          </a:p>
          <a:p>
            <a:pPr algn="l">
              <a:lnSpc>
                <a:spcPts val="23759"/>
              </a:lnSpc>
            </a:pPr>
            <a:endParaRPr lang="en-US" sz="21999">
              <a:solidFill>
                <a:srgbClr val="C7191F"/>
              </a:solidFill>
              <a:latin typeface="Graphik 2"/>
              <a:ea typeface="Graphik 2"/>
              <a:cs typeface="Graphik 2"/>
              <a:sym typeface="Graphik 2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0" y="8821"/>
            <a:ext cx="19086587" cy="10736205"/>
          </a:xfrm>
          <a:custGeom>
            <a:avLst/>
            <a:gdLst/>
            <a:ahLst/>
            <a:cxnLst/>
            <a:rect l="l" t="t" r="r" b="b"/>
            <a:pathLst>
              <a:path w="19086587" h="10736205">
                <a:moveTo>
                  <a:pt x="0" y="0"/>
                </a:moveTo>
                <a:lnTo>
                  <a:pt x="19086587" y="0"/>
                </a:lnTo>
                <a:lnTo>
                  <a:pt x="19086587" y="10736206"/>
                </a:lnTo>
                <a:lnTo>
                  <a:pt x="0" y="107362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55" b="-969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6277040" y="-1723960"/>
            <a:ext cx="5733920" cy="18288000"/>
            <a:chOff x="0" y="0"/>
            <a:chExt cx="1510168" cy="4816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0168" cy="4816592"/>
            </a:xfrm>
            <a:custGeom>
              <a:avLst/>
              <a:gdLst/>
              <a:ahLst/>
              <a:cxnLst/>
              <a:rect l="l" t="t" r="r" b="b"/>
              <a:pathLst>
                <a:path w="1510168" h="4816592">
                  <a:moveTo>
                    <a:pt x="0" y="0"/>
                  </a:moveTo>
                  <a:lnTo>
                    <a:pt x="1510168" y="0"/>
                  </a:lnTo>
                  <a:lnTo>
                    <a:pt x="151016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510168" cy="4883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23950" y="4091940"/>
            <a:ext cx="7490869" cy="129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Centrum pro regionální rozvoj </a:t>
            </a:r>
          </a:p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České republiky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123950" y="9267086"/>
            <a:ext cx="6659924" cy="528201"/>
          </a:xfrm>
          <a:custGeom>
            <a:avLst/>
            <a:gdLst/>
            <a:ahLst/>
            <a:cxnLst/>
            <a:rect l="l" t="t" r="r" b="b"/>
            <a:pathLst>
              <a:path w="6659924" h="528201">
                <a:moveTo>
                  <a:pt x="0" y="0"/>
                </a:moveTo>
                <a:lnTo>
                  <a:pt x="6659924" y="0"/>
                </a:lnTo>
                <a:lnTo>
                  <a:pt x="6659924" y="528201"/>
                </a:lnTo>
                <a:lnTo>
                  <a:pt x="0" y="52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19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720380" y="-3861566"/>
            <a:ext cx="25728760" cy="18010132"/>
          </a:xfrm>
          <a:custGeom>
            <a:avLst/>
            <a:gdLst/>
            <a:ahLst/>
            <a:cxnLst/>
            <a:rect l="l" t="t" r="r" b="b"/>
            <a:pathLst>
              <a:path w="25728760" h="18010132">
                <a:moveTo>
                  <a:pt x="0" y="0"/>
                </a:moveTo>
                <a:lnTo>
                  <a:pt x="25728760" y="0"/>
                </a:lnTo>
                <a:lnTo>
                  <a:pt x="25728760" y="18010132"/>
                </a:lnTo>
                <a:lnTo>
                  <a:pt x="0" y="180101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>
              <a:solidFill>
                <a:srgbClr val="C81C22"/>
              </a:solidFill>
            </a:endParaRPr>
          </a:p>
        </p:txBody>
      </p:sp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9761"/>
            <a:ext cx="14966288" cy="334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1977" lvl="1" indent="-342900" algn="just">
              <a:lnSpc>
                <a:spcPts val="3599"/>
              </a:lnSpc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Nepřistoupení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aplikaci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výzvy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46 ZZVZ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zhojitelných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nejvýhodnější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korekce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výši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rozdílu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nabídkových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</a:p>
          <a:p>
            <a:pPr marL="601977" lvl="1" indent="-342900" algn="just">
              <a:lnSpc>
                <a:spcPts val="3599"/>
              </a:lnSpc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Výběr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odstoupení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podávajícího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nejvýhodnější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neposkytnutí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součinnosti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výběr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druhé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pořadí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propojení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dodavatelé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601977" lvl="1" indent="-342900" algn="just">
              <a:lnSpc>
                <a:spcPts val="3599"/>
              </a:lnSpc>
              <a:buFont typeface="Arial" panose="020B0604020202020204" pitchFamily="34" charset="0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Nehospodárně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nastavený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způsob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hodnocení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Na co </a:t>
            </a:r>
            <a:r>
              <a:rPr lang="en-US" sz="6199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si</a:t>
            </a:r>
            <a:r>
              <a:rPr lang="en-US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6199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dát</a:t>
            </a:r>
            <a:r>
              <a:rPr lang="en-US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6199" dirty="0" err="1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pozor</a:t>
            </a:r>
            <a:endParaRPr lang="en-US" sz="6199" dirty="0">
              <a:solidFill>
                <a:srgbClr val="C81C22"/>
              </a:solidFill>
              <a:latin typeface="Graphik 2"/>
              <a:ea typeface="Graphik 2"/>
              <a:cs typeface="Graphik 2"/>
              <a:sym typeface="Graphik 2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38225"/>
            <a:ext cx="16230600" cy="5708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5"/>
              </a:lnSpc>
            </a:pPr>
            <a:endParaRPr/>
          </a:p>
          <a:p>
            <a:pPr algn="l">
              <a:lnSpc>
                <a:spcPts val="11015"/>
              </a:lnSpc>
            </a:pPr>
            <a:endParaRPr/>
          </a:p>
          <a:p>
            <a:pPr algn="l">
              <a:lnSpc>
                <a:spcPts val="11015"/>
              </a:lnSpc>
            </a:pPr>
            <a:endParaRPr/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Příklady z </a:t>
            </a:r>
            <a:r>
              <a:rPr lang="en-US" sz="10199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PRAXE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71633"/>
            <a:ext cx="16230600" cy="31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Původně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personálně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majetkově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propojený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nabídnul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cca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600 tis.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výhodnější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přičemž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následné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neposkytnutí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součinnosti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přes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opakovanou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mohlo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být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zjevně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provedeno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maximalizace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zisku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podnikatelské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skupiny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postupujícího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péčí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hospodáře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být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akceptovatelné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Y bez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dalšího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uzavřít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neboť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vzhledem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existujícím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okolnostem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nemohl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považovat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vzešlou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hospodářské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soutěže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l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Propojení dodavatelů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dodávka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RTG, PH: 5 mil.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Kč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bez DPH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67467"/>
            <a:ext cx="7810500" cy="4119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SDEU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věci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C-144/17 ze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8. 2. 2018 „v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zájmu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proporcionality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vyžaduje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povinnost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přezkoumat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posoudit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skutkový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mohl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určit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vztah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mezi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dvěma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entitami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konkrétní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vliv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obsah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každé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předložených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téhož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přičemž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konstatování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takového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vlivu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jakékoli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postačuje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to, aby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mohly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být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uvedené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podniky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Propojení dodavatelů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9448800" y="3367467"/>
            <a:ext cx="7810500" cy="365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b="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SDEU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věci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C-531/16 ze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17. 5. 2018,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němž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akcentoval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povinnost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-li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dispozici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skutečnosti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zpochybňující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samostatnost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nezávislost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tyto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pochybnosti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vyhodnotit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Pokud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ukáže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nejsou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samostatné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nezávislé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uzavřít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kteří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předložili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takovou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dodávka RTG, PH: 5 mil. Kč bez DPH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71633"/>
            <a:ext cx="16230600" cy="33495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spcAft>
                <a:spcPts val="1200"/>
              </a:spcAft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Snaha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dojednat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snížení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úroveň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nabídnuté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původně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snížení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zachování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ostatních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nezměněné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podobě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nepředstavovalo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podstatnou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změnu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smyslu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222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 ZZVZ).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Zrušení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127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písm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b) ZZVZ,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aplikovat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vybranému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zanikne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127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písm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d) ZZVZ,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neboť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vysokou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mírou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pravděpodobnosti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domnívat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ovlivnil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výsledek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soutěže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Propojení dodavatelů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A co zadavatel?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71633"/>
            <a:ext cx="16390865" cy="31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Přes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značný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rozdíl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nabídkové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mezi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původně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důvodu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neposkytnutí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součinnosti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podpisem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aniž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využil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46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 ZZVZ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aniž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provedl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nápravné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opatření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podobě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zrušení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rozhodnutí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co mu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dokumenty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námitek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svému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přičemž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výběru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dražší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odstupem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více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měsíců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co od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obdržel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dokumenty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následně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cca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11 mil.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vyšší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nabídková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čímž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porušil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Aplikace § 46 vs. 3E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stavba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silnice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, PH: 130 mil.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Kč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bez DPH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876458"/>
            <a:ext cx="16230600" cy="1349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Poukazoval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obligatorní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charakter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ustanovení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7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písm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b) ZZVZ (resp.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8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písm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b)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2023),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povinen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co mu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určené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nedoložil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doklady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smyslu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3 ZZVZ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5809294"/>
            <a:ext cx="16764816" cy="31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Ustanovení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6 ZZVZ (resp.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7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novele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2023)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zcela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zjevně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umožňuje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výzvy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3 ZZVZ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využít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objasnění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46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 ZZVZ.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Věta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druhá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46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 ZZVZ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přitom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výslovně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uvádí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předmětnou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žádost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učinit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opakovaně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rovněž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stanovenou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prodloužit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prominout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zmeškání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formální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(ani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faktické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stránce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nic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nebránilo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tom, aby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opětovně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vyzval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předložení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dokladů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3 ZZVZ,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aby mu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stanovenou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prodloužil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prominul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zmeškání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Aplikace § 46 vs. 3E</a:t>
            </a:r>
          </a:p>
        </p:txBody>
      </p:sp>
      <p:sp>
        <p:nvSpPr>
          <p:cNvPr id="5" name="Freeform 5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stavba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silnice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, PH: 130 mil.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Kč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bez DPH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437677"/>
            <a:ext cx="16230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Centrum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88018"/>
            <a:ext cx="16230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Zadavatel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876458"/>
            <a:ext cx="16230600" cy="413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A kolikrát mám vyzývat? Donekonečna?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960564"/>
            <a:ext cx="16230600" cy="365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hospodář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se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získat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stejné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výhodnějších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snažit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učinit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veškeré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možné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získání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výhodnějšího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žádném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rezignovat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opětovnou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předložení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dokladů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122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3 ZZVZ,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zrušení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rozhodnutí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co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doložil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doklady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rámci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námitek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svému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uváděném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nikoliv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paušálně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Teprve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kdyby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ani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opakovanou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vybraný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nereagoval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doklady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nedoložil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souladu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zásadami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pokud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tohoto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vyloučil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uzavřel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dalším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účastníkem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pořadí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Aplikace § 46 vs. 3E</a:t>
            </a:r>
          </a:p>
        </p:txBody>
      </p:sp>
      <p:sp>
        <p:nvSpPr>
          <p:cNvPr id="5" name="Freeform 5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stavba silnice, PH: 130 mil. Kč bez DPH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70039"/>
            <a:ext cx="16230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Centrum (jednou a dost?)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488018"/>
            <a:ext cx="16230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Zadavatel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368856"/>
            <a:ext cx="16230600" cy="887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zkrácení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20 %, PH: 44 600 000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tj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„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ocenil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“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zkrácení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30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částku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11 150 000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přepočtu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PH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doba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260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max.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zkrácení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4960564"/>
            <a:ext cx="16230600" cy="31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Zkrácení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20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vyrovnané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prodražením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6 430 666,-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DPH,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přihlédnutím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konkrétnímu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předmětu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považovat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natolik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významné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natolik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významnými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socio-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ekonomickými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dopady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schopno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zdůvodnit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jednoznačně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obhájit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významné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finanční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navýšení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Umístění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dětí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do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předškolního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pouhých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30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dříve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vykompenzované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částkou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přesahující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6 (a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potenciálně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11)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miliónů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Kč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DPH, by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nebylo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obhajitelné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ani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základě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zpracování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podrobné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socio-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ekonomické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analýzy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komplexně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řešící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problematiku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včetně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porovnání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veškerých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nákladů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přínosů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Zkrácení lhůt v hodnocení vs. 3E</a:t>
            </a:r>
          </a:p>
        </p:txBody>
      </p:sp>
      <p:sp>
        <p:nvSpPr>
          <p:cNvPr id="5" name="Freeform 5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TextBox 6"/>
          <p:cNvSpPr txBox="1"/>
          <p:nvPr/>
        </p:nvSpPr>
        <p:spPr>
          <a:xfrm>
            <a:off x="1028700" y="2533433"/>
            <a:ext cx="16230600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VZ – </a:t>
            </a:r>
            <a:r>
              <a:rPr lang="en-US" sz="3600" dirty="0" err="1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novostavba</a:t>
            </a:r>
            <a:r>
              <a:rPr lang="en-US" sz="3600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MŠ, HK: NC 80 %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4570039"/>
            <a:ext cx="16230600" cy="3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80"/>
              </a:lnSpc>
            </a:pPr>
            <a:r>
              <a:rPr lang="en-US" sz="240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Centrum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598649"/>
            <a:ext cx="8115300" cy="2127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r>
              <a:rPr lang="en-US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Mgr. </a:t>
            </a:r>
            <a:r>
              <a:rPr lang="cs-CZ" sz="18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Lukáš Holub</a:t>
            </a:r>
            <a:endParaRPr lang="en-US" sz="18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l">
              <a:lnSpc>
                <a:spcPts val="2849"/>
              </a:lnSpc>
            </a:pP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vedoucí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oddělení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administrace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veřejných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zakázek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Plzeň</a:t>
            </a: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49"/>
              </a:lnSpc>
            </a:pP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Územní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odbor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IROP pro </a:t>
            </a:r>
            <a:r>
              <a:rPr lang="cs-CZ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Plzeňský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kraj</a:t>
            </a:r>
          </a:p>
          <a:p>
            <a:pPr algn="l">
              <a:lnSpc>
                <a:spcPts val="2849"/>
              </a:lnSpc>
            </a:pP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Centrum pro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regionální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rozvoj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České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republiky</a:t>
            </a: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49"/>
              </a:lnSpc>
            </a:pP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49"/>
              </a:lnSpc>
            </a:pPr>
            <a:r>
              <a:rPr lang="cs-CZ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12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</a:t>
            </a:r>
            <a:r>
              <a:rPr lang="cs-CZ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r>
              <a:rPr lang="en-US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2024, VZ Tour, </a:t>
            </a:r>
            <a:r>
              <a:rPr lang="cs-CZ" sz="18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České Budějovice</a:t>
            </a: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1038225"/>
            <a:ext cx="16230600" cy="431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ZÁSADY 3E </a:t>
            </a:r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 KONTROLNÍ </a:t>
            </a:r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PRAXI CENTRA</a:t>
            </a:r>
            <a:r>
              <a:rPr lang="en-US" sz="10199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144000" y="7598649"/>
            <a:ext cx="8115300" cy="691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49"/>
              </a:lnSpc>
            </a:pP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2849"/>
              </a:lnSpc>
            </a:pPr>
            <a:endParaRPr lang="en-US" sz="18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4442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 jako řádný hospodář musí dbát vždy na dodržování zásad 3E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ZZVZ stojí z pohledu poskytovatele dotace vedle zásad 3E 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Zvýšenou pozornost s ohledem na zásady 3E by měl zadavatel uplatnit zejména při aplikaci § 46 ZZVZ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Přístup k posouzení porušení 3E nelze paušalizovat (např. stanovit počet výzev dle § 46 ZZVZ souladných se 3E), vždy záleží na konkrétních skutkových okolnostech daného případu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Finanční oprava se v případech dovození porušení 3E uplatňuje ve výši rozdílu nabídkových cen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 dirty="0" err="1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Shrnutí</a:t>
            </a:r>
            <a:endParaRPr lang="en-US" sz="6199" dirty="0">
              <a:solidFill>
                <a:srgbClr val="C7191F"/>
              </a:solidFill>
              <a:latin typeface="Graphik 2"/>
              <a:ea typeface="Graphik 2"/>
              <a:cs typeface="Graphik 2"/>
              <a:sym typeface="Graphik 2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62025"/>
            <a:ext cx="16230600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cs-CZ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Odkazy k tématu</a:t>
            </a:r>
            <a:endParaRPr lang="en-US" sz="6199" dirty="0">
              <a:solidFill>
                <a:srgbClr val="000000"/>
              </a:solidFill>
              <a:latin typeface="Graphik 2"/>
              <a:ea typeface="Graphik 2"/>
              <a:cs typeface="Graphik 2"/>
              <a:sym typeface="Graphik 2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4" name="Group 4"/>
          <p:cNvGrpSpPr/>
          <p:nvPr/>
        </p:nvGrpSpPr>
        <p:grpSpPr>
          <a:xfrm>
            <a:off x="1028700" y="2579621"/>
            <a:ext cx="5200650" cy="3960767"/>
            <a:chOff x="0" y="0"/>
            <a:chExt cx="1369719" cy="1043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9719" cy="1043165"/>
            </a:xfrm>
            <a:custGeom>
              <a:avLst/>
              <a:gdLst/>
              <a:ahLst/>
              <a:cxnLst/>
              <a:rect l="l" t="t" r="r" b="b"/>
              <a:pathLst>
                <a:path w="1369719" h="1043165">
                  <a:moveTo>
                    <a:pt x="0" y="0"/>
                  </a:moveTo>
                  <a:lnTo>
                    <a:pt x="1369719" y="0"/>
                  </a:lnTo>
                  <a:lnTo>
                    <a:pt x="1369719" y="1043165"/>
                  </a:lnTo>
                  <a:lnTo>
                    <a:pt x="0" y="104316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369719" cy="1109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543675" y="2579621"/>
            <a:ext cx="5200650" cy="3960767"/>
            <a:chOff x="0" y="0"/>
            <a:chExt cx="1369719" cy="1043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9719" cy="1043165"/>
            </a:xfrm>
            <a:custGeom>
              <a:avLst/>
              <a:gdLst/>
              <a:ahLst/>
              <a:cxnLst/>
              <a:rect l="l" t="t" r="r" b="b"/>
              <a:pathLst>
                <a:path w="1369719" h="1043165">
                  <a:moveTo>
                    <a:pt x="0" y="0"/>
                  </a:moveTo>
                  <a:lnTo>
                    <a:pt x="1369719" y="0"/>
                  </a:lnTo>
                  <a:lnTo>
                    <a:pt x="1369719" y="1043165"/>
                  </a:lnTo>
                  <a:lnTo>
                    <a:pt x="0" y="1043165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369719" cy="11098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39424" y="2988379"/>
            <a:ext cx="4380351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Listy nejčastějších pochybení v kontrolní praxi Centra</a:t>
            </a: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600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Porušení 3E předčasným vyloučením nejvýhodnější nabídky</a:t>
            </a: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– </a:t>
            </a:r>
            <a:r>
              <a:rPr lang="en-US" sz="26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crr.gov.cz/irop/verejne-zakazky-v-projektech-irop-pohledem-centra/"/>
              </a:rPr>
              <a:t>https://crr.gov.cz/irop/verejne-zakazky-v-projektech-irop-pohledem-centra/</a:t>
            </a: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53825" y="2988379"/>
            <a:ext cx="4380351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Článek – Marečková, Eva; Říčný, David: </a:t>
            </a: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Střípky z kontrolní praxe Centra – pokud dle ZZVZ můžeš, tak dle zásad 3E musíš</a:t>
            </a: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In: Veřejné zakázky, Procurement Publishing, s.r.o., str. 25 – 27.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5423710"/>
            <a:ext cx="18288000" cy="1828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1038225"/>
            <a:ext cx="16230600" cy="431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5"/>
              </a:lnSpc>
            </a:pPr>
            <a:endParaRPr/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</a:t>
            </a:r>
            <a:r>
              <a:rPr lang="en-US" sz="10199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POVODNĚ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6838950" y="2582092"/>
            <a:ext cx="6581775" cy="5524500"/>
            <a:chOff x="0" y="0"/>
            <a:chExt cx="1733472" cy="14550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3472" cy="1455012"/>
            </a:xfrm>
            <a:custGeom>
              <a:avLst/>
              <a:gdLst/>
              <a:ahLst/>
              <a:cxnLst/>
              <a:rect l="l" t="t" r="r" b="b"/>
              <a:pathLst>
                <a:path w="1733472" h="1455012">
                  <a:moveTo>
                    <a:pt x="0" y="0"/>
                  </a:moveTo>
                  <a:lnTo>
                    <a:pt x="1733472" y="0"/>
                  </a:lnTo>
                  <a:lnTo>
                    <a:pt x="1733472" y="1455012"/>
                  </a:lnTo>
                  <a:lnTo>
                    <a:pt x="0" y="1455012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1733472" cy="1521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2582092"/>
            <a:ext cx="5200650" cy="2009775"/>
            <a:chOff x="0" y="0"/>
            <a:chExt cx="1369719" cy="5293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69719" cy="529323"/>
            </a:xfrm>
            <a:custGeom>
              <a:avLst/>
              <a:gdLst/>
              <a:ahLst/>
              <a:cxnLst/>
              <a:rect l="l" t="t" r="r" b="b"/>
              <a:pathLst>
                <a:path w="1369719" h="529323">
                  <a:moveTo>
                    <a:pt x="0" y="0"/>
                  </a:moveTo>
                  <a:lnTo>
                    <a:pt x="1369719" y="0"/>
                  </a:lnTo>
                  <a:lnTo>
                    <a:pt x="1369719" y="529323"/>
                  </a:lnTo>
                  <a:lnTo>
                    <a:pt x="0" y="529323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1369719" cy="5959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39424" y="2990850"/>
            <a:ext cx="4380351" cy="118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u="sng" dirty="0" err="1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crr.gov.cz/povodne-202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Webové</a:t>
            </a:r>
            <a:r>
              <a:rPr lang="en-US" sz="2600" b="1" u="sng" dirty="0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crr.gov.cz/povodne-202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600" b="1" u="sng" dirty="0" err="1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crr.gov.cz/povodne-202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stránky</a:t>
            </a:r>
            <a:r>
              <a:rPr lang="en-US" sz="2600" b="1" u="sng" dirty="0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3" tooltip="https://crr.gov.cz/povodne-202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Centra</a:t>
            </a:r>
          </a:p>
          <a:p>
            <a:pPr algn="ctr">
              <a:lnSpc>
                <a:spcPts val="3120"/>
              </a:lnSpc>
            </a:pPr>
            <a:endParaRPr lang="en-US" sz="2600" b="1" dirty="0">
              <a:latin typeface="Open Sans Bold"/>
              <a:ea typeface="Open Sans Bold"/>
              <a:cs typeface="Open Sans Bold"/>
              <a:sym typeface="Open Sans Bold"/>
              <a:hlinkClick r:id="rId3" tooltip="https://crr.gov.cz/povodne-2024/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>
              <a:lnSpc>
                <a:spcPts val="3120"/>
              </a:lnSpc>
            </a:pPr>
            <a:r>
              <a:rPr lang="en-US" sz="2600" u="sng" dirty="0">
                <a:latin typeface="Open Sans"/>
                <a:ea typeface="Open Sans"/>
                <a:cs typeface="Open Sans"/>
                <a:sym typeface="Open Sans"/>
                <a:hlinkClick r:id="rId3" tooltip="https://crr.gov.cz/povodne-202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crr.gov.cz/povodne-2024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028700" y="5313786"/>
            <a:ext cx="5200650" cy="2792805"/>
            <a:chOff x="0" y="0"/>
            <a:chExt cx="1369719" cy="735554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69719" cy="735554"/>
            </a:xfrm>
            <a:custGeom>
              <a:avLst/>
              <a:gdLst/>
              <a:ahLst/>
              <a:cxnLst/>
              <a:rect l="l" t="t" r="r" b="b"/>
              <a:pathLst>
                <a:path w="1369719" h="735554">
                  <a:moveTo>
                    <a:pt x="0" y="0"/>
                  </a:moveTo>
                  <a:lnTo>
                    <a:pt x="1369719" y="0"/>
                  </a:lnTo>
                  <a:lnTo>
                    <a:pt x="1369719" y="735554"/>
                  </a:lnTo>
                  <a:lnTo>
                    <a:pt x="0" y="735554"/>
                  </a:lnTo>
                  <a:close/>
                </a:path>
              </a:pathLst>
            </a:custGeom>
            <a:solidFill>
              <a:srgbClr val="F7F7F7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369719" cy="802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38850" y="5722545"/>
            <a:ext cx="4380351" cy="1987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 dirty="0" err="1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Kontaktní</a:t>
            </a:r>
            <a:r>
              <a:rPr lang="en-US" sz="2600" b="1" dirty="0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600" b="1" dirty="0" err="1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osoby</a:t>
            </a:r>
            <a:r>
              <a:rPr lang="en-US" sz="2600" b="1" dirty="0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algn="ctr">
              <a:lnSpc>
                <a:spcPts val="3120"/>
              </a:lnSpc>
            </a:pPr>
            <a:r>
              <a:rPr lang="en-US" sz="2600" b="1" dirty="0">
                <a:solidFill>
                  <a:srgbClr val="C81C22"/>
                </a:solidFill>
                <a:latin typeface="Open Sans Bold"/>
                <a:ea typeface="Open Sans Bold"/>
                <a:cs typeface="Open Sans Bold"/>
                <a:sym typeface="Open Sans Bold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 IROP, EÚS a NPO</a:t>
            </a:r>
          </a:p>
          <a:p>
            <a:pPr algn="ctr">
              <a:lnSpc>
                <a:spcPts val="3120"/>
              </a:lnSpc>
            </a:pPr>
            <a:endParaRPr lang="en-US" sz="2600" b="1" dirty="0">
              <a:solidFill>
                <a:srgbClr val="0000FF"/>
              </a:solidFill>
              <a:latin typeface="Open Sans Bold"/>
              <a:ea typeface="Open Sans Bold"/>
              <a:cs typeface="Open Sans Bold"/>
              <a:sym typeface="Open Sans Bold"/>
              <a:hlinkClick r:id="rId4" tooltip="https://mmr.gov.cz/cs/ministerstvo/povodne-2024/kontakty-na-pobocky-centra-pro-regionalni-rozvoj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lvl="0" indent="0" algn="ctr">
              <a:lnSpc>
                <a:spcPts val="3120"/>
              </a:lnSpc>
            </a:pPr>
            <a:r>
              <a:rPr lang="en-US" sz="2600" u="sng" dirty="0" err="1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Ředitelky</a:t>
            </a:r>
            <a:r>
              <a:rPr lang="en-US" sz="2600" u="sng" dirty="0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 </a:t>
            </a:r>
            <a:r>
              <a:rPr lang="en-US" sz="2600" u="sng" dirty="0" err="1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ředitelé</a:t>
            </a:r>
            <a:r>
              <a:rPr lang="en-US" sz="2600" u="sng" dirty="0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600" u="sng" dirty="0" err="1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jednotlivých</a:t>
            </a:r>
            <a:r>
              <a:rPr lang="en-US" sz="2600" u="sng" dirty="0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600" u="sng" dirty="0" err="1">
                <a:latin typeface="Open Sans"/>
                <a:ea typeface="Open Sans"/>
                <a:cs typeface="Open Sans"/>
                <a:sym typeface="Open Sans"/>
                <a:hlinkClick r:id="rId4" tooltip="https://mmr.gov.cz/cs/ministerstvo/povodne-2024/kontakty-na-pobocky-centra-pro-regionalni-rozvoj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poboček</a:t>
            </a:r>
            <a:endParaRPr lang="en-US" sz="2600" u="sng" dirty="0">
              <a:latin typeface="Open Sans"/>
              <a:ea typeface="Open Sans"/>
              <a:cs typeface="Open Sans"/>
              <a:sym typeface="Open Sans"/>
              <a:hlinkClick r:id="rId4" tooltip="https://mmr.gov.cz/cs/ministerstvo/povodne-2024/kontakty-na-pobocky-centra-pro-regionalni-rozvoj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7249100" y="2990850"/>
            <a:ext cx="5757946" cy="4695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Programy</a:t>
            </a:r>
          </a:p>
          <a:p>
            <a:pPr algn="ctr">
              <a:lnSpc>
                <a:spcPts val="3120"/>
              </a:lnSpc>
            </a:pPr>
            <a:endParaRPr lang="en-US" sz="2600" b="1">
              <a:solidFill>
                <a:srgbClr val="C7191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Živel 1</a:t>
            </a:r>
          </a:p>
          <a:p>
            <a:pPr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Program je určen pro území, kde byl vyhlášen stav nebezpeční nebo nouzový stav</a:t>
            </a:r>
          </a:p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</a:p>
          <a:p>
            <a:pPr algn="ctr">
              <a:lnSpc>
                <a:spcPts val="3120"/>
              </a:lnSpc>
            </a:pPr>
            <a:r>
              <a:rPr lang="en-US" sz="26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Živel 2</a:t>
            </a:r>
          </a:p>
          <a:p>
            <a:pPr marL="0" lvl="0" indent="0" algn="ctr">
              <a:lnSpc>
                <a:spcPts val="3120"/>
              </a:lnSpc>
            </a:pPr>
            <a:r>
              <a:rPr lang="en-US" sz="26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800 milionů korun připravených na obnovu majetku po  povodních, program pro oblasti, kde nebyl vyhlášen krizový stav</a:t>
            </a:r>
          </a:p>
        </p:txBody>
      </p:sp>
      <p:sp>
        <p:nvSpPr>
          <p:cNvPr id="16" name="Freeform 16"/>
          <p:cNvSpPr/>
          <p:nvPr/>
        </p:nvSpPr>
        <p:spPr>
          <a:xfrm>
            <a:off x="4773556" y="4210716"/>
            <a:ext cx="478344" cy="762301"/>
          </a:xfrm>
          <a:custGeom>
            <a:avLst/>
            <a:gdLst/>
            <a:ahLst/>
            <a:cxnLst/>
            <a:rect l="l" t="t" r="r" b="b"/>
            <a:pathLst>
              <a:path w="478344" h="762301">
                <a:moveTo>
                  <a:pt x="0" y="0"/>
                </a:moveTo>
                <a:lnTo>
                  <a:pt x="478344" y="0"/>
                </a:lnTo>
                <a:lnTo>
                  <a:pt x="478344" y="762301"/>
                </a:lnTo>
                <a:lnTo>
                  <a:pt x="0" y="762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7" name="Freeform 17"/>
          <p:cNvSpPr/>
          <p:nvPr/>
        </p:nvSpPr>
        <p:spPr>
          <a:xfrm>
            <a:off x="4773556" y="7725441"/>
            <a:ext cx="478344" cy="762301"/>
          </a:xfrm>
          <a:custGeom>
            <a:avLst/>
            <a:gdLst/>
            <a:ahLst/>
            <a:cxnLst/>
            <a:rect l="l" t="t" r="r" b="b"/>
            <a:pathLst>
              <a:path w="478344" h="762301">
                <a:moveTo>
                  <a:pt x="0" y="0"/>
                </a:moveTo>
                <a:lnTo>
                  <a:pt x="478344" y="0"/>
                </a:lnTo>
                <a:lnTo>
                  <a:pt x="478344" y="762301"/>
                </a:lnTo>
                <a:lnTo>
                  <a:pt x="0" y="762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5042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Přístup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Centra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obecně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zejména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hlediska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projektového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  <a:p>
            <a:pPr algn="l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Nevyřazujeme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ani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nekrátíme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(V 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běžících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lhůt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 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nevyřazujeme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ani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nekrátíme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výdaje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nejprve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kontaktujeme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domluvíme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s 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řešení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aktuální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u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Akceptujeme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dokumenty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mimořádné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situaci</a:t>
            </a:r>
            <a:r>
              <a:rPr lang="en-US" sz="2399" dirty="0">
                <a:solidFill>
                  <a:srgbClr val="C7191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Dokumenty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potvrzující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dopad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povodní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vždy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zohledníme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.)</a:t>
            </a: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Kontroly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vyšší</a:t>
            </a:r>
            <a:r>
              <a:rPr lang="en-US" sz="2399" b="1" dirty="0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2399" b="1" dirty="0" err="1">
                <a:solidFill>
                  <a:srgbClr val="C7191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moc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Veřejnosprávní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kontroly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nezahájíme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pokud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neověříme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ovlivněn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povodňovou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administraci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projektů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uplatňujeme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důvody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vyšší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abychom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ušetřili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dalších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starostí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354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WEB Centra obsahuje odkaz na obecná stanoviska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„Infoleták - Jak na veřejné zakázky při povodních“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„Jak na veřejné zakázky při povodních - MMR - září 2024“ dostupná na </a:t>
            </a:r>
            <a:r>
              <a:rPr lang="en-US" sz="23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2" tooltip="https://mmr.gov.cz/cs/ministerstvo/povodne-2024/verejne-zakazky-pri-mimoradne-udalosti/ke-stazeni-infoletak-jak-na-verejne-zakazky-po-pov"/>
              </a:rPr>
              <a:t>mmr.gov.cz</a:t>
            </a:r>
          </a:p>
          <a:p>
            <a:pPr algn="l">
              <a:lnSpc>
                <a:spcPts val="3599"/>
              </a:lnSpc>
            </a:pPr>
            <a:endParaRPr lang="en-US" sz="2399" u="sng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  <a:hlinkClick r:id="rId2" tooltip="https://mmr.gov.cz/cs/ministerstvo/povodne-2024/verejne-zakazky-pri-mimoradne-udalosti/ke-stazeni-infoletak-jak-na-verejne-zakazky-po-pov"/>
            </a:endParaRP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Metodické doporučení pro zadavatele ŘO IROP lze nalézt na </a:t>
            </a:r>
            <a:r>
              <a:rPr lang="en-US" sz="2399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  <a:hlinkClick r:id="rId3" tooltip="https://irop.gov.cz/cs/ostatni/web/novinky/zs-50-irop14%E2%80%9320-zs-24-irop21-27_povodne"/>
              </a:rPr>
              <a:t>irop.gov.cz</a:t>
            </a: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   spolu se závaznými stanovisky ŘO IROP č. 50 a 24.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3000485" y="4381199"/>
            <a:ext cx="478344" cy="762301"/>
          </a:xfrm>
          <a:custGeom>
            <a:avLst/>
            <a:gdLst/>
            <a:ahLst/>
            <a:cxnLst/>
            <a:rect l="l" t="t" r="r" b="b"/>
            <a:pathLst>
              <a:path w="478344" h="762301">
                <a:moveTo>
                  <a:pt x="0" y="0"/>
                </a:moveTo>
                <a:lnTo>
                  <a:pt x="478344" y="0"/>
                </a:lnTo>
                <a:lnTo>
                  <a:pt x="478344" y="762301"/>
                </a:lnTo>
                <a:lnTo>
                  <a:pt x="0" y="762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1526633" y="5312173"/>
            <a:ext cx="478344" cy="762301"/>
          </a:xfrm>
          <a:custGeom>
            <a:avLst/>
            <a:gdLst/>
            <a:ahLst/>
            <a:cxnLst/>
            <a:rect l="l" t="t" r="r" b="b"/>
            <a:pathLst>
              <a:path w="478344" h="762301">
                <a:moveTo>
                  <a:pt x="0" y="0"/>
                </a:moveTo>
                <a:lnTo>
                  <a:pt x="478344" y="0"/>
                </a:lnTo>
                <a:lnTo>
                  <a:pt x="478344" y="762301"/>
                </a:lnTo>
                <a:lnTo>
                  <a:pt x="0" y="7623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3547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Jednací řízení bez uveřejnění (JŘBU) - § 63 odst. 5 ZZVZ (krajně  naléhavý případ)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Nutné kumulativní splnění podmínek: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existence (výskyt) krajně naléhavé okolnosti, která vyžaduje, aby zadavatel použil tento druh zadávacího řízení;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 nemohl výskyt této krajně naléhavé okolnosti předvídat;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 tuto krajně naléhavou okolnost sám nezpůsobil; a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 v důsledku výskytu krajně naléhavé okolnosti nemůže dodržet lhůty stanovené ZZVZ pro otevřené řízení, užší řízení nebo jednací řízení s uveřejněním.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6233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Základní východiska – zadání VZ dle ZZVZ v reakci na povodně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uspokojení potřeb vyvolaných krajně naléhavými okolnostmi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zahájit bezprostředně po vzniku situace, kterou má plnění VZ řešit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Procesně – § 67 ZZVZ</a:t>
            </a:r>
          </a:p>
          <a:p>
            <a:pPr algn="l">
              <a:lnSpc>
                <a:spcPts val="3599"/>
              </a:lnSpc>
            </a:pPr>
            <a:endParaRPr lang="en-US" sz="2399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 je povinen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požadovat po dodavateli i v JŘBU prokázání splnění základní způsobilosti (§ 74 ZZVZ)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identifikovat skutečného majitele vybraného dodavatele podle § 122 odst. 5 až 8 ZZVZ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vyhotovit do 30 dní písemnou zprávu zadavatele, kterou uveřejní na profilu zadavatele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odeslat do 30 dnů oznámení o výběru dodavatele do Věstníku veřejných zakázek, ve kterém uvede odůvodnění použití JŘBU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A8A8A8"/>
                </a:solidFill>
                <a:latin typeface="Open Sans"/>
                <a:ea typeface="Open Sans"/>
                <a:cs typeface="Open Sans"/>
                <a:sym typeface="Open Sans"/>
              </a:rPr>
              <a:t>V případě, že se na zadavatele vztahuje povinnost uveřejnění smlouvy v registru smluv  uveřejní zadavatel uzavřenou smlouvu bez zbytečného odkladu, nejpozději však do 30 dnů od  jejího uzavření.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2734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Výjimka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29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1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písm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c) ZZVZ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zvláštní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bezpečnostní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opatření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</a:p>
          <a:p>
            <a:pPr algn="l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jiných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právních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předpisů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jde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zejména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č. 239/2000 Sb.,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integrovaném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záchranném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systému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č. 240/2000 Sb.,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krizový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č. 241/2000 Sb.,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hospodářských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opatřeních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krizové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stavy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). </a:t>
            </a:r>
          </a:p>
          <a:p>
            <a:pPr marL="518154" lvl="1" indent="-259077" algn="l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tuto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výjimku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aplikovat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obecně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6427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Změny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závazků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smluv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prodlužování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termínu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§ 222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6  ZZVZ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nástroj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flexibilní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přizpůsobení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nahodilým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okolnostem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dostupných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výkladů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vhodný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prostředek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zmírnění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negativních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následků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vyvolaných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povodňovou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aplikace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předpokladu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mimo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jakoukoliv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rozumnou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pochybnost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prokázáno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zhotovitele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bylo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způsobeno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výlučně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objektivními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důvody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stojícími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mimo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vůli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smluvních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stran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tj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jako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důsledek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povodňové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například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problémy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dopravou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materiálu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poničené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komunikace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spadené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mosty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náhradní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komunikace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rozježděné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problémy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zajištěním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personálních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kapacit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velká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část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zaměstnanců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firmy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řešila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škody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způsobené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povodněmi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vlastních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nemovitostech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); a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doba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zhotovitele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odpovídá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výlučně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době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po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zhotovitel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objektivně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nebyl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schopen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smlouvu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Veškeré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směřující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prodloužení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termínu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realizace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transparentně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přezkoumatelně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zdokumentovat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a to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případně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ex post,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nejlépe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ovšem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vždy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aktuálně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čase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budou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řešeny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80783" y="2626911"/>
            <a:ext cx="13207217" cy="9603746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2591386" y="4066851"/>
            <a:ext cx="3967930" cy="3967930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593" y="3670058"/>
            <a:ext cx="4761516" cy="476151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7916338" y="4066851"/>
            <a:ext cx="3967930" cy="3967930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9545" y="3670058"/>
            <a:ext cx="4761516" cy="4761516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8633128" y="5328681"/>
            <a:ext cx="2534350" cy="1444270"/>
            <a:chOff x="0" y="0"/>
            <a:chExt cx="3379134" cy="1925693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52400"/>
              <a:ext cx="3379134" cy="114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52"/>
                </a:lnSpc>
                <a:spcBef>
                  <a:spcPct val="0"/>
                </a:spcBef>
              </a:pPr>
              <a:r>
                <a:rPr lang="en-US" sz="4894">
                  <a:solidFill>
                    <a:srgbClr val="3D3D3D"/>
                  </a:solidFill>
                  <a:latin typeface="Graphik 2"/>
                  <a:ea typeface="Graphik 2"/>
                  <a:cs typeface="Graphik 2"/>
                  <a:sym typeface="Graphik 2"/>
                </a:rPr>
                <a:t>26 000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94388"/>
              <a:ext cx="3379134" cy="931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>
                  <a:solidFill>
                    <a:srgbClr val="3D3D3D"/>
                  </a:solidFill>
                  <a:latin typeface="Graphik 1"/>
                  <a:ea typeface="Graphik 1"/>
                  <a:cs typeface="Graphik 1"/>
                  <a:sym typeface="Graphik 1"/>
                </a:rPr>
                <a:t>administrovaných projektů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308176" y="5328681"/>
            <a:ext cx="2534350" cy="1444270"/>
            <a:chOff x="0" y="0"/>
            <a:chExt cx="3379134" cy="1925693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52400"/>
              <a:ext cx="3379134" cy="11451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52"/>
                </a:lnSpc>
                <a:spcBef>
                  <a:spcPct val="0"/>
                </a:spcBef>
              </a:pPr>
              <a:r>
                <a:rPr lang="en-US" sz="4894">
                  <a:solidFill>
                    <a:srgbClr val="3D3D3D"/>
                  </a:solidFill>
                  <a:latin typeface="Graphik 2"/>
                  <a:ea typeface="Graphik 2"/>
                  <a:cs typeface="Graphik 2"/>
                  <a:sym typeface="Graphik 2"/>
                </a:rPr>
                <a:t>57 000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994388"/>
              <a:ext cx="3379134" cy="9313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>
                  <a:solidFill>
                    <a:srgbClr val="3D3D3D"/>
                  </a:solidFill>
                  <a:latin typeface="Graphik 1"/>
                  <a:ea typeface="Graphik 1"/>
                  <a:cs typeface="Graphik 1"/>
                  <a:sym typeface="Graphik 1"/>
                </a:rPr>
                <a:t>zkontrolovaných veřejných zakázek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18" name="TextBox 18"/>
          <p:cNvSpPr txBox="1"/>
          <p:nvPr/>
        </p:nvSpPr>
        <p:spPr>
          <a:xfrm>
            <a:off x="1028700" y="962025"/>
            <a:ext cx="14134763" cy="1952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Centrum pro regionální rozvoj </a:t>
            </a:r>
          </a:p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České republiky​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0764486" y="3228565"/>
            <a:ext cx="2239564" cy="223956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7191F"/>
            </a:solidFill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raphik 1"/>
                  <a:ea typeface="Graphik 1"/>
                  <a:cs typeface="Graphik 1"/>
                  <a:sym typeface="Graphik 1"/>
                </a:rPr>
                <a:t>za více než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>
                  <a:solidFill>
                    <a:srgbClr val="FFFFFF"/>
                  </a:solidFill>
                  <a:latin typeface="Graphik 2"/>
                  <a:ea typeface="Graphik 2"/>
                  <a:cs typeface="Graphik 2"/>
                  <a:sym typeface="Graphik 2"/>
                </a:rPr>
                <a:t>250 </a:t>
              </a:r>
            </a:p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FFFFFF"/>
                  </a:solidFill>
                  <a:latin typeface="Graphik 1"/>
                  <a:ea typeface="Graphik 1"/>
                  <a:cs typeface="Graphik 1"/>
                  <a:sym typeface="Graphik 1"/>
                </a:rPr>
                <a:t>mld. Kč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27363"/>
            <a:ext cx="16230600" cy="31956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Metodického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pokynu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oblast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programové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období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2021 – 2027 (MPZ) – VZMR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aplikace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bodu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4.2  MPZ</a:t>
            </a:r>
          </a:p>
          <a:p>
            <a:pPr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jsou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povinni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upravenými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MPZ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nezadají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některém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3 ZZVZ.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upravenými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MPZ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však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nejsou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povinni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zakázky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splňují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použití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výjimky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stanovené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§ 29, § 30 ZZVZ,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splňují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jejich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v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jednacím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uveřejnění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§ 63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odst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3 a 5, § 64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66 a 158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159 ZZVZ.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6230600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Aktuální situace – Povodně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328277" cy="10872156"/>
          </a:xfrm>
          <a:custGeom>
            <a:avLst/>
            <a:gdLst/>
            <a:ahLst/>
            <a:cxnLst/>
            <a:rect l="l" t="t" r="r" b="b"/>
            <a:pathLst>
              <a:path w="19328277" h="10872156">
                <a:moveTo>
                  <a:pt x="0" y="0"/>
                </a:moveTo>
                <a:lnTo>
                  <a:pt x="19328277" y="0"/>
                </a:lnTo>
                <a:lnTo>
                  <a:pt x="19328277" y="10872156"/>
                </a:lnTo>
                <a:lnTo>
                  <a:pt x="0" y="108721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5" b="-969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303905"/>
            <a:chOff x="0" y="0"/>
            <a:chExt cx="4816593" cy="27137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13786"/>
            </a:xfrm>
            <a:custGeom>
              <a:avLst/>
              <a:gdLst/>
              <a:ahLst/>
              <a:cxnLst/>
              <a:rect l="l" t="t" r="r" b="b"/>
              <a:pathLst>
                <a:path w="4816592" h="2713786">
                  <a:moveTo>
                    <a:pt x="0" y="0"/>
                  </a:moveTo>
                  <a:lnTo>
                    <a:pt x="4816592" y="0"/>
                  </a:lnTo>
                  <a:lnTo>
                    <a:pt x="4816592" y="2713786"/>
                  </a:lnTo>
                  <a:lnTo>
                    <a:pt x="0" y="271378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s-CZ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4816593" cy="27804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038225"/>
            <a:ext cx="16230600" cy="4317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015"/>
              </a:lnSpc>
            </a:pPr>
            <a:endParaRPr/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Děkujeme </a:t>
            </a:r>
          </a:p>
          <a:p>
            <a:pPr algn="l">
              <a:lnSpc>
                <a:spcPts val="11015"/>
              </a:lnSpc>
            </a:pPr>
            <a:r>
              <a:rPr lang="en-US" sz="10199">
                <a:solidFill>
                  <a:srgbClr val="FFFFFF"/>
                </a:solidFill>
                <a:latin typeface="Graphik 2"/>
                <a:ea typeface="Graphik 2"/>
                <a:cs typeface="Graphik 2"/>
                <a:sym typeface="Graphik 2"/>
              </a:rPr>
              <a:t>za pozornost</a:t>
            </a:r>
            <a:r>
              <a:rPr lang="en-US" sz="10199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8933"/>
            <a:ext cx="19328277" cy="10872156"/>
          </a:xfrm>
          <a:custGeom>
            <a:avLst/>
            <a:gdLst/>
            <a:ahLst/>
            <a:cxnLst/>
            <a:rect l="l" t="t" r="r" b="b"/>
            <a:pathLst>
              <a:path w="19328277" h="10872156">
                <a:moveTo>
                  <a:pt x="0" y="0"/>
                </a:moveTo>
                <a:lnTo>
                  <a:pt x="19328277" y="0"/>
                </a:lnTo>
                <a:lnTo>
                  <a:pt x="19328277" y="10872156"/>
                </a:lnTo>
                <a:lnTo>
                  <a:pt x="0" y="108721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055" b="-9693"/>
            </a:stretch>
          </a:blipFill>
        </p:spPr>
        <p:txBody>
          <a:bodyPr/>
          <a:lstStyle/>
          <a:p>
            <a:endParaRPr lang="cs-CZ"/>
          </a:p>
        </p:txBody>
      </p:sp>
      <p:grpSp>
        <p:nvGrpSpPr>
          <p:cNvPr id="8" name="Group 8"/>
          <p:cNvGrpSpPr/>
          <p:nvPr/>
        </p:nvGrpSpPr>
        <p:grpSpPr>
          <a:xfrm rot="-5400000">
            <a:off x="6867588" y="-1749590"/>
            <a:ext cx="5733920" cy="19545304"/>
            <a:chOff x="0" y="0"/>
            <a:chExt cx="1510168" cy="481659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510168" cy="4816592"/>
            </a:xfrm>
            <a:custGeom>
              <a:avLst/>
              <a:gdLst/>
              <a:ahLst/>
              <a:cxnLst/>
              <a:rect l="l" t="t" r="r" b="b"/>
              <a:pathLst>
                <a:path w="1510168" h="4816592">
                  <a:moveTo>
                    <a:pt x="0" y="0"/>
                  </a:moveTo>
                  <a:lnTo>
                    <a:pt x="1510168" y="0"/>
                  </a:lnTo>
                  <a:lnTo>
                    <a:pt x="1510168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36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cs-CZ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510168" cy="48832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3950" y="9267086"/>
            <a:ext cx="6659924" cy="528201"/>
          </a:xfrm>
          <a:custGeom>
            <a:avLst/>
            <a:gdLst/>
            <a:ahLst/>
            <a:cxnLst/>
            <a:rect l="l" t="t" r="r" b="b"/>
            <a:pathLst>
              <a:path w="6659924" h="528201">
                <a:moveTo>
                  <a:pt x="0" y="0"/>
                </a:moveTo>
                <a:lnTo>
                  <a:pt x="6659924" y="0"/>
                </a:lnTo>
                <a:lnTo>
                  <a:pt x="6659924" y="528201"/>
                </a:lnTo>
                <a:lnTo>
                  <a:pt x="0" y="528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68A9235C-FEFF-CC14-B81D-2FD095EDF915}"/>
              </a:ext>
            </a:extLst>
          </p:cNvPr>
          <p:cNvSpPr/>
          <p:nvPr/>
        </p:nvSpPr>
        <p:spPr>
          <a:xfrm>
            <a:off x="7430046" y="3167924"/>
            <a:ext cx="7809954" cy="5966758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TextBox 2"/>
          <p:cNvSpPr txBox="1"/>
          <p:nvPr/>
        </p:nvSpPr>
        <p:spPr>
          <a:xfrm>
            <a:off x="1028700" y="962025"/>
            <a:ext cx="16408487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Specializovaná pracoviště Centra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 administraci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veřejných </a:t>
            </a:r>
          </a:p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zakázek</a:t>
            </a:r>
          </a:p>
        </p:txBody>
      </p:sp>
      <p:sp>
        <p:nvSpPr>
          <p:cNvPr id="3" name="Freeform 3"/>
          <p:cNvSpPr/>
          <p:nvPr/>
        </p:nvSpPr>
        <p:spPr>
          <a:xfrm>
            <a:off x="7430046" y="3154644"/>
            <a:ext cx="5084005" cy="5966758"/>
          </a:xfrm>
          <a:custGeom>
            <a:avLst/>
            <a:gdLst/>
            <a:ahLst/>
            <a:cxnLst/>
            <a:rect l="l" t="t" r="r" b="b"/>
            <a:pathLst>
              <a:path w="5084005" h="5966758">
                <a:moveTo>
                  <a:pt x="0" y="0"/>
                </a:moveTo>
                <a:lnTo>
                  <a:pt x="5084005" y="0"/>
                </a:lnTo>
                <a:lnTo>
                  <a:pt x="5084005" y="5966758"/>
                </a:lnTo>
                <a:lnTo>
                  <a:pt x="0" y="596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340917" y="3232483"/>
            <a:ext cx="5087900" cy="3578243"/>
          </a:xfrm>
          <a:custGeom>
            <a:avLst/>
            <a:gdLst/>
            <a:ahLst/>
            <a:cxnLst/>
            <a:rect l="l" t="t" r="r" b="b"/>
            <a:pathLst>
              <a:path w="5087900" h="3578243">
                <a:moveTo>
                  <a:pt x="0" y="0"/>
                </a:moveTo>
                <a:lnTo>
                  <a:pt x="5087900" y="0"/>
                </a:lnTo>
                <a:lnTo>
                  <a:pt x="5087900" y="3578243"/>
                </a:lnTo>
                <a:lnTo>
                  <a:pt x="0" y="357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563538" y="4596578"/>
            <a:ext cx="5873649" cy="4347102"/>
          </a:xfrm>
          <a:custGeom>
            <a:avLst/>
            <a:gdLst/>
            <a:ahLst/>
            <a:cxnLst/>
            <a:rect l="l" t="t" r="r" b="b"/>
            <a:pathLst>
              <a:path w="5873649" h="4347102">
                <a:moveTo>
                  <a:pt x="0" y="0"/>
                </a:moveTo>
                <a:lnTo>
                  <a:pt x="5873649" y="0"/>
                </a:lnTo>
                <a:lnTo>
                  <a:pt x="5873649" y="4347102"/>
                </a:lnTo>
                <a:lnTo>
                  <a:pt x="0" y="434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6204698"/>
            <a:ext cx="6210561" cy="130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Pražská třída 320, Hradec Králové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Mgr. Tomáš Vontor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tomas.vontor@crr.gov.cz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62575"/>
            <a:ext cx="621056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FFAF00"/>
                </a:solidFill>
                <a:latin typeface="Graphik 2"/>
                <a:ea typeface="Graphik 2"/>
                <a:cs typeface="Graphik 2"/>
                <a:sym typeface="Graphik 2"/>
              </a:rPr>
              <a:t>Královéhradecký kraj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546EFA12-C353-1A26-E13A-7AEDA25F214E}"/>
              </a:ext>
            </a:extLst>
          </p:cNvPr>
          <p:cNvSpPr/>
          <p:nvPr/>
        </p:nvSpPr>
        <p:spPr>
          <a:xfrm>
            <a:off x="7430046" y="3167924"/>
            <a:ext cx="7809954" cy="5966758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TextBox 2"/>
          <p:cNvSpPr txBox="1"/>
          <p:nvPr/>
        </p:nvSpPr>
        <p:spPr>
          <a:xfrm>
            <a:off x="1028700" y="962025"/>
            <a:ext cx="16408487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Specializovaná pracoviště Centra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 administraci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veřejných </a:t>
            </a:r>
          </a:p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zakázek</a:t>
            </a:r>
          </a:p>
        </p:txBody>
      </p:sp>
      <p:sp>
        <p:nvSpPr>
          <p:cNvPr id="3" name="Freeform 3"/>
          <p:cNvSpPr/>
          <p:nvPr/>
        </p:nvSpPr>
        <p:spPr>
          <a:xfrm>
            <a:off x="7430046" y="3154644"/>
            <a:ext cx="5084005" cy="5966758"/>
          </a:xfrm>
          <a:custGeom>
            <a:avLst/>
            <a:gdLst/>
            <a:ahLst/>
            <a:cxnLst/>
            <a:rect l="l" t="t" r="r" b="b"/>
            <a:pathLst>
              <a:path w="5084005" h="5966758">
                <a:moveTo>
                  <a:pt x="0" y="0"/>
                </a:moveTo>
                <a:lnTo>
                  <a:pt x="5084005" y="0"/>
                </a:lnTo>
                <a:lnTo>
                  <a:pt x="5084005" y="5966758"/>
                </a:lnTo>
                <a:lnTo>
                  <a:pt x="0" y="596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340917" y="3232483"/>
            <a:ext cx="5087900" cy="3578243"/>
          </a:xfrm>
          <a:custGeom>
            <a:avLst/>
            <a:gdLst/>
            <a:ahLst/>
            <a:cxnLst/>
            <a:rect l="l" t="t" r="r" b="b"/>
            <a:pathLst>
              <a:path w="5087900" h="3578243">
                <a:moveTo>
                  <a:pt x="0" y="0"/>
                </a:moveTo>
                <a:lnTo>
                  <a:pt x="5087900" y="0"/>
                </a:lnTo>
                <a:lnTo>
                  <a:pt x="5087900" y="3578243"/>
                </a:lnTo>
                <a:lnTo>
                  <a:pt x="0" y="357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563538" y="4596578"/>
            <a:ext cx="5873649" cy="4347102"/>
          </a:xfrm>
          <a:custGeom>
            <a:avLst/>
            <a:gdLst/>
            <a:ahLst/>
            <a:cxnLst/>
            <a:rect l="l" t="t" r="r" b="b"/>
            <a:pathLst>
              <a:path w="5873649" h="4347102">
                <a:moveTo>
                  <a:pt x="0" y="0"/>
                </a:moveTo>
                <a:lnTo>
                  <a:pt x="5873649" y="0"/>
                </a:lnTo>
                <a:lnTo>
                  <a:pt x="5873649" y="4347102"/>
                </a:lnTo>
                <a:lnTo>
                  <a:pt x="0" y="434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6204698"/>
            <a:ext cx="6210561" cy="130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Mariánské náměstí 617/1, Brno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Ing. Eva Marečková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eva.mareckova@crr.gov.cz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62575"/>
            <a:ext cx="621056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7099A6"/>
                </a:solidFill>
                <a:latin typeface="Graphik 2"/>
                <a:ea typeface="Graphik 2"/>
                <a:cs typeface="Graphik 2"/>
                <a:sym typeface="Graphik 2"/>
              </a:rPr>
              <a:t>Jihomoravský kraj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id="{1BB6B854-D6C1-5B52-88D8-312194DC5147}"/>
              </a:ext>
            </a:extLst>
          </p:cNvPr>
          <p:cNvSpPr/>
          <p:nvPr/>
        </p:nvSpPr>
        <p:spPr>
          <a:xfrm>
            <a:off x="7430046" y="3167924"/>
            <a:ext cx="7809954" cy="5966758"/>
          </a:xfrm>
          <a:custGeom>
            <a:avLst/>
            <a:gdLst/>
            <a:ahLst/>
            <a:cxnLst/>
            <a:rect l="l" t="t" r="r" b="b"/>
            <a:pathLst>
              <a:path w="13207217" h="9603746">
                <a:moveTo>
                  <a:pt x="0" y="0"/>
                </a:moveTo>
                <a:lnTo>
                  <a:pt x="13207217" y="0"/>
                </a:lnTo>
                <a:lnTo>
                  <a:pt x="13207217" y="9603746"/>
                </a:lnTo>
                <a:lnTo>
                  <a:pt x="0" y="96037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2" name="TextBox 2"/>
          <p:cNvSpPr txBox="1"/>
          <p:nvPr/>
        </p:nvSpPr>
        <p:spPr>
          <a:xfrm>
            <a:off x="1028700" y="962025"/>
            <a:ext cx="16408487" cy="3838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Specializovaná pracoviště Centra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pro administraci </a:t>
            </a:r>
          </a:p>
          <a:p>
            <a:pPr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veřejných </a:t>
            </a:r>
          </a:p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zakázek</a:t>
            </a:r>
          </a:p>
        </p:txBody>
      </p:sp>
      <p:sp>
        <p:nvSpPr>
          <p:cNvPr id="3" name="Freeform 3"/>
          <p:cNvSpPr/>
          <p:nvPr/>
        </p:nvSpPr>
        <p:spPr>
          <a:xfrm>
            <a:off x="7430046" y="3154644"/>
            <a:ext cx="5084005" cy="5966758"/>
          </a:xfrm>
          <a:custGeom>
            <a:avLst/>
            <a:gdLst/>
            <a:ahLst/>
            <a:cxnLst/>
            <a:rect l="l" t="t" r="r" b="b"/>
            <a:pathLst>
              <a:path w="5084005" h="5966758">
                <a:moveTo>
                  <a:pt x="0" y="0"/>
                </a:moveTo>
                <a:lnTo>
                  <a:pt x="5084005" y="0"/>
                </a:lnTo>
                <a:lnTo>
                  <a:pt x="5084005" y="5966758"/>
                </a:lnTo>
                <a:lnTo>
                  <a:pt x="0" y="59667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4" name="Freeform 4"/>
          <p:cNvSpPr/>
          <p:nvPr/>
        </p:nvSpPr>
        <p:spPr>
          <a:xfrm>
            <a:off x="9340917" y="3232483"/>
            <a:ext cx="5087900" cy="3578243"/>
          </a:xfrm>
          <a:custGeom>
            <a:avLst/>
            <a:gdLst/>
            <a:ahLst/>
            <a:cxnLst/>
            <a:rect l="l" t="t" r="r" b="b"/>
            <a:pathLst>
              <a:path w="5087900" h="3578243">
                <a:moveTo>
                  <a:pt x="0" y="0"/>
                </a:moveTo>
                <a:lnTo>
                  <a:pt x="5087900" y="0"/>
                </a:lnTo>
                <a:lnTo>
                  <a:pt x="5087900" y="3578243"/>
                </a:lnTo>
                <a:lnTo>
                  <a:pt x="0" y="357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Freeform 5"/>
          <p:cNvSpPr/>
          <p:nvPr/>
        </p:nvSpPr>
        <p:spPr>
          <a:xfrm>
            <a:off x="11563538" y="4596578"/>
            <a:ext cx="5873649" cy="4347102"/>
          </a:xfrm>
          <a:custGeom>
            <a:avLst/>
            <a:gdLst/>
            <a:ahLst/>
            <a:cxnLst/>
            <a:rect l="l" t="t" r="r" b="b"/>
            <a:pathLst>
              <a:path w="5873649" h="4347102">
                <a:moveTo>
                  <a:pt x="0" y="0"/>
                </a:moveTo>
                <a:lnTo>
                  <a:pt x="5873649" y="0"/>
                </a:lnTo>
                <a:lnTo>
                  <a:pt x="5873649" y="4347102"/>
                </a:lnTo>
                <a:lnTo>
                  <a:pt x="0" y="4347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6" name="Freeform 6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7" name="TextBox 7"/>
          <p:cNvSpPr txBox="1"/>
          <p:nvPr/>
        </p:nvSpPr>
        <p:spPr>
          <a:xfrm>
            <a:off x="1028700" y="6204698"/>
            <a:ext cx="6210561" cy="1308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17. listopadu 1926/1, Plzeň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Mgr. Lukáš Holub</a:t>
            </a:r>
          </a:p>
          <a:p>
            <a:pPr algn="l">
              <a:lnSpc>
                <a:spcPts val="3599"/>
              </a:lnSpc>
            </a:pPr>
            <a:r>
              <a:rPr lang="en-US" sz="2399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lukas.holub@crr.gov.cz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362575"/>
            <a:ext cx="6210561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20"/>
              </a:lnSpc>
            </a:pPr>
            <a:r>
              <a:rPr lang="en-US" sz="3600">
                <a:solidFill>
                  <a:srgbClr val="C7191F"/>
                </a:solidFill>
                <a:latin typeface="Graphik 2"/>
                <a:ea typeface="Graphik 2"/>
                <a:cs typeface="Graphik 2"/>
                <a:sym typeface="Graphik 2"/>
              </a:rPr>
              <a:t>Plzeňský kraj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9761"/>
            <a:ext cx="13791013" cy="550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hospodárnost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efektivita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účelnost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je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nezbytné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zajištění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řádného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nakládání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veřejnými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prostředky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přeneseně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EU)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Obecně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upravuje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§ 2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č. 320/2001 Sb., 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finanční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kontrole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veřejné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správě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v IROP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Obecná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pravidla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žadatele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IROP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5.1)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Finanční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opravy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porušení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=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korekce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výši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rozdílu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nabídkových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(ad hoc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posouzení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základě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konkrétních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skutkových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okolností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–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nelze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paušalizovat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pohledu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pravidel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poskytovatele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zejména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vazbě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hospodárnosti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stojí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ZZVZ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principy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sebe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100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Zásady 3E – Obecná východiska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9761"/>
            <a:ext cx="13791013" cy="2270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Obecně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zažitý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výklad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ZZVZ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jsou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automaticky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naplněny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rovněž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současným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zohledněním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dotačních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pravidel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IROP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přesný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ÚOHS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obvykle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zásadám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popř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.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jiným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dotačním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pravidlům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nevyjadřuje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vykonává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dozor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striktně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pohledu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ustanovení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ZZVZ</a:t>
            </a: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rozhodovací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praxe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ÚOHS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platí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že</a:t>
            </a:r>
            <a:r>
              <a:rPr lang="cs-CZ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cs-CZ" sz="2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č. j. ÚOHS-R218/2015/VZ-14888/2016/321/Oho, ze dne 11. 4. 2016</a:t>
            </a:r>
            <a:r>
              <a:rPr lang="cs-CZ" sz="24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 dirty="0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ZZVZ</a:t>
            </a:r>
            <a:r>
              <a:rPr lang="en-US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a </a:t>
            </a:r>
            <a:r>
              <a:rPr lang="en-US" sz="6199" dirty="0" err="1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zásady</a:t>
            </a:r>
            <a:r>
              <a:rPr lang="en-US" sz="6199" dirty="0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 3E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  <p:sp>
        <p:nvSpPr>
          <p:cNvPr id="5" name="TextBox 5"/>
          <p:cNvSpPr txBox="1"/>
          <p:nvPr/>
        </p:nvSpPr>
        <p:spPr>
          <a:xfrm>
            <a:off x="1499161" y="4991100"/>
            <a:ext cx="15289678" cy="36573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599"/>
              </a:lnSpc>
            </a:pPr>
            <a:r>
              <a:rPr lang="en-US" sz="23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…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hlediska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hospodárnosti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efektivnosti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účelnosti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nakládání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s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veřejnými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prostředky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jsou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přitom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optikou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zákona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optikou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poskytovatelů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dotací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aplikována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zcela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nezávisle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a do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značné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míry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odlišně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(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zákon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nevylučuje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že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dotační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orgány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mohou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mít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požadavky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nad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rámec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předmětného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zákona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).</a:t>
            </a:r>
            <a:r>
              <a:rPr lang="en-US" sz="23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Úřad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je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přitom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nadán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dohledem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nad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zadáváním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veřejných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zakázek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právě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z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pohledu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požadavků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zákona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a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nepřísluší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mu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tak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zohledňovat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podmínky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pro 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poskytnutí</a:t>
            </a:r>
            <a:r>
              <a:rPr lang="en-US" sz="2399" b="1" i="1" dirty="0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 </a:t>
            </a:r>
            <a:r>
              <a:rPr lang="en-US" sz="2399" b="1" i="1" dirty="0" err="1">
                <a:solidFill>
                  <a:srgbClr val="00000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rPr>
              <a:t>dotace</a:t>
            </a:r>
            <a:r>
              <a:rPr lang="en-US" sz="2399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což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je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logické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už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jen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z toho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důvodu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že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případné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neposkytnutí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dotace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nijak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nevylučuje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zdárnou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realizaci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zadávacího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řízení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z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pohledu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zákona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Skutečným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důvodem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pro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vypsání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zadávacího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řízení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veřejnou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zakázku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je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totiž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potřeba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obstarání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veřejných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potřeb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společnosti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nikoliv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důvod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,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že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je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třeba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využít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399" i="1" dirty="0" err="1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dotace</a:t>
            </a:r>
            <a:r>
              <a:rPr lang="en-US" sz="2399" i="1" dirty="0">
                <a:solidFill>
                  <a:srgbClr val="A8A8A8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519761"/>
            <a:ext cx="14966288" cy="4580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názoru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Centra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tak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může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optikou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poskytovatele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dojít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porušení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3E, a to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současném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dodržení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zákonných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ustanovení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ZZVZ,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či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stanovených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zadávacích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podmínek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Řádný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hospodář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by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měl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vždy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snažit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získat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srovnatelné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plnění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výhodnějších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podmínek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(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nižší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cenu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)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přizpůsobit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tomu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své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kroky</a:t>
            </a:r>
            <a:endParaRPr lang="cs-CZ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59077" lvl="1" algn="just">
              <a:lnSpc>
                <a:spcPts val="3599"/>
              </a:lnSpc>
            </a:pP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18154" lvl="1" indent="-259077" algn="just">
              <a:lnSpc>
                <a:spcPts val="3599"/>
              </a:lnSpc>
              <a:buFont typeface="Arial"/>
              <a:buChar char="•"/>
            </a:pP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situace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kdy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právní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úprava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poskytuje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je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zároveň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příjemcem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dvě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možnosti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přičemž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jedna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těchto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možností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míří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k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zachování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 a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druhá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nikoliv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zadavatel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který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se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rozhodne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pro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postup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bez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zachování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3E, z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pohledu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poskytovatele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dopouští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porušování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těchto</a:t>
            </a:r>
            <a:r>
              <a:rPr lang="en-US" sz="23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399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zásad</a:t>
            </a:r>
            <a:endParaRPr lang="en-US" sz="2399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962025"/>
            <a:ext cx="14134763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39"/>
              </a:lnSpc>
            </a:pPr>
            <a:r>
              <a:rPr lang="en-US" sz="6199" dirty="0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ZZVZ</a:t>
            </a:r>
            <a:r>
              <a:rPr lang="en-US" sz="6199" dirty="0">
                <a:solidFill>
                  <a:srgbClr val="000000"/>
                </a:solidFill>
                <a:latin typeface="Graphik 2"/>
                <a:ea typeface="Graphik 2"/>
                <a:cs typeface="Graphik 2"/>
                <a:sym typeface="Graphik 2"/>
              </a:rPr>
              <a:t> a </a:t>
            </a:r>
            <a:r>
              <a:rPr lang="en-US" sz="6199" dirty="0" err="1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zásady</a:t>
            </a:r>
            <a:r>
              <a:rPr lang="en-US" sz="6199" dirty="0">
                <a:solidFill>
                  <a:srgbClr val="C81C22"/>
                </a:solidFill>
                <a:latin typeface="Graphik 2"/>
                <a:ea typeface="Graphik 2"/>
                <a:cs typeface="Graphik 2"/>
                <a:sym typeface="Graphik 2"/>
              </a:rPr>
              <a:t> 3E</a:t>
            </a:r>
          </a:p>
        </p:txBody>
      </p:sp>
      <p:sp>
        <p:nvSpPr>
          <p:cNvPr id="4" name="Freeform 4"/>
          <p:cNvSpPr/>
          <p:nvPr/>
        </p:nvSpPr>
        <p:spPr>
          <a:xfrm>
            <a:off x="1123950" y="9265988"/>
            <a:ext cx="6673768" cy="529299"/>
          </a:xfrm>
          <a:custGeom>
            <a:avLst/>
            <a:gdLst/>
            <a:ahLst/>
            <a:cxnLst/>
            <a:rect l="l" t="t" r="r" b="b"/>
            <a:pathLst>
              <a:path w="6673768" h="529299">
                <a:moveTo>
                  <a:pt x="0" y="0"/>
                </a:moveTo>
                <a:lnTo>
                  <a:pt x="6673768" y="0"/>
                </a:lnTo>
                <a:lnTo>
                  <a:pt x="6673768" y="529299"/>
                </a:lnTo>
                <a:lnTo>
                  <a:pt x="0" y="529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9E82CB599D2340A87E439F91993A6C" ma:contentTypeVersion="13" ma:contentTypeDescription="Vytvoří nový dokument" ma:contentTypeScope="" ma:versionID="c50dc5c773bb8f74d1a522fd3fc2ac62">
  <xsd:schema xmlns:xsd="http://www.w3.org/2001/XMLSchema" xmlns:xs="http://www.w3.org/2001/XMLSchema" xmlns:p="http://schemas.microsoft.com/office/2006/metadata/properties" xmlns:ns2="5050eea3-3396-43ce-85cf-55ca63b51391" xmlns:ns3="a18d9d7a-069d-41cc-9c75-bb2810dbe38d" targetNamespace="http://schemas.microsoft.com/office/2006/metadata/properties" ma:root="true" ma:fieldsID="47cc061116502da5686a48eebd0c2d2a" ns2:_="" ns3:_="">
    <xsd:import namespace="5050eea3-3396-43ce-85cf-55ca63b51391"/>
    <xsd:import namespace="a18d9d7a-069d-41cc-9c75-bb2810dbe3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50eea3-3396-43ce-85cf-55ca63b513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ů" ma:readOnly="false" ma:fieldId="{5cf76f15-5ced-4ddc-b409-7134ff3c332f}" ma:taxonomyMulti="true" ma:sspId="ee38a382-c502-43bf-abac-d2fc793617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8d9d7a-069d-41cc-9c75-bb2810dbe38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5cf6675e-ca70-4902-9bc9-fd2d3fb17e66}" ma:internalName="TaxCatchAll" ma:showField="CatchAllData" ma:web="a18d9d7a-069d-41cc-9c75-bb2810dbe3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50eea3-3396-43ce-85cf-55ca63b51391">
      <Terms xmlns="http://schemas.microsoft.com/office/infopath/2007/PartnerControls"/>
    </lcf76f155ced4ddcb4097134ff3c332f>
    <TaxCatchAll xmlns="a18d9d7a-069d-41cc-9c75-bb2810dbe38d" xsi:nil="true"/>
  </documentManagement>
</p:properties>
</file>

<file path=customXml/itemProps1.xml><?xml version="1.0" encoding="utf-8"?>
<ds:datastoreItem xmlns:ds="http://schemas.openxmlformats.org/officeDocument/2006/customXml" ds:itemID="{E4C66EED-82F9-45B0-8263-771B63E791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50eea3-3396-43ce-85cf-55ca63b51391"/>
    <ds:schemaRef ds:uri="a18d9d7a-069d-41cc-9c75-bb2810dbe3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6192108-D4C4-430B-AFE7-AF9762371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814B142-853B-4443-98A6-97E9C15E28FB}">
  <ds:schemaRefs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a18d9d7a-069d-41cc-9c75-bb2810dbe38d"/>
    <ds:schemaRef ds:uri="5050eea3-3396-43ce-85cf-55ca63b5139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2615</Words>
  <Application>Microsoft Office PowerPoint</Application>
  <PresentationFormat>Vlastní</PresentationFormat>
  <Paragraphs>194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VZ TOUR – Centrum pro regionální rozvoj ČR</dc:title>
  <cp:lastModifiedBy>Holub Lukáš</cp:lastModifiedBy>
  <cp:revision>11</cp:revision>
  <cp:lastPrinted>2024-10-09T06:20:12Z</cp:lastPrinted>
  <dcterms:created xsi:type="dcterms:W3CDTF">2006-08-16T00:00:00Z</dcterms:created>
  <dcterms:modified xsi:type="dcterms:W3CDTF">2024-11-04T12:06:30Z</dcterms:modified>
  <dc:identifier>DAGS32eq5p4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0x010100629E82CB599D2340A87E439F91993A6C</vt:lpwstr>
  </property>
  <property fmtid="{D5CDD505-2E9C-101B-9397-08002B2CF9AE}" pid="3" name="MediaServiceImageTags">
    <vt:lpwstr/>
  </property>
</Properties>
</file>