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</p:sldMasterIdLst>
  <p:notesMasterIdLst>
    <p:notesMasterId r:id="rId57"/>
  </p:notesMasterIdLst>
  <p:handoutMasterIdLst>
    <p:handoutMasterId r:id="rId58"/>
  </p:handoutMasterIdLst>
  <p:sldIdLst>
    <p:sldId id="306" r:id="rId13"/>
    <p:sldId id="450" r:id="rId14"/>
    <p:sldId id="451" r:id="rId15"/>
    <p:sldId id="452" r:id="rId16"/>
    <p:sldId id="457" r:id="rId17"/>
    <p:sldId id="459" r:id="rId18"/>
    <p:sldId id="460" r:id="rId19"/>
    <p:sldId id="462" r:id="rId20"/>
    <p:sldId id="465" r:id="rId21"/>
    <p:sldId id="466" r:id="rId22"/>
    <p:sldId id="471" r:id="rId23"/>
    <p:sldId id="472" r:id="rId24"/>
    <p:sldId id="473" r:id="rId25"/>
    <p:sldId id="467" r:id="rId26"/>
    <p:sldId id="309" r:id="rId27"/>
    <p:sldId id="427" r:id="rId28"/>
    <p:sldId id="428" r:id="rId29"/>
    <p:sldId id="355" r:id="rId30"/>
    <p:sldId id="359" r:id="rId31"/>
    <p:sldId id="429" r:id="rId32"/>
    <p:sldId id="430" r:id="rId33"/>
    <p:sldId id="431" r:id="rId34"/>
    <p:sldId id="432" r:id="rId35"/>
    <p:sldId id="433" r:id="rId36"/>
    <p:sldId id="434" r:id="rId37"/>
    <p:sldId id="435" r:id="rId38"/>
    <p:sldId id="436" r:id="rId39"/>
    <p:sldId id="437" r:id="rId40"/>
    <p:sldId id="438" r:id="rId41"/>
    <p:sldId id="439" r:id="rId42"/>
    <p:sldId id="440" r:id="rId43"/>
    <p:sldId id="441" r:id="rId44"/>
    <p:sldId id="442" r:id="rId45"/>
    <p:sldId id="443" r:id="rId46"/>
    <p:sldId id="444" r:id="rId47"/>
    <p:sldId id="445" r:id="rId48"/>
    <p:sldId id="446" r:id="rId49"/>
    <p:sldId id="447" r:id="rId50"/>
    <p:sldId id="469" r:id="rId51"/>
    <p:sldId id="448" r:id="rId52"/>
    <p:sldId id="479" r:id="rId53"/>
    <p:sldId id="468" r:id="rId54"/>
    <p:sldId id="480" r:id="rId55"/>
    <p:sldId id="321" r:id="rId5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94C55"/>
    <a:srgbClr val="E9DC4E"/>
    <a:srgbClr val="F9BF73"/>
    <a:srgbClr val="66BFAE"/>
    <a:srgbClr val="2896D4"/>
    <a:srgbClr val="4FB7E9"/>
    <a:srgbClr val="0E6CA1"/>
    <a:srgbClr val="955BA1"/>
    <a:srgbClr val="73B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535" autoAdjust="0"/>
  </p:normalViewPr>
  <p:slideViewPr>
    <p:cSldViewPr snapToGrid="0">
      <p:cViewPr varScale="1">
        <p:scale>
          <a:sx n="53" d="100"/>
          <a:sy n="53" d="100"/>
        </p:scale>
        <p:origin x="1140" y="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0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slide" Target="slides/slide43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54" Type="http://schemas.openxmlformats.org/officeDocument/2006/relationships/slide" Target="slides/slide42.xml"/><Relationship Id="rId62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slide" Target="slides/slide41.xml"/><Relationship Id="rId58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slide" Target="slides/slide40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slide" Target="slides/slide44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39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rad.mfcr.cz\NS1\odbory\Odbor52\5203\OP%202014_2020\Koordinace\VKZ%20a%20v&#253;rok%202023\IROP\VKZ2023_tabulky%20a%20graf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rad.mfcr.cz\NS1\odbory\Odbor52\5203\OP%202014_2020\Koordinace\VKZ%20a%20v&#253;rok%202023\IROP\VKZ2023_tabulky%20a%20graf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077294685990338E-2"/>
          <c:y val="0.11454423344140804"/>
          <c:w val="0.73253157214043896"/>
          <c:h val="0.8383969430291802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1D6-43DE-8A2F-66AF3722E6BA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1D6-43DE-8A2F-66AF3722E6B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1D6-43DE-8A2F-66AF3722E6BA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1D6-43DE-8A2F-66AF3722E6B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List1!$C$4:$C$7</c:f>
              <c:strCache>
                <c:ptCount val="4"/>
                <c:pt idx="0">
                  <c:v>Celkem 39 auditů, z toho:</c:v>
                </c:pt>
                <c:pt idx="1">
                  <c:v>24 auditů bez zjištění </c:v>
                </c:pt>
                <c:pt idx="2">
                  <c:v>13 auditů se zjištěním s finanšním dopadem </c:v>
                </c:pt>
                <c:pt idx="3">
                  <c:v>2 audity se zjištěním bez finančního dopadu </c:v>
                </c:pt>
              </c:strCache>
            </c:strRef>
          </c:cat>
          <c:val>
            <c:numRef>
              <c:f>List1!$D$4:$D$7</c:f>
              <c:numCache>
                <c:formatCode>General</c:formatCode>
                <c:ptCount val="4"/>
                <c:pt idx="1">
                  <c:v>24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D6-43DE-8A2F-66AF3722E6B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01E-49D2-8B93-33A8BD45960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01E-49D2-8B93-33A8BD45960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01E-49D2-8B93-33A8BD459604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01E-49D2-8B93-33A8BD45960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analýza!$C$17:$C$20</c:f>
              <c:strCache>
                <c:ptCount val="4"/>
                <c:pt idx="0">
                  <c:v>Veřejné zakázky - Oznámení o zakázce a zadávací dokumentace</c:v>
                </c:pt>
                <c:pt idx="1">
                  <c:v>Veřejné zakázky - Hodnocení nabídek</c:v>
                </c:pt>
                <c:pt idx="2">
                  <c:v>Veřejné zakázky – provádění zakázky</c:v>
                </c:pt>
                <c:pt idx="3">
                  <c:v>Ostatní nezpůsobilé výdaje</c:v>
                </c:pt>
              </c:strCache>
            </c:strRef>
          </c:cat>
          <c:val>
            <c:numRef>
              <c:f>analýza!$D$17:$D$20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1E-49D2-8B93-33A8BD45960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85439794408996"/>
          <c:y val="0.35363658055139802"/>
          <c:w val="0.31063584793836252"/>
          <c:h val="0.5870322408046101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88888888888889E-2"/>
          <c:y val="0.16449074074074077"/>
          <c:w val="0.58628587051618553"/>
          <c:h val="0.7660648148148148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879-4F90-AA07-10BA229EB5D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879-4F90-AA07-10BA229EB5D1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879-4F90-AA07-10BA229EB5D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879-4F90-AA07-10BA229EB5D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analýza!$C$31:$C$34</c:f>
              <c:strCache>
                <c:ptCount val="4"/>
                <c:pt idx="0">
                  <c:v>Veřejné zakázky - Oznámení o zakázce a zadávací dokumentace</c:v>
                </c:pt>
                <c:pt idx="1">
                  <c:v>Veřejné zakázky - Hodnocení nabídek</c:v>
                </c:pt>
                <c:pt idx="2">
                  <c:v>Veřejné zakázky – provádění zakázky</c:v>
                </c:pt>
                <c:pt idx="3">
                  <c:v>Ostatní nezpůsobilé výdaje</c:v>
                </c:pt>
              </c:strCache>
            </c:strRef>
          </c:cat>
          <c:val>
            <c:numRef>
              <c:f>analýza!$D$31:$D$34</c:f>
              <c:numCache>
                <c:formatCode>#,##0.00</c:formatCode>
                <c:ptCount val="4"/>
                <c:pt idx="0">
                  <c:v>1556096.58</c:v>
                </c:pt>
                <c:pt idx="1">
                  <c:v>14772466.899999999</c:v>
                </c:pt>
                <c:pt idx="2">
                  <c:v>2034429.87</c:v>
                </c:pt>
                <c:pt idx="3">
                  <c:v>977662.03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79-4F90-AA07-10BA229EB5D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657619666017819"/>
          <c:y val="0.37379277832989322"/>
          <c:w val="0.32770673803299144"/>
          <c:h val="0.5631783930234527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97831-056A-4B88-9784-4C915B9909E2}" type="doc">
      <dgm:prSet loTypeId="urn:microsoft.com/office/officeart/2005/8/layout/list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FEBB3102-CA93-453B-9BB2-478A4132F837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2400" b="1" dirty="0"/>
            <a:t>Audit operace</a:t>
          </a:r>
        </a:p>
      </dgm:t>
    </dgm:pt>
    <dgm:pt modelId="{458C0499-AC11-447A-9D81-57C276D41FD6}" type="parTrans" cxnId="{F31CCFC3-8A06-4935-A223-C8668EFFD34D}">
      <dgm:prSet/>
      <dgm:spPr/>
      <dgm:t>
        <a:bodyPr/>
        <a:lstStyle/>
        <a:p>
          <a:endParaRPr lang="cs-CZ"/>
        </a:p>
      </dgm:t>
    </dgm:pt>
    <dgm:pt modelId="{BA95BE52-3937-4FBF-ABE0-AFB87ADA6EDB}" type="sibTrans" cxnId="{F31CCFC3-8A06-4935-A223-C8668EFFD34D}">
      <dgm:prSet/>
      <dgm:spPr/>
      <dgm:t>
        <a:bodyPr/>
        <a:lstStyle/>
        <a:p>
          <a:endParaRPr lang="cs-CZ"/>
        </a:p>
      </dgm:t>
    </dgm:pt>
    <dgm:pt modelId="{58029CF1-DD0F-4879-A258-202674243DC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účel: ověřit legalitu a správnost výdajů vykázaných Komisi (na vzorku výdajů)</a:t>
          </a:r>
        </a:p>
      </dgm:t>
    </dgm:pt>
    <dgm:pt modelId="{E66C1C77-05AD-43D3-B362-5AF64C08D2D9}" type="parTrans" cxnId="{AA5E062D-4DD2-40E7-B8B4-ED9852D61CA6}">
      <dgm:prSet/>
      <dgm:spPr/>
      <dgm:t>
        <a:bodyPr/>
        <a:lstStyle/>
        <a:p>
          <a:endParaRPr lang="cs-CZ"/>
        </a:p>
      </dgm:t>
    </dgm:pt>
    <dgm:pt modelId="{C677C952-FBD0-4CE7-8E70-39280A6912A6}" type="sibTrans" cxnId="{AA5E062D-4DD2-40E7-B8B4-ED9852D61CA6}">
      <dgm:prSet/>
      <dgm:spPr/>
      <dgm:t>
        <a:bodyPr/>
        <a:lstStyle/>
        <a:p>
          <a:endParaRPr lang="cs-CZ"/>
        </a:p>
      </dgm:t>
    </dgm:pt>
    <dgm:pt modelId="{08FF445A-2F1B-46DA-8749-3CE0EF40B918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sz="2400" b="1" dirty="0"/>
            <a:t>Audit účetní závěrky</a:t>
          </a:r>
        </a:p>
      </dgm:t>
    </dgm:pt>
    <dgm:pt modelId="{93A5B14C-1617-45E8-9709-38788F724B82}" type="parTrans" cxnId="{573DD2D3-1BE7-434D-8F8F-6B1EA3788372}">
      <dgm:prSet/>
      <dgm:spPr/>
      <dgm:t>
        <a:bodyPr/>
        <a:lstStyle/>
        <a:p>
          <a:endParaRPr lang="cs-CZ"/>
        </a:p>
      </dgm:t>
    </dgm:pt>
    <dgm:pt modelId="{E0288B97-F0DA-4BEF-ADBA-7902F6E7B53B}" type="sibTrans" cxnId="{573DD2D3-1BE7-434D-8F8F-6B1EA3788372}">
      <dgm:prSet/>
      <dgm:spPr/>
      <dgm:t>
        <a:bodyPr/>
        <a:lstStyle/>
        <a:p>
          <a:endParaRPr lang="cs-CZ"/>
        </a:p>
      </dgm:t>
    </dgm:pt>
    <dgm:pt modelId="{229D67A9-0F1A-4BA9-BF0C-D13FCB35649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účel: poskytnout EK přiměřenou jistotu o úplnosti, přesnosti a věrohodnosti účtů</a:t>
          </a:r>
        </a:p>
      </dgm:t>
    </dgm:pt>
    <dgm:pt modelId="{6EAE8941-E2B4-43D0-ABB1-4BECCE710136}" type="parTrans" cxnId="{9CB42666-DF04-485F-949A-3DC316FB11D1}">
      <dgm:prSet/>
      <dgm:spPr/>
      <dgm:t>
        <a:bodyPr/>
        <a:lstStyle/>
        <a:p>
          <a:endParaRPr lang="cs-CZ"/>
        </a:p>
      </dgm:t>
    </dgm:pt>
    <dgm:pt modelId="{A7F060CB-73A1-44A1-8356-A4710F4303B2}" type="sibTrans" cxnId="{9CB42666-DF04-485F-949A-3DC316FB11D1}">
      <dgm:prSet/>
      <dgm:spPr/>
      <dgm:t>
        <a:bodyPr/>
        <a:lstStyle/>
        <a:p>
          <a:endParaRPr lang="cs-CZ"/>
        </a:p>
      </dgm:t>
    </dgm:pt>
    <dgm:pt modelId="{A029A190-C220-4BD1-BED8-4A99B6226C38}">
      <dgm:prSet custT="1"/>
      <dgm:spPr>
        <a:solidFill>
          <a:schemeClr val="accent4"/>
        </a:solidFill>
      </dgm:spPr>
      <dgm:t>
        <a:bodyPr/>
        <a:lstStyle/>
        <a:p>
          <a:r>
            <a:rPr lang="cs-CZ" sz="2400" b="1" dirty="0"/>
            <a:t>Audit systému</a:t>
          </a:r>
        </a:p>
      </dgm:t>
    </dgm:pt>
    <dgm:pt modelId="{16FF6E21-18E0-40D8-B913-B39EB78633E1}" type="parTrans" cxnId="{CBFACA1E-4819-4C6A-8F2C-B45C11687313}">
      <dgm:prSet/>
      <dgm:spPr/>
      <dgm:t>
        <a:bodyPr/>
        <a:lstStyle/>
        <a:p>
          <a:endParaRPr lang="cs-CZ"/>
        </a:p>
      </dgm:t>
    </dgm:pt>
    <dgm:pt modelId="{3DF9CD63-F221-4162-8801-A2C791A6D888}" type="sibTrans" cxnId="{CBFACA1E-4819-4C6A-8F2C-B45C11687313}">
      <dgm:prSet/>
      <dgm:spPr/>
      <dgm:t>
        <a:bodyPr/>
        <a:lstStyle/>
        <a:p>
          <a:endParaRPr lang="cs-CZ"/>
        </a:p>
      </dgm:t>
    </dgm:pt>
    <dgm:pt modelId="{CA3E4B13-C242-4E3C-A931-CC548095322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účel: ověření účinného fungování řídicího a kontrolního systému programu</a:t>
          </a:r>
        </a:p>
      </dgm:t>
    </dgm:pt>
    <dgm:pt modelId="{2C4DF8E4-3530-4ED1-B437-CBAEEE7859B2}" type="parTrans" cxnId="{884079B3-CBD3-4FA8-A5A9-5ABE5457C858}">
      <dgm:prSet/>
      <dgm:spPr/>
      <dgm:t>
        <a:bodyPr/>
        <a:lstStyle/>
        <a:p>
          <a:endParaRPr lang="cs-CZ"/>
        </a:p>
      </dgm:t>
    </dgm:pt>
    <dgm:pt modelId="{C2D71D25-A8D5-4E7D-ACDC-4E9F4003EDA3}" type="sibTrans" cxnId="{884079B3-CBD3-4FA8-A5A9-5ABE5457C858}">
      <dgm:prSet/>
      <dgm:spPr/>
      <dgm:t>
        <a:bodyPr/>
        <a:lstStyle/>
        <a:p>
          <a:endParaRPr lang="cs-CZ"/>
        </a:p>
      </dgm:t>
    </dgm:pt>
    <dgm:pt modelId="{33984DF6-15C2-4353-BD12-7B83535E718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auditovaný subjekt: ŘO/ZS, PCO/PO, NOK</a:t>
          </a:r>
        </a:p>
      </dgm:t>
    </dgm:pt>
    <dgm:pt modelId="{062AAF70-79FE-478D-A1D9-273FB3EF48DC}" type="parTrans" cxnId="{BAECBEC7-A616-46D8-92FF-3E232FDC717A}">
      <dgm:prSet/>
      <dgm:spPr/>
      <dgm:t>
        <a:bodyPr/>
        <a:lstStyle/>
        <a:p>
          <a:endParaRPr lang="cs-CZ"/>
        </a:p>
      </dgm:t>
    </dgm:pt>
    <dgm:pt modelId="{A960BB2A-882D-478B-8278-746D798DBB14}" type="sibTrans" cxnId="{BAECBEC7-A616-46D8-92FF-3E232FDC717A}">
      <dgm:prSet/>
      <dgm:spPr/>
      <dgm:t>
        <a:bodyPr/>
        <a:lstStyle/>
        <a:p>
          <a:endParaRPr lang="cs-CZ"/>
        </a:p>
      </dgm:t>
    </dgm:pt>
    <dgm:pt modelId="{24931D84-2BBE-4F15-9E9D-347DA1A0DBB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auditovaný subjekt: příjemce dotace</a:t>
          </a:r>
        </a:p>
      </dgm:t>
    </dgm:pt>
    <dgm:pt modelId="{8DA5AFA0-9D91-4A46-AD04-A3163B05DFEA}" type="parTrans" cxnId="{E93F5711-6EF0-4FEE-93FA-01EED394096A}">
      <dgm:prSet/>
      <dgm:spPr/>
      <dgm:t>
        <a:bodyPr/>
        <a:lstStyle/>
        <a:p>
          <a:endParaRPr lang="cs-CZ"/>
        </a:p>
      </dgm:t>
    </dgm:pt>
    <dgm:pt modelId="{A0BC2929-352F-4123-82D9-D792B2708D99}" type="sibTrans" cxnId="{E93F5711-6EF0-4FEE-93FA-01EED394096A}">
      <dgm:prSet/>
      <dgm:spPr/>
      <dgm:t>
        <a:bodyPr/>
        <a:lstStyle/>
        <a:p>
          <a:endParaRPr lang="cs-CZ"/>
        </a:p>
      </dgm:t>
    </dgm:pt>
    <dgm:pt modelId="{EB40F40A-4B80-40D6-B381-7EA2B3C0FC67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auditovaný subjekt: PCO/PO</a:t>
          </a:r>
        </a:p>
      </dgm:t>
    </dgm:pt>
    <dgm:pt modelId="{0F042968-B3E8-4744-A7CB-751520B75396}" type="parTrans" cxnId="{5496F125-EACF-4B0C-8F7D-FEEEB88024CB}">
      <dgm:prSet/>
      <dgm:spPr/>
      <dgm:t>
        <a:bodyPr/>
        <a:lstStyle/>
        <a:p>
          <a:endParaRPr lang="cs-CZ"/>
        </a:p>
      </dgm:t>
    </dgm:pt>
    <dgm:pt modelId="{0B04855A-59FF-4E98-AC82-84C72A80FD20}" type="sibTrans" cxnId="{5496F125-EACF-4B0C-8F7D-FEEEB88024CB}">
      <dgm:prSet/>
      <dgm:spPr/>
      <dgm:t>
        <a:bodyPr/>
        <a:lstStyle/>
        <a:p>
          <a:endParaRPr lang="cs-CZ"/>
        </a:p>
      </dgm:t>
    </dgm:pt>
    <dgm:pt modelId="{32E1D3E8-8421-4C5D-ADF0-47A0FA66FB83}" type="pres">
      <dgm:prSet presAssocID="{7BF97831-056A-4B88-9784-4C915B9909E2}" presName="linear" presStyleCnt="0">
        <dgm:presLayoutVars>
          <dgm:dir/>
          <dgm:animLvl val="lvl"/>
          <dgm:resizeHandles val="exact"/>
        </dgm:presLayoutVars>
      </dgm:prSet>
      <dgm:spPr/>
    </dgm:pt>
    <dgm:pt modelId="{F033BB2D-0EEF-43C5-AC6C-EC693BA40B2C}" type="pres">
      <dgm:prSet presAssocID="{A029A190-C220-4BD1-BED8-4A99B6226C38}" presName="parentLin" presStyleCnt="0"/>
      <dgm:spPr/>
    </dgm:pt>
    <dgm:pt modelId="{A482199E-94C8-4C96-BF1E-FC17D5C26133}" type="pres">
      <dgm:prSet presAssocID="{A029A190-C220-4BD1-BED8-4A99B6226C38}" presName="parentLeftMargin" presStyleLbl="node1" presStyleIdx="0" presStyleCnt="3"/>
      <dgm:spPr/>
    </dgm:pt>
    <dgm:pt modelId="{CACA8F66-FFB0-441A-81DC-DFFE37307C7F}" type="pres">
      <dgm:prSet presAssocID="{A029A190-C220-4BD1-BED8-4A99B6226C3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798AFF4-50A5-46FE-A8C7-3A620B10FA65}" type="pres">
      <dgm:prSet presAssocID="{A029A190-C220-4BD1-BED8-4A99B6226C38}" presName="negativeSpace" presStyleCnt="0"/>
      <dgm:spPr/>
    </dgm:pt>
    <dgm:pt modelId="{4062DA1E-609D-4240-B1A3-2D6F0764CBB9}" type="pres">
      <dgm:prSet presAssocID="{A029A190-C220-4BD1-BED8-4A99B6226C38}" presName="childText" presStyleLbl="conFgAcc1" presStyleIdx="0" presStyleCnt="3">
        <dgm:presLayoutVars>
          <dgm:bulletEnabled val="1"/>
        </dgm:presLayoutVars>
      </dgm:prSet>
      <dgm:spPr/>
    </dgm:pt>
    <dgm:pt modelId="{6E2DFF31-9911-48AB-804A-6D89DB269FE1}" type="pres">
      <dgm:prSet presAssocID="{3DF9CD63-F221-4162-8801-A2C791A6D888}" presName="spaceBetweenRectangles" presStyleCnt="0"/>
      <dgm:spPr/>
    </dgm:pt>
    <dgm:pt modelId="{CBCEC4F8-0BCA-413E-88AB-81022772B2AD}" type="pres">
      <dgm:prSet presAssocID="{FEBB3102-CA93-453B-9BB2-478A4132F837}" presName="parentLin" presStyleCnt="0"/>
      <dgm:spPr/>
    </dgm:pt>
    <dgm:pt modelId="{347C3132-BB60-45CE-A819-E859870CCC3C}" type="pres">
      <dgm:prSet presAssocID="{FEBB3102-CA93-453B-9BB2-478A4132F837}" presName="parentLeftMargin" presStyleLbl="node1" presStyleIdx="0" presStyleCnt="3"/>
      <dgm:spPr/>
    </dgm:pt>
    <dgm:pt modelId="{DFB1948A-A3D0-4B34-83CA-27A73273D999}" type="pres">
      <dgm:prSet presAssocID="{FEBB3102-CA93-453B-9BB2-478A4132F83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A495D7E-9730-47D3-BF41-8918E670A550}" type="pres">
      <dgm:prSet presAssocID="{FEBB3102-CA93-453B-9BB2-478A4132F837}" presName="negativeSpace" presStyleCnt="0"/>
      <dgm:spPr/>
    </dgm:pt>
    <dgm:pt modelId="{093F67EF-8AB8-41EE-9A7B-D35D68BB49BB}" type="pres">
      <dgm:prSet presAssocID="{FEBB3102-CA93-453B-9BB2-478A4132F837}" presName="childText" presStyleLbl="conFgAcc1" presStyleIdx="1" presStyleCnt="3">
        <dgm:presLayoutVars>
          <dgm:bulletEnabled val="1"/>
        </dgm:presLayoutVars>
      </dgm:prSet>
      <dgm:spPr/>
    </dgm:pt>
    <dgm:pt modelId="{09B34EE6-F250-4E6F-81EE-0FEEB79989F0}" type="pres">
      <dgm:prSet presAssocID="{BA95BE52-3937-4FBF-ABE0-AFB87ADA6EDB}" presName="spaceBetweenRectangles" presStyleCnt="0"/>
      <dgm:spPr/>
    </dgm:pt>
    <dgm:pt modelId="{DEF06C07-BACF-430C-A0B9-5D83D1F2F2EE}" type="pres">
      <dgm:prSet presAssocID="{08FF445A-2F1B-46DA-8749-3CE0EF40B918}" presName="parentLin" presStyleCnt="0"/>
      <dgm:spPr/>
    </dgm:pt>
    <dgm:pt modelId="{7ABB36A1-33D0-4E8B-9EE3-BB0A970EA6ED}" type="pres">
      <dgm:prSet presAssocID="{08FF445A-2F1B-46DA-8749-3CE0EF40B918}" presName="parentLeftMargin" presStyleLbl="node1" presStyleIdx="1" presStyleCnt="3"/>
      <dgm:spPr/>
    </dgm:pt>
    <dgm:pt modelId="{EB886119-CA80-4A1A-93BD-2FFF00FBF898}" type="pres">
      <dgm:prSet presAssocID="{08FF445A-2F1B-46DA-8749-3CE0EF40B918}" presName="parentText" presStyleLbl="node1" presStyleIdx="2" presStyleCnt="3" custLinFactNeighborX="10272">
        <dgm:presLayoutVars>
          <dgm:chMax val="0"/>
          <dgm:bulletEnabled val="1"/>
        </dgm:presLayoutVars>
      </dgm:prSet>
      <dgm:spPr/>
    </dgm:pt>
    <dgm:pt modelId="{10BA14DC-6C17-41D0-A395-2B60C33E06C6}" type="pres">
      <dgm:prSet presAssocID="{08FF445A-2F1B-46DA-8749-3CE0EF40B918}" presName="negativeSpace" presStyleCnt="0"/>
      <dgm:spPr/>
    </dgm:pt>
    <dgm:pt modelId="{827A0D4A-3A4A-4B76-9744-3873FF35DF11}" type="pres">
      <dgm:prSet presAssocID="{08FF445A-2F1B-46DA-8749-3CE0EF40B9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3262F06-5876-4D2A-B82A-9260D318D9E4}" type="presOf" srcId="{08FF445A-2F1B-46DA-8749-3CE0EF40B918}" destId="{7ABB36A1-33D0-4E8B-9EE3-BB0A970EA6ED}" srcOrd="0" destOrd="0" presId="urn:microsoft.com/office/officeart/2005/8/layout/list1"/>
    <dgm:cxn modelId="{E93F5711-6EF0-4FEE-93FA-01EED394096A}" srcId="{FEBB3102-CA93-453B-9BB2-478A4132F837}" destId="{24931D84-2BBE-4F15-9E9D-347DA1A0DBB3}" srcOrd="1" destOrd="0" parTransId="{8DA5AFA0-9D91-4A46-AD04-A3163B05DFEA}" sibTransId="{A0BC2929-352F-4123-82D9-D792B2708D99}"/>
    <dgm:cxn modelId="{0E8FD819-0D32-41B1-96FF-7CFD4AEADEF7}" type="presOf" srcId="{A029A190-C220-4BD1-BED8-4A99B6226C38}" destId="{CACA8F66-FFB0-441A-81DC-DFFE37307C7F}" srcOrd="1" destOrd="0" presId="urn:microsoft.com/office/officeart/2005/8/layout/list1"/>
    <dgm:cxn modelId="{CBFACA1E-4819-4C6A-8F2C-B45C11687313}" srcId="{7BF97831-056A-4B88-9784-4C915B9909E2}" destId="{A029A190-C220-4BD1-BED8-4A99B6226C38}" srcOrd="0" destOrd="0" parTransId="{16FF6E21-18E0-40D8-B913-B39EB78633E1}" sibTransId="{3DF9CD63-F221-4162-8801-A2C791A6D888}"/>
    <dgm:cxn modelId="{E883CE22-6428-45D3-AB50-7B1B3369FF17}" type="presOf" srcId="{A029A190-C220-4BD1-BED8-4A99B6226C38}" destId="{A482199E-94C8-4C96-BF1E-FC17D5C26133}" srcOrd="0" destOrd="0" presId="urn:microsoft.com/office/officeart/2005/8/layout/list1"/>
    <dgm:cxn modelId="{5496F125-EACF-4B0C-8F7D-FEEEB88024CB}" srcId="{08FF445A-2F1B-46DA-8749-3CE0EF40B918}" destId="{EB40F40A-4B80-40D6-B381-7EA2B3C0FC67}" srcOrd="1" destOrd="0" parTransId="{0F042968-B3E8-4744-A7CB-751520B75396}" sibTransId="{0B04855A-59FF-4E98-AC82-84C72A80FD20}"/>
    <dgm:cxn modelId="{AA5E062D-4DD2-40E7-B8B4-ED9852D61CA6}" srcId="{FEBB3102-CA93-453B-9BB2-478A4132F837}" destId="{58029CF1-DD0F-4879-A258-202674243DC8}" srcOrd="0" destOrd="0" parTransId="{E66C1C77-05AD-43D3-B362-5AF64C08D2D9}" sibTransId="{C677C952-FBD0-4CE7-8E70-39280A6912A6}"/>
    <dgm:cxn modelId="{7177FB5E-5CFE-49E8-AE1B-6C8B4894DD03}" type="presOf" srcId="{7BF97831-056A-4B88-9784-4C915B9909E2}" destId="{32E1D3E8-8421-4C5D-ADF0-47A0FA66FB83}" srcOrd="0" destOrd="0" presId="urn:microsoft.com/office/officeart/2005/8/layout/list1"/>
    <dgm:cxn modelId="{9CB42666-DF04-485F-949A-3DC316FB11D1}" srcId="{08FF445A-2F1B-46DA-8749-3CE0EF40B918}" destId="{229D67A9-0F1A-4BA9-BF0C-D13FCB356498}" srcOrd="0" destOrd="0" parTransId="{6EAE8941-E2B4-43D0-ABB1-4BECCE710136}" sibTransId="{A7F060CB-73A1-44A1-8356-A4710F4303B2}"/>
    <dgm:cxn modelId="{7D8E8F6C-CD05-4B24-9B25-914A7BE78536}" type="presOf" srcId="{08FF445A-2F1B-46DA-8749-3CE0EF40B918}" destId="{EB886119-CA80-4A1A-93BD-2FFF00FBF898}" srcOrd="1" destOrd="0" presId="urn:microsoft.com/office/officeart/2005/8/layout/list1"/>
    <dgm:cxn modelId="{AED3BD7C-70E5-40A7-8D80-7D296D2C6360}" type="presOf" srcId="{24931D84-2BBE-4F15-9E9D-347DA1A0DBB3}" destId="{093F67EF-8AB8-41EE-9A7B-D35D68BB49BB}" srcOrd="0" destOrd="1" presId="urn:microsoft.com/office/officeart/2005/8/layout/list1"/>
    <dgm:cxn modelId="{0477EC92-EEDC-4337-AA7D-02C8E64BA807}" type="presOf" srcId="{EB40F40A-4B80-40D6-B381-7EA2B3C0FC67}" destId="{827A0D4A-3A4A-4B76-9744-3873FF35DF11}" srcOrd="0" destOrd="1" presId="urn:microsoft.com/office/officeart/2005/8/layout/list1"/>
    <dgm:cxn modelId="{58281CAE-634A-47AE-931C-C4BEF53930A7}" type="presOf" srcId="{CA3E4B13-C242-4E3C-A931-CC548095322F}" destId="{4062DA1E-609D-4240-B1A3-2D6F0764CBB9}" srcOrd="0" destOrd="0" presId="urn:microsoft.com/office/officeart/2005/8/layout/list1"/>
    <dgm:cxn modelId="{E6216BB3-AB91-4AD4-A439-B9443C8405FE}" type="presOf" srcId="{FEBB3102-CA93-453B-9BB2-478A4132F837}" destId="{DFB1948A-A3D0-4B34-83CA-27A73273D999}" srcOrd="1" destOrd="0" presId="urn:microsoft.com/office/officeart/2005/8/layout/list1"/>
    <dgm:cxn modelId="{884079B3-CBD3-4FA8-A5A9-5ABE5457C858}" srcId="{A029A190-C220-4BD1-BED8-4A99B6226C38}" destId="{CA3E4B13-C242-4E3C-A931-CC548095322F}" srcOrd="0" destOrd="0" parTransId="{2C4DF8E4-3530-4ED1-B437-CBAEEE7859B2}" sibTransId="{C2D71D25-A8D5-4E7D-ACDC-4E9F4003EDA3}"/>
    <dgm:cxn modelId="{F31CCFC3-8A06-4935-A223-C8668EFFD34D}" srcId="{7BF97831-056A-4B88-9784-4C915B9909E2}" destId="{FEBB3102-CA93-453B-9BB2-478A4132F837}" srcOrd="1" destOrd="0" parTransId="{458C0499-AC11-447A-9D81-57C276D41FD6}" sibTransId="{BA95BE52-3937-4FBF-ABE0-AFB87ADA6EDB}"/>
    <dgm:cxn modelId="{BAECBEC7-A616-46D8-92FF-3E232FDC717A}" srcId="{A029A190-C220-4BD1-BED8-4A99B6226C38}" destId="{33984DF6-15C2-4353-BD12-7B83535E7185}" srcOrd="1" destOrd="0" parTransId="{062AAF70-79FE-478D-A1D9-273FB3EF48DC}" sibTransId="{A960BB2A-882D-478B-8278-746D798DBB14}"/>
    <dgm:cxn modelId="{22D04CD0-B7B3-463B-938B-B2392E4A01E6}" type="presOf" srcId="{229D67A9-0F1A-4BA9-BF0C-D13FCB356498}" destId="{827A0D4A-3A4A-4B76-9744-3873FF35DF11}" srcOrd="0" destOrd="0" presId="urn:microsoft.com/office/officeart/2005/8/layout/list1"/>
    <dgm:cxn modelId="{573DD2D3-1BE7-434D-8F8F-6B1EA3788372}" srcId="{7BF97831-056A-4B88-9784-4C915B9909E2}" destId="{08FF445A-2F1B-46DA-8749-3CE0EF40B918}" srcOrd="2" destOrd="0" parTransId="{93A5B14C-1617-45E8-9709-38788F724B82}" sibTransId="{E0288B97-F0DA-4BEF-ADBA-7902F6E7B53B}"/>
    <dgm:cxn modelId="{B4FA39D9-22A0-442D-A5FD-524F1169CE37}" type="presOf" srcId="{58029CF1-DD0F-4879-A258-202674243DC8}" destId="{093F67EF-8AB8-41EE-9A7B-D35D68BB49BB}" srcOrd="0" destOrd="0" presId="urn:microsoft.com/office/officeart/2005/8/layout/list1"/>
    <dgm:cxn modelId="{D2E477ED-5CB2-4EE2-AAA2-121FE409E168}" type="presOf" srcId="{33984DF6-15C2-4353-BD12-7B83535E7185}" destId="{4062DA1E-609D-4240-B1A3-2D6F0764CBB9}" srcOrd="0" destOrd="1" presId="urn:microsoft.com/office/officeart/2005/8/layout/list1"/>
    <dgm:cxn modelId="{EB5FA0F4-B746-40CD-979F-5DB83E4D3C77}" type="presOf" srcId="{FEBB3102-CA93-453B-9BB2-478A4132F837}" destId="{347C3132-BB60-45CE-A819-E859870CCC3C}" srcOrd="0" destOrd="0" presId="urn:microsoft.com/office/officeart/2005/8/layout/list1"/>
    <dgm:cxn modelId="{EE04C84E-B6EF-4986-B9B2-31C193E6977C}" type="presParOf" srcId="{32E1D3E8-8421-4C5D-ADF0-47A0FA66FB83}" destId="{F033BB2D-0EEF-43C5-AC6C-EC693BA40B2C}" srcOrd="0" destOrd="0" presId="urn:microsoft.com/office/officeart/2005/8/layout/list1"/>
    <dgm:cxn modelId="{3581261B-9A7C-4DAA-A30E-834A488CC6BA}" type="presParOf" srcId="{F033BB2D-0EEF-43C5-AC6C-EC693BA40B2C}" destId="{A482199E-94C8-4C96-BF1E-FC17D5C26133}" srcOrd="0" destOrd="0" presId="urn:microsoft.com/office/officeart/2005/8/layout/list1"/>
    <dgm:cxn modelId="{DB03A485-3268-4EAF-B445-F57B9E4772FA}" type="presParOf" srcId="{F033BB2D-0EEF-43C5-AC6C-EC693BA40B2C}" destId="{CACA8F66-FFB0-441A-81DC-DFFE37307C7F}" srcOrd="1" destOrd="0" presId="urn:microsoft.com/office/officeart/2005/8/layout/list1"/>
    <dgm:cxn modelId="{820567D1-A5F8-4B3A-9F43-72888B25BB3A}" type="presParOf" srcId="{32E1D3E8-8421-4C5D-ADF0-47A0FA66FB83}" destId="{6798AFF4-50A5-46FE-A8C7-3A620B10FA65}" srcOrd="1" destOrd="0" presId="urn:microsoft.com/office/officeart/2005/8/layout/list1"/>
    <dgm:cxn modelId="{7F877B72-124E-4364-B9D2-84BE5944C9FF}" type="presParOf" srcId="{32E1D3E8-8421-4C5D-ADF0-47A0FA66FB83}" destId="{4062DA1E-609D-4240-B1A3-2D6F0764CBB9}" srcOrd="2" destOrd="0" presId="urn:microsoft.com/office/officeart/2005/8/layout/list1"/>
    <dgm:cxn modelId="{8C71479C-8E86-43C9-8F23-5ED5FD2BE62E}" type="presParOf" srcId="{32E1D3E8-8421-4C5D-ADF0-47A0FA66FB83}" destId="{6E2DFF31-9911-48AB-804A-6D89DB269FE1}" srcOrd="3" destOrd="0" presId="urn:microsoft.com/office/officeart/2005/8/layout/list1"/>
    <dgm:cxn modelId="{1A726861-EB83-4491-80D3-F6828500E4A5}" type="presParOf" srcId="{32E1D3E8-8421-4C5D-ADF0-47A0FA66FB83}" destId="{CBCEC4F8-0BCA-413E-88AB-81022772B2AD}" srcOrd="4" destOrd="0" presId="urn:microsoft.com/office/officeart/2005/8/layout/list1"/>
    <dgm:cxn modelId="{E2D6DF78-B4F3-435E-99D4-ECE75BFC536E}" type="presParOf" srcId="{CBCEC4F8-0BCA-413E-88AB-81022772B2AD}" destId="{347C3132-BB60-45CE-A819-E859870CCC3C}" srcOrd="0" destOrd="0" presId="urn:microsoft.com/office/officeart/2005/8/layout/list1"/>
    <dgm:cxn modelId="{FBC88A2F-071F-4811-A5E4-D4B6F0868B27}" type="presParOf" srcId="{CBCEC4F8-0BCA-413E-88AB-81022772B2AD}" destId="{DFB1948A-A3D0-4B34-83CA-27A73273D999}" srcOrd="1" destOrd="0" presId="urn:microsoft.com/office/officeart/2005/8/layout/list1"/>
    <dgm:cxn modelId="{797195F2-12AB-4EFD-8159-A81E04FC9980}" type="presParOf" srcId="{32E1D3E8-8421-4C5D-ADF0-47A0FA66FB83}" destId="{FA495D7E-9730-47D3-BF41-8918E670A550}" srcOrd="5" destOrd="0" presId="urn:microsoft.com/office/officeart/2005/8/layout/list1"/>
    <dgm:cxn modelId="{8609A1E1-BCFD-4897-9F05-7F502F736CA7}" type="presParOf" srcId="{32E1D3E8-8421-4C5D-ADF0-47A0FA66FB83}" destId="{093F67EF-8AB8-41EE-9A7B-D35D68BB49BB}" srcOrd="6" destOrd="0" presId="urn:microsoft.com/office/officeart/2005/8/layout/list1"/>
    <dgm:cxn modelId="{E20B658A-E31F-4D81-A5EA-82D3AF63E59A}" type="presParOf" srcId="{32E1D3E8-8421-4C5D-ADF0-47A0FA66FB83}" destId="{09B34EE6-F250-4E6F-81EE-0FEEB79989F0}" srcOrd="7" destOrd="0" presId="urn:microsoft.com/office/officeart/2005/8/layout/list1"/>
    <dgm:cxn modelId="{03861BE5-987C-48AA-BEF4-872E52D543E6}" type="presParOf" srcId="{32E1D3E8-8421-4C5D-ADF0-47A0FA66FB83}" destId="{DEF06C07-BACF-430C-A0B9-5D83D1F2F2EE}" srcOrd="8" destOrd="0" presId="urn:microsoft.com/office/officeart/2005/8/layout/list1"/>
    <dgm:cxn modelId="{A47878C7-6535-4DD2-AEE4-83302550E4A1}" type="presParOf" srcId="{DEF06C07-BACF-430C-A0B9-5D83D1F2F2EE}" destId="{7ABB36A1-33D0-4E8B-9EE3-BB0A970EA6ED}" srcOrd="0" destOrd="0" presId="urn:microsoft.com/office/officeart/2005/8/layout/list1"/>
    <dgm:cxn modelId="{F5F3D4DE-4646-4265-9466-6A8B32842B8F}" type="presParOf" srcId="{DEF06C07-BACF-430C-A0B9-5D83D1F2F2EE}" destId="{EB886119-CA80-4A1A-93BD-2FFF00FBF898}" srcOrd="1" destOrd="0" presId="urn:microsoft.com/office/officeart/2005/8/layout/list1"/>
    <dgm:cxn modelId="{B579B18A-648C-49D5-ABF9-826724B0D3B0}" type="presParOf" srcId="{32E1D3E8-8421-4C5D-ADF0-47A0FA66FB83}" destId="{10BA14DC-6C17-41D0-A395-2B60C33E06C6}" srcOrd="9" destOrd="0" presId="urn:microsoft.com/office/officeart/2005/8/layout/list1"/>
    <dgm:cxn modelId="{1577DC0A-816C-4B4C-8C30-1380A228F73E}" type="presParOf" srcId="{32E1D3E8-8421-4C5D-ADF0-47A0FA66FB83}" destId="{827A0D4A-3A4A-4B76-9744-3873FF35DF1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F97831-056A-4B88-9784-4C915B9909E2}" type="doc">
      <dgm:prSet loTypeId="urn:microsoft.com/office/officeart/2005/8/layout/list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FEBB3102-CA93-453B-9BB2-478A4132F837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2400" b="1" dirty="0">
              <a:solidFill>
                <a:schemeClr val="bg2"/>
              </a:solidFill>
            </a:rPr>
            <a:t>Audit operace</a:t>
          </a:r>
        </a:p>
      </dgm:t>
    </dgm:pt>
    <dgm:pt modelId="{458C0499-AC11-447A-9D81-57C276D41FD6}" type="parTrans" cxnId="{F31CCFC3-8A06-4935-A223-C8668EFFD34D}">
      <dgm:prSet/>
      <dgm:spPr/>
      <dgm:t>
        <a:bodyPr/>
        <a:lstStyle/>
        <a:p>
          <a:endParaRPr lang="cs-CZ"/>
        </a:p>
      </dgm:t>
    </dgm:pt>
    <dgm:pt modelId="{BA95BE52-3937-4FBF-ABE0-AFB87ADA6EDB}" type="sibTrans" cxnId="{F31CCFC3-8A06-4935-A223-C8668EFFD34D}">
      <dgm:prSet/>
      <dgm:spPr/>
      <dgm:t>
        <a:bodyPr/>
        <a:lstStyle/>
        <a:p>
          <a:endParaRPr lang="cs-CZ"/>
        </a:p>
      </dgm:t>
    </dgm:pt>
    <dgm:pt modelId="{58029CF1-DD0F-4879-A258-202674243DC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zjištění bez finančního dopadu / zjištění s finančním dopadem</a:t>
          </a:r>
        </a:p>
      </dgm:t>
    </dgm:pt>
    <dgm:pt modelId="{E66C1C77-05AD-43D3-B362-5AF64C08D2D9}" type="parTrans" cxnId="{AA5E062D-4DD2-40E7-B8B4-ED9852D61CA6}">
      <dgm:prSet/>
      <dgm:spPr/>
      <dgm:t>
        <a:bodyPr/>
        <a:lstStyle/>
        <a:p>
          <a:endParaRPr lang="cs-CZ"/>
        </a:p>
      </dgm:t>
    </dgm:pt>
    <dgm:pt modelId="{C677C952-FBD0-4CE7-8E70-39280A6912A6}" type="sibTrans" cxnId="{AA5E062D-4DD2-40E7-B8B4-ED9852D61CA6}">
      <dgm:prSet/>
      <dgm:spPr/>
      <dgm:t>
        <a:bodyPr/>
        <a:lstStyle/>
        <a:p>
          <a:endParaRPr lang="cs-CZ"/>
        </a:p>
      </dgm:t>
    </dgm:pt>
    <dgm:pt modelId="{08FF445A-2F1B-46DA-8749-3CE0EF40B918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sz="2400" b="1" dirty="0">
              <a:solidFill>
                <a:schemeClr val="bg2"/>
              </a:solidFill>
            </a:rPr>
            <a:t>Audit účetní závěrky</a:t>
          </a:r>
        </a:p>
      </dgm:t>
    </dgm:pt>
    <dgm:pt modelId="{93A5B14C-1617-45E8-9709-38788F724B82}" type="parTrans" cxnId="{573DD2D3-1BE7-434D-8F8F-6B1EA3788372}">
      <dgm:prSet/>
      <dgm:spPr/>
      <dgm:t>
        <a:bodyPr/>
        <a:lstStyle/>
        <a:p>
          <a:endParaRPr lang="cs-CZ"/>
        </a:p>
      </dgm:t>
    </dgm:pt>
    <dgm:pt modelId="{E0288B97-F0DA-4BEF-ADBA-7902F6E7B53B}" type="sibTrans" cxnId="{573DD2D3-1BE7-434D-8F8F-6B1EA3788372}">
      <dgm:prSet/>
      <dgm:spPr/>
      <dgm:t>
        <a:bodyPr/>
        <a:lstStyle/>
        <a:p>
          <a:endParaRPr lang="cs-CZ"/>
        </a:p>
      </dgm:t>
    </dgm:pt>
    <dgm:pt modelId="{229D67A9-0F1A-4BA9-BF0C-D13FCB35649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dtto audit systému</a:t>
          </a:r>
        </a:p>
      </dgm:t>
    </dgm:pt>
    <dgm:pt modelId="{6EAE8941-E2B4-43D0-ABB1-4BECCE710136}" type="parTrans" cxnId="{9CB42666-DF04-485F-949A-3DC316FB11D1}">
      <dgm:prSet/>
      <dgm:spPr/>
      <dgm:t>
        <a:bodyPr/>
        <a:lstStyle/>
        <a:p>
          <a:endParaRPr lang="cs-CZ"/>
        </a:p>
      </dgm:t>
    </dgm:pt>
    <dgm:pt modelId="{A7F060CB-73A1-44A1-8356-A4710F4303B2}" type="sibTrans" cxnId="{9CB42666-DF04-485F-949A-3DC316FB11D1}">
      <dgm:prSet/>
      <dgm:spPr/>
      <dgm:t>
        <a:bodyPr/>
        <a:lstStyle/>
        <a:p>
          <a:endParaRPr lang="cs-CZ"/>
        </a:p>
      </dgm:t>
    </dgm:pt>
    <dgm:pt modelId="{A029A190-C220-4BD1-BED8-4A99B6226C38}">
      <dgm:prSet custT="1"/>
      <dgm:spPr>
        <a:solidFill>
          <a:schemeClr val="accent4"/>
        </a:solidFill>
      </dgm:spPr>
      <dgm:t>
        <a:bodyPr/>
        <a:lstStyle/>
        <a:p>
          <a:r>
            <a:rPr lang="cs-CZ" sz="2400" b="1" dirty="0">
              <a:solidFill>
                <a:schemeClr val="bg2"/>
              </a:solidFill>
            </a:rPr>
            <a:t>Audit systému</a:t>
          </a:r>
        </a:p>
      </dgm:t>
    </dgm:pt>
    <dgm:pt modelId="{16FF6E21-18E0-40D8-B913-B39EB78633E1}" type="parTrans" cxnId="{CBFACA1E-4819-4C6A-8F2C-B45C11687313}">
      <dgm:prSet/>
      <dgm:spPr/>
      <dgm:t>
        <a:bodyPr/>
        <a:lstStyle/>
        <a:p>
          <a:endParaRPr lang="cs-CZ"/>
        </a:p>
      </dgm:t>
    </dgm:pt>
    <dgm:pt modelId="{3DF9CD63-F221-4162-8801-A2C791A6D888}" type="sibTrans" cxnId="{CBFACA1E-4819-4C6A-8F2C-B45C11687313}">
      <dgm:prSet/>
      <dgm:spPr/>
      <dgm:t>
        <a:bodyPr/>
        <a:lstStyle/>
        <a:p>
          <a:endParaRPr lang="cs-CZ"/>
        </a:p>
      </dgm:t>
    </dgm:pt>
    <dgm:pt modelId="{CA3E4B13-C242-4E3C-A931-CC548095322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akční plán - AO dává doporučení, auditovaný subjekt přijímá nápravná opatření</a:t>
          </a:r>
        </a:p>
      </dgm:t>
    </dgm:pt>
    <dgm:pt modelId="{2C4DF8E4-3530-4ED1-B437-CBAEEE7859B2}" type="parTrans" cxnId="{884079B3-CBD3-4FA8-A5A9-5ABE5457C858}">
      <dgm:prSet/>
      <dgm:spPr/>
      <dgm:t>
        <a:bodyPr/>
        <a:lstStyle/>
        <a:p>
          <a:endParaRPr lang="cs-CZ"/>
        </a:p>
      </dgm:t>
    </dgm:pt>
    <dgm:pt modelId="{C2D71D25-A8D5-4E7D-ACDC-4E9F4003EDA3}" type="sibTrans" cxnId="{884079B3-CBD3-4FA8-A5A9-5ABE5457C858}">
      <dgm:prSet/>
      <dgm:spPr/>
      <dgm:t>
        <a:bodyPr/>
        <a:lstStyle/>
        <a:p>
          <a:endParaRPr lang="cs-CZ"/>
        </a:p>
      </dgm:t>
    </dgm:pt>
    <dgm:pt modelId="{33984DF6-15C2-4353-BD12-7B83535E718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vliv na hodnocení ŘKS (1 až 4)</a:t>
          </a:r>
        </a:p>
      </dgm:t>
    </dgm:pt>
    <dgm:pt modelId="{062AAF70-79FE-478D-A1D9-273FB3EF48DC}" type="parTrans" cxnId="{BAECBEC7-A616-46D8-92FF-3E232FDC717A}">
      <dgm:prSet/>
      <dgm:spPr/>
      <dgm:t>
        <a:bodyPr/>
        <a:lstStyle/>
        <a:p>
          <a:endParaRPr lang="cs-CZ"/>
        </a:p>
      </dgm:t>
    </dgm:pt>
    <dgm:pt modelId="{A960BB2A-882D-478B-8278-746D798DBB14}" type="sibTrans" cxnId="{BAECBEC7-A616-46D8-92FF-3E232FDC717A}">
      <dgm:prSet/>
      <dgm:spPr/>
      <dgm:t>
        <a:bodyPr/>
        <a:lstStyle/>
        <a:p>
          <a:endParaRPr lang="cs-CZ"/>
        </a:p>
      </dgm:t>
    </dgm:pt>
    <dgm:pt modelId="{24931D84-2BBE-4F15-9E9D-347DA1A0DBB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finanční oprava – oblast VZ dle Rozhodnutí Komise C(2019) 3452, mimo oblast VZ dotčená částka nebo sazba dle právního aktu</a:t>
          </a:r>
        </a:p>
      </dgm:t>
    </dgm:pt>
    <dgm:pt modelId="{8DA5AFA0-9D91-4A46-AD04-A3163B05DFEA}" type="parTrans" cxnId="{E93F5711-6EF0-4FEE-93FA-01EED394096A}">
      <dgm:prSet/>
      <dgm:spPr/>
      <dgm:t>
        <a:bodyPr/>
        <a:lstStyle/>
        <a:p>
          <a:endParaRPr lang="cs-CZ"/>
        </a:p>
      </dgm:t>
    </dgm:pt>
    <dgm:pt modelId="{A0BC2929-352F-4123-82D9-D792B2708D99}" type="sibTrans" cxnId="{E93F5711-6EF0-4FEE-93FA-01EED394096A}">
      <dgm:prSet/>
      <dgm:spPr/>
      <dgm:t>
        <a:bodyPr/>
        <a:lstStyle/>
        <a:p>
          <a:endParaRPr lang="cs-CZ"/>
        </a:p>
      </dgm:t>
    </dgm:pt>
    <dgm:pt modelId="{DAAD80C2-32A4-4BED-80F4-09968F90301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extrapolace výsledků – i malá finanční oprava může ovlivnit celkovou chybovost programu</a:t>
          </a:r>
        </a:p>
      </dgm:t>
    </dgm:pt>
    <dgm:pt modelId="{F9996743-1064-4DE0-8579-34B25DB66565}" type="parTrans" cxnId="{3A03F7A1-E06F-4B27-81FE-CF7A0E273C22}">
      <dgm:prSet/>
      <dgm:spPr/>
      <dgm:t>
        <a:bodyPr/>
        <a:lstStyle/>
        <a:p>
          <a:endParaRPr lang="cs-CZ"/>
        </a:p>
      </dgm:t>
    </dgm:pt>
    <dgm:pt modelId="{CFBAE8D3-490D-4666-BC39-FD52E7A653D3}" type="sibTrans" cxnId="{3A03F7A1-E06F-4B27-81FE-CF7A0E273C22}">
      <dgm:prSet/>
      <dgm:spPr/>
      <dgm:t>
        <a:bodyPr/>
        <a:lstStyle/>
        <a:p>
          <a:endParaRPr lang="cs-CZ"/>
        </a:p>
      </dgm:t>
    </dgm:pt>
    <dgm:pt modelId="{32E1D3E8-8421-4C5D-ADF0-47A0FA66FB83}" type="pres">
      <dgm:prSet presAssocID="{7BF97831-056A-4B88-9784-4C915B9909E2}" presName="linear" presStyleCnt="0">
        <dgm:presLayoutVars>
          <dgm:dir/>
          <dgm:animLvl val="lvl"/>
          <dgm:resizeHandles val="exact"/>
        </dgm:presLayoutVars>
      </dgm:prSet>
      <dgm:spPr/>
    </dgm:pt>
    <dgm:pt modelId="{F033BB2D-0EEF-43C5-AC6C-EC693BA40B2C}" type="pres">
      <dgm:prSet presAssocID="{A029A190-C220-4BD1-BED8-4A99B6226C38}" presName="parentLin" presStyleCnt="0"/>
      <dgm:spPr/>
    </dgm:pt>
    <dgm:pt modelId="{A482199E-94C8-4C96-BF1E-FC17D5C26133}" type="pres">
      <dgm:prSet presAssocID="{A029A190-C220-4BD1-BED8-4A99B6226C38}" presName="parentLeftMargin" presStyleLbl="node1" presStyleIdx="0" presStyleCnt="3"/>
      <dgm:spPr/>
    </dgm:pt>
    <dgm:pt modelId="{CACA8F66-FFB0-441A-81DC-DFFE37307C7F}" type="pres">
      <dgm:prSet presAssocID="{A029A190-C220-4BD1-BED8-4A99B6226C3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798AFF4-50A5-46FE-A8C7-3A620B10FA65}" type="pres">
      <dgm:prSet presAssocID="{A029A190-C220-4BD1-BED8-4A99B6226C38}" presName="negativeSpace" presStyleCnt="0"/>
      <dgm:spPr/>
    </dgm:pt>
    <dgm:pt modelId="{4062DA1E-609D-4240-B1A3-2D6F0764CBB9}" type="pres">
      <dgm:prSet presAssocID="{A029A190-C220-4BD1-BED8-4A99B6226C38}" presName="childText" presStyleLbl="conFgAcc1" presStyleIdx="0" presStyleCnt="3">
        <dgm:presLayoutVars>
          <dgm:bulletEnabled val="1"/>
        </dgm:presLayoutVars>
      </dgm:prSet>
      <dgm:spPr/>
    </dgm:pt>
    <dgm:pt modelId="{6E2DFF31-9911-48AB-804A-6D89DB269FE1}" type="pres">
      <dgm:prSet presAssocID="{3DF9CD63-F221-4162-8801-A2C791A6D888}" presName="spaceBetweenRectangles" presStyleCnt="0"/>
      <dgm:spPr/>
    </dgm:pt>
    <dgm:pt modelId="{CBCEC4F8-0BCA-413E-88AB-81022772B2AD}" type="pres">
      <dgm:prSet presAssocID="{FEBB3102-CA93-453B-9BB2-478A4132F837}" presName="parentLin" presStyleCnt="0"/>
      <dgm:spPr/>
    </dgm:pt>
    <dgm:pt modelId="{347C3132-BB60-45CE-A819-E859870CCC3C}" type="pres">
      <dgm:prSet presAssocID="{FEBB3102-CA93-453B-9BB2-478A4132F837}" presName="parentLeftMargin" presStyleLbl="node1" presStyleIdx="0" presStyleCnt="3"/>
      <dgm:spPr/>
    </dgm:pt>
    <dgm:pt modelId="{DFB1948A-A3D0-4B34-83CA-27A73273D999}" type="pres">
      <dgm:prSet presAssocID="{FEBB3102-CA93-453B-9BB2-478A4132F83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A495D7E-9730-47D3-BF41-8918E670A550}" type="pres">
      <dgm:prSet presAssocID="{FEBB3102-CA93-453B-9BB2-478A4132F837}" presName="negativeSpace" presStyleCnt="0"/>
      <dgm:spPr/>
    </dgm:pt>
    <dgm:pt modelId="{093F67EF-8AB8-41EE-9A7B-D35D68BB49BB}" type="pres">
      <dgm:prSet presAssocID="{FEBB3102-CA93-453B-9BB2-478A4132F837}" presName="childText" presStyleLbl="conFgAcc1" presStyleIdx="1" presStyleCnt="3">
        <dgm:presLayoutVars>
          <dgm:bulletEnabled val="1"/>
        </dgm:presLayoutVars>
      </dgm:prSet>
      <dgm:spPr/>
    </dgm:pt>
    <dgm:pt modelId="{09B34EE6-F250-4E6F-81EE-0FEEB79989F0}" type="pres">
      <dgm:prSet presAssocID="{BA95BE52-3937-4FBF-ABE0-AFB87ADA6EDB}" presName="spaceBetweenRectangles" presStyleCnt="0"/>
      <dgm:spPr/>
    </dgm:pt>
    <dgm:pt modelId="{DEF06C07-BACF-430C-A0B9-5D83D1F2F2EE}" type="pres">
      <dgm:prSet presAssocID="{08FF445A-2F1B-46DA-8749-3CE0EF40B918}" presName="parentLin" presStyleCnt="0"/>
      <dgm:spPr/>
    </dgm:pt>
    <dgm:pt modelId="{7ABB36A1-33D0-4E8B-9EE3-BB0A970EA6ED}" type="pres">
      <dgm:prSet presAssocID="{08FF445A-2F1B-46DA-8749-3CE0EF40B918}" presName="parentLeftMargin" presStyleLbl="node1" presStyleIdx="1" presStyleCnt="3"/>
      <dgm:spPr/>
    </dgm:pt>
    <dgm:pt modelId="{EB886119-CA80-4A1A-93BD-2FFF00FBF898}" type="pres">
      <dgm:prSet presAssocID="{08FF445A-2F1B-46DA-8749-3CE0EF40B91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0BA14DC-6C17-41D0-A395-2B60C33E06C6}" type="pres">
      <dgm:prSet presAssocID="{08FF445A-2F1B-46DA-8749-3CE0EF40B918}" presName="negativeSpace" presStyleCnt="0"/>
      <dgm:spPr/>
    </dgm:pt>
    <dgm:pt modelId="{827A0D4A-3A4A-4B76-9744-3873FF35DF11}" type="pres">
      <dgm:prSet presAssocID="{08FF445A-2F1B-46DA-8749-3CE0EF40B9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3262F06-5876-4D2A-B82A-9260D318D9E4}" type="presOf" srcId="{08FF445A-2F1B-46DA-8749-3CE0EF40B918}" destId="{7ABB36A1-33D0-4E8B-9EE3-BB0A970EA6ED}" srcOrd="0" destOrd="0" presId="urn:microsoft.com/office/officeart/2005/8/layout/list1"/>
    <dgm:cxn modelId="{E93F5711-6EF0-4FEE-93FA-01EED394096A}" srcId="{FEBB3102-CA93-453B-9BB2-478A4132F837}" destId="{24931D84-2BBE-4F15-9E9D-347DA1A0DBB3}" srcOrd="1" destOrd="0" parTransId="{8DA5AFA0-9D91-4A46-AD04-A3163B05DFEA}" sibTransId="{A0BC2929-352F-4123-82D9-D792B2708D99}"/>
    <dgm:cxn modelId="{E04DEC13-E8BF-403E-84E9-783C354DAF93}" type="presOf" srcId="{DAAD80C2-32A4-4BED-80F4-09968F903018}" destId="{093F67EF-8AB8-41EE-9A7B-D35D68BB49BB}" srcOrd="0" destOrd="2" presId="urn:microsoft.com/office/officeart/2005/8/layout/list1"/>
    <dgm:cxn modelId="{0E8FD819-0D32-41B1-96FF-7CFD4AEADEF7}" type="presOf" srcId="{A029A190-C220-4BD1-BED8-4A99B6226C38}" destId="{CACA8F66-FFB0-441A-81DC-DFFE37307C7F}" srcOrd="1" destOrd="0" presId="urn:microsoft.com/office/officeart/2005/8/layout/list1"/>
    <dgm:cxn modelId="{CBFACA1E-4819-4C6A-8F2C-B45C11687313}" srcId="{7BF97831-056A-4B88-9784-4C915B9909E2}" destId="{A029A190-C220-4BD1-BED8-4A99B6226C38}" srcOrd="0" destOrd="0" parTransId="{16FF6E21-18E0-40D8-B913-B39EB78633E1}" sibTransId="{3DF9CD63-F221-4162-8801-A2C791A6D888}"/>
    <dgm:cxn modelId="{E883CE22-6428-45D3-AB50-7B1B3369FF17}" type="presOf" srcId="{A029A190-C220-4BD1-BED8-4A99B6226C38}" destId="{A482199E-94C8-4C96-BF1E-FC17D5C26133}" srcOrd="0" destOrd="0" presId="urn:microsoft.com/office/officeart/2005/8/layout/list1"/>
    <dgm:cxn modelId="{AA5E062D-4DD2-40E7-B8B4-ED9852D61CA6}" srcId="{FEBB3102-CA93-453B-9BB2-478A4132F837}" destId="{58029CF1-DD0F-4879-A258-202674243DC8}" srcOrd="0" destOrd="0" parTransId="{E66C1C77-05AD-43D3-B362-5AF64C08D2D9}" sibTransId="{C677C952-FBD0-4CE7-8E70-39280A6912A6}"/>
    <dgm:cxn modelId="{7177FB5E-5CFE-49E8-AE1B-6C8B4894DD03}" type="presOf" srcId="{7BF97831-056A-4B88-9784-4C915B9909E2}" destId="{32E1D3E8-8421-4C5D-ADF0-47A0FA66FB83}" srcOrd="0" destOrd="0" presId="urn:microsoft.com/office/officeart/2005/8/layout/list1"/>
    <dgm:cxn modelId="{9CB42666-DF04-485F-949A-3DC316FB11D1}" srcId="{08FF445A-2F1B-46DA-8749-3CE0EF40B918}" destId="{229D67A9-0F1A-4BA9-BF0C-D13FCB356498}" srcOrd="0" destOrd="0" parTransId="{6EAE8941-E2B4-43D0-ABB1-4BECCE710136}" sibTransId="{A7F060CB-73A1-44A1-8356-A4710F4303B2}"/>
    <dgm:cxn modelId="{7D8E8F6C-CD05-4B24-9B25-914A7BE78536}" type="presOf" srcId="{08FF445A-2F1B-46DA-8749-3CE0EF40B918}" destId="{EB886119-CA80-4A1A-93BD-2FFF00FBF898}" srcOrd="1" destOrd="0" presId="urn:microsoft.com/office/officeart/2005/8/layout/list1"/>
    <dgm:cxn modelId="{AED3BD7C-70E5-40A7-8D80-7D296D2C6360}" type="presOf" srcId="{24931D84-2BBE-4F15-9E9D-347DA1A0DBB3}" destId="{093F67EF-8AB8-41EE-9A7B-D35D68BB49BB}" srcOrd="0" destOrd="1" presId="urn:microsoft.com/office/officeart/2005/8/layout/list1"/>
    <dgm:cxn modelId="{3A03F7A1-E06F-4B27-81FE-CF7A0E273C22}" srcId="{FEBB3102-CA93-453B-9BB2-478A4132F837}" destId="{DAAD80C2-32A4-4BED-80F4-09968F903018}" srcOrd="2" destOrd="0" parTransId="{F9996743-1064-4DE0-8579-34B25DB66565}" sibTransId="{CFBAE8D3-490D-4666-BC39-FD52E7A653D3}"/>
    <dgm:cxn modelId="{58281CAE-634A-47AE-931C-C4BEF53930A7}" type="presOf" srcId="{CA3E4B13-C242-4E3C-A931-CC548095322F}" destId="{4062DA1E-609D-4240-B1A3-2D6F0764CBB9}" srcOrd="0" destOrd="0" presId="urn:microsoft.com/office/officeart/2005/8/layout/list1"/>
    <dgm:cxn modelId="{E6216BB3-AB91-4AD4-A439-B9443C8405FE}" type="presOf" srcId="{FEBB3102-CA93-453B-9BB2-478A4132F837}" destId="{DFB1948A-A3D0-4B34-83CA-27A73273D999}" srcOrd="1" destOrd="0" presId="urn:microsoft.com/office/officeart/2005/8/layout/list1"/>
    <dgm:cxn modelId="{884079B3-CBD3-4FA8-A5A9-5ABE5457C858}" srcId="{A029A190-C220-4BD1-BED8-4A99B6226C38}" destId="{CA3E4B13-C242-4E3C-A931-CC548095322F}" srcOrd="0" destOrd="0" parTransId="{2C4DF8E4-3530-4ED1-B437-CBAEEE7859B2}" sibTransId="{C2D71D25-A8D5-4E7D-ACDC-4E9F4003EDA3}"/>
    <dgm:cxn modelId="{F31CCFC3-8A06-4935-A223-C8668EFFD34D}" srcId="{7BF97831-056A-4B88-9784-4C915B9909E2}" destId="{FEBB3102-CA93-453B-9BB2-478A4132F837}" srcOrd="1" destOrd="0" parTransId="{458C0499-AC11-447A-9D81-57C276D41FD6}" sibTransId="{BA95BE52-3937-4FBF-ABE0-AFB87ADA6EDB}"/>
    <dgm:cxn modelId="{BAECBEC7-A616-46D8-92FF-3E232FDC717A}" srcId="{A029A190-C220-4BD1-BED8-4A99B6226C38}" destId="{33984DF6-15C2-4353-BD12-7B83535E7185}" srcOrd="1" destOrd="0" parTransId="{062AAF70-79FE-478D-A1D9-273FB3EF48DC}" sibTransId="{A960BB2A-882D-478B-8278-746D798DBB14}"/>
    <dgm:cxn modelId="{22D04CD0-B7B3-463B-938B-B2392E4A01E6}" type="presOf" srcId="{229D67A9-0F1A-4BA9-BF0C-D13FCB356498}" destId="{827A0D4A-3A4A-4B76-9744-3873FF35DF11}" srcOrd="0" destOrd="0" presId="urn:microsoft.com/office/officeart/2005/8/layout/list1"/>
    <dgm:cxn modelId="{573DD2D3-1BE7-434D-8F8F-6B1EA3788372}" srcId="{7BF97831-056A-4B88-9784-4C915B9909E2}" destId="{08FF445A-2F1B-46DA-8749-3CE0EF40B918}" srcOrd="2" destOrd="0" parTransId="{93A5B14C-1617-45E8-9709-38788F724B82}" sibTransId="{E0288B97-F0DA-4BEF-ADBA-7902F6E7B53B}"/>
    <dgm:cxn modelId="{B4FA39D9-22A0-442D-A5FD-524F1169CE37}" type="presOf" srcId="{58029CF1-DD0F-4879-A258-202674243DC8}" destId="{093F67EF-8AB8-41EE-9A7B-D35D68BB49BB}" srcOrd="0" destOrd="0" presId="urn:microsoft.com/office/officeart/2005/8/layout/list1"/>
    <dgm:cxn modelId="{D2E477ED-5CB2-4EE2-AAA2-121FE409E168}" type="presOf" srcId="{33984DF6-15C2-4353-BD12-7B83535E7185}" destId="{4062DA1E-609D-4240-B1A3-2D6F0764CBB9}" srcOrd="0" destOrd="1" presId="urn:microsoft.com/office/officeart/2005/8/layout/list1"/>
    <dgm:cxn modelId="{EB5FA0F4-B746-40CD-979F-5DB83E4D3C77}" type="presOf" srcId="{FEBB3102-CA93-453B-9BB2-478A4132F837}" destId="{347C3132-BB60-45CE-A819-E859870CCC3C}" srcOrd="0" destOrd="0" presId="urn:microsoft.com/office/officeart/2005/8/layout/list1"/>
    <dgm:cxn modelId="{EE04C84E-B6EF-4986-B9B2-31C193E6977C}" type="presParOf" srcId="{32E1D3E8-8421-4C5D-ADF0-47A0FA66FB83}" destId="{F033BB2D-0EEF-43C5-AC6C-EC693BA40B2C}" srcOrd="0" destOrd="0" presId="urn:microsoft.com/office/officeart/2005/8/layout/list1"/>
    <dgm:cxn modelId="{3581261B-9A7C-4DAA-A30E-834A488CC6BA}" type="presParOf" srcId="{F033BB2D-0EEF-43C5-AC6C-EC693BA40B2C}" destId="{A482199E-94C8-4C96-BF1E-FC17D5C26133}" srcOrd="0" destOrd="0" presId="urn:microsoft.com/office/officeart/2005/8/layout/list1"/>
    <dgm:cxn modelId="{DB03A485-3268-4EAF-B445-F57B9E4772FA}" type="presParOf" srcId="{F033BB2D-0EEF-43C5-AC6C-EC693BA40B2C}" destId="{CACA8F66-FFB0-441A-81DC-DFFE37307C7F}" srcOrd="1" destOrd="0" presId="urn:microsoft.com/office/officeart/2005/8/layout/list1"/>
    <dgm:cxn modelId="{820567D1-A5F8-4B3A-9F43-72888B25BB3A}" type="presParOf" srcId="{32E1D3E8-8421-4C5D-ADF0-47A0FA66FB83}" destId="{6798AFF4-50A5-46FE-A8C7-3A620B10FA65}" srcOrd="1" destOrd="0" presId="urn:microsoft.com/office/officeart/2005/8/layout/list1"/>
    <dgm:cxn modelId="{7F877B72-124E-4364-B9D2-84BE5944C9FF}" type="presParOf" srcId="{32E1D3E8-8421-4C5D-ADF0-47A0FA66FB83}" destId="{4062DA1E-609D-4240-B1A3-2D6F0764CBB9}" srcOrd="2" destOrd="0" presId="urn:microsoft.com/office/officeart/2005/8/layout/list1"/>
    <dgm:cxn modelId="{8C71479C-8E86-43C9-8F23-5ED5FD2BE62E}" type="presParOf" srcId="{32E1D3E8-8421-4C5D-ADF0-47A0FA66FB83}" destId="{6E2DFF31-9911-48AB-804A-6D89DB269FE1}" srcOrd="3" destOrd="0" presId="urn:microsoft.com/office/officeart/2005/8/layout/list1"/>
    <dgm:cxn modelId="{1A726861-EB83-4491-80D3-F6828500E4A5}" type="presParOf" srcId="{32E1D3E8-8421-4C5D-ADF0-47A0FA66FB83}" destId="{CBCEC4F8-0BCA-413E-88AB-81022772B2AD}" srcOrd="4" destOrd="0" presId="urn:microsoft.com/office/officeart/2005/8/layout/list1"/>
    <dgm:cxn modelId="{E2D6DF78-B4F3-435E-99D4-ECE75BFC536E}" type="presParOf" srcId="{CBCEC4F8-0BCA-413E-88AB-81022772B2AD}" destId="{347C3132-BB60-45CE-A819-E859870CCC3C}" srcOrd="0" destOrd="0" presId="urn:microsoft.com/office/officeart/2005/8/layout/list1"/>
    <dgm:cxn modelId="{FBC88A2F-071F-4811-A5E4-D4B6F0868B27}" type="presParOf" srcId="{CBCEC4F8-0BCA-413E-88AB-81022772B2AD}" destId="{DFB1948A-A3D0-4B34-83CA-27A73273D999}" srcOrd="1" destOrd="0" presId="urn:microsoft.com/office/officeart/2005/8/layout/list1"/>
    <dgm:cxn modelId="{797195F2-12AB-4EFD-8159-A81E04FC9980}" type="presParOf" srcId="{32E1D3E8-8421-4C5D-ADF0-47A0FA66FB83}" destId="{FA495D7E-9730-47D3-BF41-8918E670A550}" srcOrd="5" destOrd="0" presId="urn:microsoft.com/office/officeart/2005/8/layout/list1"/>
    <dgm:cxn modelId="{8609A1E1-BCFD-4897-9F05-7F502F736CA7}" type="presParOf" srcId="{32E1D3E8-8421-4C5D-ADF0-47A0FA66FB83}" destId="{093F67EF-8AB8-41EE-9A7B-D35D68BB49BB}" srcOrd="6" destOrd="0" presId="urn:microsoft.com/office/officeart/2005/8/layout/list1"/>
    <dgm:cxn modelId="{E20B658A-E31F-4D81-A5EA-82D3AF63E59A}" type="presParOf" srcId="{32E1D3E8-8421-4C5D-ADF0-47A0FA66FB83}" destId="{09B34EE6-F250-4E6F-81EE-0FEEB79989F0}" srcOrd="7" destOrd="0" presId="urn:microsoft.com/office/officeart/2005/8/layout/list1"/>
    <dgm:cxn modelId="{03861BE5-987C-48AA-BEF4-872E52D543E6}" type="presParOf" srcId="{32E1D3E8-8421-4C5D-ADF0-47A0FA66FB83}" destId="{DEF06C07-BACF-430C-A0B9-5D83D1F2F2EE}" srcOrd="8" destOrd="0" presId="urn:microsoft.com/office/officeart/2005/8/layout/list1"/>
    <dgm:cxn modelId="{A47878C7-6535-4DD2-AEE4-83302550E4A1}" type="presParOf" srcId="{DEF06C07-BACF-430C-A0B9-5D83D1F2F2EE}" destId="{7ABB36A1-33D0-4E8B-9EE3-BB0A970EA6ED}" srcOrd="0" destOrd="0" presId="urn:microsoft.com/office/officeart/2005/8/layout/list1"/>
    <dgm:cxn modelId="{F5F3D4DE-4646-4265-9466-6A8B32842B8F}" type="presParOf" srcId="{DEF06C07-BACF-430C-A0B9-5D83D1F2F2EE}" destId="{EB886119-CA80-4A1A-93BD-2FFF00FBF898}" srcOrd="1" destOrd="0" presId="urn:microsoft.com/office/officeart/2005/8/layout/list1"/>
    <dgm:cxn modelId="{B579B18A-648C-49D5-ABF9-826724B0D3B0}" type="presParOf" srcId="{32E1D3E8-8421-4C5D-ADF0-47A0FA66FB83}" destId="{10BA14DC-6C17-41D0-A395-2B60C33E06C6}" srcOrd="9" destOrd="0" presId="urn:microsoft.com/office/officeart/2005/8/layout/list1"/>
    <dgm:cxn modelId="{1577DC0A-816C-4B4C-8C30-1380A228F73E}" type="presParOf" srcId="{32E1D3E8-8421-4C5D-ADF0-47A0FA66FB83}" destId="{827A0D4A-3A4A-4B76-9744-3873FF35DF1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2DA1E-609D-4240-B1A3-2D6F0764CBB9}">
      <dsp:nvSpPr>
        <dsp:cNvPr id="0" name=""/>
        <dsp:cNvSpPr/>
      </dsp:nvSpPr>
      <dsp:spPr>
        <a:xfrm>
          <a:off x="0" y="373729"/>
          <a:ext cx="1023201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118" tIns="479044" rIns="79411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účel: ověření účinného fungování řídicího a kontrolního systému programu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auditovaný subjekt: ŘO/ZS, PCO/PO, NOK</a:t>
          </a:r>
        </a:p>
      </dsp:txBody>
      <dsp:txXfrm>
        <a:off x="0" y="373729"/>
        <a:ext cx="10232010" cy="1159200"/>
      </dsp:txXfrm>
    </dsp:sp>
    <dsp:sp modelId="{CACA8F66-FFB0-441A-81DC-DFFE37307C7F}">
      <dsp:nvSpPr>
        <dsp:cNvPr id="0" name=""/>
        <dsp:cNvSpPr/>
      </dsp:nvSpPr>
      <dsp:spPr>
        <a:xfrm>
          <a:off x="511600" y="34249"/>
          <a:ext cx="7162407" cy="67896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22" tIns="0" rIns="2707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Audit systému</a:t>
          </a:r>
        </a:p>
      </dsp:txBody>
      <dsp:txXfrm>
        <a:off x="544744" y="67393"/>
        <a:ext cx="7096119" cy="612672"/>
      </dsp:txXfrm>
    </dsp:sp>
    <dsp:sp modelId="{093F67EF-8AB8-41EE-9A7B-D35D68BB49BB}">
      <dsp:nvSpPr>
        <dsp:cNvPr id="0" name=""/>
        <dsp:cNvSpPr/>
      </dsp:nvSpPr>
      <dsp:spPr>
        <a:xfrm>
          <a:off x="0" y="1996610"/>
          <a:ext cx="1023201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118" tIns="479044" rIns="79411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účel: ověřit legalitu a správnost výdajů vykázaných Komisi (na vzorku výdajů)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auditovaný subjekt: příjemce dotace</a:t>
          </a:r>
        </a:p>
      </dsp:txBody>
      <dsp:txXfrm>
        <a:off x="0" y="1996610"/>
        <a:ext cx="10232010" cy="1159200"/>
      </dsp:txXfrm>
    </dsp:sp>
    <dsp:sp modelId="{DFB1948A-A3D0-4B34-83CA-27A73273D999}">
      <dsp:nvSpPr>
        <dsp:cNvPr id="0" name=""/>
        <dsp:cNvSpPr/>
      </dsp:nvSpPr>
      <dsp:spPr>
        <a:xfrm>
          <a:off x="511600" y="1657130"/>
          <a:ext cx="7162407" cy="67896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22" tIns="0" rIns="2707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Audit operace</a:t>
          </a:r>
        </a:p>
      </dsp:txBody>
      <dsp:txXfrm>
        <a:off x="544744" y="1690274"/>
        <a:ext cx="7096119" cy="612672"/>
      </dsp:txXfrm>
    </dsp:sp>
    <dsp:sp modelId="{827A0D4A-3A4A-4B76-9744-3873FF35DF11}">
      <dsp:nvSpPr>
        <dsp:cNvPr id="0" name=""/>
        <dsp:cNvSpPr/>
      </dsp:nvSpPr>
      <dsp:spPr>
        <a:xfrm>
          <a:off x="0" y="3619490"/>
          <a:ext cx="1023201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118" tIns="479044" rIns="79411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účel: poskytnout EK přiměřenou jistotu o úplnosti, přesnosti a věrohodnosti účtů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auditovaný subjekt: PCO/PO</a:t>
          </a:r>
        </a:p>
      </dsp:txBody>
      <dsp:txXfrm>
        <a:off x="0" y="3619490"/>
        <a:ext cx="10232010" cy="1159200"/>
      </dsp:txXfrm>
    </dsp:sp>
    <dsp:sp modelId="{EB886119-CA80-4A1A-93BD-2FFF00FBF898}">
      <dsp:nvSpPr>
        <dsp:cNvPr id="0" name=""/>
        <dsp:cNvSpPr/>
      </dsp:nvSpPr>
      <dsp:spPr>
        <a:xfrm>
          <a:off x="564152" y="3280010"/>
          <a:ext cx="7162407" cy="67896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22" tIns="0" rIns="2707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Audit účetní závěrky</a:t>
          </a:r>
        </a:p>
      </dsp:txBody>
      <dsp:txXfrm>
        <a:off x="597296" y="3313154"/>
        <a:ext cx="7096119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2DA1E-609D-4240-B1A3-2D6F0764CBB9}">
      <dsp:nvSpPr>
        <dsp:cNvPr id="0" name=""/>
        <dsp:cNvSpPr/>
      </dsp:nvSpPr>
      <dsp:spPr>
        <a:xfrm>
          <a:off x="0" y="284067"/>
          <a:ext cx="1023201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118" tIns="374904" rIns="79411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akční plán - AO dává doporučení, auditovaný subjekt přijímá nápravná opatření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vliv na hodnocení ŘKS (1 až 4)</a:t>
          </a:r>
        </a:p>
      </dsp:txBody>
      <dsp:txXfrm>
        <a:off x="0" y="284067"/>
        <a:ext cx="10232010" cy="1077300"/>
      </dsp:txXfrm>
    </dsp:sp>
    <dsp:sp modelId="{CACA8F66-FFB0-441A-81DC-DFFE37307C7F}">
      <dsp:nvSpPr>
        <dsp:cNvPr id="0" name=""/>
        <dsp:cNvSpPr/>
      </dsp:nvSpPr>
      <dsp:spPr>
        <a:xfrm>
          <a:off x="511600" y="18387"/>
          <a:ext cx="7162407" cy="53136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22" tIns="0" rIns="2707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bg2"/>
              </a:solidFill>
            </a:rPr>
            <a:t>Audit systému</a:t>
          </a:r>
        </a:p>
      </dsp:txBody>
      <dsp:txXfrm>
        <a:off x="537539" y="44326"/>
        <a:ext cx="7110529" cy="479482"/>
      </dsp:txXfrm>
    </dsp:sp>
    <dsp:sp modelId="{093F67EF-8AB8-41EE-9A7B-D35D68BB49BB}">
      <dsp:nvSpPr>
        <dsp:cNvPr id="0" name=""/>
        <dsp:cNvSpPr/>
      </dsp:nvSpPr>
      <dsp:spPr>
        <a:xfrm>
          <a:off x="0" y="1724247"/>
          <a:ext cx="10232010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118" tIns="374904" rIns="79411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zjištění bez finančního dopadu / zjištění s finančním dopadem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finanční oprava – oblast VZ dle Rozhodnutí Komise C(2019) 3452, mimo oblast VZ dotčená částka nebo sazba dle právního aktu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extrapolace výsledků – i malá finanční oprava může ovlivnit celkovou chybovost programu</a:t>
          </a:r>
        </a:p>
      </dsp:txBody>
      <dsp:txXfrm>
        <a:off x="0" y="1724247"/>
        <a:ext cx="10232010" cy="1927800"/>
      </dsp:txXfrm>
    </dsp:sp>
    <dsp:sp modelId="{DFB1948A-A3D0-4B34-83CA-27A73273D999}">
      <dsp:nvSpPr>
        <dsp:cNvPr id="0" name=""/>
        <dsp:cNvSpPr/>
      </dsp:nvSpPr>
      <dsp:spPr>
        <a:xfrm>
          <a:off x="511600" y="1458567"/>
          <a:ext cx="7162407" cy="53136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22" tIns="0" rIns="2707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bg2"/>
              </a:solidFill>
            </a:rPr>
            <a:t>Audit operace</a:t>
          </a:r>
        </a:p>
      </dsp:txBody>
      <dsp:txXfrm>
        <a:off x="537539" y="1484506"/>
        <a:ext cx="7110529" cy="479482"/>
      </dsp:txXfrm>
    </dsp:sp>
    <dsp:sp modelId="{827A0D4A-3A4A-4B76-9744-3873FF35DF11}">
      <dsp:nvSpPr>
        <dsp:cNvPr id="0" name=""/>
        <dsp:cNvSpPr/>
      </dsp:nvSpPr>
      <dsp:spPr>
        <a:xfrm>
          <a:off x="0" y="4014927"/>
          <a:ext cx="10232010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118" tIns="374904" rIns="79411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dtto audit systému</a:t>
          </a:r>
        </a:p>
      </dsp:txBody>
      <dsp:txXfrm>
        <a:off x="0" y="4014927"/>
        <a:ext cx="10232010" cy="779625"/>
      </dsp:txXfrm>
    </dsp:sp>
    <dsp:sp modelId="{EB886119-CA80-4A1A-93BD-2FFF00FBF898}">
      <dsp:nvSpPr>
        <dsp:cNvPr id="0" name=""/>
        <dsp:cNvSpPr/>
      </dsp:nvSpPr>
      <dsp:spPr>
        <a:xfrm>
          <a:off x="511600" y="3749247"/>
          <a:ext cx="7162407" cy="53136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22" tIns="0" rIns="2707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bg2"/>
              </a:solidFill>
            </a:rPr>
            <a:t>Audit účetní závěrky</a:t>
          </a:r>
        </a:p>
      </dsp:txBody>
      <dsp:txXfrm>
        <a:off x="537539" y="3775186"/>
        <a:ext cx="7110529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D5F7-534F-48DD-BB5D-897B972DA3C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801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688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773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446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15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636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892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205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1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407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8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50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661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D5F7-534F-48DD-BB5D-897B972DA3C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366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613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883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333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263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09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696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>
              <a:defRPr/>
            </a:lvl1pPr>
          </a:lstStyle>
          <a:p>
            <a:pPr marL="0" indent="0">
              <a:buNone/>
            </a:pPr>
            <a:r>
              <a:rPr lang="cs-CZ" dirty="0"/>
              <a:t>Zde zdroj, případně vymažte</a:t>
            </a:r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46" y="5237205"/>
            <a:ext cx="1816612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numCol="1" anchor="t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  <p:sldLayoutId id="2147483711" r:id="rId9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Nejčastější zjištění při auditech operací MF - AO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12. 11. 2024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Hana Kovářová</a:t>
            </a:r>
          </a:p>
          <a:p>
            <a:r>
              <a:rPr lang="cs-CZ" dirty="0"/>
              <a:t>Jan Marek</a:t>
            </a:r>
          </a:p>
        </p:txBody>
      </p:sp>
    </p:spTree>
    <p:extLst>
      <p:ext uri="{BB962C8B-B14F-4D97-AF65-F5344CB8AC3E}">
        <p14:creationId xmlns:p14="http://schemas.microsoft.com/office/powerpoint/2010/main" val="390696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Pochybení v oblasti VZ v roce 2023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662043" y="6083336"/>
            <a:ext cx="3407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51B7E9">
                    <a:lumMod val="50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Zdroj dat: IS APAO, stav k 12. 3. 2024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91" y="2083798"/>
            <a:ext cx="2983412" cy="289671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627201" y="3255156"/>
            <a:ext cx="64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66 zjištění ve VZ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1450" y="1523350"/>
            <a:ext cx="8596105" cy="401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0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auditů operací IROP v roce 2023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11</a:t>
            </a:fld>
            <a:endParaRPr lang="cs-CZ" dirty="0"/>
          </a:p>
        </p:txBody>
      </p:sp>
      <p:graphicFrame>
        <p:nvGraphicFramePr>
          <p:cNvPr id="6" name="Zástupný symbol pro obrázek 5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2461162389"/>
              </p:ext>
            </p:extLst>
          </p:nvPr>
        </p:nvGraphicFramePr>
        <p:xfrm>
          <a:off x="838200" y="1728788"/>
          <a:ext cx="105156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1290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porušení dle četnosti chyb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12</a:t>
            </a:fld>
            <a:endParaRPr lang="cs-CZ" dirty="0"/>
          </a:p>
        </p:txBody>
      </p:sp>
      <p:graphicFrame>
        <p:nvGraphicFramePr>
          <p:cNvPr id="6" name="Zástupný symbol pro obrázek 5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785274930"/>
              </p:ext>
            </p:extLst>
          </p:nvPr>
        </p:nvGraphicFramePr>
        <p:xfrm>
          <a:off x="838200" y="1728788"/>
          <a:ext cx="105156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405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porušení z finančního pohledu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13</a:t>
            </a:fld>
            <a:endParaRPr lang="cs-CZ" dirty="0"/>
          </a:p>
        </p:txBody>
      </p:sp>
      <p:graphicFrame>
        <p:nvGraphicFramePr>
          <p:cNvPr id="5" name="Zástupný symbol pro obrázek 4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523071693"/>
              </p:ext>
            </p:extLst>
          </p:nvPr>
        </p:nvGraphicFramePr>
        <p:xfrm>
          <a:off x="796925" y="1717675"/>
          <a:ext cx="105156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993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148316" y="2530549"/>
            <a:ext cx="10217411" cy="1456660"/>
          </a:xfrm>
        </p:spPr>
        <p:txBody>
          <a:bodyPr/>
          <a:lstStyle/>
          <a:p>
            <a:pPr algn="ctr"/>
            <a:r>
              <a:rPr lang="cs-CZ" dirty="0"/>
              <a:t>Příklady identifikovaných zjištění </a:t>
            </a:r>
          </a:p>
          <a:p>
            <a:pPr algn="ctr"/>
            <a:r>
              <a:rPr lang="cs-CZ" dirty="0"/>
              <a:t>odd. audit IROP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320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30404" y="273944"/>
            <a:ext cx="10305535" cy="78569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Obchodní názvy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201CF3E-AB7E-4C47-B212-D778B919260D}"/>
              </a:ext>
            </a:extLst>
          </p:cNvPr>
          <p:cNvSpPr txBox="1"/>
          <p:nvPr/>
        </p:nvSpPr>
        <p:spPr>
          <a:xfrm>
            <a:off x="613143" y="1059635"/>
            <a:ext cx="10740056" cy="53653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6213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Východiska</a:t>
            </a:r>
          </a:p>
          <a:p>
            <a:pPr marL="519113" indent="-342900" algn="just" defTabSz="914400">
              <a:lnSpc>
                <a:spcPct val="114000"/>
              </a:lnSpc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altLang="cs-CZ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„Obchodní názvy“ - přímé a nepřímé odkazy na určité dodavatele nebo výrobky, patenty na vynálezy, užitné vzory, průmyslové vzory, ochranné známky a označení původu.</a:t>
            </a:r>
          </a:p>
          <a:p>
            <a:pPr marL="519113" indent="-342900" algn="just" defTabSz="9144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altLang="cs-CZ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§ 89, odst. 5 ZZVZ - Zákaz uvádět přímé či nepřímé odkazy na určité dodavatele nebo výrobky (nadlimitní režim / podlimitní režim v případě použití druhu řízení pro nadlimitní režim / ZPŘ v případě odkazu v ZD)</a:t>
            </a:r>
          </a:p>
          <a:p>
            <a:pPr marL="519113" indent="-342900" algn="just" defTabSz="9144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čl. 7. 2. 4. </a:t>
            </a:r>
            <a:r>
              <a:rPr lang="pl-PL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(MP Z 21 – 27) – analogická úprava (zákazky mimo režim zákona)</a:t>
            </a:r>
          </a:p>
          <a:p>
            <a:pPr marL="519113" indent="-342900" algn="just" defTabSz="9144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pl-PL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§ 36, odst. 1 ZZVZ - zadávací podmínka, která zaručuje konkurenční výhodu určitým dodavatelům a/nebo představuje nedůvodnou překážku hospodářské soutěže (ZPŘ bez odkazu na § 89 v ZD)</a:t>
            </a:r>
          </a:p>
        </p:txBody>
      </p:sp>
    </p:spTree>
    <p:extLst>
      <p:ext uri="{BB962C8B-B14F-4D97-AF65-F5344CB8AC3E}">
        <p14:creationId xmlns:p14="http://schemas.microsoft.com/office/powerpoint/2010/main" val="1316816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5569"/>
            <a:ext cx="10515600" cy="772558"/>
          </a:xfrm>
        </p:spPr>
        <p:txBody>
          <a:bodyPr/>
          <a:lstStyle/>
          <a:p>
            <a:r>
              <a:rPr lang="cs-CZ" dirty="0"/>
              <a:t>Obchodní názvy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16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423528" y="958127"/>
            <a:ext cx="10676861" cy="5293817"/>
          </a:xfrm>
        </p:spPr>
        <p:txBody>
          <a:bodyPr/>
          <a:lstStyle/>
          <a:p>
            <a:pPr marL="176213" lvl="0" indent="0" defTabSz="914400">
              <a:spcBef>
                <a:spcPts val="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Východiska</a:t>
            </a:r>
          </a:p>
          <a:p>
            <a:pPr marL="519113" lvl="0" indent="-342900" algn="just" defTabSz="914400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§ 89 odst. 6 ZZVZ – výjimka ze zákazu použít obchodní názvy v případech, kdy stanovení technických podmínek není dostatečně přesné nebo srozumitelné. </a:t>
            </a: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U každého odkazu je třeba umožnit nabídku rovnocenného řešení. </a:t>
            </a:r>
          </a:p>
          <a:p>
            <a:pPr marL="519113" lvl="0" indent="-342900" algn="just" defTabSz="914400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</a:rPr>
              <a:t>Čl. 7.2.5. (MP Z 21 – 27) – analogická úprava (zakázky mimo režim zákona). V MP Z 21 – 27 navíc standard v daném odvětví (kvalitativní, popisný). Zejména položky na trhu běžně dostupné. I zde je třeba nabídnout rovnocenné řešení.</a:t>
            </a:r>
          </a:p>
          <a:p>
            <a:pPr marL="519113" lvl="0" indent="-342900" algn="just" defTabSz="914400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</a:rPr>
              <a:t>Odkaz v praxi není nutné (či možné) uvádět u každé položky VV. Ze ZD však musí být zřejmé, kterých položek či skupin totožných položek se nabídka rovnocenného řešení týká.</a:t>
            </a:r>
          </a:p>
          <a:p>
            <a:pPr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525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názvy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17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838200" y="1280161"/>
            <a:ext cx="10515600" cy="4472053"/>
          </a:xfrm>
        </p:spPr>
        <p:txBody>
          <a:bodyPr/>
          <a:lstStyle/>
          <a:p>
            <a:pPr marL="381000" lvl="1" indent="0" defTabSz="914400">
              <a:spcBef>
                <a:spcPts val="3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</a:rPr>
              <a:t>Přístup AO</a:t>
            </a:r>
          </a:p>
          <a:p>
            <a:pPr marL="723900" lvl="1" indent="-342900" algn="just" defTabSz="914400">
              <a:spcBef>
                <a:spcPts val="30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</a:rPr>
              <a:t>V případě porušení zákazu uvádět obchodní názvy aplikace finanční opravy 25 % výdajů na zakázku (Rozhodnutím EK C(2019) 3452, bod 11 přílohy k Rozhodnutí – v případech kdy nabídku může podat pouze jediný subjekt)</a:t>
            </a:r>
          </a:p>
          <a:p>
            <a:pPr marL="723900" lvl="1" indent="-342900" algn="just" defTabSz="914400">
              <a:spcBef>
                <a:spcPts val="30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</a:rPr>
              <a:t>Snížená sazba finanční opravy 10, resp. 5 % dle zhodnocení závažnosti zjištěné nesrovnalosti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10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5637"/>
            <a:ext cx="10515600" cy="783191"/>
          </a:xfrm>
        </p:spPr>
        <p:txBody>
          <a:bodyPr/>
          <a:lstStyle/>
          <a:p>
            <a:r>
              <a:rPr lang="cs-CZ" dirty="0"/>
              <a:t>Obchodní názvy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18</a:t>
            </a:fld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A986AD3-3347-429A-9736-556B733241E3}"/>
              </a:ext>
            </a:extLst>
          </p:cNvPr>
          <p:cNvSpPr txBox="1"/>
          <p:nvPr/>
        </p:nvSpPr>
        <p:spPr>
          <a:xfrm>
            <a:off x="552893" y="871870"/>
            <a:ext cx="10800907" cy="5390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0" indent="0" defTabSz="914400">
              <a:spcBef>
                <a:spcPts val="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</a:rPr>
              <a:t>Přístup AO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</a:rPr>
              <a:t>Posouzení dopadu zjištěné chyby s ohledem na:</a:t>
            </a:r>
          </a:p>
          <a:p>
            <a:pPr marL="519113" indent="-342900" algn="just" defTabSz="914400">
              <a:lnSpc>
                <a:spcPct val="114000"/>
              </a:lnSpc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charakter a specifika předmětu plnění veřejné zakázky (stavba, dodávky, služby)</a:t>
            </a:r>
          </a:p>
          <a:p>
            <a:pPr marL="519113" lvl="1" indent="-342900" algn="just" defTabSz="914400">
              <a:lnSpc>
                <a:spcPct val="114000"/>
              </a:lnSpc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charakter chybně označených položek z hlediska dostupnosti na trhu (běžně dostupné zboží či materiál či naopak vysoce specifická část předmětu plnění)</a:t>
            </a:r>
          </a:p>
          <a:p>
            <a:pPr marL="519113" lvl="1" indent="-342900" algn="just" defTabSz="914400">
              <a:lnSpc>
                <a:spcPct val="114000"/>
              </a:lnSpc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celkový finanční objem zakázky v porovnání s objemem chybně označených položek rozpočtu v absolutních hodnotách</a:t>
            </a:r>
          </a:p>
          <a:p>
            <a:pPr marL="519113" lvl="1" indent="-342900" algn="just" defTabSz="914400">
              <a:lnSpc>
                <a:spcPct val="114000"/>
              </a:lnSpc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úroveň soutěže o zakázku (počet nabídek, potenciál odrazení uchazečů od soutěže požadavkem na konkrétní specificky označené položky)</a:t>
            </a:r>
          </a:p>
          <a:p>
            <a:pPr marL="519113" lvl="1" indent="-342900" algn="just" defTabSz="914400">
              <a:lnSpc>
                <a:spcPct val="114000"/>
              </a:lnSpc>
              <a:spcAft>
                <a:spcPts val="600"/>
              </a:spcAft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2400" kern="0" dirty="0">
                <a:solidFill>
                  <a:srgbClr val="444444"/>
                </a:solidFill>
                <a:latin typeface="Arial"/>
                <a:ea typeface="Roboto" panose="02000000000000000000" pitchFamily="2" charset="0"/>
                <a:cs typeface="Arial"/>
              </a:rPr>
              <a:t>situaci na relevantním trhu (šíře okruhu možných dodavatelů) </a:t>
            </a:r>
          </a:p>
        </p:txBody>
      </p:sp>
    </p:spTree>
    <p:extLst>
      <p:ext uri="{BB962C8B-B14F-4D97-AF65-F5344CB8AC3E}">
        <p14:creationId xmlns:p14="http://schemas.microsoft.com/office/powerpoint/2010/main" val="3508482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751293"/>
          </a:xfrm>
        </p:spPr>
        <p:txBody>
          <a:bodyPr/>
          <a:lstStyle/>
          <a:p>
            <a:r>
              <a:rPr lang="cs-CZ" dirty="0"/>
              <a:t>Obchodní názvy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19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838200" y="850605"/>
            <a:ext cx="10311932" cy="5422604"/>
          </a:xfrm>
        </p:spPr>
        <p:txBody>
          <a:bodyPr/>
          <a:lstStyle/>
          <a:p>
            <a:pPr marL="1762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Příklad zjištění</a:t>
            </a:r>
          </a:p>
          <a:p>
            <a:pPr marL="519113" lvl="0" indent="-342900" defTabSz="914400">
              <a:spcBef>
                <a:spcPts val="0"/>
              </a:spcBef>
              <a:spcAft>
                <a:spcPts val="600"/>
              </a:spcAft>
            </a:pP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VZ na stavební práce (modernizace operačních sálů) zadávaná formou ZPŘ</a:t>
            </a:r>
          </a:p>
          <a:p>
            <a:pPr marL="519113" lvl="0" indent="-342900" defTabSz="914400">
              <a:spcBef>
                <a:spcPts val="0"/>
              </a:spcBef>
              <a:spcAft>
                <a:spcPts val="600"/>
              </a:spcAft>
            </a:pP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ZŘ zahájeno uveřejněním výzvy na profilu zadavatele (07/2021)</a:t>
            </a:r>
          </a:p>
          <a:p>
            <a:pPr marL="519113" lvl="0" indent="-342900" defTabSz="914400">
              <a:spcBef>
                <a:spcPts val="0"/>
              </a:spcBef>
              <a:spcAft>
                <a:spcPts val="600"/>
              </a:spcAft>
            </a:pP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V PD respektive soupisu prací obsaženy formulace:</a:t>
            </a:r>
          </a:p>
          <a:p>
            <a:pPr marL="1057021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000" i="1" kern="0" dirty="0">
                <a:solidFill>
                  <a:srgbClr val="444444"/>
                </a:solidFill>
                <a:latin typeface="Arial"/>
                <a:cs typeface="Arial"/>
              </a:rPr>
              <a:t>Dlaždice ze slinuté keramiky (F008494) v odstínu Bianco </a:t>
            </a:r>
            <a:r>
              <a:rPr lang="cs-CZ" sz="2000" i="1" kern="0" dirty="0" err="1">
                <a:solidFill>
                  <a:srgbClr val="444444"/>
                </a:solidFill>
                <a:latin typeface="Arial"/>
                <a:cs typeface="Arial"/>
              </a:rPr>
              <a:t>Assoluto</a:t>
            </a:r>
            <a:endParaRPr lang="cs-CZ" sz="2000" i="1" kern="0" dirty="0">
              <a:solidFill>
                <a:srgbClr val="444444"/>
              </a:solidFill>
              <a:latin typeface="Arial"/>
              <a:cs typeface="Arial"/>
            </a:endParaRPr>
          </a:p>
          <a:p>
            <a:pPr marL="1057021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000" i="1" kern="0" dirty="0">
                <a:solidFill>
                  <a:srgbClr val="444444"/>
                </a:solidFill>
                <a:latin typeface="Arial"/>
                <a:cs typeface="Arial"/>
              </a:rPr>
              <a:t>Obklad mimo sprchový box v bílém odstínu (WAKV4104)</a:t>
            </a:r>
          </a:p>
          <a:p>
            <a:pPr marL="1057021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000" i="1" kern="0" dirty="0">
                <a:solidFill>
                  <a:srgbClr val="444444"/>
                </a:solidFill>
                <a:latin typeface="Arial"/>
                <a:cs typeface="Arial"/>
              </a:rPr>
              <a:t>Obklad ve sprchovém boxu se vzorem dekoru (WAKV4110)</a:t>
            </a:r>
          </a:p>
          <a:p>
            <a:pPr marL="519113" indent="-342900">
              <a:spcBef>
                <a:spcPts val="0"/>
              </a:spcBef>
              <a:spcAft>
                <a:spcPts val="600"/>
              </a:spcAft>
            </a:pP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Objem dotčených položek ve finančním vyjádření cca 26 % z hodnoty nabídky</a:t>
            </a:r>
          </a:p>
          <a:p>
            <a:pPr marL="519113" indent="-342900" defTabSz="914400">
              <a:spcBef>
                <a:spcPts val="0"/>
              </a:spcBef>
              <a:spcAft>
                <a:spcPts val="600"/>
              </a:spcAft>
            </a:pP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Šetřením bylo zjištěno, že kód výrobku „F008494“ a název odstínu „Bianco </a:t>
            </a:r>
            <a:r>
              <a:rPr lang="cs-CZ" sz="2000" kern="0" dirty="0" err="1">
                <a:solidFill>
                  <a:srgbClr val="444444"/>
                </a:solidFill>
                <a:latin typeface="Arial"/>
                <a:cs typeface="Arial"/>
              </a:rPr>
              <a:t>Assoluto</a:t>
            </a: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" jsou specifické pro obklad dodavatele </a:t>
            </a:r>
            <a:r>
              <a:rPr lang="cs-CZ" sz="2000" kern="0" dirty="0" err="1">
                <a:solidFill>
                  <a:srgbClr val="444444"/>
                </a:solidFill>
                <a:latin typeface="Arial"/>
                <a:cs typeface="Arial"/>
              </a:rPr>
              <a:t>Laminam</a:t>
            </a: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 (ověřeno na produktovém listu výrobku)</a:t>
            </a:r>
          </a:p>
          <a:p>
            <a:pPr marL="519113" indent="-342900" defTabSz="914400">
              <a:spcBef>
                <a:spcPts val="0"/>
              </a:spcBef>
              <a:spcAft>
                <a:spcPts val="600"/>
              </a:spcAft>
            </a:pP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Kódy výrobků WAKV4104, resp. WAKV4110 jsou pak specifické pro obklady „</a:t>
            </a:r>
            <a:r>
              <a:rPr lang="cs-CZ" sz="2000" kern="0" dirty="0" err="1">
                <a:solidFill>
                  <a:srgbClr val="444444"/>
                </a:solidFill>
                <a:latin typeface="Arial"/>
                <a:cs typeface="Arial"/>
              </a:rPr>
              <a:t>Rako</a:t>
            </a: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cs-CZ" sz="2000" kern="0" dirty="0" err="1">
                <a:solidFill>
                  <a:srgbClr val="444444"/>
                </a:solidFill>
                <a:latin typeface="Arial"/>
                <a:cs typeface="Arial"/>
              </a:rPr>
              <a:t>Vein</a:t>
            </a: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“ a „</a:t>
            </a:r>
            <a:r>
              <a:rPr lang="cs-CZ" sz="2000" kern="0" dirty="0" err="1">
                <a:solidFill>
                  <a:srgbClr val="444444"/>
                </a:solidFill>
                <a:latin typeface="Arial"/>
                <a:cs typeface="Arial"/>
              </a:rPr>
              <a:t>Rako</a:t>
            </a: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cs-CZ" sz="2000" kern="0" dirty="0" err="1">
                <a:solidFill>
                  <a:srgbClr val="444444"/>
                </a:solidFill>
                <a:latin typeface="Arial"/>
                <a:cs typeface="Arial"/>
              </a:rPr>
              <a:t>Concept</a:t>
            </a:r>
            <a:r>
              <a:rPr lang="cs-CZ" sz="2000" kern="0" dirty="0">
                <a:solidFill>
                  <a:srgbClr val="444444"/>
                </a:solidFill>
                <a:latin typeface="Arial"/>
                <a:cs typeface="Arial"/>
              </a:rPr>
              <a:t>“ dodavatele </a:t>
            </a:r>
            <a:r>
              <a:rPr lang="cs-CZ" sz="2000" kern="0" dirty="0" err="1">
                <a:solidFill>
                  <a:srgbClr val="444444"/>
                </a:solidFill>
                <a:latin typeface="Arial"/>
                <a:cs typeface="Arial"/>
              </a:rPr>
              <a:t>Rako</a:t>
            </a:r>
            <a:endParaRPr lang="cs-CZ" sz="2000" kern="0" dirty="0">
              <a:solidFill>
                <a:srgbClr val="44444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984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838200" y="1940860"/>
            <a:ext cx="10515600" cy="4186676"/>
          </a:xfrm>
        </p:spPr>
        <p:txBody>
          <a:bodyPr/>
          <a:lstStyle/>
          <a:p>
            <a:r>
              <a:rPr lang="cs-CZ" b="1" dirty="0">
                <a:latin typeface="+mn-lt"/>
              </a:rPr>
              <a:t>11:00 – 11:10</a:t>
            </a:r>
            <a:endParaRPr lang="cs-CZ" dirty="0"/>
          </a:p>
          <a:p>
            <a:pPr marL="971550" lvl="1" indent="-285750"/>
            <a:r>
              <a:rPr lang="cs-CZ" sz="2200" dirty="0"/>
              <a:t>Představení činnosti Auditního orgánu</a:t>
            </a:r>
          </a:p>
          <a:p>
            <a:pPr marL="971550" lvl="1" indent="-285750"/>
            <a:r>
              <a:rPr lang="cs-CZ" sz="2200" dirty="0"/>
              <a:t>Audity fondů EU</a:t>
            </a:r>
          </a:p>
          <a:p>
            <a:r>
              <a:rPr lang="cs-CZ" b="1" dirty="0">
                <a:latin typeface="+mn-lt"/>
              </a:rPr>
              <a:t>11:15 – 11:45 </a:t>
            </a:r>
          </a:p>
          <a:p>
            <a:pPr marL="971550" lvl="1" indent="-285750"/>
            <a:r>
              <a:rPr lang="cs-CZ" sz="2200" dirty="0"/>
              <a:t>Příklady identifikovaných zjištění oddělení Audit IROP</a:t>
            </a:r>
          </a:p>
          <a:p>
            <a:pPr marL="971550" lvl="1" indent="-285750"/>
            <a:r>
              <a:rPr lang="cs-CZ" sz="2200" dirty="0"/>
              <a:t>Diskuze</a:t>
            </a:r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sz="1800" dirty="0"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73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751293"/>
          </a:xfrm>
        </p:spPr>
        <p:txBody>
          <a:bodyPr/>
          <a:lstStyle/>
          <a:p>
            <a:r>
              <a:rPr lang="cs-CZ" dirty="0"/>
              <a:t>Obchodní názvy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20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838200" y="850605"/>
            <a:ext cx="10591800" cy="4912242"/>
          </a:xfrm>
        </p:spPr>
        <p:txBody>
          <a:bodyPr/>
          <a:lstStyle/>
          <a:p>
            <a:pPr marL="1762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Argumentace AS</a:t>
            </a:r>
          </a:p>
          <a:p>
            <a:pPr marL="519113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Definován požadavek na standard kvality dle vyhlášky 92/2012 Sb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9113" indent="-342900"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Uchazeči jsou odborně způsobilé osoby znalé předpisů a vyhlášek </a:t>
            </a:r>
          </a:p>
          <a:p>
            <a:pPr marL="519113" indent="-342900"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Požadavek na vzhled a barevnost stanoven z důvodů definování požadavků na kvalitu a standardy materiálů</a:t>
            </a:r>
          </a:p>
          <a:p>
            <a:pPr marL="519113" indent="-342900"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 důvodu přesného vymezení vlastností výrobku (zejména klíčového rozměru tloušťky) </a:t>
            </a:r>
          </a:p>
          <a:p>
            <a:pPr marL="519113" indent="-342900"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ZD zároveň obsahovala obecnou formulaci o možnosti nabídnutí rovnocenných řešení</a:t>
            </a:r>
          </a:p>
          <a:p>
            <a:pPr marL="519113" indent="-342900"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§ 89 odst. 5 a 6 ZZVZ, příp. § 90 odst. 3 ZZVZ se týkají technických podmínek pro nadlimitní režim</a:t>
            </a:r>
          </a:p>
        </p:txBody>
      </p:sp>
    </p:spTree>
    <p:extLst>
      <p:ext uri="{BB962C8B-B14F-4D97-AF65-F5344CB8AC3E}">
        <p14:creationId xmlns:p14="http://schemas.microsoft.com/office/powerpoint/2010/main" val="2708157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751293"/>
          </a:xfrm>
        </p:spPr>
        <p:txBody>
          <a:bodyPr/>
          <a:lstStyle/>
          <a:p>
            <a:r>
              <a:rPr lang="cs-CZ" dirty="0"/>
              <a:t>Obchodní názvy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21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838200" y="712381"/>
            <a:ext cx="10591800" cy="565602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Posouzení AO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případě ZPŘ auditorský tým analogicky dovozuje zákaz uvádět obchodní názvy z textace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§ 36 odst. 1 ZZVZ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Vyhnutí se zákazu uvádět obchodní názvy v zadávací dokumentaci není možné  paušálním prohlášením (viz ÚOHS-S0527,0560/2015/VZ-33472/2015/531/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Přípustnost užití obchodních názvů v ZD nastupuje až tehdy, kdy není z objektivních důvodů možné uvést k daným položkám technický popis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Snaha zadavatele o zdůraznění požadavku na omyvatelnost povrchu a min. výšku omyvatelného povrchu, příp. vzhled a barevnost mohla být vyjádřena slovním popisem, příp. odkazem na Vyhlášku č. 92/2012 Sb.</a:t>
            </a:r>
          </a:p>
        </p:txBody>
      </p:sp>
    </p:spTree>
    <p:extLst>
      <p:ext uri="{BB962C8B-B14F-4D97-AF65-F5344CB8AC3E}">
        <p14:creationId xmlns:p14="http://schemas.microsoft.com/office/powerpoint/2010/main" val="65657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751293"/>
          </a:xfrm>
        </p:spPr>
        <p:txBody>
          <a:bodyPr/>
          <a:lstStyle/>
          <a:p>
            <a:r>
              <a:rPr lang="cs-CZ" dirty="0"/>
              <a:t>Obchodní názvy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22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850605"/>
            <a:ext cx="10802679" cy="522058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Posouzení AO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Zadavatel sám uvedl „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Že uchazeči jsou odborně způsobilé osoby znalé předpisů a vyhlášek a nejedná se o laickou veřejnost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Zadavatel v ZD zcela jasně specifikoval rozměry dlažby (délku, výšku i šířku) v metrických jednotkách (mm)  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Užití obchodních názvů nebylo důvodné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Porušení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§ 36 odst. 1 ZZVZ (konkurenční výhoda) ve vazbě na § 6 odst. 2 ZZVZ (zákaz diskriminace)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Porušení části III, odst. 1, bod 2 „Podmínek Rozhodnutí o poskytnutí dotace“, neboť při zadávání VZ nebylo postupováno v souladu se ZZVZ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Stanovena finanční oprava ve výši 10 % výdajů veřejné zakázky, neboť:</a:t>
            </a:r>
          </a:p>
          <a:p>
            <a:pPr marL="957651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ZŘ byly doručeny 2 nabídky, avšak jedna z nich byla ze zadávacího řízení vyloučena, </a:t>
            </a:r>
          </a:p>
          <a:p>
            <a:pPr marL="957651" lvl="1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objem dotčených položek činil 26 % z hodnoty posuzované nabídky</a:t>
            </a:r>
          </a:p>
        </p:txBody>
      </p:sp>
    </p:spTree>
    <p:extLst>
      <p:ext uri="{BB962C8B-B14F-4D97-AF65-F5344CB8AC3E}">
        <p14:creationId xmlns:p14="http://schemas.microsoft.com/office/powerpoint/2010/main" val="2444088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751293"/>
          </a:xfrm>
        </p:spPr>
        <p:txBody>
          <a:bodyPr/>
          <a:lstStyle/>
          <a:p>
            <a:r>
              <a:rPr lang="cs-CZ" dirty="0"/>
              <a:t>Duplicitní kritérium profesní kvalifikace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23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850605"/>
            <a:ext cx="10802679" cy="5220586"/>
          </a:xfrm>
        </p:spPr>
        <p:txBody>
          <a:bodyPr/>
          <a:lstStyle/>
          <a:p>
            <a:pPr marL="176213" indent="0" defTabSz="914400">
              <a:spcBef>
                <a:spcPts val="0"/>
              </a:spcBef>
              <a:buNone/>
              <a:defRPr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Východiska</a:t>
            </a:r>
          </a:p>
          <a:p>
            <a:pPr algn="just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§ 6 odst. 1 a 2 ZZVZ – Zadavatel musí dodržovat (mimo jiné) zásadu přiměřenosti a zákazu diskriminace (analogicky čl. 6.1.1. MP Z 21 – 27)</a:t>
            </a:r>
          </a:p>
          <a:p>
            <a:pPr algn="just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§ 36 odst. 1 ZZVZ - zadávací podmínky nesmí být stanoveny tak, aby určitým dodavatelům bezdůvodně přímo nebo nepřímo zaručovaly konkurenční výhodu nebo vytvářely bezdůvodné překážky hospodářské soutěže (analogicky čl. 7.2.1. MP Z 21 – 27)</a:t>
            </a:r>
          </a:p>
          <a:p>
            <a:pPr algn="just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§ 77 odst. 2 písm. a) ZZVZ - Zadavatel může požadovat, aby dodavatel předložil doklad, že je oprávněn podnikat v rozsahu odpovídajícímu předmětu veřejné zakázky, pokud jiné právní předpisy takové oprávnění vyžadují (požadavek na doložení dokladů analogicky dle čl. 7.2.3. písm. a) bod 3 MP Z 21 - 27)</a:t>
            </a:r>
          </a:p>
        </p:txBody>
      </p:sp>
    </p:spTree>
    <p:extLst>
      <p:ext uri="{BB962C8B-B14F-4D97-AF65-F5344CB8AC3E}">
        <p14:creationId xmlns:p14="http://schemas.microsoft.com/office/powerpoint/2010/main" val="738106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Duplicitní kritérium profesní kvalifikace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24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675167"/>
            <a:ext cx="10802679" cy="5507665"/>
          </a:xfrm>
        </p:spPr>
        <p:txBody>
          <a:bodyPr/>
          <a:lstStyle/>
          <a:p>
            <a:pPr marL="176213" lvl="0" indent="0" defTabSz="914400">
              <a:spcBef>
                <a:spcPts val="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Přístup AO</a:t>
            </a:r>
          </a:p>
          <a:p>
            <a:pPr marL="519113" indent="-342900" defTabSz="914400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Zohlednění:</a:t>
            </a:r>
          </a:p>
          <a:p>
            <a:pPr marL="1057021" lvl="1" indent="-342900" algn="just" defTabSz="9144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24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přiměřenosti požadavku na kvalifikaci ve vztahu k specifikům požadovaného plnění</a:t>
            </a:r>
          </a:p>
          <a:p>
            <a:pPr marL="1057021" lvl="1" indent="-342900" algn="just" defTabSz="9144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24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vlivu použitého diskriminačního kritéria na hospodářskou soutěž (počet uchazečů)</a:t>
            </a:r>
          </a:p>
          <a:p>
            <a:pPr marL="1057021" lvl="1" indent="-342900" algn="just" defTabSz="9144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případných námitek proti dané kvalifikační podmínce a způsob jejich vypořádání</a:t>
            </a:r>
          </a:p>
          <a:p>
            <a:pPr marL="1057021" lvl="1" indent="-342900" algn="just" defTabSz="9144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nedostatečného nebo chybějícího odůvodnění použití kvalifikačního požadavku na straně zadavatele</a:t>
            </a:r>
          </a:p>
          <a:p>
            <a:pPr marL="1057021" lvl="1" indent="-342900" algn="just" defTabSz="9144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případné vyloučení uchazečů pro nesplnění dané kvalifikační podmínky a jeho vliv na pořadí nabídek</a:t>
            </a:r>
            <a:r>
              <a:rPr lang="cs-CZ" sz="24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57021" lvl="1" indent="-342900" algn="just" defTabSz="9144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další relevantní okolnosti daného zadávacího řízení</a:t>
            </a:r>
            <a:endParaRPr lang="cs-CZ" sz="2400" kern="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02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Duplicitní kritérium profesní kvalifikace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25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786809"/>
            <a:ext cx="10802679" cy="5396023"/>
          </a:xfrm>
        </p:spPr>
        <p:txBody>
          <a:bodyPr/>
          <a:lstStyle/>
          <a:p>
            <a:pPr marL="381000" lvl="1" indent="0" algn="just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</a:rPr>
              <a:t>Přístup AO</a:t>
            </a:r>
          </a:p>
          <a:p>
            <a:pPr marL="723900" lvl="1" indent="-342900" algn="just" defTabSz="914400">
              <a:spcBef>
                <a:spcPts val="60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</a:rPr>
              <a:t>V případech, kdy požadavky na profesní kvalifikaci nesouvisejí s předmětem VZ, přičemž nabídku může podat pouze jediný dodavatel  aplikace finanční opravy 25 % výdajů na zakázku (Rozhodnutí EK C(2019) 3452, bod 11 přílohy k Rozhodnutí)</a:t>
            </a:r>
          </a:p>
          <a:p>
            <a:pPr marL="723900" lvl="1" indent="-342900" algn="just" defTabSz="914400">
              <a:spcBef>
                <a:spcPts val="60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</a:rPr>
              <a:t>Snížená sazba finanční opravy 10 % v případech, kdy požadavky na profesní kvalifikaci souvisejí s předmětem VZ, avšak nejsou přiměřené </a:t>
            </a:r>
          </a:p>
          <a:p>
            <a:pPr marL="723900" lvl="1" indent="-342900" algn="just" defTabSz="914400">
              <a:spcBef>
                <a:spcPts val="60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</a:rPr>
              <a:t>Snížená sazba finanční opravy 5 % v případech, kdy požadavky na profesní kvalifikaci jsou sice omezující, avšak je zajištěna minimální míra soutěže (určitý počet uchazečů podal nabídky a tyto nabídky splňovaly kritéria pro výběr)</a:t>
            </a:r>
          </a:p>
        </p:txBody>
      </p:sp>
    </p:spTree>
    <p:extLst>
      <p:ext uri="{BB962C8B-B14F-4D97-AF65-F5344CB8AC3E}">
        <p14:creationId xmlns:p14="http://schemas.microsoft.com/office/powerpoint/2010/main" val="3764435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Duplicitní kritérium profesní kvalifikace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26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675167"/>
            <a:ext cx="10802679" cy="5507665"/>
          </a:xfrm>
        </p:spPr>
        <p:txBody>
          <a:bodyPr/>
          <a:lstStyle/>
          <a:p>
            <a:pPr marL="176213" indent="0" defTabSz="914400">
              <a:spcBef>
                <a:spcPts val="6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Příklad zjištění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Nadlimitní VZ na stavební práce (přeložka, resp. obchvat silnice II. tř.) zadávaná formou otevřeného řízení (zadavatel ÚSC)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ZŘ zahájeno 08/2020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V ZD uveden požadavek na doložení profesní kvalifikace:</a:t>
            </a:r>
          </a:p>
          <a:p>
            <a:pPr marL="1057021" lvl="1" indent="-342900" algn="just" defTabSz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„Dodavatel v souladu s </a:t>
            </a:r>
            <a:r>
              <a:rPr lang="cs-CZ" sz="18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ust</a:t>
            </a:r>
            <a:r>
              <a:rPr lang="cs-CZ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§ 77 odst. 2) písm. a) ZZVZ</a:t>
            </a:r>
            <a:r>
              <a:rPr lang="cs-CZ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předloží doklad o oprávnění podnikat v rozsahu odpovídajícím předmětu veřejné zakázky. Dodavatel za tímto účelem předloží živnostenské oprávnění či licenci pro živnost: </a:t>
            </a:r>
          </a:p>
          <a:p>
            <a:pPr marL="1594928" lvl="2" indent="-342900" algn="just" defTabSz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Provádění staveb, jejich změn a odstraňování,</a:t>
            </a:r>
          </a:p>
          <a:p>
            <a:pPr marL="1594928" lvl="2" indent="-342900" algn="just" defTabSz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4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Montáž, opravy, revize a zkoušky elektrických zařízení</a:t>
            </a:r>
            <a:r>
              <a:rPr lang="cs-CZ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2400" i="1" kern="0" dirty="0">
              <a:solidFill>
                <a:srgbClr val="444444"/>
              </a:solidFill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marL="519113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Součástí stavby dle PD rovněž stavební objekty SO 413 - Přeložka kabelového vedení </a:t>
            </a:r>
            <a:r>
              <a:rPr lang="cs-CZ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nn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 napájení čerpadel, SO 421 - Úprava veřejného osvětlení a SO 450 – Silniční meteorologická stanice</a:t>
            </a:r>
          </a:p>
        </p:txBody>
      </p:sp>
    </p:spTree>
    <p:extLst>
      <p:ext uri="{BB962C8B-B14F-4D97-AF65-F5344CB8AC3E}">
        <p14:creationId xmlns:p14="http://schemas.microsoft.com/office/powerpoint/2010/main" val="568076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Duplicitní kritérium profesní kvalifikace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27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675167"/>
            <a:ext cx="10802679" cy="5507665"/>
          </a:xfrm>
        </p:spPr>
        <p:txBody>
          <a:bodyPr/>
          <a:lstStyle/>
          <a:p>
            <a:pPr marL="176213" indent="0" defTabSz="914400">
              <a:spcBef>
                <a:spcPts val="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Příklad zjištění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Příloha č. 2 Nařízení vlády č. 278/2008 Sb. - </a:t>
            </a:r>
            <a:r>
              <a:rPr lang="cs-CZ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provádění uvedených stavebních prací mohou být vykonány i činnosti související s realizací staveb, které jsou předmětem živností řemeslných, případně živností volných 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(tzn. i činnosti související s řemeslnou živností </a:t>
            </a:r>
            <a:r>
              <a:rPr lang="cs-C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Montáž, opravy, revize a zkoušky elektrických zařízení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Rozhodnutí NSS ze dne 24. 7. 2014, č. j. 10 As 111/2014 - „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držitel živnosti Provádění staveb, jejich změn a odstraňování je oprávněn vykonávat i činnosti související s realizací staveb, které jsou předmětem živností řemeslných nebo vázaných, případně živnosti volné“ 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zároveň, že 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„v rámci dotčené živnosti mohou být vykonávány i činnosti, které nejsou stavebními ani montážními pracemi, ale jsou vykonávány při nich a musí souviset s realizací stavby“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Rozhodnutí ÚOHS 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 dne 21. 2. 2020, č. j. ÚOHS-05747/2020/553/LHI – „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dodavatel, který disponuje „multiprofesním“ živnostenským oprávněním, je oprávněn vykonávat i činnosti, na které by za jiných okolností musel mít samostatné živnostenské oprávnění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Jelikož tyto činnosti jsou vykonávány v rámci komplexní stavby, </a:t>
            </a:r>
            <a:r>
              <a:rPr lang="cs-CZ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 dodavatelé kvalifikováni pro plnění veřejné zakázky již živnostenským oprávněním Provádění staveb, jejich změn a odstraňování</a:t>
            </a:r>
            <a:r>
              <a:rPr lang="cs-CZ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550924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Duplicitní kritérium profesní kvalifikace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28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675167"/>
            <a:ext cx="10802679" cy="5507665"/>
          </a:xfrm>
        </p:spPr>
        <p:txBody>
          <a:bodyPr/>
          <a:lstStyle/>
          <a:p>
            <a:pPr marL="176213" indent="0" defTabSz="914400">
              <a:spcBef>
                <a:spcPts val="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Argumentace AS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Živnostenské oprávnění „Montáž, opravy, revize a zkoušky elektrických zařízení“ zadavatel požadoval z důvodu realizace stavebních objektů 413 a 421. Jedná se o specifické práce „s elektrickým proudem“, k jejichž řádnému provedení je nutná tato odborná kvalifikace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Požadavek na toto živnostenské oprávnění zadavatel považoval za potřebný (s ohledem na nutnost upozornit, že stavba obsahuje i specifické práce spojené s montáží elektro zařízení a jejich revizemi) 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Zadavatel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neměl informace o tom, že tento předmět podnikání je obsažen i v předmětu podnikání Provádění staveb, jejich změn a odstraňování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Dodavatelé neměli problém s prokázáním tohoto kvalifikačního požadavku a žádný z dodavatelů tento požadavek v rámci zadávacího řízení nenapadl</a:t>
            </a:r>
            <a:endParaRPr lang="cs-CZ" sz="2400" kern="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15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Duplicitní kritérium profesní kvalifikace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29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675167"/>
            <a:ext cx="10802679" cy="5640573"/>
          </a:xfrm>
        </p:spPr>
        <p:txBody>
          <a:bodyPr/>
          <a:lstStyle/>
          <a:p>
            <a:pPr marL="176213" indent="0" defTabSz="914400">
              <a:spcBef>
                <a:spcPts val="6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Posouzení AO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Živnostenské oprávnění „Provádění staveb, jejich změn a odstraňování“ v sobě zahrnuje i oprávnění k montáži, opravám, revizím a zkouškám elektrických zařízení,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pokud mezi těmito pracemi existuje vzájemná věcná souvislost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Stavební objekty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„Přeložka kabelového vedení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nn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 napájení čerpadel“, „Úprava veřejného osvětlení“ a „silniční meteorologická stanice“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lze tedy realizovat na základě „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multioborové“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živnosti „Provádění staveb, jejich změn a odstraňování“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spolu s dalšími stavebními objekty dotčené stavby, vymezenými zadavatelem v ZD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ednalo se o 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komplexní zhotovení díla, přičemž zadavateli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muselo být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předem známo, že vybraný dodavatel bude kromě jiného zajišťovat též montáž elektrozařízení či odborné revize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Pokud je určité kritérium kvalifikace pro plnění předmětu VZ zahrnuto již v jiném požadovaném kritériu,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nejedná se o požadavek oprávněný pro splnění VZ, ale o požadavek nepřiměřený a zároveň nadbytečný, který vzhledem k předmětu plnění může působit ve vztahu k potenciálním dodavatelům diskriminačně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0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PŘEDSTAVENÍ AUDITNÍHO ORGÁNU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19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Duplicitní kritérium profesní kvalifikace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30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675167"/>
            <a:ext cx="10802679" cy="560867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Posouzení AO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Stanovení požadavku na kvalifikaci v rozporu s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§ 36 odst. 1 ZZVZ a v rozporu se zásadami přiměřenosti a zákazu diskriminace dle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§ 6 ZZVZ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Potenciální dopad na rozhodování uchazečů o účast v zadávacím řízení a výběr nejvhodnější nabídky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Porušení části III, odst. 1, bod 2 „Podmínek Rozhodnutí o poskytnutí dotace“, neboť při zadávání VZ nebylo postupováno v souladu se ZZVZ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Finanční oprava ve výši 5 % výdajů veřejné zakázky, neboť:</a:t>
            </a:r>
          </a:p>
          <a:p>
            <a:pPr marL="957651" lvl="1" indent="-342900" algn="just"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zadavatel uveřejnil veřejnou zakázku v TED, ve VVZ a na profilu zadavatele a zadávací podmínky byly dostupné po celou dobu zadávacího řízení všem dodavatelům</a:t>
            </a:r>
          </a:p>
          <a:p>
            <a:pPr marL="957651" lvl="1" indent="-342900" algn="just"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zadavatel neobdržel námitky z důvodu nesplnění uvedené diskriminační kvalifikační podmínky </a:t>
            </a:r>
          </a:p>
          <a:p>
            <a:pPr marL="957651" lvl="1" indent="-342900" algn="just"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nebyly vzneseny dotazy na obsah daného požadavku</a:t>
            </a:r>
          </a:p>
          <a:p>
            <a:pPr marL="957651" lvl="1" indent="-342900" algn="just"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hospodářská soutěž byla zajištěna, neboť zadávacího řízení se účastnilo 5 dodavatelů, kteří podali nabídku ve stanovené lhůtě a splnili požadovanou kvalifikaci</a:t>
            </a:r>
          </a:p>
          <a:p>
            <a:pPr marL="957651" lvl="1" indent="-342900" algn="just"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žádný z účastníků nebyl ze zadávacího řízení vyloučen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59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31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94660" y="675167"/>
            <a:ext cx="10802679" cy="5608675"/>
          </a:xfrm>
        </p:spPr>
        <p:txBody>
          <a:bodyPr/>
          <a:lstStyle/>
          <a:p>
            <a:pPr marL="176213" indent="0" defTabSz="914400">
              <a:spcBef>
                <a:spcPts val="0"/>
              </a:spcBef>
              <a:buNone/>
              <a:defRPr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Východiska</a:t>
            </a:r>
          </a:p>
          <a:p>
            <a:pPr algn="just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§ 16 odst. 6 ZZVZ – </a:t>
            </a:r>
            <a:r>
              <a:rPr lang="cs-CZ" sz="1800" i="1" kern="0" dirty="0">
                <a:solidFill>
                  <a:srgbClr val="444444"/>
                </a:solidFill>
                <a:latin typeface="Arial"/>
                <a:cs typeface="Arial"/>
              </a:rPr>
              <a:t>“Předpokládaná hodnota veřejné zakázky se stanoví na základě údajů a informací o zakázkách stejného či podobného předmětu plnění; nemá-li zadavatel k dispozici takové údaje nebo informace, vychází z informací získaných průzkumem trhu, předběžnými tržními konzultacemi nebo jiným vhodným způsobem (analogicky čl. 6.4.3. MP Z 14 – 20).“ </a:t>
            </a:r>
          </a:p>
          <a:p>
            <a:pPr algn="just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§ 18 odst. 1 ZZVZ – </a:t>
            </a:r>
            <a:r>
              <a:rPr lang="cs-CZ" sz="1800" i="1" kern="0" dirty="0">
                <a:solidFill>
                  <a:srgbClr val="444444"/>
                </a:solidFill>
                <a:latin typeface="Arial"/>
                <a:cs typeface="Arial"/>
              </a:rPr>
              <a:t>„Je-li veřejná zakázka rozdělena na části, stanoví se předpokládaná hodnota podle součtu předpokládaných hodnot všech těchto částí bez ohledu na to, zda je veřejná zakázka zadávána a) v jednom nebo více zadávacích řízeních, nebo b) zadavatelem samostatně nebo ve spolupráci s jiným zadavatelem nebo jinou osobou (analogicky čl. 6.4.4. MP Z 14 – 20).“</a:t>
            </a:r>
          </a:p>
          <a:p>
            <a:pPr algn="just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§ 18 odst. 2 ZZVZ – </a:t>
            </a:r>
            <a:r>
              <a:rPr lang="cs-CZ" sz="1800" i="1" kern="0" dirty="0">
                <a:solidFill>
                  <a:srgbClr val="444444"/>
                </a:solidFill>
                <a:latin typeface="Arial"/>
                <a:cs typeface="Arial"/>
              </a:rPr>
              <a:t>„Součet předpokládaných hodnot částí veřejné zakázky podle odstavce 1 musí zahrnovat předpokládanou hodnotu všech plnění, která tvoří jeden funkční celek a jsou zadávána v časové souvislosti. Kromě případů uvedených v odstavci 3 musí být každá část veřejné zakázky zadávána postupy odpovídajícími celkové předpokládané hodnotě veřejné zakázky (analogicky čl. 6.4.5. MP Z 14 – 20).“ </a:t>
            </a:r>
          </a:p>
          <a:p>
            <a:pPr algn="just">
              <a:spcBef>
                <a:spcPts val="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Čl. 5.3 písm. a) MP Z – </a:t>
            </a:r>
            <a:r>
              <a:rPr lang="cs-CZ" sz="1800" b="0" i="1" u="none" strike="noStrike" kern="0" baseline="0" dirty="0">
                <a:solidFill>
                  <a:srgbClr val="444444"/>
                </a:solidFill>
                <a:latin typeface="Arial"/>
                <a:cs typeface="Arial"/>
              </a:rPr>
              <a:t>finanční limit pro použití postupů dle MP Z 14 – 20 činí 500 000 Kč bez DPH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435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32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27322" y="675167"/>
            <a:ext cx="10870018" cy="5757531"/>
          </a:xfrm>
        </p:spPr>
        <p:txBody>
          <a:bodyPr/>
          <a:lstStyle/>
          <a:p>
            <a:pPr marL="176213" lvl="0" indent="0" defTabSz="914400">
              <a:spcBef>
                <a:spcPts val="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Přístup AO</a:t>
            </a:r>
          </a:p>
          <a:p>
            <a:pPr marL="519113" indent="-342900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funkční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souvislosti jednotlivých poptávaných plnění:</a:t>
            </a:r>
          </a:p>
          <a:p>
            <a:pPr marL="1057021" lvl="1" indent="-342900" algn="just" defTabSz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věcného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charakteru jednotlivých plnění a účel jejich zadání s ohledem na okruh potenciálních dodavatelů</a:t>
            </a:r>
          </a:p>
          <a:p>
            <a:pPr marL="1057021" lvl="1" indent="-342900" algn="just" defTabSz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místní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souvislosti (v širším pojetí) – nemusí být dána pouze hranící objektu nebo přímým sousedstvím, ale např. geografickou působností ÚSC, zohlednění i příp. individuálních podmínek jednotlivých míst realizace</a:t>
            </a:r>
          </a:p>
          <a:p>
            <a:pPr marL="1057021" lvl="1" indent="-342900" algn="just" defTabSz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časové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souvislosti z pohledu doby jejich realizace, resp. časového sledu</a:t>
            </a:r>
          </a:p>
          <a:p>
            <a:pPr marL="1057021" lvl="1" indent="-342900" algn="just" defTabSz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záměru zadavatele v okamžiku přípravy zadávacího řízení (zda již v tomto okamžiku bylo zadavateli zřejmé, že všechna plnění bude zadávat)</a:t>
            </a:r>
            <a:endParaRPr lang="cs-CZ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47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33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27322" y="675167"/>
            <a:ext cx="10870018" cy="5757531"/>
          </a:xfrm>
        </p:spPr>
        <p:txBody>
          <a:bodyPr/>
          <a:lstStyle/>
          <a:p>
            <a:pPr marL="176213" indent="0" defTabSz="914400">
              <a:spcBef>
                <a:spcPts val="6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Příklad zjištění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Zadavatel ÚSC poptávající plnění pro svou příspěvkovou organizaci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Přímé nákupy na zajištění výkonu technického dozoru stavby ve třech lokalitách</a:t>
            </a:r>
          </a:p>
          <a:p>
            <a:pPr marL="519113" indent="-342900" algn="just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Všechny tři lokality se nachází v jednom okrese a to v rámci stejného kraje</a:t>
            </a:r>
          </a:p>
          <a:p>
            <a:pPr marL="519113" indent="-342900" algn="just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Všechny tři stavby byly součástí jediného projektu (se stejným účelem)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Předpokládané hodnoty jednotlivých plnění činily 197 759,56 Kč bez DPH, 208 703,45 Kč bez DPH a 191 902,19 Kč bez DPH, tj. celkem 598 365,20 Kč bez DPH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Všechny 3 smlouvy byly uzavřeny v rozmezí 3 měsíců (12/2019 až 3/2020)</a:t>
            </a:r>
          </a:p>
          <a:p>
            <a:pPr marL="519113" lvl="0" indent="-3429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Pořízení TDS bylo plánováno společně již ve Studii proveditelnosti z roku 2017</a:t>
            </a:r>
          </a:p>
        </p:txBody>
      </p:sp>
    </p:spTree>
    <p:extLst>
      <p:ext uri="{BB962C8B-B14F-4D97-AF65-F5344CB8AC3E}">
        <p14:creationId xmlns:p14="http://schemas.microsoft.com/office/powerpoint/2010/main" val="2583456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34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27322" y="675167"/>
            <a:ext cx="10870018" cy="5757531"/>
          </a:xfrm>
        </p:spPr>
        <p:txBody>
          <a:bodyPr/>
          <a:lstStyle/>
          <a:p>
            <a:pPr marL="176213" indent="0" algn="just" defTabSz="914400">
              <a:spcBef>
                <a:spcPts val="6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Příklad zjištění</a:t>
            </a:r>
          </a:p>
          <a:p>
            <a:pPr marL="633413" indent="-457200" algn="just" defTabSz="914400">
              <a:spcBef>
                <a:spcPts val="60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Rovněž v Žádosti o podporu žadatel uvedl, že prostřednictvím veřejných zakázek budou vybráni zhotovitelé stavebních prací pro jednotlivé lokality a dodavatelé služeb TDS</a:t>
            </a:r>
          </a:p>
          <a:p>
            <a:pPr marL="633413" indent="-457200" algn="just" defTabSz="914400">
              <a:spcBef>
                <a:spcPts val="60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Nutnost pořízení TDS služeb za všechny stavby vyplývala rovněž z jedné Projektové dokumentace vypracované v období 5/2017</a:t>
            </a:r>
          </a:p>
          <a:p>
            <a:pPr marL="633413" indent="-457200" algn="just" defTabSz="914400">
              <a:spcBef>
                <a:spcPts val="60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Zadavatel tedy již v tomto období věděl, že bude pořizovat služby TDS v určitém časovém sledu a byl tedy srozuměn s nutností vyhlásit zakázku malého rozsahu dle MP Z, jelikož služby TDS byly pořizovány v rámci jednoho projektu</a:t>
            </a:r>
          </a:p>
          <a:p>
            <a:pPr marL="633413" indent="-457200" algn="just" defTabSz="914400">
              <a:spcBef>
                <a:spcPts val="600"/>
              </a:spcBef>
            </a:pPr>
            <a:r>
              <a:rPr lang="cs-CZ" sz="2400" kern="0" dirty="0">
                <a:solidFill>
                  <a:srgbClr val="444444"/>
                </a:solidFill>
                <a:latin typeface="Arial"/>
                <a:cs typeface="Arial"/>
              </a:rPr>
              <a:t>AT konstatoval, že zadavatel byl povinen při stanovení předpokládané hodnoty sečíst veškerá plnění předmětu přímých nákupů a vyhlásit zakázku malého rozsahu dle MP Z</a:t>
            </a:r>
          </a:p>
        </p:txBody>
      </p:sp>
    </p:spTree>
    <p:extLst>
      <p:ext uri="{BB962C8B-B14F-4D97-AF65-F5344CB8AC3E}">
        <p14:creationId xmlns:p14="http://schemas.microsoft.com/office/powerpoint/2010/main" val="1236378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35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308345" y="1001158"/>
            <a:ext cx="10870018" cy="4665996"/>
          </a:xfrm>
        </p:spPr>
        <p:txBody>
          <a:bodyPr/>
          <a:lstStyle/>
          <a:p>
            <a:pPr marL="176213" indent="0">
              <a:spcBef>
                <a:spcPts val="6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/>
                <a:cs typeface="Arial"/>
              </a:rPr>
              <a:t>Argumentace AS</a:t>
            </a:r>
          </a:p>
          <a:p>
            <a:pPr marL="519113" indent="-342900" algn="just" defTabSz="914400">
              <a:spcBef>
                <a:spcPts val="0"/>
              </a:spcBef>
            </a:pPr>
            <a:r>
              <a:rPr lang="cs-CZ" sz="24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Zadavatel se zadáním zakázky na TDS v režimu zakázky malého rozsahu nepočítal. Službu TDS posuzoval jako samostatnou zakázku pro každou lokalitu - stejně jako zakázky na stavební práce</a:t>
            </a:r>
          </a:p>
          <a:p>
            <a:pPr marL="519113" indent="-342900" algn="just" defTabSz="914400">
              <a:spcBef>
                <a:spcPts val="0"/>
              </a:spcBef>
            </a:pPr>
            <a:r>
              <a:rPr lang="cs-CZ" sz="24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ohledem na personální kapacity zadavatele bylo rozhodnuto zadávat veřejné zakázky na stavební práce nikoli v jeden okamžik, jak bylo původně plánováno, ale postupně s tím, že zahájení poslední stavební zakázky proběhne až roce 2020</a:t>
            </a:r>
          </a:p>
          <a:p>
            <a:pPr marL="519113" indent="-342900" algn="just" defTabSz="914400">
              <a:spcBef>
                <a:spcPts val="0"/>
              </a:spcBef>
            </a:pPr>
            <a:r>
              <a:rPr lang="cs-CZ" sz="24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souvislost byla (a stále je) nahlížena optikou kalendářního roku jako základní jednotky pro účetní a rozpočtové období zadavatele průběžně zadávajícího množství zakázek v oblasti (správy) realit</a:t>
            </a:r>
          </a:p>
        </p:txBody>
      </p:sp>
    </p:spTree>
    <p:extLst>
      <p:ext uri="{BB962C8B-B14F-4D97-AF65-F5344CB8AC3E}">
        <p14:creationId xmlns:p14="http://schemas.microsoft.com/office/powerpoint/2010/main" val="2298648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36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27322" y="675167"/>
            <a:ext cx="10870018" cy="5757531"/>
          </a:xfrm>
        </p:spPr>
        <p:txBody>
          <a:bodyPr/>
          <a:lstStyle/>
          <a:p>
            <a:pPr marL="176213" indent="0" algn="just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Argumentace AS</a:t>
            </a:r>
          </a:p>
          <a:p>
            <a:pPr marL="633413" indent="-4572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3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Stavební práce a související plnění (např. TDS) jsou zadávána také v </a:t>
            </a:r>
            <a:r>
              <a:rPr lang="cs-CZ" sz="230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kontextu stavební sezony</a:t>
            </a:r>
            <a:r>
              <a:rPr lang="cs-CZ" sz="23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Zejména měsíce leden a únor tvoří přirozený předěl mezi jednotlivými obdobími (stavební sezona 2019/stavební sezona 2020</a:t>
            </a:r>
          </a:p>
          <a:p>
            <a:pPr marL="633413" indent="-457200" algn="just" defTabSz="914400">
              <a:spcBef>
                <a:spcPts val="0"/>
              </a:spcBef>
              <a:spcAft>
                <a:spcPts val="600"/>
              </a:spcAft>
            </a:pPr>
            <a:r>
              <a:rPr lang="cs-CZ" sz="23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2019 se jednalo o předání stavenišť ke 2 zakázkám „zakázka 1“ (předpoklad srpen 2019, skutečnost 4. 11. 2019) a </a:t>
            </a:r>
            <a:r>
              <a:rPr lang="cs-CZ" sz="2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 zakázka 2“ </a:t>
            </a:r>
            <a:r>
              <a:rPr lang="cs-CZ" sz="23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(předpoklad listopad 2019, skutečnost 29. 11. 2019). Hodnota smluv činila 199 800 Kč bez DPH a 199 750 Kč bez DPH, tj. celkem 399 550 Kč, tudíž limit dle Obecných pravidel byl splněn </a:t>
            </a:r>
          </a:p>
          <a:p>
            <a:pPr marL="633413" indent="-457200" algn="just">
              <a:spcBef>
                <a:spcPts val="0"/>
              </a:spcBef>
              <a:spcAft>
                <a:spcPts val="600"/>
              </a:spcAft>
            </a:pPr>
            <a:r>
              <a:rPr lang="cs-CZ" sz="23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2020 se jednalo o předání staveniště k poslední zakázce </a:t>
            </a:r>
            <a:r>
              <a:rPr lang="cs-CZ" sz="2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„zakázka 3“ </a:t>
            </a:r>
            <a:r>
              <a:rPr lang="cs-CZ" sz="23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(předpoklad únor/březen 2020, skutečnost 13. 3. 2020), předpokládaná hodnota 199 750 Kč bez DPH. Limit opět splněn</a:t>
            </a:r>
          </a:p>
        </p:txBody>
      </p:sp>
    </p:spTree>
    <p:extLst>
      <p:ext uri="{BB962C8B-B14F-4D97-AF65-F5344CB8AC3E}">
        <p14:creationId xmlns:p14="http://schemas.microsoft.com/office/powerpoint/2010/main" val="2395581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37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27322" y="675167"/>
            <a:ext cx="10870018" cy="5757531"/>
          </a:xfrm>
        </p:spPr>
        <p:txBody>
          <a:bodyPr/>
          <a:lstStyle/>
          <a:p>
            <a:pPr marL="176213" indent="0" defTabSz="914400">
              <a:spcBef>
                <a:spcPts val="6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AO</a:t>
            </a:r>
          </a:p>
          <a:p>
            <a:pPr marL="519113" indent="-342900" defTabSz="914400">
              <a:spcBef>
                <a:spcPts val="600"/>
              </a:spcBef>
            </a:pPr>
            <a:r>
              <a:rPr lang="cs-CZ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Místní souvislost dovozena od geografické působnosti - ÚSC poptával služby TDS pro jednotlivé lokality své příspěvkové organizace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plnění byl u všech zmiňovaných přímých nákupů totožný, jednalo se o druhově stejné služby, které měly zároveň jednotící účel, kterým byl výkon TDS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souvislost byla shledána ve skutečnosti, že všechny tři smlouvy na služby TDS byly uzavřeny v období 12/2019 až 3/2020, tj. v rozmezí tří měsíců, přičemž pořízení služeb TDS bylo předem plánováno (Projektová dokumentace stavby, Studie proveditelnosti, Žádost o podporu)</a:t>
            </a:r>
          </a:p>
          <a:p>
            <a:pPr marL="519113" indent="-342900" algn="just" defTabSz="914400">
              <a:spcBef>
                <a:spcPts val="600"/>
              </a:spcBef>
            </a:pPr>
            <a:r>
              <a:rPr lang="cs-CZ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Jestliže jednotlivá přímá zadání přesahují hranici kalendářního/rozpočtového roku zadavatele pak je tato okolnost možná významná z hlediska účetnictví zadavatele, nikoliv však z hlediska pravidel pro zadávání zakázky</a:t>
            </a:r>
          </a:p>
        </p:txBody>
      </p:sp>
    </p:spTree>
    <p:extLst>
      <p:ext uri="{BB962C8B-B14F-4D97-AF65-F5344CB8AC3E}">
        <p14:creationId xmlns:p14="http://schemas.microsoft.com/office/powerpoint/2010/main" val="8936107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38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223284" y="675168"/>
            <a:ext cx="11274056" cy="5970182"/>
          </a:xfrm>
        </p:spPr>
        <p:txBody>
          <a:bodyPr/>
          <a:lstStyle/>
          <a:p>
            <a:pPr marL="176213" indent="0" defTabSz="914400">
              <a:spcBef>
                <a:spcPts val="6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AO</a:t>
            </a:r>
          </a:p>
          <a:p>
            <a:pPr marL="519113" indent="-342900" algn="just" defTabSz="914400">
              <a:spcBef>
                <a:spcPts val="0"/>
              </a:spcBef>
            </a:pPr>
            <a:r>
              <a:rPr lang="cs-CZ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AT 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nebyl dán žádný rozumný důvod, proč by odlišné lokality, v nichž měla dle projektového záměru být služba TDS vykonávána, měly mít do té míry specifický a určující vliv na celkový předmět plnění, že by to odůvodňovalo nutnost zadání každé části zvlášť</a:t>
            </a:r>
            <a:r>
              <a:rPr lang="pt-BR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l-PL" sz="2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9113" indent="-342900" algn="just" defTabSz="914400">
              <a:spcBef>
                <a:spcPts val="0"/>
              </a:spcBef>
            </a:pPr>
            <a:r>
              <a:rPr lang="cs-CZ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Zadavatel byl povinen </a:t>
            </a: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sečíst veškerá plnění předmětu přímých nákupů a vyhlásit zakázku malého rozsahu dle MP Z s ohledem na celkovou předpokládanou hodnotu přímých nákupů související s pořízením služeb TDS</a:t>
            </a:r>
          </a:p>
          <a:p>
            <a:pPr marL="519113" indent="-342900" algn="just" defTabSz="914400">
              <a:spcBef>
                <a:spcPts val="0"/>
              </a:spcBef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NSS ze dne 15. 12. 2010 č. j. 2 Afs 55/2010-173 – </a:t>
            </a:r>
            <a:r>
              <a:rPr lang="cs-CZ" sz="21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Poptává-li zadavatel plnění svým charakterem totožné či obdobné, pak takové plnění musí zadávat jako jedinou veřejnou zakázku (připouští podávání nabídek jen na její jednotlivé části</a:t>
            </a:r>
            <a:r>
              <a:rPr lang="cs-CZ" sz="21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519113" indent="-342900" algn="just" defTabSz="914400">
              <a:spcBef>
                <a:spcPts val="0"/>
              </a:spcBef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Rozsudek NSS ze dne 19.1.2012, </a:t>
            </a:r>
            <a:r>
              <a:rPr lang="pt-BR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j. 7 As 24/2011-497 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Je nutné posoudit, </a:t>
            </a: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místní odlišnosti nějakým způsobem v rámci jednotlivých míst mohou diferencovat charakter plnění natolik, že budou důvodem pro zadání veřejné zakázky pro každé místo zvlášť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14013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39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223284" y="675168"/>
            <a:ext cx="11274056" cy="5970182"/>
          </a:xfrm>
        </p:spPr>
        <p:txBody>
          <a:bodyPr/>
          <a:lstStyle/>
          <a:p>
            <a:pPr marL="176213" indent="0" defTabSz="914400">
              <a:spcBef>
                <a:spcPts val="6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AO</a:t>
            </a:r>
          </a:p>
          <a:p>
            <a:pPr marL="519113" indent="-342900" algn="just">
              <a:spcBef>
                <a:spcPts val="600"/>
              </a:spcBef>
            </a:pPr>
            <a:r>
              <a:rPr lang="cs-CZ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předsedy ÚOHS-R0103/2019/VZ – „…časová souvislost může v určitých případech činit i několik let, zejména pokud bude prokázáno, že zadavatel již v okamžiku zahájení první veřejné zakázky věděl či alespoň mohl důvodně předpokládat, že bude následně zadávat plnění (veřejnou zakázku), které s první veřejnou zakázkou tvoří jeden funkční celek…“</a:t>
            </a:r>
          </a:p>
          <a:p>
            <a:pPr marL="519113" indent="-342900" algn="just">
              <a:spcBef>
                <a:spcPts val="600"/>
              </a:spcBef>
            </a:pPr>
            <a:r>
              <a:rPr lang="cs-CZ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Rozsudek KS </a:t>
            </a:r>
            <a:r>
              <a:rPr lang="pl-PL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Brně ze dne 4. 11. 2022, č. j. 62 Af 46/2021-68 – „časová souvislost je ze strany Úřadu vykládána s ohledem na úmysly a informace zadavatele jemu dostupné v okamžiku zahájení zadávání plnění, aniž by bylo třeba, aby se jednotlivé termíny plnění či termíny uzavření smluv shodovaly.”</a:t>
            </a:r>
          </a:p>
          <a:p>
            <a:pPr marL="519113" indent="-342900" algn="just">
              <a:spcBef>
                <a:spcPts val="600"/>
              </a:spcBef>
            </a:pPr>
            <a:r>
              <a:rPr lang="pl-PL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Uvedené závěry potrvdil i NSS rozsudkem ze dne 23.3.2023, </a:t>
            </a:r>
            <a:r>
              <a:rPr lang="pt-BR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j. 9 As 205/2022-51</a:t>
            </a:r>
            <a:r>
              <a:rPr lang="cs-CZ" sz="2200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487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Auditní orgán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838200" y="1280161"/>
            <a:ext cx="10515600" cy="501257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dirty="0"/>
              <a:t>odbor v Ministerstvu financí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funkce dána nařízeními EU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Fondy EU</a:t>
            </a:r>
          </a:p>
          <a:p>
            <a:pPr lvl="1" algn="just">
              <a:spcBef>
                <a:spcPts val="0"/>
              </a:spcBef>
            </a:pPr>
            <a:r>
              <a:rPr lang="cs-CZ" dirty="0"/>
              <a:t>provádíme audity systému, audity operací a audity účtů s cílem poskytnout EK nezávislé ujištění, pokud jde o účinné fungování systémů řízení a kontroly a legalitu a správnost výdajů zahrnutých do účtů předložených EK</a:t>
            </a:r>
          </a:p>
          <a:p>
            <a:pPr lvl="1" algn="just">
              <a:spcBef>
                <a:spcPts val="0"/>
              </a:spcBef>
            </a:pPr>
            <a:r>
              <a:rPr lang="cs-CZ" dirty="0"/>
              <a:t>vypracováváme a předkládáme EK výrok auditora a výroční kontrolní zprávu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Národní plán obnovy</a:t>
            </a:r>
          </a:p>
          <a:p>
            <a:pPr lvl="1" algn="just">
              <a:spcBef>
                <a:spcPts val="0"/>
              </a:spcBef>
            </a:pPr>
            <a:r>
              <a:rPr lang="cs-CZ" dirty="0"/>
              <a:t>provádíme audity systému a testování věcné správnosti s cílem poskytnout EK nezávislé ujištění, že milníky a cíle předkládané v žádosti o platbu jsou úplné, správné a spolehlivé a nastavené řídicí a kontrolní systémy jsou účinné a efektivní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Další auditované prostředky poskytnuté z:</a:t>
            </a:r>
          </a:p>
          <a:p>
            <a:pPr lvl="1" algn="just">
              <a:spcBef>
                <a:spcPts val="0"/>
              </a:spcBef>
            </a:pPr>
            <a:r>
              <a:rPr lang="cs-CZ" dirty="0"/>
              <a:t>Finančních mechanismů EHP a Norska</a:t>
            </a:r>
          </a:p>
          <a:p>
            <a:pPr lvl="1" algn="just">
              <a:spcBef>
                <a:spcPts val="0"/>
              </a:spcBef>
            </a:pPr>
            <a:r>
              <a:rPr lang="cs-CZ" dirty="0"/>
              <a:t>Druhého švýcarského příspěvku</a:t>
            </a:r>
          </a:p>
          <a:p>
            <a:pPr lvl="1" algn="just">
              <a:spcBef>
                <a:spcPts val="0"/>
              </a:spcBef>
            </a:pPr>
            <a:r>
              <a:rPr lang="cs-CZ" dirty="0"/>
              <a:t>Azylového a migračního fondu a Fondu pro vnitřní bezpečnost</a:t>
            </a:r>
          </a:p>
          <a:p>
            <a:pPr lvl="1" algn="just">
              <a:spcBef>
                <a:spcPts val="0"/>
              </a:spcBef>
            </a:pPr>
            <a:r>
              <a:rPr lang="cs-CZ" dirty="0"/>
              <a:t>Fondu solidarity</a:t>
            </a:r>
          </a:p>
          <a:p>
            <a:pPr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2681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Dělení zakázky v rozporu s MP Z 14 - 20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40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233916" y="855921"/>
            <a:ext cx="11274056" cy="4417827"/>
          </a:xfrm>
        </p:spPr>
        <p:txBody>
          <a:bodyPr/>
          <a:lstStyle/>
          <a:p>
            <a:pPr marL="176213" lvl="2" indent="0" defTabSz="914400">
              <a:spcBef>
                <a:spcPts val="300"/>
              </a:spcBef>
              <a:buNone/>
            </a:pPr>
            <a:r>
              <a:rPr lang="cs-CZ" sz="2400" b="1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AO</a:t>
            </a:r>
          </a:p>
          <a:p>
            <a:pPr marL="519113" lvl="2" indent="-342900" algn="just" defTabSz="914400">
              <a:spcBef>
                <a:spcPts val="300"/>
              </a:spcBef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Porušení kap. 6.4.2, 6.4.4 a 6.4.5 MP Z, jelikož do celkové předpokládané hodnoty přímých nákupů související s pořízením služeb TDS nezahrnul všechna související plnění a nevyhlásil zakázku malého rozsahu dle MP Z</a:t>
            </a:r>
          </a:p>
          <a:p>
            <a:pPr marL="519113" lvl="2" indent="-342900" algn="just" defTabSz="914400">
              <a:spcBef>
                <a:spcPts val="3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Porušení části III, odst. 1, bod 2 „Podmínek Rozhodnutí o poskytnutí dotace“, neboť při zadávání VZ nebylo postupováno v souladu s MP Z 14 – 20</a:t>
            </a:r>
          </a:p>
          <a:p>
            <a:pPr marL="519113" lvl="2" indent="-342900" algn="just" defTabSz="914400">
              <a:spcBef>
                <a:spcPts val="3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Finanční oprava dle bodu č. 2 „Zakázky na stavební práce/ služby/ dodávky jsou uměle rozděleny“ Přílohy Rozhodnutí EK C(2019) 3452 ze dne 14. 5. 2019, kterému odpovídá míra závažnosti vyjádřená nezpůsobilými výdaji ve výši 100 % z hodnoty předmětných způsobilých výdajů</a:t>
            </a:r>
            <a:endParaRPr lang="cs-CZ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2446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575855"/>
          </a:xfrm>
        </p:spPr>
        <p:txBody>
          <a:bodyPr/>
          <a:lstStyle/>
          <a:p>
            <a:r>
              <a:rPr lang="cs-CZ" dirty="0"/>
              <a:t>Moderní metody zadávání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41</a:t>
            </a:fld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233916" y="855921"/>
            <a:ext cx="11274056" cy="5902767"/>
          </a:xfrm>
        </p:spPr>
        <p:txBody>
          <a:bodyPr/>
          <a:lstStyle/>
          <a:p>
            <a:pPr marL="519113" lvl="2" indent="-342900" algn="just" defTabSz="914400">
              <a:spcBef>
                <a:spcPts val="300"/>
              </a:spcBef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udity provádíme po certifikaci výdajů (i několik let zpětně po realizaci dané VZ)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 AO je poměrně opožděná k aktuálním trendům</a:t>
            </a:r>
          </a:p>
          <a:p>
            <a:pPr marL="519113" lvl="2" indent="-342900" algn="just">
              <a:spcBef>
                <a:spcPts val="300"/>
              </a:spcBef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Zkušenosti AO s ověřováním Design &amp; Build, DNS</a:t>
            </a:r>
          </a:p>
          <a:p>
            <a:pPr marL="976313" lvl="3" indent="-3429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Build</a:t>
            </a: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zvýšené nároky na samotnou přípravu ZŘ</a:t>
            </a:r>
            <a:endParaRPr lang="pl-PL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odpovědnost za návrh a výstavbu díla na straně zhotovitele</a:t>
            </a:r>
          </a:p>
          <a:p>
            <a:pPr marL="976313" lvl="3" indent="-3429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DNS</a:t>
            </a: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nejflexibilnější zadávací postup</a:t>
            </a: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dlouhotrvající nástroj pro zadavatele (zavedení je možné na jakoukoliv dobu)</a:t>
            </a: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trvalá otevřenost (vstupování nových dodavatelů)</a:t>
            </a: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strohá právní úprava (pravidla chybějící v zákonné úpravě stanovit v souladu se základními zásadami v zadávací dokumentaci, popř. přiměřeně dle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ZZVZ, zejména např. objasňování nabídek, MNNC, staří dokladů, atp.)</a:t>
            </a: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3513" lvl="4" indent="-3429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cs-CZ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9113" lvl="2" indent="-342900" algn="just" defTabSz="914400">
              <a:spcBef>
                <a:spcPts val="3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Porušení části III, odst. 1, bod 2 „Podmínek Rozhodnutí o poskytnutí dotace“, neboť při zadávání VZ nebylo postupováno v souladu s MP Z 14 – 20</a:t>
            </a:r>
          </a:p>
          <a:p>
            <a:pPr marL="519113" lvl="2" indent="-342900" algn="just" defTabSz="914400">
              <a:spcBef>
                <a:spcPts val="3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Finanční oprava dle bodu č. 2 „Zakázky na stavební práce/ služby/ dodávky jsou uměle rozděleny“ Přílohy Rozhodnutí EK C(2019) 3452 ze dne 14. 5. 2019, kterému odpovídá míra závažnosti vyjádřená nezpůsobilými výdaji ve výši 100 % z hodnoty předmětných způsobilých výdajů</a:t>
            </a:r>
            <a:endParaRPr lang="cs-CZ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75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148316" y="2530549"/>
            <a:ext cx="10217411" cy="1456660"/>
          </a:xfrm>
        </p:spPr>
        <p:txBody>
          <a:bodyPr/>
          <a:lstStyle/>
          <a:p>
            <a:pPr algn="ctr"/>
            <a:r>
              <a:rPr lang="cs-CZ" dirty="0"/>
              <a:t>Anketa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0317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64106C-85BE-4C8F-B43E-9C7922FE8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43</a:t>
            </a:fld>
            <a:endParaRPr lang="cs-CZ" dirty="0"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5" name="Doplněk 4" title="AhaSlides - Live Polls and Quizzes">
                <a:extLst>
                  <a:ext uri="{FF2B5EF4-FFF2-40B4-BE49-F238E27FC236}">
                    <a16:creationId xmlns:a16="http://schemas.microsoft.com/office/drawing/2014/main" id="{507B49D2-8E9D-4525-92A3-E89C09F7B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8434405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5" name="Doplněk 4" title="AhaSlides - Live Polls and Quizzes">
                <a:extLst>
                  <a:ext uri="{FF2B5EF4-FFF2-40B4-BE49-F238E27FC236}">
                    <a16:creationId xmlns:a16="http://schemas.microsoft.com/office/drawing/2014/main" id="{507B49D2-8E9D-4525-92A3-E89C09F7B51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49390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hana.kovarova@mfcr.cz</a:t>
            </a:r>
          </a:p>
          <a:p>
            <a:r>
              <a:rPr lang="cs-CZ" dirty="0">
                <a:solidFill>
                  <a:schemeClr val="tx1"/>
                </a:solidFill>
              </a:rPr>
              <a:t>jan.marek@mfcr.cz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Auditní orgán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838200" y="1280161"/>
            <a:ext cx="10515600" cy="5012574"/>
          </a:xfrm>
        </p:spPr>
        <p:txBody>
          <a:bodyPr/>
          <a:lstStyle/>
          <a:p>
            <a:pPr marL="176213" lvl="0" indent="0" algn="just">
              <a:spcBef>
                <a:spcPts val="1200"/>
              </a:spcBef>
              <a:buNone/>
            </a:pPr>
            <a:r>
              <a:rPr lang="cs-CZ" b="1" kern="0" dirty="0">
                <a:solidFill>
                  <a:srgbClr val="444444"/>
                </a:solidFill>
                <a:latin typeface="Arial"/>
                <a:cs typeface="Arial"/>
              </a:rPr>
              <a:t>Co neděláme</a:t>
            </a:r>
            <a:endParaRPr lang="cs-CZ" kern="0" dirty="0">
              <a:solidFill>
                <a:srgbClr val="444444"/>
              </a:solidFill>
              <a:latin typeface="Arial"/>
              <a:cs typeface="Arial"/>
            </a:endParaRPr>
          </a:p>
          <a:p>
            <a:pPr marL="541338" lvl="0" indent="-361950" algn="just" defTabSz="457200">
              <a:spcBef>
                <a:spcPts val="0"/>
              </a:spcBef>
              <a:buClr>
                <a:srgbClr val="E73431"/>
              </a:buClr>
              <a:buFont typeface="Arial" panose="020B0604020202020204" pitchFamily="34" charset="0"/>
              <a:buChar char="×"/>
            </a:pPr>
            <a:r>
              <a:rPr lang="cs-CZ" altLang="cs-CZ" dirty="0">
                <a:solidFill>
                  <a:srgbClr val="444444"/>
                </a:solidFill>
                <a:latin typeface="Arial"/>
              </a:rPr>
              <a:t>neaudituje hospodaření auditované organizace</a:t>
            </a:r>
          </a:p>
          <a:p>
            <a:pPr marL="541338" lvl="0" indent="-361950" algn="just" defTabSz="457200">
              <a:spcBef>
                <a:spcPts val="0"/>
              </a:spcBef>
              <a:buClr>
                <a:srgbClr val="E73431"/>
              </a:buClr>
              <a:buFont typeface="Arial" panose="020B0604020202020204" pitchFamily="34" charset="0"/>
              <a:buChar char="×"/>
            </a:pPr>
            <a:r>
              <a:rPr lang="cs-CZ" altLang="cs-CZ" dirty="0">
                <a:solidFill>
                  <a:srgbClr val="444444"/>
                </a:solidFill>
                <a:latin typeface="Arial"/>
              </a:rPr>
              <a:t>Auditní orgán ≠ Interní audit</a:t>
            </a:r>
          </a:p>
          <a:p>
            <a:pPr marL="541338" lvl="0" indent="-361950" algn="just" defTabSz="457200">
              <a:spcBef>
                <a:spcPts val="0"/>
              </a:spcBef>
              <a:buClr>
                <a:srgbClr val="E73431"/>
              </a:buClr>
              <a:buFont typeface="Arial" panose="020B0604020202020204" pitchFamily="34" charset="0"/>
              <a:buChar char="×"/>
            </a:pPr>
            <a:r>
              <a:rPr lang="cs-CZ" altLang="cs-CZ" dirty="0">
                <a:solidFill>
                  <a:srgbClr val="444444"/>
                </a:solidFill>
                <a:latin typeface="Arial"/>
              </a:rPr>
              <a:t>není správcem daně, neprovádí daňovou kontrolu</a:t>
            </a:r>
          </a:p>
          <a:p>
            <a:pPr marL="541338" lvl="0" indent="-361950" algn="just" defTabSz="457200">
              <a:spcBef>
                <a:spcPts val="0"/>
              </a:spcBef>
              <a:buClr>
                <a:srgbClr val="E73431"/>
              </a:buClr>
              <a:buFont typeface="Arial" panose="020B0604020202020204" pitchFamily="34" charset="0"/>
              <a:buChar char="×"/>
            </a:pPr>
            <a:r>
              <a:rPr lang="cs-CZ" altLang="cs-CZ" dirty="0">
                <a:solidFill>
                  <a:srgbClr val="444444"/>
                </a:solidFill>
                <a:latin typeface="Arial"/>
              </a:rPr>
              <a:t>není detektivem a policistou</a:t>
            </a:r>
          </a:p>
          <a:p>
            <a:pPr marL="541338" lvl="0" indent="-361950" algn="just" defTabSz="457200">
              <a:spcBef>
                <a:spcPts val="0"/>
              </a:spcBef>
              <a:buClr>
                <a:srgbClr val="E73431"/>
              </a:buClr>
              <a:buFont typeface="Arial" panose="020B0604020202020204" pitchFamily="34" charset="0"/>
              <a:buChar char="×"/>
            </a:pPr>
            <a:r>
              <a:rPr lang="cs-CZ" altLang="cs-CZ" dirty="0">
                <a:solidFill>
                  <a:srgbClr val="444444"/>
                </a:solidFill>
                <a:latin typeface="Arial"/>
              </a:rPr>
              <a:t>není nástrojem vyřizování konkurenčního boje</a:t>
            </a:r>
          </a:p>
          <a:p>
            <a:pPr marL="541338" lvl="0" indent="-361950" algn="just" defTabSz="457200">
              <a:spcBef>
                <a:spcPts val="0"/>
              </a:spcBef>
              <a:buClr>
                <a:srgbClr val="E73431"/>
              </a:buClr>
              <a:buFont typeface="Arial" panose="020B0604020202020204" pitchFamily="34" charset="0"/>
              <a:buChar char="×"/>
            </a:pPr>
            <a:r>
              <a:rPr lang="cs-CZ" altLang="cs-CZ" dirty="0">
                <a:solidFill>
                  <a:srgbClr val="444444"/>
                </a:solidFill>
                <a:latin typeface="Arial"/>
              </a:rPr>
              <a:t>není zodpovědný za odhalování podvodů a trestního jednání</a:t>
            </a:r>
            <a:endParaRPr lang="cs-CZ" dirty="0">
              <a:solidFill>
                <a:srgbClr val="444444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02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AUDITY FONDŮ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5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auditů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Diagra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761151"/>
              </p:ext>
            </p:extLst>
          </p:nvPr>
        </p:nvGraphicFramePr>
        <p:xfrm>
          <a:off x="1121791" y="1590214"/>
          <a:ext cx="10232010" cy="481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367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9996" y="847856"/>
            <a:ext cx="10515600" cy="742358"/>
          </a:xfrm>
        </p:spPr>
        <p:txBody>
          <a:bodyPr/>
          <a:lstStyle/>
          <a:p>
            <a:r>
              <a:rPr lang="cs-CZ" dirty="0"/>
              <a:t>Zjištění z auditů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Diagram 5"/>
          <p:cNvGraphicFramePr>
            <a:graphicFrameLocks noChangeAspect="1"/>
          </p:cNvGraphicFramePr>
          <p:nvPr/>
        </p:nvGraphicFramePr>
        <p:xfrm>
          <a:off x="1121791" y="1590214"/>
          <a:ext cx="10232010" cy="481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850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Zjištění dle kategorií pochybení v roce 2023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3CF81-40B1-461F-ABB1-DF8E3BDEAF2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662043" y="6009766"/>
            <a:ext cx="3407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51B7E9">
                    <a:lumMod val="50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Zdroj dat: IS APAO, stav k 12. 3. 2024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054" y="1668711"/>
            <a:ext cx="8873694" cy="41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10388"/>
      </p:ext>
    </p:extLst>
  </p:cSld>
  <p:clrMapOvr>
    <a:masterClrMapping/>
  </p:clrMapOvr>
</p:sld>
</file>

<file path=ppt/theme/theme1.xml><?xml version="1.0" encoding="utf-8"?>
<a:theme xmlns:a="http://schemas.openxmlformats.org/drawingml/2006/main" name="Úvod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226C8D01-3D31-47B5-8ADE-6DF87835EA7A}"/>
    </a:ext>
  </a:extLst>
</a:theme>
</file>

<file path=ppt/theme/theme10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7C7EBA62-36D5-4AB7-9BB0-CB3C3E58AC79}"/>
    </a:ext>
  </a:extLst>
</a:theme>
</file>

<file path=ppt/theme/theme3.xml><?xml version="1.0" encoding="utf-8"?>
<a:theme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535FE6AB-1C73-4AD1-8217-06E09FE4119B}"/>
    </a:ext>
  </a:extLst>
</a:theme>
</file>

<file path=ppt/theme/theme4.xml><?xml version="1.0" encoding="utf-8"?>
<a:theme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ADA1F0B9-BD1B-4C1F-A498-BB6C8D75366F}"/>
    </a:ext>
  </a:extLst>
</a:theme>
</file>

<file path=ppt/theme/theme5.xml><?xml version="1.0" encoding="utf-8"?>
<a:theme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31638800-C9A7-4264-BD8D-C89D34F8B06C}"/>
    </a:ext>
  </a:extLst>
</a:theme>
</file>

<file path=ppt/theme/theme6.xml><?xml version="1.0" encoding="utf-8"?>
<a:theme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BCBACC9D-2F01-4261-B24C-BFEDE483AA3A}"/>
    </a:ext>
  </a:extLst>
</a:theme>
</file>

<file path=ppt/theme/theme7.xml><?xml version="1.0" encoding="utf-8"?>
<a:theme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66EDD9B4-7021-48B7-8623-263F2A7C9073}"/>
    </a:ext>
  </a:extLst>
</a:theme>
</file>

<file path=ppt/theme/theme8.xml><?xml version="1.0" encoding="utf-8"?>
<a:theme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FD189E5C-9B44-4F6A-8109-F8CCCA5AF808}"/>
    </a:ext>
  </a:extLst>
</a:theme>
</file>

<file path=ppt/theme/theme9.xml><?xml version="1.0" encoding="utf-8"?>
<a:theme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03BD1C45-A0B2-4150-B93E-0E79E706B393}"/>
    </a:ext>
  </a:extLst>
</a:theme>
</file>

<file path=ppt/theme/themeOverride1.xml><?xml version="1.0" encoding="utf-8"?>
<a:themeOverride xmlns:a="http://schemas.openxmlformats.org/drawingml/2006/main">
  <a:clrScheme name="Vlastní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51B7E9"/>
    </a:accent1>
    <a:accent2>
      <a:srgbClr val="2896D3"/>
    </a:accent2>
    <a:accent3>
      <a:srgbClr val="006DA1"/>
    </a:accent3>
    <a:accent4>
      <a:srgbClr val="E94C55"/>
    </a:accent4>
    <a:accent5>
      <a:srgbClr val="006DA1"/>
    </a:accent5>
    <a:accent6>
      <a:srgbClr val="FFFFFF"/>
    </a:accent6>
    <a:hlink>
      <a:srgbClr val="006DA1"/>
    </a:hlink>
    <a:folHlink>
      <a:srgbClr val="E94C55"/>
    </a:folHlink>
  </a:clrScheme>
</a:themeOverrid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webextensions/webextension1.xml><?xml version="1.0" encoding="utf-8"?>
<we:webextension xmlns:we="http://schemas.microsoft.com/office/webextensions/webextension/2010/11" id="{5AFE90CE-19DF-4D2A-9D22-904B69EB32FA}">
  <we:reference id="wa200004824" version="1.0.0.2" store="en-US" storeType="OMEX"/>
  <we:alternateReferences>
    <we:reference id="wa200004824" version="1.0.0.2" store="wa200004824" storeType="OMEX"/>
  </we:alternateReferences>
  <we:properties>
    <we:property name="dataSlidePPT" value="{&quot;activePresentationId&quot;:6165741}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2020-08-21T12:43:00+00:00</_DCDateCreat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3B870C-C742-4B24-AA47-9241657BCF88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57c3d9b8-bc72-4856-b35c-920442c0b9a4"/>
    <ds:schemaRef ds:uri="http://purl.org/dc/elements/1.1/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7DFA361-4918-41E8-8578-86415E307A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AA450FB-5B01-468D-A6E0-2EFA5F5F1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16-9_2.8</Template>
  <TotalTime>3737</TotalTime>
  <Words>4138</Words>
  <Application>Microsoft Office PowerPoint</Application>
  <PresentationFormat>Širokoúhlá obrazovka</PresentationFormat>
  <Paragraphs>319</Paragraphs>
  <Slides>44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9</vt:i4>
      </vt:variant>
      <vt:variant>
        <vt:lpstr>Nadpisy snímků</vt:lpstr>
      </vt:variant>
      <vt:variant>
        <vt:i4>44</vt:i4>
      </vt:variant>
    </vt:vector>
  </HeadingPairs>
  <TitlesOfParts>
    <vt:vector size="59" baseType="lpstr">
      <vt:lpstr>Arial</vt:lpstr>
      <vt:lpstr>AvenirNext LT Pro Bold</vt:lpstr>
      <vt:lpstr>Calibri</vt:lpstr>
      <vt:lpstr>Segoe UI</vt:lpstr>
      <vt:lpstr>Times New Roman</vt:lpstr>
      <vt:lpstr>Wingdings</vt:lpstr>
      <vt:lpstr>Úvod</vt:lpstr>
      <vt:lpstr>Závěr</vt:lpstr>
      <vt:lpstr>Předělová stránka</vt:lpstr>
      <vt:lpstr>Obsah</vt:lpstr>
      <vt:lpstr>Různé typy stránek</vt:lpstr>
      <vt:lpstr>Graf</vt:lpstr>
      <vt:lpstr>Dva obrázky s popisky</vt:lpstr>
      <vt:lpstr>Tři obrázky s popisky</vt:lpstr>
      <vt:lpstr>Speciální</vt:lpstr>
      <vt:lpstr>Prezentace aplikace PowerPoint</vt:lpstr>
      <vt:lpstr>Program</vt:lpstr>
      <vt:lpstr>Prezentace aplikace PowerPoint</vt:lpstr>
      <vt:lpstr>Auditní orgán</vt:lpstr>
      <vt:lpstr>Auditní orgán</vt:lpstr>
      <vt:lpstr>Prezentace aplikace PowerPoint</vt:lpstr>
      <vt:lpstr>Druhy auditů</vt:lpstr>
      <vt:lpstr>Zjištění z auditů</vt:lpstr>
      <vt:lpstr>Zjištění dle kategorií pochybení v roce 2023</vt:lpstr>
      <vt:lpstr>Pochybení v oblasti VZ v roce 2023</vt:lpstr>
      <vt:lpstr>Výsledky auditů operací IROP v roce 2023 </vt:lpstr>
      <vt:lpstr>Oblast porušení dle četnosti chyb</vt:lpstr>
      <vt:lpstr>Oblast porušení z finančního pohledu</vt:lpstr>
      <vt:lpstr>Prezentace aplikace PowerPoint</vt:lpstr>
      <vt:lpstr>Prezentace aplikace PowerPoint</vt:lpstr>
      <vt:lpstr>Obchodní názvy</vt:lpstr>
      <vt:lpstr>Obchodní názvy</vt:lpstr>
      <vt:lpstr>Obchodní názvy</vt:lpstr>
      <vt:lpstr>Obchodní názvy</vt:lpstr>
      <vt:lpstr>Obchodní názvy</vt:lpstr>
      <vt:lpstr>Obchodní názvy</vt:lpstr>
      <vt:lpstr>Obchodní názvy</vt:lpstr>
      <vt:lpstr>Duplicitní kritérium profesní kvalifikace</vt:lpstr>
      <vt:lpstr>Duplicitní kritérium profesní kvalifikace</vt:lpstr>
      <vt:lpstr>Duplicitní kritérium profesní kvalifikace</vt:lpstr>
      <vt:lpstr>Duplicitní kritérium profesní kvalifikace</vt:lpstr>
      <vt:lpstr>Duplicitní kritérium profesní kvalifikace</vt:lpstr>
      <vt:lpstr>Duplicitní kritérium profesní kvalifikace</vt:lpstr>
      <vt:lpstr>Duplicitní kritérium profesní kvalifikace</vt:lpstr>
      <vt:lpstr>Duplicitní kritérium profesní kvalifikace</vt:lpstr>
      <vt:lpstr>Dělení zakázky v rozporu s MP Z 14 - 20</vt:lpstr>
      <vt:lpstr>Dělení zakázky v rozporu s MP Z 14 - 20</vt:lpstr>
      <vt:lpstr>Dělení zakázky v rozporu s MP Z 14 - 20</vt:lpstr>
      <vt:lpstr>Dělení zakázky v rozporu s MP Z 14 - 20</vt:lpstr>
      <vt:lpstr>Dělení zakázky v rozporu s MP Z 14 - 20</vt:lpstr>
      <vt:lpstr>Dělení zakázky v rozporu s MP Z 14 - 20</vt:lpstr>
      <vt:lpstr>Dělení zakázky v rozporu s MP Z 14 - 20</vt:lpstr>
      <vt:lpstr>Dělení zakázky v rozporu s MP Z 14 - 20</vt:lpstr>
      <vt:lpstr>Dělení zakázky v rozporu s MP Z 14 - 20</vt:lpstr>
      <vt:lpstr>Dělení zakázky v rozporu s MP Z 14 - 20</vt:lpstr>
      <vt:lpstr>Moderní metody zadávání</vt:lpstr>
      <vt:lpstr>Prezentace aplikace PowerPoint</vt:lpstr>
      <vt:lpstr>Prezentace aplikace PowerPoint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Pokyny pro správné použití šablony MF</dc:title>
  <dc:creator>Mgr. Vojtěch Peterka</dc:creator>
  <dc:description/>
  <cp:lastModifiedBy>Marek Jan Ing.</cp:lastModifiedBy>
  <cp:revision>287</cp:revision>
  <cp:lastPrinted>2020-07-28T07:36:30Z</cp:lastPrinted>
  <dcterms:created xsi:type="dcterms:W3CDTF">2020-07-28T08:35:18Z</dcterms:created>
  <dcterms:modified xsi:type="dcterms:W3CDTF">2024-11-12T06:06:05Z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