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4"/>
  </p:sldMasterIdLst>
  <p:notesMasterIdLst>
    <p:notesMasterId r:id="rId54"/>
  </p:notesMasterIdLst>
  <p:handoutMasterIdLst>
    <p:handoutMasterId r:id="rId55"/>
  </p:handoutMasterIdLst>
  <p:sldIdLst>
    <p:sldId id="677" r:id="rId5"/>
    <p:sldId id="686" r:id="rId6"/>
    <p:sldId id="679" r:id="rId7"/>
    <p:sldId id="687" r:id="rId8"/>
    <p:sldId id="759" r:id="rId9"/>
    <p:sldId id="755" r:id="rId10"/>
    <p:sldId id="762" r:id="rId11"/>
    <p:sldId id="675" r:id="rId12"/>
    <p:sldId id="761" r:id="rId13"/>
    <p:sldId id="760" r:id="rId14"/>
    <p:sldId id="688" r:id="rId15"/>
    <p:sldId id="767" r:id="rId16"/>
    <p:sldId id="763" r:id="rId17"/>
    <p:sldId id="766" r:id="rId18"/>
    <p:sldId id="765" r:id="rId19"/>
    <p:sldId id="768" r:id="rId20"/>
    <p:sldId id="764" r:id="rId21"/>
    <p:sldId id="660" r:id="rId22"/>
    <p:sldId id="690" r:id="rId23"/>
    <p:sldId id="769" r:id="rId24"/>
    <p:sldId id="772" r:id="rId25"/>
    <p:sldId id="770" r:id="rId26"/>
    <p:sldId id="773" r:id="rId27"/>
    <p:sldId id="774" r:id="rId28"/>
    <p:sldId id="657" r:id="rId29"/>
    <p:sldId id="691" r:id="rId30"/>
    <p:sldId id="775" r:id="rId31"/>
    <p:sldId id="777" r:id="rId32"/>
    <p:sldId id="789" r:id="rId33"/>
    <p:sldId id="778" r:id="rId34"/>
    <p:sldId id="673" r:id="rId35"/>
    <p:sldId id="780" r:id="rId36"/>
    <p:sldId id="781" r:id="rId37"/>
    <p:sldId id="779" r:id="rId38"/>
    <p:sldId id="694" r:id="rId39"/>
    <p:sldId id="786" r:id="rId40"/>
    <p:sldId id="782" r:id="rId41"/>
    <p:sldId id="788" r:id="rId42"/>
    <p:sldId id="661" r:id="rId43"/>
    <p:sldId id="349" r:id="rId44"/>
    <p:sldId id="684" r:id="rId45"/>
    <p:sldId id="701" r:id="rId46"/>
    <p:sldId id="757" r:id="rId47"/>
    <p:sldId id="784" r:id="rId48"/>
    <p:sldId id="785" r:id="rId49"/>
    <p:sldId id="783" r:id="rId50"/>
    <p:sldId id="756" r:id="rId51"/>
    <p:sldId id="758" r:id="rId52"/>
    <p:sldId id="685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23870B-1CDD-70E6-B21B-8D0B93C1AA15}" name="Válek Zdeněk" initials="VZ" userId="S::valekz@crr.cz::7c11467f-ae6c-4aeb-be44-1834ea4a1e35" providerId="AD"/>
  <p188:author id="{089D721B-04AE-4213-EAB0-B0612DF052CF}" name="Krátký Jakub" initials="KJ" userId="S::KratkyJ@crr.cz::d82c8a4b-4c30-4f0b-b5c5-6294b073653e" providerId="AD"/>
  <p188:author id="{32F62158-4923-40CE-CD0E-B3C1F3675A20}" name="Bedrnová Adéla" initials="BA" userId="S::BedrnovaA@crr.cz::4e791e63-9637-4902-95c6-5493ca067b5b" providerId="AD"/>
  <p188:author id="{4AAD266B-807B-0A33-9273-F05C0BB8E561}" name="Chumlen Jan" initials="CJ" userId="S::chumlenj@crr.cz::6388b7ee-2228-4d2d-8764-8ae54b6e160c" providerId="AD"/>
  <p188:author id="{E6074D7C-572D-75EE-7AD7-524BBC85E988}" name="Kvasničková Ivana" initials="KI" userId="S::KvasnickovaI@crr.cz::c1f32693-166a-4f18-ae65-c33a786292a1" providerId="AD"/>
  <p188:author id="{2A53AF8D-D826-8849-5A3D-7307F7AC7622}" name="Slačíková Alena" initials="SA" userId="S::slacikovaa@crr.cz::5315c395-b67c-40bf-a003-3561c8c8cba2" providerId="AD"/>
  <p188:author id="{D2648692-4A50-3585-D179-CDC83828A99A}" name="Frolík Lukáš" initials="FL" userId="S::frolikl@crr.cz::3326d7ee-511d-43c5-bede-f7ec709bd100" providerId="AD"/>
  <p188:author id="{8B65DCB5-8682-1874-A579-B3B0B31485BC}" name="Šmejdířová Lenka" initials="ŠL" userId="S::SmejdirovaL@crr.cz::b3a678d4-b2e1-468a-a8d5-c222a98b06eb" providerId="AD"/>
  <p188:author id="{518CCFCB-9E23-6D25-FC87-EFAF36C62BAB}" name="Chumlen Jan" initials="CJ" userId="S::ChumlenJ@crr.cz::6388b7ee-2228-4d2d-8764-8ae54b6e160c" providerId="AD"/>
  <p188:author id="{36D728DC-3674-1F0C-A630-F5186913E84E}" name="Volejníková Jana" initials="VJ" userId="S::VolejnikovaJ@crr.cz::c2f76d0c-0953-44ae-affa-289b042eccdc" providerId="AD"/>
  <p188:author id="{D59F55F6-BD5F-E568-D107-0B1FC7F4F9F4}" name="Břicháčková Jana" initials="BJ" userId="S::BrichackovaJ@crr.cz::1ebe0cf0-fcfe-4f5b-aa8b-055a2db1ec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ovská Blanka" initials="HB" lastIdx="7" clrIdx="0">
    <p:extLst>
      <p:ext uri="{19B8F6BF-5375-455C-9EA6-DF929625EA0E}">
        <p15:presenceInfo xmlns:p15="http://schemas.microsoft.com/office/powerpoint/2012/main" userId="S::HronovskaB@crr.cz::49a93ff5-7633-455d-81f0-e7976f796e9c" providerId="AD"/>
      </p:ext>
    </p:extLst>
  </p:cmAuthor>
  <p:cmAuthor id="2" name="Slačíková Alena" initials="SA" lastIdx="10" clrIdx="1">
    <p:extLst>
      <p:ext uri="{19B8F6BF-5375-455C-9EA6-DF929625EA0E}">
        <p15:presenceInfo xmlns:p15="http://schemas.microsoft.com/office/powerpoint/2012/main" userId="S::slacikovaa@crr.cz::5315c395-b67c-40bf-a003-3561c8c8cba2" providerId="AD"/>
      </p:ext>
    </p:extLst>
  </p:cmAuthor>
  <p:cmAuthor id="3" name="Břicháčková Jana" initials="BJ" lastIdx="1" clrIdx="2">
    <p:extLst>
      <p:ext uri="{19B8F6BF-5375-455C-9EA6-DF929625EA0E}">
        <p15:presenceInfo xmlns:p15="http://schemas.microsoft.com/office/powerpoint/2012/main" userId="S::BrichackovaJ@crr.cz::1ebe0cf0-fcfe-4f5b-aa8b-055a2db1ec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20DAF-5F82-429C-973C-FC18CC4D435E}" v="56" dt="2024-05-15T12:04:31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2010" y="102"/>
      </p:cViewPr>
      <p:guideLst>
        <p:guide orient="horz" pos="3382"/>
        <p:guide pos="4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6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0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61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10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6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6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42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19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36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29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4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09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49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5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40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00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78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98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14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47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34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7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19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37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47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89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69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71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83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6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4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4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2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1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7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8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2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2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cs/irop-2021-2027/dokumenty" TargetMode="External"/><Relationship Id="rId7" Type="http://schemas.openxmlformats.org/officeDocument/2006/relationships/hyperlink" Target="https://irop.gov.cz/cs/irop-2021-2027/zavazna-stanoviska-ro-irop-2021-2027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rop.mmr.cz/cs/irop-2021-2027/dokumenty" TargetMode="External"/><Relationship Id="rId5" Type="http://schemas.openxmlformats.org/officeDocument/2006/relationships/hyperlink" Target="https://irop.mmr.cz/cs/ms-2021" TargetMode="External"/><Relationship Id="rId4" Type="http://schemas.openxmlformats.org/officeDocument/2006/relationships/hyperlink" Target="https://irop.gov.cz/cs/vyzvy-2021-2027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konzultacni-servis-irop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mr.gov.cz/getmedia/83b728dd-dcaf-449b-b446-21052b5c1617/dalsi-prilohy-Usneseni-priloha-23.pdf.aspx?ext=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963521" y="1258720"/>
            <a:ext cx="72169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2"/>
                </a:solidFill>
              </a:rPr>
              <a:t>Cestovní ruch - 81. výzva IROP </a:t>
            </a:r>
          </a:p>
          <a:p>
            <a:pPr algn="ctr"/>
            <a:r>
              <a:rPr lang="cs-CZ" sz="4800" b="1" dirty="0">
                <a:solidFill>
                  <a:schemeClr val="bg2"/>
                </a:solidFill>
              </a:rPr>
              <a:t>(SC 4.4, MRR)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Seminář pro žadatele IROP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1CA9DB-76A9-3855-D7B7-F33F2F0D0A90}"/>
              </a:ext>
            </a:extLst>
          </p:cNvPr>
          <p:cNvSpPr txBox="1"/>
          <p:nvPr/>
        </p:nvSpPr>
        <p:spPr>
          <a:xfrm>
            <a:off x="433388" y="551035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Ústí nad Labem, 11.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6. 2024</a:t>
            </a:r>
            <a:endParaRPr lang="cs-CZ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963521" y="2644170"/>
            <a:ext cx="721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Podporované aktivity</a:t>
            </a:r>
            <a:endParaRPr lang="cs-CZ" sz="4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64065" y="484721"/>
            <a:ext cx="7415867" cy="10243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PODPOROVANÉ AKTIVITY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69" y="1402179"/>
            <a:ext cx="7927258" cy="47397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Výzva je zaměřena na aktivitu - </a:t>
            </a:r>
            <a:r>
              <a:rPr lang="cs-CZ" b="1" dirty="0">
                <a:solidFill>
                  <a:srgbClr val="000000"/>
                </a:solidFill>
              </a:rPr>
              <a:t>veřejná infrastruktura udržitelného cestovního ruchu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budování a revitalizace doprovodné infrastruktury cestovního ruchu (např. odpočívadla, sociální zařízení, fyzické prvky navigačních systémů) s preferencí integrovaných řešení,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budování páteřních, regionálních a lokálních turistických tras a revitalizace sítě značení,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naučné stezky,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propojená a otevřená IT řešení návštěvnického provozu a navigačních systémů měst a obcí,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rekonstrukce stávajících a budování nových turistických informačních center,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veřejná infrastruktura pro vodáckou a vodní turistiku / rekreační plavbu,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parkoviště u atraktivit cestovního ruchu. </a:t>
            </a:r>
          </a:p>
          <a:p>
            <a:pPr algn="just"/>
            <a:endParaRPr lang="cs-CZ" dirty="0">
              <a:solidFill>
                <a:srgbClr val="000000"/>
              </a:solidFill>
            </a:endParaRPr>
          </a:p>
          <a:p>
            <a:pPr algn="just"/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Dílčí aktivity mohou být v projektu kombinovány, ale podmínkou je zaměření projektu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minimálně na dvě oblasti </a:t>
            </a: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(výjimkou jsou TIC).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64065" y="484721"/>
            <a:ext cx="7415867" cy="10243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nepodporované AKTIVITY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69" y="996899"/>
            <a:ext cx="7927258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solidFill>
                <a:srgbClr val="000000"/>
              </a:solidFill>
            </a:endParaRPr>
          </a:p>
          <a:p>
            <a:pPr algn="just"/>
            <a:endParaRPr lang="cs-CZ" dirty="0">
              <a:solidFill>
                <a:srgbClr val="000000"/>
              </a:solidFill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 výzvě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nebudou podporovány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podnikatelské aktivity. Dále nebudou podporovány aktivity zaměřené na výstavbu, modernizaci a rekonstrukci rozhleden, lanovek, vleků, pláží, aquaparků, bazénů, umělých koupališť, biotopů, golfových hřišť, skate parků, pump tracků, lanových center, půjčoven sportovních potřeb, ubytovacích a stravovacích zařízení, parkovacích domů,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cyklověží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nákupu vozidel.</a:t>
            </a:r>
          </a:p>
          <a:p>
            <a:pPr algn="just"/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1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68589" y="300131"/>
            <a:ext cx="7206819" cy="951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Veřejná infrastruktura udržitelného cestovního ruchu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0" y="1354746"/>
            <a:ext cx="7927258" cy="58477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b="1" dirty="0"/>
              <a:t>Odpočívadlo</a:t>
            </a:r>
            <a:endParaRPr lang="cs-CZ" b="1" i="0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z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ařízení vystavěné u značených turistických tras (pěší, vodní, cyklo, </a:t>
            </a:r>
            <a:r>
              <a:rPr lang="cs-CZ" sz="1600" b="0" i="0" u="none" strike="noStrike" baseline="0" dirty="0" err="1">
                <a:solidFill>
                  <a:srgbClr val="000000"/>
                </a:solidFill>
              </a:rPr>
              <a:t>hipo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 atd.) a u atraktivit cestovního ruchu umožňující krátkodobý odpočinek turistům během cesty,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0" i="0" u="none" strike="noStrike" baseline="0" dirty="0">
                <a:solidFill>
                  <a:srgbClr val="000000"/>
                </a:solidFill>
              </a:rPr>
              <a:t>zastřešené se sezením minimálně pro 4 osoby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 vybavené mobiliářem (nezastřešené v případě specifických přírodních podmínek)</a:t>
            </a:r>
            <a:r>
              <a:rPr lang="cs-CZ" sz="1600" dirty="0">
                <a:solidFill>
                  <a:srgbClr val="000000"/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volně dostupné,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323232"/>
                </a:solidFill>
              </a:rPr>
              <a:t>umístěno do 1 000 m od tras a atraktivit CR po přístupové komunikaci.</a:t>
            </a:r>
            <a:endParaRPr lang="cs-CZ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algn="just"/>
            <a:r>
              <a:rPr lang="cs-CZ" sz="1800" b="1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Parkoviště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v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enkovní prostor pro parkování vozidel na samostatné ploše oddělené od pozemní komunikace, na kterém jsou navržena jednotlivá parkovací stání u atraktivit CR,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realizováno v obci do 40 000 obyvatel a navázáno na existující nebo novou značenou TT/NS,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n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edostačující kapacity pojmout dosahovanou návštěvnost, popř. nevyhovující (nezpevněné, neoznačené apod.),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může být zpoplatněno (příjmy jsou určeny na krytí nákladů spojených s provozem parkoviště),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323232"/>
                </a:solidFill>
              </a:rPr>
              <a:t>umístěno do 1 000 m od tras a atraktivit CR po přístupové komunikaci.</a:t>
            </a:r>
            <a:endParaRPr lang="cs-CZ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2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1228397"/>
            <a:ext cx="7927258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Sociální zařízení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(také hygienické zařízení)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veřejné prostory, vybavené zařizovacími předměty pro osobní hygienu a případně i pro přebalování malých dětí,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veřejně přístupné, otevřené denně dle sezóny na daném území,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může být zpoplatněno (příjmy jsou určeny na krytí nákladů spojených s provozem sociálního zařízení),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323232"/>
                </a:solidFill>
              </a:rPr>
              <a:t>umístěno do 1 000 m od tras a atraktivit CR po přístupové komunikaci,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23232"/>
                </a:solidFill>
              </a:rPr>
              <a:t>nejsou podporovány mobilní zařízení (typu TOI TOI).</a:t>
            </a:r>
            <a:endParaRPr lang="cs-CZ" sz="1600" dirty="0">
              <a:solidFill>
                <a:srgbClr val="000000"/>
              </a:solidFill>
            </a:endParaRPr>
          </a:p>
          <a:p>
            <a:pPr algn="just"/>
            <a:endParaRPr lang="cs-CZ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800" b="1" i="0" u="none" strike="noStrike" baseline="0" dirty="0">
                <a:solidFill>
                  <a:srgbClr val="000000"/>
                </a:solidFill>
              </a:rPr>
              <a:t>Navigační systémy měst a obcí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nástroj řízení návštěvnosti v území, jehož cílem je odstranit přetížení citlivých lokalit a pružně reagovat na aktuální vývoj návštěvnosti atraktivit v území,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informuje o možnostech a případně aktuální vytíženosti parkování v lokalitě/obci, o vytíženosti místních atraktivit, o dopravním spojení k atraktivitám cestovního ruchu hromadnou dopravou,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m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ezi navigační systémy měst a obcí lze řadit i fyzické prvky navigace. 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535900"/>
            <a:ext cx="7927258" cy="57861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b="1" i="0" u="none" strike="noStrike" baseline="0" dirty="0">
                <a:solidFill>
                  <a:srgbClr val="000000"/>
                </a:solidFill>
              </a:rPr>
              <a:t>Naučné stezky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t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uristická značená cesta určená pro různé formy aktivního cestovního ruchu (např. pro pěší, jezdce, vodáky), která má za cíl návštěvníkovi sdělit zajímavé informace o přírodovědných, vlastivědných, popř. historických a kulturně-společenských aspektech dané lokality nebo oblasti, jíž prochází,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c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ílem naučných stezek je vzdělávání široké veřejnosti formou informačních panelů nebo s využitím digitálních a on-line aplikací,</a:t>
            </a:r>
            <a:endParaRPr lang="cs-CZ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nutná spolupráce s Klubem českých turistů a konzultace s místně příslušnou (krajskou, oblastní nebo lokální) destinační společností, tzv. organizací destinačního managementu – DMO. </a:t>
            </a:r>
          </a:p>
          <a:p>
            <a:pPr algn="just"/>
            <a:endParaRPr lang="cs-CZ" sz="2000" b="1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cs-CZ" b="1" dirty="0">
                <a:solidFill>
                  <a:srgbClr val="000000"/>
                </a:solidFill>
              </a:rPr>
              <a:t>Turistické trasy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z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načená turistická trasa určená pro specifické formy aktivního cestovního ruchu (např. pro pěší, cyklisty, jezdce na koních, běžkaře, vodáky, případně i pro vozíčkáře),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t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rasa je vymezena začátkem a cílovou destinací cesty, příp. napojením na další existující trasu, zastávkami a místy k navštívení,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nutná spolupráce s Klubem českých turistů a konzultace s místně příslušnou (krajskou, oblastní nebo lokální) destinační společností, tzv. organizací destinačního managementu – DMO.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4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1012371"/>
            <a:ext cx="7927258" cy="43088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b="1" i="0" u="none" strike="noStrike" baseline="0" dirty="0">
                <a:solidFill>
                  <a:srgbClr val="000000"/>
                </a:solidFill>
              </a:rPr>
              <a:t>Turistické informační centrum 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projekt může být zaměřen pouze na aktivitu TIC,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s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tyčný bod v destinaci cestovního ruchu, kde jsou turistům poskytovány základní informace o dané destinaci a jejím okolí, příp. kde jsou zprostředkovávány služby související s cestovním ruchem,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viditelně označeno mezinárodním symbolem bílého písmena „i“ v zeleném poli,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TIC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podpořená z IROP musí být po dokončení certifikovaná dle Jednotné klasifikace turistických informačních center ČR (minimálně třída C). </a:t>
            </a:r>
          </a:p>
          <a:p>
            <a:pPr algn="just"/>
            <a:endParaRPr lang="cs-CZ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00"/>
                </a:solidFill>
              </a:rPr>
              <a:t>Veřejná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infrastruktura pro vodáckou a vodní turistiku / rekreační plavbu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Druh cestovního ruchu využívající vodní plochy a vodní toky pro různé aktivity a vodní sporty</a:t>
            </a:r>
            <a:r>
              <a:rPr lang="cs-CZ" sz="1600" dirty="0">
                <a:solidFill>
                  <a:srgbClr val="000000"/>
                </a:solidFill>
              </a:rPr>
              <a:t> (např. vodní mola a další).</a:t>
            </a:r>
            <a:endParaRPr lang="cs-CZ" sz="160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68589" y="596982"/>
            <a:ext cx="7206819" cy="539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Veřejná infrastruktura udržitelného cestovního ruchu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0" y="1997839"/>
            <a:ext cx="7927258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dirty="0"/>
              <a:t>Projekty v této výzvě mohou být realizovány i ve </a:t>
            </a:r>
            <a:r>
              <a:rPr lang="cs-CZ" b="1" dirty="0"/>
              <a:t>zvláště chráněných územích</a:t>
            </a:r>
            <a:r>
              <a:rPr lang="cs-CZ" dirty="0"/>
              <a:t> za podmínky: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výstupy projektu (zejm. naučné stezky a informační panely) budou pouze doplňkově zaměřeny na interpretaci daného území s přírodními fenomény nebo na předmět ochrany území,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 přípravě projektu – průběžně komunikovat záměr s příslušným regionálním pracovištěm Správy CHKO, Správou NP nebo s příslušným krajským úřadem (viz povinná příloha č. 15, kap. 5 SPPŽP).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1038687" y="1905506"/>
            <a:ext cx="7066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Struktura financování</a:t>
            </a:r>
          </a:p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</a:p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Způsobilé výdaje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3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35924" y="57501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Struktura financování</a:t>
            </a:r>
            <a:endParaRPr lang="en-US" sz="28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1236788"/>
            <a:ext cx="792725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Struktura financování celkových způsobilých výdajů na území méně rozvinutých regionů v Hospodářsky a sociálně ohrožených územích (HSOÚ) v % </a:t>
            </a:r>
            <a:endParaRPr lang="cs-CZ" sz="16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Obrázek 5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5A73F514-7FB3-F6F9-08FB-920B69653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"/>
          <a:stretch/>
        </p:blipFill>
        <p:spPr>
          <a:xfrm>
            <a:off x="1389419" y="2028530"/>
            <a:ext cx="6325276" cy="40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68590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OBSAH</a:t>
            </a:r>
            <a:endParaRPr lang="en-US" sz="2400" cap="al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33352" y="1526633"/>
            <a:ext cx="7927258" cy="37181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Parametry výzvy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Účel a cíl výzvy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Podporované aktivity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Struktura financování a způsobilé výdaje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Indikátory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Veřejná podpora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Povinné přílohy Žádosti o podporu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Udržitelnost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Závěr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Dotazy/závěry z konzultací projektů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35924" y="57501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Způsobilé VÝDAJE - PŘÍMÉ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1321314"/>
            <a:ext cx="7927258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Naučné stezky </a:t>
            </a:r>
            <a:r>
              <a:rPr lang="cs-CZ" dirty="0"/>
              <a:t>– výstavba stezek s přírodním povrchem (mlatový povrch, povalový chodník) mimo zastavěné území, turistické značení, doprovodná zeleň,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informační tabule a směrovky, interpretační prvky, aplikace, osvětlení (pouze v zastavěném území), mobiliář, bezbariérové prvky, elektronické sčítače pro monitoring návštěvnosti, demolice objektů (podmiňující výstavbu)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Navigační systémy měst a obcí </a:t>
            </a:r>
            <a:r>
              <a:rPr lang="cs-CZ" dirty="0"/>
              <a:t>– SMART navigační a informační systémy měst a obcí (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provazbou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na řešení návštěvnického provozu atraktivit)</a:t>
            </a:r>
            <a:r>
              <a:rPr lang="cs-CZ" dirty="0"/>
              <a:t>; fyzické prvky navigačních systémů (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soubor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směrovníků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 informačních tabulí)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Odpočívadla</a:t>
            </a:r>
            <a:r>
              <a:rPr lang="cs-CZ" dirty="0"/>
              <a:t> – budování vč. mobiliáře, parkovacích míst pro kola, informačních tabulí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Parkoviště</a:t>
            </a:r>
            <a:r>
              <a:rPr lang="cs-CZ" dirty="0"/>
              <a:t> – budování vč. závorových zařízení, veřejného osvětlení, veřejně přístupná dobíjecí stanice, úschovna kol, mobiliář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751344"/>
            <a:ext cx="7927258" cy="53553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Sociální zařízení -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budování a revitalizace sociálního zařízení (např. WC, sprchy, umyvadla, přebalovací pult) </a:t>
            </a: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TIC</a:t>
            </a:r>
            <a:r>
              <a:rPr lang="cs-CZ" dirty="0"/>
              <a:t> – rekonstrukce i budování nových TIC, mobiliář, sčítače,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promítací zařízení pro potřeby prezentace turistické nabídky</a:t>
            </a:r>
            <a:r>
              <a:rPr lang="cs-CZ" dirty="0"/>
              <a:t>, zabezpečovací zařízení, úprava nejbližšího okolí (parkovací místa pro návštěvníky TIC, nabíjecí stanice, mapa, doprovodná zeleň)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Turistické trasy </a:t>
            </a:r>
            <a:r>
              <a:rPr lang="cs-CZ" dirty="0"/>
              <a:t>– budování a revitalizace sítě značení, vyznačení nových úseků, </a:t>
            </a:r>
            <a:r>
              <a:rPr lang="cs-CZ" dirty="0" err="1"/>
              <a:t>přetrasování</a:t>
            </a:r>
            <a:r>
              <a:rPr lang="cs-CZ" dirty="0"/>
              <a:t>, vč. zvýšení bezpečnosti, vyhlídkových míst a plošin, mobiliář, sčítače, výstavba stezek s přírodním povrchem (mlatový povrch, povalový chodník) mimo zastavěné území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Veřejná infrastruktura pro vodáckou a vodní turistiku / rekreační plavbu </a:t>
            </a:r>
            <a:r>
              <a:rPr lang="cs-CZ" dirty="0"/>
              <a:t>– veřejné přístaviště, sjezdy, mola, ostrůvky pro plavce,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zařízení k likvidaci šedé vody, doplňování pitné vody 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918515"/>
            <a:ext cx="7927258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Zvýšení energetické účinnosti při renovaci / výstavbě budov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Nákup stavby </a:t>
            </a:r>
            <a:r>
              <a:rPr lang="cs-CZ" dirty="0"/>
              <a:t>– celé nebo její části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Nákup pozemku </a:t>
            </a:r>
            <a:r>
              <a:rPr lang="cs-CZ" dirty="0"/>
              <a:t>– max. do 10 % CZV na projekt; do 15% CZV u brownfieldů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DPH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35924" y="57501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Způsobilé VÝDAJE - Nepřímé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1443841"/>
            <a:ext cx="7927258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Paušální sazba </a:t>
            </a:r>
            <a:r>
              <a:rPr lang="cs-CZ" b="1" dirty="0"/>
              <a:t>7 %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Dokumentace Žádosti o podporu (vč. organizace zadávacích a výběrových řízení)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Projektová dokumentace a dokumentace pro realizaci projektu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Administrativní kapacity a řízení projektu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Poplatky (např. pojištění majetku z dotace)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Režijní, provozní a jiné náklady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Publicita projektu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Další náklady související s projektem – zpracování analýzy GSM dat, marketing projektu, herní prvky pro děti, </a:t>
            </a:r>
            <a:r>
              <a:rPr lang="cs-CZ" dirty="0" err="1"/>
              <a:t>workoutové</a:t>
            </a:r>
            <a:r>
              <a:rPr lang="cs-CZ" dirty="0"/>
              <a:t> prvky, pikniková a grilovací místa, vedlejší a ostatní náklady z rozpočtu stavebních prací, ostatní náklady související s projektem a nespadající pod přímé výdaje nebo do nezpůsobilých výdajů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35924" y="57501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nezpůsobilé VÝDAJE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1509078"/>
            <a:ext cx="7927258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Úroky z dlužných částek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nezastavěných a zastavěných pozemků za částku přesahující 10 % CZV na projekt / limity uvedené u nákupu pozemku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DPH v případech neuvedených v kapitole 8 Obecných pravidel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963521" y="2598003"/>
            <a:ext cx="721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Indikátory</a:t>
            </a:r>
            <a:endParaRPr lang="cs-CZ" sz="4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9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latin typeface="+mn-lt"/>
              </a:rPr>
              <a:t>METODICKÉ LISTY INDIKÁTORŮ (MLI) </a:t>
            </a:r>
            <a:endParaRPr lang="en-US" sz="2400" dirty="0">
              <a:highlight>
                <a:srgbClr val="FF66FF"/>
              </a:highligh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0FB29EE-63AF-89CA-A2AF-CDFADB0B69FA}"/>
              </a:ext>
            </a:extLst>
          </p:cNvPr>
          <p:cNvSpPr txBox="1">
            <a:spLocks/>
          </p:cNvSpPr>
          <p:nvPr/>
        </p:nvSpPr>
        <p:spPr>
          <a:xfrm>
            <a:off x="550415" y="1265976"/>
            <a:ext cx="8043169" cy="48546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Příloha č. 1 SPPŽP s podrobnými informacemi k jednotlivým indikátorům: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způsob stanovení výchozích a cílových hodnot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termíny vykazování a způsob doložení dosažené hodnoty indikátoru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konkrétní postup výpočtu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tolerance, ve kterých se indikátory považují za naplněné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6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latin typeface="+mn-lt"/>
              </a:rPr>
              <a:t>INDIKÁTORY VÝSTUPU</a:t>
            </a:r>
            <a:endParaRPr lang="en-US" sz="2400" dirty="0">
              <a:highlight>
                <a:srgbClr val="FF66FF"/>
              </a:highligh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0FB29EE-63AF-89CA-A2AF-CDFADB0B69FA}"/>
              </a:ext>
            </a:extLst>
          </p:cNvPr>
          <p:cNvSpPr txBox="1">
            <a:spLocks/>
          </p:cNvSpPr>
          <p:nvPr/>
        </p:nvSpPr>
        <p:spPr>
          <a:xfrm>
            <a:off x="550415" y="1092496"/>
            <a:ext cx="8043169" cy="5113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910 201 </a:t>
            </a:r>
            <a:r>
              <a:rPr lang="cs-CZ" b="1" dirty="0"/>
              <a:t>Nová či modernizovaná turistická infocentra </a:t>
            </a:r>
            <a:r>
              <a:rPr lang="cs-CZ" sz="1600" dirty="0"/>
              <a:t>- m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odernizovaným TIC je chápáno TIC, kde proběhnou stavební úpravy, případně dojde k pořízení vybavení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910 301 </a:t>
            </a:r>
            <a:r>
              <a:rPr lang="cs-CZ" b="1" dirty="0"/>
              <a:t>Vybudovaná nebo vybavená doprovodná infrastruktura pro turismus </a:t>
            </a:r>
            <a:r>
              <a:rPr lang="cs-CZ" sz="1600" dirty="0"/>
              <a:t>- vykazují se odpočívadla, sociální zařízení a fyzické prvky navigačních/orientačních systémů (soubor značení, informačních cedulí tvořící tematicky / místně oddělený celek)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R="144145" algn="just">
              <a:spcBef>
                <a:spcPts val="300"/>
              </a:spcBef>
              <a:spcAft>
                <a:spcPts val="300"/>
              </a:spcAft>
            </a:pPr>
            <a:r>
              <a:rPr lang="cs-CZ" sz="1200" b="1" i="1" dirty="0">
                <a:solidFill>
                  <a:srgbClr val="4F81BD"/>
                </a:solidFill>
                <a:effectLst/>
                <a:ea typeface="Times New Roman" panose="02020603050405020304" pitchFamily="18" charset="0"/>
              </a:rPr>
              <a:t>Příklad:</a:t>
            </a:r>
            <a:endParaRPr lang="cs-CZ" sz="1200" i="1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200" i="1" dirty="0">
                <a:effectLst/>
                <a:ea typeface="Times New Roman" panose="02020603050405020304" pitchFamily="18" charset="0"/>
              </a:rPr>
              <a:t>Předmětem projektu je vybudování naučné stezky (vykazováno indikátorem 910 501 - Počet vybudovaných naučných stezek), dále dvou oddělených odpočívadel podél trasy (2 ks), přičemž součástí jednoho odpočívadla bude také sociální zařízení (1ks).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200" b="1" i="1" dirty="0">
                <a:effectLst/>
                <a:ea typeface="Times New Roman" panose="02020603050405020304" pitchFamily="18" charset="0"/>
              </a:rPr>
              <a:t>Výpočet: </a:t>
            </a:r>
            <a:endParaRPr lang="cs-CZ" sz="1200" i="1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200" i="1" dirty="0">
                <a:effectLst/>
                <a:ea typeface="Times New Roman" panose="02020603050405020304" pitchFamily="18" charset="0"/>
              </a:rPr>
              <a:t>Odpočívadlo č.1 = 1 ks odpočívadla + 1 ks WC (2 tematicky oddělené celky v jedné lokalitě)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200" i="1" dirty="0">
                <a:effectLst/>
                <a:ea typeface="Times New Roman" panose="02020603050405020304" pitchFamily="18" charset="0"/>
              </a:rPr>
              <a:t>Odpočívadlo č. 2 = 1 ks (místně oddělené od odpočívadla č.1)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200" b="1" i="1" dirty="0">
                <a:effectLst/>
                <a:ea typeface="Times New Roman" panose="02020603050405020304" pitchFamily="18" charset="0"/>
              </a:rPr>
              <a:t>Celkem bude vykazovaná hodnota odpovídat číslu 3. </a:t>
            </a:r>
            <a:endParaRPr lang="cs-CZ" sz="1200" i="1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200" i="1" dirty="0">
                <a:effectLst/>
                <a:ea typeface="Times New Roman" panose="02020603050405020304" pitchFamily="18" charset="0"/>
              </a:rPr>
              <a:t>Hodnoty jsou vykazovány jako prostý počet prvků doprovodné turistické infrastruktury. Hodnota je vykazována s přesností na celé jednotky </a:t>
            </a:r>
            <a:r>
              <a:rPr lang="cs-CZ" sz="1200" i="1" u="sng" dirty="0">
                <a:effectLst/>
                <a:ea typeface="Times New Roman" panose="02020603050405020304" pitchFamily="18" charset="0"/>
              </a:rPr>
              <a:t>(není možné vykázat desetinné číslo).</a:t>
            </a:r>
            <a:endParaRPr lang="cs-CZ" sz="1200" i="1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9207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0FB29EE-63AF-89CA-A2AF-CDFADB0B69FA}"/>
              </a:ext>
            </a:extLst>
          </p:cNvPr>
          <p:cNvSpPr txBox="1">
            <a:spLocks/>
          </p:cNvSpPr>
          <p:nvPr/>
        </p:nvSpPr>
        <p:spPr>
          <a:xfrm>
            <a:off x="550415" y="822959"/>
            <a:ext cx="8043169" cy="48546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910 401 </a:t>
            </a:r>
            <a:r>
              <a:rPr lang="cs-CZ" b="1" dirty="0"/>
              <a:t>Délka vybudované či rekonstruované sítě značení turistických tras </a:t>
            </a:r>
            <a:r>
              <a:rPr lang="cs-CZ" dirty="0"/>
              <a:t>– </a:t>
            </a:r>
            <a:r>
              <a:rPr lang="cs-CZ" sz="1600" dirty="0"/>
              <a:t>součet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délek značení podpořených turistických tras (pěších, běžeckých, </a:t>
            </a:r>
            <a:r>
              <a:rPr lang="cs-CZ" sz="1600" dirty="0" err="1">
                <a:effectLst/>
                <a:ea typeface="Times New Roman" panose="02020603050405020304" pitchFamily="18" charset="0"/>
              </a:rPr>
              <a:t>hipo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nebo běžkařských) vyjádřený v kilometrech s přesností na 3 desetinná místa (součástí hodnoty indikátoru je nejen značení turistických tras, ale také samotné budování tras, příp. jejich </a:t>
            </a:r>
            <a:r>
              <a:rPr lang="cs-CZ" sz="1600" dirty="0" err="1">
                <a:effectLst/>
                <a:ea typeface="Times New Roman" panose="02020603050405020304" pitchFamily="18" charset="0"/>
              </a:rPr>
              <a:t>přetrasování</a:t>
            </a:r>
            <a:r>
              <a:rPr lang="cs-CZ" sz="1600" dirty="0">
                <a:ea typeface="Times New Roman" panose="02020603050405020304" pitchFamily="18" charset="0"/>
              </a:rPr>
              <a:t>)</a:t>
            </a:r>
            <a:endParaRPr lang="cs-CZ" sz="16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910 501 </a:t>
            </a:r>
            <a:r>
              <a:rPr lang="cs-CZ" b="1" dirty="0"/>
              <a:t>Počet vybudovaných naučných stezek </a:t>
            </a:r>
            <a:r>
              <a:rPr lang="cs-CZ" sz="1600" b="1" dirty="0"/>
              <a:t>-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počet podpořených okruhů naučných stezek (za okruh je považován souvislý, tematicky uzavřený soubor značení, bez ohledu na to, zda je jejich začátek a konec na jednom místě)</a:t>
            </a:r>
            <a:endParaRPr lang="cs-CZ" sz="1600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305 002 </a:t>
            </a:r>
            <a:r>
              <a:rPr lang="cs-CZ" b="1" dirty="0"/>
              <a:t>Počet pořízených informačních systémů </a:t>
            </a:r>
            <a:r>
              <a:rPr lang="cs-CZ" sz="1600" dirty="0"/>
              <a:t>- vykazován pouze, pokud dochází k podpoře komplexního IS; koncové prvky/zařízení napojené na IS (informační tabule, směrovky, cedule) se vykazují v indikátoru 910 301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740 010 </a:t>
            </a:r>
            <a:r>
              <a:rPr lang="cs-CZ" b="1" dirty="0"/>
              <a:t>Parkovací místa pro vozidla </a:t>
            </a:r>
            <a:r>
              <a:rPr lang="cs-CZ" sz="1600" dirty="0"/>
              <a:t>- p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očet nových nebo technicky zhodnocených parkovacích míst </a:t>
            </a:r>
            <a:r>
              <a:rPr lang="cs-CZ" sz="1600" dirty="0"/>
              <a:t>(v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této výzvě nelze podpořit parkovací domy, P+R a K+R)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0FB29EE-63AF-89CA-A2AF-CDFADB0B69FA}"/>
              </a:ext>
            </a:extLst>
          </p:cNvPr>
          <p:cNvSpPr txBox="1">
            <a:spLocks/>
          </p:cNvSpPr>
          <p:nvPr/>
        </p:nvSpPr>
        <p:spPr>
          <a:xfrm>
            <a:off x="550415" y="822959"/>
            <a:ext cx="8043169" cy="48546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764 010 </a:t>
            </a:r>
            <a:r>
              <a:rPr lang="cs-CZ" b="1" dirty="0"/>
              <a:t>Parkovací místa pro jízdní kola </a:t>
            </a:r>
            <a:r>
              <a:rPr lang="cs-CZ" dirty="0"/>
              <a:t>- </a:t>
            </a:r>
            <a:r>
              <a:rPr lang="cs-CZ" sz="1600" dirty="0"/>
              <a:t>p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očet parkovacích míst pro jízdní kola je prostý počet jednotlivých parkovacích míst pro jízdní kola zajištěných doprovodnou cyklistickou infrastrukturou, např. stojany (nejedná se o počet stojanů, ale počet míst pro kola)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910 601 </a:t>
            </a:r>
            <a:r>
              <a:rPr lang="cs-CZ" b="1" dirty="0"/>
              <a:t>Vybudovaná nebo vybavená doprovodná infrastruktura pro vodní a vodáckou turistiku </a:t>
            </a:r>
            <a:r>
              <a:rPr lang="cs-CZ" dirty="0"/>
              <a:t>- </a:t>
            </a:r>
            <a:r>
              <a:rPr lang="cs-C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počet prvků vybudované nebo vybavené doprovodné infrastruktury pro vodní a vodáckou turistiku (např. přístaviště, sjezdy, mola, přístavní hrany, výložníky pro lodě, pláže)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3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963521" y="2598003"/>
            <a:ext cx="721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Parametry výzvy</a:t>
            </a:r>
            <a:endParaRPr lang="cs-CZ" sz="4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5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latin typeface="+mn-lt"/>
              </a:rPr>
              <a:t>INDIKÁTORY VÝSLEDKU</a:t>
            </a:r>
            <a:endParaRPr lang="en-US" sz="2400" dirty="0">
              <a:highlight>
                <a:srgbClr val="FF66FF"/>
              </a:highligh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0FB29EE-63AF-89CA-A2AF-CDFADB0B69FA}"/>
              </a:ext>
            </a:extLst>
          </p:cNvPr>
          <p:cNvSpPr txBox="1">
            <a:spLocks/>
          </p:cNvSpPr>
          <p:nvPr/>
        </p:nvSpPr>
        <p:spPr>
          <a:xfrm>
            <a:off x="550415" y="1344743"/>
            <a:ext cx="8043169" cy="48546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910 052 </a:t>
            </a:r>
            <a:r>
              <a:rPr lang="cs-CZ" b="1" dirty="0"/>
              <a:t>Počet návštěvníků podpořených lokalit v oblasti kultury a cestovního ruchu </a:t>
            </a:r>
            <a:r>
              <a:rPr lang="cs-CZ" dirty="0"/>
              <a:t>- </a:t>
            </a:r>
            <a:r>
              <a:rPr lang="cs-CZ" sz="1600" dirty="0"/>
              <a:t>povinný pro všechny aktivity, měří počet návštěvníků </a:t>
            </a:r>
            <a:r>
              <a:rPr lang="cs-CZ" sz="1600" u="sng" dirty="0"/>
              <a:t>využívajících podpořenou infrastrukturu CR</a:t>
            </a:r>
            <a:r>
              <a:rPr lang="cs-CZ" sz="1600" dirty="0"/>
              <a:t>, žadatel si zvolí metodu evidence dle charakteru infrastruktury a popíše jí do Studie proveditelnosti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323 000 </a:t>
            </a:r>
            <a:r>
              <a:rPr lang="cs-CZ" b="1" dirty="0"/>
              <a:t>Snížení konečné spotřeby energie u podpořených subjektů </a:t>
            </a:r>
            <a:r>
              <a:rPr lang="cs-CZ" dirty="0"/>
              <a:t>-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množství ušetřené energie na konečné spotřebě energie, </a:t>
            </a:r>
            <a:r>
              <a:rPr lang="cs-CZ" sz="1600" dirty="0"/>
              <a:t>povinný pro projekty, které mají povinnost doložit PENB ke stavebnímu řízení dle zákona č. 406/2000 Sb., případně pro projekty, který si PENB nechaly zpracovat nad rámec zákona a jsou schopny úspory exaktně vykázat</a:t>
            </a:r>
          </a:p>
        </p:txBody>
      </p:sp>
    </p:spTree>
    <p:extLst>
      <p:ext uri="{BB962C8B-B14F-4D97-AF65-F5344CB8AC3E}">
        <p14:creationId xmlns:p14="http://schemas.microsoft.com/office/powerpoint/2010/main" val="258805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1038687" y="2598003"/>
            <a:ext cx="706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Veřejná podpora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1663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C8092-8527-4831-BAC2-D6D03D65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B5685A-900B-6F77-DC28-3D9DB62F5024}"/>
              </a:ext>
            </a:extLst>
          </p:cNvPr>
          <p:cNvSpPr txBox="1">
            <a:spLocks/>
          </p:cNvSpPr>
          <p:nvPr/>
        </p:nvSpPr>
        <p:spPr>
          <a:xfrm>
            <a:off x="550415" y="1166018"/>
            <a:ext cx="8043169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Výzva připouští </a:t>
            </a:r>
            <a:r>
              <a:rPr lang="cs-CZ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dvě varianty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řešení poskytnutí podpory, přičemž žadatel o podporu si pro svůj projekt vybere jednu z nich. Výběr obou variant pro jeden projekt není možný.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Projekty nezakládající veřejnou podporu ve smyslu čl. 107 odst. 1 Smlouvy o fungování Evropské unie </a:t>
            </a:r>
          </a:p>
          <a:p>
            <a:pPr marL="400050" indent="-400050" algn="just">
              <a:buAutoNum type="romanUcPeriod"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Veřejná podpora bude v projektu vyloučena, pokud projekt nebude naplňovat alespoň jeden z následujících definičních znaků veřejné podpory: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zatížení veřejných rozpočtů (zdrojů),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zvýhodnění určitého podniku či odvětví,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možné narušení soutěže na vnitřním trhu EU,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možné ovlivnění obchodu mezi státy EU.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5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1663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C8092-8527-4831-BAC2-D6D03D65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B5685A-900B-6F77-DC28-3D9DB62F5024}"/>
              </a:ext>
            </a:extLst>
          </p:cNvPr>
          <p:cNvSpPr txBox="1">
            <a:spLocks/>
          </p:cNvSpPr>
          <p:nvPr/>
        </p:nvSpPr>
        <p:spPr>
          <a:xfrm>
            <a:off x="550415" y="815402"/>
            <a:ext cx="8043169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000000"/>
                </a:solidFill>
              </a:rPr>
              <a:t>II.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Nařízení Komise (EU) 2023/2831 ze dne 13. prosince 2023 o použití článku 107 a 108 Smlouvy o fungování Evropské unie na podporu de minimis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(dále jen „nařízení 2023/2831“)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Režim de minimis se doporučuje zvolit mj. v případech, kdy žadatel o podporu sám dopředu shledá, že v projektu nelze jednoznačně vyloučit přítomnost veřejné podpory.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infrastruktury vztahující se k podporovaným aktivitám definovaným v kap. 2.3 Specifických pravidel, která má být realizována v blízkosti atraktivit cestovního ruchu komerčního charakteru, se žadateli doporučuje zvolit pro projekt režim podpory de minimis, a to za účelem eliminace rizika nesprávného vyhodnocení jednotlivých definičních znaků 	 veřejné podpory a na základě něj poskytnutí nedovolené veřejné podpory. 	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elková výše podpory de minimis udělená jednomu příjemci (ve smyslu jednoho podniku) nesmí přesáhnout v žádném 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tříletém období částku 300 000 EUR.</a:t>
            </a: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2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1038687" y="2598003"/>
            <a:ext cx="706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Povinné přílohy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1663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C8092-8527-4831-BAC2-D6D03D65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B5685A-900B-6F77-DC28-3D9DB62F5024}"/>
              </a:ext>
            </a:extLst>
          </p:cNvPr>
          <p:cNvSpPr txBox="1">
            <a:spLocks/>
          </p:cNvSpPr>
          <p:nvPr/>
        </p:nvSpPr>
        <p:spPr>
          <a:xfrm>
            <a:off x="550415" y="815402"/>
            <a:ext cx="8043169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1. Plná moc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2. Zadávací a výběrová řízení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3. Doklady k právní subjektivitě žadatele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4. Studie proveditelnosti </a:t>
            </a:r>
            <a:r>
              <a:rPr lang="cs-CZ" dirty="0"/>
              <a:t>(zpracovaná dle Osnovy)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5. Doklad o prokázání právních vztahů k nemovitému majetku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Pokud žadatel není zapsán v katastru nemovitostí jako vlastník nebo subjekt s právem hospodaření, případně nemá v katastru nemovitostí zapsané právo stavby, dokládá listiny, které osvědčují jiné právo k uvedenému majetku, např. nájemní smlouvu, smlouvu o výpůjčce, smlouvu o právu stavby, smlouvu o smlouvě budoucí či jiný právní úkon nebo právní akt opravňující žadatele k užívání nemovitosti minimálně do konce udržitelnosti projektu.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Žadatel dokládá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souhlas vlastníka pozemku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s realizací projektu včetně doby udržitelnosti v případě, že projekt nepodléhá stavebnímu řízení dle zákona anebo předmětem projektu není technické zhodnocení majetku (např. stavba pevně spojená se zemí) a žadatel není vlastníkem pozemku ani nemá doložený jiný právní vztah.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0940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1663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C8092-8527-4831-BAC2-D6D03D65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B5685A-900B-6F77-DC28-3D9DB62F5024}"/>
              </a:ext>
            </a:extLst>
          </p:cNvPr>
          <p:cNvSpPr txBox="1">
            <a:spLocks/>
          </p:cNvSpPr>
          <p:nvPr/>
        </p:nvSpPr>
        <p:spPr>
          <a:xfrm>
            <a:off x="550415" y="701032"/>
            <a:ext cx="8043169" cy="54559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6. Doklad prokazující povolení umístění stavby v území dle SZ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A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kt stvrzující povolení umístění stavby je třeba doložit nejpozději k datu registrace Žádosti o podporu.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7. Doklad prokazující povolení k realizaci stavebního záměru dle SZ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Pravomocný akt je žadatel povinen předložit nejpozději k datu registrace Žádosti o podporu, přičemž předkládaný akt musí nabýt právní moci nejpozději v den registrace Žádosti o podporu.</a:t>
            </a:r>
            <a:endParaRPr lang="cs-CZ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8. Znalecký posudek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9. Projektová dokumentace stavby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10. Rozpočet stavebních prací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Položkový rozpočet stavebních prací nebo zjednodušený položkový rozpočet stavebních prací.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11. Podklady pro stanovení kategorií intervencí a kontrolu limitů </a:t>
            </a:r>
            <a:r>
              <a:rPr lang="cs-CZ" dirty="0"/>
              <a:t>(ve formátu a podrobnosti přílohy č. 4 SPPŽP)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7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1663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C8092-8527-4831-BAC2-D6D03D65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B5685A-900B-6F77-DC28-3D9DB62F5024}"/>
              </a:ext>
            </a:extLst>
          </p:cNvPr>
          <p:cNvSpPr txBox="1">
            <a:spLocks/>
          </p:cNvSpPr>
          <p:nvPr/>
        </p:nvSpPr>
        <p:spPr>
          <a:xfrm>
            <a:off x="550415" y="815402"/>
            <a:ext cx="8043169" cy="5068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12. Smlouva o zřízení bankovního účtu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13. Výpis z Evidence skutečných majitelů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14. Průkaz energetické náročnosti budovy (PENB</a:t>
            </a:r>
            <a:r>
              <a:rPr lang="cs-CZ" dirty="0"/>
              <a:t>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Příloha je povinná pro projekty, které mají povinnost doložit PENB ke stavebnímu řízení podle zákona č. 406/2000 Sb., o hospodaření energií, ve znění pozdějších předpisů, případně pro projekty, které si PENB nechaly zpracovat nad rámec zákona a jsou tak schopny úspory exaktně vykázat.</a:t>
            </a:r>
            <a:endParaRPr lang="cs-CZ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15. Vyjádření orgánu ochrany přírody,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že projekt je v souladu s koncepcí práce s návštěvnickou veřejností nebo obdobnou koncepcí/plánem ZCHÚ pořízeným příslušným orgánem ochrany přírody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Relevantní jen pro projekty, které se nacházejí ve zvláště chráněných územích (viz zákon č. 114/1992 Sb., o ochraně přírody a krajiny, ve znění pozdějších předpisů). </a:t>
            </a:r>
            <a:endParaRPr lang="cs-CZ" sz="1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16. Souhlas příslušného Povodí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R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elevantní pouze pro projekty vodní a vodácké infrastruktury.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2895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1663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C8092-8527-4831-BAC2-D6D03D65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B5685A-900B-6F77-DC28-3D9DB62F5024}"/>
              </a:ext>
            </a:extLst>
          </p:cNvPr>
          <p:cNvSpPr txBox="1">
            <a:spLocks/>
          </p:cNvSpPr>
          <p:nvPr/>
        </p:nvSpPr>
        <p:spPr>
          <a:xfrm>
            <a:off x="550415" y="1012371"/>
            <a:ext cx="8043169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17. Čestné prohlášení žadatele o podporu de minimis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18. Dokument k prověřování z hlediska klimatického dopadu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19. Formulář k ověření finančního zdraví a podklady k němu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Formulář vyplňují pouze žadatelé jedné z následujících právních forem - Církve a náboženské společnosti, Evidované církevní právnické osoby, Svazy církví a náboženských společností, Nadace,  Nadační fond, Obecně prospěšná společnost, Pobočný spolek, Spolek, Ústav, Zájmové sdružení právnických osob, Akciová společnost (pokud není 100% vlastníkem veřejnoprávní subjekt) a Společnost s ručením omezeným (pokud není 100% vlastníkem veřejnoprávní subjekt).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cs-CZ" dirty="0"/>
              <a:t>V případě, kdy je některá z příloh nerelevantní, žadatel 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předloží namísto povinné přílohy </a:t>
            </a:r>
            <a:r>
              <a:rPr lang="cs-CZ" b="1" i="0" u="none" strike="noStrike" baseline="0" dirty="0">
                <a:solidFill>
                  <a:srgbClr val="000000"/>
                </a:solidFill>
              </a:rPr>
              <a:t>dokument, ve kterém uvede, že je pro něj příloha nerelevantní včetně dostatečného zdůvodnění pro toto tvrzení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cs-CZ" dirty="0"/>
              <a:t>   </a:t>
            </a:r>
            <a:endParaRPr lang="cs-CZ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2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1038687" y="2598003"/>
            <a:ext cx="706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udržitelnost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5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68590" y="553830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parametry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765D4CD-BCDA-AD35-9EAF-6418F2932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00574"/>
              </p:ext>
            </p:extLst>
          </p:nvPr>
        </p:nvGraphicFramePr>
        <p:xfrm>
          <a:off x="743520" y="1299872"/>
          <a:ext cx="7927258" cy="42592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63629">
                  <a:extLst>
                    <a:ext uri="{9D8B030D-6E8A-4147-A177-3AD203B41FA5}">
                      <a16:colId xmlns:a16="http://schemas.microsoft.com/office/drawing/2014/main" val="2309634712"/>
                    </a:ext>
                  </a:extLst>
                </a:gridCol>
                <a:gridCol w="3963629">
                  <a:extLst>
                    <a:ext uri="{9D8B030D-6E8A-4147-A177-3AD203B41FA5}">
                      <a16:colId xmlns:a16="http://schemas.microsoft.com/office/drawing/2014/main" val="1492641606"/>
                    </a:ext>
                  </a:extLst>
                </a:gridCol>
              </a:tblGrid>
              <a:tr h="338614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81. výzva IROP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2385"/>
                  </a:ext>
                </a:extLst>
              </a:tr>
              <a:tr h="1223369">
                <a:tc>
                  <a:txBody>
                    <a:bodyPr/>
                    <a:lstStyle/>
                    <a:p>
                      <a:r>
                        <a:rPr lang="cs-CZ" sz="1600" dirty="0"/>
                        <a:t>Aktivita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Veřejná infrastruktura udržitelného cestovního ruchu </a:t>
                      </a:r>
                    </a:p>
                    <a:p>
                      <a:r>
                        <a:rPr lang="cs-CZ" sz="1200" dirty="0"/>
                        <a:t>(nepodnikatelská/nezisková infrastruktura pro návštěvníky i rezidenty, budovaná v místech, kde prokazatelně chybí, nebo je nedostačující) 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68269"/>
                  </a:ext>
                </a:extLst>
              </a:tr>
              <a:tr h="372476">
                <a:tc>
                  <a:txBody>
                    <a:bodyPr/>
                    <a:lstStyle/>
                    <a:p>
                      <a:r>
                        <a:rPr lang="cs-CZ" sz="1600" dirty="0"/>
                        <a:t>Datum vyhlášení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14. 3. 2024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09598"/>
                  </a:ext>
                </a:extLst>
              </a:tr>
              <a:tr h="644326">
                <a:tc>
                  <a:txBody>
                    <a:bodyPr/>
                    <a:lstStyle/>
                    <a:p>
                      <a:r>
                        <a:rPr lang="cs-CZ" sz="1600" dirty="0"/>
                        <a:t>Datum zpřístupnění MS2021+ = datum zahájení příjmu žádostí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9. 4. 2024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83408"/>
                  </a:ext>
                </a:extLst>
              </a:tr>
              <a:tr h="372476">
                <a:tc>
                  <a:txBody>
                    <a:bodyPr/>
                    <a:lstStyle/>
                    <a:p>
                      <a:r>
                        <a:rPr lang="cs-CZ" sz="1600" b="1" dirty="0"/>
                        <a:t>Ukončení příjmu žádostí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10. 9. 2024 ve 14 hodin 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04120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r>
                        <a:rPr lang="cs-CZ" sz="1600" dirty="0"/>
                        <a:t>Nejzazší datum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31. 12. 2027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710144"/>
                  </a:ext>
                </a:extLst>
              </a:tr>
              <a:tr h="644326">
                <a:tc>
                  <a:txBody>
                    <a:bodyPr/>
                    <a:lstStyle/>
                    <a:p>
                      <a:r>
                        <a:rPr lang="cs-CZ" sz="1600" dirty="0"/>
                        <a:t>Časová způsobilost výdajů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Od 1. 1. 2021 do data ukončení realizace projektu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625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91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08371" y="822959"/>
            <a:ext cx="7927258" cy="4431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b="1" dirty="0"/>
              <a:t>Udržitelnost je doba, po kterou příjemce musí zachovat účel, cíle a výstupy projektu. 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Povinnost udržet všechny výstupy projektu v provozuschopném stavu.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Doložit s 1. zprávou o udržitelnosti hodnotu indikátoru 910 052 Počet návštěvníků podpořených lokalit v oblasti kultury a cestovního ruchu.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Doložit u projektu TIC s 1. zprávou o udržitelnosti certifikát min. třídy C Jednotné klasifikace TIC ČR.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</a:rPr>
              <a:t>U parkovišť bude možné zpoplatnit parkování pro koncové zákazníky za cenu v čase a místě obvyklou pro zajištění udržitelnosti, ale příjemce nesmí umožnit přednostní vyhrazení a dlouhodobý pronájem parkovacích míst.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Povinnost udržovat turistickou trasu / naučnou stezku v zachovalém a bezpečném stavu.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859871" y="2598003"/>
            <a:ext cx="742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závěr</a:t>
            </a:r>
            <a:endParaRPr lang="cs-CZ" sz="4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EE8CE5-5315-44BC-AF73-726A15B109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2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092496"/>
            <a:ext cx="7927258" cy="4942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B35DC1C-4198-477B-BEF4-1B78FB86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1081B3C-0E20-6446-477E-A970C81FBF2A}"/>
              </a:ext>
            </a:extLst>
          </p:cNvPr>
          <p:cNvSpPr txBox="1">
            <a:spLocks/>
          </p:cNvSpPr>
          <p:nvPr/>
        </p:nvSpPr>
        <p:spPr>
          <a:xfrm>
            <a:off x="865421" y="957727"/>
            <a:ext cx="7413158" cy="4942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HSOÚ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1 Žádost = 1 IČO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Doprovodná infrastruktura Cestovního ruchu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Projekt zaměřen na minimálně dvě aktivity (oblasti), výjimka TIC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Režim bez VP x de minimis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V</a:t>
            </a:r>
            <a:r>
              <a:rPr lang="cs-CZ" b="0" i="0" dirty="0">
                <a:effectLst/>
              </a:rPr>
              <a:t> případě naučných stezek a turistických tras je nutná spolupráce s KČT a konzultace s místně příslušnou destinační společností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Projektové záměry v ZCHÚ je nutné komunikovat s příslušným regionálním pracovištěm (Správy CHKO, Správou NP nebo s příslušným krajským úřadem), k Žádosti o podporu je nutné doložit přílohu č. 15 SPPŽP </a:t>
            </a:r>
          </a:p>
          <a:p>
            <a:pPr marL="457200" indent="-457200" algn="just">
              <a:buFont typeface="+mj-lt"/>
              <a:buAutoNum type="arabicPeriod" startAt="10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7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859871" y="2274838"/>
            <a:ext cx="7424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Dotazy/závěry z konzultací projektů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EE8CE5-5315-44BC-AF73-726A15B109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7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092496"/>
            <a:ext cx="7927258" cy="4942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B35DC1C-4198-477B-BEF4-1B78FB86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1081B3C-0E20-6446-477E-A970C81FBF2A}"/>
              </a:ext>
            </a:extLst>
          </p:cNvPr>
          <p:cNvSpPr txBox="1">
            <a:spLocks/>
          </p:cNvSpPr>
          <p:nvPr/>
        </p:nvSpPr>
        <p:spPr>
          <a:xfrm>
            <a:off x="865421" y="822959"/>
            <a:ext cx="7413158" cy="5125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Projekty nemohou být zaměřeny pouze na 1 oblast, např. jen na naučné stezky, výjimkou jsou TIC.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Komunikace pro pěší – podporováno ve výzvě bezpečnost dopravy.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Nelze podpořit projekty, které řeší jen rekultivaci zeleně, úprava zeleně může být doprovodná část.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Zpřístupnění památky – podporováno ve výzvě památky.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/>
              <a:t>Parkoviště - jen ve městech do 40 tisíc obyvatel.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Nabíjecí stanice lze podpořit pouze jako součást aktivity parkoviště nebo TIC.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dirty="0">
                <a:cs typeface="Arial" panose="020B0604020202020204" pitchFamily="34" charset="0"/>
              </a:rPr>
              <a:t>Úprava nebližšího okolí TIC – rozumí se parcely navazující na samotné TIC, které je předmětem realizace.</a:t>
            </a:r>
          </a:p>
        </p:txBody>
      </p:sp>
    </p:spTree>
    <p:extLst>
      <p:ext uri="{BB962C8B-B14F-4D97-AF65-F5344CB8AC3E}">
        <p14:creationId xmlns:p14="http://schemas.microsoft.com/office/powerpoint/2010/main" val="267892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092496"/>
            <a:ext cx="7927258" cy="4942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B35DC1C-4198-477B-BEF4-1B78FB86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1081B3C-0E20-6446-477E-A970C81FBF2A}"/>
              </a:ext>
            </a:extLst>
          </p:cNvPr>
          <p:cNvSpPr txBox="1">
            <a:spLocks/>
          </p:cNvSpPr>
          <p:nvPr/>
        </p:nvSpPr>
        <p:spPr>
          <a:xfrm>
            <a:off x="764133" y="866459"/>
            <a:ext cx="7413158" cy="5125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zastavěném území, vymezeném dle platného územního plánu, nelze budovat novou naučnou stezku/trasu (výstavba stezky/trasy) -</a:t>
            </a:r>
            <a:r>
              <a:rPr lang="cs-CZ" sz="1800" dirty="0">
                <a:effectLst/>
                <a:ea typeface="Calibri" panose="020F0502020204030204" pitchFamily="34" charset="0"/>
              </a:rPr>
              <a:t>myšlena výstavba jejího tělesa, tedy té samotné cesty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cs-CZ" sz="1800" dirty="0">
                <a:effectLst/>
                <a:ea typeface="Calibri" panose="020F0502020204030204" pitchFamily="34" charset="0"/>
              </a:rPr>
              <a:t>vyznačení nové naučné stezky/trasy, stejně tak pořízení vybavení (mobiliáře) je možné realizovat ať už v zastavěném nebo nezastavěném území.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b="0" i="0" dirty="0">
                <a:effectLst/>
              </a:rPr>
              <a:t>Sociální zařízení v podobě mobilních toalet typu TOI </a:t>
            </a:r>
            <a:r>
              <a:rPr lang="cs-CZ" b="0" i="0" dirty="0" err="1">
                <a:effectLst/>
              </a:rPr>
              <a:t>TOI</a:t>
            </a:r>
            <a:r>
              <a:rPr lang="cs-CZ" b="0" i="0" dirty="0">
                <a:effectLst/>
              </a:rPr>
              <a:t> není podporováno (možné hradit z nepřímých nákladů), modulární WC buňky trvalejšího charakteru podpořit lze.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b="0" i="0" dirty="0">
                <a:effectLst/>
              </a:rPr>
              <a:t>Interpretační prvky u naučných stezek slouží jako prostředek k prezentaci fenoménu, nikoliv k vytvoření tohoto fenoménu.</a:t>
            </a:r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5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922015" y="2598003"/>
            <a:ext cx="742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Dokumentace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EE8CE5-5315-44BC-AF73-726A15B109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3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9168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DOKUMENTACE IROP 2021 - 2027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57200" y="1777619"/>
            <a:ext cx="8229600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400" dirty="0">
                <a:cs typeface="Arial" panose="020B0604020202020204" pitchFamily="34" charset="0"/>
              </a:rPr>
              <a:t>Obecná pravidla pro žadatele a příjemce (OPPŽP): </a:t>
            </a:r>
            <a:r>
              <a:rPr lang="cs-CZ" sz="1400" dirty="0">
                <a:cs typeface="Arial" panose="020B0604020202020204" pitchFamily="34" charset="0"/>
                <a:hlinkClick r:id="rId3"/>
              </a:rPr>
              <a:t>https://irop.gov.cz/cs/irop-2021-2027/dokumenty</a:t>
            </a:r>
            <a:endParaRPr lang="cs-CZ" sz="1400" dirty="0">
              <a:cs typeface="Arial" panose="020B0604020202020204" pitchFamily="34" charset="0"/>
            </a:endParaRPr>
          </a:p>
          <a:p>
            <a:pPr algn="just"/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400" dirty="0">
                <a:cs typeface="Arial" panose="020B0604020202020204" pitchFamily="34" charset="0"/>
              </a:rPr>
              <a:t>Specifická pravidla pro žadatele a příjemce (SPPŽP): </a:t>
            </a:r>
            <a:r>
              <a:rPr lang="cs-CZ" sz="1400" dirty="0">
                <a:cs typeface="Arial" panose="020B0604020202020204" pitchFamily="34" charset="0"/>
                <a:hlinkClick r:id="rId4"/>
              </a:rPr>
              <a:t>https://irop.gov.cz/cs/vyzvy-2021-2027</a:t>
            </a:r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400" dirty="0">
                <a:cs typeface="Arial" panose="020B0604020202020204" pitchFamily="34" charset="0"/>
              </a:rPr>
              <a:t>Uživatelské příručky pro práci v MS2021+: </a:t>
            </a:r>
            <a:r>
              <a:rPr lang="cs-CZ" sz="1400" dirty="0">
                <a:cs typeface="Arial" panose="020B0604020202020204" pitchFamily="34" charset="0"/>
                <a:hlinkClick r:id="rId5"/>
              </a:rPr>
              <a:t>https://irop.mmr.cz/cs/ms-2021</a:t>
            </a:r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400" dirty="0">
                <a:cs typeface="Arial" panose="020B0604020202020204" pitchFamily="34" charset="0"/>
              </a:rPr>
              <a:t>Metodický pokyn pro oblast zadávání zakázek: </a:t>
            </a:r>
            <a:r>
              <a:rPr lang="cs-CZ" sz="1400" dirty="0">
                <a:cs typeface="Arial" panose="020B0604020202020204" pitchFamily="34" charset="0"/>
                <a:hlinkClick r:id="rId6"/>
              </a:rPr>
              <a:t>https://irop.mmr.cz/cs/irop-2021-2027/dokumenty</a:t>
            </a:r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4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400" dirty="0">
                <a:cs typeface="Arial" panose="020B0604020202020204" pitchFamily="34" charset="0"/>
              </a:rPr>
              <a:t>Závazná stanoviska IROP: </a:t>
            </a:r>
            <a:r>
              <a:rPr lang="cs-CZ" sz="1400" dirty="0">
                <a:cs typeface="Arial" panose="020B0604020202020204" pitchFamily="34" charset="0"/>
                <a:hlinkClick r:id="rId7"/>
              </a:rPr>
              <a:t>https://irop.gov.cz/cs/irop-2021-2027/zavazna-stanoviska-ro-irop-2021-2027</a:t>
            </a:r>
            <a:r>
              <a:rPr lang="cs-CZ" sz="1400" dirty="0"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400" dirty="0">
                <a:cs typeface="Arial" panose="020B0604020202020204" pitchFamily="34" charset="0"/>
              </a:rPr>
              <a:t>Další dokumenty – DNSH, nepřímé náklady: </a:t>
            </a:r>
            <a:r>
              <a:rPr lang="cs-CZ" sz="1400" dirty="0">
                <a:cs typeface="Arial" panose="020B0604020202020204" pitchFamily="34" charset="0"/>
                <a:hlinkClick r:id="rId3"/>
              </a:rPr>
              <a:t>https://irop.gov.cz/cs/irop-2021-2027/dokumenty</a:t>
            </a:r>
            <a:r>
              <a:rPr lang="cs-CZ" sz="1400" dirty="0"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400" dirty="0">
              <a:cs typeface="Arial" panose="020B0604020202020204" pitchFamily="34" charset="0"/>
            </a:endParaRPr>
          </a:p>
          <a:p>
            <a:pPr algn="just"/>
            <a:endParaRPr lang="cs-CZ" sz="1500" dirty="0">
              <a:cs typeface="Arial" panose="020B0604020202020204" pitchFamily="34" charset="0"/>
            </a:endParaRPr>
          </a:p>
          <a:p>
            <a:pPr algn="ctr"/>
            <a:endParaRPr lang="cs-CZ" sz="1500" dirty="0">
              <a:cs typeface="Arial" panose="020B0604020202020204" pitchFamily="34" charset="0"/>
            </a:endParaRPr>
          </a:p>
          <a:p>
            <a:pPr algn="ctr"/>
            <a:r>
              <a:rPr lang="cs-CZ" sz="1500" b="1" dirty="0">
                <a:cs typeface="Arial" panose="020B0604020202020204" pitchFamily="34" charset="0"/>
              </a:rPr>
              <a:t>Do vydání Rozhodnutí se žadatel řídí verzí účinnou v den podání Žádosti o podporu, poté vždy aktuálně účinnou verzí.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9168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KONZULTAČNÍ SERVIS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57200" y="1777619"/>
            <a:ext cx="8229600" cy="830997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pro účely konzultací před podáním Žádostí o podporu byl zřízen Konzultační servis Centra: </a:t>
            </a:r>
            <a:r>
              <a:rPr lang="cs-CZ" sz="1600" dirty="0">
                <a:hlinkClick r:id="rId3"/>
              </a:rPr>
              <a:t>https://www.crr.gov.cz/irop/konzultacni-servis-irop/</a:t>
            </a:r>
            <a:endParaRPr lang="cs-CZ" sz="1600" dirty="0"/>
          </a:p>
          <a:p>
            <a:pPr algn="ctr"/>
            <a:endParaRPr lang="cs-CZ" sz="1600" b="1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887136" y="1038688"/>
            <a:ext cx="7369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4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EE8CE5-5315-44BC-AF73-726A15B109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FC85A7-C15C-2237-2DCE-66AA1B5B0554}"/>
              </a:ext>
            </a:extLst>
          </p:cNvPr>
          <p:cNvSpPr txBox="1"/>
          <p:nvPr/>
        </p:nvSpPr>
        <p:spPr>
          <a:xfrm>
            <a:off x="501650" y="3927524"/>
            <a:ext cx="7466120" cy="1939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bg1"/>
                </a:solidFill>
                <a:cs typeface="Myriad Pro"/>
              </a:rPr>
              <a:t>Bc. Veronika Dvořáková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1"/>
                </a:solidFill>
                <a:cs typeface="Myriad Pro"/>
              </a:rPr>
              <a:t>Územní odbor IROP pro Ústecký kraj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1"/>
                </a:solidFill>
                <a:cs typeface="Myriad Pro"/>
              </a:rPr>
              <a:t>Oddělení hodnocení a kontroly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1"/>
                </a:solidFill>
                <a:cs typeface="Myriad Pro"/>
              </a:rPr>
              <a:t>E-mail: veronika.dvorakova@crr.cz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1"/>
                </a:solidFill>
                <a:cs typeface="Myriad Pro"/>
              </a:rPr>
              <a:t>Telefon: 705 875 703</a:t>
            </a:r>
            <a:endParaRPr lang="cs-CZ" sz="1800" b="1" dirty="0">
              <a:solidFill>
                <a:schemeClr val="bg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8438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68590" y="553830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765D4CD-BCDA-AD35-9EAF-6418F2932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51727"/>
              </p:ext>
            </p:extLst>
          </p:nvPr>
        </p:nvGraphicFramePr>
        <p:xfrm>
          <a:off x="608370" y="257934"/>
          <a:ext cx="7927258" cy="58256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63629">
                  <a:extLst>
                    <a:ext uri="{9D8B030D-6E8A-4147-A177-3AD203B41FA5}">
                      <a16:colId xmlns:a16="http://schemas.microsoft.com/office/drawing/2014/main" val="2309634712"/>
                    </a:ext>
                  </a:extLst>
                </a:gridCol>
                <a:gridCol w="3963629">
                  <a:extLst>
                    <a:ext uri="{9D8B030D-6E8A-4147-A177-3AD203B41FA5}">
                      <a16:colId xmlns:a16="http://schemas.microsoft.com/office/drawing/2014/main" val="1492641606"/>
                    </a:ext>
                  </a:extLst>
                </a:gridCol>
              </a:tblGrid>
              <a:tr h="27487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81. výzva IROP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2385"/>
                  </a:ext>
                </a:extLst>
              </a:tr>
              <a:tr h="1401885">
                <a:tc>
                  <a:txBody>
                    <a:bodyPr/>
                    <a:lstStyle/>
                    <a:p>
                      <a:r>
                        <a:rPr lang="cs-CZ" sz="1600" dirty="0"/>
                        <a:t>Oprávnění žadatelé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Obce, dobrovolné svazky obcí, kraje, organizace zřizované nebo zakládané obcemi/kraji, OSS, PO OSS,  NNO činné v oblasti cestovního ruchu minimálně 2 roky, církve, církevní organizace, státní podnik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68269"/>
                  </a:ext>
                </a:extLst>
              </a:tr>
              <a:tr h="2996185">
                <a:tc>
                  <a:txBody>
                    <a:bodyPr/>
                    <a:lstStyle/>
                    <a:p>
                      <a:r>
                        <a:rPr lang="cs-CZ" sz="1600" dirty="0"/>
                        <a:t>Maximální a minimální výše celkových způsobilých výdajů na 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u="sng" dirty="0"/>
                        <a:t>Minimální výše </a:t>
                      </a:r>
                      <a:r>
                        <a:rPr lang="cs-CZ" sz="1600" dirty="0"/>
                        <a:t>celkových způsobilých výdajů: </a:t>
                      </a:r>
                      <a:r>
                        <a:rPr lang="cs-CZ" sz="1600" b="1" dirty="0"/>
                        <a:t>2 000 000 Kč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600" u="sng" dirty="0"/>
                        <a:t>Maximální výše </a:t>
                      </a:r>
                      <a:r>
                        <a:rPr lang="cs-CZ" sz="1600" dirty="0"/>
                        <a:t>celkových způsobilých výdajů u projektů mimo režim veřejné podpory: </a:t>
                      </a:r>
                      <a:r>
                        <a:rPr lang="cs-CZ" sz="1600" b="1" dirty="0"/>
                        <a:t>10 000 000 Kč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600" dirty="0"/>
                        <a:t>Maximální výše podpory u projektů s režimem de minimis: do výše nevyčerpaného limitu podpory de minimis</a:t>
                      </a:r>
                    </a:p>
                    <a:p>
                      <a:endParaRPr lang="cs-CZ" sz="1600" dirty="0"/>
                    </a:p>
                    <a:p>
                      <a:r>
                        <a:rPr lang="cs-CZ" sz="1200" dirty="0"/>
                        <a:t>Celková výše podpory de minimis poskytnutá jednomu příjemci (ve smyslu jednoho podniku) nesmí v žádném tříletém období přesáhnout částku 300 000 EUR.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09598"/>
                  </a:ext>
                </a:extLst>
              </a:tr>
              <a:tr h="644025">
                <a:tc>
                  <a:txBody>
                    <a:bodyPr/>
                    <a:lstStyle/>
                    <a:p>
                      <a:r>
                        <a:rPr lang="cs-CZ" sz="1600" dirty="0"/>
                        <a:t>Přípustné místo realizace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Hospodářsky a sociálně ohrožená území </a:t>
                      </a:r>
                      <a:r>
                        <a:rPr lang="cs-CZ" sz="1600" b="1" dirty="0"/>
                        <a:t>(HSOÚ)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771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0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68590" y="822959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 err="1"/>
              <a:t>Hsoú</a:t>
            </a:r>
            <a:r>
              <a:rPr lang="cs-CZ" sz="2400" cap="all" dirty="0"/>
              <a:t> – </a:t>
            </a:r>
            <a:r>
              <a:rPr lang="cs-CZ" sz="2400" dirty="0"/>
              <a:t>Ústecký kraj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57200" y="1423676"/>
            <a:ext cx="8229600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b="1" dirty="0">
                <a:cs typeface="Arial" panose="020B0604020202020204" pitchFamily="34" charset="0"/>
              </a:rPr>
              <a:t>I. Obce na území správních obvodů obcí s rozšířenou působností v Hospodářsky a sociálně ohrožených územích (HSOÚ) definovaných ve Strategii regionálního rozvoje ČR 2021+</a:t>
            </a:r>
          </a:p>
          <a:p>
            <a:pPr algn="just"/>
            <a:endParaRPr lang="cs-CZ" dirty="0">
              <a:cs typeface="Arial" panose="020B0604020202020204" pitchFamily="34" charset="0"/>
            </a:endParaRPr>
          </a:p>
          <a:p>
            <a:pPr algn="just"/>
            <a:r>
              <a:rPr lang="cs-CZ" dirty="0">
                <a:cs typeface="Arial" panose="020B0604020202020204" pitchFamily="34" charset="0"/>
              </a:rPr>
              <a:t>Děčín, Chomutov, Kadaň, Litoměřice, Litvínov, Louny, Lovosice, Most, Podbořany, Rumburk, Teplice, Ústí nad Labem, Varnsdorf, Žatec</a:t>
            </a:r>
          </a:p>
          <a:p>
            <a:pPr algn="just"/>
            <a:endParaRPr lang="cs-CZ" dirty="0">
              <a:cs typeface="Arial" panose="020B0604020202020204" pitchFamily="34" charset="0"/>
            </a:endParaRPr>
          </a:p>
          <a:p>
            <a:pPr algn="just"/>
            <a:endParaRPr lang="cs-CZ" dirty="0">
              <a:cs typeface="Arial" panose="020B0604020202020204" pitchFamily="34" charset="0"/>
            </a:endParaRPr>
          </a:p>
          <a:p>
            <a:pPr algn="just"/>
            <a:endParaRPr lang="cs-CZ" dirty="0">
              <a:cs typeface="Arial" panose="020B0604020202020204" pitchFamily="34" charset="0"/>
            </a:endParaRPr>
          </a:p>
          <a:p>
            <a:pPr algn="just"/>
            <a:r>
              <a:rPr lang="cs-CZ" b="1" i="1" dirty="0">
                <a:cs typeface="Arial" panose="020B0604020202020204" pitchFamily="34" charset="0"/>
              </a:rPr>
              <a:t>II. Obce na území bývalých vojenských újezdů a obce ovlivněny územím bývalých vojenských újezdů</a:t>
            </a:r>
          </a:p>
          <a:p>
            <a:pPr algn="just"/>
            <a:endParaRPr lang="cs-CZ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cs typeface="Arial" panose="020B0604020202020204" pitchFamily="34" charset="0"/>
            </a:endParaRPr>
          </a:p>
          <a:p>
            <a:pPr algn="just"/>
            <a:r>
              <a:rPr lang="cs-CZ" sz="1400" dirty="0">
                <a:cs typeface="Arial" panose="020B0604020202020204" pitchFamily="34" charset="0"/>
              </a:rPr>
              <a:t>Aktuální vymezení HSOÚ z usnesení vlády č. 23 ze dne 11. ledna 2021: </a:t>
            </a:r>
          </a:p>
          <a:p>
            <a:pPr algn="just"/>
            <a:r>
              <a:rPr lang="cs-CZ" sz="1400" dirty="0">
                <a:cs typeface="Arial" panose="020B0604020202020204" pitchFamily="34" charset="0"/>
                <a:hlinkClick r:id="rId3"/>
              </a:rPr>
              <a:t>https://mmr.gov.cz/getmedia/83b728dd-dcaf-449b-b446-21052b5c1617/dalsi-prilohy-Usneseni-priloha-23.pdf.aspx?ext=.pdf</a:t>
            </a:r>
            <a:endParaRPr lang="cs-CZ" sz="1400" dirty="0">
              <a:cs typeface="Arial" panose="020B0604020202020204" pitchFamily="34" charset="0"/>
            </a:endParaRPr>
          </a:p>
          <a:p>
            <a:pPr algn="just"/>
            <a:endParaRPr lang="cs-CZ" sz="15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5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9168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cap="all" dirty="0"/>
              <a:t>upozornění</a:t>
            </a:r>
            <a:endParaRPr lang="en-US" sz="24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57200" y="1423676"/>
            <a:ext cx="8229600" cy="19851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sz="2000" b="1" i="0" u="none" strike="noStrike" baseline="0" dirty="0">
                <a:solidFill>
                  <a:srgbClr val="000000"/>
                </a:solidFill>
              </a:rPr>
              <a:t>Do výzvy může být předložen jen jeden projekt za žadatele (dle IČO žadatele). </a:t>
            </a:r>
          </a:p>
          <a:p>
            <a:pPr algn="just"/>
            <a:endParaRPr lang="cs-CZ" sz="2000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Pokud žadatel podává projekt za jím zřízené/založené organizace, musí v MS2021+ uvést všechny subjekty navázané na tento projekt. Postup zadání je uveden v příručce Postup pro podání žádosti o podporu v MS2021+. </a:t>
            </a:r>
            <a:endParaRPr lang="cs-CZ" sz="1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5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963521" y="3013501"/>
            <a:ext cx="721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Účel a cíl</a:t>
            </a:r>
            <a:endParaRPr lang="cs-CZ" sz="4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116D45-1239-4C51-8CA9-FD10CC7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4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68590" y="691688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cap="all" dirty="0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743520" y="1437730"/>
            <a:ext cx="7927258" cy="3231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s-CZ" b="1" i="0" u="none" strike="noStrike" baseline="0" dirty="0">
                <a:solidFill>
                  <a:srgbClr val="000000"/>
                </a:solidFill>
              </a:rPr>
              <a:t>Účel projektu</a:t>
            </a:r>
          </a:p>
          <a:p>
            <a:pPr algn="just"/>
            <a:endParaRPr lang="cs-CZ" b="0" i="0" u="none" strike="noStrike" baseline="0" dirty="0">
              <a:solidFill>
                <a:srgbClr val="000000"/>
              </a:solidFill>
            </a:endParaRPr>
          </a:p>
          <a:p>
            <a:pPr algn="just"/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výšení informovanosti a komfortu účastníků cestovního ruchu a zlepšení dostupnosti a zpřístupnění atraktivit cestovního ruchu.</a:t>
            </a:r>
          </a:p>
          <a:p>
            <a:pPr lvl="1" algn="just"/>
            <a:endParaRPr lang="cs-CZ" sz="2000" dirty="0"/>
          </a:p>
          <a:p>
            <a:pPr lvl="1" algn="just"/>
            <a:endParaRPr lang="cs-CZ" sz="2000" dirty="0"/>
          </a:p>
          <a:p>
            <a:pPr lvl="1" algn="just"/>
            <a:endParaRPr lang="cs-CZ" sz="2000" dirty="0"/>
          </a:p>
          <a:p>
            <a:pPr algn="just"/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Cíl projektu </a:t>
            </a:r>
          </a:p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Cílem projektu je rozvoj veřejné infrastruktury cestovního ruchu sloužící návštěvníkům a rezidentům s důrazem na rekreační a volnočasové využití. </a:t>
            </a:r>
            <a:endParaRPr lang="cs-CZ" sz="20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80-798A-4D41-9C98-66B90B9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vá lo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49CDEB83DA341B73C89BFF0739B7C" ma:contentTypeVersion="15" ma:contentTypeDescription="Create a new document." ma:contentTypeScope="" ma:versionID="4ed0c9ea3612ac0d555ffa13a6aaf278">
  <xsd:schema xmlns:xsd="http://www.w3.org/2001/XMLSchema" xmlns:xs="http://www.w3.org/2001/XMLSchema" xmlns:p="http://schemas.microsoft.com/office/2006/metadata/properties" xmlns:ns2="30e291ad-f7e7-49f6-86f9-67da3b83edbb" xmlns:ns3="55b9b8e6-ce93-484b-85c3-60be995bde3d" targetNamespace="http://schemas.microsoft.com/office/2006/metadata/properties" ma:root="true" ma:fieldsID="e6b37988cca0a3d2d9a9edf99b2a961d" ns2:_="" ns3:_="">
    <xsd:import namespace="30e291ad-f7e7-49f6-86f9-67da3b83edbb"/>
    <xsd:import namespace="55b9b8e6-ce93-484b-85c3-60be995bd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291ad-f7e7-49f6-86f9-67da3b83e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9b8e6-ce93-484b-85c3-60be995bde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a37478-2f02-4567-ab3e-676bfd2a5623}" ma:internalName="TaxCatchAll" ma:showField="CatchAllData" ma:web="55b9b8e6-ce93-484b-85c3-60be995bde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b9b8e6-ce93-484b-85c3-60be995bde3d" xsi:nil="true"/>
    <lcf76f155ced4ddcb4097134ff3c332f xmlns="30e291ad-f7e7-49f6-86f9-67da3b83ed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B457D8-9ECA-4C89-8770-BDFC7C645AFB}">
  <ds:schemaRefs>
    <ds:schemaRef ds:uri="30e291ad-f7e7-49f6-86f9-67da3b83edbb"/>
    <ds:schemaRef ds:uri="55b9b8e6-ce93-484b-85c3-60be995bde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8D82F1-1ED0-43C2-9EBA-BB98DA9B07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4D971-6F12-4518-B0D7-0B94CB7AB393}">
  <ds:schemaRefs>
    <ds:schemaRef ds:uri="30e291ad-f7e7-49f6-86f9-67da3b83edbb"/>
    <ds:schemaRef ds:uri="55b9b8e6-ce93-484b-85c3-60be995bde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3837</Words>
  <Application>Microsoft Office PowerPoint</Application>
  <PresentationFormat>Předvádění na obrazovce (4:3)</PresentationFormat>
  <Paragraphs>374</Paragraphs>
  <Slides>49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Nová loga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Štefflová Lenka</cp:lastModifiedBy>
  <cp:revision>250</cp:revision>
  <cp:lastPrinted>2021-06-01T11:35:26Z</cp:lastPrinted>
  <dcterms:created xsi:type="dcterms:W3CDTF">2021-01-13T14:58:16Z</dcterms:created>
  <dcterms:modified xsi:type="dcterms:W3CDTF">2024-06-11T10:56:59Z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0x01010031549CDEB83DA341B73C89BFF0739B7C</vt:lpwstr>
  </property>
  <property fmtid="{D5CDD505-2E9C-101B-9397-08002B2CF9AE}" pid="3" name="MediaServiceImageTags">
    <vt:lpwstr/>
  </property>
</Properties>
</file>