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9" r:id="rId5"/>
    <p:sldId id="290" r:id="rId6"/>
    <p:sldId id="287" r:id="rId7"/>
    <p:sldId id="291" r:id="rId8"/>
    <p:sldId id="292" r:id="rId9"/>
    <p:sldId id="276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702C4C8-B027-47B9-A656-CAEA7006276A}">
          <p14:sldIdLst>
            <p14:sldId id="289"/>
            <p14:sldId id="290"/>
            <p14:sldId id="287"/>
            <p14:sldId id="291"/>
            <p14:sldId id="292"/>
            <p14:sldId id="276"/>
            <p14:sldId id="278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Oddíl bez názvu" id="{C11E8279-9BEC-4BE5-8DAD-2ECA60D90C33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55A2"/>
    <a:srgbClr val="0C56A4"/>
    <a:srgbClr val="0C56A6"/>
    <a:srgbClr val="00529C"/>
    <a:srgbClr val="CCCCCC"/>
    <a:srgbClr val="5FA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65F54-ECBA-427A-BF24-014C1A52E198}" v="19" dt="2021-05-31T07:02:39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8"/>
    <p:restoredTop sz="95976"/>
  </p:normalViewPr>
  <p:slideViewPr>
    <p:cSldViewPr snapToGrid="0" snapToObjects="1">
      <p:cViewPr varScale="1">
        <p:scale>
          <a:sx n="109" d="100"/>
          <a:sy n="109" d="100"/>
        </p:scale>
        <p:origin x="1272" y="114"/>
      </p:cViewPr>
      <p:guideLst>
        <p:guide orient="horz" pos="3382"/>
        <p:guide pos="4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8D42E-F170-4B77-9005-4C3AB8D024EE}" type="doc">
      <dgm:prSet loTypeId="urn:microsoft.com/office/officeart/2005/8/layout/hierarchy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9BF447-A338-4241-857D-16D223D22120}">
      <dgm:prSet phldrT="[Text]"/>
      <dgm:spPr/>
      <dgm:t>
        <a:bodyPr/>
        <a:lstStyle/>
        <a:p>
          <a:r>
            <a:rPr lang="cs-CZ" b="1" dirty="0">
              <a:solidFill>
                <a:schemeClr val="bg1"/>
              </a:solidFill>
            </a:rPr>
            <a:t>Územní odbor IROP pro Ústecký kraj</a:t>
          </a:r>
        </a:p>
        <a:p>
          <a:r>
            <a:rPr lang="cs-CZ" b="1" dirty="0">
              <a:solidFill>
                <a:schemeClr val="bg1"/>
              </a:solidFill>
            </a:rPr>
            <a:t>Ing. Viktor Kruml, ředitel odboru</a:t>
          </a:r>
        </a:p>
        <a:p>
          <a:r>
            <a:rPr lang="cs-CZ" dirty="0">
              <a:solidFill>
                <a:schemeClr val="bg1"/>
              </a:solidFill>
            </a:rPr>
            <a:t>E-mail: viktor.kruml</a:t>
          </a:r>
          <a:r>
            <a: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dirty="0">
              <a:solidFill>
                <a:schemeClr val="bg1"/>
              </a:solidFill>
            </a:rPr>
            <a:t>crr.cz</a:t>
          </a:r>
          <a:endParaRPr lang="cs-CZ" baseline="0" dirty="0">
            <a:solidFill>
              <a:schemeClr val="bg1"/>
            </a:solidFill>
          </a:endParaRPr>
        </a:p>
        <a:p>
          <a:r>
            <a:rPr lang="cs-CZ" dirty="0">
              <a:solidFill>
                <a:schemeClr val="bg1"/>
              </a:solidFill>
            </a:rPr>
            <a:t>Mobil: 735 159 463</a:t>
          </a:r>
        </a:p>
      </dgm:t>
    </dgm:pt>
    <dgm:pt modelId="{B64C378D-2E70-4D65-81D7-E0D03AC1D6C1}" type="parTrans" cxnId="{1EB41155-EA91-49D9-AB73-E1F13B2C1E93}">
      <dgm:prSet/>
      <dgm:spPr/>
      <dgm:t>
        <a:bodyPr/>
        <a:lstStyle/>
        <a:p>
          <a:endParaRPr lang="cs-CZ"/>
        </a:p>
      </dgm:t>
    </dgm:pt>
    <dgm:pt modelId="{070BC8CB-9DBC-4D56-80AC-4871596E0684}" type="sibTrans" cxnId="{1EB41155-EA91-49D9-AB73-E1F13B2C1E93}">
      <dgm:prSet/>
      <dgm:spPr/>
      <dgm:t>
        <a:bodyPr/>
        <a:lstStyle/>
        <a:p>
          <a:endParaRPr lang="cs-CZ"/>
        </a:p>
      </dgm:t>
    </dgm:pt>
    <dgm:pt modelId="{A67D603C-7116-488E-B84F-93A07D78F66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cs-CZ" b="1" dirty="0"/>
            <a:t>Vedoucí oddělení hodnocení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cs-CZ" b="1" dirty="0"/>
            <a:t> a kontroly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cs-CZ" b="1" dirty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cs-CZ" b="1" dirty="0"/>
            <a:t>Ing. Marie Mráčková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cs-CZ" dirty="0"/>
            <a:t>marie.mrackova@crr.cz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cs-CZ" b="0" dirty="0"/>
            <a:t>736 512 419</a:t>
          </a:r>
        </a:p>
      </dgm:t>
    </dgm:pt>
    <dgm:pt modelId="{91211F88-806F-4D3A-A57C-BD8A2EE4C229}" type="parTrans" cxnId="{D0328F05-09AB-4649-A91E-84939B3F2EA2}">
      <dgm:prSet/>
      <dgm:spPr/>
      <dgm:t>
        <a:bodyPr/>
        <a:lstStyle/>
        <a:p>
          <a:endParaRPr lang="cs-CZ"/>
        </a:p>
      </dgm:t>
    </dgm:pt>
    <dgm:pt modelId="{09F5F104-80F5-4B06-9E04-F3B2852DBE5D}" type="sibTrans" cxnId="{D0328F05-09AB-4649-A91E-84939B3F2EA2}">
      <dgm:prSet/>
      <dgm:spPr/>
      <dgm:t>
        <a:bodyPr/>
        <a:lstStyle/>
        <a:p>
          <a:endParaRPr lang="cs-CZ"/>
        </a:p>
      </dgm:t>
    </dgm:pt>
    <dgm:pt modelId="{C5553600-1CAE-4955-BB6C-A584CC4EBCA0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b="1" dirty="0"/>
            <a:t>Vedoucí oddělení realizace</a:t>
          </a:r>
        </a:p>
        <a:p>
          <a:endParaRPr lang="cs-CZ" b="1" dirty="0"/>
        </a:p>
        <a:p>
          <a:r>
            <a:rPr lang="cs-CZ" b="1" dirty="0"/>
            <a:t>Mgr. Jan Kostovič</a:t>
          </a:r>
        </a:p>
        <a:p>
          <a:r>
            <a:rPr lang="cs-CZ" dirty="0"/>
            <a:t>jan.kostovic@crr.cz </a:t>
          </a:r>
        </a:p>
        <a:p>
          <a:r>
            <a:rPr lang="cs-CZ" b="0" dirty="0"/>
            <a:t>703 162 055</a:t>
          </a:r>
        </a:p>
      </dgm:t>
    </dgm:pt>
    <dgm:pt modelId="{03E7EDA8-7044-4B65-9E44-60837D6301F5}" type="parTrans" cxnId="{8B7111D2-8A9D-4DED-BA7B-0F1A716C6669}">
      <dgm:prSet/>
      <dgm:spPr/>
      <dgm:t>
        <a:bodyPr/>
        <a:lstStyle/>
        <a:p>
          <a:endParaRPr lang="cs-CZ"/>
        </a:p>
      </dgm:t>
    </dgm:pt>
    <dgm:pt modelId="{CD124AA5-535E-4490-A5A0-C040C89F5644}" type="sibTrans" cxnId="{8B7111D2-8A9D-4DED-BA7B-0F1A716C6669}">
      <dgm:prSet/>
      <dgm:spPr/>
      <dgm:t>
        <a:bodyPr/>
        <a:lstStyle/>
        <a:p>
          <a:endParaRPr lang="cs-CZ"/>
        </a:p>
      </dgm:t>
    </dgm:pt>
    <dgm:pt modelId="{87A7386A-190A-4D26-B25C-46CD9BA470DF}" type="pres">
      <dgm:prSet presAssocID="{0D08D42E-F170-4B77-9005-4C3AB8D024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704714-36F9-4918-8F57-D2FB7E94F364}" type="pres">
      <dgm:prSet presAssocID="{079BF447-A338-4241-857D-16D223D22120}" presName="vertOne" presStyleCnt="0"/>
      <dgm:spPr/>
    </dgm:pt>
    <dgm:pt modelId="{611BFC66-9319-465C-9581-BCBD01444E58}" type="pres">
      <dgm:prSet presAssocID="{079BF447-A338-4241-857D-16D223D22120}" presName="txOne" presStyleLbl="node0" presStyleIdx="0" presStyleCnt="1" custScaleX="100058" custLinFactNeighborX="-2572" custLinFactNeighborY="-687">
        <dgm:presLayoutVars>
          <dgm:chPref val="3"/>
        </dgm:presLayoutVars>
      </dgm:prSet>
      <dgm:spPr>
        <a:solidFill>
          <a:schemeClr val="accent1"/>
        </a:solidFill>
      </dgm:spPr>
    </dgm:pt>
    <dgm:pt modelId="{489C6CB3-361D-4B08-8615-DF4F81400A93}" type="pres">
      <dgm:prSet presAssocID="{079BF447-A338-4241-857D-16D223D22120}" presName="parTransOne" presStyleCnt="0"/>
      <dgm:spPr/>
    </dgm:pt>
    <dgm:pt modelId="{D7126070-93FD-4FDB-92F7-894099073440}" type="pres">
      <dgm:prSet presAssocID="{079BF447-A338-4241-857D-16D223D22120}" presName="horzOne" presStyleCnt="0"/>
      <dgm:spPr/>
    </dgm:pt>
    <dgm:pt modelId="{C2421CE2-261F-414D-95FD-409ACD76F6C2}" type="pres">
      <dgm:prSet presAssocID="{A67D603C-7116-488E-B84F-93A07D78F66F}" presName="vertTwo" presStyleCnt="0"/>
      <dgm:spPr/>
    </dgm:pt>
    <dgm:pt modelId="{012C52F3-22EA-4C63-9D11-BA4EB08F93EE}" type="pres">
      <dgm:prSet presAssocID="{A67D603C-7116-488E-B84F-93A07D78F66F}" presName="txTwo" presStyleLbl="node2" presStyleIdx="0" presStyleCnt="2" custScaleX="105540">
        <dgm:presLayoutVars>
          <dgm:chPref val="3"/>
        </dgm:presLayoutVars>
      </dgm:prSet>
      <dgm:spPr>
        <a:solidFill>
          <a:schemeClr val="accent1"/>
        </a:solidFill>
      </dgm:spPr>
    </dgm:pt>
    <dgm:pt modelId="{3F73DBDB-3206-49A1-BCE7-8C5FAEE085B4}" type="pres">
      <dgm:prSet presAssocID="{A67D603C-7116-488E-B84F-93A07D78F66F}" presName="horzTwo" presStyleCnt="0"/>
      <dgm:spPr/>
    </dgm:pt>
    <dgm:pt modelId="{DBD5F274-E5CC-4A3C-96EE-0E6BBBF9E9DF}" type="pres">
      <dgm:prSet presAssocID="{09F5F104-80F5-4B06-9E04-F3B2852DBE5D}" presName="sibSpaceTwo" presStyleCnt="0"/>
      <dgm:spPr/>
    </dgm:pt>
    <dgm:pt modelId="{A12774BD-2402-4998-9DE1-FF7918C52F8F}" type="pres">
      <dgm:prSet presAssocID="{C5553600-1CAE-4955-BB6C-A584CC4EBCA0}" presName="vertTwo" presStyleCnt="0"/>
      <dgm:spPr/>
    </dgm:pt>
    <dgm:pt modelId="{BFE87D24-6D61-4097-A3F3-47C46C775F81}" type="pres">
      <dgm:prSet presAssocID="{C5553600-1CAE-4955-BB6C-A584CC4EBCA0}" presName="txTwo" presStyleLbl="node2" presStyleIdx="1" presStyleCnt="2" custScaleX="101672">
        <dgm:presLayoutVars>
          <dgm:chPref val="3"/>
        </dgm:presLayoutVars>
      </dgm:prSet>
      <dgm:spPr>
        <a:solidFill>
          <a:schemeClr val="accent1"/>
        </a:solidFill>
      </dgm:spPr>
    </dgm:pt>
    <dgm:pt modelId="{268D8E56-10D7-435E-B016-678B3EFAAA67}" type="pres">
      <dgm:prSet presAssocID="{C5553600-1CAE-4955-BB6C-A584CC4EBCA0}" presName="horzTwo" presStyleCnt="0"/>
      <dgm:spPr/>
    </dgm:pt>
  </dgm:ptLst>
  <dgm:cxnLst>
    <dgm:cxn modelId="{D0328F05-09AB-4649-A91E-84939B3F2EA2}" srcId="{079BF447-A338-4241-857D-16D223D22120}" destId="{A67D603C-7116-488E-B84F-93A07D78F66F}" srcOrd="0" destOrd="0" parTransId="{91211F88-806F-4D3A-A57C-BD8A2EE4C229}" sibTransId="{09F5F104-80F5-4B06-9E04-F3B2852DBE5D}"/>
    <dgm:cxn modelId="{BAF59C37-38C1-4067-B9BC-5FD70078346C}" type="presOf" srcId="{0D08D42E-F170-4B77-9005-4C3AB8D024EE}" destId="{87A7386A-190A-4D26-B25C-46CD9BA470DF}" srcOrd="0" destOrd="0" presId="urn:microsoft.com/office/officeart/2005/8/layout/hierarchy4"/>
    <dgm:cxn modelId="{1EB41155-EA91-49D9-AB73-E1F13B2C1E93}" srcId="{0D08D42E-F170-4B77-9005-4C3AB8D024EE}" destId="{079BF447-A338-4241-857D-16D223D22120}" srcOrd="0" destOrd="0" parTransId="{B64C378D-2E70-4D65-81D7-E0D03AC1D6C1}" sibTransId="{070BC8CB-9DBC-4D56-80AC-4871596E0684}"/>
    <dgm:cxn modelId="{565F15A7-A9AC-45BD-8FAC-7F9A49913C81}" type="presOf" srcId="{079BF447-A338-4241-857D-16D223D22120}" destId="{611BFC66-9319-465C-9581-BCBD01444E58}" srcOrd="0" destOrd="0" presId="urn:microsoft.com/office/officeart/2005/8/layout/hierarchy4"/>
    <dgm:cxn modelId="{0D73C4C0-9C07-4A35-B1E3-2F63E5606E63}" type="presOf" srcId="{C5553600-1CAE-4955-BB6C-A584CC4EBCA0}" destId="{BFE87D24-6D61-4097-A3F3-47C46C775F81}" srcOrd="0" destOrd="0" presId="urn:microsoft.com/office/officeart/2005/8/layout/hierarchy4"/>
    <dgm:cxn modelId="{8B7111D2-8A9D-4DED-BA7B-0F1A716C6669}" srcId="{079BF447-A338-4241-857D-16D223D22120}" destId="{C5553600-1CAE-4955-BB6C-A584CC4EBCA0}" srcOrd="1" destOrd="0" parTransId="{03E7EDA8-7044-4B65-9E44-60837D6301F5}" sibTransId="{CD124AA5-535E-4490-A5A0-C040C89F5644}"/>
    <dgm:cxn modelId="{75AF91F0-2E39-4922-ABB9-B990EDB7DB30}" type="presOf" srcId="{A67D603C-7116-488E-B84F-93A07D78F66F}" destId="{012C52F3-22EA-4C63-9D11-BA4EB08F93EE}" srcOrd="0" destOrd="0" presId="urn:microsoft.com/office/officeart/2005/8/layout/hierarchy4"/>
    <dgm:cxn modelId="{A587A1A1-FAE8-48F9-A4FD-0C9169B2277B}" type="presParOf" srcId="{87A7386A-190A-4D26-B25C-46CD9BA470DF}" destId="{61704714-36F9-4918-8F57-D2FB7E94F364}" srcOrd="0" destOrd="0" presId="urn:microsoft.com/office/officeart/2005/8/layout/hierarchy4"/>
    <dgm:cxn modelId="{9FF3AB23-8C07-4570-A376-90F5DFE80838}" type="presParOf" srcId="{61704714-36F9-4918-8F57-D2FB7E94F364}" destId="{611BFC66-9319-465C-9581-BCBD01444E58}" srcOrd="0" destOrd="0" presId="urn:microsoft.com/office/officeart/2005/8/layout/hierarchy4"/>
    <dgm:cxn modelId="{69C6D873-66AC-4097-931A-8DDD113EB6E6}" type="presParOf" srcId="{61704714-36F9-4918-8F57-D2FB7E94F364}" destId="{489C6CB3-361D-4B08-8615-DF4F81400A93}" srcOrd="1" destOrd="0" presId="urn:microsoft.com/office/officeart/2005/8/layout/hierarchy4"/>
    <dgm:cxn modelId="{6071138E-4CB5-4034-9F0C-A17126524093}" type="presParOf" srcId="{61704714-36F9-4918-8F57-D2FB7E94F364}" destId="{D7126070-93FD-4FDB-92F7-894099073440}" srcOrd="2" destOrd="0" presId="urn:microsoft.com/office/officeart/2005/8/layout/hierarchy4"/>
    <dgm:cxn modelId="{6449E751-F086-4132-91A0-3110496A900E}" type="presParOf" srcId="{D7126070-93FD-4FDB-92F7-894099073440}" destId="{C2421CE2-261F-414D-95FD-409ACD76F6C2}" srcOrd="0" destOrd="0" presId="urn:microsoft.com/office/officeart/2005/8/layout/hierarchy4"/>
    <dgm:cxn modelId="{8660797E-B90C-4675-8E80-3DF5B0C986F8}" type="presParOf" srcId="{C2421CE2-261F-414D-95FD-409ACD76F6C2}" destId="{012C52F3-22EA-4C63-9D11-BA4EB08F93EE}" srcOrd="0" destOrd="0" presId="urn:microsoft.com/office/officeart/2005/8/layout/hierarchy4"/>
    <dgm:cxn modelId="{8CCEA2F9-79EE-4587-99C9-544E2569AC2F}" type="presParOf" srcId="{C2421CE2-261F-414D-95FD-409ACD76F6C2}" destId="{3F73DBDB-3206-49A1-BCE7-8C5FAEE085B4}" srcOrd="1" destOrd="0" presId="urn:microsoft.com/office/officeart/2005/8/layout/hierarchy4"/>
    <dgm:cxn modelId="{6B228E20-F689-41A0-9D13-FA538781D40B}" type="presParOf" srcId="{D7126070-93FD-4FDB-92F7-894099073440}" destId="{DBD5F274-E5CC-4A3C-96EE-0E6BBBF9E9DF}" srcOrd="1" destOrd="0" presId="urn:microsoft.com/office/officeart/2005/8/layout/hierarchy4"/>
    <dgm:cxn modelId="{7989EE0F-67E7-4515-B552-F4F3D04CBC23}" type="presParOf" srcId="{D7126070-93FD-4FDB-92F7-894099073440}" destId="{A12774BD-2402-4998-9DE1-FF7918C52F8F}" srcOrd="2" destOrd="0" presId="urn:microsoft.com/office/officeart/2005/8/layout/hierarchy4"/>
    <dgm:cxn modelId="{0CD59ED9-1F62-4C37-AB21-F281ED559345}" type="presParOf" srcId="{A12774BD-2402-4998-9DE1-FF7918C52F8F}" destId="{BFE87D24-6D61-4097-A3F3-47C46C775F81}" srcOrd="0" destOrd="0" presId="urn:microsoft.com/office/officeart/2005/8/layout/hierarchy4"/>
    <dgm:cxn modelId="{5A8C15E2-F4EA-4EDE-A11D-8F948916957E}" type="presParOf" srcId="{A12774BD-2402-4998-9DE1-FF7918C52F8F}" destId="{268D8E56-10D7-435E-B016-678B3EFAAA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BFC66-9319-465C-9581-BCBD01444E58}">
      <dsp:nvSpPr>
        <dsp:cNvPr id="0" name=""/>
        <dsp:cNvSpPr/>
      </dsp:nvSpPr>
      <dsp:spPr>
        <a:xfrm>
          <a:off x="0" y="0"/>
          <a:ext cx="7419754" cy="178481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1"/>
              </a:solidFill>
            </a:rPr>
            <a:t>Územní odbor IROP pro Ústecký kraj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1"/>
              </a:solidFill>
            </a:rPr>
            <a:t>Ing. Viktor Kruml, ředitel odboru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E-mail: viktor.kruml</a:t>
          </a:r>
          <a:r>
            <a:rPr lang="cs-CZ" sz="21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sz="2100" kern="1200" dirty="0">
              <a:solidFill>
                <a:schemeClr val="bg1"/>
              </a:solidFill>
            </a:rPr>
            <a:t>crr.cz</a:t>
          </a:r>
          <a:endParaRPr lang="cs-CZ" sz="2100" kern="1200" baseline="0" dirty="0">
            <a:solidFill>
              <a:schemeClr val="bg1"/>
            </a:solidFill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Mobil: 735 159 463</a:t>
          </a:r>
        </a:p>
      </dsp:txBody>
      <dsp:txXfrm>
        <a:off x="52276" y="52276"/>
        <a:ext cx="7315202" cy="1680265"/>
      </dsp:txXfrm>
    </dsp:sp>
    <dsp:sp modelId="{012C52F3-22EA-4C63-9D11-BA4EB08F93EE}">
      <dsp:nvSpPr>
        <dsp:cNvPr id="0" name=""/>
        <dsp:cNvSpPr/>
      </dsp:nvSpPr>
      <dsp:spPr>
        <a:xfrm>
          <a:off x="3338" y="1982609"/>
          <a:ext cx="3629793" cy="178481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600" b="1" kern="1200" dirty="0"/>
            <a:t>Vedoucí oddělení hodnocení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600" b="1" kern="1200" dirty="0"/>
            <a:t> a kontroly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cs-CZ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Ing. Marie Mráčková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marie.mrackova@crr.cz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/>
            <a:t>736 512 419</a:t>
          </a:r>
        </a:p>
      </dsp:txBody>
      <dsp:txXfrm>
        <a:off x="55614" y="2034885"/>
        <a:ext cx="3525241" cy="1680265"/>
      </dsp:txXfrm>
    </dsp:sp>
    <dsp:sp modelId="{BFE87D24-6D61-4097-A3F3-47C46C775F81}">
      <dsp:nvSpPr>
        <dsp:cNvPr id="0" name=""/>
        <dsp:cNvSpPr/>
      </dsp:nvSpPr>
      <dsp:spPr>
        <a:xfrm>
          <a:off x="3922029" y="1982609"/>
          <a:ext cx="3496762" cy="178481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Vedoucí oddělení realizace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Mgr. Jan Kostovič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jan.kostovic@crr.cz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/>
            <a:t>703 162 055</a:t>
          </a:r>
        </a:p>
      </dsp:txBody>
      <dsp:txXfrm>
        <a:off x="3974305" y="2034885"/>
        <a:ext cx="3392210" cy="1680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8B61CF2-46DE-C141-AA64-5A32E045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1" r:id="rId4"/>
    <p:sldLayoutId id="2147483662" r:id="rId5"/>
    <p:sldLayoutId id="2147483660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gov.cz/cs/irop-2021-2027/dokumenty" TargetMode="External"/><Relationship Id="rId2" Type="http://schemas.openxmlformats.org/officeDocument/2006/relationships/hyperlink" Target="https://irop.mmr.cz/cs/irop-2021-2027/dokumenty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rop.gov.cz/cs/irop-2021-2027/dokumenty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gov.cz/cs" TargetMode="External"/><Relationship Id="rId2" Type="http://schemas.openxmlformats.org/officeDocument/2006/relationships/hyperlink" Target="https://crr.gov.cz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rop.gov.cz/cs/irop-2021-2027/zmeny-v-irop-2021-2027" TargetMode="External"/><Relationship Id="rId4" Type="http://schemas.openxmlformats.org/officeDocument/2006/relationships/hyperlink" Target="https://irop.gov.cz/cs/ms-202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s.crr.cz/faq" TargetMode="External"/><Relationship Id="rId2" Type="http://schemas.openxmlformats.org/officeDocument/2006/relationships/hyperlink" Target="https://ks.crr.cz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779228" y="927335"/>
            <a:ext cx="7621822" cy="50196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Seminář pro žadatele IROP</a:t>
            </a:r>
            <a:r>
              <a:rPr lang="cs-CZ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cs-CZ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Open Sans" panose="020B0606030504020204" pitchFamily="34" charset="0"/>
              </a:rPr>
              <a:t> CESTOVNÍ RUCH</a:t>
            </a:r>
          </a:p>
          <a:p>
            <a:endParaRPr lang="cs-CZ" sz="2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Open Sans" panose="020B0606030504020204" pitchFamily="34" charset="0"/>
              </a:rPr>
              <a:t>	SC 4.4. -  81</a:t>
            </a:r>
            <a:r>
              <a:rPr lang="cs-CZ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. výzva IROP</a:t>
            </a:r>
          </a:p>
          <a:p>
            <a:endParaRPr lang="cs-CZ" sz="24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endParaRPr lang="cs-CZ" sz="24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93C5EC-424C-AC4D-B30E-0A1EDBAEB96F}"/>
              </a:ext>
            </a:extLst>
          </p:cNvPr>
          <p:cNvSpPr txBox="1">
            <a:spLocks/>
          </p:cNvSpPr>
          <p:nvPr/>
        </p:nvSpPr>
        <p:spPr>
          <a:xfrm>
            <a:off x="748381" y="5577122"/>
            <a:ext cx="6524625" cy="369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06. 2024    Ústí nad Labem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624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0DB32EA-E6CA-2791-042F-84995534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61EAF42-0841-572B-50EF-2C20A6584F61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EX ANTE KONTROLA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0A60B7-7671-542D-A445-45BC3EF60E21}"/>
              </a:ext>
            </a:extLst>
          </p:cNvPr>
          <p:cNvSpPr/>
          <p:nvPr/>
        </p:nvSpPr>
        <p:spPr>
          <a:xfrm>
            <a:off x="597310" y="1196798"/>
            <a:ext cx="8037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provádí se na základě výsledků ex ante analýzy rizik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Zahrnuje oblasti, které ex ante analýza rizik vyhodnotila jako rizikové.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forma:</a:t>
            </a: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administrativního ověření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ověření na základě předložených dokladů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(v režimu úkonů předcházející kontrole) nebo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veřejnosprávní kontrola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administrativní kontrola, kontrola na místě.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upozornění!</a:t>
            </a: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Projekt může být vyřazen z procesu hodnocení, pokud ex ante kontrola 	zjistí porušení podmínek stanovených výzvou.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Více viz Obecná pravidla, kap. 3.6 Ex ante kontrola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6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E54F9D8-0878-CA0C-1F59-BE810387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6B9ED9C-D5AC-CAF9-DD1B-8829FA460FE6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Výběr projektů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31611F3-6525-4247-598A-1CC773A8A444}"/>
              </a:ext>
            </a:extLst>
          </p:cNvPr>
          <p:cNvSpPr/>
          <p:nvPr/>
        </p:nvSpPr>
        <p:spPr>
          <a:xfrm>
            <a:off x="597310" y="1196798"/>
            <a:ext cx="803787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Provádí ŘO IROP na základě výsledků hodnocení provedeného Centrem.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Pokud projekt úspěšně projde hodnocením, ale v systému MS2021+ dosud nebyly doloženy všechny dokumenty nezbytné pro vydání PA/Rozhodnutí, je projekt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doporučen s výhradou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Dokumenty, které je žadatel povinen předložit nejpozději k datu vydání PA/Rozhodnutí (viz informace ve Specifických pravidlech) a nebyly doloženy s podáním žádosti o podporu, předkládá žadatel jako přílohu žádosti o změnu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nejpozději do roka od nastavení stavu PP25b Žádost o podporu doporučena k financování s výhradou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Rozhodnutí o poskytnutí dotace a Podmínky upravují minimálně tyto oblasti: informace o příjemci dotace, informace o projektu, povinnosti a práva příjemce, finanční opravy za neplnění povinností.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50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A086A02-E27E-5CA7-344E-8429A028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457DF8C-4446-B4A6-4B19-F6D8C357727E}"/>
              </a:ext>
            </a:extLst>
          </p:cNvPr>
          <p:cNvSpPr txBox="1">
            <a:spLocks/>
          </p:cNvSpPr>
          <p:nvPr/>
        </p:nvSpPr>
        <p:spPr>
          <a:xfrm>
            <a:off x="683567" y="553421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Veřejné zakázky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B55A2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195219B-766D-C6CF-973D-3B76F1EED0F9}"/>
              </a:ext>
            </a:extLst>
          </p:cNvPr>
          <p:cNvSpPr/>
          <p:nvPr/>
        </p:nvSpPr>
        <p:spPr>
          <a:xfrm>
            <a:off x="683567" y="1021134"/>
            <a:ext cx="74444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Metodický pokyn pro oblast veřejných zakázek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Definovány zákl. povinnosti zadavatelů v oblasti zadávání zakázek nespadajících pod působnost zák. č. 134/2016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Aktuální verze dostupná na: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>
              <a:latin typeface="Arial" panose="020B0604020202020204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hlinkClick r:id="rId3"/>
              </a:rPr>
              <a:t>https://irop.gov.cz/cs/irop-2021-2027/dokumenty</a:t>
            </a:r>
            <a:endParaRPr lang="cs-CZ" dirty="0"/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Nejdůležitější změny: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výslovně požadováno, aby profil zadavatele používaný příjemci byl certifikován, resp. aby byl uveden na seznamu certifikovaných elektronických nástrojů (bod 7.1.2)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370B1B-4E39-8F18-4D98-B1D9B838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BAD2B68-91DE-6A49-61AD-3C05FFBEBCFC}"/>
              </a:ext>
            </a:extLst>
          </p:cNvPr>
          <p:cNvSpPr txBox="1"/>
          <p:nvPr/>
        </p:nvSpPr>
        <p:spPr>
          <a:xfrm>
            <a:off x="683568" y="352700"/>
            <a:ext cx="791514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12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cs-CZ" b="1" i="0" dirty="0">
                <a:solidFill>
                  <a:srgbClr val="0B55A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Implementace zásady „významně nepoškozovat“ životní prostředí (DNSH) v projektech IROP 2021-2027</a:t>
            </a:r>
          </a:p>
          <a:p>
            <a:endParaRPr lang="cs-CZ" b="1" i="0" u="none" strike="noStrike" baseline="0" dirty="0">
              <a:solidFill>
                <a:srgbClr val="0B55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pomůcka pro příjemce, ze které mohou vycházet při popisu splnění implementace zásady „významně nepoškozovat“ životní prostředí (DNSH) a prověřování infrastruktury z hlediska klimatického dopadu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této pomůcky jsou i dvě přílohy nepovinných vzorů - Závěrečná zpráva TDI, pokud jsou v projektu pořizovány zařízení pro používání vody, a Vzor výpočtu – odpady, v případě dokládání splnění podmínky </a:t>
            </a:r>
          </a:p>
          <a:p>
            <a:pPr algn="just"/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70 % odpadů k opětovnému použití; zmíněné přílohy mohou pomoci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příjemcům vytvořit část dokumentace, kterou budou také splnění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podmínek DNSH prokazovat při případné veřejnosprávní kontrole, a ze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které mohou zároveň při Závěrečné Zprávě o realizaci vycházet 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https://irop.gov.cz/cs/irop-2021-2027/dokumenty</a:t>
            </a:r>
            <a:endParaRPr lang="cs-CZ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13ED53-C18D-1EA4-08FC-EBE8FFAD9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736" y="4183531"/>
            <a:ext cx="2910981" cy="18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B5837DA-D836-7763-B1EF-B8F5919C3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07572E1-C25C-34B3-389F-88AC8DE71B9C}"/>
              </a:ext>
            </a:extLst>
          </p:cNvPr>
          <p:cNvSpPr txBox="1">
            <a:spLocks/>
          </p:cNvSpPr>
          <p:nvPr/>
        </p:nvSpPr>
        <p:spPr>
          <a:xfrm>
            <a:off x="1127926" y="485431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Centrum pro regionální rozvoj České republiky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</a:t>
            </a:r>
            <a:r>
              <a:rPr kumimoji="0" lang="cs-CZ" sz="1800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informace pro žadatele a příjemc</a:t>
            </a:r>
            <a:r>
              <a:rPr kumimoji="0" lang="cs-CZ" sz="1800" b="1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</a:t>
            </a:r>
            <a:endParaRPr kumimoji="0" lang="en-US" sz="1800" b="1" i="0" u="none" strike="noStrike" kern="1200" cap="all" spc="0" normalizeH="0" baseline="0" noProof="0" dirty="0">
              <a:ln>
                <a:noFill/>
              </a:ln>
              <a:solidFill>
                <a:srgbClr val="0B55A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4C3DF4B-387D-8A81-1362-52373D1C45D8}"/>
              </a:ext>
            </a:extLst>
          </p:cNvPr>
          <p:cNvSpPr txBox="1">
            <a:spLocks/>
          </p:cNvSpPr>
          <p:nvPr/>
        </p:nvSpPr>
        <p:spPr>
          <a:xfrm>
            <a:off x="894268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7443788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webové stránky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https://crr.gov.cz/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>
                <a:tab pos="7443788" algn="l"/>
              </a:tabLst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informace k výzvám IROP 2021 – 2027: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https://irop.gov.cz/cs</a:t>
            </a:r>
            <a:endParaRPr kumimoji="0" lang="cs-CZ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příručky pro práci v MS2021+: </a:t>
            </a:r>
            <a:r>
              <a:rPr kumimoji="0" lang="cs-CZ" sz="2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https://irop.gov.cz/cs/ms-2021</a:t>
            </a:r>
            <a:endParaRPr kumimoji="0" lang="cs-CZ" sz="20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změny oproti IROP I: </a:t>
            </a:r>
            <a:br>
              <a:rPr kumimoji="0" lang="cs-CZ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https://irop.gov.cz/cs/irop-2021-2027/zmeny-v-irop-2021-2027</a:t>
            </a:r>
            <a:endParaRPr kumimoji="0" lang="cs-CZ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lang="cs-CZ" sz="2000" u="sng" dirty="0">
              <a:latin typeface="Arial" panose="020B060402020202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kumimoji="0" lang="cs-CZ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kumimoji="0" lang="cs-CZ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0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F933821-A5DA-7140-8831-7E4D84AA8A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501650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1CD06E-30C7-0F4B-9F7B-A86A3F339833}"/>
              </a:ext>
            </a:extLst>
          </p:cNvPr>
          <p:cNvSpPr txBox="1">
            <a:spLocks/>
          </p:cNvSpPr>
          <p:nvPr/>
        </p:nvSpPr>
        <p:spPr>
          <a:xfrm>
            <a:off x="0" y="2938585"/>
            <a:ext cx="9143999" cy="890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r>
              <a:rPr lang="cs-CZ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506027" y="572227"/>
            <a:ext cx="8424909" cy="531684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dirty="0">
                <a:solidFill>
                  <a:schemeClr val="bg1"/>
                </a:solidFill>
                <a:latin typeface="Arial"/>
                <a:cs typeface="Arial"/>
              </a:rPr>
              <a:t>PROGRAM</a:t>
            </a:r>
            <a:r>
              <a:rPr lang="cs-CZ" sz="5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cs-CZ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6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bg1"/>
                </a:solidFill>
              </a:rPr>
              <a:t>08:30 – 09:00	</a:t>
            </a:r>
            <a:r>
              <a:rPr lang="cs-CZ" sz="1800" dirty="0">
                <a:solidFill>
                  <a:schemeClr val="bg1"/>
                </a:solidFill>
              </a:rPr>
              <a:t>Registrace účastníků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bg1"/>
                </a:solidFill>
              </a:rPr>
              <a:t>09:00 – 09:10	Ú</a:t>
            </a:r>
            <a:r>
              <a:rPr lang="cs-CZ" sz="1800" dirty="0">
                <a:solidFill>
                  <a:schemeClr val="bg1"/>
                </a:solidFill>
              </a:rPr>
              <a:t>vodní slovo, novinky z Centra pro regionální rozvoj ČR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bg1"/>
                </a:solidFill>
              </a:rPr>
              <a:t>09:10 – 09:30	</a:t>
            </a:r>
            <a:r>
              <a:rPr lang="cs-CZ" sz="1800" dirty="0">
                <a:solidFill>
                  <a:schemeClr val="bg1"/>
                </a:solidFill>
              </a:rPr>
              <a:t>Systém hodnocení projektů IROP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bg1"/>
                </a:solidFill>
              </a:rPr>
              <a:t>09:30 – 11:00	</a:t>
            </a:r>
            <a:r>
              <a:rPr lang="cs-CZ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CESTOVNÍ RUCH 81. výzva IROP (parametry 								výzvy, podporované aktivity, způsobilé výdaje, povinné 					přílohy žádosti, kritéria hodnocení)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bg1"/>
                </a:solidFill>
              </a:rPr>
              <a:t>11:00</a:t>
            </a:r>
            <a:r>
              <a:rPr lang="cs-CZ" sz="1800" dirty="0">
                <a:solidFill>
                  <a:schemeClr val="bg1"/>
                </a:solidFill>
              </a:rPr>
              <a:t> – 11:30 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solidFill>
                  <a:schemeClr val="bg1"/>
                </a:solidFill>
              </a:rPr>
              <a:t>Diskuse 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3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Územní odbor IROP pro Ústecký kraj</a:t>
            </a:r>
            <a:endParaRPr lang="cs-CZ" sz="2800" b="1" kern="0" dirty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773506" y="1549687"/>
            <a:ext cx="8012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bg1"/>
                </a:solidFill>
              </a:rPr>
              <a:t>Adresa</a:t>
            </a:r>
            <a:r>
              <a:rPr lang="cs-CZ" dirty="0">
                <a:solidFill>
                  <a:schemeClr val="bg1"/>
                </a:solidFill>
              </a:rPr>
              <a:t>: Dvořákova 3134/2, Ústí nad Labem </a:t>
            </a:r>
            <a:r>
              <a:rPr lang="cs-CZ" b="1" dirty="0">
                <a:solidFill>
                  <a:schemeClr val="bg1"/>
                </a:solidFill>
              </a:rPr>
              <a:t>Kontaktní osoby:</a:t>
            </a:r>
            <a:endParaRPr lang="cs-CZ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BDB316-E8D2-49D6-9E02-C29BB18B2864}"/>
              </a:ext>
            </a:extLst>
          </p:cNvPr>
          <p:cNvGraphicFramePr/>
          <p:nvPr/>
        </p:nvGraphicFramePr>
        <p:xfrm>
          <a:off x="656468" y="2137493"/>
          <a:ext cx="7422130" cy="3768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489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785" y="1732701"/>
            <a:ext cx="7720779" cy="18920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pl-PL" sz="4800" cap="all" dirty="0">
                <a:solidFill>
                  <a:schemeClr val="bg1"/>
                </a:solidFill>
              </a:rPr>
              <a:t>SYSTÉM HODNOCENÍ PROJEKTŮ irop</a:t>
            </a:r>
            <a:endParaRPr lang="cs-CZ" sz="4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11610" y="4571999"/>
            <a:ext cx="6400800" cy="7214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Marie Mráčková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DF3A7F2-5606-CD41-F8C6-4572C1D4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6760F0F-8E74-AD8A-77F7-45D2BC93A0A6}"/>
              </a:ext>
            </a:extLst>
          </p:cNvPr>
          <p:cNvSpPr txBox="1">
            <a:spLocks/>
          </p:cNvSpPr>
          <p:nvPr/>
        </p:nvSpPr>
        <p:spPr>
          <a:xfrm>
            <a:off x="683568" y="60123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Obecné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B55A2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3E927A-A0D0-C70D-4D3F-BAA793108EBF}"/>
              </a:ext>
            </a:extLst>
          </p:cNvPr>
          <p:cNvSpPr txBox="1">
            <a:spLocks/>
          </p:cNvSpPr>
          <p:nvPr/>
        </p:nvSpPr>
        <p:spPr>
          <a:xfrm>
            <a:off x="759542" y="147688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Centrum pro regionální rozvoj České republiky je výhradním zprostředkujícím subjektem v IROP 2021-2027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je jako jediné pověřeno administrací předložených projektů do IROP.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ITI/MAS zůstávají v roli nositele integrované územní strategie a posuzují pouze soulad projektového záměru žadatele s integrovanou strategií ITI/CLLD.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Hodnocení podaných žádostí o podporu pod ITI/CLLD tak plně přechází na Centrum.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Všechny výzvy v IROP jsou průběžné 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jedná se o nesoutěžní výzvy, projekty se nebodují – tzn. hodnocení probíhá průběžně ihned po ručním podání žádosti o podporu, hodnotí se splnění nastaveného standardu.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 integrovaných nástrojů </a:t>
            </a: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nejsou vyhlašovány integrované </a:t>
            </a:r>
            <a:r>
              <a:rPr kumimoji="0" lang="cs-CZ" sz="19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podvýzvy</a:t>
            </a: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tzn. žadatelé podávají žádosti přímo do výzev ŘO IROP pro integrované projekty po kladném vyjádření ITI/MAS. </a:t>
            </a:r>
            <a:endParaRPr kumimoji="0" lang="cs-CZ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83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C5AD9A6-B12B-509B-019A-35F36FDF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F95E2B6-B5DE-8B2E-8EFA-A3FC2AA1C931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B55A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Změny ve vztahu ke komunikaci s Centrem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B55A2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AE19DA5-555D-02DF-3A50-F3ADFEC5962F}"/>
              </a:ext>
            </a:extLst>
          </p:cNvPr>
          <p:cNvSpPr/>
          <p:nvPr/>
        </p:nvSpPr>
        <p:spPr>
          <a:xfrm>
            <a:off x="377302" y="857958"/>
            <a:ext cx="8309498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b="1" dirty="0">
              <a:latin typeface="Arial" panose="020B060402020202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Konzultační servis IROP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https://ks.crr.cz/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Přínosem pro uživatele systému je přehled všech jejich dotazů a odpovědí na jednom místě.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komunikace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 fázi před předložením žádosti o podporu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pravidelně se zveřejňují i tzv. FAQ k dané aktivitě (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https://ks.crr.cz/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).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116DEE-F68F-0CA3-49E9-C308F679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812" y="3720281"/>
            <a:ext cx="3762375" cy="26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5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BBF7AF-CADF-B0BE-06F0-033BC809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F450CD-BD2F-3C86-57D0-B0334068E4B8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Hodnocení Projektu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5039584-83A0-5B3F-BF31-2904E8A11849}"/>
              </a:ext>
            </a:extLst>
          </p:cNvPr>
          <p:cNvSpPr/>
          <p:nvPr/>
        </p:nvSpPr>
        <p:spPr>
          <a:xfrm>
            <a:off x="2185907" y="1447680"/>
            <a:ext cx="4400139" cy="436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Formální náležitosti a přijatelnost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3485CAA-5B2F-E37E-CEB8-3F6F15BE65C3}"/>
              </a:ext>
            </a:extLst>
          </p:cNvPr>
          <p:cNvSpPr/>
          <p:nvPr/>
        </p:nvSpPr>
        <p:spPr>
          <a:xfrm>
            <a:off x="2225701" y="2317957"/>
            <a:ext cx="4360344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Analýza rizik ex ante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9E81CE0-7D98-9611-B162-28FD6138768D}"/>
              </a:ext>
            </a:extLst>
          </p:cNvPr>
          <p:cNvSpPr/>
          <p:nvPr/>
        </p:nvSpPr>
        <p:spPr>
          <a:xfrm>
            <a:off x="2225700" y="3073688"/>
            <a:ext cx="4400139" cy="6038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(Ex ante kontrola)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7ED8B6-2667-5023-3BB7-8220F6308325}"/>
              </a:ext>
            </a:extLst>
          </p:cNvPr>
          <p:cNvSpPr/>
          <p:nvPr/>
        </p:nvSpPr>
        <p:spPr>
          <a:xfrm>
            <a:off x="2205803" y="4038025"/>
            <a:ext cx="4400139" cy="5309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Výběr projektů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7A218A0-F0DA-CEE5-C064-D351C6AAB894}"/>
              </a:ext>
            </a:extLst>
          </p:cNvPr>
          <p:cNvSpPr/>
          <p:nvPr/>
        </p:nvSpPr>
        <p:spPr>
          <a:xfrm>
            <a:off x="2185907" y="4903964"/>
            <a:ext cx="4400138" cy="6038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Příprava, vydání právního aktu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0A1B0B38-86DC-F85F-E37D-3500B60CDB3E}"/>
              </a:ext>
            </a:extLst>
          </p:cNvPr>
          <p:cNvSpPr/>
          <p:nvPr/>
        </p:nvSpPr>
        <p:spPr>
          <a:xfrm>
            <a:off x="4262015" y="1840650"/>
            <a:ext cx="484632" cy="4708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8BA4CB25-5B7D-F6DE-C06A-6A2F44A9BA87}"/>
              </a:ext>
            </a:extLst>
          </p:cNvPr>
          <p:cNvSpPr/>
          <p:nvPr/>
        </p:nvSpPr>
        <p:spPr>
          <a:xfrm>
            <a:off x="4262015" y="2727175"/>
            <a:ext cx="484632" cy="3979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9ED78847-8F0F-CD44-2D52-6EC9A1B49626}"/>
              </a:ext>
            </a:extLst>
          </p:cNvPr>
          <p:cNvSpPr/>
          <p:nvPr/>
        </p:nvSpPr>
        <p:spPr>
          <a:xfrm>
            <a:off x="4262015" y="3635694"/>
            <a:ext cx="484632" cy="44422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083DC210-478B-315E-5936-643AA3044273}"/>
              </a:ext>
            </a:extLst>
          </p:cNvPr>
          <p:cNvSpPr/>
          <p:nvPr/>
        </p:nvSpPr>
        <p:spPr>
          <a:xfrm>
            <a:off x="4262015" y="4534660"/>
            <a:ext cx="484632" cy="4395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90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6F3EF4A-D328-5BB2-AD06-D78790A5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B43A666-7F12-7853-A4DD-1CF20029621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Hodnocení projektu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771920B-EE53-9E47-A637-296EA902E0F7}"/>
              </a:ext>
            </a:extLst>
          </p:cNvPr>
          <p:cNvSpPr/>
          <p:nvPr/>
        </p:nvSpPr>
        <p:spPr>
          <a:xfrm>
            <a:off x="683567" y="1223164"/>
            <a:ext cx="7602802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Žadatel může podat žádost o přezkum výsledku hodnocení žádosti o podporu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 kontrole přijatelnosti a formálních náležitostí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Podává se do 15 kalendářních dnů ode dne doručení výsledku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 to: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elektronicky v MS2021+, postup je uveden v příloze č. 19 	Obecných 	pravidel pro žadatele a příjemce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písemně prostřednictvím formuláře uvedeného na webových 	stránkách na adresu Centra.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Přezkumné řízení provádí ŘO IROP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 30 kalendářních dní od doručení žádosti o přezkum (ve složitějších případech do 60 pracovních dní).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základě výsledku přezkumného řízení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žádost je vrácena k opravnému hodnocení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žádost je vyřazena z dalšího procesu hodnocení</a:t>
            </a:r>
          </a:p>
        </p:txBody>
      </p:sp>
    </p:spTree>
    <p:extLst>
      <p:ext uri="{BB962C8B-B14F-4D97-AF65-F5344CB8AC3E}">
        <p14:creationId xmlns:p14="http://schemas.microsoft.com/office/powerpoint/2010/main" val="218681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01F059A-5BDA-768C-184F-C549E5A0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622DDB2-F475-6CCC-777B-5F9ABEE3E725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EX ANTE analýza rizik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D458D20-C29F-6007-0855-5DC979A61DE9}"/>
              </a:ext>
            </a:extLst>
          </p:cNvPr>
          <p:cNvSpPr/>
          <p:nvPr/>
        </p:nvSpPr>
        <p:spPr>
          <a:xfrm>
            <a:off x="597310" y="1196798"/>
            <a:ext cx="8037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provádí Centrum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ověřují se zejména rizika: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nezpůsobilosti/nehospodárnosti/neefektivnosti výdajů a zahrnutí nepřímých nákladů do výdajů přímých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podvodu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 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dvojího financování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realizovatelnosti projektu pro věcné a finanční stránce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nedosažení plánovaných indikátorů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pochybení ve veřejných zakázkách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nezajištění udržitelnosti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nedovolené veřejné podpory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nedosažení výstupů a realizace projektu v předloženém harmonogramu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nesouladu realizace s podmínkami a dalšími závaznými postupy</a:t>
            </a:r>
          </a:p>
        </p:txBody>
      </p:sp>
    </p:spTree>
    <p:extLst>
      <p:ext uri="{BB962C8B-B14F-4D97-AF65-F5344CB8AC3E}">
        <p14:creationId xmlns:p14="http://schemas.microsoft.com/office/powerpoint/2010/main" val="3513894600"/>
      </p:ext>
    </p:extLst>
  </p:cSld>
  <p:clrMapOvr>
    <a:masterClrMapping/>
  </p:clrMapOvr>
</p:sld>
</file>

<file path=ppt/theme/theme1.xml><?xml version="1.0" encoding="utf-8"?>
<a:theme xmlns:a="http://schemas.openxmlformats.org/drawingml/2006/main" name="CR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R PPT modra" id="{D7112295-DE83-5842-848C-194A14FDB72F}" vid="{3F9FFF0E-BF0B-D64C-A9D2-5EEC900BA2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8D86AC3B5A3C4A870FE08A4AFE13C5" ma:contentTypeVersion="15" ma:contentTypeDescription="Vytvoří nový dokument" ma:contentTypeScope="" ma:versionID="360704f74bd6eb36287eab54b17353b6">
  <xsd:schema xmlns:xsd="http://www.w3.org/2001/XMLSchema" xmlns:xs="http://www.w3.org/2001/XMLSchema" xmlns:p="http://schemas.microsoft.com/office/2006/metadata/properties" xmlns:ns2="913ff78c-8145-49bc-92c7-825c2a948565" xmlns:ns3="8d514c59-15ed-4ede-8a38-b9913b465219" targetNamespace="http://schemas.microsoft.com/office/2006/metadata/properties" ma:root="true" ma:fieldsID="1ac64fc621fdc0939dc26d3e3b5b6fbd" ns2:_="" ns3:_="">
    <xsd:import namespace="913ff78c-8145-49bc-92c7-825c2a948565"/>
    <xsd:import namespace="8d514c59-15ed-4ede-8a38-b9913b465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ff78c-8145-49bc-92c7-825c2a9485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ee38a382-c502-43bf-abac-d2fc79361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14c59-15ed-4ede-8a38-b9913b46521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8c876e1-21fd-4e15-94d2-a7fe74bb5e8d}" ma:internalName="TaxCatchAll" ma:showField="CatchAllData" ma:web="8d514c59-15ed-4ede-8a38-b9913b4652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3ff78c-8145-49bc-92c7-825c2a948565">
      <Terms xmlns="http://schemas.microsoft.com/office/infopath/2007/PartnerControls"/>
    </lcf76f155ced4ddcb4097134ff3c332f>
    <TaxCatchAll xmlns="8d514c59-15ed-4ede-8a38-b9913b46521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668EE8-0846-4416-B6EA-81D94F59A8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3ff78c-8145-49bc-92c7-825c2a948565"/>
    <ds:schemaRef ds:uri="8d514c59-15ed-4ede-8a38-b9913b465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E3B53-7D8C-4326-9550-30E901F4BAF5}">
  <ds:schemaRefs>
    <ds:schemaRef ds:uri="http://schemas.microsoft.com/office/2006/metadata/properties"/>
    <ds:schemaRef ds:uri="http://schemas.microsoft.com/office/infopath/2007/PartnerControls"/>
    <ds:schemaRef ds:uri="913ff78c-8145-49bc-92c7-825c2a948565"/>
    <ds:schemaRef ds:uri="8d514c59-15ed-4ede-8a38-b9913b465219"/>
  </ds:schemaRefs>
</ds:datastoreItem>
</file>

<file path=customXml/itemProps3.xml><?xml version="1.0" encoding="utf-8"?>
<ds:datastoreItem xmlns:ds="http://schemas.openxmlformats.org/officeDocument/2006/customXml" ds:itemID="{AF0940EA-64B9-4420-8503-C776D5D5FD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CRR template</Template>
  <TotalTime>328</TotalTime>
  <Words>1099</Words>
  <Application>Microsoft Office PowerPoint</Application>
  <PresentationFormat>Předvádění na obrazovce (4:3)</PresentationFormat>
  <Paragraphs>150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Open Sans</vt:lpstr>
      <vt:lpstr>Wingdings</vt:lpstr>
      <vt:lpstr>CRR template</vt:lpstr>
      <vt:lpstr>Prezentace aplikace PowerPoint</vt:lpstr>
      <vt:lpstr>Prezentace aplikace PowerPoint</vt:lpstr>
      <vt:lpstr>Prezentace aplikace PowerPoint</vt:lpstr>
      <vt:lpstr>SYSTÉM HODNOCENÍ PROJEKTŮ irop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více řádků, třeba i na tři anebo dokonce i na čtyři.</dc:title>
  <dc:subject/>
  <dc:creator>Microsoft Office User</dc:creator>
  <cp:keywords/>
  <dc:description/>
  <cp:lastModifiedBy>Štefflová Lenka</cp:lastModifiedBy>
  <cp:revision>18</cp:revision>
  <dcterms:created xsi:type="dcterms:W3CDTF">2021-01-13T14:58:16Z</dcterms:created>
  <dcterms:modified xsi:type="dcterms:W3CDTF">2024-06-11T11:57:41Z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0x010100BB8D86AC3B5A3C4A870FE08A4AFE13C5</vt:lpwstr>
  </property>
</Properties>
</file>