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3665" r:id="rId5"/>
  </p:sldMasterIdLst>
  <p:notesMasterIdLst>
    <p:notesMasterId r:id="rId115"/>
  </p:notesMasterIdLst>
  <p:handoutMasterIdLst>
    <p:handoutMasterId r:id="rId116"/>
  </p:handoutMasterIdLst>
  <p:sldIdLst>
    <p:sldId id="762" r:id="rId6"/>
    <p:sldId id="260" r:id="rId7"/>
    <p:sldId id="547" r:id="rId8"/>
    <p:sldId id="611" r:id="rId9"/>
    <p:sldId id="612" r:id="rId10"/>
    <p:sldId id="652" r:id="rId11"/>
    <p:sldId id="639" r:id="rId12"/>
    <p:sldId id="351" r:id="rId13"/>
    <p:sldId id="640" r:id="rId14"/>
    <p:sldId id="347" r:id="rId15"/>
    <p:sldId id="348" r:id="rId16"/>
    <p:sldId id="659" r:id="rId17"/>
    <p:sldId id="349" r:id="rId18"/>
    <p:sldId id="657" r:id="rId19"/>
    <p:sldId id="664" r:id="rId20"/>
    <p:sldId id="651" r:id="rId21"/>
    <p:sldId id="376" r:id="rId22"/>
    <p:sldId id="350" r:id="rId23"/>
    <p:sldId id="660" r:id="rId24"/>
    <p:sldId id="641" r:id="rId25"/>
    <p:sldId id="332" r:id="rId26"/>
    <p:sldId id="352" r:id="rId27"/>
    <p:sldId id="658" r:id="rId28"/>
    <p:sldId id="353" r:id="rId29"/>
    <p:sldId id="661" r:id="rId30"/>
    <p:sldId id="645" r:id="rId31"/>
    <p:sldId id="354" r:id="rId32"/>
    <p:sldId id="635" r:id="rId33"/>
    <p:sldId id="636" r:id="rId34"/>
    <p:sldId id="637" r:id="rId35"/>
    <p:sldId id="638" r:id="rId36"/>
    <p:sldId id="666" r:id="rId37"/>
    <p:sldId id="355" r:id="rId38"/>
    <p:sldId id="356" r:id="rId39"/>
    <p:sldId id="662" r:id="rId40"/>
    <p:sldId id="654" r:id="rId41"/>
    <p:sldId id="710" r:id="rId42"/>
    <p:sldId id="746" r:id="rId43"/>
    <p:sldId id="747" r:id="rId44"/>
    <p:sldId id="748" r:id="rId45"/>
    <p:sldId id="749" r:id="rId46"/>
    <p:sldId id="750" r:id="rId47"/>
    <p:sldId id="751" r:id="rId48"/>
    <p:sldId id="752" r:id="rId49"/>
    <p:sldId id="753" r:id="rId50"/>
    <p:sldId id="754" r:id="rId51"/>
    <p:sldId id="755" r:id="rId52"/>
    <p:sldId id="756" r:id="rId53"/>
    <p:sldId id="763" r:id="rId54"/>
    <p:sldId id="667" r:id="rId55"/>
    <p:sldId id="757" r:id="rId56"/>
    <p:sldId id="711" r:id="rId57"/>
    <p:sldId id="670" r:id="rId58"/>
    <p:sldId id="671" r:id="rId59"/>
    <p:sldId id="672" r:id="rId60"/>
    <p:sldId id="673" r:id="rId61"/>
    <p:sldId id="674" r:id="rId62"/>
    <p:sldId id="758" r:id="rId63"/>
    <p:sldId id="712" r:id="rId64"/>
    <p:sldId id="759" r:id="rId65"/>
    <p:sldId id="760" r:id="rId66"/>
    <p:sldId id="698" r:id="rId67"/>
    <p:sldId id="699" r:id="rId68"/>
    <p:sldId id="700" r:id="rId69"/>
    <p:sldId id="761" r:id="rId70"/>
    <p:sldId id="680" r:id="rId71"/>
    <p:sldId id="681" r:id="rId72"/>
    <p:sldId id="682" r:id="rId73"/>
    <p:sldId id="683" r:id="rId74"/>
    <p:sldId id="684" r:id="rId75"/>
    <p:sldId id="685" r:id="rId76"/>
    <p:sldId id="686" r:id="rId77"/>
    <p:sldId id="687" r:id="rId78"/>
    <p:sldId id="689" r:id="rId79"/>
    <p:sldId id="690" r:id="rId80"/>
    <p:sldId id="691" r:id="rId81"/>
    <p:sldId id="692" r:id="rId82"/>
    <p:sldId id="693" r:id="rId83"/>
    <p:sldId id="694" r:id="rId84"/>
    <p:sldId id="643" r:id="rId85"/>
    <p:sldId id="714" r:id="rId86"/>
    <p:sldId id="715" r:id="rId87"/>
    <p:sldId id="716" r:id="rId88"/>
    <p:sldId id="717" r:id="rId89"/>
    <p:sldId id="718" r:id="rId90"/>
    <p:sldId id="719" r:id="rId91"/>
    <p:sldId id="720" r:id="rId92"/>
    <p:sldId id="721" r:id="rId93"/>
    <p:sldId id="722" r:id="rId94"/>
    <p:sldId id="723" r:id="rId95"/>
    <p:sldId id="724" r:id="rId96"/>
    <p:sldId id="725" r:id="rId97"/>
    <p:sldId id="726" r:id="rId98"/>
    <p:sldId id="727" r:id="rId99"/>
    <p:sldId id="728" r:id="rId100"/>
    <p:sldId id="729" r:id="rId101"/>
    <p:sldId id="730" r:id="rId102"/>
    <p:sldId id="731" r:id="rId103"/>
    <p:sldId id="732" r:id="rId104"/>
    <p:sldId id="733" r:id="rId105"/>
    <p:sldId id="734" r:id="rId106"/>
    <p:sldId id="735" r:id="rId107"/>
    <p:sldId id="736" r:id="rId108"/>
    <p:sldId id="743" r:id="rId109"/>
    <p:sldId id="738" r:id="rId110"/>
    <p:sldId id="739" r:id="rId111"/>
    <p:sldId id="744" r:id="rId112"/>
    <p:sldId id="741" r:id="rId113"/>
    <p:sldId id="745" r:id="rId1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3870B-1CDD-70E6-B21B-8D0B93C1AA15}" name="Válek Zdeněk" initials="VZ" userId="S::valekz@crr.cz::7c11467f-ae6c-4aeb-be44-1834ea4a1e35" providerId="AD"/>
  <p188:author id="{089D721B-04AE-4213-EAB0-B0612DF052CF}" name="Krátký Jakub" initials="KJ" userId="S::KratkyJ@crr.cz::d82c8a4b-4c30-4f0b-b5c5-6294b073653e" providerId="AD"/>
  <p188:author id="{32F62158-4923-40CE-CD0E-B3C1F3675A20}" name="Bedrnová Adéla" initials="BA" userId="S::BedrnovaA@crr.cz::4e791e63-9637-4902-95c6-5493ca067b5b" providerId="AD"/>
  <p188:author id="{4AAD266B-807B-0A33-9273-F05C0BB8E561}" name="Chumlen Jan" initials="CJ" userId="S::chumlenj@crr.cz::6388b7ee-2228-4d2d-8764-8ae54b6e160c" providerId="AD"/>
  <p188:author id="{E6074D7C-572D-75EE-7AD7-524BBC85E988}" name="Kvasničková Ivana" initials="KI" userId="S::KvasnickovaI@crr.cz::c1f32693-166a-4f18-ae65-c33a786292a1" providerId="AD"/>
  <p188:author id="{2A53AF8D-D826-8849-5A3D-7307F7AC7622}" name="Slačíková Alena" initials="SA" userId="S::slacikovaa@crr.cz::5315c395-b67c-40bf-a003-3561c8c8cba2" providerId="AD"/>
  <p188:author id="{D2648692-4A50-3585-D179-CDC83828A99A}" name="Frolík Lukáš" initials="FL" userId="S::frolikl@crr.cz::3326d7ee-511d-43c5-bede-f7ec709bd100" providerId="AD"/>
  <p188:author id="{8B65DCB5-8682-1874-A579-B3B0B31485BC}" name="Šmejdířová Lenka" initials="ŠL" userId="S::SmejdirovaL@crr.cz::b3a678d4-b2e1-468a-a8d5-c222a98b06eb" providerId="AD"/>
  <p188:author id="{518CCFCB-9E23-6D25-FC87-EFAF36C62BAB}" name="Chumlen Jan" initials="CJ" userId="S::ChumlenJ@crr.cz::6388b7ee-2228-4d2d-8764-8ae54b6e160c" providerId="AD"/>
  <p188:author id="{D59F55F6-BD5F-E568-D107-0B1FC7F4F9F4}" name="Břicháčková Jana" initials="BJ" userId="S::BrichackovaJ@crr.cz::1ebe0cf0-fcfe-4f5b-aa8b-055a2db1ec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ronovská Blanka" initials="HB" lastIdx="7" clrIdx="0">
    <p:extLst>
      <p:ext uri="{19B8F6BF-5375-455C-9EA6-DF929625EA0E}">
        <p15:presenceInfo xmlns:p15="http://schemas.microsoft.com/office/powerpoint/2012/main" userId="S::HronovskaB@crr.cz::49a93ff5-7633-455d-81f0-e7976f796e9c" providerId="AD"/>
      </p:ext>
    </p:extLst>
  </p:cmAuthor>
  <p:cmAuthor id="2" name="Slačíková Alena" initials="SA" lastIdx="10" clrIdx="1">
    <p:extLst>
      <p:ext uri="{19B8F6BF-5375-455C-9EA6-DF929625EA0E}">
        <p15:presenceInfo xmlns:p15="http://schemas.microsoft.com/office/powerpoint/2012/main" userId="S::slacikovaa@crr.cz::5315c395-b67c-40bf-a003-3561c8c8cba2" providerId="AD"/>
      </p:ext>
    </p:extLst>
  </p:cmAuthor>
  <p:cmAuthor id="3" name="Břicháčková Jana" initials="BJ" lastIdx="1" clrIdx="2">
    <p:extLst>
      <p:ext uri="{19B8F6BF-5375-455C-9EA6-DF929625EA0E}">
        <p15:presenceInfo xmlns:p15="http://schemas.microsoft.com/office/powerpoint/2012/main" userId="S::BrichackovaJ@crr.cz::1ebe0cf0-fcfe-4f5b-aa8b-055a2db1ec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FF66FF"/>
    <a:srgbClr val="5FA4E5"/>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0" d="100"/>
          <a:sy n="110" d="100"/>
        </p:scale>
        <p:origin x="1566" y="108"/>
      </p:cViewPr>
      <p:guideLst>
        <p:guide orient="horz" pos="3382"/>
        <p:guide pos="487"/>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commentAuthors" Target="commentAuthor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hyperlink" Target="mailto:sabina.macurova@crr.cz" TargetMode="External"/><Relationship Id="rId7" Type="http://schemas.openxmlformats.org/officeDocument/2006/relationships/hyperlink" Target="mailto:milos.vejr@crr.cz" TargetMode="External"/><Relationship Id="rId2" Type="http://schemas.openxmlformats.org/officeDocument/2006/relationships/hyperlink" Target="mailto:hana.soukupova@crr.cz" TargetMode="External"/><Relationship Id="rId1" Type="http://schemas.openxmlformats.org/officeDocument/2006/relationships/hyperlink" Target="mailto:blanka.hronovska@crr.cz" TargetMode="External"/><Relationship Id="rId6" Type="http://schemas.openxmlformats.org/officeDocument/2006/relationships/hyperlink" Target="mailto:zdenek.gerat@crr.cz" TargetMode="External"/><Relationship Id="rId5" Type="http://schemas.openxmlformats.org/officeDocument/2006/relationships/hyperlink" Target="mailto:hana.zrustova@crr.cz" TargetMode="External"/><Relationship Id="rId4" Type="http://schemas.openxmlformats.org/officeDocument/2006/relationships/hyperlink" Target="mailto:danuse.vodickova@crr.cz"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sabina.macurova@crr.cz" TargetMode="External"/><Relationship Id="rId7" Type="http://schemas.openxmlformats.org/officeDocument/2006/relationships/hyperlink" Target="mailto:milos.vejr@crr.cz" TargetMode="External"/><Relationship Id="rId2" Type="http://schemas.openxmlformats.org/officeDocument/2006/relationships/hyperlink" Target="mailto:hana.soukupova@crr.cz" TargetMode="External"/><Relationship Id="rId1" Type="http://schemas.openxmlformats.org/officeDocument/2006/relationships/hyperlink" Target="mailto:blanka.hronovska@crr.cz" TargetMode="External"/><Relationship Id="rId6" Type="http://schemas.openxmlformats.org/officeDocument/2006/relationships/hyperlink" Target="mailto:zdenek.gerat@crr.cz" TargetMode="External"/><Relationship Id="rId5" Type="http://schemas.openxmlformats.org/officeDocument/2006/relationships/hyperlink" Target="mailto:hana.zrustova@crr.cz" TargetMode="External"/><Relationship Id="rId4" Type="http://schemas.openxmlformats.org/officeDocument/2006/relationships/hyperlink" Target="mailto:danuse.vodickova@crr.cz"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8D42E-F170-4B77-9005-4C3AB8D024EE}" type="doc">
      <dgm:prSet loTypeId="urn:microsoft.com/office/officeart/2005/8/layout/hierarchy4" loCatId="list" qsTypeId="urn:microsoft.com/office/officeart/2005/8/quickstyle/simple2" qsCatId="simple" csTypeId="urn:microsoft.com/office/officeart/2005/8/colors/colorful2" csCatId="colorful" phldr="1"/>
      <dgm:spPr/>
      <dgm:t>
        <a:bodyPr/>
        <a:lstStyle/>
        <a:p>
          <a:endParaRPr lang="cs-CZ"/>
        </a:p>
      </dgm:t>
    </dgm:pt>
    <dgm:pt modelId="{079BF447-A338-4241-857D-16D223D22120}">
      <dgm:prSet phldrT="[Text]"/>
      <dgm:spPr/>
      <dgm:t>
        <a:bodyPr/>
        <a:lstStyle/>
        <a:p>
          <a:r>
            <a:rPr lang="cs-CZ" b="1" dirty="0">
              <a:solidFill>
                <a:schemeClr val="bg1"/>
              </a:solidFill>
            </a:rPr>
            <a:t>Územní odbor IROP pro Karlovarský kraj</a:t>
          </a:r>
        </a:p>
        <a:p>
          <a:r>
            <a:rPr lang="cs-CZ" b="1" dirty="0">
              <a:solidFill>
                <a:schemeClr val="bg1"/>
              </a:solidFill>
            </a:rPr>
            <a:t>Ing. Lenka Kyrianová, ředitelka odboru</a:t>
          </a:r>
        </a:p>
        <a:p>
          <a:r>
            <a:rPr lang="cs-CZ" dirty="0">
              <a:solidFill>
                <a:schemeClr val="bg1"/>
              </a:solidFill>
            </a:rPr>
            <a:t>E-mail: lenka.kyrianova</a:t>
          </a:r>
          <a:r>
            <a:rPr lang="cs-CZ" dirty="0">
              <a:solidFill>
                <a:schemeClr val="bg1"/>
              </a:solidFill>
              <a:latin typeface="Calibri" panose="020F0502020204030204" pitchFamily="34" charset="0"/>
              <a:cs typeface="Calibri" panose="020F0502020204030204" pitchFamily="34" charset="0"/>
            </a:rPr>
            <a:t>@</a:t>
          </a:r>
          <a:r>
            <a:rPr lang="cs-CZ" dirty="0">
              <a:solidFill>
                <a:schemeClr val="bg1"/>
              </a:solidFill>
            </a:rPr>
            <a:t>crr.cz</a:t>
          </a:r>
          <a:endParaRPr lang="cs-CZ" baseline="0" dirty="0">
            <a:solidFill>
              <a:schemeClr val="bg1"/>
            </a:solidFill>
          </a:endParaRPr>
        </a:p>
        <a:p>
          <a:r>
            <a:rPr lang="cs-CZ" dirty="0">
              <a:solidFill>
                <a:schemeClr val="bg1"/>
              </a:solidFill>
            </a:rPr>
            <a:t>Mobil: 731 644 330</a:t>
          </a:r>
        </a:p>
      </dgm:t>
    </dgm:pt>
    <dgm:pt modelId="{B64C378D-2E70-4D65-81D7-E0D03AC1D6C1}" type="parTrans" cxnId="{1EB41155-EA91-49D9-AB73-E1F13B2C1E93}">
      <dgm:prSet/>
      <dgm:spPr/>
      <dgm:t>
        <a:bodyPr/>
        <a:lstStyle/>
        <a:p>
          <a:endParaRPr lang="cs-CZ"/>
        </a:p>
      </dgm:t>
    </dgm:pt>
    <dgm:pt modelId="{070BC8CB-9DBC-4D56-80AC-4871596E0684}" type="sibTrans" cxnId="{1EB41155-EA91-49D9-AB73-E1F13B2C1E93}">
      <dgm:prSet/>
      <dgm:spPr/>
      <dgm:t>
        <a:bodyPr/>
        <a:lstStyle/>
        <a:p>
          <a:endParaRPr lang="cs-CZ"/>
        </a:p>
      </dgm:t>
    </dgm:pt>
    <dgm:pt modelId="{A67D603C-7116-488E-B84F-93A07D78F66F}">
      <dgm:prSet phldrT="[Text]"/>
      <dgm:spPr>
        <a:solidFill>
          <a:schemeClr val="accent3">
            <a:lumMod val="75000"/>
          </a:schemeClr>
        </a:solidFill>
      </dgm:spPr>
      <dgm:t>
        <a:bodyPr/>
        <a:lstStyle/>
        <a:p>
          <a:pPr>
            <a:lnSpc>
              <a:spcPct val="100000"/>
            </a:lnSpc>
            <a:spcAft>
              <a:spcPts val="0"/>
            </a:spcAft>
          </a:pPr>
          <a:r>
            <a:rPr lang="cs-CZ" b="1" dirty="0"/>
            <a:t>Pověřená vedoucí oddělení hodnocení a kontroly</a:t>
          </a:r>
        </a:p>
        <a:p>
          <a:pPr>
            <a:lnSpc>
              <a:spcPct val="100000"/>
            </a:lnSpc>
            <a:spcAft>
              <a:spcPts val="0"/>
            </a:spcAft>
          </a:pPr>
          <a:endParaRPr lang="cs-CZ" b="1" dirty="0"/>
        </a:p>
        <a:p>
          <a:pPr>
            <a:lnSpc>
              <a:spcPct val="90000"/>
            </a:lnSpc>
            <a:spcAft>
              <a:spcPct val="35000"/>
            </a:spcAft>
          </a:pPr>
          <a:r>
            <a:rPr lang="cs-CZ" b="1" dirty="0"/>
            <a:t>Ing. Kateřina Lidmilová</a:t>
          </a:r>
        </a:p>
        <a:p>
          <a:pPr>
            <a:lnSpc>
              <a:spcPct val="90000"/>
            </a:lnSpc>
            <a:spcAft>
              <a:spcPct val="35000"/>
            </a:spcAft>
          </a:pPr>
          <a:r>
            <a:rPr lang="cs-CZ" dirty="0"/>
            <a:t>Katerina.lidmilova@crr.cz</a:t>
          </a:r>
        </a:p>
        <a:p>
          <a:pPr>
            <a:lnSpc>
              <a:spcPct val="90000"/>
            </a:lnSpc>
            <a:spcAft>
              <a:spcPct val="35000"/>
            </a:spcAft>
          </a:pPr>
          <a:r>
            <a:rPr lang="cs-CZ" b="0" dirty="0"/>
            <a:t>703 162 052</a:t>
          </a:r>
        </a:p>
      </dgm:t>
    </dgm:pt>
    <dgm:pt modelId="{91211F88-806F-4D3A-A57C-BD8A2EE4C229}" type="parTrans" cxnId="{D0328F05-09AB-4649-A91E-84939B3F2EA2}">
      <dgm:prSet/>
      <dgm:spPr/>
      <dgm:t>
        <a:bodyPr/>
        <a:lstStyle/>
        <a:p>
          <a:endParaRPr lang="cs-CZ"/>
        </a:p>
      </dgm:t>
    </dgm:pt>
    <dgm:pt modelId="{09F5F104-80F5-4B06-9E04-F3B2852DBE5D}" type="sibTrans" cxnId="{D0328F05-09AB-4649-A91E-84939B3F2EA2}">
      <dgm:prSet/>
      <dgm:spPr/>
      <dgm:t>
        <a:bodyPr/>
        <a:lstStyle/>
        <a:p>
          <a:endParaRPr lang="cs-CZ"/>
        </a:p>
      </dgm:t>
    </dgm:pt>
    <dgm:pt modelId="{C5553600-1CAE-4955-BB6C-A584CC4EBCA0}">
      <dgm:prSet phldrT="[Text]"/>
      <dgm:spPr>
        <a:solidFill>
          <a:schemeClr val="accent3">
            <a:lumMod val="75000"/>
          </a:schemeClr>
        </a:solidFill>
      </dgm:spPr>
      <dgm:t>
        <a:bodyPr/>
        <a:lstStyle/>
        <a:p>
          <a:r>
            <a:rPr lang="cs-CZ" b="1" dirty="0"/>
            <a:t>Vedoucí oddělení realizace</a:t>
          </a:r>
        </a:p>
        <a:p>
          <a:endParaRPr lang="cs-CZ" b="1" dirty="0"/>
        </a:p>
        <a:p>
          <a:r>
            <a:rPr lang="cs-CZ" b="1" dirty="0"/>
            <a:t>Ing. Jarmila Musilová</a:t>
          </a:r>
        </a:p>
        <a:p>
          <a:r>
            <a:rPr lang="cs-CZ" dirty="0"/>
            <a:t>Jarmila.musilova@crr.cz </a:t>
          </a:r>
        </a:p>
        <a:p>
          <a:r>
            <a:rPr lang="cs-CZ" b="0" dirty="0"/>
            <a:t>731 648 659</a:t>
          </a:r>
        </a:p>
      </dgm:t>
    </dgm:pt>
    <dgm:pt modelId="{03E7EDA8-7044-4B65-9E44-60837D6301F5}" type="parTrans" cxnId="{8B7111D2-8A9D-4DED-BA7B-0F1A716C6669}">
      <dgm:prSet/>
      <dgm:spPr/>
      <dgm:t>
        <a:bodyPr/>
        <a:lstStyle/>
        <a:p>
          <a:endParaRPr lang="cs-CZ"/>
        </a:p>
      </dgm:t>
    </dgm:pt>
    <dgm:pt modelId="{CD124AA5-535E-4490-A5A0-C040C89F5644}" type="sibTrans" cxnId="{8B7111D2-8A9D-4DED-BA7B-0F1A716C6669}">
      <dgm:prSet/>
      <dgm:spPr/>
      <dgm:t>
        <a:bodyPr/>
        <a:lstStyle/>
        <a:p>
          <a:endParaRPr lang="cs-CZ"/>
        </a:p>
      </dgm:t>
    </dgm:pt>
    <dgm:pt modelId="{87A7386A-190A-4D26-B25C-46CD9BA470DF}" type="pres">
      <dgm:prSet presAssocID="{0D08D42E-F170-4B77-9005-4C3AB8D024EE}" presName="Name0" presStyleCnt="0">
        <dgm:presLayoutVars>
          <dgm:chPref val="1"/>
          <dgm:dir/>
          <dgm:animOne val="branch"/>
          <dgm:animLvl val="lvl"/>
          <dgm:resizeHandles/>
        </dgm:presLayoutVars>
      </dgm:prSet>
      <dgm:spPr/>
    </dgm:pt>
    <dgm:pt modelId="{61704714-36F9-4918-8F57-D2FB7E94F364}" type="pres">
      <dgm:prSet presAssocID="{079BF447-A338-4241-857D-16D223D22120}" presName="vertOne" presStyleCnt="0"/>
      <dgm:spPr/>
    </dgm:pt>
    <dgm:pt modelId="{611BFC66-9319-465C-9581-BCBD01444E58}" type="pres">
      <dgm:prSet presAssocID="{079BF447-A338-4241-857D-16D223D22120}" presName="txOne" presStyleLbl="node0" presStyleIdx="0" presStyleCnt="1" custScaleX="100058" custLinFactNeighborX="-2572" custLinFactNeighborY="-687">
        <dgm:presLayoutVars>
          <dgm:chPref val="3"/>
        </dgm:presLayoutVars>
      </dgm:prSet>
      <dgm:spPr>
        <a:solidFill>
          <a:schemeClr val="accent1"/>
        </a:solidFill>
      </dgm:spPr>
    </dgm:pt>
    <dgm:pt modelId="{489C6CB3-361D-4B08-8615-DF4F81400A93}" type="pres">
      <dgm:prSet presAssocID="{079BF447-A338-4241-857D-16D223D22120}" presName="parTransOne" presStyleCnt="0"/>
      <dgm:spPr/>
    </dgm:pt>
    <dgm:pt modelId="{D7126070-93FD-4FDB-92F7-894099073440}" type="pres">
      <dgm:prSet presAssocID="{079BF447-A338-4241-857D-16D223D22120}" presName="horzOne" presStyleCnt="0"/>
      <dgm:spPr/>
    </dgm:pt>
    <dgm:pt modelId="{C2421CE2-261F-414D-95FD-409ACD76F6C2}" type="pres">
      <dgm:prSet presAssocID="{A67D603C-7116-488E-B84F-93A07D78F66F}" presName="vertTwo" presStyleCnt="0"/>
      <dgm:spPr/>
    </dgm:pt>
    <dgm:pt modelId="{012C52F3-22EA-4C63-9D11-BA4EB08F93EE}" type="pres">
      <dgm:prSet presAssocID="{A67D603C-7116-488E-B84F-93A07D78F66F}" presName="txTwo" presStyleLbl="node2" presStyleIdx="0" presStyleCnt="2" custScaleX="105540">
        <dgm:presLayoutVars>
          <dgm:chPref val="3"/>
        </dgm:presLayoutVars>
      </dgm:prSet>
      <dgm:spPr>
        <a:solidFill>
          <a:schemeClr val="accent1"/>
        </a:solidFill>
      </dgm:spPr>
    </dgm:pt>
    <dgm:pt modelId="{3F73DBDB-3206-49A1-BCE7-8C5FAEE085B4}" type="pres">
      <dgm:prSet presAssocID="{A67D603C-7116-488E-B84F-93A07D78F66F}" presName="horzTwo" presStyleCnt="0"/>
      <dgm:spPr/>
    </dgm:pt>
    <dgm:pt modelId="{DBD5F274-E5CC-4A3C-96EE-0E6BBBF9E9DF}" type="pres">
      <dgm:prSet presAssocID="{09F5F104-80F5-4B06-9E04-F3B2852DBE5D}" presName="sibSpaceTwo" presStyleCnt="0"/>
      <dgm:spPr/>
    </dgm:pt>
    <dgm:pt modelId="{A12774BD-2402-4998-9DE1-FF7918C52F8F}" type="pres">
      <dgm:prSet presAssocID="{C5553600-1CAE-4955-BB6C-A584CC4EBCA0}" presName="vertTwo" presStyleCnt="0"/>
      <dgm:spPr/>
    </dgm:pt>
    <dgm:pt modelId="{BFE87D24-6D61-4097-A3F3-47C46C775F81}" type="pres">
      <dgm:prSet presAssocID="{C5553600-1CAE-4955-BB6C-A584CC4EBCA0}" presName="txTwo" presStyleLbl="node2" presStyleIdx="1" presStyleCnt="2" custScaleX="101672">
        <dgm:presLayoutVars>
          <dgm:chPref val="3"/>
        </dgm:presLayoutVars>
      </dgm:prSet>
      <dgm:spPr>
        <a:solidFill>
          <a:schemeClr val="accent1"/>
        </a:solidFill>
      </dgm:spPr>
    </dgm:pt>
    <dgm:pt modelId="{268D8E56-10D7-435E-B016-678B3EFAAA67}" type="pres">
      <dgm:prSet presAssocID="{C5553600-1CAE-4955-BB6C-A584CC4EBCA0}" presName="horzTwo" presStyleCnt="0"/>
      <dgm:spPr/>
    </dgm:pt>
  </dgm:ptLst>
  <dgm:cxnLst>
    <dgm:cxn modelId="{D0328F05-09AB-4649-A91E-84939B3F2EA2}" srcId="{079BF447-A338-4241-857D-16D223D22120}" destId="{A67D603C-7116-488E-B84F-93A07D78F66F}" srcOrd="0" destOrd="0" parTransId="{91211F88-806F-4D3A-A57C-BD8A2EE4C229}" sibTransId="{09F5F104-80F5-4B06-9E04-F3B2852DBE5D}"/>
    <dgm:cxn modelId="{BAF59C37-38C1-4067-B9BC-5FD70078346C}" type="presOf" srcId="{0D08D42E-F170-4B77-9005-4C3AB8D024EE}" destId="{87A7386A-190A-4D26-B25C-46CD9BA470DF}" srcOrd="0" destOrd="0" presId="urn:microsoft.com/office/officeart/2005/8/layout/hierarchy4"/>
    <dgm:cxn modelId="{1EB41155-EA91-49D9-AB73-E1F13B2C1E93}" srcId="{0D08D42E-F170-4B77-9005-4C3AB8D024EE}" destId="{079BF447-A338-4241-857D-16D223D22120}" srcOrd="0" destOrd="0" parTransId="{B64C378D-2E70-4D65-81D7-E0D03AC1D6C1}" sibTransId="{070BC8CB-9DBC-4D56-80AC-4871596E0684}"/>
    <dgm:cxn modelId="{565F15A7-A9AC-45BD-8FAC-7F9A49913C81}" type="presOf" srcId="{079BF447-A338-4241-857D-16D223D22120}" destId="{611BFC66-9319-465C-9581-BCBD01444E58}" srcOrd="0" destOrd="0" presId="urn:microsoft.com/office/officeart/2005/8/layout/hierarchy4"/>
    <dgm:cxn modelId="{0D73C4C0-9C07-4A35-B1E3-2F63E5606E63}" type="presOf" srcId="{C5553600-1CAE-4955-BB6C-A584CC4EBCA0}" destId="{BFE87D24-6D61-4097-A3F3-47C46C775F81}" srcOrd="0" destOrd="0" presId="urn:microsoft.com/office/officeart/2005/8/layout/hierarchy4"/>
    <dgm:cxn modelId="{8B7111D2-8A9D-4DED-BA7B-0F1A716C6669}" srcId="{079BF447-A338-4241-857D-16D223D22120}" destId="{C5553600-1CAE-4955-BB6C-A584CC4EBCA0}" srcOrd="1" destOrd="0" parTransId="{03E7EDA8-7044-4B65-9E44-60837D6301F5}" sibTransId="{CD124AA5-535E-4490-A5A0-C040C89F5644}"/>
    <dgm:cxn modelId="{75AF91F0-2E39-4922-ABB9-B990EDB7DB30}" type="presOf" srcId="{A67D603C-7116-488E-B84F-93A07D78F66F}" destId="{012C52F3-22EA-4C63-9D11-BA4EB08F93EE}" srcOrd="0" destOrd="0" presId="urn:microsoft.com/office/officeart/2005/8/layout/hierarchy4"/>
    <dgm:cxn modelId="{A587A1A1-FAE8-48F9-A4FD-0C9169B2277B}" type="presParOf" srcId="{87A7386A-190A-4D26-B25C-46CD9BA470DF}" destId="{61704714-36F9-4918-8F57-D2FB7E94F364}" srcOrd="0" destOrd="0" presId="urn:microsoft.com/office/officeart/2005/8/layout/hierarchy4"/>
    <dgm:cxn modelId="{9FF3AB23-8C07-4570-A376-90F5DFE80838}" type="presParOf" srcId="{61704714-36F9-4918-8F57-D2FB7E94F364}" destId="{611BFC66-9319-465C-9581-BCBD01444E58}" srcOrd="0" destOrd="0" presId="urn:microsoft.com/office/officeart/2005/8/layout/hierarchy4"/>
    <dgm:cxn modelId="{69C6D873-66AC-4097-931A-8DDD113EB6E6}" type="presParOf" srcId="{61704714-36F9-4918-8F57-D2FB7E94F364}" destId="{489C6CB3-361D-4B08-8615-DF4F81400A93}" srcOrd="1" destOrd="0" presId="urn:microsoft.com/office/officeart/2005/8/layout/hierarchy4"/>
    <dgm:cxn modelId="{6071138E-4CB5-4034-9F0C-A17126524093}" type="presParOf" srcId="{61704714-36F9-4918-8F57-D2FB7E94F364}" destId="{D7126070-93FD-4FDB-92F7-894099073440}" srcOrd="2" destOrd="0" presId="urn:microsoft.com/office/officeart/2005/8/layout/hierarchy4"/>
    <dgm:cxn modelId="{6449E751-F086-4132-91A0-3110496A900E}" type="presParOf" srcId="{D7126070-93FD-4FDB-92F7-894099073440}" destId="{C2421CE2-261F-414D-95FD-409ACD76F6C2}" srcOrd="0" destOrd="0" presId="urn:microsoft.com/office/officeart/2005/8/layout/hierarchy4"/>
    <dgm:cxn modelId="{8660797E-B90C-4675-8E80-3DF5B0C986F8}" type="presParOf" srcId="{C2421CE2-261F-414D-95FD-409ACD76F6C2}" destId="{012C52F3-22EA-4C63-9D11-BA4EB08F93EE}" srcOrd="0" destOrd="0" presId="urn:microsoft.com/office/officeart/2005/8/layout/hierarchy4"/>
    <dgm:cxn modelId="{8CCEA2F9-79EE-4587-99C9-544E2569AC2F}" type="presParOf" srcId="{C2421CE2-261F-414D-95FD-409ACD76F6C2}" destId="{3F73DBDB-3206-49A1-BCE7-8C5FAEE085B4}" srcOrd="1" destOrd="0" presId="urn:microsoft.com/office/officeart/2005/8/layout/hierarchy4"/>
    <dgm:cxn modelId="{6B228E20-F689-41A0-9D13-FA538781D40B}" type="presParOf" srcId="{D7126070-93FD-4FDB-92F7-894099073440}" destId="{DBD5F274-E5CC-4A3C-96EE-0E6BBBF9E9DF}" srcOrd="1" destOrd="0" presId="urn:microsoft.com/office/officeart/2005/8/layout/hierarchy4"/>
    <dgm:cxn modelId="{7989EE0F-67E7-4515-B552-F4F3D04CBC23}" type="presParOf" srcId="{D7126070-93FD-4FDB-92F7-894099073440}" destId="{A12774BD-2402-4998-9DE1-FF7918C52F8F}" srcOrd="2" destOrd="0" presId="urn:microsoft.com/office/officeart/2005/8/layout/hierarchy4"/>
    <dgm:cxn modelId="{0CD59ED9-1F62-4C37-AB21-F281ED559345}" type="presParOf" srcId="{A12774BD-2402-4998-9DE1-FF7918C52F8F}" destId="{BFE87D24-6D61-4097-A3F3-47C46C775F81}" srcOrd="0" destOrd="0" presId="urn:microsoft.com/office/officeart/2005/8/layout/hierarchy4"/>
    <dgm:cxn modelId="{5A8C15E2-F4EA-4EDE-A11D-8F948916957E}" type="presParOf" srcId="{A12774BD-2402-4998-9DE1-FF7918C52F8F}" destId="{268D8E56-10D7-435E-B016-678B3EFAAA6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8D42E-F170-4B77-9005-4C3AB8D024EE}" type="doc">
      <dgm:prSet loTypeId="urn:microsoft.com/office/officeart/2005/8/layout/hierarchy4" loCatId="list" qsTypeId="urn:microsoft.com/office/officeart/2005/8/quickstyle/simple2" qsCatId="simple" csTypeId="urn:microsoft.com/office/officeart/2005/8/colors/colorful2" csCatId="colorful" phldr="1"/>
      <dgm:spPr/>
      <dgm:t>
        <a:bodyPr/>
        <a:lstStyle/>
        <a:p>
          <a:endParaRPr lang="cs-CZ"/>
        </a:p>
      </dgm:t>
    </dgm:pt>
    <dgm:pt modelId="{079BF447-A338-4241-857D-16D223D22120}">
      <dgm:prSet phldrT="[Text]" custT="1"/>
      <dgm:spPr/>
      <dgm:t>
        <a:bodyPr/>
        <a:lstStyle/>
        <a:p>
          <a:pPr marL="0" lvl="0" algn="l" defTabSz="800100">
            <a:lnSpc>
              <a:spcPct val="90000"/>
            </a:lnSpc>
            <a:spcBef>
              <a:spcPct val="0"/>
            </a:spcBef>
            <a:spcAft>
              <a:spcPct val="35000"/>
            </a:spcAft>
            <a:buNone/>
          </a:pPr>
          <a:r>
            <a:rPr lang="cs-CZ" sz="1500" b="1" i="0" u="sng" kern="1200" dirty="0">
              <a:solidFill>
                <a:schemeClr val="bg1"/>
              </a:solidFill>
              <a:latin typeface="+mj-lt"/>
            </a:rPr>
            <a:t>Manažeři projektu</a:t>
          </a:r>
        </a:p>
        <a:p>
          <a:pPr marL="0" lvl="0" algn="l" defTabSz="800100">
            <a:lnSpc>
              <a:spcPct val="90000"/>
            </a:lnSpc>
            <a:spcBef>
              <a:spcPct val="0"/>
            </a:spcBef>
            <a:spcAft>
              <a:spcPct val="35000"/>
            </a:spcAft>
            <a:buNone/>
          </a:pPr>
          <a:r>
            <a:rPr lang="cs-CZ" sz="1400" b="1" kern="1200" dirty="0">
              <a:solidFill>
                <a:schemeClr val="bg1"/>
              </a:solidFill>
              <a:latin typeface="+mn-lt"/>
            </a:rPr>
            <a:t>Ing. Jana Kožíšková, tel. 705 875 673, </a:t>
          </a:r>
          <a:r>
            <a:rPr lang="cs-CZ" sz="1400" b="0" kern="1200" dirty="0">
              <a:solidFill>
                <a:schemeClr val="bg1"/>
              </a:solidFill>
              <a:latin typeface="+mn-lt"/>
            </a:rPr>
            <a:t>jana.koziskova@crr.cz</a:t>
          </a:r>
          <a:endParaRPr lang="cs-CZ" sz="1400" b="0" u="sng" kern="1200" dirty="0">
            <a:solidFill>
              <a:schemeClr val="bg1"/>
            </a:solidFill>
            <a:latin typeface="+mn-lt"/>
          </a:endParaRPr>
        </a:p>
        <a:p>
          <a:pPr marL="0" lvl="0" algn="l" defTabSz="800100">
            <a:lnSpc>
              <a:spcPct val="90000"/>
            </a:lnSpc>
            <a:spcBef>
              <a:spcPct val="0"/>
            </a:spcBef>
            <a:spcAft>
              <a:spcPct val="35000"/>
            </a:spcAft>
            <a:buNone/>
          </a:pPr>
          <a:r>
            <a:rPr lang="cs-CZ" sz="1400" b="1" kern="1200" dirty="0">
              <a:solidFill>
                <a:schemeClr val="bg1"/>
              </a:solidFill>
              <a:latin typeface="+mn-lt"/>
            </a:rPr>
            <a:t>Ing. Jitka Plachá, </a:t>
          </a:r>
          <a:r>
            <a:rPr lang="cs-CZ" sz="1400" b="0" kern="1200" dirty="0">
              <a:solidFill>
                <a:schemeClr val="bg1"/>
              </a:solidFill>
              <a:latin typeface="+mn-lt"/>
            </a:rPr>
            <a:t>tel.: 734 698 912, </a:t>
          </a:r>
          <a:r>
            <a:rPr lang="cs-CZ" sz="1400" b="0" u="sng" kern="1200" dirty="0">
              <a:solidFill>
                <a:schemeClr val="bg1"/>
              </a:solidFill>
              <a:latin typeface="+mn-lt"/>
            </a:rPr>
            <a:t>jitka.placha@crr.cz</a:t>
          </a:r>
        </a:p>
        <a:p>
          <a:pPr marL="0" lvl="0" algn="l" defTabSz="800100">
            <a:lnSpc>
              <a:spcPct val="90000"/>
            </a:lnSpc>
            <a:spcBef>
              <a:spcPct val="0"/>
            </a:spcBef>
            <a:spcAft>
              <a:spcPct val="35000"/>
            </a:spcAft>
            <a:buNone/>
          </a:pPr>
          <a:r>
            <a:rPr lang="cs-CZ" sz="1400" b="1" kern="1200" dirty="0">
              <a:solidFill>
                <a:schemeClr val="bg1"/>
              </a:solidFill>
              <a:latin typeface="+mn-lt"/>
            </a:rPr>
            <a:t>Ing. Gabriela Rejchová, </a:t>
          </a:r>
          <a:r>
            <a:rPr lang="sv-SE" sz="1400" kern="1200" dirty="0">
              <a:solidFill>
                <a:schemeClr val="bg1"/>
              </a:solidFill>
              <a:latin typeface="+mn-lt"/>
            </a:rPr>
            <a:t>tel.: </a:t>
          </a:r>
          <a:r>
            <a:rPr lang="cs-CZ" sz="1400" kern="1200" dirty="0">
              <a:solidFill>
                <a:schemeClr val="bg1"/>
              </a:solidFill>
              <a:latin typeface="+mn-lt"/>
            </a:rPr>
            <a:t>705 875 672, </a:t>
          </a:r>
          <a:r>
            <a:rPr lang="cs-CZ" sz="1400" u="sng" kern="1200" dirty="0" err="1">
              <a:solidFill>
                <a:schemeClr val="bg1"/>
              </a:solidFill>
              <a:latin typeface="+mn-lt"/>
            </a:rPr>
            <a:t>gabriela.rejchova</a:t>
          </a:r>
          <a:r>
            <a:rPr lang="sv-SE" sz="1400" u="sng"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a:t>
          </a:r>
          <a:r>
            <a:rPr lang="sv-SE" sz="1400"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crr.cz</a:t>
          </a:r>
          <a:endParaRPr lang="sv-SE" sz="1400" kern="1200" dirty="0">
            <a:solidFill>
              <a:schemeClr val="bg1"/>
            </a:solidFill>
            <a:latin typeface="+mn-lt"/>
            <a:ea typeface="+mn-ea"/>
            <a:cs typeface="+mn-cs"/>
          </a:endParaRPr>
        </a:p>
        <a:p>
          <a:pPr marL="0" lvl="0" algn="l" defTabSz="800100">
            <a:lnSpc>
              <a:spcPct val="90000"/>
            </a:lnSpc>
            <a:spcBef>
              <a:spcPct val="0"/>
            </a:spcBef>
            <a:spcAft>
              <a:spcPct val="35000"/>
            </a:spcAft>
            <a:buNone/>
          </a:pPr>
          <a:r>
            <a:rPr lang="cs-CZ" sz="1400" b="1" kern="1200" dirty="0">
              <a:solidFill>
                <a:schemeClr val="bg1"/>
              </a:solidFill>
              <a:latin typeface="+mn-lt"/>
            </a:rPr>
            <a:t>Ing. Hana Soukupová, </a:t>
          </a:r>
          <a:r>
            <a:rPr lang="cs-CZ" sz="1400" kern="1200" dirty="0">
              <a:solidFill>
                <a:schemeClr val="bg1"/>
              </a:solidFill>
              <a:latin typeface="+mn-lt"/>
            </a:rPr>
            <a:t>tel.: 705  875 671, </a:t>
          </a:r>
          <a:r>
            <a:rPr lang="cs-CZ" sz="1400" kern="1200" dirty="0">
              <a:solidFill>
                <a:schemeClr val="bg1"/>
              </a:solidFill>
              <a:latin typeface="+mn-lt"/>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hana.soukupova@crr.cz</a:t>
          </a:r>
          <a:endParaRPr lang="cs-CZ" sz="1400" kern="1200" dirty="0">
            <a:solidFill>
              <a:schemeClr val="bg1"/>
            </a:solidFill>
            <a:latin typeface="+mn-lt"/>
            <a:ea typeface="+mn-ea"/>
            <a:cs typeface="+mn-cs"/>
          </a:endParaRPr>
        </a:p>
        <a:p>
          <a:pPr marL="0" lvl="0" algn="l" defTabSz="800100">
            <a:lnSpc>
              <a:spcPct val="90000"/>
            </a:lnSpc>
            <a:spcBef>
              <a:spcPct val="0"/>
            </a:spcBef>
            <a:spcAft>
              <a:spcPct val="35000"/>
            </a:spcAft>
            <a:buNone/>
          </a:pPr>
          <a:r>
            <a:rPr lang="cs-CZ" sz="1400" b="1" kern="1200" dirty="0">
              <a:solidFill>
                <a:schemeClr val="bg1"/>
              </a:solidFill>
              <a:latin typeface="+mn-lt"/>
            </a:rPr>
            <a:t>Ing. Bc. Eva Urbanová, </a:t>
          </a:r>
          <a:r>
            <a:rPr lang="pt-BR" sz="1400" kern="1200" dirty="0">
              <a:solidFill>
                <a:schemeClr val="bg1"/>
              </a:solidFill>
              <a:latin typeface="+mn-lt"/>
            </a:rPr>
            <a:t>tel.: 705 </a:t>
          </a:r>
          <a:r>
            <a:rPr lang="cs-CZ" sz="1400" kern="1200" dirty="0">
              <a:solidFill>
                <a:schemeClr val="bg1"/>
              </a:solidFill>
              <a:latin typeface="+mn-lt"/>
            </a:rPr>
            <a:t>875 674, </a:t>
          </a:r>
          <a:r>
            <a:rPr lang="cs-CZ" sz="1400" u="sng" kern="1200" dirty="0" err="1">
              <a:solidFill>
                <a:schemeClr val="bg1"/>
              </a:solidFill>
              <a:latin typeface="+mn-lt"/>
            </a:rPr>
            <a:t>eva.urbanova</a:t>
          </a:r>
          <a:r>
            <a:rPr lang="pt-BR" sz="1400" kern="1200" dirty="0">
              <a:solidFill>
                <a:schemeClr val="bg1"/>
              </a:solidFill>
              <a:latin typeface="+mn-lt"/>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@crr.cz</a:t>
          </a:r>
          <a:endParaRPr lang="pt-BR" sz="1400" kern="1200" dirty="0">
            <a:solidFill>
              <a:schemeClr val="bg1"/>
            </a:solidFill>
            <a:latin typeface="+mn-lt"/>
            <a:ea typeface="+mn-ea"/>
            <a:cs typeface="+mn-cs"/>
          </a:endParaRPr>
        </a:p>
        <a:p>
          <a:pPr marL="0" lvl="0" algn="l" defTabSz="800100">
            <a:lnSpc>
              <a:spcPct val="90000"/>
            </a:lnSpc>
            <a:spcBef>
              <a:spcPct val="0"/>
            </a:spcBef>
            <a:spcAft>
              <a:spcPct val="35000"/>
            </a:spcAft>
            <a:buNone/>
          </a:pPr>
          <a:r>
            <a:rPr lang="cs-CZ" sz="1400" b="1" kern="1200" dirty="0">
              <a:solidFill>
                <a:schemeClr val="bg1"/>
              </a:solidFill>
              <a:latin typeface="+mn-lt"/>
            </a:rPr>
            <a:t>Ing. Danuše Vodičková, </a:t>
          </a:r>
          <a:r>
            <a:rPr lang="cs-CZ" sz="1400" kern="1200" dirty="0">
              <a:solidFill>
                <a:schemeClr val="bg1"/>
              </a:solidFill>
              <a:latin typeface="+mn-lt"/>
            </a:rPr>
            <a:t>tel.: 703 162 051, </a:t>
          </a:r>
          <a:r>
            <a:rPr lang="cs-CZ" sz="1400" kern="1200" dirty="0">
              <a:solidFill>
                <a:schemeClr val="bg1"/>
              </a:solidFill>
              <a:latin typeface="+mn-lt"/>
              <a:hlinkClick xmlns:r="http://schemas.openxmlformats.org/officeDocument/2006/relationships" r:id="rId4">
                <a:extLst>
                  <a:ext uri="{A12FA001-AC4F-418D-AE19-62706E023703}">
                    <ahyp:hlinkClr xmlns:ahyp="http://schemas.microsoft.com/office/drawing/2018/hyperlinkcolor" val="tx"/>
                  </a:ext>
                </a:extLst>
              </a:hlinkClick>
            </a:rPr>
            <a:t>danuse.vodickova@crr.cz</a:t>
          </a:r>
          <a:endParaRPr lang="cs-CZ" sz="1400" kern="1200" dirty="0">
            <a:solidFill>
              <a:schemeClr val="bg1"/>
            </a:solidFill>
            <a:latin typeface="+mn-lt"/>
          </a:endParaRPr>
        </a:p>
        <a:p>
          <a:pPr marL="0" lvl="0" algn="l" defTabSz="800100">
            <a:lnSpc>
              <a:spcPct val="90000"/>
            </a:lnSpc>
            <a:spcBef>
              <a:spcPct val="0"/>
            </a:spcBef>
            <a:spcAft>
              <a:spcPct val="35000"/>
            </a:spcAft>
            <a:buNone/>
          </a:pPr>
          <a:r>
            <a:rPr lang="cs-CZ" sz="1400" b="1" kern="1200" dirty="0">
              <a:solidFill>
                <a:schemeClr val="bg1"/>
              </a:solidFill>
              <a:latin typeface="+mn-lt"/>
            </a:rPr>
            <a:t>Ing. Hana Zrůstová, </a:t>
          </a:r>
          <a:r>
            <a:rPr lang="cs-CZ" sz="1400" kern="1200" dirty="0">
              <a:solidFill>
                <a:schemeClr val="bg1"/>
              </a:solidFill>
              <a:latin typeface="+mn-lt"/>
            </a:rPr>
            <a:t>tel.: 735 199 209, </a:t>
          </a:r>
          <a:r>
            <a:rPr lang="cs-CZ" sz="1400" kern="1200" dirty="0">
              <a:solidFill>
                <a:schemeClr val="bg1"/>
              </a:solidFill>
              <a:latin typeface="+mn-lt"/>
              <a:hlinkClick xmlns:r="http://schemas.openxmlformats.org/officeDocument/2006/relationships" r:id="rId5">
                <a:extLst>
                  <a:ext uri="{A12FA001-AC4F-418D-AE19-62706E023703}">
                    <ahyp:hlinkClr xmlns:ahyp="http://schemas.microsoft.com/office/drawing/2018/hyperlinkcolor" val="tx"/>
                  </a:ext>
                </a:extLst>
              </a:hlinkClick>
            </a:rPr>
            <a:t>hana.zrustova@crr.cz</a:t>
          </a:r>
          <a:endParaRPr lang="cs-CZ" sz="1400" kern="1200" dirty="0">
            <a:solidFill>
              <a:schemeClr val="bg1"/>
            </a:solidFill>
            <a:latin typeface="+mn-lt"/>
          </a:endParaRPr>
        </a:p>
        <a:p>
          <a:pPr marL="0" lvl="0" algn="l" defTabSz="800100">
            <a:lnSpc>
              <a:spcPct val="90000"/>
            </a:lnSpc>
            <a:spcBef>
              <a:spcPct val="0"/>
            </a:spcBef>
            <a:spcAft>
              <a:spcPct val="35000"/>
            </a:spcAft>
            <a:buNone/>
          </a:pPr>
          <a:endParaRPr lang="cs-CZ" sz="1400" kern="1200" dirty="0">
            <a:solidFill>
              <a:schemeClr val="bg1"/>
            </a:solidFill>
          </a:endParaRPr>
        </a:p>
        <a:p>
          <a:pPr marL="0" lvl="0" algn="l" defTabSz="800100">
            <a:lnSpc>
              <a:spcPct val="90000"/>
            </a:lnSpc>
            <a:spcBef>
              <a:spcPct val="0"/>
            </a:spcBef>
            <a:spcAft>
              <a:spcPct val="35000"/>
            </a:spcAft>
            <a:buNone/>
          </a:pPr>
          <a:r>
            <a:rPr lang="cs-CZ" sz="1500" b="1" i="0" u="sng" kern="1200" dirty="0">
              <a:solidFill>
                <a:schemeClr val="bg1"/>
              </a:solidFill>
              <a:latin typeface="+mj-lt"/>
            </a:rPr>
            <a:t>Manažer projektu – rozpočtář</a:t>
          </a:r>
        </a:p>
        <a:p>
          <a:pPr marL="0" lvl="0" algn="l" defTabSz="800100">
            <a:lnSpc>
              <a:spcPct val="90000"/>
            </a:lnSpc>
            <a:spcBef>
              <a:spcPct val="0"/>
            </a:spcBef>
            <a:spcAft>
              <a:spcPct val="35000"/>
            </a:spcAft>
            <a:buNone/>
          </a:pPr>
          <a:r>
            <a:rPr lang="cs-CZ" sz="1400" b="1" kern="1200" dirty="0">
              <a:solidFill>
                <a:schemeClr val="bg1"/>
              </a:solidFill>
            </a:rPr>
            <a:t>Ing. Zdeněk Gerát, </a:t>
          </a:r>
          <a:r>
            <a:rPr lang="cs-CZ" sz="1400" kern="1200" dirty="0">
              <a:solidFill>
                <a:schemeClr val="bg1"/>
              </a:solidFill>
            </a:rPr>
            <a:t>tel.: 705 875 675, </a:t>
          </a:r>
          <a:r>
            <a:rPr lang="cs-CZ"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zdenek.gerat@crr.cz</a:t>
          </a:r>
          <a:endParaRPr lang="cs-CZ" sz="1400" kern="1200" dirty="0">
            <a:solidFill>
              <a:schemeClr val="bg1"/>
            </a:solidFill>
          </a:endParaRPr>
        </a:p>
        <a:p>
          <a:pPr marL="0" lvl="0" algn="l" defTabSz="800100">
            <a:lnSpc>
              <a:spcPct val="90000"/>
            </a:lnSpc>
            <a:spcBef>
              <a:spcPct val="0"/>
            </a:spcBef>
            <a:spcAft>
              <a:spcPct val="35000"/>
            </a:spcAft>
            <a:buNone/>
          </a:pPr>
          <a:endParaRPr lang="cs-CZ" sz="1400" kern="1200" dirty="0">
            <a:solidFill>
              <a:schemeClr val="bg1"/>
            </a:solidFill>
          </a:endParaRPr>
        </a:p>
        <a:p>
          <a:pPr marL="0" lvl="0" algn="l" defTabSz="800100">
            <a:lnSpc>
              <a:spcPct val="90000"/>
            </a:lnSpc>
            <a:spcBef>
              <a:spcPct val="0"/>
            </a:spcBef>
            <a:spcAft>
              <a:spcPct val="35000"/>
            </a:spcAft>
            <a:buNone/>
          </a:pPr>
          <a:r>
            <a:rPr lang="cs-CZ" sz="1500" b="1" i="0" u="sng" kern="1200" dirty="0">
              <a:solidFill>
                <a:schemeClr val="bg1"/>
              </a:solidFill>
              <a:latin typeface="+mj-lt"/>
            </a:rPr>
            <a:t>Admi</a:t>
          </a:r>
          <a:r>
            <a:rPr lang="cs-CZ" sz="1500" b="1" i="0" u="sng" kern="1200" dirty="0">
              <a:solidFill>
                <a:schemeClr val="bg1"/>
              </a:solidFill>
              <a:latin typeface="+mj-lt"/>
              <a:ea typeface="+mn-ea"/>
              <a:cs typeface="+mn-cs"/>
            </a:rPr>
            <a:t>nistrátor monitorovacího systému</a:t>
          </a:r>
        </a:p>
        <a:p>
          <a:pPr marL="0" lvl="0" algn="l" defTabSz="800100">
            <a:lnSpc>
              <a:spcPct val="90000"/>
            </a:lnSpc>
            <a:spcBef>
              <a:spcPct val="0"/>
            </a:spcBef>
            <a:spcAft>
              <a:spcPct val="35000"/>
            </a:spcAft>
            <a:buNone/>
          </a:pPr>
          <a:r>
            <a:rPr lang="cs-CZ" sz="1400" b="1" kern="1200" dirty="0">
              <a:solidFill>
                <a:schemeClr val="bg1"/>
              </a:solidFill>
            </a:rPr>
            <a:t>Ing. Miloš Vejr, </a:t>
          </a:r>
          <a:r>
            <a:rPr lang="cs-CZ" sz="1400" kern="1200" dirty="0">
              <a:solidFill>
                <a:schemeClr val="bg1"/>
              </a:solidFill>
            </a:rPr>
            <a:t>tel.: 736 512 418, </a:t>
          </a:r>
          <a:r>
            <a:rPr lang="cs-CZ" sz="1400" kern="1200" dirty="0">
              <a:solidFill>
                <a:schemeClr val="bg1"/>
              </a:solidFill>
              <a:hlinkClick xmlns:r="http://schemas.openxmlformats.org/officeDocument/2006/relationships" r:id="rId7"/>
            </a:rPr>
            <a:t>milos.vejr@crr.cz</a:t>
          </a:r>
          <a:endParaRPr lang="cs-CZ" sz="1400" kern="1200" dirty="0">
            <a:solidFill>
              <a:schemeClr val="bg1"/>
            </a:solidFill>
          </a:endParaRPr>
        </a:p>
        <a:p>
          <a:pPr marL="0" lvl="0" algn="l" defTabSz="800100">
            <a:lnSpc>
              <a:spcPct val="90000"/>
            </a:lnSpc>
            <a:spcBef>
              <a:spcPct val="0"/>
            </a:spcBef>
            <a:spcAft>
              <a:spcPct val="35000"/>
            </a:spcAft>
            <a:buNone/>
          </a:pPr>
          <a:endParaRPr lang="cs-CZ" sz="1400" kern="1200" dirty="0">
            <a:solidFill>
              <a:schemeClr val="bg1"/>
            </a:solidFill>
          </a:endParaRPr>
        </a:p>
        <a:p>
          <a:pPr marL="0" lvl="0" algn="l" defTabSz="800100">
            <a:lnSpc>
              <a:spcPct val="90000"/>
            </a:lnSpc>
            <a:spcBef>
              <a:spcPct val="0"/>
            </a:spcBef>
            <a:spcAft>
              <a:spcPct val="35000"/>
            </a:spcAft>
            <a:buNone/>
          </a:pPr>
          <a:endParaRPr lang="cs-CZ" sz="1400" kern="1200" dirty="0">
            <a:solidFill>
              <a:schemeClr val="bg1"/>
            </a:solidFill>
          </a:endParaRPr>
        </a:p>
      </dgm:t>
    </dgm:pt>
    <dgm:pt modelId="{B64C378D-2E70-4D65-81D7-E0D03AC1D6C1}" type="parTrans" cxnId="{1EB41155-EA91-49D9-AB73-E1F13B2C1E93}">
      <dgm:prSet/>
      <dgm:spPr/>
      <dgm:t>
        <a:bodyPr/>
        <a:lstStyle/>
        <a:p>
          <a:endParaRPr lang="cs-CZ"/>
        </a:p>
      </dgm:t>
    </dgm:pt>
    <dgm:pt modelId="{070BC8CB-9DBC-4D56-80AC-4871596E0684}" type="sibTrans" cxnId="{1EB41155-EA91-49D9-AB73-E1F13B2C1E93}">
      <dgm:prSet/>
      <dgm:spPr/>
      <dgm:t>
        <a:bodyPr/>
        <a:lstStyle/>
        <a:p>
          <a:endParaRPr lang="cs-CZ"/>
        </a:p>
      </dgm:t>
    </dgm:pt>
    <dgm:pt modelId="{87A7386A-190A-4D26-B25C-46CD9BA470DF}" type="pres">
      <dgm:prSet presAssocID="{0D08D42E-F170-4B77-9005-4C3AB8D024EE}" presName="Name0" presStyleCnt="0">
        <dgm:presLayoutVars>
          <dgm:chPref val="1"/>
          <dgm:dir/>
          <dgm:animOne val="branch"/>
          <dgm:animLvl val="lvl"/>
          <dgm:resizeHandles/>
        </dgm:presLayoutVars>
      </dgm:prSet>
      <dgm:spPr/>
    </dgm:pt>
    <dgm:pt modelId="{61704714-36F9-4918-8F57-D2FB7E94F364}" type="pres">
      <dgm:prSet presAssocID="{079BF447-A338-4241-857D-16D223D22120}" presName="vertOne" presStyleCnt="0"/>
      <dgm:spPr/>
    </dgm:pt>
    <dgm:pt modelId="{611BFC66-9319-465C-9581-BCBD01444E58}" type="pres">
      <dgm:prSet presAssocID="{079BF447-A338-4241-857D-16D223D22120}" presName="txOne" presStyleLbl="node0" presStyleIdx="0" presStyleCnt="1" custScaleX="100196" custScaleY="90703" custLinFactNeighborX="-150" custLinFactNeighborY="-6101">
        <dgm:presLayoutVars>
          <dgm:chPref val="3"/>
        </dgm:presLayoutVars>
      </dgm:prSet>
      <dgm:spPr>
        <a:solidFill>
          <a:schemeClr val="accent1"/>
        </a:solidFill>
      </dgm:spPr>
    </dgm:pt>
    <dgm:pt modelId="{D7126070-93FD-4FDB-92F7-894099073440}" type="pres">
      <dgm:prSet presAssocID="{079BF447-A338-4241-857D-16D223D22120}" presName="horzOne" presStyleCnt="0"/>
      <dgm:spPr/>
    </dgm:pt>
  </dgm:ptLst>
  <dgm:cxnLst>
    <dgm:cxn modelId="{BAF59C37-38C1-4067-B9BC-5FD70078346C}" type="presOf" srcId="{0D08D42E-F170-4B77-9005-4C3AB8D024EE}" destId="{87A7386A-190A-4D26-B25C-46CD9BA470DF}" srcOrd="0" destOrd="0" presId="urn:microsoft.com/office/officeart/2005/8/layout/hierarchy4"/>
    <dgm:cxn modelId="{1EB41155-EA91-49D9-AB73-E1F13B2C1E93}" srcId="{0D08D42E-F170-4B77-9005-4C3AB8D024EE}" destId="{079BF447-A338-4241-857D-16D223D22120}" srcOrd="0" destOrd="0" parTransId="{B64C378D-2E70-4D65-81D7-E0D03AC1D6C1}" sibTransId="{070BC8CB-9DBC-4D56-80AC-4871596E0684}"/>
    <dgm:cxn modelId="{565F15A7-A9AC-45BD-8FAC-7F9A49913C81}" type="presOf" srcId="{079BF447-A338-4241-857D-16D223D22120}" destId="{611BFC66-9319-465C-9581-BCBD01444E58}" srcOrd="0" destOrd="0" presId="urn:microsoft.com/office/officeart/2005/8/layout/hierarchy4"/>
    <dgm:cxn modelId="{A587A1A1-FAE8-48F9-A4FD-0C9169B2277B}" type="presParOf" srcId="{87A7386A-190A-4D26-B25C-46CD9BA470DF}" destId="{61704714-36F9-4918-8F57-D2FB7E94F364}" srcOrd="0" destOrd="0" presId="urn:microsoft.com/office/officeart/2005/8/layout/hierarchy4"/>
    <dgm:cxn modelId="{9FF3AB23-8C07-4570-A376-90F5DFE80838}" type="presParOf" srcId="{61704714-36F9-4918-8F57-D2FB7E94F364}" destId="{611BFC66-9319-465C-9581-BCBD01444E58}" srcOrd="0" destOrd="0" presId="urn:microsoft.com/office/officeart/2005/8/layout/hierarchy4"/>
    <dgm:cxn modelId="{6071138E-4CB5-4034-9F0C-A17126524093}" type="presParOf" srcId="{61704714-36F9-4918-8F57-D2FB7E94F364}" destId="{D7126070-93FD-4FDB-92F7-89409907344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FC66-9319-465C-9581-BCBD01444E58}">
      <dsp:nvSpPr>
        <dsp:cNvPr id="0" name=""/>
        <dsp:cNvSpPr/>
      </dsp:nvSpPr>
      <dsp:spPr>
        <a:xfrm>
          <a:off x="0" y="0"/>
          <a:ext cx="7419754" cy="1784817"/>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a:solidFill>
                <a:schemeClr val="bg1"/>
              </a:solidFill>
            </a:rPr>
            <a:t>Územní odbor IROP pro Karlovarský kraj</a:t>
          </a:r>
        </a:p>
        <a:p>
          <a:pPr marL="0" lvl="0" indent="0" algn="ctr" defTabSz="933450">
            <a:lnSpc>
              <a:spcPct val="90000"/>
            </a:lnSpc>
            <a:spcBef>
              <a:spcPct val="0"/>
            </a:spcBef>
            <a:spcAft>
              <a:spcPct val="35000"/>
            </a:spcAft>
            <a:buNone/>
          </a:pPr>
          <a:r>
            <a:rPr lang="cs-CZ" sz="2100" b="1" kern="1200" dirty="0">
              <a:solidFill>
                <a:schemeClr val="bg1"/>
              </a:solidFill>
            </a:rPr>
            <a:t>Ing. Lenka Kyrianová, ředitelka odboru</a:t>
          </a:r>
        </a:p>
        <a:p>
          <a:pPr marL="0" lvl="0" indent="0" algn="ctr" defTabSz="933450">
            <a:lnSpc>
              <a:spcPct val="90000"/>
            </a:lnSpc>
            <a:spcBef>
              <a:spcPct val="0"/>
            </a:spcBef>
            <a:spcAft>
              <a:spcPct val="35000"/>
            </a:spcAft>
            <a:buNone/>
          </a:pPr>
          <a:r>
            <a:rPr lang="cs-CZ" sz="2100" kern="1200" dirty="0">
              <a:solidFill>
                <a:schemeClr val="bg1"/>
              </a:solidFill>
            </a:rPr>
            <a:t>E-mail: lenka.kyrianova</a:t>
          </a:r>
          <a:r>
            <a:rPr lang="cs-CZ" sz="2100" kern="1200" dirty="0">
              <a:solidFill>
                <a:schemeClr val="bg1"/>
              </a:solidFill>
              <a:latin typeface="Calibri" panose="020F0502020204030204" pitchFamily="34" charset="0"/>
              <a:cs typeface="Calibri" panose="020F0502020204030204" pitchFamily="34" charset="0"/>
            </a:rPr>
            <a:t>@</a:t>
          </a:r>
          <a:r>
            <a:rPr lang="cs-CZ" sz="2100" kern="1200" dirty="0">
              <a:solidFill>
                <a:schemeClr val="bg1"/>
              </a:solidFill>
            </a:rPr>
            <a:t>crr.cz</a:t>
          </a:r>
          <a:endParaRPr lang="cs-CZ" sz="2100" kern="1200" baseline="0" dirty="0">
            <a:solidFill>
              <a:schemeClr val="bg1"/>
            </a:solidFill>
          </a:endParaRPr>
        </a:p>
        <a:p>
          <a:pPr marL="0" lvl="0" indent="0" algn="ctr" defTabSz="933450">
            <a:lnSpc>
              <a:spcPct val="90000"/>
            </a:lnSpc>
            <a:spcBef>
              <a:spcPct val="0"/>
            </a:spcBef>
            <a:spcAft>
              <a:spcPct val="35000"/>
            </a:spcAft>
            <a:buNone/>
          </a:pPr>
          <a:r>
            <a:rPr lang="cs-CZ" sz="2100" kern="1200" dirty="0">
              <a:solidFill>
                <a:schemeClr val="bg1"/>
              </a:solidFill>
            </a:rPr>
            <a:t>Mobil: 731 644 330</a:t>
          </a:r>
        </a:p>
      </dsp:txBody>
      <dsp:txXfrm>
        <a:off x="52276" y="52276"/>
        <a:ext cx="7315202" cy="1680265"/>
      </dsp:txXfrm>
    </dsp:sp>
    <dsp:sp modelId="{012C52F3-22EA-4C63-9D11-BA4EB08F93EE}">
      <dsp:nvSpPr>
        <dsp:cNvPr id="0" name=""/>
        <dsp:cNvSpPr/>
      </dsp:nvSpPr>
      <dsp:spPr>
        <a:xfrm>
          <a:off x="3338" y="1982609"/>
          <a:ext cx="3629793" cy="1784817"/>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cs-CZ" sz="1600" b="1" kern="1200" dirty="0"/>
            <a:t>Pověřená vedoucí oddělení hodnocení a kontroly</a:t>
          </a:r>
        </a:p>
        <a:p>
          <a:pPr marL="0" lvl="0" indent="0" algn="ctr" defTabSz="711200">
            <a:lnSpc>
              <a:spcPct val="100000"/>
            </a:lnSpc>
            <a:spcBef>
              <a:spcPct val="0"/>
            </a:spcBef>
            <a:spcAft>
              <a:spcPts val="0"/>
            </a:spcAft>
            <a:buNone/>
          </a:pPr>
          <a:endParaRPr lang="cs-CZ" sz="1600" b="1" kern="1200" dirty="0"/>
        </a:p>
        <a:p>
          <a:pPr marL="0" lvl="0" indent="0" algn="ctr" defTabSz="711200">
            <a:lnSpc>
              <a:spcPct val="90000"/>
            </a:lnSpc>
            <a:spcBef>
              <a:spcPct val="0"/>
            </a:spcBef>
            <a:spcAft>
              <a:spcPct val="35000"/>
            </a:spcAft>
            <a:buNone/>
          </a:pPr>
          <a:r>
            <a:rPr lang="cs-CZ" sz="1600" b="1" kern="1200" dirty="0"/>
            <a:t>Ing. Kateřina Lidmilová</a:t>
          </a:r>
        </a:p>
        <a:p>
          <a:pPr marL="0" lvl="0" indent="0" algn="ctr" defTabSz="711200">
            <a:lnSpc>
              <a:spcPct val="90000"/>
            </a:lnSpc>
            <a:spcBef>
              <a:spcPct val="0"/>
            </a:spcBef>
            <a:spcAft>
              <a:spcPct val="35000"/>
            </a:spcAft>
            <a:buNone/>
          </a:pPr>
          <a:r>
            <a:rPr lang="cs-CZ" sz="1600" kern="1200" dirty="0"/>
            <a:t>Katerina.lidmilova@crr.cz</a:t>
          </a:r>
        </a:p>
        <a:p>
          <a:pPr marL="0" lvl="0" indent="0" algn="ctr" defTabSz="711200">
            <a:lnSpc>
              <a:spcPct val="90000"/>
            </a:lnSpc>
            <a:spcBef>
              <a:spcPct val="0"/>
            </a:spcBef>
            <a:spcAft>
              <a:spcPct val="35000"/>
            </a:spcAft>
            <a:buNone/>
          </a:pPr>
          <a:r>
            <a:rPr lang="cs-CZ" sz="1600" b="0" kern="1200" dirty="0"/>
            <a:t>703 162 052</a:t>
          </a:r>
        </a:p>
      </dsp:txBody>
      <dsp:txXfrm>
        <a:off x="55614" y="2034885"/>
        <a:ext cx="3525241" cy="1680265"/>
      </dsp:txXfrm>
    </dsp:sp>
    <dsp:sp modelId="{BFE87D24-6D61-4097-A3F3-47C46C775F81}">
      <dsp:nvSpPr>
        <dsp:cNvPr id="0" name=""/>
        <dsp:cNvSpPr/>
      </dsp:nvSpPr>
      <dsp:spPr>
        <a:xfrm>
          <a:off x="3922029" y="1982609"/>
          <a:ext cx="3496762" cy="1784817"/>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t>Vedoucí oddělení realizace</a:t>
          </a:r>
        </a:p>
        <a:p>
          <a:pPr marL="0" lvl="0" indent="0" algn="ctr" defTabSz="711200">
            <a:lnSpc>
              <a:spcPct val="90000"/>
            </a:lnSpc>
            <a:spcBef>
              <a:spcPct val="0"/>
            </a:spcBef>
            <a:spcAft>
              <a:spcPct val="35000"/>
            </a:spcAft>
            <a:buNone/>
          </a:pPr>
          <a:endParaRPr lang="cs-CZ" sz="1600" b="1" kern="1200" dirty="0"/>
        </a:p>
        <a:p>
          <a:pPr marL="0" lvl="0" indent="0" algn="ctr" defTabSz="711200">
            <a:lnSpc>
              <a:spcPct val="90000"/>
            </a:lnSpc>
            <a:spcBef>
              <a:spcPct val="0"/>
            </a:spcBef>
            <a:spcAft>
              <a:spcPct val="35000"/>
            </a:spcAft>
            <a:buNone/>
          </a:pPr>
          <a:r>
            <a:rPr lang="cs-CZ" sz="1600" b="1" kern="1200" dirty="0"/>
            <a:t>Ing. Jarmila Musilová</a:t>
          </a:r>
        </a:p>
        <a:p>
          <a:pPr marL="0" lvl="0" indent="0" algn="ctr" defTabSz="711200">
            <a:lnSpc>
              <a:spcPct val="90000"/>
            </a:lnSpc>
            <a:spcBef>
              <a:spcPct val="0"/>
            </a:spcBef>
            <a:spcAft>
              <a:spcPct val="35000"/>
            </a:spcAft>
            <a:buNone/>
          </a:pPr>
          <a:r>
            <a:rPr lang="cs-CZ" sz="1600" kern="1200" dirty="0"/>
            <a:t>Jarmila.musilova@crr.cz </a:t>
          </a:r>
        </a:p>
        <a:p>
          <a:pPr marL="0" lvl="0" indent="0" algn="ctr" defTabSz="711200">
            <a:lnSpc>
              <a:spcPct val="90000"/>
            </a:lnSpc>
            <a:spcBef>
              <a:spcPct val="0"/>
            </a:spcBef>
            <a:spcAft>
              <a:spcPct val="35000"/>
            </a:spcAft>
            <a:buNone/>
          </a:pPr>
          <a:r>
            <a:rPr lang="cs-CZ" sz="1600" b="0" kern="1200" dirty="0"/>
            <a:t>731 648 659</a:t>
          </a:r>
        </a:p>
      </dsp:txBody>
      <dsp:txXfrm>
        <a:off x="3974305" y="2034885"/>
        <a:ext cx="3392210" cy="1680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FC66-9319-465C-9581-BCBD01444E58}">
      <dsp:nvSpPr>
        <dsp:cNvPr id="0" name=""/>
        <dsp:cNvSpPr/>
      </dsp:nvSpPr>
      <dsp:spPr>
        <a:xfrm>
          <a:off x="0" y="0"/>
          <a:ext cx="7188608" cy="4686668"/>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800100">
            <a:lnSpc>
              <a:spcPct val="90000"/>
            </a:lnSpc>
            <a:spcBef>
              <a:spcPct val="0"/>
            </a:spcBef>
            <a:spcAft>
              <a:spcPct val="35000"/>
            </a:spcAft>
            <a:buNone/>
          </a:pPr>
          <a:r>
            <a:rPr lang="cs-CZ" sz="1500" b="1" i="0" u="sng" kern="1200" dirty="0">
              <a:solidFill>
                <a:schemeClr val="bg1"/>
              </a:solidFill>
              <a:latin typeface="+mj-lt"/>
            </a:rPr>
            <a:t>Manažeři projektu</a:t>
          </a:r>
        </a:p>
        <a:p>
          <a:pPr marL="0" lvl="0" indent="0" algn="l" defTabSz="800100">
            <a:lnSpc>
              <a:spcPct val="90000"/>
            </a:lnSpc>
            <a:spcBef>
              <a:spcPct val="0"/>
            </a:spcBef>
            <a:spcAft>
              <a:spcPct val="35000"/>
            </a:spcAft>
            <a:buNone/>
          </a:pPr>
          <a:r>
            <a:rPr lang="cs-CZ" sz="1400" b="1" kern="1200" dirty="0">
              <a:solidFill>
                <a:schemeClr val="bg1"/>
              </a:solidFill>
              <a:latin typeface="+mn-lt"/>
            </a:rPr>
            <a:t>Ing. Jana Kožíšková, tel. 705 875 673, </a:t>
          </a:r>
          <a:r>
            <a:rPr lang="cs-CZ" sz="1400" b="0" kern="1200" dirty="0">
              <a:solidFill>
                <a:schemeClr val="bg1"/>
              </a:solidFill>
              <a:latin typeface="+mn-lt"/>
            </a:rPr>
            <a:t>jana.koziskova@crr.cz</a:t>
          </a:r>
          <a:endParaRPr lang="cs-CZ" sz="1400" b="0" u="sng" kern="1200" dirty="0">
            <a:solidFill>
              <a:schemeClr val="bg1"/>
            </a:solidFill>
            <a:latin typeface="+mn-lt"/>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Jitka Plachá, </a:t>
          </a:r>
          <a:r>
            <a:rPr lang="cs-CZ" sz="1400" b="0" kern="1200" dirty="0">
              <a:solidFill>
                <a:schemeClr val="bg1"/>
              </a:solidFill>
              <a:latin typeface="+mn-lt"/>
            </a:rPr>
            <a:t>tel.: 734 698 912, </a:t>
          </a:r>
          <a:r>
            <a:rPr lang="cs-CZ" sz="1400" b="0" u="sng" kern="1200" dirty="0">
              <a:solidFill>
                <a:schemeClr val="bg1"/>
              </a:solidFill>
              <a:latin typeface="+mn-lt"/>
            </a:rPr>
            <a:t>jitka.placha@crr.cz</a:t>
          </a:r>
        </a:p>
        <a:p>
          <a:pPr marL="0" lvl="0" indent="0" algn="l" defTabSz="800100">
            <a:lnSpc>
              <a:spcPct val="90000"/>
            </a:lnSpc>
            <a:spcBef>
              <a:spcPct val="0"/>
            </a:spcBef>
            <a:spcAft>
              <a:spcPct val="35000"/>
            </a:spcAft>
            <a:buNone/>
          </a:pPr>
          <a:r>
            <a:rPr lang="cs-CZ" sz="1400" b="1" kern="1200" dirty="0">
              <a:solidFill>
                <a:schemeClr val="bg1"/>
              </a:solidFill>
              <a:latin typeface="+mn-lt"/>
            </a:rPr>
            <a:t>Ing. Gabriela Rejchová, </a:t>
          </a:r>
          <a:r>
            <a:rPr lang="sv-SE" sz="1400" kern="1200" dirty="0">
              <a:solidFill>
                <a:schemeClr val="bg1"/>
              </a:solidFill>
              <a:latin typeface="+mn-lt"/>
            </a:rPr>
            <a:t>tel.: </a:t>
          </a:r>
          <a:r>
            <a:rPr lang="cs-CZ" sz="1400" kern="1200" dirty="0">
              <a:solidFill>
                <a:schemeClr val="bg1"/>
              </a:solidFill>
              <a:latin typeface="+mn-lt"/>
            </a:rPr>
            <a:t>705 875 672, </a:t>
          </a:r>
          <a:r>
            <a:rPr lang="cs-CZ" sz="1400" u="sng" kern="1200" dirty="0" err="1">
              <a:solidFill>
                <a:schemeClr val="bg1"/>
              </a:solidFill>
              <a:latin typeface="+mn-lt"/>
            </a:rPr>
            <a:t>gabriela.rejchova</a:t>
          </a:r>
          <a:r>
            <a:rPr lang="sv-SE" sz="1400" u="sng"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a:t>
          </a:r>
          <a:r>
            <a:rPr lang="sv-SE" sz="1400" kern="1200" dirty="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crr.cz</a:t>
          </a:r>
          <a:endParaRPr lang="sv-SE" sz="1400" kern="1200" dirty="0">
            <a:solidFill>
              <a:schemeClr val="bg1"/>
            </a:solidFill>
            <a:latin typeface="+mn-lt"/>
            <a:ea typeface="+mn-ea"/>
            <a:cs typeface="+mn-cs"/>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Hana Soukupová, </a:t>
          </a:r>
          <a:r>
            <a:rPr lang="cs-CZ" sz="1400" kern="1200" dirty="0">
              <a:solidFill>
                <a:schemeClr val="bg1"/>
              </a:solidFill>
              <a:latin typeface="+mn-lt"/>
            </a:rPr>
            <a:t>tel.: 705  875 671, </a:t>
          </a:r>
          <a:r>
            <a:rPr lang="cs-CZ" sz="1400" kern="1200" dirty="0">
              <a:solidFill>
                <a:schemeClr val="bg1"/>
              </a:solidFill>
              <a:latin typeface="+mn-lt"/>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hana.soukupova@crr.cz</a:t>
          </a:r>
          <a:endParaRPr lang="cs-CZ" sz="1400" kern="1200" dirty="0">
            <a:solidFill>
              <a:schemeClr val="bg1"/>
            </a:solidFill>
            <a:latin typeface="+mn-lt"/>
            <a:ea typeface="+mn-ea"/>
            <a:cs typeface="+mn-cs"/>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Bc. Eva Urbanová, </a:t>
          </a:r>
          <a:r>
            <a:rPr lang="pt-BR" sz="1400" kern="1200" dirty="0">
              <a:solidFill>
                <a:schemeClr val="bg1"/>
              </a:solidFill>
              <a:latin typeface="+mn-lt"/>
            </a:rPr>
            <a:t>tel.: 705 </a:t>
          </a:r>
          <a:r>
            <a:rPr lang="cs-CZ" sz="1400" kern="1200" dirty="0">
              <a:solidFill>
                <a:schemeClr val="bg1"/>
              </a:solidFill>
              <a:latin typeface="+mn-lt"/>
            </a:rPr>
            <a:t>875 674, </a:t>
          </a:r>
          <a:r>
            <a:rPr lang="cs-CZ" sz="1400" u="sng" kern="1200" dirty="0" err="1">
              <a:solidFill>
                <a:schemeClr val="bg1"/>
              </a:solidFill>
              <a:latin typeface="+mn-lt"/>
            </a:rPr>
            <a:t>eva.urbanova</a:t>
          </a:r>
          <a:r>
            <a:rPr lang="pt-BR" sz="1400" kern="1200" dirty="0">
              <a:solidFill>
                <a:schemeClr val="bg1"/>
              </a:solidFill>
              <a:latin typeface="+mn-lt"/>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@crr.cz</a:t>
          </a:r>
          <a:endParaRPr lang="pt-BR" sz="1400" kern="1200" dirty="0">
            <a:solidFill>
              <a:schemeClr val="bg1"/>
            </a:solidFill>
            <a:latin typeface="+mn-lt"/>
            <a:ea typeface="+mn-ea"/>
            <a:cs typeface="+mn-cs"/>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Danuše Vodičková, </a:t>
          </a:r>
          <a:r>
            <a:rPr lang="cs-CZ" sz="1400" kern="1200" dirty="0">
              <a:solidFill>
                <a:schemeClr val="bg1"/>
              </a:solidFill>
              <a:latin typeface="+mn-lt"/>
            </a:rPr>
            <a:t>tel.: 703 162 051, </a:t>
          </a:r>
          <a:r>
            <a:rPr lang="cs-CZ" sz="1400" kern="1200" dirty="0">
              <a:solidFill>
                <a:schemeClr val="bg1"/>
              </a:solidFill>
              <a:latin typeface="+mn-lt"/>
              <a:hlinkClick xmlns:r="http://schemas.openxmlformats.org/officeDocument/2006/relationships" r:id="rId4">
                <a:extLst>
                  <a:ext uri="{A12FA001-AC4F-418D-AE19-62706E023703}">
                    <ahyp:hlinkClr xmlns:ahyp="http://schemas.microsoft.com/office/drawing/2018/hyperlinkcolor" val="tx"/>
                  </a:ext>
                </a:extLst>
              </a:hlinkClick>
            </a:rPr>
            <a:t>danuse.vodickova@crr.cz</a:t>
          </a:r>
          <a:endParaRPr lang="cs-CZ" sz="1400" kern="1200" dirty="0">
            <a:solidFill>
              <a:schemeClr val="bg1"/>
            </a:solidFill>
            <a:latin typeface="+mn-lt"/>
          </a:endParaRPr>
        </a:p>
        <a:p>
          <a:pPr marL="0" lvl="0" indent="0" algn="l" defTabSz="800100">
            <a:lnSpc>
              <a:spcPct val="90000"/>
            </a:lnSpc>
            <a:spcBef>
              <a:spcPct val="0"/>
            </a:spcBef>
            <a:spcAft>
              <a:spcPct val="35000"/>
            </a:spcAft>
            <a:buNone/>
          </a:pPr>
          <a:r>
            <a:rPr lang="cs-CZ" sz="1400" b="1" kern="1200" dirty="0">
              <a:solidFill>
                <a:schemeClr val="bg1"/>
              </a:solidFill>
              <a:latin typeface="+mn-lt"/>
            </a:rPr>
            <a:t>Ing. Hana Zrůstová, </a:t>
          </a:r>
          <a:r>
            <a:rPr lang="cs-CZ" sz="1400" kern="1200" dirty="0">
              <a:solidFill>
                <a:schemeClr val="bg1"/>
              </a:solidFill>
              <a:latin typeface="+mn-lt"/>
            </a:rPr>
            <a:t>tel.: 735 199 209, </a:t>
          </a:r>
          <a:r>
            <a:rPr lang="cs-CZ" sz="1400" kern="1200" dirty="0">
              <a:solidFill>
                <a:schemeClr val="bg1"/>
              </a:solidFill>
              <a:latin typeface="+mn-lt"/>
              <a:hlinkClick xmlns:r="http://schemas.openxmlformats.org/officeDocument/2006/relationships" r:id="rId5">
                <a:extLst>
                  <a:ext uri="{A12FA001-AC4F-418D-AE19-62706E023703}">
                    <ahyp:hlinkClr xmlns:ahyp="http://schemas.microsoft.com/office/drawing/2018/hyperlinkcolor" val="tx"/>
                  </a:ext>
                </a:extLst>
              </a:hlinkClick>
            </a:rPr>
            <a:t>hana.zrustova@crr.cz</a:t>
          </a:r>
          <a:endParaRPr lang="cs-CZ" sz="1400" kern="1200" dirty="0">
            <a:solidFill>
              <a:schemeClr val="bg1"/>
            </a:solidFill>
            <a:latin typeface="+mn-lt"/>
          </a:endParaRPr>
        </a:p>
        <a:p>
          <a:pPr marL="0" lvl="0" indent="0" algn="l" defTabSz="800100">
            <a:lnSpc>
              <a:spcPct val="90000"/>
            </a:lnSpc>
            <a:spcBef>
              <a:spcPct val="0"/>
            </a:spcBef>
            <a:spcAft>
              <a:spcPct val="35000"/>
            </a:spcAft>
            <a:buNone/>
          </a:pPr>
          <a:endParaRPr lang="cs-CZ" sz="1400" kern="1200" dirty="0">
            <a:solidFill>
              <a:schemeClr val="bg1"/>
            </a:solidFill>
          </a:endParaRPr>
        </a:p>
        <a:p>
          <a:pPr marL="0" lvl="0" indent="0" algn="l" defTabSz="800100">
            <a:lnSpc>
              <a:spcPct val="90000"/>
            </a:lnSpc>
            <a:spcBef>
              <a:spcPct val="0"/>
            </a:spcBef>
            <a:spcAft>
              <a:spcPct val="35000"/>
            </a:spcAft>
            <a:buNone/>
          </a:pPr>
          <a:r>
            <a:rPr lang="cs-CZ" sz="1500" b="1" i="0" u="sng" kern="1200" dirty="0">
              <a:solidFill>
                <a:schemeClr val="bg1"/>
              </a:solidFill>
              <a:latin typeface="+mj-lt"/>
            </a:rPr>
            <a:t>Manažer projektu – rozpočtář</a:t>
          </a:r>
        </a:p>
        <a:p>
          <a:pPr marL="0" lvl="0" indent="0" algn="l" defTabSz="800100">
            <a:lnSpc>
              <a:spcPct val="90000"/>
            </a:lnSpc>
            <a:spcBef>
              <a:spcPct val="0"/>
            </a:spcBef>
            <a:spcAft>
              <a:spcPct val="35000"/>
            </a:spcAft>
            <a:buNone/>
          </a:pPr>
          <a:r>
            <a:rPr lang="cs-CZ" sz="1400" b="1" kern="1200" dirty="0">
              <a:solidFill>
                <a:schemeClr val="bg1"/>
              </a:solidFill>
            </a:rPr>
            <a:t>Ing. Zdeněk Gerát, </a:t>
          </a:r>
          <a:r>
            <a:rPr lang="cs-CZ" sz="1400" kern="1200" dirty="0">
              <a:solidFill>
                <a:schemeClr val="bg1"/>
              </a:solidFill>
            </a:rPr>
            <a:t>tel.: 705 875 675, </a:t>
          </a:r>
          <a:r>
            <a:rPr lang="cs-CZ"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zdenek.gerat@crr.cz</a:t>
          </a:r>
          <a:endParaRPr lang="cs-CZ" sz="1400" kern="1200" dirty="0">
            <a:solidFill>
              <a:schemeClr val="bg1"/>
            </a:solidFill>
          </a:endParaRPr>
        </a:p>
        <a:p>
          <a:pPr marL="0" lvl="0" indent="0" algn="l" defTabSz="800100">
            <a:lnSpc>
              <a:spcPct val="90000"/>
            </a:lnSpc>
            <a:spcBef>
              <a:spcPct val="0"/>
            </a:spcBef>
            <a:spcAft>
              <a:spcPct val="35000"/>
            </a:spcAft>
            <a:buNone/>
          </a:pPr>
          <a:endParaRPr lang="cs-CZ" sz="1400" kern="1200" dirty="0">
            <a:solidFill>
              <a:schemeClr val="bg1"/>
            </a:solidFill>
          </a:endParaRPr>
        </a:p>
        <a:p>
          <a:pPr marL="0" lvl="0" indent="0" algn="l" defTabSz="800100">
            <a:lnSpc>
              <a:spcPct val="90000"/>
            </a:lnSpc>
            <a:spcBef>
              <a:spcPct val="0"/>
            </a:spcBef>
            <a:spcAft>
              <a:spcPct val="35000"/>
            </a:spcAft>
            <a:buNone/>
          </a:pPr>
          <a:r>
            <a:rPr lang="cs-CZ" sz="1500" b="1" i="0" u="sng" kern="1200" dirty="0">
              <a:solidFill>
                <a:schemeClr val="bg1"/>
              </a:solidFill>
              <a:latin typeface="+mj-lt"/>
            </a:rPr>
            <a:t>Admi</a:t>
          </a:r>
          <a:r>
            <a:rPr lang="cs-CZ" sz="1500" b="1" i="0" u="sng" kern="1200" dirty="0">
              <a:solidFill>
                <a:schemeClr val="bg1"/>
              </a:solidFill>
              <a:latin typeface="+mj-lt"/>
              <a:ea typeface="+mn-ea"/>
              <a:cs typeface="+mn-cs"/>
            </a:rPr>
            <a:t>nistrátor monitorovacího systému</a:t>
          </a:r>
        </a:p>
        <a:p>
          <a:pPr marL="0" lvl="0" indent="0" algn="l" defTabSz="800100">
            <a:lnSpc>
              <a:spcPct val="90000"/>
            </a:lnSpc>
            <a:spcBef>
              <a:spcPct val="0"/>
            </a:spcBef>
            <a:spcAft>
              <a:spcPct val="35000"/>
            </a:spcAft>
            <a:buNone/>
          </a:pPr>
          <a:r>
            <a:rPr lang="cs-CZ" sz="1400" b="1" kern="1200" dirty="0">
              <a:solidFill>
                <a:schemeClr val="bg1"/>
              </a:solidFill>
            </a:rPr>
            <a:t>Ing. Miloš Vejr, </a:t>
          </a:r>
          <a:r>
            <a:rPr lang="cs-CZ" sz="1400" kern="1200" dirty="0">
              <a:solidFill>
                <a:schemeClr val="bg1"/>
              </a:solidFill>
            </a:rPr>
            <a:t>tel.: 736 512 418, </a:t>
          </a:r>
          <a:r>
            <a:rPr lang="cs-CZ" sz="1400" kern="1200" dirty="0">
              <a:solidFill>
                <a:schemeClr val="bg1"/>
              </a:solidFill>
              <a:hlinkClick xmlns:r="http://schemas.openxmlformats.org/officeDocument/2006/relationships" r:id="rId7"/>
            </a:rPr>
            <a:t>milos.vejr@crr.cz</a:t>
          </a:r>
          <a:endParaRPr lang="cs-CZ" sz="1400" kern="1200" dirty="0">
            <a:solidFill>
              <a:schemeClr val="bg1"/>
            </a:solidFill>
          </a:endParaRPr>
        </a:p>
        <a:p>
          <a:pPr marL="0" lvl="0" indent="0" algn="l" defTabSz="800100">
            <a:lnSpc>
              <a:spcPct val="90000"/>
            </a:lnSpc>
            <a:spcBef>
              <a:spcPct val="0"/>
            </a:spcBef>
            <a:spcAft>
              <a:spcPct val="35000"/>
            </a:spcAft>
            <a:buNone/>
          </a:pPr>
          <a:endParaRPr lang="cs-CZ" sz="1400" kern="1200" dirty="0">
            <a:solidFill>
              <a:schemeClr val="bg1"/>
            </a:solidFill>
          </a:endParaRPr>
        </a:p>
        <a:p>
          <a:pPr marL="0" lvl="0" indent="0" algn="l" defTabSz="800100">
            <a:lnSpc>
              <a:spcPct val="90000"/>
            </a:lnSpc>
            <a:spcBef>
              <a:spcPct val="0"/>
            </a:spcBef>
            <a:spcAft>
              <a:spcPct val="35000"/>
            </a:spcAft>
            <a:buNone/>
          </a:pPr>
          <a:endParaRPr lang="cs-CZ" sz="1400" kern="1200" dirty="0">
            <a:solidFill>
              <a:schemeClr val="bg1"/>
            </a:solidFill>
          </a:endParaRPr>
        </a:p>
      </dsp:txBody>
      <dsp:txXfrm>
        <a:off x="137268" y="137268"/>
        <a:ext cx="6914072" cy="44121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10/30/2023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10/30/2023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9602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3922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7632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1432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1809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76578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42526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4254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20732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13753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4286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0356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9026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98345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0662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94673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6778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86124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8947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19097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8314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993443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57525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641642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936597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840292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56793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29421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324857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26494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84921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61906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90267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24236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945155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78556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00605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23515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523251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08516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959507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140160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5440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24056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2584772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60667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183992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593302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327957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6128676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090227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54102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375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1638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288516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270299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376378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83835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9090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62383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902671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9834564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4066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0284131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1851754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4153645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143296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371920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116287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74920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2340159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1143296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759600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8664530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5428604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677851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3861247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0530999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13745651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30588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Tree>
    <p:extLst>
      <p:ext uri="{BB962C8B-B14F-4D97-AF65-F5344CB8AC3E}">
        <p14:creationId xmlns:p14="http://schemas.microsoft.com/office/powerpoint/2010/main" val="291800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C410216-60AE-4B8B-AA97-18BB50E3F905}"/>
              </a:ext>
            </a:extLst>
          </p:cNvPr>
          <p:cNvSpPr>
            <a:spLocks noGrp="1"/>
          </p:cNvSpPr>
          <p:nvPr>
            <p:ph type="sldNum" sz="quarter" idx="10"/>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102980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6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95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2162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709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397049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17744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0694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313497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50" r:id="rId4"/>
    <p:sldLayoutId id="2147483652" r:id="rId5"/>
    <p:sldLayoutId id="2147483661" r:id="rId6"/>
    <p:sldLayoutId id="2147483667" r:id="rId7"/>
    <p:sldLayoutId id="2147483662" r:id="rId8"/>
    <p:sldLayoutId id="2147483660" r:id="rId9"/>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a:p>
        </p:txBody>
      </p:sp>
    </p:spTree>
    <p:extLst>
      <p:ext uri="{BB962C8B-B14F-4D97-AF65-F5344CB8AC3E}">
        <p14:creationId xmlns:p14="http://schemas.microsoft.com/office/powerpoint/2010/main" val="4086568586"/>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1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10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www.mfcr.cz/cs/rozpoctova-politika/uzemni-rozpocty/legislativa-a-metodicka-podpora-uzemnich-rozpoctu/2023/prezentace-z-pracovniho-setkani-se-zastupci-kraju-52141" TargetMode="External"/><Relationship Id="rId4" Type="http://schemas.openxmlformats.org/officeDocument/2006/relationships/hyperlink" Target="https://irop.mmr.cz/cs/ostatni/web/novinky/zakladni-principy-kontroly-tzv-neprimych-nakla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jp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irop.mmr.cz/cs/irop-2021-2027/dokumenty" TargetMode="External"/><Relationship Id="rId2" Type="http://schemas.openxmlformats.org/officeDocument/2006/relationships/hyperlink" Target="https://eur-lex.europa.eu/legal-content/CS/TXT/?uri=CELEX:32020R0852"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rop.mmr.cz/cs/irop-2021-2027/dokumenty"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irop.mmr.cz/cs/irop-2021-2027/dokumenty"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irop.gov.cz/cs/irop-2021-2027/logo-manual"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bimplatforma.cz/"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s://www.crr.cz/irop/projekt-a-kontrola/rozpocet-stavebnich-projektu/"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irop.mmr.cz/cs/ms-2021"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irop.mmr.cz/cs/ms-2021" TargetMode="External"/><Relationship Id="rId5" Type="http://schemas.openxmlformats.org/officeDocument/2006/relationships/hyperlink" Target="https://irop.mmr.cz/cs/vyzvy-2021-2027" TargetMode="External"/><Relationship Id="rId4" Type="http://schemas.openxmlformats.org/officeDocument/2006/relationships/hyperlink" Target="https://irop.mmr.cz/cs/irop-2021-2027/dokumenty"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9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C3E20731-6AA7-40F2-A2A8-9F7DD26BEA0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pic>
        <p:nvPicPr>
          <p:cNvPr id="3" name="Obrázek 2">
            <a:extLst>
              <a:ext uri="{FF2B5EF4-FFF2-40B4-BE49-F238E27FC236}">
                <a16:creationId xmlns:a16="http://schemas.microsoft.com/office/drawing/2014/main" id="{B2DA67B6-EBF7-BE07-2D02-5235FCEA3AFB}"/>
              </a:ext>
            </a:extLst>
          </p:cNvPr>
          <p:cNvPicPr>
            <a:picLocks noChangeAspect="1"/>
          </p:cNvPicPr>
          <p:nvPr/>
        </p:nvPicPr>
        <p:blipFill>
          <a:blip r:embed="rId4"/>
          <a:stretch>
            <a:fillRect/>
          </a:stretch>
        </p:blipFill>
        <p:spPr>
          <a:xfrm>
            <a:off x="606208" y="1012371"/>
            <a:ext cx="7931583" cy="4523624"/>
          </a:xfrm>
          <a:prstGeom prst="rect">
            <a:avLst/>
          </a:prstGeom>
        </p:spPr>
      </p:pic>
      <p:sp>
        <p:nvSpPr>
          <p:cNvPr id="4" name="Content Placeholder 2">
            <a:extLst>
              <a:ext uri="{FF2B5EF4-FFF2-40B4-BE49-F238E27FC236}">
                <a16:creationId xmlns:a16="http://schemas.microsoft.com/office/drawing/2014/main" id="{FDDD3B35-2494-4D8A-7EE3-1A1047742876}"/>
              </a:ext>
            </a:extLst>
          </p:cNvPr>
          <p:cNvSpPr txBox="1">
            <a:spLocks/>
          </p:cNvSpPr>
          <p:nvPr/>
        </p:nvSpPr>
        <p:spPr>
          <a:xfrm>
            <a:off x="683568" y="1552620"/>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8" name="Obrázek 7">
            <a:extLst>
              <a:ext uri="{FF2B5EF4-FFF2-40B4-BE49-F238E27FC236}">
                <a16:creationId xmlns:a16="http://schemas.microsoft.com/office/drawing/2014/main" id="{1D68F45B-7613-2183-1076-ABEEC157A8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45828"/>
            <a:ext cx="8892540" cy="5532755"/>
          </a:xfrm>
          <a:prstGeom prst="rect">
            <a:avLst/>
          </a:prstGeom>
          <a:noFill/>
          <a:ln>
            <a:noFill/>
          </a:ln>
        </p:spPr>
      </p:pic>
    </p:spTree>
    <p:extLst>
      <p:ext uri="{BB962C8B-B14F-4D97-AF65-F5344CB8AC3E}">
        <p14:creationId xmlns:p14="http://schemas.microsoft.com/office/powerpoint/2010/main" val="205285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p:cNvSpPr/>
          <p:nvPr/>
        </p:nvSpPr>
        <p:spPr>
          <a:xfrm>
            <a:off x="457200" y="1122043"/>
            <a:ext cx="8049237" cy="5493812"/>
          </a:xfrm>
          <a:prstGeom prst="rect">
            <a:avLst/>
          </a:prstGeom>
        </p:spPr>
        <p:txBody>
          <a:bodyPr wrap="square">
            <a:spAutoFit/>
          </a:bodyPr>
          <a:lstStyle/>
          <a:p>
            <a:pPr algn="just"/>
            <a:r>
              <a:rPr lang="cs-CZ" b="1" dirty="0"/>
              <a:t>Doručování fikcí</a:t>
            </a:r>
            <a:r>
              <a:rPr lang="cs-CZ" dirty="0"/>
              <a:t> – (více kap. 1.6 OPPŽP) </a:t>
            </a:r>
          </a:p>
          <a:p>
            <a:pPr marL="742950" lvl="1" indent="-285750" algn="just">
              <a:spcBef>
                <a:spcPts val="600"/>
              </a:spcBef>
              <a:spcAft>
                <a:spcPts val="600"/>
              </a:spcAft>
              <a:buFont typeface="Wingdings" panose="05000000000000000000" pitchFamily="2" charset="2"/>
              <a:buChar char="Ø"/>
            </a:pPr>
            <a:r>
              <a:rPr lang="cs-CZ" dirty="0"/>
              <a:t>Vztahuje se na datum doručení depeše v systému MS2021+, </a:t>
            </a:r>
            <a:br>
              <a:rPr lang="cs-CZ" dirty="0"/>
            </a:br>
            <a:r>
              <a:rPr lang="cs-CZ" dirty="0"/>
              <a:t>na které je navázáno zahájení kterékoli lhůty v Obecných pravidlech, v rámci níž je žadateli/příjemci uloženo splnění určité povinnosti.</a:t>
            </a:r>
          </a:p>
          <a:p>
            <a:pPr marL="742950" lvl="1" indent="-285750" algn="just">
              <a:spcBef>
                <a:spcPts val="600"/>
              </a:spcBef>
              <a:spcAft>
                <a:spcPts val="600"/>
              </a:spcAft>
              <a:buFont typeface="Wingdings" panose="05000000000000000000" pitchFamily="2" charset="2"/>
              <a:buChar char="Ø"/>
            </a:pPr>
            <a:r>
              <a:rPr lang="cs-CZ" dirty="0"/>
              <a:t>Nevztahuje se na opakované výzvy k doplnění s výjimkou kontroly formálních náležitostí a přijatelnosti a na potvrzení o prodloužení lhůty.</a:t>
            </a:r>
          </a:p>
          <a:p>
            <a:pPr marL="742950" lvl="1" indent="-285750" algn="just">
              <a:spcBef>
                <a:spcPts val="600"/>
              </a:spcBef>
              <a:spcAft>
                <a:spcPts val="600"/>
              </a:spcAft>
              <a:buFont typeface="Wingdings" panose="05000000000000000000" pitchFamily="2" charset="2"/>
              <a:buChar char="Ø"/>
            </a:pPr>
            <a:r>
              <a:rPr lang="cs-CZ" dirty="0"/>
              <a:t>V MS2021+ je za okamžik doručení považováno přihlášení žadatele/příjemce nebo jím pověřené osoby do MS2021+. Pokud například subjekt administruje více projektů a přihlásí se </a:t>
            </a:r>
            <a:br>
              <a:rPr lang="cs-CZ" dirty="0"/>
            </a:br>
            <a:r>
              <a:rPr lang="cs-CZ" dirty="0"/>
              <a:t>do MS2021+ u jakéhokoliv projektu, jsou depeše a dokumenty, </a:t>
            </a:r>
            <a:br>
              <a:rPr lang="cs-CZ" dirty="0"/>
            </a:br>
            <a:r>
              <a:rPr lang="cs-CZ" dirty="0"/>
              <a:t>ke kterým má na základě své role přístup, považovány </a:t>
            </a:r>
            <a:br>
              <a:rPr lang="cs-CZ" dirty="0"/>
            </a:br>
            <a:r>
              <a:rPr lang="cs-CZ" dirty="0"/>
              <a:t>za doručené. (kap. 18 OPŽP Použité pojmy)</a:t>
            </a:r>
            <a:endParaRPr lang="cs-CZ" b="1" dirty="0"/>
          </a:p>
          <a:p>
            <a:pPr marL="742950" lvl="1" indent="-285750" algn="just">
              <a:spcBef>
                <a:spcPts val="600"/>
              </a:spcBef>
              <a:spcAft>
                <a:spcPts val="600"/>
              </a:spcAft>
              <a:buFont typeface="Wingdings" panose="05000000000000000000" pitchFamily="2" charset="2"/>
              <a:buChar char="Ø"/>
            </a:pPr>
            <a:r>
              <a:rPr lang="cs-CZ" dirty="0"/>
              <a:t>V případě, že se do MS2021+ nepřihlásí jakákoliv </a:t>
            </a:r>
            <a:r>
              <a:rPr lang="pl-PL" dirty="0"/>
              <a:t>osoba </a:t>
            </a:r>
            <a:br>
              <a:rPr lang="pl-PL" dirty="0"/>
            </a:br>
            <a:r>
              <a:rPr lang="pl-PL" dirty="0"/>
              <a:t>s přístupem k žádosti o podporu </a:t>
            </a:r>
            <a:r>
              <a:rPr lang="cs-CZ" dirty="0"/>
              <a:t>do 10 kalendářních dnů ode dne odeslání depeše, považuje se za den doručení poslední den této lhůty. (kap. 18 OPŽP Použité pojmy)</a:t>
            </a:r>
            <a:endParaRPr lang="cs-CZ" b="1" dirty="0"/>
          </a:p>
          <a:p>
            <a:pPr marL="742950" lvl="1" indent="-285750" algn="just">
              <a:spcBef>
                <a:spcPts val="600"/>
              </a:spcBef>
              <a:spcAft>
                <a:spcPts val="600"/>
              </a:spcAf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FBAEADF0-0663-44CC-B3B3-AF0BB63E2497}"/>
              </a:ext>
            </a:extLst>
          </p:cNvPr>
          <p:cNvSpPr>
            <a:spLocks noGrp="1"/>
          </p:cNvSpPr>
          <p:nvPr>
            <p:ph type="sldNum" sz="quarter" idx="12"/>
          </p:nvPr>
        </p:nvSpPr>
        <p:spPr/>
        <p:txBody>
          <a:bodyPr/>
          <a:lstStyle/>
          <a:p>
            <a:fld id="{4000C4B2-41BC-D741-8B94-B76DB6967C01}" type="slidenum">
              <a:rPr lang="en-US" smtClean="0"/>
              <a:pPr/>
              <a:t>9</a:t>
            </a:fld>
            <a:endParaRPr lang="en-US"/>
          </a:p>
        </p:txBody>
      </p:sp>
    </p:spTree>
    <p:extLst>
      <p:ext uri="{BB962C8B-B14F-4D97-AF65-F5344CB8AC3E}">
        <p14:creationId xmlns:p14="http://schemas.microsoft.com/office/powerpoint/2010/main" val="434745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Kontrola a finalizace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descr="Obsah obrázku text&#10;&#10;Popis byl vytvořen automaticky">
            <a:extLst>
              <a:ext uri="{FF2B5EF4-FFF2-40B4-BE49-F238E27FC236}">
                <a16:creationId xmlns:a16="http://schemas.microsoft.com/office/drawing/2014/main" id="{19BB2255-6F45-417E-BE66-F88C56783196}"/>
              </a:ext>
            </a:extLst>
          </p:cNvPr>
          <p:cNvPicPr>
            <a:picLocks noChangeAspect="1"/>
          </p:cNvPicPr>
          <p:nvPr/>
        </p:nvPicPr>
        <p:blipFill>
          <a:blip r:embed="rId3"/>
          <a:stretch>
            <a:fillRect/>
          </a:stretch>
        </p:blipFill>
        <p:spPr>
          <a:xfrm>
            <a:off x="356997" y="2754860"/>
            <a:ext cx="5093761" cy="2707061"/>
          </a:xfrm>
          <a:prstGeom prst="rect">
            <a:avLst/>
          </a:prstGeom>
        </p:spPr>
      </p:pic>
      <p:pic>
        <p:nvPicPr>
          <p:cNvPr id="10" name="Obrázek 9">
            <a:extLst>
              <a:ext uri="{FF2B5EF4-FFF2-40B4-BE49-F238E27FC236}">
                <a16:creationId xmlns:a16="http://schemas.microsoft.com/office/drawing/2014/main" id="{A43D016F-1022-4642-9B22-95FFC50ECE0E}"/>
              </a:ext>
            </a:extLst>
          </p:cNvPr>
          <p:cNvPicPr>
            <a:picLocks noChangeAspect="1"/>
          </p:cNvPicPr>
          <p:nvPr/>
        </p:nvPicPr>
        <p:blipFill>
          <a:blip r:embed="rId4"/>
          <a:stretch>
            <a:fillRect/>
          </a:stretch>
        </p:blipFill>
        <p:spPr>
          <a:xfrm>
            <a:off x="5450758" y="3444240"/>
            <a:ext cx="2933700" cy="1476375"/>
          </a:xfrm>
          <a:prstGeom prst="rect">
            <a:avLst/>
          </a:prstGeom>
        </p:spPr>
      </p:pic>
      <p:sp>
        <p:nvSpPr>
          <p:cNvPr id="11" name="TextovéPole 10">
            <a:extLst>
              <a:ext uri="{FF2B5EF4-FFF2-40B4-BE49-F238E27FC236}">
                <a16:creationId xmlns:a16="http://schemas.microsoft.com/office/drawing/2014/main" id="{E1246442-FEBB-4B92-8535-7F098BB94595}"/>
              </a:ext>
            </a:extLst>
          </p:cNvPr>
          <p:cNvSpPr txBox="1"/>
          <p:nvPr/>
        </p:nvSpPr>
        <p:spPr>
          <a:xfrm>
            <a:off x="433352" y="1670304"/>
            <a:ext cx="7927258" cy="923330"/>
          </a:xfrm>
          <a:prstGeom prst="rect">
            <a:avLst/>
          </a:prstGeom>
          <a:noFill/>
        </p:spPr>
        <p:txBody>
          <a:bodyPr wrap="square" rtlCol="0">
            <a:spAutoFit/>
          </a:bodyPr>
          <a:lstStyle/>
          <a:p>
            <a:pPr marL="285750" indent="-285750" algn="just">
              <a:buFont typeface="Arial" panose="020B0604020202020204" pitchFamily="34" charset="0"/>
              <a:buChar char="•"/>
            </a:pPr>
            <a:r>
              <a:rPr lang="cs-CZ"/>
              <a:t>V případě, že se částka na </a:t>
            </a:r>
            <a:r>
              <a:rPr lang="cs-CZ" err="1"/>
              <a:t>ŽoP</a:t>
            </a:r>
            <a:r>
              <a:rPr lang="cs-CZ"/>
              <a:t> nerovná přesné částce na finančním plánu, zobrazí se informativní hláška -  Na </a:t>
            </a:r>
            <a:r>
              <a:rPr lang="cs-CZ" err="1"/>
              <a:t>ŽoP</a:t>
            </a:r>
            <a:r>
              <a:rPr lang="cs-CZ"/>
              <a:t> je i přesto možno provést finalizaci.</a:t>
            </a:r>
          </a:p>
        </p:txBody>
      </p:sp>
      <p:sp>
        <p:nvSpPr>
          <p:cNvPr id="2" name="Zástupný symbol pro číslo snímku 1">
            <a:extLst>
              <a:ext uri="{FF2B5EF4-FFF2-40B4-BE49-F238E27FC236}">
                <a16:creationId xmlns:a16="http://schemas.microsoft.com/office/drawing/2014/main" id="{CFAE5D0A-A108-4331-A86E-AFBFF190F1D2}"/>
              </a:ext>
            </a:extLst>
          </p:cNvPr>
          <p:cNvSpPr>
            <a:spLocks noGrp="1"/>
          </p:cNvSpPr>
          <p:nvPr>
            <p:ph type="sldNum" sz="quarter" idx="12"/>
          </p:nvPr>
        </p:nvSpPr>
        <p:spPr/>
        <p:txBody>
          <a:bodyPr/>
          <a:lstStyle/>
          <a:p>
            <a:fld id="{4000C4B2-41BC-D741-8B94-B76DB6967C01}" type="slidenum">
              <a:rPr lang="en-US" smtClean="0"/>
              <a:pPr/>
              <a:t>99</a:t>
            </a:fld>
            <a:endParaRPr lang="en-US"/>
          </a:p>
        </p:txBody>
      </p:sp>
    </p:spTree>
    <p:extLst>
      <p:ext uri="{BB962C8B-B14F-4D97-AF65-F5344CB8AC3E}">
        <p14:creationId xmlns:p14="http://schemas.microsoft.com/office/powerpoint/2010/main" val="849190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43951" y="1671444"/>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574073"/>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Podpis žádosti o platbu</a:t>
            </a:r>
            <a:endParaRPr lang="en-US" sz="2800" cap="all">
              <a:highlight>
                <a:srgbClr val="FF66FF"/>
              </a:highlight>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25A1474F-BDEF-4FAD-81F1-38822359CB7F}"/>
              </a:ext>
            </a:extLst>
          </p:cNvPr>
          <p:cNvSpPr txBox="1"/>
          <p:nvPr/>
        </p:nvSpPr>
        <p:spPr>
          <a:xfrm>
            <a:off x="5148155" y="1086389"/>
            <a:ext cx="345283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vložení elektronického podpisu  oprávněným uživatelem k této úloze se změní stav žádosti o platbu na </a:t>
            </a:r>
            <a:r>
              <a:rPr lang="cs-CZ" b="1" dirty="0"/>
              <a:t>Podepsaná</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Nutno zajistit podpis dle zmocnění na záložce </a:t>
            </a:r>
            <a:r>
              <a:rPr lang="cs-CZ" b="1" dirty="0"/>
              <a:t>Přístup k projektu</a:t>
            </a:r>
            <a:r>
              <a:rPr lang="cs-CZ" dirty="0"/>
              <a:t> či </a:t>
            </a:r>
            <a:r>
              <a:rPr lang="cs-CZ" b="1" dirty="0"/>
              <a:t>Plné moci</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Podána bude ale až s vypracovanou a podepsanou Zprávou o realizaci projektu.</a:t>
            </a:r>
          </a:p>
        </p:txBody>
      </p:sp>
      <p:pic>
        <p:nvPicPr>
          <p:cNvPr id="10" name="Obrázek 9" descr="Obsah obrázku text&#10;&#10;Popis byl vytvořen automaticky">
            <a:extLst>
              <a:ext uri="{FF2B5EF4-FFF2-40B4-BE49-F238E27FC236}">
                <a16:creationId xmlns:a16="http://schemas.microsoft.com/office/drawing/2014/main" id="{5B7B4714-0A4F-41C1-9185-B163E2581595}"/>
              </a:ext>
            </a:extLst>
          </p:cNvPr>
          <p:cNvPicPr>
            <a:picLocks noChangeAspect="1"/>
          </p:cNvPicPr>
          <p:nvPr/>
        </p:nvPicPr>
        <p:blipFill>
          <a:blip r:embed="rId3"/>
          <a:stretch>
            <a:fillRect/>
          </a:stretch>
        </p:blipFill>
        <p:spPr>
          <a:xfrm>
            <a:off x="433352" y="1304544"/>
            <a:ext cx="4625563" cy="2559668"/>
          </a:xfrm>
          <a:prstGeom prst="rect">
            <a:avLst/>
          </a:prstGeom>
        </p:spPr>
      </p:pic>
      <p:pic>
        <p:nvPicPr>
          <p:cNvPr id="11" name="Picture 2">
            <a:extLst>
              <a:ext uri="{FF2B5EF4-FFF2-40B4-BE49-F238E27FC236}">
                <a16:creationId xmlns:a16="http://schemas.microsoft.com/office/drawing/2014/main" id="{574CE0FA-A01D-4C4A-B300-47F02BE8174D}"/>
              </a:ext>
            </a:extLst>
          </p:cNvPr>
          <p:cNvPicPr>
            <a:picLocks noChangeAspect="1" noChangeArrowheads="1"/>
          </p:cNvPicPr>
          <p:nvPr/>
        </p:nvPicPr>
        <p:blipFill>
          <a:blip r:embed="rId4"/>
          <a:srcRect/>
          <a:stretch>
            <a:fillRect/>
          </a:stretch>
        </p:blipFill>
        <p:spPr bwMode="auto">
          <a:xfrm>
            <a:off x="1809166" y="3474583"/>
            <a:ext cx="3371850" cy="1162050"/>
          </a:xfrm>
          <a:prstGeom prst="rect">
            <a:avLst/>
          </a:prstGeom>
          <a:noFill/>
          <a:ln w="9525">
            <a:noFill/>
            <a:miter lim="800000"/>
            <a:headEnd/>
            <a:tailEnd/>
          </a:ln>
        </p:spPr>
      </p:pic>
      <p:pic>
        <p:nvPicPr>
          <p:cNvPr id="15" name="Obrázek 14">
            <a:extLst>
              <a:ext uri="{FF2B5EF4-FFF2-40B4-BE49-F238E27FC236}">
                <a16:creationId xmlns:a16="http://schemas.microsoft.com/office/drawing/2014/main" id="{1AC7E726-1D5F-4880-A9A3-76FC66F472C3}"/>
              </a:ext>
            </a:extLst>
          </p:cNvPr>
          <p:cNvPicPr>
            <a:picLocks noChangeAspect="1"/>
          </p:cNvPicPr>
          <p:nvPr/>
        </p:nvPicPr>
        <p:blipFill>
          <a:blip r:embed="rId5"/>
          <a:stretch>
            <a:fillRect/>
          </a:stretch>
        </p:blipFill>
        <p:spPr>
          <a:xfrm>
            <a:off x="183137" y="5004098"/>
            <a:ext cx="6148422" cy="977545"/>
          </a:xfrm>
          <a:prstGeom prst="rect">
            <a:avLst/>
          </a:prstGeom>
        </p:spPr>
      </p:pic>
      <p:sp>
        <p:nvSpPr>
          <p:cNvPr id="2" name="Zástupný symbol pro číslo snímku 1">
            <a:extLst>
              <a:ext uri="{FF2B5EF4-FFF2-40B4-BE49-F238E27FC236}">
                <a16:creationId xmlns:a16="http://schemas.microsoft.com/office/drawing/2014/main" id="{D41255B3-8363-4BE5-B24C-C602302D1A9C}"/>
              </a:ext>
            </a:extLst>
          </p:cNvPr>
          <p:cNvSpPr>
            <a:spLocks noGrp="1"/>
          </p:cNvSpPr>
          <p:nvPr>
            <p:ph type="sldNum" sz="quarter" idx="12"/>
          </p:nvPr>
        </p:nvSpPr>
        <p:spPr/>
        <p:txBody>
          <a:bodyPr/>
          <a:lstStyle/>
          <a:p>
            <a:fld id="{4000C4B2-41BC-D741-8B94-B76DB6967C01}" type="slidenum">
              <a:rPr lang="en-US" smtClean="0"/>
              <a:pPr/>
              <a:t>100</a:t>
            </a:fld>
            <a:endParaRPr lang="en-US"/>
          </a:p>
        </p:txBody>
      </p:sp>
    </p:spTree>
    <p:extLst>
      <p:ext uri="{BB962C8B-B14F-4D97-AF65-F5344CB8AC3E}">
        <p14:creationId xmlns:p14="http://schemas.microsoft.com/office/powerpoint/2010/main" val="1410951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Finalizace a podpis zor</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descr="Obsah obrázku text&#10;&#10;Popis byl vytvořen automaticky">
            <a:extLst>
              <a:ext uri="{FF2B5EF4-FFF2-40B4-BE49-F238E27FC236}">
                <a16:creationId xmlns:a16="http://schemas.microsoft.com/office/drawing/2014/main" id="{6735AABC-0406-4F39-842B-EEFD504850B9}"/>
              </a:ext>
            </a:extLst>
          </p:cNvPr>
          <p:cNvPicPr>
            <a:picLocks noChangeAspect="1"/>
          </p:cNvPicPr>
          <p:nvPr/>
        </p:nvPicPr>
        <p:blipFill>
          <a:blip r:embed="rId3"/>
          <a:stretch>
            <a:fillRect/>
          </a:stretch>
        </p:blipFill>
        <p:spPr>
          <a:xfrm>
            <a:off x="169459" y="1226877"/>
            <a:ext cx="4791066" cy="2625795"/>
          </a:xfrm>
          <a:prstGeom prst="rect">
            <a:avLst/>
          </a:prstGeom>
        </p:spPr>
      </p:pic>
      <p:sp>
        <p:nvSpPr>
          <p:cNvPr id="11" name="TextovéPole 10">
            <a:extLst>
              <a:ext uri="{FF2B5EF4-FFF2-40B4-BE49-F238E27FC236}">
                <a16:creationId xmlns:a16="http://schemas.microsoft.com/office/drawing/2014/main" id="{5B6EE591-CAF5-460E-9969-B520DA12EE8E}"/>
              </a:ext>
            </a:extLst>
          </p:cNvPr>
          <p:cNvSpPr txBox="1"/>
          <p:nvPr/>
        </p:nvSpPr>
        <p:spPr>
          <a:xfrm>
            <a:off x="5093761" y="1226877"/>
            <a:ext cx="3404063" cy="2585323"/>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vyplnění všech polí použijte tlačítko </a:t>
            </a:r>
            <a:r>
              <a:rPr lang="cs-CZ" b="1" dirty="0"/>
              <a:t>Kontrola</a:t>
            </a:r>
            <a:r>
              <a:rPr lang="cs-CZ" dirty="0"/>
              <a:t>.</a:t>
            </a:r>
          </a:p>
          <a:p>
            <a:pPr marL="285750" indent="-285750" algn="just">
              <a:buFont typeface="Arial" panose="020B0604020202020204" pitchFamily="34" charset="0"/>
              <a:buChar char="•"/>
            </a:pPr>
            <a:r>
              <a:rPr lang="cs-CZ" dirty="0"/>
              <a:t>Pokud již systém chybu nehlásí, je možno </a:t>
            </a:r>
            <a:r>
              <a:rPr lang="cs-CZ" dirty="0" err="1"/>
              <a:t>ZoR</a:t>
            </a:r>
            <a:r>
              <a:rPr lang="cs-CZ" dirty="0"/>
              <a:t> finalizovat a podepsat.</a:t>
            </a:r>
          </a:p>
          <a:p>
            <a:pPr marL="285750" indent="-285750" algn="just">
              <a:buFont typeface="Arial" panose="020B0604020202020204" pitchFamily="34" charset="0"/>
              <a:buChar char="•"/>
            </a:pPr>
            <a:r>
              <a:rPr lang="cs-CZ" dirty="0"/>
              <a:t>Předtím však musí být vyplněna Žádost o platbu, musí být i finalizována a podepsána.</a:t>
            </a:r>
          </a:p>
        </p:txBody>
      </p:sp>
      <p:pic>
        <p:nvPicPr>
          <p:cNvPr id="13" name="Obrázek 12" descr="Obsah obrázku text&#10;&#10;Popis byl vytvořen automaticky">
            <a:extLst>
              <a:ext uri="{FF2B5EF4-FFF2-40B4-BE49-F238E27FC236}">
                <a16:creationId xmlns:a16="http://schemas.microsoft.com/office/drawing/2014/main" id="{A760E71A-A645-4686-8EE4-52141CB16C1B}"/>
              </a:ext>
            </a:extLst>
          </p:cNvPr>
          <p:cNvPicPr>
            <a:picLocks noChangeAspect="1"/>
          </p:cNvPicPr>
          <p:nvPr/>
        </p:nvPicPr>
        <p:blipFill>
          <a:blip r:embed="rId4"/>
          <a:stretch>
            <a:fillRect/>
          </a:stretch>
        </p:blipFill>
        <p:spPr>
          <a:xfrm>
            <a:off x="169459" y="3946581"/>
            <a:ext cx="6385497" cy="1949715"/>
          </a:xfrm>
          <a:prstGeom prst="rect">
            <a:avLst/>
          </a:prstGeom>
        </p:spPr>
      </p:pic>
      <p:sp>
        <p:nvSpPr>
          <p:cNvPr id="2" name="Zástupný symbol pro číslo snímku 1">
            <a:extLst>
              <a:ext uri="{FF2B5EF4-FFF2-40B4-BE49-F238E27FC236}">
                <a16:creationId xmlns:a16="http://schemas.microsoft.com/office/drawing/2014/main" id="{B5503980-7D6F-4371-A2AF-FA359F0AB7C5}"/>
              </a:ext>
            </a:extLst>
          </p:cNvPr>
          <p:cNvSpPr>
            <a:spLocks noGrp="1"/>
          </p:cNvSpPr>
          <p:nvPr>
            <p:ph type="sldNum" sz="quarter" idx="12"/>
          </p:nvPr>
        </p:nvSpPr>
        <p:spPr/>
        <p:txBody>
          <a:bodyPr/>
          <a:lstStyle/>
          <a:p>
            <a:fld id="{4000C4B2-41BC-D741-8B94-B76DB6967C01}" type="slidenum">
              <a:rPr lang="en-US" smtClean="0"/>
              <a:pPr/>
              <a:t>101</a:t>
            </a:fld>
            <a:endParaRPr lang="en-US"/>
          </a:p>
        </p:txBody>
      </p:sp>
    </p:spTree>
    <p:extLst>
      <p:ext uri="{BB962C8B-B14F-4D97-AF65-F5344CB8AC3E}">
        <p14:creationId xmlns:p14="http://schemas.microsoft.com/office/powerpoint/2010/main" val="88684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Ověření, že jsou </a:t>
            </a:r>
            <a:r>
              <a:rPr lang="cs-CZ" sz="2800" cap="all" err="1"/>
              <a:t>ŽoP</a:t>
            </a:r>
            <a:r>
              <a:rPr lang="cs-CZ" sz="2800" cap="all"/>
              <a:t> i zor podané </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a:extLst>
              <a:ext uri="{FF2B5EF4-FFF2-40B4-BE49-F238E27FC236}">
                <a16:creationId xmlns:a16="http://schemas.microsoft.com/office/drawing/2014/main" id="{EAF15C05-E262-4F15-929A-7843E76E48EC}"/>
              </a:ext>
            </a:extLst>
          </p:cNvPr>
          <p:cNvPicPr>
            <a:picLocks noChangeAspect="1"/>
          </p:cNvPicPr>
          <p:nvPr/>
        </p:nvPicPr>
        <p:blipFill>
          <a:blip r:embed="rId3"/>
          <a:stretch>
            <a:fillRect/>
          </a:stretch>
        </p:blipFill>
        <p:spPr>
          <a:xfrm>
            <a:off x="183137" y="1451011"/>
            <a:ext cx="4044545" cy="1977989"/>
          </a:xfrm>
          <a:prstGeom prst="rect">
            <a:avLst/>
          </a:prstGeom>
        </p:spPr>
      </p:pic>
      <p:pic>
        <p:nvPicPr>
          <p:cNvPr id="10" name="Obrázek 9">
            <a:extLst>
              <a:ext uri="{FF2B5EF4-FFF2-40B4-BE49-F238E27FC236}">
                <a16:creationId xmlns:a16="http://schemas.microsoft.com/office/drawing/2014/main" id="{8AA7A612-90B0-4553-8D3D-DF39E9F747C5}"/>
              </a:ext>
            </a:extLst>
          </p:cNvPr>
          <p:cNvPicPr>
            <a:picLocks noChangeAspect="1"/>
          </p:cNvPicPr>
          <p:nvPr/>
        </p:nvPicPr>
        <p:blipFill>
          <a:blip r:embed="rId4"/>
          <a:stretch>
            <a:fillRect/>
          </a:stretch>
        </p:blipFill>
        <p:spPr>
          <a:xfrm>
            <a:off x="183137" y="3868094"/>
            <a:ext cx="8307023" cy="1381494"/>
          </a:xfrm>
          <a:prstGeom prst="rect">
            <a:avLst/>
          </a:prstGeom>
        </p:spPr>
      </p:pic>
      <p:sp>
        <p:nvSpPr>
          <p:cNvPr id="11" name="TextovéPole 10">
            <a:extLst>
              <a:ext uri="{FF2B5EF4-FFF2-40B4-BE49-F238E27FC236}">
                <a16:creationId xmlns:a16="http://schemas.microsoft.com/office/drawing/2014/main" id="{FE55DA61-CCA7-4186-B47B-6630A61D18DB}"/>
              </a:ext>
            </a:extLst>
          </p:cNvPr>
          <p:cNvSpPr txBox="1"/>
          <p:nvPr/>
        </p:nvSpPr>
        <p:spPr>
          <a:xfrm>
            <a:off x="4626597" y="1554538"/>
            <a:ext cx="3661287" cy="1477328"/>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úspěšné finalizaci                 a podepsání doporučujeme zkontrolovat, že je Zpráva          o realizaci i Žádost o platbu podána (zaregistrovaná).</a:t>
            </a:r>
          </a:p>
        </p:txBody>
      </p:sp>
      <p:sp>
        <p:nvSpPr>
          <p:cNvPr id="2" name="Zástupný symbol pro číslo snímku 1">
            <a:extLst>
              <a:ext uri="{FF2B5EF4-FFF2-40B4-BE49-F238E27FC236}">
                <a16:creationId xmlns:a16="http://schemas.microsoft.com/office/drawing/2014/main" id="{F43723A5-796F-4763-8D21-250AF6AF42D5}"/>
              </a:ext>
            </a:extLst>
          </p:cNvPr>
          <p:cNvSpPr>
            <a:spLocks noGrp="1"/>
          </p:cNvSpPr>
          <p:nvPr>
            <p:ph type="sldNum" sz="quarter" idx="12"/>
          </p:nvPr>
        </p:nvSpPr>
        <p:spPr/>
        <p:txBody>
          <a:bodyPr/>
          <a:lstStyle/>
          <a:p>
            <a:fld id="{4000C4B2-41BC-D741-8B94-B76DB6967C01}" type="slidenum">
              <a:rPr lang="en-US" smtClean="0"/>
              <a:pPr/>
              <a:t>102</a:t>
            </a:fld>
            <a:endParaRPr lang="en-US"/>
          </a:p>
        </p:txBody>
      </p:sp>
    </p:spTree>
    <p:extLst>
      <p:ext uri="{BB962C8B-B14F-4D97-AF65-F5344CB8AC3E}">
        <p14:creationId xmlns:p14="http://schemas.microsoft.com/office/powerpoint/2010/main" val="3658903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88006" y="1783650"/>
            <a:ext cx="7424257" cy="2308324"/>
          </a:xfrm>
          <a:prstGeom prst="rect">
            <a:avLst/>
          </a:prstGeom>
          <a:noFill/>
        </p:spPr>
        <p:txBody>
          <a:bodyPr wrap="square" rtlCol="0">
            <a:spAutoFit/>
          </a:bodyPr>
          <a:lstStyle/>
          <a:p>
            <a:pPr algn="ctr"/>
            <a:r>
              <a:rPr lang="cs-CZ" sz="4800" b="1" cap="all" dirty="0">
                <a:solidFill>
                  <a:schemeClr val="bg1"/>
                </a:solidFill>
                <a:latin typeface="+mj-lt"/>
                <a:ea typeface="+mj-ea"/>
                <a:cs typeface="+mj-cs"/>
              </a:rPr>
              <a:t>Udržitelnost  </a:t>
            </a:r>
          </a:p>
          <a:p>
            <a:pPr algn="ctr"/>
            <a:r>
              <a:rPr lang="cs-CZ" sz="4800" b="1" cap="all" dirty="0">
                <a:solidFill>
                  <a:schemeClr val="bg1"/>
                </a:solidFill>
                <a:latin typeface="+mj-lt"/>
                <a:ea typeface="+mj-ea"/>
                <a:cs typeface="+mj-cs"/>
              </a:rPr>
              <a:t>a </a:t>
            </a:r>
          </a:p>
          <a:p>
            <a:pPr algn="ctr"/>
            <a:r>
              <a:rPr lang="cs-CZ" sz="4800" b="1" cap="all" dirty="0">
                <a:solidFill>
                  <a:schemeClr val="bg1"/>
                </a:solidFill>
                <a:latin typeface="+mj-lt"/>
                <a:ea typeface="+mj-ea"/>
                <a:cs typeface="+mj-cs"/>
              </a:rPr>
              <a:t>kontrola</a:t>
            </a:r>
            <a:endParaRPr lang="cs-CZ" sz="4800"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59823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1" y="1319666"/>
            <a:ext cx="7927258" cy="452596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400" dirty="0"/>
              <a:t>Udržitelnost je doba, po kterou je příjemce povinen plnit účel projektu, udržet dosažené hodnoty indikátorů a zachovat výstupy projektu</a:t>
            </a:r>
          </a:p>
          <a:p>
            <a:pPr marL="285750" indent="-285750" algn="just">
              <a:buFont typeface="Arial" panose="020B0604020202020204" pitchFamily="34" charset="0"/>
              <a:buChar char="•"/>
            </a:pPr>
            <a:r>
              <a:rPr lang="cs-CZ" sz="1400" dirty="0"/>
              <a:t>Udržitelnost je zahájena následující den po datu provedení poslední platby dotace ze strany ŘO IROP příjemci, tzn. den po datu nastavení centrálního stavu PP41 Projekt finančně ukončen ze strany ŘO v MS2021+. O zahájení udržitelnosti je příjemce informován automatickou depeší prostřednictvím MS2021+.</a:t>
            </a:r>
          </a:p>
          <a:p>
            <a:pPr marL="285750" indent="-285750" algn="just">
              <a:buFont typeface="Arial" panose="020B0604020202020204" pitchFamily="34" charset="0"/>
              <a:buChar char="•"/>
            </a:pPr>
            <a:r>
              <a:rPr lang="cs-CZ" sz="1400" dirty="0"/>
              <a:t>Doba udržitelnosti trvá pět let.</a:t>
            </a:r>
          </a:p>
          <a:p>
            <a:pPr marL="285750" indent="-285750" algn="just">
              <a:buFont typeface="Arial" panose="020B0604020202020204" pitchFamily="34" charset="0"/>
              <a:buChar char="•"/>
            </a:pPr>
            <a:r>
              <a:rPr lang="cs-CZ" sz="1400" dirty="0"/>
              <a:t>V případě poškození, zastarání či pozbytí pořízeného majetku musí příjemce obnovu hradit </a:t>
            </a:r>
            <a:br>
              <a:rPr lang="cs-CZ" sz="1400" dirty="0"/>
            </a:br>
            <a:r>
              <a:rPr lang="cs-CZ" sz="1400" dirty="0"/>
              <a:t>z vlastních zdrojů.</a:t>
            </a:r>
          </a:p>
          <a:p>
            <a:pPr marL="285750" indent="-285750" algn="just">
              <a:buFont typeface="Arial" panose="020B0604020202020204" pitchFamily="34" charset="0"/>
              <a:buChar char="•"/>
            </a:pPr>
            <a:r>
              <a:rPr lang="cs-CZ" sz="1400" dirty="0"/>
              <a:t>V 1. zprávě o udržitelnosti příjemce dokládá tyto dokumenty (pokud již nebyly předloženy </a:t>
            </a:r>
            <a:br>
              <a:rPr lang="cs-CZ" sz="1400" dirty="0"/>
            </a:br>
            <a:r>
              <a:rPr lang="cs-CZ" sz="1400" dirty="0"/>
              <a:t>v rámci závěrečné ZoR nebo ŽoP):</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doložení publicity – stálá pamětní deska,</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kolaudační souhlas – v případě rozhodnutí o povolení k předčasnému užívání stavby nebo v případě rozhodnutí o povolení zkušebního provozu před vydáním kolaudačního souhlasu,</a:t>
            </a:r>
          </a:p>
          <a:p>
            <a:pPr marL="552450" lvl="2" indent="-285750" algn="just">
              <a:spcBef>
                <a:spcPct val="20000"/>
              </a:spcBef>
              <a:spcAft>
                <a:spcPts val="200"/>
              </a:spcAft>
              <a:buFont typeface="Wingdings" panose="05000000000000000000" pitchFamily="2" charset="2"/>
              <a:buChar char="Ø"/>
            </a:pPr>
            <a:r>
              <a:rPr lang="cs-CZ" sz="1400" b="0" dirty="0">
                <a:solidFill>
                  <a:schemeClr val="tx1"/>
                </a:solidFill>
              </a:rPr>
              <a:t>evidence majetku.</a:t>
            </a:r>
          </a:p>
          <a:p>
            <a:pPr marL="285750" indent="-285750" algn="just">
              <a:buFont typeface="Arial" panose="020B0604020202020204" pitchFamily="34" charset="0"/>
              <a:buChar char="•"/>
            </a:pPr>
            <a:r>
              <a:rPr lang="cs-CZ" sz="1400" dirty="0"/>
              <a:t>Zprávy o udržitelnosti projektu příjemce předkládá každoročně po dobu 5 let a to vždy </a:t>
            </a:r>
            <a:br>
              <a:rPr lang="cs-CZ" sz="1400" dirty="0"/>
            </a:br>
            <a:r>
              <a:rPr lang="cs-CZ" sz="1400" dirty="0"/>
              <a:t>do 10. pracovního dne po uplynutí dalšího sledovaného období.</a:t>
            </a: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udržitelnost</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8CC7A3F2-28CA-4D6A-8E33-56601F4F6B12}"/>
              </a:ext>
            </a:extLst>
          </p:cNvPr>
          <p:cNvSpPr>
            <a:spLocks noGrp="1"/>
          </p:cNvSpPr>
          <p:nvPr>
            <p:ph type="sldNum" sz="quarter" idx="12"/>
          </p:nvPr>
        </p:nvSpPr>
        <p:spPr/>
        <p:txBody>
          <a:bodyPr/>
          <a:lstStyle/>
          <a:p>
            <a:fld id="{4000C4B2-41BC-D741-8B94-B76DB6967C01}" type="slidenum">
              <a:rPr lang="en-US" smtClean="0"/>
              <a:pPr/>
              <a:t>104</a:t>
            </a:fld>
            <a:endParaRPr lang="en-US"/>
          </a:p>
        </p:txBody>
      </p:sp>
    </p:spTree>
    <p:extLst>
      <p:ext uri="{BB962C8B-B14F-4D97-AF65-F5344CB8AC3E}">
        <p14:creationId xmlns:p14="http://schemas.microsoft.com/office/powerpoint/2010/main" val="4220835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1" y="1319666"/>
            <a:ext cx="8154574" cy="4715375"/>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0"/>
              </a:spcAft>
              <a:buFont typeface="Arial" panose="020B0604020202020204" pitchFamily="34" charset="0"/>
              <a:buChar char="•"/>
            </a:pPr>
            <a:r>
              <a:rPr lang="cs-CZ" sz="1400" b="1" i="0" u="none" strike="noStrike" baseline="0" dirty="0">
                <a:solidFill>
                  <a:srgbClr val="000000"/>
                </a:solidFill>
              </a:rPr>
              <a:t>Interim fyzická kontrola</a:t>
            </a:r>
          </a:p>
          <a:p>
            <a:pPr marL="911225" lvl="1" indent="-457200" algn="just">
              <a:lnSpc>
                <a:spcPct val="120000"/>
              </a:lnSpc>
              <a:spcBef>
                <a:spcPts val="600"/>
              </a:spcBef>
              <a:buFont typeface="Wingdings" panose="05000000000000000000" pitchFamily="2" charset="2"/>
              <a:buChar char="Ø"/>
            </a:pPr>
            <a:r>
              <a:rPr lang="cs-CZ" sz="1400" b="0" i="0" u="none" strike="noStrike" baseline="0" dirty="0">
                <a:solidFill>
                  <a:srgbClr val="000000"/>
                </a:solidFill>
              </a:rPr>
              <a:t>Na základě výsledků administrativního ověření </a:t>
            </a:r>
            <a:r>
              <a:rPr lang="cs-CZ" sz="1400" b="0" i="0" u="none" strike="noStrike" baseline="0" dirty="0" err="1">
                <a:solidFill>
                  <a:srgbClr val="000000"/>
                </a:solidFill>
              </a:rPr>
              <a:t>ZoR</a:t>
            </a:r>
            <a:r>
              <a:rPr lang="cs-CZ" sz="1400" b="0" i="0" u="none" strike="noStrike" baseline="0" dirty="0">
                <a:solidFill>
                  <a:srgbClr val="000000"/>
                </a:solidFill>
              </a:rPr>
              <a:t> a </a:t>
            </a:r>
            <a:r>
              <a:rPr lang="cs-CZ" sz="1400" b="0" i="0" u="none" strike="noStrike" baseline="0" dirty="0" err="1">
                <a:solidFill>
                  <a:srgbClr val="000000"/>
                </a:solidFill>
              </a:rPr>
              <a:t>ŽoP</a:t>
            </a:r>
            <a:r>
              <a:rPr lang="cs-CZ" sz="1400" b="0" i="0" u="none" strike="noStrike" baseline="0" dirty="0">
                <a:solidFill>
                  <a:srgbClr val="000000"/>
                </a:solidFill>
              </a:rPr>
              <a:t> nebo analýzy rizik může Centrum provést monitorovací návštěvu, veřejnosprávní kontrolu od stolu nebo veřejnosprávní kontrolu na místě realizace projektu. </a:t>
            </a:r>
          </a:p>
          <a:p>
            <a:pPr marL="457200" indent="-457200" algn="just">
              <a:lnSpc>
                <a:spcPct val="120000"/>
              </a:lnSpc>
              <a:spcBef>
                <a:spcPts val="600"/>
              </a:spcBef>
              <a:spcAft>
                <a:spcPts val="0"/>
              </a:spcAft>
              <a:buFont typeface="Arial" panose="020B0604020202020204" pitchFamily="34" charset="0"/>
              <a:buChar char="•"/>
            </a:pPr>
            <a:r>
              <a:rPr lang="cs-CZ" sz="1400" b="1" i="0" u="none" strike="noStrike" baseline="0" dirty="0">
                <a:solidFill>
                  <a:srgbClr val="000000"/>
                </a:solidFill>
              </a:rPr>
              <a:t>Ex - post fyzická kontrola</a:t>
            </a:r>
          </a:p>
          <a:p>
            <a:pPr marL="911225" lvl="1" indent="-457200" algn="just">
              <a:lnSpc>
                <a:spcPct val="120000"/>
              </a:lnSpc>
              <a:spcBef>
                <a:spcPts val="600"/>
              </a:spcBef>
              <a:buFont typeface="Wingdings" panose="05000000000000000000" pitchFamily="2" charset="2"/>
              <a:buChar char="Ø"/>
            </a:pPr>
            <a:r>
              <a:rPr lang="cs-CZ" sz="1400" b="0" i="0" u="none" strike="noStrike" baseline="0" dirty="0">
                <a:solidFill>
                  <a:srgbClr val="000000"/>
                </a:solidFill>
              </a:rPr>
              <a:t>Provádí se v období udržitelnosti, tj. v období pěti let od ukončení financování projektu </a:t>
            </a:r>
            <a:br>
              <a:rPr lang="cs-CZ" sz="1400" b="0" i="0" u="none" strike="noStrike" baseline="0" dirty="0">
                <a:solidFill>
                  <a:srgbClr val="000000"/>
                </a:solidFill>
              </a:rPr>
            </a:br>
            <a:r>
              <a:rPr lang="cs-CZ" sz="1400" b="0" i="0" u="none" strike="noStrike" baseline="0" dirty="0">
                <a:solidFill>
                  <a:srgbClr val="000000"/>
                </a:solidFill>
              </a:rPr>
              <a:t>ze strany ŘO. </a:t>
            </a:r>
          </a:p>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Na základě výsledků administrativního ověření nebo interim analýzy rizik může Centrum provést monitorovací návštěvu, veřejnosprávní kontrolu od stolu nebo veřejnosprávní kontrolu na místě realizace projektu, a to jak ve fázi před proplacením </a:t>
            </a:r>
            <a:r>
              <a:rPr lang="cs-CZ" sz="1400" b="0" i="0" u="none" strike="noStrike" baseline="0" dirty="0" err="1">
                <a:solidFill>
                  <a:srgbClr val="000000"/>
                </a:solidFill>
              </a:rPr>
              <a:t>ŽoP</a:t>
            </a:r>
            <a:r>
              <a:rPr lang="cs-CZ" sz="1400" b="0" i="0" u="none" strike="noStrike" baseline="0" dirty="0">
                <a:solidFill>
                  <a:srgbClr val="000000"/>
                </a:solidFill>
              </a:rPr>
              <a:t>, tak po proplacení peněžních prostředků. Pokud je na základě provedené kontroly identifikováno pochybení příjemce, které nebylo nebo není možné napravit, Centrum výdaje dotčené pochybením (nebo jejich část) označí jako nezpůsobilé. O výši nezpůsobilých výdajů stejně tak o poučení o možném opravném prostředku je příjemce informován na základě výstupu z provedené kontroly. </a:t>
            </a:r>
          </a:p>
          <a:p>
            <a:pPr marL="457200" indent="-457200" algn="just">
              <a:lnSpc>
                <a:spcPct val="120000"/>
              </a:lnSpc>
              <a:spcBef>
                <a:spcPts val="600"/>
              </a:spcBef>
              <a:spcAft>
                <a:spcPts val="0"/>
              </a:spcAft>
              <a:buFont typeface="Arial" panose="020B0604020202020204" pitchFamily="34" charset="0"/>
              <a:buChar char="•"/>
            </a:pPr>
            <a:r>
              <a:rPr lang="cs-CZ" sz="1400" b="0" i="0" u="none" strike="noStrike" baseline="0" dirty="0">
                <a:solidFill>
                  <a:srgbClr val="000000"/>
                </a:solidFill>
              </a:rPr>
              <a:t>Příjemce informuje Centrum o zahájení, průběhu a ukončení všech externích auditů a kontrol vyplněním záložky Kontroly v MS2021+.</a:t>
            </a: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Fyzická kontrola</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64F5B7B7-66D4-4125-B7A6-A7268418C97F}"/>
              </a:ext>
            </a:extLst>
          </p:cNvPr>
          <p:cNvSpPr>
            <a:spLocks noGrp="1"/>
          </p:cNvSpPr>
          <p:nvPr>
            <p:ph type="sldNum" sz="quarter" idx="12"/>
          </p:nvPr>
        </p:nvSpPr>
        <p:spPr/>
        <p:txBody>
          <a:bodyPr/>
          <a:lstStyle/>
          <a:p>
            <a:fld id="{4000C4B2-41BC-D741-8B94-B76DB6967C01}" type="slidenum">
              <a:rPr lang="en-US" smtClean="0"/>
              <a:pPr/>
              <a:t>105</a:t>
            </a:fld>
            <a:endParaRPr lang="en-US"/>
          </a:p>
        </p:txBody>
      </p:sp>
    </p:spTree>
    <p:extLst>
      <p:ext uri="{BB962C8B-B14F-4D97-AF65-F5344CB8AC3E}">
        <p14:creationId xmlns:p14="http://schemas.microsoft.com/office/powerpoint/2010/main" val="1986869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61880" y="2245204"/>
            <a:ext cx="7424257" cy="830997"/>
          </a:xfrm>
          <a:prstGeom prst="rect">
            <a:avLst/>
          </a:prstGeom>
          <a:noFill/>
        </p:spPr>
        <p:txBody>
          <a:bodyPr wrap="square" rtlCol="0">
            <a:spAutoFit/>
          </a:bodyPr>
          <a:lstStyle/>
          <a:p>
            <a:pPr algn="ctr"/>
            <a:r>
              <a:rPr lang="cs-CZ" sz="4800" b="1" cap="all" dirty="0">
                <a:solidFill>
                  <a:schemeClr val="bg1"/>
                </a:solidFill>
                <a:latin typeface="+mj-lt"/>
                <a:ea typeface="+mj-ea"/>
                <a:cs typeface="+mj-cs"/>
              </a:rPr>
              <a:t>závěr</a:t>
            </a:r>
            <a:endParaRPr lang="cs-CZ" sz="4800"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5432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89233" y="1364208"/>
            <a:ext cx="7413158" cy="4129584"/>
          </a:xfrm>
          <a:prstGeom prst="rect">
            <a:avLst/>
          </a:prstGeom>
        </p:spPr>
        <p:txBody>
          <a:bodyPr>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cs-CZ" sz="2800" dirty="0"/>
              <a:t>Z důvodu vzorkování kontrol je důležité dbát </a:t>
            </a:r>
            <a:br>
              <a:rPr lang="cs-CZ" sz="2800" dirty="0"/>
            </a:br>
            <a:r>
              <a:rPr lang="cs-CZ" sz="2800" dirty="0"/>
              <a:t>na dodržování pravidel IROP a správné vykazování výdajů ze strany příjemce</a:t>
            </a:r>
            <a:r>
              <a:rPr lang="cs-CZ" sz="2800"/>
              <a:t>, </a:t>
            </a:r>
            <a:br>
              <a:rPr lang="cs-CZ" sz="2800"/>
            </a:br>
            <a:r>
              <a:rPr lang="cs-CZ" sz="2800"/>
              <a:t>popř</a:t>
            </a:r>
            <a:r>
              <a:rPr lang="cs-CZ" sz="2800" dirty="0"/>
              <a:t>. administrátora projektu.</a:t>
            </a:r>
          </a:p>
          <a:p>
            <a:pPr>
              <a:spcBef>
                <a:spcPts val="1200"/>
              </a:spcBef>
              <a:spcAft>
                <a:spcPts val="1200"/>
              </a:spcAft>
            </a:pPr>
            <a:r>
              <a:rPr lang="cs-CZ" sz="2800" dirty="0"/>
              <a:t>Vždy je třeba se řídit aktuálními verzemi OPPŽP, SPPŽP a Uživatelských příruček pro práci </a:t>
            </a:r>
            <a:br>
              <a:rPr lang="cs-CZ" sz="2800" dirty="0"/>
            </a:br>
            <a:r>
              <a:rPr lang="cs-CZ" sz="2800" dirty="0"/>
              <a:t>v MS2021+.</a:t>
            </a:r>
          </a:p>
          <a:p>
            <a:pPr>
              <a:spcBef>
                <a:spcPts val="1200"/>
              </a:spcBef>
              <a:spcAft>
                <a:spcPts val="1200"/>
              </a:spcAft>
            </a:pPr>
            <a:r>
              <a:rPr lang="cs-CZ" sz="2800" dirty="0"/>
              <a:t>V případě jakékoliv nejasnosti, nebo dotazu se co nejdříve obracejte na své manažery projektu Centra. </a:t>
            </a:r>
          </a:p>
          <a:p>
            <a:pPr marL="457200" indent="-457200" algn="just">
              <a:buFont typeface="+mj-lt"/>
              <a:buAutoNum type="arabicPeriod" startAt="10"/>
            </a:pPr>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pitchFamily="34" charset="0"/>
                <a:cs typeface="Arial" panose="020B0604020202020204" pitchFamily="34" charset="0"/>
              </a:rPr>
              <a:t>Závěr</a:t>
            </a:r>
            <a:endParaRPr lang="en-US" sz="2800" cap="a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3A11C428-485E-4537-A1E9-B6DE39D11409}"/>
              </a:ext>
            </a:extLst>
          </p:cNvPr>
          <p:cNvSpPr>
            <a:spLocks noGrp="1"/>
          </p:cNvSpPr>
          <p:nvPr>
            <p:ph type="sldNum" sz="quarter" idx="12"/>
          </p:nvPr>
        </p:nvSpPr>
        <p:spPr/>
        <p:txBody>
          <a:bodyPr/>
          <a:lstStyle/>
          <a:p>
            <a:fld id="{4000C4B2-41BC-D741-8B94-B76DB6967C01}" type="slidenum">
              <a:rPr lang="en-US" smtClean="0"/>
              <a:pPr/>
              <a:t>107</a:t>
            </a:fld>
            <a:endParaRPr lang="en-US"/>
          </a:p>
        </p:txBody>
      </p:sp>
    </p:spTree>
    <p:extLst>
      <p:ext uri="{BB962C8B-B14F-4D97-AF65-F5344CB8AC3E}">
        <p14:creationId xmlns:p14="http://schemas.microsoft.com/office/powerpoint/2010/main" val="151554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78336" y="1287696"/>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sz="4800" dirty="0">
                <a:solidFill>
                  <a:schemeClr val="bg1"/>
                </a:solidFill>
                <a:latin typeface="Arial" panose="020B0604020202020204" pitchFamily="34" charset="0"/>
                <a:cs typeface="Arial" panose="020B0604020202020204" pitchFamily="34" charset="0"/>
              </a:rPr>
              <a:t>Děkujeme Vám za pozornost</a:t>
            </a:r>
            <a:r>
              <a:rPr lang="cs-CZ" sz="4800" dirty="0">
                <a:solidFill>
                  <a:srgbClr val="FF0000"/>
                </a:solidFill>
                <a:latin typeface="Arial" panose="020B0604020202020204" pitchFamily="34" charset="0"/>
                <a:cs typeface="Arial" panose="020B0604020202020204" pitchFamily="34" charset="0"/>
              </a:rPr>
              <a:t>.</a:t>
            </a:r>
            <a:endParaRPr kumimoji="0" lang="cs-CZ"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ovéPole 4">
            <a:extLst>
              <a:ext uri="{FF2B5EF4-FFF2-40B4-BE49-F238E27FC236}">
                <a16:creationId xmlns:a16="http://schemas.microsoft.com/office/drawing/2014/main" id="{BAB081E7-EDE0-1AE0-A432-F7AEFE0F0E28}"/>
              </a:ext>
            </a:extLst>
          </p:cNvPr>
          <p:cNvSpPr txBox="1"/>
          <p:nvPr/>
        </p:nvSpPr>
        <p:spPr>
          <a:xfrm>
            <a:off x="862067" y="2762758"/>
            <a:ext cx="7576537" cy="2949525"/>
          </a:xfrm>
          <a:prstGeom prst="rect">
            <a:avLst/>
          </a:prstGeom>
          <a:noFill/>
        </p:spPr>
        <p:txBody>
          <a:bodyPr wrap="square">
            <a:spAutoFit/>
          </a:bodyPr>
          <a:lstStyle/>
          <a:p>
            <a:pPr>
              <a:lnSpc>
                <a:spcPct val="150000"/>
              </a:lnSpc>
            </a:pPr>
            <a:r>
              <a:rPr lang="cs-CZ" sz="1800" b="1" dirty="0">
                <a:solidFill>
                  <a:schemeClr val="bg1"/>
                </a:solidFill>
                <a:cs typeface="Myriad Pro"/>
              </a:rPr>
              <a:t>Ing. Jarmila Musilová</a:t>
            </a:r>
          </a:p>
          <a:p>
            <a:pPr>
              <a:lnSpc>
                <a:spcPct val="150000"/>
              </a:lnSpc>
            </a:pPr>
            <a:r>
              <a:rPr lang="cs-CZ" sz="1800" b="1" dirty="0">
                <a:solidFill>
                  <a:schemeClr val="bg1"/>
                </a:solidFill>
                <a:cs typeface="Myriad Pro"/>
              </a:rPr>
              <a:t>Ing. Hana Soukupová</a:t>
            </a:r>
          </a:p>
          <a:p>
            <a:pPr>
              <a:lnSpc>
                <a:spcPct val="150000"/>
              </a:lnSpc>
            </a:pPr>
            <a:r>
              <a:rPr lang="cs-CZ" sz="1800" b="1" dirty="0">
                <a:solidFill>
                  <a:schemeClr val="bg1"/>
                </a:solidFill>
                <a:cs typeface="Myriad Pro"/>
              </a:rPr>
              <a:t>Ing. Danuše Vodičková</a:t>
            </a:r>
          </a:p>
          <a:p>
            <a:pPr>
              <a:lnSpc>
                <a:spcPct val="150000"/>
              </a:lnSpc>
            </a:pPr>
            <a:endParaRPr lang="cs-CZ" sz="1800" b="1" dirty="0">
              <a:solidFill>
                <a:schemeClr val="bg1"/>
              </a:solidFill>
              <a:cs typeface="Myriad Pro"/>
            </a:endParaRPr>
          </a:p>
          <a:p>
            <a:pPr>
              <a:lnSpc>
                <a:spcPct val="150000"/>
              </a:lnSpc>
            </a:pPr>
            <a:endParaRPr lang="cs-CZ" sz="1800" b="1" dirty="0">
              <a:solidFill>
                <a:schemeClr val="bg1"/>
              </a:solidFill>
              <a:cs typeface="Myriad Pro"/>
            </a:endParaRPr>
          </a:p>
          <a:p>
            <a:pPr>
              <a:lnSpc>
                <a:spcPct val="150000"/>
              </a:lnSpc>
            </a:pPr>
            <a:r>
              <a:rPr lang="cs-CZ" sz="1800" b="1" dirty="0">
                <a:solidFill>
                  <a:schemeClr val="bg1"/>
                </a:solidFill>
                <a:cs typeface="Myriad Pro"/>
              </a:rPr>
              <a:t>Centrum pro regionální rozvoj České republiky</a:t>
            </a:r>
          </a:p>
          <a:p>
            <a:pPr>
              <a:lnSpc>
                <a:spcPct val="150000"/>
              </a:lnSpc>
            </a:pPr>
            <a:r>
              <a:rPr lang="cs-CZ" sz="1800" b="1" dirty="0">
                <a:solidFill>
                  <a:schemeClr val="bg1"/>
                </a:solidFill>
                <a:cs typeface="Myriad Pro"/>
              </a:rPr>
              <a:t>Územní odbor IROP pro Karlovarský kraj</a:t>
            </a:r>
            <a:endParaRPr lang="cs-CZ" dirty="0"/>
          </a:p>
        </p:txBody>
      </p:sp>
    </p:spTree>
    <p:extLst>
      <p:ext uri="{BB962C8B-B14F-4D97-AF65-F5344CB8AC3E}">
        <p14:creationId xmlns:p14="http://schemas.microsoft.com/office/powerpoint/2010/main" val="67674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II.</a:t>
            </a:r>
            <a:endParaRPr lang="en-US" sz="2800" cap="all" dirty="0">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7" y="1150823"/>
            <a:ext cx="7602802" cy="5862374"/>
          </a:xfrm>
          <a:prstGeom prst="rect">
            <a:avLst/>
          </a:prstGeom>
        </p:spPr>
        <p:txBody>
          <a:bodyPr wrap="square" lIns="91440" tIns="45720" rIns="91440" bIns="45720" anchor="t">
            <a:spAutoFit/>
          </a:bodyPr>
          <a:lstStyle/>
          <a:p>
            <a:pPr marL="285750" indent="-285750" algn="just">
              <a:buFont typeface="Courier New" panose="02070309020205020404" pitchFamily="49" charset="0"/>
              <a:buChar char="o"/>
            </a:pPr>
            <a:r>
              <a:rPr lang="cs-CZ" b="1" dirty="0"/>
              <a:t>Nahrazení etap sledovaným obdobím </a:t>
            </a:r>
            <a:r>
              <a:rPr lang="cs-CZ" dirty="0"/>
              <a:t>(více kap. 4.3 OPPŽP). </a:t>
            </a:r>
          </a:p>
          <a:p>
            <a:pPr marL="742950" lvl="1" indent="-285750" algn="just">
              <a:buFont typeface="Wingdings" panose="05000000000000000000" pitchFamily="2" charset="2"/>
              <a:buChar char="Ø"/>
            </a:pPr>
            <a:r>
              <a:rPr lang="cs-CZ" dirty="0"/>
              <a:t>Formální změna - místo etap bude používán termín sledované období, které bude definováno finančními plány. </a:t>
            </a:r>
            <a:endParaRPr lang="cs-CZ" dirty="0">
              <a:cs typeface="Arial"/>
            </a:endParaRPr>
          </a:p>
          <a:p>
            <a:pPr marL="742950" lvl="1" indent="-285750" algn="just">
              <a:buFont typeface="Wingdings" panose="05000000000000000000" pitchFamily="2" charset="2"/>
              <a:buChar char="Ø"/>
            </a:pPr>
            <a:r>
              <a:rPr lang="cs-CZ" dirty="0"/>
              <a:t>Sledované období bude končit 20 pd před datem předložení Žádosti o platbu, obdobně jako v IROP 1 etapa.</a:t>
            </a:r>
          </a:p>
          <a:p>
            <a:pPr marL="742950" lvl="1" indent="-285750" algn="just">
              <a:buFont typeface="Wingdings" panose="05000000000000000000" pitchFamily="2" charset="2"/>
              <a:buChar char="Ø"/>
            </a:pPr>
            <a:r>
              <a:rPr lang="cs-CZ" dirty="0">
                <a:cs typeface="Arial"/>
              </a:rPr>
              <a:t>Projekty s více sledovanými obdobími musí na sebe časově navazovat a nesmí se překrývat. </a:t>
            </a:r>
          </a:p>
          <a:p>
            <a:pPr marL="742950" lvl="1" indent="-285750" algn="just">
              <a:buFont typeface="Wingdings" panose="05000000000000000000" pitchFamily="2" charset="2"/>
              <a:buChar char="Ø"/>
            </a:pPr>
            <a:r>
              <a:rPr lang="cs-CZ" dirty="0">
                <a:cs typeface="Arial"/>
              </a:rPr>
              <a:t>Plánovaná data předložení </a:t>
            </a:r>
            <a:r>
              <a:rPr lang="cs-CZ" dirty="0" err="1">
                <a:cs typeface="Arial"/>
              </a:rPr>
              <a:t>ŽoP</a:t>
            </a:r>
            <a:r>
              <a:rPr lang="cs-CZ" dirty="0">
                <a:cs typeface="Arial"/>
              </a:rPr>
              <a:t> od sebe musí být vzdálena alespoň 3 měsíce</a:t>
            </a:r>
          </a:p>
          <a:p>
            <a:pPr marL="742950" lvl="1" indent="-285750" algn="just">
              <a:buFont typeface="Arial" panose="020B0604020202020204" pitchFamily="34" charset="0"/>
              <a:buChar char="•"/>
            </a:pPr>
            <a:endParaRPr lang="cs-CZ" dirty="0"/>
          </a:p>
          <a:p>
            <a:pPr marL="285750" indent="-285750" algn="just">
              <a:buFont typeface="Courier New" panose="02070309020205020404" pitchFamily="49" charset="0"/>
              <a:buChar char="o"/>
            </a:pPr>
            <a:r>
              <a:rPr lang="cs-CZ" b="1" dirty="0"/>
              <a:t>Dřívější ukončení realizace projektu:</a:t>
            </a:r>
          </a:p>
          <a:p>
            <a:pPr marL="285750" lvl="0" indent="-285750" algn="just">
              <a:lnSpc>
                <a:spcPct val="112000"/>
              </a:lnSpc>
              <a:spcBef>
                <a:spcPts val="600"/>
              </a:spcBef>
              <a:spcAft>
                <a:spcPts val="600"/>
              </a:spcAft>
              <a:buFont typeface="Courier New" panose="02070309020205020404" pitchFamily="49" charset="0"/>
              <a:buChar char="o"/>
            </a:pPr>
            <a:r>
              <a:rPr lang="cs-CZ" dirty="0"/>
              <a:t>Poslední sledované období – příjemce </a:t>
            </a:r>
            <a:r>
              <a:rPr lang="cs-CZ" sz="1800" dirty="0">
                <a:effectLst/>
                <a:latin typeface="Arial" panose="020B0604020202020204" pitchFamily="34" charset="0"/>
                <a:ea typeface="SimSun" panose="02010600030101010101" pitchFamily="2" charset="-122"/>
                <a:cs typeface="Times New Roman" panose="02020603050405020304" pitchFamily="18" charset="0"/>
              </a:rPr>
              <a:t>vyplní v závěrečné </a:t>
            </a:r>
            <a:r>
              <a:rPr lang="cs-CZ" sz="1800" dirty="0" err="1">
                <a:effectLst/>
                <a:latin typeface="Arial" panose="020B0604020202020204" pitchFamily="34" charset="0"/>
                <a:ea typeface="SimSun" panose="02010600030101010101" pitchFamily="2" charset="-122"/>
                <a:cs typeface="Times New Roman" panose="02020603050405020304" pitchFamily="18" charset="0"/>
              </a:rPr>
              <a:t>ZoR</a:t>
            </a:r>
            <a:r>
              <a:rPr lang="cs-CZ" sz="1800" dirty="0">
                <a:effectLst/>
                <a:latin typeface="Arial" panose="020B0604020202020204" pitchFamily="34" charset="0"/>
                <a:ea typeface="SimSun" panose="02010600030101010101" pitchFamily="2" charset="-122"/>
                <a:cs typeface="Times New Roman" panose="02020603050405020304" pitchFamily="18" charset="0"/>
              </a:rPr>
              <a:t> nové Skutečné datum ukončení projektu a podá závěrečnou </a:t>
            </a:r>
            <a:r>
              <a:rPr lang="cs-CZ" sz="1800" dirty="0" err="1">
                <a:effectLst/>
                <a:latin typeface="Arial" panose="020B0604020202020204" pitchFamily="34" charset="0"/>
                <a:ea typeface="SimSun" panose="02010600030101010101" pitchFamily="2" charset="-122"/>
                <a:cs typeface="Times New Roman" panose="02020603050405020304" pitchFamily="18" charset="0"/>
              </a:rPr>
              <a:t>ZoR</a:t>
            </a:r>
            <a:r>
              <a:rPr lang="cs-CZ" sz="1800" dirty="0">
                <a:effectLst/>
                <a:latin typeface="Arial" panose="020B0604020202020204" pitchFamily="34" charset="0"/>
                <a:ea typeface="SimSun" panose="02010600030101010101" pitchFamily="2" charset="-122"/>
                <a:cs typeface="Times New Roman" panose="02020603050405020304" pitchFamily="18" charset="0"/>
              </a:rPr>
              <a:t>/</a:t>
            </a:r>
            <a:r>
              <a:rPr lang="cs-CZ" sz="1800" dirty="0" err="1">
                <a:effectLst/>
                <a:latin typeface="Arial" panose="020B0604020202020204" pitchFamily="34" charset="0"/>
                <a:ea typeface="SimSun" panose="02010600030101010101" pitchFamily="2" charset="-122"/>
                <a:cs typeface="Times New Roman" panose="02020603050405020304" pitchFamily="18" charset="0"/>
              </a:rPr>
              <a:t>ŽoP</a:t>
            </a:r>
            <a:r>
              <a:rPr lang="cs-CZ" sz="1800" dirty="0">
                <a:effectLst/>
                <a:latin typeface="Arial" panose="020B0604020202020204" pitchFamily="34" charset="0"/>
                <a:ea typeface="SimSun" panose="02010600030101010101" pitchFamily="2" charset="-122"/>
                <a:cs typeface="Times New Roman" panose="02020603050405020304" pitchFamily="18" charset="0"/>
              </a:rPr>
              <a:t> bez nutnosti předtím upravit finanční plán projektu prostřednictvím </a:t>
            </a:r>
            <a:r>
              <a:rPr lang="cs-CZ" sz="1800" dirty="0" err="1">
                <a:effectLst/>
                <a:latin typeface="Arial" panose="020B0604020202020204" pitchFamily="34" charset="0"/>
                <a:ea typeface="SimSun" panose="02010600030101010101" pitchFamily="2" charset="-122"/>
                <a:cs typeface="Times New Roman" panose="02020603050405020304" pitchFamily="18" charset="0"/>
              </a:rPr>
              <a:t>ŽoZ</a:t>
            </a:r>
            <a:r>
              <a:rPr lang="cs-CZ" sz="1800" dirty="0">
                <a:effectLst/>
                <a:latin typeface="Arial" panose="020B0604020202020204" pitchFamily="34" charset="0"/>
                <a:ea typeface="SimSun" panose="02010600030101010101" pitchFamily="2" charset="-122"/>
                <a:cs typeface="Times New Roman" panose="02020603050405020304" pitchFamily="18" charset="0"/>
              </a:rPr>
              <a:t>. </a:t>
            </a:r>
          </a:p>
          <a:p>
            <a:pPr marL="342900" lvl="0" indent="-342900" algn="just">
              <a:lnSpc>
                <a:spcPct val="112000"/>
              </a:lnSpc>
              <a:spcBef>
                <a:spcPts val="600"/>
              </a:spcBef>
              <a:spcAft>
                <a:spcPts val="600"/>
              </a:spcAft>
              <a:buFont typeface="Courier New" panose="02070309020205020404" pitchFamily="49" charset="0"/>
              <a:buChar char="o"/>
            </a:pPr>
            <a:r>
              <a:rPr lang="cs-CZ" sz="1800" dirty="0">
                <a:effectLst/>
                <a:latin typeface="Arial" panose="020B0604020202020204" pitchFamily="34" charset="0"/>
                <a:ea typeface="SimSun" panose="02010600030101010101" pitchFamily="2" charset="-122"/>
                <a:cs typeface="Times New Roman" panose="02020603050405020304" pitchFamily="18" charset="0"/>
              </a:rPr>
              <a:t>Nejedná se o poslední sledované období – </a:t>
            </a:r>
            <a:r>
              <a:rPr lang="cs-CZ" sz="1800" u="sng" dirty="0">
                <a:effectLst/>
                <a:latin typeface="Arial" panose="020B0604020202020204" pitchFamily="34" charset="0"/>
                <a:ea typeface="SimSun" panose="02010600030101010101" pitchFamily="2" charset="-122"/>
                <a:cs typeface="Times New Roman" panose="02020603050405020304" pitchFamily="18" charset="0"/>
              </a:rPr>
              <a:t>příjemce založí a podá </a:t>
            </a:r>
            <a:r>
              <a:rPr lang="cs-CZ" sz="1800" u="sng" dirty="0" err="1">
                <a:effectLst/>
                <a:latin typeface="Arial" panose="020B0604020202020204" pitchFamily="34" charset="0"/>
                <a:ea typeface="SimSun" panose="02010600030101010101" pitchFamily="2" charset="-122"/>
                <a:cs typeface="Times New Roman" panose="02020603050405020304" pitchFamily="18" charset="0"/>
              </a:rPr>
              <a:t>ŽoZ</a:t>
            </a:r>
            <a:r>
              <a:rPr lang="cs-CZ" sz="1800" u="sng" dirty="0">
                <a:effectLst/>
                <a:latin typeface="Arial" panose="020B0604020202020204" pitchFamily="34" charset="0"/>
                <a:ea typeface="SimSun" panose="02010600030101010101" pitchFamily="2" charset="-122"/>
                <a:cs typeface="Times New Roman" panose="02020603050405020304" pitchFamily="18" charset="0"/>
              </a:rPr>
              <a:t> </a:t>
            </a:r>
            <a:r>
              <a:rPr lang="cs-CZ" sz="1800" dirty="0">
                <a:effectLst/>
                <a:latin typeface="Arial" panose="020B0604020202020204" pitchFamily="34" charset="0"/>
                <a:ea typeface="SimSun" panose="02010600030101010101" pitchFamily="2" charset="-122"/>
                <a:cs typeface="Times New Roman" panose="02020603050405020304" pitchFamily="18" charset="0"/>
              </a:rPr>
              <a:t>s úpravou finančního plánu a harmonogramu projektu (popíše nová sledovaná období ve SP) </a:t>
            </a:r>
          </a:p>
          <a:p>
            <a:pPr marL="285750" indent="-285750" algn="just">
              <a:buFont typeface="Arial" panose="020B0604020202020204" pitchFamily="34" charset="0"/>
              <a:buChar char="•"/>
            </a:pPr>
            <a:endParaRPr lang="cs-CZ" dirty="0"/>
          </a:p>
          <a:p>
            <a:pPr marL="742950" lvl="1" indent="-285750" algn="jus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783618F2-890B-4903-B987-0637709748A2}"/>
              </a:ext>
            </a:extLst>
          </p:cNvPr>
          <p:cNvSpPr>
            <a:spLocks noGrp="1"/>
          </p:cNvSpPr>
          <p:nvPr>
            <p:ph type="sldNum" sz="quarter" idx="12"/>
          </p:nvPr>
        </p:nvSpPr>
        <p:spPr/>
        <p:txBody>
          <a:bodyPr/>
          <a:lstStyle/>
          <a:p>
            <a:fld id="{4000C4B2-41BC-D741-8B94-B76DB6967C01}" type="slidenum">
              <a:rPr lang="en-US" smtClean="0"/>
              <a:pPr/>
              <a:t>10</a:t>
            </a:fld>
            <a:endParaRPr lang="en-US"/>
          </a:p>
        </p:txBody>
      </p:sp>
    </p:spTree>
    <p:extLst>
      <p:ext uri="{BB962C8B-B14F-4D97-AF65-F5344CB8AC3E}">
        <p14:creationId xmlns:p14="http://schemas.microsoft.com/office/powerpoint/2010/main" val="2211242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just" defTabSz="457200" rtl="0" eaLnBrk="1" fontAlgn="auto" latinLnBrk="0" hangingPunct="1">
              <a:lnSpc>
                <a:spcPct val="100000"/>
              </a:lnSpc>
              <a:spcBef>
                <a:spcPct val="20000"/>
              </a:spcBef>
              <a:spcAft>
                <a:spcPts val="200"/>
              </a:spcAft>
              <a:buClrTx/>
              <a:buSzTx/>
              <a:buFont typeface="+mj-lt"/>
              <a:buAutoNum type="arabicPeriod" startAt="10"/>
              <a:tabLst/>
              <a:defRPr/>
            </a:pPr>
            <a:endParaRPr kumimoji="0" lang="cs-CZ"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ZMĚNY V IROP 2 - III.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7" y="1150823"/>
            <a:ext cx="7602802" cy="2862322"/>
          </a:xfrm>
          <a:prstGeom prst="rect">
            <a:avLst/>
          </a:prstGeom>
        </p:spPr>
        <p:txBody>
          <a:bodyPr wrap="square" lIns="91440" tIns="45720" rIns="91440" bIns="4572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C00000"/>
              </a:solidFill>
              <a:effectLst/>
              <a:uLnTx/>
              <a:uFillTx/>
              <a:latin typeface="Arial" panose="020B0604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Arial"/>
              </a:rPr>
              <a:t>Hlavní manažer projektu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a:rPr>
              <a:t>– po podání Žádosti o podporu bude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a:rPr>
              <a:t>na projekt přiřazen právě jeden hlavní manažer projektu, který bude sloužit jako kontaktní osoba pro žadatele/ příjemce. Tento manažer projektu se bude zobrazovat v ISKP21+ na záložce Manažeři projektu ŘO/ZS (v levém menu projektu), tak aby si jeho jméno mohl příjemce kdykoliv dohledat.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783618F2-890B-4903-B987-0637709748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7921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10487"/>
            <a:ext cx="7927258" cy="3970318"/>
          </a:xfrm>
          <a:prstGeom prst="rect">
            <a:avLst/>
          </a:prstGeom>
        </p:spPr>
        <p:txBody>
          <a:bodyPr wrap="square" lIns="91440" tIns="45720" rIns="91440" bIns="45720" anchor="t">
            <a:spAutoFit/>
          </a:bodyPr>
          <a:lstStyle/>
          <a:p>
            <a:pPr algn="just"/>
            <a:r>
              <a:rPr lang="cs-CZ" b="1" dirty="0"/>
              <a:t>Nepřímé náklady</a:t>
            </a:r>
            <a:r>
              <a:rPr lang="cs-CZ" dirty="0"/>
              <a:t> (více kap. 7.2.3 OPPŽP)</a:t>
            </a:r>
          </a:p>
          <a:p>
            <a:pPr marL="742950" lvl="1" indent="-285750" algn="just">
              <a:buFont typeface="Wingdings" panose="05000000000000000000" pitchFamily="2" charset="2"/>
              <a:buChar char="Ø"/>
            </a:pPr>
            <a:r>
              <a:rPr lang="cs-CZ" dirty="0"/>
              <a:t>Jedná se o způsobilé náklady podpůrného charakteru, nutné </a:t>
            </a:r>
            <a:br>
              <a:rPr lang="cs-CZ" dirty="0"/>
            </a:br>
            <a:r>
              <a:rPr lang="cs-CZ" dirty="0"/>
              <a:t>pro administrativní řešení a řízení projektu (kap. 18 Použité pojmy)</a:t>
            </a:r>
          </a:p>
          <a:p>
            <a:pPr marL="742950" lvl="1" indent="-285750" algn="just">
              <a:buFont typeface="Wingdings" panose="05000000000000000000" pitchFamily="2" charset="2"/>
              <a:buChar char="Ø"/>
            </a:pPr>
            <a:r>
              <a:rPr lang="cs-CZ" dirty="0"/>
              <a:t>Nepřímé náklady, tzv. paušální sazba je uplatněna v prioritách 1–6 ve výzvách mimo režim veřejné podpory, případně v rámci režimu de-minimis (jednotně vždy 7 % z přímých výdajů).</a:t>
            </a:r>
          </a:p>
          <a:p>
            <a:pPr marL="742950" lvl="1" indent="-285750" algn="just">
              <a:buFont typeface="Wingdings" panose="05000000000000000000" pitchFamily="2" charset="2"/>
              <a:buChar char="Ø"/>
            </a:pPr>
            <a:r>
              <a:rPr lang="cs-CZ" dirty="0"/>
              <a:t>Příjemce nedokládá dokumenty ohledně jejich vzniku a výše.</a:t>
            </a:r>
          </a:p>
          <a:p>
            <a:pPr marL="742950" lvl="1" indent="-285750" algn="just">
              <a:buFont typeface="Wingdings" panose="05000000000000000000" pitchFamily="2" charset="2"/>
              <a:buChar char="Ø"/>
            </a:pPr>
            <a:r>
              <a:rPr lang="cs-CZ" dirty="0"/>
              <a:t>Výdaj, který spadá do nepřímých nákladů, nelze vykazovat jako přímý a nelze požadovat jeho proplacení v režimu úplného vykazování výdajů.</a:t>
            </a:r>
          </a:p>
          <a:p>
            <a:pPr marL="742950" lvl="1" indent="-285750" algn="just">
              <a:buFont typeface="Wingdings" panose="05000000000000000000" pitchFamily="2" charset="2"/>
              <a:buChar char="Ø"/>
            </a:pPr>
            <a:r>
              <a:rPr lang="cs-CZ" dirty="0"/>
              <a:t>V jednotlivých Žádostech o platbu se automaticky dopočítají paušální sazbou z výše předložených přímých výdajů k proplacení. </a:t>
            </a:r>
          </a:p>
          <a:p>
            <a:pPr marL="742950" lvl="1" indent="-285750" algn="just">
              <a:buFont typeface="Wingdings" panose="05000000000000000000" pitchFamily="2" charset="2"/>
              <a:buChar char="Ø"/>
            </a:pPr>
            <a:r>
              <a:rPr lang="cs-CZ" dirty="0"/>
              <a:t>Pokud dojde ke snížení hodnoty přímých výdajů, dojde adekvátně ke snížení hodnoty nepřímých nákladů.</a:t>
            </a:r>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12</a:t>
            </a:fld>
            <a:endParaRPr lang="en-US"/>
          </a:p>
        </p:txBody>
      </p:sp>
    </p:spTree>
    <p:extLst>
      <p:ext uri="{BB962C8B-B14F-4D97-AF65-F5344CB8AC3E}">
        <p14:creationId xmlns:p14="http://schemas.microsoft.com/office/powerpoint/2010/main" val="323540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10487"/>
            <a:ext cx="7927258" cy="4524315"/>
          </a:xfrm>
          <a:prstGeom prst="rect">
            <a:avLst/>
          </a:prstGeom>
        </p:spPr>
        <p:txBody>
          <a:bodyPr wrap="square" lIns="91440" tIns="45720" rIns="91440" bIns="45720" anchor="t">
            <a:spAutoFit/>
          </a:bodyPr>
          <a:lstStyle/>
          <a:p>
            <a:pPr algn="just"/>
            <a:r>
              <a:rPr lang="cs-CZ" b="1" dirty="0"/>
              <a:t>Nepřímé náklady</a:t>
            </a:r>
            <a:r>
              <a:rPr lang="cs-CZ" dirty="0"/>
              <a:t> (více kap. 7.2.3 OPPŽP)</a:t>
            </a:r>
          </a:p>
          <a:p>
            <a:pPr marL="742950" lvl="1" indent="-285750" algn="just">
              <a:buFont typeface="Wingdings" panose="05000000000000000000" pitchFamily="2" charset="2"/>
              <a:buChar char="Ø"/>
            </a:pPr>
            <a:r>
              <a:rPr lang="cs-CZ" dirty="0"/>
              <a:t>Příjemce není zbaven povinnosti dodržovat právní předpisy </a:t>
            </a:r>
            <a:br>
              <a:rPr lang="cs-CZ" dirty="0"/>
            </a:br>
            <a:r>
              <a:rPr lang="cs-CZ" dirty="0"/>
              <a:t>a dotační pravidla.</a:t>
            </a:r>
          </a:p>
          <a:p>
            <a:pPr marL="742950" lvl="1" indent="-285750" algn="just">
              <a:buFont typeface="Wingdings" panose="05000000000000000000" pitchFamily="2" charset="2"/>
              <a:buChar char="Ø"/>
            </a:pPr>
            <a:r>
              <a:rPr lang="cs-CZ" dirty="0"/>
              <a:t>Nepřímé náklady není příjemce povinen jednoznačně přiřazovat </a:t>
            </a:r>
            <a:br>
              <a:rPr lang="cs-CZ" dirty="0"/>
            </a:br>
            <a:r>
              <a:rPr lang="cs-CZ" dirty="0"/>
              <a:t>ke konkrétnímu projektu a prokazovat je účetními a daňovými doklady.</a:t>
            </a:r>
          </a:p>
          <a:p>
            <a:pPr marL="742950" lvl="1" indent="-285750" algn="just">
              <a:buFont typeface="Wingdings" panose="05000000000000000000" pitchFamily="2" charset="2"/>
              <a:buChar char="Ø"/>
            </a:pPr>
            <a:r>
              <a:rPr lang="cs-CZ" dirty="0"/>
              <a:t>Detailní informace je vždy uvedena v SPPŽP dané výzvy.</a:t>
            </a:r>
          </a:p>
          <a:p>
            <a:pPr marL="742950" lvl="1" indent="-285750" algn="just">
              <a:buFont typeface="Wingdings" panose="05000000000000000000" pitchFamily="2" charset="2"/>
              <a:buChar char="Ø"/>
            </a:pPr>
            <a:r>
              <a:rPr lang="cs-CZ" dirty="0"/>
              <a:t>Příjemce (zadavatel  ve smyslu § 4 ZZVZ) musí plně dodržovat všechny povinnosti ZZVZ v procesu zadávání veřejných zakázek na náklady spadající pod nepřímé náklady.</a:t>
            </a:r>
          </a:p>
          <a:p>
            <a:pPr marL="742950" lvl="1" indent="-285750" algn="just">
              <a:buFont typeface="Wingdings" panose="05000000000000000000" pitchFamily="2" charset="2"/>
              <a:buChar char="Ø"/>
            </a:pPr>
            <a:r>
              <a:rPr lang="cs-CZ" dirty="0"/>
              <a:t>Příjemce nedokládá dokumentaci ke konkrétním veřejným zakázkám u nepřímých nákladů</a:t>
            </a:r>
          </a:p>
          <a:p>
            <a:pPr marL="742950" lvl="1" indent="-285750" algn="just">
              <a:buFont typeface="Arial" panose="020B0604020202020204" pitchFamily="34" charset="0"/>
              <a:buChar char="•"/>
            </a:pPr>
            <a:endParaRPr lang="cs-CZ" dirty="0"/>
          </a:p>
          <a:p>
            <a:r>
              <a:rPr lang="cs-CZ" sz="1800" dirty="0">
                <a:effectLst/>
                <a:latin typeface="Arial" panose="020B0604020202020204" pitchFamily="34" charset="0"/>
                <a:ea typeface="Calibri" panose="020F0502020204030204" pitchFamily="34" charset="0"/>
              </a:rPr>
              <a:t> </a:t>
            </a:r>
            <a:endParaRPr lang="cs-CZ" sz="1800" dirty="0">
              <a:effectLst/>
              <a:latin typeface="Calibri" panose="020F0502020204030204" pitchFamily="34" charset="0"/>
              <a:ea typeface="Calibri" panose="020F0502020204030204" pitchFamily="34" charset="0"/>
            </a:endParaRPr>
          </a:p>
          <a:p>
            <a:pPr marL="742950" lvl="1" indent="-285750" algn="just">
              <a:buFont typeface="Arial" panose="020B0604020202020204" pitchFamily="34" charset="0"/>
              <a:buChar char="•"/>
            </a:pPr>
            <a:endParaRPr lang="cs-CZ" dirty="0"/>
          </a:p>
          <a:p>
            <a:pPr lvl="1"/>
            <a:endParaRPr lang="cs-CZ" dirty="0"/>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13</a:t>
            </a:fld>
            <a:endParaRPr lang="en-US"/>
          </a:p>
        </p:txBody>
      </p:sp>
    </p:spTree>
    <p:extLst>
      <p:ext uri="{BB962C8B-B14F-4D97-AF65-F5344CB8AC3E}">
        <p14:creationId xmlns:p14="http://schemas.microsoft.com/office/powerpoint/2010/main" val="329905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0" y="1210487"/>
            <a:ext cx="7927258" cy="5078313"/>
          </a:xfrm>
          <a:prstGeom prst="rect">
            <a:avLst/>
          </a:prstGeom>
        </p:spPr>
        <p:txBody>
          <a:bodyPr wrap="square" lIns="91440" tIns="45720" rIns="91440" bIns="45720" anchor="t">
            <a:spAutoFit/>
          </a:bodyPr>
          <a:lstStyle/>
          <a:p>
            <a:pPr algn="just"/>
            <a:r>
              <a:rPr lang="cs-CZ" b="1" dirty="0"/>
              <a:t>Nepřímé náklady</a:t>
            </a:r>
            <a:r>
              <a:rPr lang="cs-CZ" dirty="0"/>
              <a:t> (více kap. 7.2.3 OPPŽP)</a:t>
            </a:r>
          </a:p>
          <a:p>
            <a:pPr lvl="1" algn="just"/>
            <a:endParaRPr lang="cs-CZ" dirty="0"/>
          </a:p>
          <a:p>
            <a:pPr algn="just"/>
            <a:r>
              <a:rPr lang="cs-CZ" i="0" u="sng" dirty="0">
                <a:effectLst/>
              </a:rPr>
              <a:t>Dokumenty:</a:t>
            </a:r>
          </a:p>
          <a:p>
            <a:pPr algn="just"/>
            <a:endParaRPr lang="cs-CZ" dirty="0"/>
          </a:p>
          <a:p>
            <a:pPr algn="just"/>
            <a:r>
              <a:rPr lang="cs-CZ" i="0" dirty="0">
                <a:effectLst/>
              </a:rPr>
              <a:t>Základní principy kontroly tzv. nepřímých nákladů prováděné ze strany finančních úřadů     </a:t>
            </a:r>
          </a:p>
          <a:p>
            <a:pPr algn="just"/>
            <a:endParaRPr lang="cs-CZ" dirty="0"/>
          </a:p>
          <a:p>
            <a:pPr algn="just"/>
            <a:r>
              <a:rPr lang="cs-CZ" i="0" dirty="0">
                <a:effectLst/>
              </a:rPr>
              <a:t> </a:t>
            </a:r>
            <a:r>
              <a:rPr lang="cs-CZ" sz="1800" u="sng" dirty="0">
                <a:solidFill>
                  <a:srgbClr val="0563C1"/>
                </a:solidFill>
                <a:effectLst/>
                <a:ea typeface="Calibri" panose="020F0502020204030204" pitchFamily="34" charset="0"/>
                <a:hlinkClick r:id="rId4"/>
              </a:rPr>
              <a:t>https://irop.mmr.cz/cs/ostatni/web/novinky/zakladni-principy-kontroly-tzv-neprimych-nakladu</a:t>
            </a:r>
            <a:endParaRPr lang="cs-CZ" b="1" i="0" dirty="0">
              <a:solidFill>
                <a:srgbClr val="034EA2"/>
              </a:solidFill>
              <a:effectLst/>
            </a:endParaRPr>
          </a:p>
          <a:p>
            <a:pPr algn="just"/>
            <a:endParaRPr lang="cs-CZ" sz="1800" dirty="0">
              <a:effectLst/>
              <a:ea typeface="Calibri" panose="020F0502020204030204" pitchFamily="34" charset="0"/>
            </a:endParaRPr>
          </a:p>
          <a:p>
            <a:pPr algn="just"/>
            <a:r>
              <a:rPr lang="cs-CZ" sz="1800" dirty="0">
                <a:effectLst/>
                <a:ea typeface="Calibri" panose="020F0502020204030204" pitchFamily="34" charset="0"/>
              </a:rPr>
              <a:t> Zjednodušené metody vykazování: Účetní a rozpočtové zachycení</a:t>
            </a:r>
          </a:p>
          <a:p>
            <a:pPr algn="just"/>
            <a:endParaRPr lang="cs-CZ" u="sng" dirty="0">
              <a:solidFill>
                <a:srgbClr val="4A5568"/>
              </a:solidFill>
              <a:ea typeface="Calibri" panose="020F0502020204030204" pitchFamily="34" charset="0"/>
              <a:hlinkClick r:id="rId5"/>
            </a:endParaRPr>
          </a:p>
          <a:p>
            <a:pPr algn="just"/>
            <a:r>
              <a:rPr lang="cs-CZ" sz="1800" u="sng" dirty="0">
                <a:solidFill>
                  <a:srgbClr val="4A5568"/>
                </a:solidFill>
                <a:effectLst/>
                <a:ea typeface="Calibri" panose="020F0502020204030204" pitchFamily="34" charset="0"/>
                <a:hlinkClick r:id="rId5"/>
              </a:rPr>
              <a:t> https://www.mfcr.cz/cs/rozpoctova-politika/uzemni-rozpocty/legislativa-a-metodicka-podpora-uzemnich-rozpoctu/2023/prezentace-z-pracovniho-setkani-se-zastupci-kraju-52141</a:t>
            </a:r>
            <a:endParaRPr lang="cs-CZ" sz="1800" dirty="0">
              <a:effectLst/>
              <a:ea typeface="Calibri" panose="020F0502020204030204" pitchFamily="34" charset="0"/>
            </a:endParaRPr>
          </a:p>
          <a:p>
            <a:pPr algn="just"/>
            <a:endParaRPr lang="cs-CZ" sz="1800" dirty="0">
              <a:effectLst/>
              <a:latin typeface="Calibri" panose="020F0502020204030204" pitchFamily="34" charset="0"/>
              <a:ea typeface="Calibri" panose="020F0502020204030204" pitchFamily="34" charset="0"/>
            </a:endParaRPr>
          </a:p>
          <a:p>
            <a:pPr marL="742950" lvl="1" indent="-285750" algn="just">
              <a:buFont typeface="Arial" panose="020B0604020202020204" pitchFamily="34" charset="0"/>
              <a:buChar char="•"/>
            </a:pPr>
            <a:endParaRPr lang="cs-CZ" dirty="0"/>
          </a:p>
          <a:p>
            <a:pPr lvl="1"/>
            <a:endParaRPr lang="cs-CZ" dirty="0"/>
          </a:p>
        </p:txBody>
      </p:sp>
      <p:sp>
        <p:nvSpPr>
          <p:cNvPr id="3" name="Zástupný symbol pro číslo snímku 2">
            <a:extLst>
              <a:ext uri="{FF2B5EF4-FFF2-40B4-BE49-F238E27FC236}">
                <a16:creationId xmlns:a16="http://schemas.microsoft.com/office/drawing/2014/main" id="{E4A20680-798A-4D41-9C98-66B90B94C777}"/>
              </a:ext>
            </a:extLst>
          </p:cNvPr>
          <p:cNvSpPr>
            <a:spLocks noGrp="1"/>
          </p:cNvSpPr>
          <p:nvPr>
            <p:ph type="sldNum" sz="quarter" idx="12"/>
          </p:nvPr>
        </p:nvSpPr>
        <p:spPr/>
        <p:txBody>
          <a:bodyPr/>
          <a:lstStyle/>
          <a:p>
            <a:fld id="{4000C4B2-41BC-D741-8B94-B76DB6967C01}" type="slidenum">
              <a:rPr lang="en-US" smtClean="0"/>
              <a:pPr/>
              <a:t>14</a:t>
            </a:fld>
            <a:endParaRPr lang="en-US"/>
          </a:p>
        </p:txBody>
      </p:sp>
    </p:spTree>
    <p:extLst>
      <p:ext uri="{BB962C8B-B14F-4D97-AF65-F5344CB8AC3E}">
        <p14:creationId xmlns:p14="http://schemas.microsoft.com/office/powerpoint/2010/main" val="301457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9C8B8D5-E352-728F-1B5D-7D2D4E723986}"/>
              </a:ext>
            </a:extLst>
          </p:cNvPr>
          <p:cNvSpPr>
            <a:spLocks noGrp="1"/>
          </p:cNvSpPr>
          <p:nvPr>
            <p:ph type="sldNum" sz="quarter" idx="12"/>
          </p:nvPr>
        </p:nvSpPr>
        <p:spPr/>
        <p:txBody>
          <a:bodyPr/>
          <a:lstStyle/>
          <a:p>
            <a:fld id="{4000C4B2-41BC-D741-8B94-B76DB6967C01}" type="slidenum">
              <a:rPr lang="en-US" smtClean="0"/>
              <a:pPr/>
              <a:t>15</a:t>
            </a:fld>
            <a:endParaRPr lang="en-US"/>
          </a:p>
        </p:txBody>
      </p:sp>
      <p:sp>
        <p:nvSpPr>
          <p:cNvPr id="4" name="TextovéPole 3">
            <a:extLst>
              <a:ext uri="{FF2B5EF4-FFF2-40B4-BE49-F238E27FC236}">
                <a16:creationId xmlns:a16="http://schemas.microsoft.com/office/drawing/2014/main" id="{190DDF8B-7C6F-1248-0786-EBA982597A57}"/>
              </a:ext>
            </a:extLst>
          </p:cNvPr>
          <p:cNvSpPr txBox="1"/>
          <p:nvPr/>
        </p:nvSpPr>
        <p:spPr>
          <a:xfrm>
            <a:off x="755009" y="964734"/>
            <a:ext cx="7801762" cy="5209118"/>
          </a:xfrm>
          <a:prstGeom prst="rect">
            <a:avLst/>
          </a:prstGeom>
          <a:noFill/>
        </p:spPr>
        <p:txBody>
          <a:bodyPr wrap="square">
            <a:spAutoFit/>
          </a:bodyPr>
          <a:lstStyle/>
          <a:p>
            <a:pPr>
              <a:spcAft>
                <a:spcPts val="600"/>
              </a:spcAft>
            </a:pPr>
            <a:r>
              <a:rPr lang="cs-CZ" sz="2000" b="1" dirty="0"/>
              <a:t>Žádost o podporu</a:t>
            </a:r>
          </a:p>
          <a:p>
            <a:pPr marL="342900" indent="-342900">
              <a:spcAft>
                <a:spcPts val="300"/>
              </a:spcAft>
              <a:buFont typeface="Courier New" panose="02070309020205020404" pitchFamily="49" charset="0"/>
              <a:buChar char="o"/>
            </a:pPr>
            <a:r>
              <a:rPr lang="cs-CZ" sz="2000" dirty="0"/>
              <a:t>příjemce vyčíslí přímé výdaje (PV) v projektu v částce 100 000 </a:t>
            </a:r>
          </a:p>
          <a:p>
            <a:pPr marL="342900" indent="-342900">
              <a:spcAft>
                <a:spcPts val="300"/>
              </a:spcAft>
              <a:buFont typeface="Courier New" panose="02070309020205020404" pitchFamily="49" charset="0"/>
              <a:buChar char="o"/>
            </a:pPr>
            <a:r>
              <a:rPr lang="cs-CZ" sz="2000" dirty="0"/>
              <a:t>automaticky se připočítá paušál (nepřímé náklady) ve výši 7% </a:t>
            </a:r>
            <a:br>
              <a:rPr lang="cs-CZ" sz="2000" dirty="0"/>
            </a:br>
            <a:r>
              <a:rPr lang="cs-CZ" sz="2000" dirty="0"/>
              <a:t>z PV =&gt; tj. 100 000 * 7% = 7 000</a:t>
            </a:r>
          </a:p>
          <a:p>
            <a:pPr marL="342900" indent="-342900">
              <a:spcAft>
                <a:spcPts val="300"/>
              </a:spcAft>
              <a:buFont typeface="Courier New" panose="02070309020205020404" pitchFamily="49" charset="0"/>
              <a:buChar char="o"/>
            </a:pPr>
            <a:r>
              <a:rPr lang="cs-CZ" sz="2000" dirty="0"/>
              <a:t>Rozhodnutí se vydá na částku 107 000</a:t>
            </a:r>
          </a:p>
          <a:p>
            <a:pPr marL="285750" indent="-285750">
              <a:buFont typeface="Arial" panose="020B0604020202020204" pitchFamily="34" charset="0"/>
              <a:buChar char="•"/>
            </a:pPr>
            <a:endParaRPr lang="cs-CZ" sz="2000" dirty="0"/>
          </a:p>
          <a:p>
            <a:pPr>
              <a:spcAft>
                <a:spcPts val="600"/>
              </a:spcAft>
            </a:pPr>
            <a:r>
              <a:rPr lang="cs-CZ" sz="2000" b="1" dirty="0"/>
              <a:t>ŽoP</a:t>
            </a:r>
          </a:p>
          <a:p>
            <a:pPr marL="342900" indent="-342900">
              <a:spcAft>
                <a:spcPts val="300"/>
              </a:spcAft>
              <a:buFont typeface="Courier New" panose="02070309020205020404" pitchFamily="49" charset="0"/>
              <a:buChar char="o"/>
            </a:pPr>
            <a:r>
              <a:rPr lang="cs-CZ" sz="2000" dirty="0"/>
              <a:t>bez finanční opravy</a:t>
            </a:r>
          </a:p>
          <a:p>
            <a:pPr marL="800100" lvl="2" indent="-342900">
              <a:spcAft>
                <a:spcPts val="300"/>
              </a:spcAft>
              <a:buFont typeface="Wingdings" panose="05000000000000000000" pitchFamily="2" charset="2"/>
              <a:buChar char="Ø"/>
            </a:pPr>
            <a:r>
              <a:rPr lang="cs-CZ" sz="2000" dirty="0"/>
              <a:t>proplatí se celá částka 100 000 (přímé výdaje) a 7 000 (paušál)</a:t>
            </a:r>
          </a:p>
          <a:p>
            <a:pPr marL="342900" indent="-342900">
              <a:spcAft>
                <a:spcPts val="300"/>
              </a:spcAft>
              <a:buFont typeface="Courier New" panose="02070309020205020404" pitchFamily="49" charset="0"/>
              <a:buChar char="o"/>
            </a:pPr>
            <a:r>
              <a:rPr lang="cs-CZ" sz="2000" dirty="0"/>
              <a:t>s finanční opravou</a:t>
            </a:r>
          </a:p>
          <a:p>
            <a:pPr marL="800100" lvl="2" indent="-342900">
              <a:spcAft>
                <a:spcPts val="300"/>
              </a:spcAft>
              <a:buFont typeface="Wingdings" panose="05000000000000000000" pitchFamily="2" charset="2"/>
              <a:buChar char="Ø"/>
            </a:pPr>
            <a:r>
              <a:rPr lang="cs-CZ" sz="2000" dirty="0"/>
              <a:t>finanční oprava ve výši 40 000 z přímých výdajů </a:t>
            </a:r>
          </a:p>
          <a:p>
            <a:pPr marL="800100" lvl="2" indent="-342900">
              <a:spcAft>
                <a:spcPts val="300"/>
              </a:spcAft>
              <a:buFont typeface="Wingdings" panose="05000000000000000000" pitchFamily="2" charset="2"/>
              <a:buChar char="Ø"/>
            </a:pPr>
            <a:r>
              <a:rPr lang="cs-CZ" sz="2000" dirty="0"/>
              <a:t>proplatí se částka 60 000 z přímých výdajů</a:t>
            </a:r>
          </a:p>
          <a:p>
            <a:pPr marL="914400" lvl="3">
              <a:spcAft>
                <a:spcPts val="300"/>
              </a:spcAft>
            </a:pPr>
            <a:r>
              <a:rPr lang="cs-CZ" sz="2000" dirty="0"/>
              <a:t>+ dopočítaný paušál tj. 60 000 * 7% = 4 200 </a:t>
            </a:r>
          </a:p>
          <a:p>
            <a:pPr marL="914400" lvl="3">
              <a:spcAft>
                <a:spcPts val="300"/>
              </a:spcAft>
            </a:pPr>
            <a:r>
              <a:rPr lang="cs-CZ" sz="2000" dirty="0"/>
              <a:t>= celková částka k proplacení 64 200 </a:t>
            </a:r>
          </a:p>
        </p:txBody>
      </p:sp>
      <p:sp>
        <p:nvSpPr>
          <p:cNvPr id="6" name="TextovéPole 5">
            <a:extLst>
              <a:ext uri="{FF2B5EF4-FFF2-40B4-BE49-F238E27FC236}">
                <a16:creationId xmlns:a16="http://schemas.microsoft.com/office/drawing/2014/main" id="{B5BBCD23-6A41-EF7E-141C-C7E3E2B2C8F7}"/>
              </a:ext>
            </a:extLst>
          </p:cNvPr>
          <p:cNvSpPr txBox="1"/>
          <p:nvPr/>
        </p:nvSpPr>
        <p:spPr>
          <a:xfrm>
            <a:off x="914400" y="348481"/>
            <a:ext cx="7315200" cy="523220"/>
          </a:xfrm>
          <a:prstGeom prst="rect">
            <a:avLst/>
          </a:prstGeom>
          <a:noFill/>
        </p:spPr>
        <p:txBody>
          <a:bodyPr wrap="square">
            <a:spAutoFit/>
          </a:bodyPr>
          <a:lstStyle/>
          <a:p>
            <a:pPr algn="ctr"/>
            <a:r>
              <a:rPr lang="cs-CZ" sz="2800" b="1" dirty="0">
                <a:solidFill>
                  <a:srgbClr val="0070C0"/>
                </a:solidFill>
                <a:latin typeface="+mj-lt"/>
              </a:rPr>
              <a:t>ZMĚNY V IROP 2 - PŘÍKLAD</a:t>
            </a:r>
            <a:endParaRPr lang="cs-CZ" sz="2800" b="1" cap="all" dirty="0">
              <a:solidFill>
                <a:srgbClr val="0070C0"/>
              </a:solidFill>
              <a:latin typeface="+mj-lt"/>
              <a:cs typeface="Arial" panose="020B0604020202020204" pitchFamily="34" charset="0"/>
            </a:endParaRPr>
          </a:p>
        </p:txBody>
      </p:sp>
    </p:spTree>
    <p:extLst>
      <p:ext uri="{BB962C8B-B14F-4D97-AF65-F5344CB8AC3E}">
        <p14:creationId xmlns:p14="http://schemas.microsoft.com/office/powerpoint/2010/main" val="263042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457201" y="1092496"/>
            <a:ext cx="7927257" cy="4801314"/>
          </a:xfrm>
          <a:prstGeom prst="rect">
            <a:avLst/>
          </a:prstGeom>
        </p:spPr>
        <p:txBody>
          <a:bodyPr wrap="square">
            <a:spAutoFit/>
          </a:bodyPr>
          <a:lstStyle/>
          <a:p>
            <a:pPr marL="285750" indent="-285750">
              <a:buFont typeface="Courier New" panose="02070309020205020404" pitchFamily="49" charset="0"/>
              <a:buChar char="o"/>
            </a:pPr>
            <a:r>
              <a:rPr lang="cs-CZ" sz="1700" b="1" dirty="0"/>
              <a:t>Nepřímé náklady </a:t>
            </a:r>
            <a:r>
              <a:rPr lang="cs-CZ" sz="1700" dirty="0"/>
              <a:t>(detailní informace jsou vždy ve Specifických pravidlech) </a:t>
            </a:r>
            <a:r>
              <a:rPr lang="cs-CZ" sz="1700" b="1" dirty="0"/>
              <a:t>příklady:</a:t>
            </a:r>
          </a:p>
          <a:p>
            <a:pPr marL="742950" lvl="1" indent="-285750" algn="just">
              <a:buFont typeface="Wingdings" panose="05000000000000000000" pitchFamily="2" charset="2"/>
              <a:buChar char="Ø"/>
            </a:pPr>
            <a:r>
              <a:rPr lang="cs-CZ" sz="1700" dirty="0"/>
              <a:t>Příprava a zpracování žádosti o podporu, včetně zpracování studie proveditelnosti.</a:t>
            </a:r>
          </a:p>
          <a:p>
            <a:pPr marL="742950" lvl="1" indent="-285750" algn="just">
              <a:buFont typeface="Wingdings" panose="05000000000000000000" pitchFamily="2" charset="2"/>
              <a:buChar char="Ø"/>
            </a:pPr>
            <a:r>
              <a:rPr lang="cs-CZ" sz="1700" dirty="0"/>
              <a:t>Zpracování projektové dokumentace, průzkumů, posudků a analýz,</a:t>
            </a:r>
          </a:p>
          <a:p>
            <a:pPr marL="742950" lvl="1" indent="-285750" algn="just">
              <a:buFont typeface="Wingdings" panose="05000000000000000000" pitchFamily="2" charset="2"/>
              <a:buChar char="Ø"/>
            </a:pPr>
            <a:r>
              <a:rPr lang="cs-CZ" sz="1700" dirty="0"/>
              <a:t>administrace projektu.</a:t>
            </a:r>
          </a:p>
          <a:p>
            <a:pPr marL="742950" lvl="1" indent="-285750" algn="just">
              <a:buFont typeface="Wingdings" panose="05000000000000000000" pitchFamily="2" charset="2"/>
              <a:buChar char="Ø"/>
            </a:pPr>
            <a:r>
              <a:rPr lang="cs-CZ" sz="1700" dirty="0"/>
              <a:t>Administrace veřejných zakázek.</a:t>
            </a:r>
          </a:p>
          <a:p>
            <a:pPr marL="742950" lvl="1" indent="-285750" algn="just">
              <a:buFont typeface="Wingdings" panose="05000000000000000000" pitchFamily="2" charset="2"/>
              <a:buChar char="Ø"/>
            </a:pPr>
            <a:r>
              <a:rPr lang="cs-CZ" sz="1700" dirty="0"/>
              <a:t>Vedlejší rozpočtové náklady, včetně zařízení staveniště.</a:t>
            </a:r>
          </a:p>
          <a:p>
            <a:pPr marL="742950" lvl="1" indent="-285750" algn="just">
              <a:buFont typeface="Wingdings" panose="05000000000000000000" pitchFamily="2" charset="2"/>
              <a:buChar char="Ø"/>
            </a:pPr>
            <a:r>
              <a:rPr lang="cs-CZ" sz="1700" dirty="0"/>
              <a:t>Provozní a režijní výdaje vynaložené v souvislosti s realizací projektu.</a:t>
            </a:r>
          </a:p>
          <a:p>
            <a:pPr marL="742950" lvl="1" indent="-285750" algn="just">
              <a:buFont typeface="Wingdings" panose="05000000000000000000" pitchFamily="2" charset="2"/>
              <a:buChar char="Ø"/>
            </a:pPr>
            <a:r>
              <a:rPr lang="cs-CZ" sz="1700" dirty="0"/>
              <a:t>Spotřební materiál </a:t>
            </a:r>
            <a:r>
              <a:rPr lang="cs-CZ" sz="1700" dirty="0">
                <a:latin typeface="Arial" panose="020B0604020202020204" pitchFamily="34" charset="0"/>
                <a:cs typeface="Arial" panose="020B0604020202020204" pitchFamily="34" charset="0"/>
              </a:rPr>
              <a:t>(např. tonery do tiskárny, papíry, baterie).</a:t>
            </a:r>
            <a:endParaRPr lang="cs-CZ" sz="1700" dirty="0"/>
          </a:p>
          <a:p>
            <a:pPr marL="742950" lvl="1" indent="-285750" algn="just">
              <a:buFont typeface="Wingdings" panose="05000000000000000000" pitchFamily="2" charset="2"/>
              <a:buChar char="Ø"/>
            </a:pPr>
            <a:r>
              <a:rPr lang="cs-CZ" sz="1700" dirty="0"/>
              <a:t>Tuzemské cestovní náhrady. </a:t>
            </a:r>
          </a:p>
          <a:p>
            <a:pPr marL="742950" lvl="1" indent="-285750" algn="just">
              <a:buFont typeface="Wingdings" panose="05000000000000000000" pitchFamily="2" charset="2"/>
              <a:buChar char="Ø"/>
            </a:pPr>
            <a:r>
              <a:rPr lang="cs-CZ" sz="1700" dirty="0"/>
              <a:t>Publicita projektu.</a:t>
            </a:r>
          </a:p>
          <a:p>
            <a:pPr lvl="1" algn="just"/>
            <a:endParaRPr lang="cs-CZ" sz="1700" b="1" dirty="0"/>
          </a:p>
          <a:p>
            <a:pPr marL="285750" indent="-285750" algn="just">
              <a:buFont typeface="Courier New" panose="02070309020205020404" pitchFamily="49" charset="0"/>
              <a:buChar char="o"/>
            </a:pPr>
            <a:r>
              <a:rPr lang="cs-CZ" sz="1700" b="1" dirty="0"/>
              <a:t>Doprovodná část projektu</a:t>
            </a:r>
          </a:p>
          <a:p>
            <a:pPr marL="742950" lvl="1" indent="-285750" algn="just">
              <a:buFont typeface="Wingdings" panose="05000000000000000000" pitchFamily="2" charset="2"/>
              <a:buChar char="Ø"/>
            </a:pPr>
            <a:r>
              <a:rPr lang="cs-CZ" sz="1700" dirty="0"/>
              <a:t>U některých výzev jsou způsobilé výdaje rozděleny na hlavní </a:t>
            </a:r>
            <a:br>
              <a:rPr lang="cs-CZ" sz="1700" dirty="0"/>
            </a:br>
            <a:r>
              <a:rPr lang="cs-CZ" sz="1700" dirty="0"/>
              <a:t>a doprovodnou část, pro kterou může být určen procentuální limit.</a:t>
            </a:r>
          </a:p>
          <a:p>
            <a:pPr marL="742950" lvl="1" indent="-285750" algn="just">
              <a:buFont typeface="Wingdings" panose="05000000000000000000" pitchFamily="2" charset="2"/>
              <a:buChar char="Ø"/>
            </a:pPr>
            <a:r>
              <a:rPr lang="cs-CZ" sz="1700" dirty="0"/>
              <a:t>Specifická pravidla na doprovodnou část projektu stanovují specifické finanční/procentuální limity z celkových způsobilých výdajů</a:t>
            </a:r>
          </a:p>
        </p:txBody>
      </p:sp>
      <p:sp>
        <p:nvSpPr>
          <p:cNvPr id="3" name="Zástupný symbol pro číslo snímku 2">
            <a:extLst>
              <a:ext uri="{FF2B5EF4-FFF2-40B4-BE49-F238E27FC236}">
                <a16:creationId xmlns:a16="http://schemas.microsoft.com/office/drawing/2014/main" id="{1E6C8092-8527-4831-BAC2-D6D03D6553A9}"/>
              </a:ext>
            </a:extLst>
          </p:cNvPr>
          <p:cNvSpPr>
            <a:spLocks noGrp="1"/>
          </p:cNvSpPr>
          <p:nvPr>
            <p:ph type="sldNum" sz="quarter" idx="12"/>
          </p:nvPr>
        </p:nvSpPr>
        <p:spPr/>
        <p:txBody>
          <a:bodyPr/>
          <a:lstStyle/>
          <a:p>
            <a:fld id="{4000C4B2-41BC-D741-8B94-B76DB6967C01}" type="slidenum">
              <a:rPr lang="en-US" smtClean="0"/>
              <a:pPr/>
              <a:t>16</a:t>
            </a:fld>
            <a:endParaRPr lang="en-US"/>
          </a:p>
        </p:txBody>
      </p:sp>
    </p:spTree>
    <p:extLst>
      <p:ext uri="{BB962C8B-B14F-4D97-AF65-F5344CB8AC3E}">
        <p14:creationId xmlns:p14="http://schemas.microsoft.com/office/powerpoint/2010/main" val="39247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VIII.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683567" y="1076293"/>
            <a:ext cx="7602802" cy="523220"/>
          </a:xfrm>
          <a:prstGeom prst="rect">
            <a:avLst/>
          </a:prstGeom>
        </p:spPr>
        <p:txBody>
          <a:bodyPr wrap="square">
            <a:spAutoFit/>
          </a:bodyPr>
          <a:lstStyle/>
          <a:p>
            <a:pPr marL="285750" indent="-285750">
              <a:buFont typeface="Arial" panose="020B0604020202020204" pitchFamily="34" charset="0"/>
              <a:buChar char="•"/>
            </a:pPr>
            <a:r>
              <a:rPr lang="cs-CZ" sz="1400" b="1" dirty="0"/>
              <a:t>Vzorkování – ŽoP - Žádost o platbu, ZoR – Zpráva o realizaci, VZ – Veřejná zakázka, ZoU – Zpráva o udržitelnosti </a:t>
            </a:r>
            <a:r>
              <a:rPr lang="cs-CZ" sz="1400" dirty="0"/>
              <a:t>(více kap. 16 OPPŽP)</a:t>
            </a:r>
          </a:p>
        </p:txBody>
      </p:sp>
      <p:pic>
        <p:nvPicPr>
          <p:cNvPr id="15" name="Obrázek 14">
            <a:extLst>
              <a:ext uri="{FF2B5EF4-FFF2-40B4-BE49-F238E27FC236}">
                <a16:creationId xmlns:a16="http://schemas.microsoft.com/office/drawing/2014/main" id="{AEA1E13D-666B-BAB7-12E1-FB74785E0EAE}"/>
              </a:ext>
            </a:extLst>
          </p:cNvPr>
          <p:cNvPicPr>
            <a:picLocks noChangeAspect="1"/>
          </p:cNvPicPr>
          <p:nvPr/>
        </p:nvPicPr>
        <p:blipFill>
          <a:blip r:embed="rId4"/>
          <a:stretch>
            <a:fillRect/>
          </a:stretch>
        </p:blipFill>
        <p:spPr>
          <a:xfrm>
            <a:off x="683567" y="1561950"/>
            <a:ext cx="7992590" cy="4420217"/>
          </a:xfrm>
          <a:prstGeom prst="rect">
            <a:avLst/>
          </a:prstGeom>
        </p:spPr>
      </p:pic>
      <p:sp>
        <p:nvSpPr>
          <p:cNvPr id="3" name="Zástupný symbol pro číslo snímku 2">
            <a:extLst>
              <a:ext uri="{FF2B5EF4-FFF2-40B4-BE49-F238E27FC236}">
                <a16:creationId xmlns:a16="http://schemas.microsoft.com/office/drawing/2014/main" id="{73AF83A9-9702-445B-AA58-4F66B5B2F528}"/>
              </a:ext>
            </a:extLst>
          </p:cNvPr>
          <p:cNvSpPr>
            <a:spLocks noGrp="1"/>
          </p:cNvSpPr>
          <p:nvPr>
            <p:ph type="sldNum" sz="quarter" idx="12"/>
          </p:nvPr>
        </p:nvSpPr>
        <p:spPr/>
        <p:txBody>
          <a:bodyPr/>
          <a:lstStyle/>
          <a:p>
            <a:fld id="{4000C4B2-41BC-D741-8B94-B76DB6967C01}" type="slidenum">
              <a:rPr lang="en-US" smtClean="0"/>
              <a:pPr/>
              <a:t>17</a:t>
            </a:fld>
            <a:endParaRPr lang="en-US"/>
          </a:p>
        </p:txBody>
      </p:sp>
    </p:spTree>
    <p:extLst>
      <p:ext uri="{BB962C8B-B14F-4D97-AF65-F5344CB8AC3E}">
        <p14:creationId xmlns:p14="http://schemas.microsoft.com/office/powerpoint/2010/main" val="2493391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ZMĚNY V IROP 2 - IX.</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759541" y="1509077"/>
            <a:ext cx="7526827" cy="1169551"/>
          </a:xfrm>
          <a:prstGeom prst="rect">
            <a:avLst/>
          </a:prstGeom>
        </p:spPr>
        <p:txBody>
          <a:bodyPr wrap="square">
            <a:spAutoFit/>
          </a:bodyPr>
          <a:lstStyle/>
          <a:p>
            <a:pPr marL="285750" indent="-285750" algn="just">
              <a:buFont typeface="Courier New" panose="02070309020205020404" pitchFamily="49" charset="0"/>
              <a:buChar char="o"/>
            </a:pPr>
            <a:r>
              <a:rPr lang="cs-CZ" sz="1400" dirty="0"/>
              <a:t>O rozsahu provedené kontroly způsobilosti výdajů bude žadatel/příjemce informován nejpozději se schválením </a:t>
            </a:r>
            <a:r>
              <a:rPr lang="cs-CZ" sz="1400" dirty="0" err="1"/>
              <a:t>ŽoP</a:t>
            </a:r>
            <a:r>
              <a:rPr lang="cs-CZ" sz="1400" dirty="0"/>
              <a:t> (více kap. 16 OPPŽP)</a:t>
            </a:r>
          </a:p>
          <a:p>
            <a:pPr marL="285750" indent="-285750" algn="just">
              <a:buFont typeface="Courier New" panose="02070309020205020404" pitchFamily="49" charset="0"/>
              <a:buChar char="o"/>
            </a:pPr>
            <a:endParaRPr lang="cs-CZ" sz="1400" dirty="0"/>
          </a:p>
          <a:p>
            <a:pPr marL="285750" indent="-285750" algn="just">
              <a:buFont typeface="Courier New" panose="02070309020205020404" pitchFamily="49" charset="0"/>
              <a:buChar char="o"/>
            </a:pPr>
            <a:r>
              <a:rPr lang="cs-CZ" sz="1400" dirty="0"/>
              <a:t>V případě kontrol </a:t>
            </a:r>
            <a:r>
              <a:rPr lang="cs-CZ" sz="1400" dirty="0" err="1"/>
              <a:t>ZoU</a:t>
            </a:r>
            <a:r>
              <a:rPr lang="cs-CZ" sz="1400" dirty="0"/>
              <a:t> bude o rozsahu kontroly příjemce informován depeší se schválením </a:t>
            </a:r>
            <a:r>
              <a:rPr lang="cs-CZ" sz="1400" dirty="0" err="1"/>
              <a:t>ZoU</a:t>
            </a:r>
            <a:endParaRPr lang="cs-CZ" sz="1400" dirty="0"/>
          </a:p>
        </p:txBody>
      </p:sp>
      <p:sp>
        <p:nvSpPr>
          <p:cNvPr id="3" name="Zástupný symbol pro číslo snímku 2">
            <a:extLst>
              <a:ext uri="{FF2B5EF4-FFF2-40B4-BE49-F238E27FC236}">
                <a16:creationId xmlns:a16="http://schemas.microsoft.com/office/drawing/2014/main" id="{73AF83A9-9702-445B-AA58-4F66B5B2F528}"/>
              </a:ext>
            </a:extLst>
          </p:cNvPr>
          <p:cNvSpPr>
            <a:spLocks noGrp="1"/>
          </p:cNvSpPr>
          <p:nvPr>
            <p:ph type="sldNum" sz="quarter" idx="12"/>
          </p:nvPr>
        </p:nvSpPr>
        <p:spPr/>
        <p:txBody>
          <a:bodyPr/>
          <a:lstStyle/>
          <a:p>
            <a:fld id="{4000C4B2-41BC-D741-8B94-B76DB6967C01}" type="slidenum">
              <a:rPr lang="en-US" smtClean="0"/>
              <a:pPr/>
              <a:t>18</a:t>
            </a:fld>
            <a:endParaRPr lang="en-US"/>
          </a:p>
        </p:txBody>
      </p:sp>
    </p:spTree>
    <p:extLst>
      <p:ext uri="{BB962C8B-B14F-4D97-AF65-F5344CB8AC3E}">
        <p14:creationId xmlns:p14="http://schemas.microsoft.com/office/powerpoint/2010/main" val="29470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65336" y="2155734"/>
            <a:ext cx="7720779" cy="1892022"/>
          </a:xfrm>
          <a:prstGeom prst="rect">
            <a:avLst/>
          </a:prstGeom>
        </p:spPr>
        <p:txBody>
          <a:bodyPr lIns="91440" tIns="45720" rIns="91440" bIns="45720" anchor="t">
            <a:noAutofit/>
          </a:bodyPr>
          <a:lstStyle/>
          <a:p>
            <a:pPr algn="ctr"/>
            <a:r>
              <a:rPr lang="pl-PL" sz="4800" cap="all" dirty="0">
                <a:solidFill>
                  <a:schemeClr val="bg1"/>
                </a:solidFill>
              </a:rPr>
              <a:t>Realizace projektu v IROP 2021-2027</a:t>
            </a:r>
            <a:endParaRPr lang="cs-CZ" sz="4800" cap="all"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4294967295"/>
          </p:nvPr>
        </p:nvSpPr>
        <p:spPr>
          <a:xfrm>
            <a:off x="711610" y="2997192"/>
            <a:ext cx="6400800" cy="431808"/>
          </a:xfrm>
          <a:prstGeom prst="rect">
            <a:avLst/>
          </a:prstGeom>
        </p:spPr>
        <p:txBody>
          <a:bodyPr lIns="91440" tIns="45720" rIns="91440" bIns="45720" anchor="t">
            <a:noAutofit/>
          </a:bodyPr>
          <a:lstStyle/>
          <a:p>
            <a:br>
              <a:rPr lang="cs-CZ" sz="2800" b="1">
                <a:latin typeface="Arial" panose="020B0604020202020204" pitchFamily="34" charset="0"/>
                <a:cs typeface="Arial" panose="020B0604020202020204" pitchFamily="34" charset="0"/>
              </a:rPr>
            </a:br>
            <a:endParaRPr lang="en-US" sz="2800" b="1">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10000"/>
          </a:bodyPr>
          <a:lstStyle/>
          <a:p>
            <a:r>
              <a:rPr lang="cs-CZ" sz="2000" b="1" dirty="0">
                <a:solidFill>
                  <a:schemeClr val="bg1"/>
                </a:solidFill>
                <a:latin typeface="Arial" panose="020B0604020202020204" pitchFamily="34" charset="0"/>
                <a:cs typeface="Arial" panose="020B0604020202020204" pitchFamily="34" charset="0"/>
              </a:rPr>
              <a:t>Karlovy Vary 30. 10. 2023</a:t>
            </a:r>
            <a:endParaRPr lang="en-US" dirty="0"/>
          </a:p>
        </p:txBody>
      </p:sp>
      <p:sp>
        <p:nvSpPr>
          <p:cNvPr id="3" name="Zástupný symbol pro číslo snímku 2">
            <a:extLst>
              <a:ext uri="{FF2B5EF4-FFF2-40B4-BE49-F238E27FC236}">
                <a16:creationId xmlns:a16="http://schemas.microsoft.com/office/drawing/2014/main" id="{92740521-BE6E-4EED-8A60-3DF4BBDE3D4E}"/>
              </a:ext>
            </a:extLst>
          </p:cNvPr>
          <p:cNvSpPr>
            <a:spLocks noGrp="1"/>
          </p:cNvSpPr>
          <p:nvPr>
            <p:ph type="sldNum" sz="quarter" idx="10"/>
          </p:nvPr>
        </p:nvSpPr>
        <p:spPr/>
        <p:txBody>
          <a:bodyPr/>
          <a:lstStyle/>
          <a:p>
            <a:fld id="{4000C4B2-41BC-D741-8B94-B76DB6967C01}" type="slidenum">
              <a:rPr lang="en-US" smtClean="0">
                <a:solidFill>
                  <a:schemeClr val="tx2"/>
                </a:solidFill>
              </a:rPr>
              <a:pPr/>
              <a:t>1</a:t>
            </a:fld>
            <a:endParaRPr lang="en-US" dirty="0">
              <a:solidFill>
                <a:schemeClr val="tx2"/>
              </a:solidFill>
            </a:endParaRPr>
          </a:p>
        </p:txBody>
      </p:sp>
    </p:spTree>
    <p:extLst>
      <p:ext uri="{BB962C8B-B14F-4D97-AF65-F5344CB8AC3E}">
        <p14:creationId xmlns:p14="http://schemas.microsoft.com/office/powerpoint/2010/main" val="167265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79447" y="1354373"/>
            <a:ext cx="727830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způsobilost výdajů</a:t>
            </a:r>
            <a:endParaRPr lang="cs-CZ" dirty="0"/>
          </a:p>
        </p:txBody>
      </p:sp>
      <p:sp>
        <p:nvSpPr>
          <p:cNvPr id="4" name="Zástupný symbol pro číslo snímku 3">
            <a:extLst>
              <a:ext uri="{FF2B5EF4-FFF2-40B4-BE49-F238E27FC236}">
                <a16:creationId xmlns:a16="http://schemas.microsoft.com/office/drawing/2014/main" id="{0FF6B211-4151-48AE-BACD-CAE2D6839970}"/>
              </a:ext>
            </a:extLst>
          </p:cNvPr>
          <p:cNvSpPr>
            <a:spLocks noGrp="1"/>
          </p:cNvSpPr>
          <p:nvPr>
            <p:ph type="sldNum" sz="quarter" idx="12"/>
          </p:nvPr>
        </p:nvSpPr>
        <p:spPr/>
        <p:txBody>
          <a:bodyPr/>
          <a:lstStyle/>
          <a:p>
            <a:fld id="{4000C4B2-41BC-D741-8B94-B76DB6967C01}"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359456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11509" y="967328"/>
            <a:ext cx="8028000" cy="452596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r>
              <a:rPr lang="cs-CZ" sz="1400" b="0" i="0" u="none" strike="noStrike" baseline="0" dirty="0">
                <a:solidFill>
                  <a:srgbClr val="000000"/>
                </a:solidFill>
                <a:latin typeface="Arial" panose="020B0604020202020204" pitchFamily="34" charset="0"/>
              </a:rPr>
              <a:t>Úspěšné ukončení procesu hodnocení neznamená potvrzení způsobilosti všech výdajů projektu. </a:t>
            </a:r>
          </a:p>
          <a:p>
            <a:pPr algn="just">
              <a:spcBef>
                <a:spcPts val="600"/>
              </a:spcBef>
              <a:spcAft>
                <a:spcPts val="600"/>
              </a:spcAft>
            </a:pPr>
            <a:r>
              <a:rPr lang="cs-CZ" sz="1400" dirty="0">
                <a:latin typeface="Arial" panose="020B0604020202020204" pitchFamily="34" charset="0"/>
              </a:rPr>
              <a:t>V rámci uplatňovaných výdajů je třeba zohlednit výdaje označené v rámci analýzy rizik jako nezpůsobilé (do 5 % celkových způsobilých výdajů/100 000 Kč).</a:t>
            </a:r>
            <a:endParaRPr lang="cs-CZ" sz="1400" b="0" i="0" u="none" strike="noStrike" baseline="0" dirty="0">
              <a:latin typeface="Arial" panose="020B0604020202020204" pitchFamily="34" charset="0"/>
            </a:endParaRPr>
          </a:p>
          <a:p>
            <a:pPr algn="just">
              <a:spcBef>
                <a:spcPts val="600"/>
              </a:spcBef>
              <a:spcAft>
                <a:spcPts val="600"/>
              </a:spcAft>
            </a:pPr>
            <a:r>
              <a:rPr lang="cs-CZ" sz="1400" b="0" i="0" u="none" strike="noStrike" baseline="0" dirty="0">
                <a:solidFill>
                  <a:srgbClr val="000000"/>
                </a:solidFill>
                <a:latin typeface="Arial" panose="020B0604020202020204" pitchFamily="34" charset="0"/>
              </a:rPr>
              <a:t>Příspěvek z fondů EU je možné poskytnout pouze na způsobilý výdaj (týká se i nepřímých nákladů), který splňuje všechna následující  hlediska způsobilosti (kap. 7 OPPŽP):</a:t>
            </a:r>
            <a:endParaRPr lang="cs-CZ" sz="1400" dirty="0">
              <a:latin typeface="Arial" panose="020B0604020202020204" pitchFamily="34" charset="0"/>
              <a:cs typeface="Arial" panose="020B0604020202020204" pitchFamily="34" charset="0"/>
            </a:endParaRPr>
          </a:p>
          <a:p>
            <a:pPr algn="just">
              <a:spcBef>
                <a:spcPts val="600"/>
              </a:spcBef>
              <a:spcAft>
                <a:spcPts val="600"/>
              </a:spcAft>
            </a:pPr>
            <a:r>
              <a:rPr lang="cs-CZ" sz="1400" b="1" dirty="0">
                <a:latin typeface="Arial" panose="020B0604020202020204" pitchFamily="34" charset="0"/>
                <a:cs typeface="Arial" panose="020B0604020202020204" pitchFamily="34" charset="0"/>
              </a:rPr>
              <a:t>1) ČASOVÁ ZPŮSOBILOST</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Vznik výdaje v období od 1. 1. 2021 (pokud není v SPPŽP uvedeno jinak) do data ukončení realizace projektu.</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Okamžik vzniku výdaje zpravidla odpovídá datu uskutečnění zdanitelného plnění uvedenému na faktuře, případně jej lze doložit jiným relevantním dokumentem, např. předávacím protokolem.</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Projekty nemohou být dokončeny před předložením žádosti o podporu.</a:t>
            </a:r>
          </a:p>
          <a:p>
            <a:pPr marL="911225" lvl="1" indent="-457200" algn="just">
              <a:spcBef>
                <a:spcPts val="600"/>
              </a:spcBef>
              <a:spcAft>
                <a:spcPts val="600"/>
              </a:spcAft>
              <a:buFont typeface="Wingdings" panose="05000000000000000000" pitchFamily="2" charset="2"/>
              <a:buChar char="Ø"/>
            </a:pPr>
            <a:r>
              <a:rPr lang="cs-CZ" sz="1400" b="0" dirty="0">
                <a:solidFill>
                  <a:schemeClr val="tx1"/>
                </a:solidFill>
                <a:latin typeface="Arial" panose="020B0604020202020204" pitchFamily="34" charset="0"/>
                <a:cs typeface="Arial" panose="020B0604020202020204" pitchFamily="34" charset="0"/>
              </a:rPr>
              <a:t>Realizace projektu může být ukončena před vydáním prvního Právního aktu/Rozhodnutí.</a:t>
            </a:r>
          </a:p>
          <a:p>
            <a:pPr marL="911225" lvl="1" indent="-457200" algn="just">
              <a:spcBef>
                <a:spcPts val="600"/>
              </a:spcBef>
              <a:spcAft>
                <a:spcPts val="600"/>
              </a:spcAft>
              <a:buFont typeface="Wingdings" panose="05000000000000000000" pitchFamily="2" charset="2"/>
              <a:buChar char="Ø"/>
            </a:pPr>
            <a:endParaRPr lang="cs-CZ" sz="1400" b="0"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lang="cs-CZ" sz="11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9691CE33-FE27-466E-92E8-7E21A3CA4E9B}"/>
              </a:ext>
            </a:extLst>
          </p:cNvPr>
          <p:cNvSpPr>
            <a:spLocks noGrp="1"/>
          </p:cNvSpPr>
          <p:nvPr>
            <p:ph type="sldNum" sz="quarter" idx="12"/>
          </p:nvPr>
        </p:nvSpPr>
        <p:spPr/>
        <p:txBody>
          <a:bodyPr/>
          <a:lstStyle/>
          <a:p>
            <a:fld id="{4000C4B2-41BC-D741-8B94-B76DB6967C01}" type="slidenum">
              <a:rPr lang="en-US" smtClean="0"/>
              <a:pPr/>
              <a:t>20</a:t>
            </a:fld>
            <a:endParaRPr lang="en-US"/>
          </a:p>
        </p:txBody>
      </p:sp>
    </p:spTree>
    <p:extLst>
      <p:ext uri="{BB962C8B-B14F-4D97-AF65-F5344CB8AC3E}">
        <p14:creationId xmlns:p14="http://schemas.microsoft.com/office/powerpoint/2010/main" val="1963010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2" y="939321"/>
            <a:ext cx="7721687" cy="5159475"/>
          </a:xfrm>
          <a:prstGeom prst="rect">
            <a:avLst/>
          </a:prstGeom>
        </p:spPr>
        <p:txBody>
          <a:bodyPr>
            <a:normAutofit fontScale="925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600"/>
              </a:spcBef>
              <a:spcAft>
                <a:spcPts val="600"/>
              </a:spcAft>
            </a:pPr>
            <a:r>
              <a:rPr lang="cs-CZ" sz="1500" b="1" dirty="0">
                <a:cs typeface="Arial" panose="020B0604020202020204" pitchFamily="34" charset="0"/>
              </a:rPr>
              <a:t>2) PŘIMĚŘENOST VÝDAJE</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Výdaj je hospodárný, účelný a efektivní a jeho výše odpovídá cenám v místě a čase obvyklým.</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Žadatel může být v rámci kontroly způsobilosti výdajů vyzván k doložení způsobu stanovení ceny od dodavatelů pro ověření ceny obvyklé.</a:t>
            </a:r>
          </a:p>
          <a:p>
            <a:pPr algn="just">
              <a:lnSpc>
                <a:spcPct val="110000"/>
              </a:lnSpc>
              <a:spcBef>
                <a:spcPts val="600"/>
              </a:spcBef>
              <a:spcAft>
                <a:spcPts val="600"/>
              </a:spcAft>
            </a:pPr>
            <a:r>
              <a:rPr lang="cs-CZ" sz="1500" b="1" dirty="0">
                <a:cs typeface="Arial" panose="020B0604020202020204" pitchFamily="34" charset="0"/>
              </a:rPr>
              <a:t>3) VYKÁZÁNÍ VÝDAJE (přímé výdaje)</a:t>
            </a:r>
          </a:p>
          <a:p>
            <a:pPr marL="896938" lvl="1" indent="-442913" algn="just">
              <a:lnSpc>
                <a:spcPct val="110000"/>
              </a:lnSpc>
              <a:spcBef>
                <a:spcPts val="600"/>
              </a:spcBef>
              <a:spcAft>
                <a:spcPts val="600"/>
              </a:spcAft>
              <a:buFont typeface="Wingdings" panose="05000000000000000000" pitchFamily="2" charset="2"/>
              <a:buChar char="Ø"/>
            </a:pPr>
            <a:r>
              <a:rPr lang="cs-CZ" sz="1500" b="0" dirty="0">
                <a:solidFill>
                  <a:schemeClr val="tx1"/>
                </a:solidFill>
              </a:rPr>
              <a:t>Identifikovatelný, prokazatelný a doložitelný výdaj.</a:t>
            </a:r>
          </a:p>
          <a:p>
            <a:pPr marL="896938" lvl="1" indent="-442913" algn="just">
              <a:lnSpc>
                <a:spcPct val="110000"/>
              </a:lnSpc>
              <a:spcBef>
                <a:spcPts val="600"/>
              </a:spcBef>
              <a:spcAft>
                <a:spcPts val="600"/>
              </a:spcAft>
              <a:buFont typeface="Wingdings" panose="05000000000000000000" pitchFamily="2" charset="2"/>
              <a:buChar char="Ø"/>
            </a:pPr>
            <a:r>
              <a:rPr lang="cs-CZ" sz="1500" b="0" dirty="0">
                <a:solidFill>
                  <a:schemeClr val="tx1"/>
                </a:solidFill>
              </a:rPr>
              <a:t>Povinnost doložit způsobilé výdaje příslušným účetním dokladem, popřípadě další podpůrnou dokumentací.</a:t>
            </a:r>
          </a:p>
          <a:p>
            <a:pPr algn="just">
              <a:lnSpc>
                <a:spcPct val="110000"/>
              </a:lnSpc>
            </a:pPr>
            <a:r>
              <a:rPr lang="cs-CZ" sz="1500" b="1" dirty="0">
                <a:cs typeface="Arial" panose="020B0604020202020204" pitchFamily="34" charset="0"/>
              </a:rPr>
              <a:t>4) VĚCNÁ ZPŮSOBILOST</a:t>
            </a:r>
          </a:p>
          <a:p>
            <a:pPr marL="914400" lvl="1" indent="-457200" algn="just">
              <a:lnSpc>
                <a:spcPct val="110000"/>
              </a:lnSpc>
              <a:buFont typeface="Wingdings" panose="05000000000000000000" pitchFamily="2" charset="2"/>
              <a:buChar char="Ø"/>
            </a:pPr>
            <a:r>
              <a:rPr lang="cs-CZ" sz="1500" b="0" dirty="0">
                <a:solidFill>
                  <a:schemeClr val="tx1"/>
                </a:solidFill>
                <a:cs typeface="Arial" panose="020B0604020202020204" pitchFamily="34" charset="0"/>
              </a:rPr>
              <a:t>Soulad s právními předpisy, pravidly IROP, právním aktem, projektovou žádostí.</a:t>
            </a:r>
          </a:p>
          <a:p>
            <a:pPr marL="914400" lvl="1" indent="-457200" algn="just">
              <a:lnSpc>
                <a:spcPct val="110000"/>
              </a:lnSpc>
              <a:buFont typeface="Wingdings" panose="05000000000000000000" pitchFamily="2" charset="2"/>
              <a:buChar char="Ø"/>
            </a:pPr>
            <a:r>
              <a:rPr lang="cs-CZ" sz="1500" b="0" dirty="0">
                <a:solidFill>
                  <a:schemeClr val="tx1"/>
                </a:solidFill>
                <a:cs typeface="Arial" panose="020B0604020202020204" pitchFamily="34" charset="0"/>
              </a:rPr>
              <a:t>Nezpůsobilé výdaje jsou vymezeny OPPŽP a SPPŽP.</a:t>
            </a:r>
          </a:p>
          <a:p>
            <a:pPr marL="914400" lvl="1" indent="-457200" algn="just">
              <a:lnSpc>
                <a:spcPct val="110000"/>
              </a:lnSpc>
              <a:buFont typeface="Wingdings" panose="05000000000000000000" pitchFamily="2" charset="2"/>
              <a:buChar char="Ø"/>
            </a:pPr>
            <a:r>
              <a:rPr lang="cs-CZ" sz="1500" b="0" dirty="0">
                <a:solidFill>
                  <a:schemeClr val="tx1"/>
                </a:solidFill>
                <a:cs typeface="Arial" panose="020B0604020202020204" pitchFamily="34" charset="0"/>
              </a:rPr>
              <a:t>Pokud není využíván pro účel a cíle projektu celý předmět, je k financování způsobilá pouze poměrná část. Příjemce je povinen doložit výpočet poměrné části způsobilých výdajů pro projekt (např. pomocí užitné plochy). Poměrové dělení nelze využít při pořízení automobilu.</a:t>
            </a:r>
          </a:p>
          <a:p>
            <a:pPr algn="just">
              <a:spcBef>
                <a:spcPts val="600"/>
              </a:spcBef>
              <a:spcAft>
                <a:spcPts val="600"/>
              </a:spcAft>
            </a:pPr>
            <a:endParaRPr lang="cs-CZ" sz="1400" dirty="0"/>
          </a:p>
          <a:p>
            <a:pPr algn="just"/>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400246"/>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D9A36967-4855-4598-86FD-3520FEEA1504}"/>
              </a:ext>
            </a:extLst>
          </p:cNvPr>
          <p:cNvSpPr>
            <a:spLocks noGrp="1"/>
          </p:cNvSpPr>
          <p:nvPr>
            <p:ph type="sldNum" sz="quarter" idx="12"/>
          </p:nvPr>
        </p:nvSpPr>
        <p:spPr/>
        <p:txBody>
          <a:bodyPr/>
          <a:lstStyle/>
          <a:p>
            <a:fld id="{4000C4B2-41BC-D741-8B94-B76DB6967C01}" type="slidenum">
              <a:rPr lang="en-US" smtClean="0"/>
              <a:pPr/>
              <a:t>21</a:t>
            </a:fld>
            <a:endParaRPr lang="en-US"/>
          </a:p>
        </p:txBody>
      </p:sp>
    </p:spTree>
    <p:extLst>
      <p:ext uri="{BB962C8B-B14F-4D97-AF65-F5344CB8AC3E}">
        <p14:creationId xmlns:p14="http://schemas.microsoft.com/office/powerpoint/2010/main" val="1017254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2" y="1162594"/>
            <a:ext cx="7721687" cy="493620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600"/>
              </a:spcBef>
              <a:spcAft>
                <a:spcPts val="600"/>
              </a:spcAft>
            </a:pPr>
            <a:r>
              <a:rPr lang="cs-CZ" sz="1500" b="1" dirty="0">
                <a:cs typeface="Arial" panose="020B0604020202020204" pitchFamily="34" charset="0"/>
              </a:rPr>
              <a:t>5) MÍSTNÍ ZPŮSOBILOST VÝDAJE</a:t>
            </a:r>
          </a:p>
          <a:p>
            <a:pPr algn="just">
              <a:lnSpc>
                <a:spcPct val="110000"/>
              </a:lnSpc>
              <a:spcBef>
                <a:spcPts val="600"/>
              </a:spcBef>
              <a:spcAft>
                <a:spcPts val="600"/>
              </a:spcAft>
            </a:pPr>
            <a:endParaRPr lang="cs-CZ" sz="1500" b="1" dirty="0">
              <a:cs typeface="Arial" panose="020B0604020202020204" pitchFamily="34" charset="0"/>
            </a:endParaRP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Výdaj je místně způsobilý, pokud se místo realizace investice nachází na území stanoveném ve výzvě k předkládání projektů</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 případě pořízení mobilního majetku (např. vozidla) je plně způsobilý takový výdaj, z něhož bude mít území definované ve výzvě jako přípustné místo realizace převažující prospěch</a:t>
            </a:r>
          </a:p>
          <a:p>
            <a:pPr marL="911225" lvl="1" indent="-457200" algn="just">
              <a:lnSpc>
                <a:spcPct val="110000"/>
              </a:lnSpc>
              <a:spcBef>
                <a:spcPts val="600"/>
              </a:spcBef>
              <a:spcAft>
                <a:spcPts val="600"/>
              </a:spcAft>
              <a:buFont typeface="Wingdings" panose="05000000000000000000" pitchFamily="2" charset="2"/>
              <a:buChar char="Ø"/>
            </a:pPr>
            <a:r>
              <a:rPr lang="cs-CZ" sz="1500" b="0" dirty="0">
                <a:solidFill>
                  <a:schemeClr val="tx1"/>
                </a:solidFill>
                <a:cs typeface="Arial" panose="020B0604020202020204" pitchFamily="34" charset="0"/>
              </a:rPr>
              <a:t>V případě integrovaných nástrojů je místní způsobilost vymezena územím realizace daného nositele IN, pokud není stanoveno ve výzvě jinak</a:t>
            </a:r>
          </a:p>
          <a:p>
            <a:pPr algn="just">
              <a:spcBef>
                <a:spcPts val="600"/>
              </a:spcBef>
              <a:spcAft>
                <a:spcPts val="600"/>
              </a:spcAft>
            </a:pPr>
            <a:endParaRPr lang="cs-CZ" sz="1400" dirty="0"/>
          </a:p>
          <a:p>
            <a:pPr marL="457200" indent="-45720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8" y="400246"/>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D9A36967-4855-4598-86FD-3520FEEA1504}"/>
              </a:ext>
            </a:extLst>
          </p:cNvPr>
          <p:cNvSpPr>
            <a:spLocks noGrp="1"/>
          </p:cNvSpPr>
          <p:nvPr>
            <p:ph type="sldNum" sz="quarter" idx="12"/>
          </p:nvPr>
        </p:nvSpPr>
        <p:spPr/>
        <p:txBody>
          <a:bodyPr/>
          <a:lstStyle/>
          <a:p>
            <a:fld id="{4000C4B2-41BC-D741-8B94-B76DB6967C01}" type="slidenum">
              <a:rPr lang="en-US" smtClean="0"/>
              <a:pPr/>
              <a:t>22</a:t>
            </a:fld>
            <a:endParaRPr lang="en-US"/>
          </a:p>
        </p:txBody>
      </p:sp>
    </p:spTree>
    <p:extLst>
      <p:ext uri="{BB962C8B-B14F-4D97-AF65-F5344CB8AC3E}">
        <p14:creationId xmlns:p14="http://schemas.microsoft.com/office/powerpoint/2010/main" val="2957011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530067" y="998709"/>
            <a:ext cx="7744831" cy="4860582"/>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500" b="1" dirty="0">
                <a:latin typeface="Arial" panose="020B0604020202020204" pitchFamily="34" charset="0"/>
                <a:cs typeface="Arial" panose="020B0604020202020204" pitchFamily="34" charset="0"/>
              </a:rPr>
              <a:t>Příklady věcně nezpůsobilých výdajů</a:t>
            </a:r>
            <a:r>
              <a:rPr lang="cs-CZ" sz="1600" dirty="0">
                <a:latin typeface="Arial" panose="020B0604020202020204" pitchFamily="34" charset="0"/>
                <a:cs typeface="Arial" panose="020B0604020202020204" pitchFamily="34" charset="0"/>
              </a:rPr>
              <a:t>:</a:t>
            </a:r>
          </a:p>
          <a:p>
            <a:pPr algn="just"/>
            <a:r>
              <a:rPr lang="cs-CZ" sz="1500" b="1" dirty="0">
                <a:latin typeface="Arial" panose="020B0604020202020204" pitchFamily="34" charset="0"/>
                <a:cs typeface="Arial" panose="020B0604020202020204" pitchFamily="34" charset="0"/>
              </a:rPr>
              <a:t>PRODLOUŽENÁ ZÁRUKA </a:t>
            </a:r>
            <a:r>
              <a:rPr lang="cs-CZ" sz="1500" dirty="0">
                <a:latin typeface="Arial" panose="020B0604020202020204" pitchFamily="34" charset="0"/>
                <a:cs typeface="Arial" panose="020B0604020202020204" pitchFamily="34" charset="0"/>
              </a:rPr>
              <a:t>(kap. 7.1 OPPŽP)</a:t>
            </a:r>
          </a:p>
          <a:p>
            <a:pPr algn="just"/>
            <a:r>
              <a:rPr lang="cs-CZ" sz="1400" dirty="0">
                <a:latin typeface="Arial" panose="020B0604020202020204" pitchFamily="34" charset="0"/>
                <a:cs typeface="Arial" panose="020B0604020202020204" pitchFamily="34" charset="0"/>
              </a:rPr>
              <a:t>Záruka za jakost je způsobilá, pokud se ve vztahu k danému plnění jedná o záruku standardní. </a:t>
            </a:r>
            <a:r>
              <a:rPr lang="cs-CZ" sz="1400" b="0" i="0" u="none" strike="noStrike" baseline="0" dirty="0">
                <a:solidFill>
                  <a:srgbClr val="000000"/>
                </a:solidFill>
                <a:latin typeface="Arial" panose="020B0604020202020204" pitchFamily="34" charset="0"/>
              </a:rPr>
              <a:t>Pokud je ve smlouvě sjednána záruka za jakost přesahující standardní úroveň, výdaje </a:t>
            </a:r>
            <a:br>
              <a:rPr lang="cs-CZ" sz="1400" b="0" i="0" u="none" strike="noStrike" baseline="0" dirty="0">
                <a:solidFill>
                  <a:srgbClr val="000000"/>
                </a:solidFill>
                <a:latin typeface="Arial" panose="020B0604020202020204" pitchFamily="34" charset="0"/>
              </a:rPr>
            </a:br>
            <a:r>
              <a:rPr lang="cs-CZ" sz="1400" b="0" i="0" u="none" strike="noStrike" baseline="0" dirty="0">
                <a:solidFill>
                  <a:srgbClr val="000000"/>
                </a:solidFill>
                <a:latin typeface="Arial" panose="020B0604020202020204" pitchFamily="34" charset="0"/>
              </a:rPr>
              <a:t>nad rámec těchto standardů jsou nezpůsobilé. Je proto nutné část záruky za jakost přesahující standardy ve smlouvě finančně vyčíslit. </a:t>
            </a:r>
          </a:p>
          <a:p>
            <a:pPr algn="just"/>
            <a:endParaRPr lang="cs-CZ" sz="1400" dirty="0">
              <a:latin typeface="Arial" panose="020B0604020202020204" pitchFamily="34" charset="0"/>
              <a:cs typeface="Arial" panose="020B0604020202020204" pitchFamily="34" charset="0"/>
            </a:endParaRPr>
          </a:p>
          <a:p>
            <a:r>
              <a:rPr lang="cs-CZ" sz="1500" b="1" dirty="0">
                <a:latin typeface="Arial" panose="020B0604020202020204" pitchFamily="34" charset="0"/>
                <a:cs typeface="Arial" panose="020B0604020202020204" pitchFamily="34" charset="0"/>
              </a:rPr>
              <a:t>POZÁRUČNÍ SERVIS, TECHNICKÁ PODPORA </a:t>
            </a:r>
            <a:r>
              <a:rPr lang="cs-CZ" sz="1500" dirty="0">
                <a:latin typeface="Arial" panose="020B0604020202020204" pitchFamily="34" charset="0"/>
                <a:cs typeface="Arial" panose="020B0604020202020204" pitchFamily="34" charset="0"/>
              </a:rPr>
              <a:t>(kap. 7.1 OPPŽP)</a:t>
            </a:r>
            <a:endParaRPr lang="cs-CZ" sz="1500" b="1" dirty="0">
              <a:latin typeface="Arial" panose="020B0604020202020204" pitchFamily="34" charset="0"/>
              <a:cs typeface="Arial" panose="020B0604020202020204" pitchFamily="34" charset="0"/>
            </a:endParaRPr>
          </a:p>
          <a:p>
            <a:pPr algn="just"/>
            <a:r>
              <a:rPr lang="cs-CZ" sz="1400" dirty="0">
                <a:latin typeface="Arial" panose="020B0604020202020204" pitchFamily="34" charset="0"/>
                <a:cs typeface="Arial" panose="020B0604020202020204" pitchFamily="34" charset="0"/>
              </a:rPr>
              <a:t>Výdaje na jakýkoli pozáruční servis, provozní výdaje na technickou podporu, helpdesk, maintenance/subscription(údržba/předplatné), upgrade a update jsou nezpůsobilé. </a:t>
            </a:r>
          </a:p>
          <a:p>
            <a:pPr algn="just"/>
            <a:endParaRPr lang="cs-CZ" sz="1400" dirty="0">
              <a:latin typeface="Arial" panose="020B0604020202020204" pitchFamily="34" charset="0"/>
              <a:cs typeface="Arial" panose="020B0604020202020204" pitchFamily="34" charset="0"/>
            </a:endParaRPr>
          </a:p>
          <a:p>
            <a:pPr algn="just"/>
            <a:r>
              <a:rPr lang="cs-CZ" sz="1400" b="1" dirty="0">
                <a:latin typeface="Arial" panose="020B0604020202020204" pitchFamily="34" charset="0"/>
                <a:cs typeface="Arial" panose="020B0604020202020204" pitchFamily="34" charset="0"/>
              </a:rPr>
              <a:t>LICENCE K SOFTWARE </a:t>
            </a:r>
            <a:r>
              <a:rPr lang="cs-CZ" sz="1400" dirty="0">
                <a:latin typeface="Arial" panose="020B0604020202020204" pitchFamily="34" charset="0"/>
                <a:cs typeface="Arial" panose="020B0604020202020204" pitchFamily="34" charset="0"/>
              </a:rPr>
              <a:t>(kap. 7.1 OPPŽP)</a:t>
            </a:r>
            <a:endParaRPr lang="cs-CZ" sz="1400" b="1"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cs-CZ" sz="1400" dirty="0">
                <a:latin typeface="Arial" panose="020B0604020202020204" pitchFamily="34" charset="0"/>
                <a:cs typeface="Arial" panose="020B0604020202020204" pitchFamily="34" charset="0"/>
              </a:rPr>
              <a:t>V případě trvalé   licence vstupující do majetku příjemce se jedná o způsobilý výdaj</a:t>
            </a:r>
          </a:p>
          <a:p>
            <a:pPr marL="285750" indent="-285750" algn="just">
              <a:buFont typeface="Courier New" panose="02070309020205020404" pitchFamily="49" charset="0"/>
              <a:buChar char="o"/>
            </a:pPr>
            <a:r>
              <a:rPr lang="cs-CZ" sz="1400" dirty="0">
                <a:latin typeface="Arial" panose="020B0604020202020204" pitchFamily="34" charset="0"/>
                <a:cs typeface="Arial" panose="020B0604020202020204" pitchFamily="34" charset="0"/>
              </a:rPr>
              <a:t>V případě licence na časový úsek vstupující do majetku příjemce je způsobilým výdajem taková délka licence, která je obvyklá v daném segmentu trhu</a:t>
            </a:r>
          </a:p>
          <a:p>
            <a:pPr marL="285750" indent="-285750" algn="just">
              <a:buFont typeface="Courier New" panose="02070309020205020404" pitchFamily="49" charset="0"/>
              <a:buChar char="o"/>
            </a:pPr>
            <a:r>
              <a:rPr lang="cs-CZ" sz="1400" dirty="0">
                <a:latin typeface="Arial" panose="020B0604020202020204" pitchFamily="34" charset="0"/>
                <a:cs typeface="Arial" panose="020B0604020202020204" pitchFamily="34" charset="0"/>
              </a:rPr>
              <a:t>V případě tzv. předplatného Software (Software jako služba), které nevstupuje do majetku příjemce, je způsobilá jen poměrná část spadající do období do konce realizace projektu</a:t>
            </a:r>
          </a:p>
          <a:p>
            <a:pPr algn="just"/>
            <a:endParaRPr lang="cs-CZ" sz="14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730519" y="385642"/>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IV.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7F873EBD-E3DC-4879-AFD2-A5F8AD1343A6}"/>
              </a:ext>
            </a:extLst>
          </p:cNvPr>
          <p:cNvSpPr>
            <a:spLocks noGrp="1"/>
          </p:cNvSpPr>
          <p:nvPr>
            <p:ph type="sldNum" sz="quarter" idx="12"/>
          </p:nvPr>
        </p:nvSpPr>
        <p:spPr/>
        <p:txBody>
          <a:bodyPr/>
          <a:lstStyle/>
          <a:p>
            <a:fld id="{4000C4B2-41BC-D741-8B94-B76DB6967C01}" type="slidenum">
              <a:rPr lang="en-US" smtClean="0"/>
              <a:pPr/>
              <a:t>23</a:t>
            </a:fld>
            <a:endParaRPr lang="en-US"/>
          </a:p>
        </p:txBody>
      </p:sp>
    </p:spTree>
    <p:extLst>
      <p:ext uri="{BB962C8B-B14F-4D97-AF65-F5344CB8AC3E}">
        <p14:creationId xmlns:p14="http://schemas.microsoft.com/office/powerpoint/2010/main" val="104776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530067" y="998709"/>
            <a:ext cx="7744831" cy="4860582"/>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500" b="1" dirty="0">
                <a:latin typeface="Arial" panose="020B0604020202020204" pitchFamily="34" charset="0"/>
                <a:cs typeface="Arial" panose="020B0604020202020204" pitchFamily="34" charset="0"/>
              </a:rPr>
              <a:t>Příklady věcně nezpůsobilých výdajů</a:t>
            </a:r>
            <a:r>
              <a:rPr lang="cs-CZ" sz="1600" dirty="0">
                <a:latin typeface="Arial" panose="020B0604020202020204" pitchFamily="34" charset="0"/>
                <a:cs typeface="Arial" panose="020B0604020202020204" pitchFamily="34" charset="0"/>
              </a:rPr>
              <a:t>:</a:t>
            </a:r>
          </a:p>
          <a:p>
            <a:pPr algn="just"/>
            <a:endParaRPr lang="cs-CZ" sz="1400" dirty="0">
              <a:latin typeface="Arial" panose="020B0604020202020204" pitchFamily="34" charset="0"/>
              <a:cs typeface="Arial" panose="020B0604020202020204" pitchFamily="34" charset="0"/>
            </a:endParaRPr>
          </a:p>
          <a:p>
            <a:pPr algn="just"/>
            <a:r>
              <a:rPr lang="cs-CZ" sz="1500" b="1" dirty="0">
                <a:latin typeface="Arial" panose="020B0604020202020204" pitchFamily="34" charset="0"/>
                <a:cs typeface="Arial" panose="020B0604020202020204" pitchFamily="34" charset="0"/>
              </a:rPr>
              <a:t>ADMINISTRACE MAS </a:t>
            </a:r>
            <a:r>
              <a:rPr lang="cs-CZ" sz="1500" dirty="0">
                <a:latin typeface="Arial" panose="020B0604020202020204" pitchFamily="34" charset="0"/>
                <a:cs typeface="Arial" panose="020B0604020202020204" pitchFamily="34" charset="0"/>
              </a:rPr>
              <a:t>(kap. 7.1 OPPŽP)</a:t>
            </a:r>
            <a:endParaRPr lang="cs-CZ" sz="1500" b="1" i="0" u="none" strike="noStrike" baseline="0" dirty="0">
              <a:solidFill>
                <a:srgbClr val="000000"/>
              </a:solidFill>
              <a:latin typeface="Arial" panose="020B0604020202020204" pitchFamily="34" charset="0"/>
            </a:endParaRPr>
          </a:p>
          <a:p>
            <a:pPr algn="just"/>
            <a:r>
              <a:rPr lang="cs-CZ" sz="1400" b="1" dirty="0">
                <a:latin typeface="Arial" panose="020B0604020202020204" pitchFamily="34" charset="0"/>
                <a:cs typeface="Arial" panose="020B0604020202020204" pitchFamily="34" charset="0"/>
              </a:rPr>
              <a:t>MAS a osoby/organizace zajišťující pro území MAS správní a finanční činnosti nesmí přijímat odměny, dary či jiné příjmy </a:t>
            </a:r>
            <a:r>
              <a:rPr lang="cs-CZ" sz="1400" dirty="0">
                <a:latin typeface="Arial" panose="020B0604020202020204" pitchFamily="34" charset="0"/>
                <a:cs typeface="Arial" panose="020B0604020202020204" pitchFamily="34" charset="0"/>
              </a:rPr>
              <a:t>za poradenství, zpracování </a:t>
            </a:r>
            <a:br>
              <a:rPr lang="cs-CZ" sz="1400" dirty="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či administraci projektů, které MAS administruje (např. zpracování studie proveditelnosti, veřejných zakázek, zpráv o realizaci, žádostí o platbu). Takové výdaje v projektech budou označeny za nezpůsobilé. </a:t>
            </a:r>
          </a:p>
          <a:p>
            <a:pPr algn="just"/>
            <a:endParaRPr lang="cs-CZ" sz="1400" dirty="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730519" y="385642"/>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zPŮSOBILOST výdajů V.</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7F873EBD-E3DC-4879-AFD2-A5F8AD1343A6}"/>
              </a:ext>
            </a:extLst>
          </p:cNvPr>
          <p:cNvSpPr>
            <a:spLocks noGrp="1"/>
          </p:cNvSpPr>
          <p:nvPr>
            <p:ph type="sldNum" sz="quarter" idx="12"/>
          </p:nvPr>
        </p:nvSpPr>
        <p:spPr/>
        <p:txBody>
          <a:bodyPr/>
          <a:lstStyle/>
          <a:p>
            <a:fld id="{4000C4B2-41BC-D741-8B94-B76DB6967C01}" type="slidenum">
              <a:rPr lang="en-US" smtClean="0"/>
              <a:pPr/>
              <a:t>24</a:t>
            </a:fld>
            <a:endParaRPr lang="en-US"/>
          </a:p>
        </p:txBody>
      </p:sp>
    </p:spTree>
    <p:extLst>
      <p:ext uri="{BB962C8B-B14F-4D97-AF65-F5344CB8AC3E}">
        <p14:creationId xmlns:p14="http://schemas.microsoft.com/office/powerpoint/2010/main" val="2544627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1354373"/>
            <a:ext cx="7278305" cy="3785652"/>
          </a:xfrm>
          <a:prstGeom prst="rect">
            <a:avLst/>
          </a:prstGeom>
          <a:noFill/>
        </p:spPr>
        <p:txBody>
          <a:bodyPr wrap="square" rtlCol="0">
            <a:spAutoFit/>
          </a:bodyPr>
          <a:lstStyle/>
          <a:p>
            <a:pPr algn="ctr"/>
            <a:r>
              <a:rPr lang="cs-CZ" sz="4800" b="1" cap="all" dirty="0">
                <a:solidFill>
                  <a:schemeClr val="bg1"/>
                </a:solidFill>
                <a:latin typeface="+mj-lt"/>
                <a:ea typeface="+mj-ea"/>
                <a:cs typeface="+mj-cs"/>
              </a:rPr>
              <a:t>Na co si dát pozor během realizace projektů </a:t>
            </a:r>
          </a:p>
          <a:p>
            <a:pPr algn="ctr"/>
            <a:endParaRPr lang="cs-CZ" sz="4800" b="1" cap="all" dirty="0">
              <a:solidFill>
                <a:schemeClr val="bg1"/>
              </a:solidFill>
              <a:latin typeface="+mj-lt"/>
              <a:ea typeface="+mj-ea"/>
              <a:cs typeface="+mj-cs"/>
            </a:endParaRPr>
          </a:p>
          <a:p>
            <a:pPr algn="ctr"/>
            <a:r>
              <a:rPr lang="cs-CZ" sz="4800" b="1" cap="all" dirty="0">
                <a:solidFill>
                  <a:schemeClr val="bg1"/>
                </a:solidFill>
                <a:latin typeface="+mj-lt"/>
                <a:ea typeface="+mj-ea"/>
                <a:cs typeface="+mj-cs"/>
              </a:rPr>
              <a:t>Veřejné zakázky</a:t>
            </a:r>
            <a:endParaRPr lang="cs-CZ" dirty="0"/>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fld id="{4000C4B2-41BC-D741-8B94-B76DB6967C01}"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962524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Veřejné zakázky - VZ (kap. 5 OPPŽP)</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a:extLst>
              <a:ext uri="{FF2B5EF4-FFF2-40B4-BE49-F238E27FC236}">
                <a16:creationId xmlns:a16="http://schemas.microsoft.com/office/drawing/2014/main" id="{4F36544E-DBA2-4FC7-98E6-EDBD7C62356F}"/>
              </a:ext>
            </a:extLst>
          </p:cNvPr>
          <p:cNvSpPr/>
          <p:nvPr/>
        </p:nvSpPr>
        <p:spPr>
          <a:xfrm>
            <a:off x="683567" y="1208043"/>
            <a:ext cx="7602802" cy="5647700"/>
          </a:xfrm>
          <a:prstGeom prst="rect">
            <a:avLst/>
          </a:prstGeom>
        </p:spPr>
        <p:txBody>
          <a:bodyPr wrap="square">
            <a:spAutoFit/>
          </a:bodyPr>
          <a:lstStyle/>
          <a:p>
            <a:pPr marL="285750" lvl="1" indent="-285750" algn="just">
              <a:spcBef>
                <a:spcPts val="600"/>
              </a:spcBef>
              <a:spcAft>
                <a:spcPts val="600"/>
              </a:spcAft>
              <a:buFont typeface="Wingdings" panose="05000000000000000000" pitchFamily="2" charset="2"/>
              <a:buChar char="q"/>
            </a:pPr>
            <a:r>
              <a:rPr lang="cs-CZ" sz="1400" dirty="0"/>
              <a:t>V MS2021+ došlo oproti minulému programovému období k významné změně v oblasti vyplňování údajů k veřejným zakázkám/ výběrovým/zadávacím řízením a dokladování jejich příloh. Zakázky již nejsou navázány na projekt, ale projekty jsou navázány </a:t>
            </a:r>
            <a:br>
              <a:rPr lang="cs-CZ" sz="1400" dirty="0"/>
            </a:br>
            <a:r>
              <a:rPr lang="cs-CZ" sz="1400" dirty="0"/>
              <a:t>na zakázku. </a:t>
            </a:r>
          </a:p>
          <a:p>
            <a:pPr marL="285750" lvl="1" indent="-285750" algn="just">
              <a:spcBef>
                <a:spcPts val="600"/>
              </a:spcBef>
              <a:spcAft>
                <a:spcPts val="600"/>
              </a:spcAft>
              <a:buFont typeface="Wingdings" panose="05000000000000000000" pitchFamily="2" charset="2"/>
              <a:buChar char="q"/>
            </a:pPr>
            <a:r>
              <a:rPr lang="cs-CZ" sz="1400" dirty="0"/>
              <a:t>V případě, kdy se zakázka vztahuje k více projektům (i napříč programy), pak jsou tyto údaje vloženy s relevantními přílohami do MS2021+ pouze jednou a příslušné projekty se na zakázku navážou</a:t>
            </a:r>
          </a:p>
          <a:p>
            <a:pPr marL="285750" lvl="1" indent="-285750" algn="just">
              <a:spcBef>
                <a:spcPts val="600"/>
              </a:spcBef>
              <a:spcAft>
                <a:spcPts val="600"/>
              </a:spcAft>
              <a:buFont typeface="Wingdings" panose="05000000000000000000" pitchFamily="2" charset="2"/>
              <a:buChar char="q"/>
            </a:pPr>
            <a:r>
              <a:rPr lang="cs-CZ" sz="1400" dirty="0"/>
              <a:t>Přímé nákupy  (do 500 000 Kč bez DPH) a nepřímé náklady se do modulu VZ nezadávají.</a:t>
            </a:r>
          </a:p>
          <a:p>
            <a:pPr marL="285750" lvl="1" indent="-285750" algn="just">
              <a:spcBef>
                <a:spcPts val="600"/>
              </a:spcBef>
              <a:spcAft>
                <a:spcPts val="600"/>
              </a:spcAft>
              <a:buFont typeface="Wingdings" panose="05000000000000000000" pitchFamily="2" charset="2"/>
              <a:buChar char="q"/>
            </a:pPr>
            <a:r>
              <a:rPr lang="cs-CZ" sz="1400" dirty="0"/>
              <a:t>Povinnost předložit dokumentaci k zakázce je dále navázána na obdržení vyrozumění, </a:t>
            </a:r>
            <a:br>
              <a:rPr lang="cs-CZ" sz="1400" dirty="0"/>
            </a:br>
            <a:r>
              <a:rPr lang="cs-CZ" sz="1400" dirty="0"/>
              <a:t>tzv. rozhodného okamžiku, kdy žadateli/příjemci vzniká povinnost předkládat dokumentaci:</a:t>
            </a:r>
          </a:p>
          <a:p>
            <a:pPr marL="539750" lvl="1" indent="-182563" algn="just">
              <a:buFont typeface="Wingdings" panose="05000000000000000000" pitchFamily="2" charset="2"/>
              <a:buChar char="Ø"/>
            </a:pPr>
            <a:r>
              <a:rPr lang="cs-CZ" sz="1400" dirty="0"/>
              <a:t>   stav PP 25a Žádost o podporu doporučená k financování </a:t>
            </a:r>
          </a:p>
          <a:p>
            <a:pPr marL="539750" lvl="1" indent="-182563" algn="just">
              <a:buFont typeface="Wingdings" panose="05000000000000000000" pitchFamily="2" charset="2"/>
              <a:buChar char="Ø"/>
            </a:pPr>
            <a:r>
              <a:rPr lang="cs-CZ" sz="1400" dirty="0"/>
              <a:t>   stav PP25b Žádost o podporu doporučena k financování s výhradou</a:t>
            </a:r>
          </a:p>
          <a:p>
            <a:pPr marL="285750" lvl="1" indent="-285750" algn="just">
              <a:spcBef>
                <a:spcPts val="600"/>
              </a:spcBef>
              <a:spcAft>
                <a:spcPts val="600"/>
              </a:spcAft>
              <a:buFont typeface="Wingdings" panose="05000000000000000000" pitchFamily="2" charset="2"/>
              <a:buChar char="q"/>
            </a:pPr>
            <a:r>
              <a:rPr lang="cs-CZ" sz="1400" dirty="0"/>
              <a:t>U některých výzev je stanovena podmínka motivačního účinku (vždy uvedeno v SPPŽP), </a:t>
            </a:r>
            <a:br>
              <a:rPr lang="cs-CZ" sz="1400" dirty="0"/>
            </a:br>
            <a:r>
              <a:rPr lang="cs-CZ" sz="1400" dirty="0"/>
              <a:t>tzn., že k některým činnostem není možné zahájit zadávací/výběrové řízení nebo uzavřít smlouvu před podáním žádosti o podporu. </a:t>
            </a:r>
          </a:p>
          <a:p>
            <a:pPr marL="285750" lvl="1" indent="-285750" algn="just">
              <a:spcBef>
                <a:spcPts val="600"/>
              </a:spcBef>
              <a:spcAft>
                <a:spcPts val="600"/>
              </a:spcAft>
              <a:buFont typeface="Wingdings" panose="05000000000000000000" pitchFamily="2" charset="2"/>
              <a:buChar char="q"/>
            </a:pPr>
            <a:r>
              <a:rPr lang="cs-CZ" sz="1400" b="0" i="0" u="none" strike="noStrike" baseline="0" dirty="0">
                <a:solidFill>
                  <a:srgbClr val="000000"/>
                </a:solidFill>
              </a:rPr>
              <a:t>Žadatel/příjemce je povinen postupovat tak, aby nedošlo k podstatné změně závazku </a:t>
            </a:r>
            <a:br>
              <a:rPr lang="cs-CZ" sz="1400" b="0" i="0" u="none" strike="noStrike" baseline="0" dirty="0">
                <a:solidFill>
                  <a:srgbClr val="000000"/>
                </a:solidFill>
              </a:rPr>
            </a:br>
            <a:r>
              <a:rPr lang="cs-CZ" sz="1400" b="0" i="0" u="none" strike="noStrike" baseline="0" dirty="0">
                <a:solidFill>
                  <a:srgbClr val="000000"/>
                </a:solidFill>
              </a:rPr>
              <a:t>ze smlouvy na zakázku (limity změn u dodatků – viz příloha č. 4 OPPŽP „Přehled změny smlouvy“, smluvní pokuty).</a:t>
            </a:r>
          </a:p>
          <a:p>
            <a:pPr marL="285750" lvl="1" indent="-285750" algn="just">
              <a:buFont typeface="Arial" panose="020B0604020202020204" pitchFamily="34" charset="0"/>
              <a:buChar char="•"/>
            </a:pPr>
            <a:endParaRPr lang="cs-CZ" dirty="0"/>
          </a:p>
          <a:p>
            <a:pPr marL="285750" lvl="1" indent="-285750" algn="just">
              <a:buFont typeface="Arial" panose="020B0604020202020204" pitchFamily="34" charset="0"/>
              <a:buChar char="•"/>
            </a:pPr>
            <a:endParaRPr lang="cs-CZ" dirty="0"/>
          </a:p>
          <a:p>
            <a:pPr algn="just"/>
            <a:endParaRPr lang="cs-CZ" dirty="0"/>
          </a:p>
        </p:txBody>
      </p:sp>
      <p:sp>
        <p:nvSpPr>
          <p:cNvPr id="3" name="Zástupný symbol pro číslo snímku 2">
            <a:extLst>
              <a:ext uri="{FF2B5EF4-FFF2-40B4-BE49-F238E27FC236}">
                <a16:creationId xmlns:a16="http://schemas.microsoft.com/office/drawing/2014/main" id="{D901C510-E4D2-4496-BAE8-C714B3F60FFE}"/>
              </a:ext>
            </a:extLst>
          </p:cNvPr>
          <p:cNvSpPr>
            <a:spLocks noGrp="1"/>
          </p:cNvSpPr>
          <p:nvPr>
            <p:ph type="sldNum" sz="quarter" idx="12"/>
          </p:nvPr>
        </p:nvSpPr>
        <p:spPr/>
        <p:txBody>
          <a:bodyPr/>
          <a:lstStyle/>
          <a:p>
            <a:fld id="{4000C4B2-41BC-D741-8B94-B76DB6967C01}" type="slidenum">
              <a:rPr lang="en-US" smtClean="0"/>
              <a:pPr/>
              <a:t>26</a:t>
            </a:fld>
            <a:endParaRPr lang="en-US"/>
          </a:p>
        </p:txBody>
      </p:sp>
    </p:spTree>
    <p:extLst>
      <p:ext uri="{BB962C8B-B14F-4D97-AF65-F5344CB8AC3E}">
        <p14:creationId xmlns:p14="http://schemas.microsoft.com/office/powerpoint/2010/main" val="37647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086875"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Založení </a:t>
            </a:r>
            <a:r>
              <a:rPr lang="cs-CZ" sz="2800" cap="all" err="1"/>
              <a:t>VEŘEJNé</a:t>
            </a:r>
            <a:r>
              <a:rPr lang="cs-CZ" sz="2800" cap="all"/>
              <a:t> zakázky</a:t>
            </a:r>
            <a:endParaRPr lang="en-US" sz="2800" cap="a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73798" y="1517855"/>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4" name="TextovéPole 3">
            <a:extLst>
              <a:ext uri="{FF2B5EF4-FFF2-40B4-BE49-F238E27FC236}">
                <a16:creationId xmlns:a16="http://schemas.microsoft.com/office/drawing/2014/main" id="{DD027C97-6DC5-4C9E-86EB-BDA4CB94BBDE}"/>
              </a:ext>
            </a:extLst>
          </p:cNvPr>
          <p:cNvSpPr txBox="1"/>
          <p:nvPr/>
        </p:nvSpPr>
        <p:spPr>
          <a:xfrm>
            <a:off x="531721" y="1447227"/>
            <a:ext cx="7510509" cy="584775"/>
          </a:xfrm>
          <a:prstGeom prst="rect">
            <a:avLst/>
          </a:prstGeom>
          <a:noFill/>
        </p:spPr>
        <p:txBody>
          <a:bodyPr wrap="square" rtlCol="0">
            <a:spAutoFit/>
          </a:bodyPr>
          <a:lstStyle/>
          <a:p>
            <a:pPr marL="285750" indent="-285750" algn="just">
              <a:buFont typeface="Arial" panose="020B0604020202020204" pitchFamily="34" charset="0"/>
              <a:buChar char="•"/>
            </a:pPr>
            <a:r>
              <a:rPr lang="cs-CZ" sz="1600"/>
              <a:t>Modul veřejných zakázek (dále také VZ) je v ISKP21+ zapracován jako samostatný modul.</a:t>
            </a:r>
          </a:p>
        </p:txBody>
      </p:sp>
      <p:pic>
        <p:nvPicPr>
          <p:cNvPr id="10" name="Obrázek 9">
            <a:extLst>
              <a:ext uri="{FF2B5EF4-FFF2-40B4-BE49-F238E27FC236}">
                <a16:creationId xmlns:a16="http://schemas.microsoft.com/office/drawing/2014/main" id="{CD0B9E92-F08D-4AB5-AD4C-34141B87213D}"/>
              </a:ext>
            </a:extLst>
          </p:cNvPr>
          <p:cNvPicPr>
            <a:picLocks noChangeAspect="1"/>
          </p:cNvPicPr>
          <p:nvPr/>
        </p:nvPicPr>
        <p:blipFill>
          <a:blip r:embed="rId4"/>
          <a:stretch>
            <a:fillRect/>
          </a:stretch>
        </p:blipFill>
        <p:spPr>
          <a:xfrm>
            <a:off x="531721" y="1069723"/>
            <a:ext cx="7510509" cy="382155"/>
          </a:xfrm>
          <a:prstGeom prst="rect">
            <a:avLst/>
          </a:prstGeom>
        </p:spPr>
      </p:pic>
      <p:pic>
        <p:nvPicPr>
          <p:cNvPr id="13" name="Obrázek 12">
            <a:extLst>
              <a:ext uri="{FF2B5EF4-FFF2-40B4-BE49-F238E27FC236}">
                <a16:creationId xmlns:a16="http://schemas.microsoft.com/office/drawing/2014/main" id="{243054B8-18D4-4684-8883-CE4C780666D5}"/>
              </a:ext>
            </a:extLst>
          </p:cNvPr>
          <p:cNvPicPr>
            <a:picLocks noChangeAspect="1"/>
          </p:cNvPicPr>
          <p:nvPr/>
        </p:nvPicPr>
        <p:blipFill>
          <a:blip r:embed="rId5"/>
          <a:stretch>
            <a:fillRect/>
          </a:stretch>
        </p:blipFill>
        <p:spPr>
          <a:xfrm>
            <a:off x="486011" y="2200307"/>
            <a:ext cx="2406788" cy="414355"/>
          </a:xfrm>
          <a:prstGeom prst="rect">
            <a:avLst/>
          </a:prstGeom>
        </p:spPr>
      </p:pic>
      <p:pic>
        <p:nvPicPr>
          <p:cNvPr id="15" name="Obrázek 14">
            <a:extLst>
              <a:ext uri="{FF2B5EF4-FFF2-40B4-BE49-F238E27FC236}">
                <a16:creationId xmlns:a16="http://schemas.microsoft.com/office/drawing/2014/main" id="{DEDF01C4-F722-48C7-AA93-7B48F5FA1CF0}"/>
              </a:ext>
            </a:extLst>
          </p:cNvPr>
          <p:cNvPicPr>
            <a:picLocks noChangeAspect="1"/>
          </p:cNvPicPr>
          <p:nvPr/>
        </p:nvPicPr>
        <p:blipFill>
          <a:blip r:embed="rId6"/>
          <a:stretch>
            <a:fillRect/>
          </a:stretch>
        </p:blipFill>
        <p:spPr>
          <a:xfrm>
            <a:off x="486011" y="2775707"/>
            <a:ext cx="3077325" cy="1936348"/>
          </a:xfrm>
          <a:prstGeom prst="rect">
            <a:avLst/>
          </a:prstGeom>
        </p:spPr>
      </p:pic>
      <p:sp>
        <p:nvSpPr>
          <p:cNvPr id="17" name="TextovéPole 16">
            <a:extLst>
              <a:ext uri="{FF2B5EF4-FFF2-40B4-BE49-F238E27FC236}">
                <a16:creationId xmlns:a16="http://schemas.microsoft.com/office/drawing/2014/main" id="{AB1A225B-48C7-448F-9BE7-C437A67A689D}"/>
              </a:ext>
            </a:extLst>
          </p:cNvPr>
          <p:cNvSpPr txBox="1"/>
          <p:nvPr/>
        </p:nvSpPr>
        <p:spPr>
          <a:xfrm>
            <a:off x="3810271" y="2032002"/>
            <a:ext cx="4531549" cy="2800767"/>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Prvním krokem je založení záznamu pomocí tlačítka </a:t>
            </a:r>
            <a:r>
              <a:rPr lang="cs-CZ" sz="1600" b="1" dirty="0"/>
              <a:t>Nová VZ</a:t>
            </a:r>
            <a:r>
              <a:rPr lang="cs-CZ" sz="1600" dirty="0"/>
              <a:t> v úvodní liště v modulu Veřejné zakázky.</a:t>
            </a:r>
          </a:p>
          <a:p>
            <a:pPr marL="285750" indent="-285750" algn="just">
              <a:buFont typeface="Arial" panose="020B0604020202020204" pitchFamily="34" charset="0"/>
              <a:buChar char="•"/>
            </a:pPr>
            <a:r>
              <a:rPr lang="cs-CZ" sz="1600" dirty="0"/>
              <a:t>Uživatel zadá </a:t>
            </a:r>
            <a:r>
              <a:rPr lang="cs-CZ" sz="1600" b="1" dirty="0"/>
              <a:t>Název veřejné zakázky</a:t>
            </a:r>
            <a:r>
              <a:rPr lang="cs-CZ" sz="1600" dirty="0"/>
              <a:t> a z číselníku vybere </a:t>
            </a:r>
            <a:r>
              <a:rPr lang="cs-CZ" sz="1600" b="1" dirty="0"/>
              <a:t>Stav veřejné zakázky</a:t>
            </a:r>
            <a:r>
              <a:rPr lang="cs-CZ" sz="1600" dirty="0"/>
              <a:t> a </a:t>
            </a:r>
            <a:r>
              <a:rPr lang="cs-CZ" sz="1600" b="1" dirty="0"/>
              <a:t>Typ kontraktu</a:t>
            </a:r>
            <a:r>
              <a:rPr lang="cs-CZ" sz="1600" dirty="0"/>
              <a:t> a potvrdí tlačítkem </a:t>
            </a:r>
            <a:r>
              <a:rPr lang="cs-CZ" sz="1600" b="1" dirty="0"/>
              <a:t>Vytvořit VZ</a:t>
            </a:r>
            <a:r>
              <a:rPr lang="cs-CZ" sz="1600" dirty="0"/>
              <a:t>.</a:t>
            </a:r>
          </a:p>
          <a:p>
            <a:pPr marL="285750" indent="-285750" algn="just">
              <a:buFont typeface="Arial" panose="020B0604020202020204" pitchFamily="34" charset="0"/>
              <a:buChar char="•"/>
            </a:pPr>
            <a:r>
              <a:rPr lang="cs-CZ" sz="1600" dirty="0"/>
              <a:t>Založená VZ se objeví v přehledu VZ. Zakázce je přiřazen </a:t>
            </a:r>
            <a:r>
              <a:rPr lang="cs-CZ" sz="1600" dirty="0" err="1"/>
              <a:t>hash</a:t>
            </a:r>
            <a:r>
              <a:rPr lang="cs-CZ" sz="1600" dirty="0"/>
              <a:t> VZ a pořadové číslo, kterými bude zakázka v ISKP21+ nadále jednoznačně identifikována.</a:t>
            </a:r>
          </a:p>
        </p:txBody>
      </p:sp>
      <p:pic>
        <p:nvPicPr>
          <p:cNvPr id="19" name="Obrázek 18">
            <a:extLst>
              <a:ext uri="{FF2B5EF4-FFF2-40B4-BE49-F238E27FC236}">
                <a16:creationId xmlns:a16="http://schemas.microsoft.com/office/drawing/2014/main" id="{D00B7D39-EE37-4A6A-BF47-10409C1D45D4}"/>
              </a:ext>
            </a:extLst>
          </p:cNvPr>
          <p:cNvPicPr>
            <a:picLocks noChangeAspect="1"/>
          </p:cNvPicPr>
          <p:nvPr/>
        </p:nvPicPr>
        <p:blipFill>
          <a:blip r:embed="rId7"/>
          <a:stretch>
            <a:fillRect/>
          </a:stretch>
        </p:blipFill>
        <p:spPr>
          <a:xfrm>
            <a:off x="486011" y="5056175"/>
            <a:ext cx="7044525" cy="836126"/>
          </a:xfrm>
          <a:prstGeom prst="rect">
            <a:avLst/>
          </a:prstGeom>
        </p:spPr>
      </p:pic>
      <p:sp>
        <p:nvSpPr>
          <p:cNvPr id="2" name="Zástupný symbol pro číslo snímku 1">
            <a:extLst>
              <a:ext uri="{FF2B5EF4-FFF2-40B4-BE49-F238E27FC236}">
                <a16:creationId xmlns:a16="http://schemas.microsoft.com/office/drawing/2014/main" id="{78699957-9A37-4D26-B10A-438C86655102}"/>
              </a:ext>
            </a:extLst>
          </p:cNvPr>
          <p:cNvSpPr>
            <a:spLocks noGrp="1"/>
          </p:cNvSpPr>
          <p:nvPr>
            <p:ph type="sldNum" sz="quarter" idx="12"/>
          </p:nvPr>
        </p:nvSpPr>
        <p:spPr/>
        <p:txBody>
          <a:bodyPr/>
          <a:lstStyle/>
          <a:p>
            <a:fld id="{4000C4B2-41BC-D741-8B94-B76DB6967C01}" type="slidenum">
              <a:rPr lang="en-US" smtClean="0"/>
              <a:pPr/>
              <a:t>27</a:t>
            </a:fld>
            <a:endParaRPr lang="en-US"/>
          </a:p>
        </p:txBody>
      </p:sp>
      <p:cxnSp>
        <p:nvCxnSpPr>
          <p:cNvPr id="14" name="Přímá spojnice se šipkou 13">
            <a:extLst>
              <a:ext uri="{FF2B5EF4-FFF2-40B4-BE49-F238E27FC236}">
                <a16:creationId xmlns:a16="http://schemas.microsoft.com/office/drawing/2014/main" id="{444D04FF-3ECD-E4FA-DD1C-34C8449D275E}"/>
              </a:ext>
            </a:extLst>
          </p:cNvPr>
          <p:cNvCxnSpPr/>
          <p:nvPr/>
        </p:nvCxnSpPr>
        <p:spPr>
          <a:xfrm flipH="1" flipV="1">
            <a:off x="1761688" y="2407484"/>
            <a:ext cx="3254929" cy="5887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Přímá spojnice se šipkou 17">
            <a:extLst>
              <a:ext uri="{FF2B5EF4-FFF2-40B4-BE49-F238E27FC236}">
                <a16:creationId xmlns:a16="http://schemas.microsoft.com/office/drawing/2014/main" id="{35306882-E7AD-F29B-89BA-C61768755172}"/>
              </a:ext>
            </a:extLst>
          </p:cNvPr>
          <p:cNvCxnSpPr/>
          <p:nvPr/>
        </p:nvCxnSpPr>
        <p:spPr>
          <a:xfrm flipH="1">
            <a:off x="2785145" y="2978092"/>
            <a:ext cx="2986481" cy="16778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Přímá spojnice se šipkou 20">
            <a:extLst>
              <a:ext uri="{FF2B5EF4-FFF2-40B4-BE49-F238E27FC236}">
                <a16:creationId xmlns:a16="http://schemas.microsoft.com/office/drawing/2014/main" id="{4E9C4172-9C83-F6FF-01EE-F801577C3C74}"/>
              </a:ext>
            </a:extLst>
          </p:cNvPr>
          <p:cNvCxnSpPr/>
          <p:nvPr/>
        </p:nvCxnSpPr>
        <p:spPr>
          <a:xfrm flipH="1">
            <a:off x="2759978" y="3136296"/>
            <a:ext cx="3426643" cy="29270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Přímá spojnice se šipkou 22">
            <a:extLst>
              <a:ext uri="{FF2B5EF4-FFF2-40B4-BE49-F238E27FC236}">
                <a16:creationId xmlns:a16="http://schemas.microsoft.com/office/drawing/2014/main" id="{D065D1C9-C0E7-361B-1FFD-E37A6E65F9F3}"/>
              </a:ext>
            </a:extLst>
          </p:cNvPr>
          <p:cNvCxnSpPr/>
          <p:nvPr/>
        </p:nvCxnSpPr>
        <p:spPr>
          <a:xfrm flipH="1">
            <a:off x="2785145" y="3432385"/>
            <a:ext cx="1409350" cy="22521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 name="Přímá spojnice se šipkou 4">
            <a:extLst>
              <a:ext uri="{FF2B5EF4-FFF2-40B4-BE49-F238E27FC236}">
                <a16:creationId xmlns:a16="http://schemas.microsoft.com/office/drawing/2014/main" id="{5862155B-1E66-4D0E-3A13-13E8064EDD9C}"/>
              </a:ext>
            </a:extLst>
          </p:cNvPr>
          <p:cNvCxnSpPr/>
          <p:nvPr/>
        </p:nvCxnSpPr>
        <p:spPr>
          <a:xfrm flipH="1">
            <a:off x="3148149" y="3429000"/>
            <a:ext cx="4742237" cy="107768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291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Přístup k veřejné zakázce</a:t>
            </a:r>
            <a:endParaRPr lang="en-US" sz="2800" cap="all">
              <a:highlight>
                <a:srgbClr val="FF66FF"/>
              </a:highlight>
              <a:latin typeface="Arial" panose="020B0604020202020204" pitchFamily="34" charset="0"/>
              <a:cs typeface="Arial" panose="020B0604020202020204" pitchFamily="34" charset="0"/>
            </a:endParaRPr>
          </a:p>
        </p:txBody>
      </p:sp>
      <p:pic>
        <p:nvPicPr>
          <p:cNvPr id="3" name="Obrázek 2" descr="Obsah obrázku text&#10;&#10;Popis byl vytvořen automaticky">
            <a:extLst>
              <a:ext uri="{FF2B5EF4-FFF2-40B4-BE49-F238E27FC236}">
                <a16:creationId xmlns:a16="http://schemas.microsoft.com/office/drawing/2014/main" id="{5DAE51DC-A560-441C-B5F0-042FB7711DAD}"/>
              </a:ext>
            </a:extLst>
          </p:cNvPr>
          <p:cNvPicPr>
            <a:picLocks noChangeAspect="1"/>
          </p:cNvPicPr>
          <p:nvPr/>
        </p:nvPicPr>
        <p:blipFill>
          <a:blip r:embed="rId4"/>
          <a:stretch>
            <a:fillRect/>
          </a:stretch>
        </p:blipFill>
        <p:spPr>
          <a:xfrm>
            <a:off x="433352" y="1164849"/>
            <a:ext cx="3259254" cy="1658217"/>
          </a:xfrm>
          <a:prstGeom prst="rect">
            <a:avLst/>
          </a:prstGeom>
        </p:spPr>
      </p:pic>
      <p:sp>
        <p:nvSpPr>
          <p:cNvPr id="10" name="TextovéPole 9">
            <a:extLst>
              <a:ext uri="{FF2B5EF4-FFF2-40B4-BE49-F238E27FC236}">
                <a16:creationId xmlns:a16="http://schemas.microsoft.com/office/drawing/2014/main" id="{8A9A246F-89FD-487F-9DC0-20679CC1FAD9}"/>
              </a:ext>
            </a:extLst>
          </p:cNvPr>
          <p:cNvSpPr txBox="1"/>
          <p:nvPr/>
        </p:nvSpPr>
        <p:spPr>
          <a:xfrm>
            <a:off x="3755254" y="1393794"/>
            <a:ext cx="475843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dirty="0"/>
              <a:t>Uživatel, který zakázku založil, získává automaticky role </a:t>
            </a:r>
            <a:r>
              <a:rPr lang="cs-CZ" b="1" dirty="0"/>
              <a:t>Správce přístupů</a:t>
            </a:r>
            <a:r>
              <a:rPr lang="cs-CZ" dirty="0"/>
              <a:t> a </a:t>
            </a:r>
            <a:r>
              <a:rPr lang="cs-CZ" b="1" dirty="0"/>
              <a:t>Editora</a:t>
            </a:r>
            <a:r>
              <a:rPr lang="cs-CZ" dirty="0"/>
              <a:t>. Přístupy přiděluje pod tlačítkem </a:t>
            </a:r>
            <a:r>
              <a:rPr lang="cs-CZ" b="1" dirty="0"/>
              <a:t>Přístup k VZ</a:t>
            </a:r>
            <a:r>
              <a:rPr lang="cs-CZ" dirty="0"/>
              <a:t>.</a:t>
            </a:r>
          </a:p>
          <a:p>
            <a:pPr marL="285750" indent="-285750" algn="just">
              <a:buFont typeface="Arial" panose="020B0604020202020204" pitchFamily="34" charset="0"/>
              <a:buChar char="•"/>
            </a:pPr>
            <a:r>
              <a:rPr lang="cs-CZ" dirty="0"/>
              <a:t>Pomocí tlačítka </a:t>
            </a:r>
            <a:r>
              <a:rPr lang="cs-CZ" b="1" dirty="0"/>
              <a:t>Nový záznam</a:t>
            </a:r>
            <a:r>
              <a:rPr lang="cs-CZ" dirty="0"/>
              <a:t> může uživatel s rolí Správce přístupů přidělit role Editor nebo Čtenář dalším uživatelům.</a:t>
            </a:r>
          </a:p>
          <a:p>
            <a:pPr marL="285750" indent="-285750" algn="just">
              <a:buFont typeface="Arial" panose="020B0604020202020204" pitchFamily="34" charset="0"/>
              <a:buChar char="•"/>
            </a:pPr>
            <a:r>
              <a:rPr lang="cs-CZ" dirty="0"/>
              <a:t>Vyplní platné uživatelské jméno a zaškrtne jednu z rolí. Role Editor v sobě zahrnuje i možnost čtení, není tedy účelné zaškrtávat obě role.</a:t>
            </a:r>
          </a:p>
          <a:p>
            <a:pPr marL="285750" indent="-285750" algn="just">
              <a:buFont typeface="Arial" panose="020B0604020202020204" pitchFamily="34" charset="0"/>
              <a:buChar char="•"/>
            </a:pPr>
            <a:r>
              <a:rPr lang="cs-CZ" dirty="0"/>
              <a:t>Uživatel, kterému byla veřejná zakázka nasdílena, musí sdílení </a:t>
            </a:r>
            <a:r>
              <a:rPr lang="cs-CZ" b="1" dirty="0"/>
              <a:t>přijmout</a:t>
            </a:r>
            <a:r>
              <a:rPr lang="cs-CZ" dirty="0"/>
              <a:t>.</a:t>
            </a:r>
          </a:p>
        </p:txBody>
      </p:sp>
      <p:pic>
        <p:nvPicPr>
          <p:cNvPr id="12" name="Obrázek 11" descr="Obsah obrázku text&#10;&#10;Popis byl vytvořen automaticky">
            <a:extLst>
              <a:ext uri="{FF2B5EF4-FFF2-40B4-BE49-F238E27FC236}">
                <a16:creationId xmlns:a16="http://schemas.microsoft.com/office/drawing/2014/main" id="{57D7F458-56E2-44E4-9095-40D54686A4EE}"/>
              </a:ext>
            </a:extLst>
          </p:cNvPr>
          <p:cNvPicPr>
            <a:picLocks noChangeAspect="1"/>
          </p:cNvPicPr>
          <p:nvPr/>
        </p:nvPicPr>
        <p:blipFill>
          <a:blip r:embed="rId5"/>
          <a:stretch>
            <a:fillRect/>
          </a:stretch>
        </p:blipFill>
        <p:spPr>
          <a:xfrm>
            <a:off x="663667" y="2866158"/>
            <a:ext cx="3028939" cy="3057022"/>
          </a:xfrm>
          <a:prstGeom prst="rect">
            <a:avLst/>
          </a:prstGeom>
        </p:spPr>
      </p:pic>
      <p:sp>
        <p:nvSpPr>
          <p:cNvPr id="2" name="Zástupný symbol pro číslo snímku 1">
            <a:extLst>
              <a:ext uri="{FF2B5EF4-FFF2-40B4-BE49-F238E27FC236}">
                <a16:creationId xmlns:a16="http://schemas.microsoft.com/office/drawing/2014/main" id="{C1C099D9-D8E0-401E-B9D9-45C38A1C656F}"/>
              </a:ext>
            </a:extLst>
          </p:cNvPr>
          <p:cNvSpPr>
            <a:spLocks noGrp="1"/>
          </p:cNvSpPr>
          <p:nvPr>
            <p:ph type="sldNum" sz="quarter" idx="12"/>
          </p:nvPr>
        </p:nvSpPr>
        <p:spPr/>
        <p:txBody>
          <a:bodyPr/>
          <a:lstStyle/>
          <a:p>
            <a:fld id="{4000C4B2-41BC-D741-8B94-B76DB6967C01}" type="slidenum">
              <a:rPr lang="en-US" smtClean="0"/>
              <a:pPr/>
              <a:t>28</a:t>
            </a:fld>
            <a:endParaRPr lang="en-US"/>
          </a:p>
        </p:txBody>
      </p:sp>
      <p:cxnSp>
        <p:nvCxnSpPr>
          <p:cNvPr id="5" name="Přímá spojnice se šipkou 4">
            <a:extLst>
              <a:ext uri="{FF2B5EF4-FFF2-40B4-BE49-F238E27FC236}">
                <a16:creationId xmlns:a16="http://schemas.microsoft.com/office/drawing/2014/main" id="{04706BEB-3E90-97A7-EC63-2C659F6A735E}"/>
              </a:ext>
            </a:extLst>
          </p:cNvPr>
          <p:cNvCxnSpPr/>
          <p:nvPr/>
        </p:nvCxnSpPr>
        <p:spPr>
          <a:xfrm flipH="1" flipV="1">
            <a:off x="1182848" y="1619075"/>
            <a:ext cx="2944535" cy="82212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 name="Přímá spojnice se šipkou 6">
            <a:extLst>
              <a:ext uri="{FF2B5EF4-FFF2-40B4-BE49-F238E27FC236}">
                <a16:creationId xmlns:a16="http://schemas.microsoft.com/office/drawing/2014/main" id="{36CCE7D9-00C5-0989-9724-97713A4F54DA}"/>
              </a:ext>
            </a:extLst>
          </p:cNvPr>
          <p:cNvCxnSpPr/>
          <p:nvPr/>
        </p:nvCxnSpPr>
        <p:spPr>
          <a:xfrm flipH="1">
            <a:off x="1283516" y="2676088"/>
            <a:ext cx="4941115" cy="221469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4" name="Přímá spojnice se šipkou 13">
            <a:extLst>
              <a:ext uri="{FF2B5EF4-FFF2-40B4-BE49-F238E27FC236}">
                <a16:creationId xmlns:a16="http://schemas.microsoft.com/office/drawing/2014/main" id="{21D875F8-F343-14B4-A727-37F82675AF1D}"/>
              </a:ext>
            </a:extLst>
          </p:cNvPr>
          <p:cNvCxnSpPr/>
          <p:nvPr/>
        </p:nvCxnSpPr>
        <p:spPr>
          <a:xfrm flipH="1">
            <a:off x="2122415" y="3800213"/>
            <a:ext cx="4219662" cy="179524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9727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98688"/>
            <a:ext cx="8138707" cy="1077218"/>
          </a:xfrm>
          <a:prstGeom prst="rect">
            <a:avLst/>
          </a:prstGeom>
          <a:noFill/>
        </p:spPr>
        <p:txBody>
          <a:bodyPr wrap="square" rtlCol="0">
            <a:spAutoFit/>
          </a:bodyPr>
          <a:lstStyle/>
          <a:p>
            <a:pPr algn="ctr" defTabSz="914400">
              <a:buClr>
                <a:srgbClr val="000000"/>
              </a:buClr>
              <a:buFont typeface="Arial"/>
              <a:buNone/>
            </a:pPr>
            <a:r>
              <a:rPr lang="cs-CZ" sz="3200" b="1" i="0" u="none" strike="noStrike">
                <a:solidFill>
                  <a:schemeClr val="bg1"/>
                </a:solidFill>
                <a:effectLst/>
                <a:latin typeface="Arial" panose="020B0604020202020204" pitchFamily="34" charset="0"/>
              </a:rPr>
              <a:t>Centrum pro regionální rozvoj České republiky</a:t>
            </a:r>
            <a:r>
              <a:rPr lang="cs-CZ" sz="3200" b="0" i="0">
                <a:solidFill>
                  <a:schemeClr val="bg1"/>
                </a:solidFill>
                <a:effectLst/>
                <a:latin typeface="Arial" panose="020B0604020202020204" pitchFamily="34" charset="0"/>
              </a:rPr>
              <a:t>​</a:t>
            </a:r>
            <a:endParaRPr lang="cs-CZ" sz="3200" b="1" kern="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695593" y="1885631"/>
            <a:ext cx="8012179" cy="3719480"/>
          </a:xfrm>
          <a:prstGeom prst="rect">
            <a:avLst/>
          </a:prstGeom>
          <a:noFill/>
        </p:spPr>
        <p:txBody>
          <a:bodyPr wrap="square">
            <a:spAutoFit/>
          </a:bodyPr>
          <a:lstStyle/>
          <a:p>
            <a:pPr marL="285750" indent="-285750" fontAlgn="base">
              <a:lnSpc>
                <a:spcPts val="2500"/>
              </a:lnSpc>
              <a:buFont typeface="Arial" panose="020B0604020202020204" pitchFamily="34" charset="0"/>
              <a:buChar char="•"/>
            </a:pPr>
            <a:r>
              <a:rPr lang="cs-CZ" sz="1600" b="0" i="0" u="none" strike="noStrike" dirty="0">
                <a:solidFill>
                  <a:schemeClr val="bg1"/>
                </a:solidFill>
                <a:effectLst/>
                <a:latin typeface="Arial" panose="020B0604020202020204" pitchFamily="34" charset="0"/>
              </a:rPr>
              <a:t>Máme </a:t>
            </a:r>
            <a:r>
              <a:rPr lang="pt-BR" sz="1600" b="1" i="0" u="none" strike="noStrike" dirty="0">
                <a:solidFill>
                  <a:schemeClr val="bg1"/>
                </a:solidFill>
                <a:effectLst/>
                <a:latin typeface="Arial" panose="020B0604020202020204" pitchFamily="34" charset="0"/>
              </a:rPr>
              <a:t>25let</a:t>
            </a:r>
            <a:r>
              <a:rPr lang="cs-CZ" sz="1600" b="1" i="0" u="none" strike="noStrike" dirty="0">
                <a:solidFill>
                  <a:schemeClr val="bg1"/>
                </a:solidFill>
                <a:effectLst/>
                <a:latin typeface="Arial" panose="020B0604020202020204" pitchFamily="34" charset="0"/>
              </a:rPr>
              <a:t>ou</a:t>
            </a:r>
            <a:r>
              <a:rPr lang="pt-BR" sz="1600" b="1" i="0" u="none" strike="noStrike" dirty="0">
                <a:solidFill>
                  <a:schemeClr val="bg1"/>
                </a:solidFill>
                <a:effectLst/>
                <a:latin typeface="Arial" panose="020B0604020202020204" pitchFamily="34" charset="0"/>
              </a:rPr>
              <a:t> zkušenost</a:t>
            </a:r>
            <a:r>
              <a:rPr lang="pt-BR" sz="1600" b="0" i="0" u="none" strike="noStrike" dirty="0">
                <a:solidFill>
                  <a:schemeClr val="bg1"/>
                </a:solidFill>
                <a:effectLst/>
                <a:latin typeface="Arial" panose="020B0604020202020204" pitchFamily="34" charset="0"/>
              </a:rPr>
              <a:t> s administrací </a:t>
            </a:r>
            <a:r>
              <a:rPr lang="cs-CZ" sz="1600" b="0" i="0" u="none" strike="noStrike" dirty="0">
                <a:solidFill>
                  <a:schemeClr val="bg1"/>
                </a:solidFill>
                <a:effectLst/>
                <a:latin typeface="Arial" panose="020B0604020202020204" pitchFamily="34" charset="0"/>
              </a:rPr>
              <a:t>a kontrolou projektů</a:t>
            </a:r>
            <a:r>
              <a:rPr lang="en-US" sz="1600" b="0" i="0" dirty="0">
                <a:solidFill>
                  <a:schemeClr val="bg1"/>
                </a:solidFill>
                <a:effectLst/>
                <a:latin typeface="Arial" panose="020B0604020202020204" pitchFamily="34" charset="0"/>
              </a:rPr>
              <a:t>​</a:t>
            </a:r>
            <a:endParaRPr lang="cs-CZ" sz="1600" dirty="0">
              <a:solidFill>
                <a:schemeClr val="bg1"/>
              </a:solidFill>
              <a:latin typeface="Arial" panose="020B0604020202020204" pitchFamily="34" charset="0"/>
            </a:endParaRPr>
          </a:p>
          <a:p>
            <a:pPr marL="285750" indent="-285750"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Máme pobočky </a:t>
            </a:r>
            <a:r>
              <a:rPr lang="cs-CZ" sz="1600" b="1" dirty="0">
                <a:solidFill>
                  <a:schemeClr val="bg1"/>
                </a:solidFill>
                <a:latin typeface="Arial" panose="020B0604020202020204" pitchFamily="34" charset="0"/>
              </a:rPr>
              <a:t>ve 13 krajských městech </a:t>
            </a:r>
            <a:r>
              <a:rPr lang="cs-CZ" sz="1600" dirty="0">
                <a:solidFill>
                  <a:schemeClr val="bg1"/>
                </a:solidFill>
                <a:latin typeface="Arial" panose="020B0604020202020204" pitchFamily="34" charset="0"/>
              </a:rPr>
              <a:t>České republiky</a:t>
            </a:r>
          </a:p>
          <a:p>
            <a:pPr marL="285750" indent="-285750"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Disponujeme </a:t>
            </a:r>
            <a:r>
              <a:rPr lang="cs-CZ" sz="1600" b="1" dirty="0">
                <a:solidFill>
                  <a:schemeClr val="bg1"/>
                </a:solidFill>
                <a:latin typeface="Arial" panose="020B0604020202020204" pitchFamily="34" charset="0"/>
              </a:rPr>
              <a:t>specializovanými odborníky </a:t>
            </a:r>
            <a:r>
              <a:rPr lang="cs-CZ" sz="1600" dirty="0">
                <a:solidFill>
                  <a:schemeClr val="bg1"/>
                </a:solidFill>
                <a:latin typeface="Arial" panose="020B0604020202020204" pitchFamily="34" charset="0"/>
              </a:rPr>
              <a:t>na všech krajských pracovištích</a:t>
            </a:r>
          </a:p>
          <a:p>
            <a:pPr marL="285750" indent="-285750"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Etablovali jsme </a:t>
            </a:r>
            <a:r>
              <a:rPr lang="cs-CZ" sz="1600" b="1" dirty="0">
                <a:solidFill>
                  <a:schemeClr val="bg1"/>
                </a:solidFill>
                <a:latin typeface="Arial" panose="020B0604020202020204" pitchFamily="34" charset="0"/>
              </a:rPr>
              <a:t>odborná pracoviště pro administraci veřejných zakázek </a:t>
            </a:r>
            <a:r>
              <a:rPr lang="cs-CZ" sz="1600" dirty="0">
                <a:solidFill>
                  <a:schemeClr val="bg1"/>
                </a:solidFill>
                <a:latin typeface="Arial" panose="020B0604020202020204" pitchFamily="34" charset="0"/>
              </a:rPr>
              <a:t>v IROP</a:t>
            </a:r>
          </a:p>
          <a:p>
            <a:pPr fontAlgn="base"/>
            <a:endParaRPr lang="cs-CZ" sz="1600" dirty="0">
              <a:solidFill>
                <a:schemeClr val="bg1"/>
              </a:solidFill>
              <a:latin typeface="Arial" panose="020B0604020202020204" pitchFamily="34" charset="0"/>
            </a:endParaRPr>
          </a:p>
          <a:p>
            <a:pPr marL="285750" indent="-285750" algn="just" fontAlgn="base">
              <a:lnSpc>
                <a:spcPts val="2500"/>
              </a:lnSpc>
              <a:buFont typeface="Arial" panose="020B0604020202020204" pitchFamily="34" charset="0"/>
              <a:buChar char="•"/>
            </a:pPr>
            <a:r>
              <a:rPr lang="cs-CZ" sz="1600" dirty="0">
                <a:solidFill>
                  <a:schemeClr val="bg1"/>
                </a:solidFill>
                <a:latin typeface="Arial" panose="020B0604020202020204" pitchFamily="34" charset="0"/>
              </a:rPr>
              <a:t>O</a:t>
            </a:r>
            <a:r>
              <a:rPr lang="cs-CZ" sz="1600" b="0" i="0" u="none" strike="noStrike" dirty="0">
                <a:solidFill>
                  <a:schemeClr val="bg1"/>
                </a:solidFill>
                <a:effectLst/>
                <a:latin typeface="Arial" panose="020B0604020202020204" pitchFamily="34" charset="0"/>
              </a:rPr>
              <a:t>d počátku své historie Centrum administrovalo programy za </a:t>
            </a:r>
            <a:r>
              <a:rPr lang="cs-CZ" sz="1600" b="1" i="0" u="none" strike="noStrike" dirty="0">
                <a:solidFill>
                  <a:schemeClr val="bg1"/>
                </a:solidFill>
                <a:effectLst/>
                <a:latin typeface="Arial" panose="020B0604020202020204" pitchFamily="34" charset="0"/>
              </a:rPr>
              <a:t>více než 200 mld. Kč </a:t>
            </a:r>
            <a:r>
              <a:rPr lang="cs-CZ" sz="1600" b="0" i="0" u="none" strike="noStrike" dirty="0">
                <a:solidFill>
                  <a:schemeClr val="bg1"/>
                </a:solidFill>
                <a:effectLst/>
                <a:latin typeface="Arial" panose="020B0604020202020204" pitchFamily="34" charset="0"/>
              </a:rPr>
              <a:t>(7,35 mld. EUR) a přispělo k realizaci </a:t>
            </a:r>
            <a:r>
              <a:rPr lang="cs-CZ" sz="1600" b="1" i="0" u="none" strike="noStrike" dirty="0">
                <a:solidFill>
                  <a:schemeClr val="bg1"/>
                </a:solidFill>
                <a:effectLst/>
                <a:latin typeface="Arial" panose="020B0604020202020204" pitchFamily="34" charset="0"/>
              </a:rPr>
              <a:t>více než 25 tisíc projektů</a:t>
            </a:r>
            <a:endParaRPr lang="en-US" sz="1600" b="1" dirty="0">
              <a:solidFill>
                <a:schemeClr val="bg1"/>
              </a:solidFill>
              <a:latin typeface="Arial" panose="020B0604020202020204" pitchFamily="34" charset="0"/>
            </a:endParaRPr>
          </a:p>
          <a:p>
            <a:pPr marL="285750" indent="-285750" algn="just" fontAlgn="base">
              <a:lnSpc>
                <a:spcPts val="2500"/>
              </a:lnSpc>
              <a:buFont typeface="Arial" panose="020B0604020202020204" pitchFamily="34" charset="0"/>
              <a:buChar char="•"/>
            </a:pPr>
            <a:r>
              <a:rPr lang="cs-CZ" sz="1600" b="0" i="0" u="none" strike="noStrike" dirty="0">
                <a:solidFill>
                  <a:schemeClr val="bg1"/>
                </a:solidFill>
                <a:effectLst/>
                <a:latin typeface="Arial" panose="020B0604020202020204" pitchFamily="34" charset="0"/>
              </a:rPr>
              <a:t>V aktuálním programovém období 2021 – 2027 je Centrum </a:t>
            </a:r>
            <a:r>
              <a:rPr lang="cs-CZ" sz="1600" b="1" i="0" u="none" strike="noStrike" dirty="0">
                <a:solidFill>
                  <a:schemeClr val="bg1"/>
                </a:solidFill>
                <a:effectLst/>
                <a:latin typeface="Arial" panose="020B0604020202020204" pitchFamily="34" charset="0"/>
              </a:rPr>
              <a:t>jediným zprostředkujícím subjektem </a:t>
            </a:r>
            <a:r>
              <a:rPr lang="cs-CZ" sz="1600" b="0" i="0" u="none" strike="noStrike" dirty="0">
                <a:solidFill>
                  <a:schemeClr val="bg1"/>
                </a:solidFill>
                <a:effectLst/>
                <a:latin typeface="Arial" panose="020B0604020202020204" pitchFamily="34" charset="0"/>
              </a:rPr>
              <a:t>pro IROP</a:t>
            </a:r>
            <a:endParaRPr lang="cs-CZ" sz="1600" dirty="0">
              <a:solidFill>
                <a:schemeClr val="bg1"/>
              </a:solidFill>
              <a:latin typeface="Arial" panose="020B0604020202020204" pitchFamily="34" charset="0"/>
            </a:endParaRPr>
          </a:p>
          <a:p>
            <a:pPr algn="just" fontAlgn="base">
              <a:buFont typeface="Arial" panose="020B0604020202020204" pitchFamily="34" charset="0"/>
              <a:buChar char="•"/>
            </a:pPr>
            <a:endParaRPr lang="cs-CZ" sz="1600" dirty="0">
              <a:solidFill>
                <a:schemeClr val="bg1"/>
              </a:solidFill>
              <a:latin typeface="Arial" panose="020B0604020202020204" pitchFamily="34" charset="0"/>
            </a:endParaRPr>
          </a:p>
          <a:p>
            <a:pPr marL="285750" indent="-285750" algn="just" fontAlgn="base">
              <a:buFont typeface="Arial" panose="020B0604020202020204" pitchFamily="34" charset="0"/>
              <a:buChar char="•"/>
            </a:pPr>
            <a:r>
              <a:rPr lang="cs-CZ" sz="1600" dirty="0">
                <a:solidFill>
                  <a:schemeClr val="bg1"/>
                </a:solidFill>
                <a:latin typeface="Arial" panose="020B0604020202020204" pitchFamily="34" charset="0"/>
              </a:rPr>
              <a:t>Vůči svým klientům jsme maximálně </a:t>
            </a:r>
            <a:r>
              <a:rPr lang="cs-CZ" sz="1600" b="1" dirty="0">
                <a:solidFill>
                  <a:schemeClr val="bg1"/>
                </a:solidFill>
                <a:latin typeface="Arial" panose="020B0604020202020204" pitchFamily="34" charset="0"/>
              </a:rPr>
              <a:t>otevření, féroví a spolehliví</a:t>
            </a:r>
          </a:p>
          <a:p>
            <a:pPr lvl="1">
              <a:lnSpc>
                <a:spcPct val="150000"/>
              </a:lnSpc>
              <a:buClr>
                <a:srgbClr val="1D70B8"/>
              </a:buClr>
            </a:pPr>
            <a:endParaRPr lang="cs-CZ" sz="1600" dirty="0">
              <a:solidFill>
                <a:schemeClr val="bg1"/>
              </a:solidFill>
              <a:latin typeface="Arial" panose="020B0604020202020204" pitchFamily="34" charset="0"/>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1DC910BA-FCB0-4771-934A-CEED8148EBA3}"/>
              </a:ext>
            </a:extLst>
          </p:cNvPr>
          <p:cNvSpPr>
            <a:spLocks noGrp="1"/>
          </p:cNvSpPr>
          <p:nvPr>
            <p:ph type="sldNum" sz="quarter" idx="10"/>
          </p:nvPr>
        </p:nvSpPr>
        <p:spPr/>
        <p:txBody>
          <a:bodyPr/>
          <a:lstStyle/>
          <a:p>
            <a:fld id="{4000C4B2-41BC-D741-8B94-B76DB6967C01}"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802162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Provázání zakázky na projekt</a:t>
            </a:r>
            <a:endParaRPr lang="en-US" sz="2800" cap="all">
              <a:highlight>
                <a:srgbClr val="FF66FF"/>
              </a:highlight>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C44A1CEB-F1C2-4BDD-8B60-D7FEAAC493ED}"/>
              </a:ext>
            </a:extLst>
          </p:cNvPr>
          <p:cNvSpPr txBox="1"/>
          <p:nvPr/>
        </p:nvSpPr>
        <p:spPr>
          <a:xfrm>
            <a:off x="426128" y="1092496"/>
            <a:ext cx="8034305" cy="830997"/>
          </a:xfrm>
          <a:prstGeom prst="rect">
            <a:avLst/>
          </a:prstGeom>
          <a:noFill/>
        </p:spPr>
        <p:txBody>
          <a:bodyPr wrap="square" rtlCol="0">
            <a:spAutoFit/>
          </a:bodyPr>
          <a:lstStyle/>
          <a:p>
            <a:pPr algn="just"/>
            <a:r>
              <a:rPr lang="cs-CZ" sz="1600"/>
              <a:t>Veřejnou zakázku lze provázat s jedním nebo více projekty (žádostmi o podporu). Může jít také o žádosti o podporu podané do výzev jiného operačního programu.</a:t>
            </a:r>
          </a:p>
          <a:p>
            <a:endParaRPr lang="cs-CZ" sz="1600"/>
          </a:p>
        </p:txBody>
      </p:sp>
      <p:pic>
        <p:nvPicPr>
          <p:cNvPr id="3" name="Obrázek 2">
            <a:extLst>
              <a:ext uri="{FF2B5EF4-FFF2-40B4-BE49-F238E27FC236}">
                <a16:creationId xmlns:a16="http://schemas.microsoft.com/office/drawing/2014/main" id="{77029F2D-18F6-400B-B3E8-D4A6C3685BB7}"/>
              </a:ext>
            </a:extLst>
          </p:cNvPr>
          <p:cNvPicPr>
            <a:picLocks noChangeAspect="1"/>
          </p:cNvPicPr>
          <p:nvPr/>
        </p:nvPicPr>
        <p:blipFill>
          <a:blip r:embed="rId4"/>
          <a:stretch>
            <a:fillRect/>
          </a:stretch>
        </p:blipFill>
        <p:spPr>
          <a:xfrm>
            <a:off x="426128" y="1814973"/>
            <a:ext cx="2114845" cy="1000265"/>
          </a:xfrm>
          <a:prstGeom prst="rect">
            <a:avLst/>
          </a:prstGeom>
        </p:spPr>
      </p:pic>
      <p:pic>
        <p:nvPicPr>
          <p:cNvPr id="9" name="Obrázek 8">
            <a:extLst>
              <a:ext uri="{FF2B5EF4-FFF2-40B4-BE49-F238E27FC236}">
                <a16:creationId xmlns:a16="http://schemas.microsoft.com/office/drawing/2014/main" id="{6693C6BE-5507-4220-BDFD-FE0F9A2D9341}"/>
              </a:ext>
            </a:extLst>
          </p:cNvPr>
          <p:cNvPicPr>
            <a:picLocks noChangeAspect="1"/>
          </p:cNvPicPr>
          <p:nvPr/>
        </p:nvPicPr>
        <p:blipFill>
          <a:blip r:embed="rId5"/>
          <a:stretch>
            <a:fillRect/>
          </a:stretch>
        </p:blipFill>
        <p:spPr>
          <a:xfrm>
            <a:off x="464233" y="2966973"/>
            <a:ext cx="2076740" cy="924054"/>
          </a:xfrm>
          <a:prstGeom prst="rect">
            <a:avLst/>
          </a:prstGeom>
        </p:spPr>
      </p:pic>
      <p:sp>
        <p:nvSpPr>
          <p:cNvPr id="11" name="TextovéPole 10">
            <a:extLst>
              <a:ext uri="{FF2B5EF4-FFF2-40B4-BE49-F238E27FC236}">
                <a16:creationId xmlns:a16="http://schemas.microsoft.com/office/drawing/2014/main" id="{F857CBE6-359F-47C8-9236-63AF2F6056BA}"/>
              </a:ext>
            </a:extLst>
          </p:cNvPr>
          <p:cNvSpPr txBox="1"/>
          <p:nvPr/>
        </p:nvSpPr>
        <p:spPr>
          <a:xfrm>
            <a:off x="2769833" y="1812811"/>
            <a:ext cx="5690600" cy="2308324"/>
          </a:xfrm>
          <a:prstGeom prst="rect">
            <a:avLst/>
          </a:prstGeom>
          <a:noFill/>
        </p:spPr>
        <p:txBody>
          <a:bodyPr wrap="square" rtlCol="0">
            <a:spAutoFit/>
          </a:bodyPr>
          <a:lstStyle/>
          <a:p>
            <a:pPr marL="285750" indent="-285750" algn="just">
              <a:buFont typeface="Arial" panose="020B0604020202020204" pitchFamily="34" charset="0"/>
              <a:buChar char="•"/>
            </a:pPr>
            <a:r>
              <a:rPr lang="cs-CZ" sz="1800" dirty="0"/>
              <a:t>Provázání VZ provede uživatel v </a:t>
            </a:r>
            <a:r>
              <a:rPr lang="cs-CZ" sz="1800" b="1" dirty="0"/>
              <a:t>Modulu VZ </a:t>
            </a:r>
            <a:r>
              <a:rPr lang="cs-CZ" sz="1800" dirty="0"/>
              <a:t>pomocí obrazovky </a:t>
            </a:r>
            <a:r>
              <a:rPr lang="cs-CZ" sz="1800" b="1" dirty="0"/>
              <a:t>Navázané projekty</a:t>
            </a:r>
            <a:r>
              <a:rPr lang="cs-CZ" sz="1800" dirty="0"/>
              <a:t>, kliknutím na odkaz </a:t>
            </a:r>
            <a:r>
              <a:rPr lang="cs-CZ" sz="1800" b="1" dirty="0"/>
              <a:t>Navázat projekt</a:t>
            </a:r>
            <a:r>
              <a:rPr lang="cs-CZ" sz="1800" dirty="0"/>
              <a:t>.</a:t>
            </a:r>
          </a:p>
          <a:p>
            <a:pPr marL="285750" indent="-285750" algn="just">
              <a:buFont typeface="Arial" panose="020B0604020202020204" pitchFamily="34" charset="0"/>
              <a:buChar char="•"/>
            </a:pPr>
            <a:r>
              <a:rPr lang="pl-PL" sz="1800" dirty="0"/>
              <a:t>Následně vybere projekt ze seznamu a stiskne tlačítko </a:t>
            </a:r>
            <a:r>
              <a:rPr lang="pl-PL" sz="1800" b="1" dirty="0"/>
              <a:t>Spustit</a:t>
            </a:r>
            <a:r>
              <a:rPr lang="pl-PL" sz="1800" dirty="0"/>
              <a:t>.</a:t>
            </a:r>
          </a:p>
          <a:p>
            <a:pPr marL="285750" indent="-285750" algn="just">
              <a:buFont typeface="Arial" panose="020B0604020202020204" pitchFamily="34" charset="0"/>
              <a:buChar char="•"/>
            </a:pPr>
            <a:r>
              <a:rPr lang="cs-CZ" sz="1800" dirty="0"/>
              <a:t>Po navázání se veřejná zakázka zobrazuje na přehledu Projektové části VZ.</a:t>
            </a:r>
          </a:p>
          <a:p>
            <a:endParaRPr lang="cs-CZ" dirty="0"/>
          </a:p>
        </p:txBody>
      </p:sp>
      <p:pic>
        <p:nvPicPr>
          <p:cNvPr id="16" name="Obrázek 15">
            <a:extLst>
              <a:ext uri="{FF2B5EF4-FFF2-40B4-BE49-F238E27FC236}">
                <a16:creationId xmlns:a16="http://schemas.microsoft.com/office/drawing/2014/main" id="{E8D10B81-97BC-45DD-AE2C-0055024F0FE9}"/>
              </a:ext>
            </a:extLst>
          </p:cNvPr>
          <p:cNvPicPr>
            <a:picLocks noChangeAspect="1"/>
          </p:cNvPicPr>
          <p:nvPr/>
        </p:nvPicPr>
        <p:blipFill>
          <a:blip r:embed="rId6"/>
          <a:stretch>
            <a:fillRect/>
          </a:stretch>
        </p:blipFill>
        <p:spPr>
          <a:xfrm>
            <a:off x="464233" y="4141616"/>
            <a:ext cx="3789372" cy="923683"/>
          </a:xfrm>
          <a:prstGeom prst="rect">
            <a:avLst/>
          </a:prstGeom>
        </p:spPr>
      </p:pic>
      <p:pic>
        <p:nvPicPr>
          <p:cNvPr id="18" name="Obrázek 17">
            <a:extLst>
              <a:ext uri="{FF2B5EF4-FFF2-40B4-BE49-F238E27FC236}">
                <a16:creationId xmlns:a16="http://schemas.microsoft.com/office/drawing/2014/main" id="{748BBED0-0E6C-4131-BBE1-1083A8BE56B1}"/>
              </a:ext>
            </a:extLst>
          </p:cNvPr>
          <p:cNvPicPr>
            <a:picLocks noChangeAspect="1"/>
          </p:cNvPicPr>
          <p:nvPr/>
        </p:nvPicPr>
        <p:blipFill>
          <a:blip r:embed="rId7"/>
          <a:stretch>
            <a:fillRect/>
          </a:stretch>
        </p:blipFill>
        <p:spPr>
          <a:xfrm>
            <a:off x="1769448" y="5242725"/>
            <a:ext cx="1543050" cy="409575"/>
          </a:xfrm>
          <a:prstGeom prst="rect">
            <a:avLst/>
          </a:prstGeom>
        </p:spPr>
      </p:pic>
      <p:pic>
        <p:nvPicPr>
          <p:cNvPr id="20" name="Obrázek 19">
            <a:extLst>
              <a:ext uri="{FF2B5EF4-FFF2-40B4-BE49-F238E27FC236}">
                <a16:creationId xmlns:a16="http://schemas.microsoft.com/office/drawing/2014/main" id="{AA8F0BB5-6839-47C4-977A-5A97C689BBEF}"/>
              </a:ext>
            </a:extLst>
          </p:cNvPr>
          <p:cNvPicPr>
            <a:picLocks noChangeAspect="1"/>
          </p:cNvPicPr>
          <p:nvPr/>
        </p:nvPicPr>
        <p:blipFill>
          <a:blip r:embed="rId8"/>
          <a:stretch>
            <a:fillRect/>
          </a:stretch>
        </p:blipFill>
        <p:spPr>
          <a:xfrm>
            <a:off x="4253605" y="4136794"/>
            <a:ext cx="4111476" cy="799678"/>
          </a:xfrm>
          <a:prstGeom prst="rect">
            <a:avLst/>
          </a:prstGeom>
        </p:spPr>
      </p:pic>
      <p:sp>
        <p:nvSpPr>
          <p:cNvPr id="2" name="Zástupný symbol pro číslo snímku 1">
            <a:extLst>
              <a:ext uri="{FF2B5EF4-FFF2-40B4-BE49-F238E27FC236}">
                <a16:creationId xmlns:a16="http://schemas.microsoft.com/office/drawing/2014/main" id="{C14AA19E-F0F8-4B14-B10C-814071D02A3E}"/>
              </a:ext>
            </a:extLst>
          </p:cNvPr>
          <p:cNvSpPr>
            <a:spLocks noGrp="1"/>
          </p:cNvSpPr>
          <p:nvPr>
            <p:ph type="sldNum" sz="quarter" idx="12"/>
          </p:nvPr>
        </p:nvSpPr>
        <p:spPr/>
        <p:txBody>
          <a:bodyPr/>
          <a:lstStyle/>
          <a:p>
            <a:fld id="{4000C4B2-41BC-D741-8B94-B76DB6967C01}" type="slidenum">
              <a:rPr lang="en-US" smtClean="0"/>
              <a:pPr/>
              <a:t>29</a:t>
            </a:fld>
            <a:endParaRPr lang="en-US"/>
          </a:p>
        </p:txBody>
      </p:sp>
      <p:cxnSp>
        <p:nvCxnSpPr>
          <p:cNvPr id="5" name="Přímá spojnice se šipkou 4">
            <a:extLst>
              <a:ext uri="{FF2B5EF4-FFF2-40B4-BE49-F238E27FC236}">
                <a16:creationId xmlns:a16="http://schemas.microsoft.com/office/drawing/2014/main" id="{D37BBC9F-9446-DFC1-008E-6FC71F118228}"/>
              </a:ext>
            </a:extLst>
          </p:cNvPr>
          <p:cNvCxnSpPr/>
          <p:nvPr/>
        </p:nvCxnSpPr>
        <p:spPr>
          <a:xfrm flipH="1">
            <a:off x="1921079" y="2248250"/>
            <a:ext cx="3313651"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 name="Přímá spojnice se šipkou 6">
            <a:extLst>
              <a:ext uri="{FF2B5EF4-FFF2-40B4-BE49-F238E27FC236}">
                <a16:creationId xmlns:a16="http://schemas.microsoft.com/office/drawing/2014/main" id="{1F80F73B-5C21-C07E-BEDD-DBB9AC896742}"/>
              </a:ext>
            </a:extLst>
          </p:cNvPr>
          <p:cNvCxnSpPr/>
          <p:nvPr/>
        </p:nvCxnSpPr>
        <p:spPr>
          <a:xfrm flipH="1">
            <a:off x="1652631" y="2550253"/>
            <a:ext cx="2491530" cy="94795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 name="Přímá spojnice se šipkou 11">
            <a:extLst>
              <a:ext uri="{FF2B5EF4-FFF2-40B4-BE49-F238E27FC236}">
                <a16:creationId xmlns:a16="http://schemas.microsoft.com/office/drawing/2014/main" id="{8CAE8D33-FED7-9268-662C-F1A235DA6492}"/>
              </a:ext>
            </a:extLst>
          </p:cNvPr>
          <p:cNvCxnSpPr/>
          <p:nvPr/>
        </p:nvCxnSpPr>
        <p:spPr>
          <a:xfrm flipH="1">
            <a:off x="2769833" y="3087149"/>
            <a:ext cx="1483772" cy="227341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913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Doplnění existující zakázky</a:t>
            </a:r>
            <a:endParaRPr lang="en-US" sz="2800" cap="all" dirty="0">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3F7C0ACD-6F0E-409B-8F2F-9B70A059DA27}"/>
              </a:ext>
            </a:extLst>
          </p:cNvPr>
          <p:cNvSpPr txBox="1"/>
          <p:nvPr/>
        </p:nvSpPr>
        <p:spPr>
          <a:xfrm>
            <a:off x="683567" y="1473693"/>
            <a:ext cx="7617054" cy="4508927"/>
          </a:xfrm>
          <a:prstGeom prst="rect">
            <a:avLst/>
          </a:prstGeom>
          <a:noFill/>
        </p:spPr>
        <p:txBody>
          <a:bodyPr wrap="square" rtlCol="0">
            <a:spAutoFit/>
          </a:bodyPr>
          <a:lstStyle/>
          <a:p>
            <a:pPr marL="285750" lvl="1" indent="-285750" algn="just">
              <a:spcBef>
                <a:spcPts val="600"/>
              </a:spcBef>
              <a:spcAft>
                <a:spcPts val="600"/>
              </a:spcAft>
              <a:buFont typeface="Courier New" panose="02070309020205020404" pitchFamily="49" charset="0"/>
              <a:buChar char="o"/>
            </a:pPr>
            <a:r>
              <a:rPr lang="cs-CZ" sz="1800" dirty="0"/>
              <a:t>Administrativní stavy zakázky:</a:t>
            </a:r>
          </a:p>
          <a:p>
            <a:pPr marL="0" lvl="1" algn="just"/>
            <a:r>
              <a:rPr lang="cs-CZ" dirty="0"/>
              <a:t>    </a:t>
            </a:r>
            <a:r>
              <a:rPr lang="cs-CZ" sz="1800" dirty="0"/>
              <a:t>		       Rozpracována</a:t>
            </a:r>
          </a:p>
          <a:p>
            <a:pPr marL="0" lvl="1" algn="just"/>
            <a:r>
              <a:rPr lang="cs-CZ" sz="1800" dirty="0"/>
              <a:t>			Finalizována</a:t>
            </a:r>
          </a:p>
          <a:p>
            <a:pPr marL="0" lvl="1" algn="just"/>
            <a:r>
              <a:rPr lang="cs-CZ" sz="1800" dirty="0"/>
              <a:t>			Podána</a:t>
            </a:r>
          </a:p>
          <a:p>
            <a:pPr marL="0" lvl="1" algn="just">
              <a:spcBef>
                <a:spcPts val="600"/>
              </a:spcBef>
              <a:spcAft>
                <a:spcPts val="600"/>
              </a:spcAft>
            </a:pPr>
            <a:r>
              <a:rPr lang="cs-CZ" sz="1800" dirty="0"/>
              <a:t>Přechod mezi stavem „</a:t>
            </a:r>
            <a:r>
              <a:rPr lang="cs-CZ" sz="1800" i="1" dirty="0"/>
              <a:t>Podaná</a:t>
            </a:r>
            <a:r>
              <a:rPr lang="cs-CZ" sz="1800" dirty="0"/>
              <a:t>“ do stavu „</a:t>
            </a:r>
            <a:r>
              <a:rPr lang="cs-CZ" sz="1800" i="1" dirty="0"/>
              <a:t>Rozpracovaná</a:t>
            </a:r>
            <a:r>
              <a:rPr lang="cs-CZ" sz="1800" dirty="0"/>
              <a:t>“ nemá žádné podmínky.</a:t>
            </a:r>
          </a:p>
          <a:p>
            <a:pPr marL="0" lvl="1" algn="just">
              <a:spcBef>
                <a:spcPts val="600"/>
              </a:spcBef>
              <a:spcAft>
                <a:spcPts val="600"/>
              </a:spcAft>
            </a:pPr>
            <a:r>
              <a:rPr lang="cs-CZ" sz="1800" dirty="0"/>
              <a:t>Osoba, která má v IS KP21+ přístupová práva s rolí editor si zakázku pro další editaci zpřístupní stiskem tlačítka „</a:t>
            </a:r>
            <a:r>
              <a:rPr lang="cs-CZ" sz="1800" i="1" dirty="0"/>
              <a:t>Zpřístupnit k editaci</a:t>
            </a:r>
            <a:r>
              <a:rPr lang="cs-CZ" sz="1800" dirty="0"/>
              <a:t>“, v praxi to znamená, že ihned po podání zakázky do systému mohou být údaje na zakázce v IS KP21+ upravovány.</a:t>
            </a:r>
          </a:p>
          <a:p>
            <a:pPr marL="0" lvl="1" algn="just">
              <a:spcBef>
                <a:spcPts val="600"/>
              </a:spcBef>
              <a:spcAft>
                <a:spcPts val="600"/>
              </a:spcAft>
            </a:pPr>
            <a:r>
              <a:rPr lang="cs-CZ" sz="1800" dirty="0"/>
              <a:t> </a:t>
            </a:r>
          </a:p>
          <a:p>
            <a:pPr marL="285750" indent="-285750" algn="just">
              <a:buFont typeface="Courier New" panose="02070309020205020404" pitchFamily="49" charset="0"/>
              <a:buChar char="o"/>
            </a:pPr>
            <a:r>
              <a:rPr lang="cs-CZ" dirty="0"/>
              <a:t>Na editovatelné zakázce lze zpřístupnit k editaci projektové části veřejné zakázky.</a:t>
            </a:r>
          </a:p>
          <a:p>
            <a:pPr algn="just"/>
            <a:endParaRPr lang="cs-CZ" dirty="0"/>
          </a:p>
        </p:txBody>
      </p:sp>
      <p:sp>
        <p:nvSpPr>
          <p:cNvPr id="3" name="Zástupný symbol pro číslo snímku 2">
            <a:extLst>
              <a:ext uri="{FF2B5EF4-FFF2-40B4-BE49-F238E27FC236}">
                <a16:creationId xmlns:a16="http://schemas.microsoft.com/office/drawing/2014/main" id="{777C76CC-3101-457D-96EE-600A5853D35B}"/>
              </a:ext>
            </a:extLst>
          </p:cNvPr>
          <p:cNvSpPr>
            <a:spLocks noGrp="1"/>
          </p:cNvSpPr>
          <p:nvPr>
            <p:ph type="sldNum" sz="quarter" idx="12"/>
          </p:nvPr>
        </p:nvSpPr>
        <p:spPr/>
        <p:txBody>
          <a:bodyPr/>
          <a:lstStyle/>
          <a:p>
            <a:fld id="{4000C4B2-41BC-D741-8B94-B76DB6967C01}" type="slidenum">
              <a:rPr lang="en-US" smtClean="0"/>
              <a:pPr/>
              <a:t>30</a:t>
            </a:fld>
            <a:endParaRPr lang="en-US"/>
          </a:p>
        </p:txBody>
      </p:sp>
    </p:spTree>
    <p:extLst>
      <p:ext uri="{BB962C8B-B14F-4D97-AF65-F5344CB8AC3E}">
        <p14:creationId xmlns:p14="http://schemas.microsoft.com/office/powerpoint/2010/main" val="315852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Doplnění existující zakázky</a:t>
            </a:r>
            <a:endParaRPr lang="en-US" sz="2800" cap="all">
              <a:highlight>
                <a:srgbClr val="FF66FF"/>
              </a:highlight>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3F7C0ACD-6F0E-409B-8F2F-9B70A059DA27}"/>
              </a:ext>
            </a:extLst>
          </p:cNvPr>
          <p:cNvSpPr txBox="1"/>
          <p:nvPr/>
        </p:nvSpPr>
        <p:spPr>
          <a:xfrm>
            <a:off x="683567" y="1473693"/>
            <a:ext cx="7617054" cy="2862322"/>
          </a:xfrm>
          <a:prstGeom prst="rect">
            <a:avLst/>
          </a:prstGeom>
          <a:noFill/>
        </p:spPr>
        <p:txBody>
          <a:bodyPr wrap="square" rtlCol="0">
            <a:spAutoFit/>
          </a:bodyPr>
          <a:lstStyle/>
          <a:p>
            <a:pPr algn="just"/>
            <a:endParaRPr lang="cs-CZ" dirty="0"/>
          </a:p>
          <a:p>
            <a:pPr algn="just"/>
            <a:endParaRPr lang="cs-CZ" dirty="0"/>
          </a:p>
          <a:p>
            <a:pPr marL="285750" indent="-285750" algn="just">
              <a:buFont typeface="Courier New" panose="02070309020205020404" pitchFamily="49" charset="0"/>
              <a:buChar char="o"/>
            </a:pPr>
            <a:r>
              <a:rPr lang="cs-CZ" b="1" dirty="0"/>
              <a:t>Veřejnou zakázku není možné finalizovat a podat dříve, než je ukončena editace na všech provázaných projektových částech.</a:t>
            </a:r>
          </a:p>
          <a:p>
            <a:pPr marL="285750" indent="-285750" algn="just">
              <a:buFont typeface="Courier New" panose="02070309020205020404" pitchFamily="49" charset="0"/>
              <a:buChar char="o"/>
            </a:pPr>
            <a:endParaRPr lang="cs-CZ" b="1" dirty="0"/>
          </a:p>
          <a:p>
            <a:pPr marL="285750" indent="-285750" algn="just">
              <a:buFont typeface="Courier New" panose="02070309020205020404" pitchFamily="49" charset="0"/>
              <a:buChar char="o"/>
            </a:pPr>
            <a:r>
              <a:rPr lang="cs-CZ" dirty="0"/>
              <a:t>Projektové části lze zpřístupnit k editaci pouze tehdy, je-li zpřístupněna k editaci také veřejná zakázka.</a:t>
            </a:r>
          </a:p>
          <a:p>
            <a:pPr marL="285750" indent="-285750" algn="just">
              <a:buFont typeface="Courier New" panose="02070309020205020404" pitchFamily="49" charset="0"/>
              <a:buChar char="o"/>
            </a:pPr>
            <a:endParaRPr lang="cs-CZ" dirty="0"/>
          </a:p>
          <a:p>
            <a:pPr marL="285750" indent="-285750" algn="just">
              <a:buFont typeface="Courier New" panose="02070309020205020404" pitchFamily="49" charset="0"/>
              <a:buChar char="o"/>
            </a:pPr>
            <a:r>
              <a:rPr lang="cs-CZ" dirty="0"/>
              <a:t>Každá projektová část VZ musí být provázána alespoň na jeden řádek finančního plánu.</a:t>
            </a:r>
          </a:p>
        </p:txBody>
      </p:sp>
      <p:sp>
        <p:nvSpPr>
          <p:cNvPr id="3" name="Zástupný symbol pro číslo snímku 2">
            <a:extLst>
              <a:ext uri="{FF2B5EF4-FFF2-40B4-BE49-F238E27FC236}">
                <a16:creationId xmlns:a16="http://schemas.microsoft.com/office/drawing/2014/main" id="{777C76CC-3101-457D-96EE-600A5853D35B}"/>
              </a:ext>
            </a:extLst>
          </p:cNvPr>
          <p:cNvSpPr>
            <a:spLocks noGrp="1"/>
          </p:cNvSpPr>
          <p:nvPr>
            <p:ph type="sldNum" sz="quarter" idx="12"/>
          </p:nvPr>
        </p:nvSpPr>
        <p:spPr/>
        <p:txBody>
          <a:bodyPr/>
          <a:lstStyle/>
          <a:p>
            <a:fld id="{4000C4B2-41BC-D741-8B94-B76DB6967C01}" type="slidenum">
              <a:rPr lang="en-US" smtClean="0"/>
              <a:pPr/>
              <a:t>31</a:t>
            </a:fld>
            <a:endParaRPr lang="en-US"/>
          </a:p>
        </p:txBody>
      </p:sp>
    </p:spTree>
    <p:extLst>
      <p:ext uri="{BB962C8B-B14F-4D97-AF65-F5344CB8AC3E}">
        <p14:creationId xmlns:p14="http://schemas.microsoft.com/office/powerpoint/2010/main" val="1508667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smluvní podmínky</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43520" y="1319666"/>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V návaznosti na pravidla pro zadávání zakázek má žadatel/příjemce povinnost vymáhat smluvní pokuty, které vyplývají z uzavřené smlouvy mezi zadavatelem </a:t>
            </a:r>
            <a:br>
              <a:rPr lang="cs-CZ" sz="1600" b="0" dirty="0">
                <a:solidFill>
                  <a:schemeClr val="tx1"/>
                </a:solidFill>
              </a:rPr>
            </a:br>
            <a:r>
              <a:rPr lang="cs-CZ" sz="1600" b="0" dirty="0">
                <a:solidFill>
                  <a:schemeClr val="tx1"/>
                </a:solidFill>
              </a:rPr>
              <a:t>a dodavatelem zakázky. Opačný přístup by mohl být vyhodnocen jako podstatná změna závazku ze smlouvy na zakázku a stižen finanční opravou. </a:t>
            </a:r>
          </a:p>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V případě uplatnění smluvní pokuty např. formou zápočtu nebo zádržného není možné smluvní pokutu příjemci proplatit. Vždy je možné proplatit pouze částku, která byla příjemcem uhrazena (maximálně do výše uvedené na dokladu prokazujícím způsobilost výdaje). </a:t>
            </a:r>
          </a:p>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Pokud je ve smlouvě stanovena podmínka existence bankovní záruky či pojištění odpovědnosti zhotovitele stavby/dodavatele, musí být dodržena po celou dobu provádění díla ve stanovené výši (zohlednit případné dodatky), případně po celou záruční dobu.</a:t>
            </a:r>
          </a:p>
          <a:p>
            <a:pPr marL="285750" lvl="1" indent="-285750" algn="just">
              <a:spcBef>
                <a:spcPts val="600"/>
              </a:spcBef>
              <a:spcAft>
                <a:spcPts val="600"/>
              </a:spcAft>
              <a:buFont typeface="Courier New" panose="02070309020205020404" pitchFamily="49" charset="0"/>
              <a:buChar char="o"/>
            </a:pPr>
            <a:r>
              <a:rPr lang="cs-CZ" sz="1600" b="0" dirty="0">
                <a:solidFill>
                  <a:schemeClr val="tx1"/>
                </a:solidFill>
              </a:rPr>
              <a:t>Dodrženy by měly být i další smluvní podmínky – např. platební a fakturační podmínky, zádržné.</a:t>
            </a:r>
          </a:p>
          <a:p>
            <a:pPr marL="285750" indent="-285750">
              <a:buFont typeface="Arial" panose="020B0604020202020204" pitchFamily="34" charset="0"/>
              <a:buChar char="•"/>
            </a:pPr>
            <a:endParaRPr lang="en-US" dirty="0"/>
          </a:p>
        </p:txBody>
      </p:sp>
      <p:sp>
        <p:nvSpPr>
          <p:cNvPr id="2" name="Zástupný symbol pro číslo snímku 1">
            <a:extLst>
              <a:ext uri="{FF2B5EF4-FFF2-40B4-BE49-F238E27FC236}">
                <a16:creationId xmlns:a16="http://schemas.microsoft.com/office/drawing/2014/main" id="{D38480C0-9C6D-4E25-B234-FE3A3D7A1E35}"/>
              </a:ext>
            </a:extLst>
          </p:cNvPr>
          <p:cNvSpPr>
            <a:spLocks noGrp="1"/>
          </p:cNvSpPr>
          <p:nvPr>
            <p:ph type="sldNum" sz="quarter" idx="12"/>
          </p:nvPr>
        </p:nvSpPr>
        <p:spPr/>
        <p:txBody>
          <a:bodyPr/>
          <a:lstStyle/>
          <a:p>
            <a:fld id="{4000C4B2-41BC-D741-8B94-B76DB6967C01}" type="slidenum">
              <a:rPr lang="en-US" smtClean="0"/>
              <a:pPr/>
              <a:t>32</a:t>
            </a:fld>
            <a:endParaRPr lang="en-US"/>
          </a:p>
        </p:txBody>
      </p:sp>
    </p:spTree>
    <p:extLst>
      <p:ext uri="{BB962C8B-B14F-4D97-AF65-F5344CB8AC3E}">
        <p14:creationId xmlns:p14="http://schemas.microsoft.com/office/powerpoint/2010/main" val="19499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registr smluv (kap. 7.1 OPPŽP)</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fontScale="6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spcBef>
                <a:spcPts val="600"/>
              </a:spcBef>
              <a:spcAft>
                <a:spcPts val="600"/>
              </a:spcAft>
              <a:buFont typeface="Courier New" panose="02070309020205020404" pitchFamily="49" charset="0"/>
              <a:buChar char="o"/>
            </a:pPr>
            <a:r>
              <a:rPr lang="cs-CZ" sz="2300" dirty="0"/>
              <a:t>Příjemci vymezení v § 2 zákona č. 340/2015 Sb. (zákon o registru smluv) jsou </a:t>
            </a:r>
            <a:br>
              <a:rPr lang="cs-CZ" sz="2300" dirty="0"/>
            </a:br>
            <a:r>
              <a:rPr lang="cs-CZ" sz="2300" dirty="0"/>
              <a:t>od 1. 1. 2017 povinni zveřejňovat smlouvy a objednávky s hodnotou plnění </a:t>
            </a:r>
            <a:br>
              <a:rPr lang="cs-CZ" sz="2300" dirty="0"/>
            </a:br>
            <a:r>
              <a:rPr lang="cs-CZ" sz="2300" dirty="0"/>
              <a:t>nad </a:t>
            </a:r>
            <a:r>
              <a:rPr lang="cs-CZ" sz="2400" b="0" i="0" dirty="0">
                <a:solidFill>
                  <a:srgbClr val="000000"/>
                </a:solidFill>
                <a:effectLst/>
                <a:latin typeface="Arial" panose="020B0604020202020204" pitchFamily="34" charset="0"/>
              </a:rPr>
              <a:t> 50 000 Kč bez DPH</a:t>
            </a:r>
            <a:r>
              <a:rPr lang="cs-CZ" sz="2300" dirty="0"/>
              <a:t>, nebo jejich dodatky </a:t>
            </a:r>
            <a:r>
              <a:rPr lang="cs-CZ" sz="2400" b="0" i="0" u="none" strike="noStrike" baseline="0" dirty="0">
                <a:solidFill>
                  <a:srgbClr val="000000"/>
                </a:solidFill>
                <a:latin typeface="Arial" panose="020B0604020202020204" pitchFamily="34" charset="0"/>
              </a:rPr>
              <a:t>v Registru smluv: </a:t>
            </a:r>
            <a:r>
              <a:rPr lang="cs-CZ" sz="2400" b="0" i="0" u="none" strike="noStrike" baseline="0" dirty="0">
                <a:solidFill>
                  <a:srgbClr val="006FC0"/>
                </a:solidFill>
                <a:latin typeface="Arial" panose="020B0604020202020204" pitchFamily="34" charset="0"/>
              </a:rPr>
              <a:t>https://smlouvy.gov.cz/</a:t>
            </a:r>
            <a:r>
              <a:rPr lang="cs-CZ" sz="2400" b="0" i="0" u="none" strike="noStrike" baseline="0" dirty="0">
                <a:solidFill>
                  <a:srgbClr val="000000"/>
                </a:solidFill>
                <a:latin typeface="Arial" panose="020B0604020202020204" pitchFamily="34" charset="0"/>
              </a:rPr>
              <a:t>. </a:t>
            </a:r>
          </a:p>
          <a:p>
            <a:pPr marL="342900" indent="-342900" algn="just">
              <a:spcBef>
                <a:spcPts val="600"/>
              </a:spcBef>
              <a:spcAft>
                <a:spcPts val="600"/>
              </a:spcAft>
              <a:buFont typeface="Courier New" panose="02070309020205020404" pitchFamily="49" charset="0"/>
              <a:buChar char="o"/>
            </a:pPr>
            <a:r>
              <a:rPr lang="cs-CZ" sz="2300" dirty="0"/>
              <a:t>Mezi povinné subjekty patří rovněž příspěvkové organizace krajů, ORP obcí.</a:t>
            </a:r>
          </a:p>
          <a:p>
            <a:pPr marL="342900" indent="-342900" algn="just">
              <a:spcBef>
                <a:spcPts val="600"/>
              </a:spcBef>
              <a:spcAft>
                <a:spcPts val="600"/>
              </a:spcAft>
              <a:buFont typeface="Courier New" panose="02070309020205020404" pitchFamily="49" charset="0"/>
              <a:buChar char="o"/>
            </a:pPr>
            <a:r>
              <a:rPr lang="cs-CZ" sz="2300" dirty="0"/>
              <a:t>Smlouvy/objednávky jsou zveřejňovány včetně příloh (např. položkový rozpočet).</a:t>
            </a:r>
          </a:p>
          <a:p>
            <a:pPr marL="342900" indent="-342900" algn="just">
              <a:spcBef>
                <a:spcPts val="600"/>
              </a:spcBef>
              <a:spcAft>
                <a:spcPts val="600"/>
              </a:spcAft>
              <a:buFont typeface="Courier New" panose="02070309020205020404" pitchFamily="49" charset="0"/>
              <a:buChar char="o"/>
            </a:pPr>
            <a:r>
              <a:rPr lang="cs-CZ" sz="2300" dirty="0"/>
              <a:t>Nebyla-li smlouva, na niž se vztahuje povinnost uveřejnění prostřednictvím registru smluv, uveřejněna prostřednictvím registru smluv ani do tří měsíců ode dne, kdy byla uzavřena, platí, že je zrušena od počátku.</a:t>
            </a:r>
          </a:p>
          <a:p>
            <a:pPr marL="342900" indent="-342900" algn="just">
              <a:spcBef>
                <a:spcPts val="600"/>
              </a:spcBef>
              <a:spcAft>
                <a:spcPts val="600"/>
              </a:spcAft>
              <a:buFont typeface="Courier New" panose="02070309020205020404" pitchFamily="49" charset="0"/>
              <a:buChar char="o"/>
            </a:pPr>
            <a:r>
              <a:rPr lang="cs-CZ" sz="2300" b="0" i="0" u="none" strike="noStrike" baseline="0" dirty="0">
                <a:solidFill>
                  <a:srgbClr val="000000"/>
                </a:solidFill>
                <a:latin typeface="Arial" panose="020B0604020202020204" pitchFamily="34" charset="0"/>
              </a:rPr>
              <a:t>Řádné uveřejnění smluv v Registru smluv včetně uvedených metadat je ověřováno při kontrole žádostí o platbu, kde příjemce uvádí odkazy </a:t>
            </a:r>
            <a:br>
              <a:rPr lang="cs-CZ" sz="2300" b="0" i="0" u="none" strike="noStrike" baseline="0" dirty="0">
                <a:solidFill>
                  <a:srgbClr val="000000"/>
                </a:solidFill>
                <a:latin typeface="Arial" panose="020B0604020202020204" pitchFamily="34" charset="0"/>
              </a:rPr>
            </a:br>
            <a:r>
              <a:rPr lang="cs-CZ" sz="2300" b="0" i="0" u="none" strike="noStrike" baseline="0" dirty="0">
                <a:solidFill>
                  <a:srgbClr val="000000"/>
                </a:solidFill>
                <a:latin typeface="Arial" panose="020B0604020202020204" pitchFamily="34" charset="0"/>
              </a:rPr>
              <a:t>na uveřejnění veškerých smluv/objednávek v registru smluv do soupisky dokladů.</a:t>
            </a:r>
          </a:p>
          <a:p>
            <a:pPr marL="342900" indent="-342900" algn="just">
              <a:spcBef>
                <a:spcPts val="600"/>
              </a:spcBef>
              <a:spcAft>
                <a:spcPts val="600"/>
              </a:spcAft>
              <a:buFont typeface="Courier New" panose="02070309020205020404" pitchFamily="49" charset="0"/>
              <a:buChar char="o"/>
            </a:pPr>
            <a:r>
              <a:rPr lang="cs-CZ" sz="2300" dirty="0">
                <a:solidFill>
                  <a:srgbClr val="000000"/>
                </a:solidFill>
                <a:latin typeface="Arial" panose="020B0604020202020204" pitchFamily="34" charset="0"/>
              </a:rPr>
              <a:t>Uveřejněním smlouvy prostřednictvím registru smluv se rozumí:</a:t>
            </a:r>
          </a:p>
          <a:p>
            <a:pPr algn="just">
              <a:spcBef>
                <a:spcPts val="600"/>
              </a:spcBef>
              <a:spcAft>
                <a:spcPts val="600"/>
              </a:spcAft>
            </a:pPr>
            <a:r>
              <a:rPr lang="cs-CZ" sz="2300" dirty="0">
                <a:solidFill>
                  <a:srgbClr val="000000"/>
                </a:solidFill>
                <a:latin typeface="Arial" panose="020B0604020202020204" pitchFamily="34" charset="0"/>
              </a:rPr>
              <a:t>		vložení elektronického obrazu textového obsahu smlouvy v otevřeném a 				strojově čitelném formátu a metadat do registru smluv (identifikace smluvních stran, 		vymezení předmětu smlouvy, cena, příp. hodnota předmětu smlouvy, datum </a:t>
            </a:r>
            <a:r>
              <a:rPr lang="cs-CZ" sz="2300">
                <a:solidFill>
                  <a:srgbClr val="000000"/>
                </a:solidFill>
                <a:latin typeface="Arial" panose="020B0604020202020204" pitchFamily="34" charset="0"/>
              </a:rPr>
              <a:t>uzavření 		smlouvy</a:t>
            </a:r>
            <a:r>
              <a:rPr lang="cs-CZ" sz="2300" dirty="0">
                <a:solidFill>
                  <a:srgbClr val="000000"/>
                </a:solidFill>
                <a:latin typeface="Arial" panose="020B0604020202020204" pitchFamily="34" charset="0"/>
              </a:rPr>
              <a:t>))</a:t>
            </a:r>
          </a:p>
          <a:p>
            <a:pPr algn="just">
              <a:spcBef>
                <a:spcPts val="600"/>
              </a:spcBef>
              <a:spcAft>
                <a:spcPts val="600"/>
              </a:spcAft>
            </a:pPr>
            <a:r>
              <a:rPr lang="cs-CZ" sz="2300" dirty="0">
                <a:solidFill>
                  <a:srgbClr val="000000"/>
                </a:solidFill>
                <a:latin typeface="Arial" panose="020B0604020202020204" pitchFamily="34" charset="0"/>
              </a:rPr>
              <a:t>		</a:t>
            </a:r>
            <a:endParaRPr lang="cs-CZ" sz="2300" dirty="0"/>
          </a:p>
        </p:txBody>
      </p:sp>
      <p:sp>
        <p:nvSpPr>
          <p:cNvPr id="2" name="Zástupný symbol pro číslo snímku 1">
            <a:extLst>
              <a:ext uri="{FF2B5EF4-FFF2-40B4-BE49-F238E27FC236}">
                <a16:creationId xmlns:a16="http://schemas.microsoft.com/office/drawing/2014/main" id="{62D3B165-ADBD-4C7D-A517-795C9C6CA1F5}"/>
              </a:ext>
            </a:extLst>
          </p:cNvPr>
          <p:cNvSpPr>
            <a:spLocks noGrp="1"/>
          </p:cNvSpPr>
          <p:nvPr>
            <p:ph type="sldNum" sz="quarter" idx="12"/>
          </p:nvPr>
        </p:nvSpPr>
        <p:spPr/>
        <p:txBody>
          <a:bodyPr/>
          <a:lstStyle/>
          <a:p>
            <a:fld id="{4000C4B2-41BC-D741-8B94-B76DB6967C01}" type="slidenum">
              <a:rPr lang="en-US" smtClean="0"/>
              <a:pPr/>
              <a:t>33</a:t>
            </a:fld>
            <a:endParaRPr lang="en-US"/>
          </a:p>
        </p:txBody>
      </p:sp>
    </p:spTree>
    <p:extLst>
      <p:ext uri="{BB962C8B-B14F-4D97-AF65-F5344CB8AC3E}">
        <p14:creationId xmlns:p14="http://schemas.microsoft.com/office/powerpoint/2010/main" val="139910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Wingdings" panose="05000000000000000000" pitchFamily="2" charset="2"/>
              <a:buChar char="q"/>
            </a:pPr>
            <a:r>
              <a:rPr lang="cs-CZ" sz="1600" dirty="0">
                <a:latin typeface="Arial" panose="020B0604020202020204" pitchFamily="34" charset="0"/>
                <a:cs typeface="Arial" panose="020B0604020202020204" pitchFamily="34" charset="0"/>
              </a:rPr>
              <a:t>Do 31. 12. 2023 lze do registru smluv vkládat elektronický obraz textového obsahu smlouvy v otevřeném formátu umožňujícím úplné strojové zpracování textového obsahu</a:t>
            </a:r>
          </a:p>
          <a:p>
            <a:pPr marL="285750" indent="-285750" algn="just">
              <a:buFont typeface="Wingdings" panose="05000000000000000000" pitchFamily="2" charset="2"/>
              <a:buChar char="q"/>
            </a:pPr>
            <a:r>
              <a:rPr lang="cs-CZ" sz="1600" dirty="0">
                <a:latin typeface="Arial" panose="020B0604020202020204" pitchFamily="34" charset="0"/>
                <a:cs typeface="Arial" panose="020B0604020202020204" pitchFamily="34" charset="0"/>
              </a:rPr>
              <a:t> Od 1.1.2024 je třeba změnit procesy uveřejnění tak, aby nebyl používán formát </a:t>
            </a:r>
            <a:r>
              <a:rPr lang="cs-CZ" sz="1600" dirty="0" err="1">
                <a:latin typeface="Arial" panose="020B0604020202020204" pitchFamily="34" charset="0"/>
                <a:cs typeface="Arial" panose="020B0604020202020204" pitchFamily="34" charset="0"/>
              </a:rPr>
              <a:t>pdf</a:t>
            </a:r>
            <a:r>
              <a:rPr lang="cs-CZ" sz="1600" dirty="0">
                <a:latin typeface="Arial" panose="020B0604020202020204" pitchFamily="34" charset="0"/>
                <a:cs typeface="Arial" panose="020B0604020202020204" pitchFamily="34" charset="0"/>
              </a:rPr>
              <a:t>, ale formát strojově čitelný</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registr smluv (kap. 7.1 OPPŽP)</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600"/>
              </a:spcAft>
            </a:pPr>
            <a:endParaRPr lang="cs-CZ" sz="1600" dirty="0"/>
          </a:p>
        </p:txBody>
      </p:sp>
      <p:sp>
        <p:nvSpPr>
          <p:cNvPr id="2" name="Zástupný symbol pro číslo snímku 1">
            <a:extLst>
              <a:ext uri="{FF2B5EF4-FFF2-40B4-BE49-F238E27FC236}">
                <a16:creationId xmlns:a16="http://schemas.microsoft.com/office/drawing/2014/main" id="{62D3B165-ADBD-4C7D-A517-795C9C6CA1F5}"/>
              </a:ext>
            </a:extLst>
          </p:cNvPr>
          <p:cNvSpPr>
            <a:spLocks noGrp="1"/>
          </p:cNvSpPr>
          <p:nvPr>
            <p:ph type="sldNum" sz="quarter" idx="12"/>
          </p:nvPr>
        </p:nvSpPr>
        <p:spPr/>
        <p:txBody>
          <a:bodyPr/>
          <a:lstStyle/>
          <a:p>
            <a:fld id="{4000C4B2-41BC-D741-8B94-B76DB6967C01}" type="slidenum">
              <a:rPr lang="en-US" smtClean="0"/>
              <a:pPr/>
              <a:t>34</a:t>
            </a:fld>
            <a:endParaRPr lang="en-US"/>
          </a:p>
        </p:txBody>
      </p:sp>
    </p:spTree>
    <p:extLst>
      <p:ext uri="{BB962C8B-B14F-4D97-AF65-F5344CB8AC3E}">
        <p14:creationId xmlns:p14="http://schemas.microsoft.com/office/powerpoint/2010/main" val="78484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F502014-D5FA-C872-0392-D88A39E77F17}"/>
              </a:ext>
            </a:extLst>
          </p:cNvPr>
          <p:cNvSpPr>
            <a:spLocks noGrp="1"/>
          </p:cNvSpPr>
          <p:nvPr>
            <p:ph type="sldNum" sz="quarter" idx="12"/>
          </p:nvPr>
        </p:nvSpPr>
        <p:spPr/>
        <p:txBody>
          <a:bodyPr/>
          <a:lstStyle/>
          <a:p>
            <a:fld id="{4000C4B2-41BC-D741-8B94-B76DB6967C01}" type="slidenum">
              <a:rPr lang="en-US" smtClean="0"/>
              <a:pPr/>
              <a:t>35</a:t>
            </a:fld>
            <a:endParaRPr lang="en-US"/>
          </a:p>
        </p:txBody>
      </p:sp>
      <p:graphicFrame>
        <p:nvGraphicFramePr>
          <p:cNvPr id="3" name="Tabulka 2">
            <a:extLst>
              <a:ext uri="{FF2B5EF4-FFF2-40B4-BE49-F238E27FC236}">
                <a16:creationId xmlns:a16="http://schemas.microsoft.com/office/drawing/2014/main" id="{74874ACE-DFAA-CE67-14FA-05FB72BD8FDB}"/>
              </a:ext>
            </a:extLst>
          </p:cNvPr>
          <p:cNvGraphicFramePr>
            <a:graphicFrameLocks noGrp="1"/>
          </p:cNvGraphicFramePr>
          <p:nvPr/>
        </p:nvGraphicFramePr>
        <p:xfrm>
          <a:off x="628650" y="1825625"/>
          <a:ext cx="7927257" cy="2865120"/>
        </p:xfrm>
        <a:graphic>
          <a:graphicData uri="http://schemas.openxmlformats.org/drawingml/2006/table">
            <a:tbl>
              <a:tblPr firstRow="1" bandRow="1">
                <a:tableStyleId>{5C22544A-7EE6-4342-B048-85BDC9FD1C3A}</a:tableStyleId>
              </a:tblPr>
              <a:tblGrid>
                <a:gridCol w="3092099">
                  <a:extLst>
                    <a:ext uri="{9D8B030D-6E8A-4147-A177-3AD203B41FA5}">
                      <a16:colId xmlns:a16="http://schemas.microsoft.com/office/drawing/2014/main" val="1384323851"/>
                    </a:ext>
                  </a:extLst>
                </a:gridCol>
                <a:gridCol w="1107347">
                  <a:extLst>
                    <a:ext uri="{9D8B030D-6E8A-4147-A177-3AD203B41FA5}">
                      <a16:colId xmlns:a16="http://schemas.microsoft.com/office/drawing/2014/main" val="4181557550"/>
                    </a:ext>
                  </a:extLst>
                </a:gridCol>
                <a:gridCol w="3727811">
                  <a:extLst>
                    <a:ext uri="{9D8B030D-6E8A-4147-A177-3AD203B41FA5}">
                      <a16:colId xmlns:a16="http://schemas.microsoft.com/office/drawing/2014/main" val="931350323"/>
                    </a:ext>
                  </a:extLst>
                </a:gridCol>
              </a:tblGrid>
              <a:tr h="370840">
                <a:tc>
                  <a:txBody>
                    <a:bodyPr/>
                    <a:lstStyle/>
                    <a:p>
                      <a:pPr algn="ctr"/>
                      <a:r>
                        <a:rPr lang="cs-CZ" dirty="0"/>
                        <a:t>Název formátu </a:t>
                      </a:r>
                    </a:p>
                  </a:txBody>
                  <a:tcPr/>
                </a:tc>
                <a:tc>
                  <a:txBody>
                    <a:bodyPr/>
                    <a:lstStyle/>
                    <a:p>
                      <a:pPr algn="ctr"/>
                      <a:r>
                        <a:rPr lang="cs-CZ" dirty="0"/>
                        <a:t>Přípona </a:t>
                      </a:r>
                    </a:p>
                  </a:txBody>
                  <a:tcPr/>
                </a:tc>
                <a:tc>
                  <a:txBody>
                    <a:bodyPr/>
                    <a:lstStyle/>
                    <a:p>
                      <a:pPr algn="ctr"/>
                      <a:r>
                        <a:rPr lang="cs-CZ" dirty="0"/>
                        <a:t>Poznámka</a:t>
                      </a:r>
                    </a:p>
                  </a:txBody>
                  <a:tcPr/>
                </a:tc>
                <a:extLst>
                  <a:ext uri="{0D108BD9-81ED-4DB2-BD59-A6C34878D82A}">
                    <a16:rowId xmlns:a16="http://schemas.microsoft.com/office/drawing/2014/main" val="2538190079"/>
                  </a:ext>
                </a:extLst>
              </a:tr>
              <a:tr h="370840">
                <a:tc>
                  <a:txBody>
                    <a:bodyPr/>
                    <a:lstStyle/>
                    <a:p>
                      <a:pPr algn="ctr"/>
                      <a:r>
                        <a:rPr lang="cs-CZ" dirty="0"/>
                        <a:t>Portable </a:t>
                      </a:r>
                      <a:r>
                        <a:rPr lang="cs-CZ" dirty="0" err="1"/>
                        <a:t>Document</a:t>
                      </a:r>
                      <a:r>
                        <a:rPr lang="cs-CZ" dirty="0"/>
                        <a:t> </a:t>
                      </a:r>
                      <a:r>
                        <a:rPr lang="cs-CZ" dirty="0" err="1"/>
                        <a:t>Format</a:t>
                      </a:r>
                      <a:r>
                        <a:rPr lang="cs-CZ" dirty="0"/>
                        <a:t> </a:t>
                      </a:r>
                    </a:p>
                  </a:txBody>
                  <a:tcPr/>
                </a:tc>
                <a:tc>
                  <a:txBody>
                    <a:bodyPr/>
                    <a:lstStyle/>
                    <a:p>
                      <a:pPr algn="ctr"/>
                      <a:r>
                        <a:rPr lang="cs-CZ" dirty="0"/>
                        <a:t>.</a:t>
                      </a:r>
                      <a:r>
                        <a:rPr lang="cs-CZ" dirty="0" err="1"/>
                        <a:t>pdf</a:t>
                      </a:r>
                      <a:endParaRPr lang="cs-CZ" dirty="0"/>
                    </a:p>
                  </a:txBody>
                  <a:tcPr/>
                </a:tc>
                <a:tc>
                  <a:txBody>
                    <a:bodyPr/>
                    <a:lstStyle/>
                    <a:p>
                      <a:pPr algn="ctr"/>
                      <a:r>
                        <a:rPr lang="pt-BR" b="1" dirty="0"/>
                        <a:t>formát PDF s úplnou textovou vrstvou do 31. 12. 2023 </a:t>
                      </a:r>
                      <a:endParaRPr lang="cs-CZ" b="1" dirty="0"/>
                    </a:p>
                  </a:txBody>
                  <a:tcPr/>
                </a:tc>
                <a:extLst>
                  <a:ext uri="{0D108BD9-81ED-4DB2-BD59-A6C34878D82A}">
                    <a16:rowId xmlns:a16="http://schemas.microsoft.com/office/drawing/2014/main" val="38623664"/>
                  </a:ext>
                </a:extLst>
              </a:tr>
              <a:tr h="370840">
                <a:tc>
                  <a:txBody>
                    <a:bodyPr/>
                    <a:lstStyle/>
                    <a:p>
                      <a:pPr algn="ctr"/>
                      <a:r>
                        <a:rPr lang="cs-CZ" dirty="0"/>
                        <a:t>Word 97-2003</a:t>
                      </a:r>
                    </a:p>
                  </a:txBody>
                  <a:tcPr/>
                </a:tc>
                <a:tc>
                  <a:txBody>
                    <a:bodyPr/>
                    <a:lstStyle/>
                    <a:p>
                      <a:pPr algn="ctr"/>
                      <a:r>
                        <a:rPr lang="cs-CZ" dirty="0"/>
                        <a:t>.doc </a:t>
                      </a:r>
                    </a:p>
                  </a:txBody>
                  <a:tcPr/>
                </a:tc>
                <a:tc>
                  <a:txBody>
                    <a:bodyPr/>
                    <a:lstStyle/>
                    <a:p>
                      <a:pPr algn="ctr"/>
                      <a:endParaRPr lang="cs-CZ"/>
                    </a:p>
                  </a:txBody>
                  <a:tcPr/>
                </a:tc>
                <a:extLst>
                  <a:ext uri="{0D108BD9-81ED-4DB2-BD59-A6C34878D82A}">
                    <a16:rowId xmlns:a16="http://schemas.microsoft.com/office/drawing/2014/main" val="4037719320"/>
                  </a:ext>
                </a:extLst>
              </a:tr>
              <a:tr h="370840">
                <a:tc>
                  <a:txBody>
                    <a:bodyPr/>
                    <a:lstStyle/>
                    <a:p>
                      <a:pPr algn="ctr"/>
                      <a:r>
                        <a:rPr lang="cs-CZ" b="1" dirty="0"/>
                        <a:t>Office Open XML</a:t>
                      </a:r>
                    </a:p>
                  </a:txBody>
                  <a:tcPr/>
                </a:tc>
                <a:tc>
                  <a:txBody>
                    <a:bodyPr/>
                    <a:lstStyle/>
                    <a:p>
                      <a:pPr algn="ctr"/>
                      <a:r>
                        <a:rPr lang="cs-CZ" b="1" dirty="0"/>
                        <a:t>.</a:t>
                      </a:r>
                      <a:r>
                        <a:rPr lang="cs-CZ" b="1" dirty="0" err="1"/>
                        <a:t>docx</a:t>
                      </a:r>
                      <a:r>
                        <a:rPr lang="cs-CZ" b="1" dirty="0"/>
                        <a:t> </a:t>
                      </a:r>
                    </a:p>
                  </a:txBody>
                  <a:tcPr/>
                </a:tc>
                <a:tc>
                  <a:txBody>
                    <a:bodyPr/>
                    <a:lstStyle/>
                    <a:p>
                      <a:pPr algn="ctr"/>
                      <a:r>
                        <a:rPr lang="cs-CZ" b="1" dirty="0"/>
                        <a:t>doporučený formát </a:t>
                      </a:r>
                    </a:p>
                  </a:txBody>
                  <a:tcPr/>
                </a:tc>
                <a:extLst>
                  <a:ext uri="{0D108BD9-81ED-4DB2-BD59-A6C34878D82A}">
                    <a16:rowId xmlns:a16="http://schemas.microsoft.com/office/drawing/2014/main" val="2640540207"/>
                  </a:ext>
                </a:extLst>
              </a:tr>
              <a:tr h="370840">
                <a:tc>
                  <a:txBody>
                    <a:bodyPr/>
                    <a:lstStyle/>
                    <a:p>
                      <a:pPr algn="ctr"/>
                      <a:r>
                        <a:rPr lang="cs-CZ" dirty="0" err="1"/>
                        <a:t>Rich</a:t>
                      </a:r>
                      <a:r>
                        <a:rPr lang="cs-CZ" dirty="0"/>
                        <a:t> Text </a:t>
                      </a:r>
                      <a:r>
                        <a:rPr lang="cs-CZ" dirty="0" err="1"/>
                        <a:t>Format</a:t>
                      </a:r>
                      <a:endParaRPr lang="cs-CZ" dirty="0"/>
                    </a:p>
                  </a:txBody>
                  <a:tcPr/>
                </a:tc>
                <a:tc>
                  <a:txBody>
                    <a:bodyPr/>
                    <a:lstStyle/>
                    <a:p>
                      <a:pPr algn="ctr"/>
                      <a:r>
                        <a:rPr lang="cs-CZ" dirty="0"/>
                        <a:t>.</a:t>
                      </a:r>
                      <a:r>
                        <a:rPr lang="cs-CZ" dirty="0" err="1"/>
                        <a:t>rtf</a:t>
                      </a:r>
                      <a:endParaRPr lang="cs-CZ" dirty="0"/>
                    </a:p>
                  </a:txBody>
                  <a:tcPr/>
                </a:tc>
                <a:tc>
                  <a:txBody>
                    <a:bodyPr/>
                    <a:lstStyle/>
                    <a:p>
                      <a:pPr algn="ctr"/>
                      <a:endParaRPr lang="cs-CZ" dirty="0"/>
                    </a:p>
                  </a:txBody>
                  <a:tcPr/>
                </a:tc>
                <a:extLst>
                  <a:ext uri="{0D108BD9-81ED-4DB2-BD59-A6C34878D82A}">
                    <a16:rowId xmlns:a16="http://schemas.microsoft.com/office/drawing/2014/main" val="4131635103"/>
                  </a:ext>
                </a:extLst>
              </a:tr>
              <a:tr h="370840">
                <a:tc>
                  <a:txBody>
                    <a:bodyPr/>
                    <a:lstStyle/>
                    <a:p>
                      <a:pPr algn="ctr"/>
                      <a:r>
                        <a:rPr lang="cs-CZ" b="1" dirty="0" err="1"/>
                        <a:t>OpenDocument</a:t>
                      </a:r>
                      <a:r>
                        <a:rPr lang="cs-CZ" b="1" dirty="0"/>
                        <a:t> Text </a:t>
                      </a:r>
                    </a:p>
                  </a:txBody>
                  <a:tcPr/>
                </a:tc>
                <a:tc>
                  <a:txBody>
                    <a:bodyPr/>
                    <a:lstStyle/>
                    <a:p>
                      <a:pPr algn="ctr"/>
                      <a:r>
                        <a:rPr lang="cs-CZ" b="1" dirty="0"/>
                        <a:t>.</a:t>
                      </a:r>
                      <a:r>
                        <a:rPr lang="cs-CZ" b="1" dirty="0" err="1"/>
                        <a:t>odt</a:t>
                      </a:r>
                      <a:r>
                        <a:rPr lang="cs-CZ" b="1" dirty="0"/>
                        <a:t> </a:t>
                      </a:r>
                    </a:p>
                  </a:txBody>
                  <a:tcPr/>
                </a:tc>
                <a:tc>
                  <a:txBody>
                    <a:bodyPr/>
                    <a:lstStyle/>
                    <a:p>
                      <a:pPr algn="ctr"/>
                      <a:r>
                        <a:rPr lang="cs-CZ" b="1" dirty="0"/>
                        <a:t>doporučený formát </a:t>
                      </a:r>
                    </a:p>
                  </a:txBody>
                  <a:tcPr/>
                </a:tc>
                <a:extLst>
                  <a:ext uri="{0D108BD9-81ED-4DB2-BD59-A6C34878D82A}">
                    <a16:rowId xmlns:a16="http://schemas.microsoft.com/office/drawing/2014/main" val="3325788976"/>
                  </a:ext>
                </a:extLst>
              </a:tr>
              <a:tr h="370840">
                <a:tc>
                  <a:txBody>
                    <a:bodyPr/>
                    <a:lstStyle/>
                    <a:p>
                      <a:pPr algn="ctr"/>
                      <a:r>
                        <a:rPr lang="cs-CZ" dirty="0" err="1"/>
                        <a:t>Plain</a:t>
                      </a:r>
                      <a:r>
                        <a:rPr lang="cs-CZ" dirty="0"/>
                        <a:t> Text </a:t>
                      </a:r>
                    </a:p>
                  </a:txBody>
                  <a:tcPr/>
                </a:tc>
                <a:tc>
                  <a:txBody>
                    <a:bodyPr/>
                    <a:lstStyle/>
                    <a:p>
                      <a:pPr algn="ctr"/>
                      <a:r>
                        <a:rPr lang="cs-CZ" dirty="0"/>
                        <a:t>.</a:t>
                      </a:r>
                      <a:r>
                        <a:rPr lang="cs-CZ" dirty="0" err="1"/>
                        <a:t>txt</a:t>
                      </a:r>
                      <a:r>
                        <a:rPr lang="cs-CZ" dirty="0"/>
                        <a:t> </a:t>
                      </a:r>
                    </a:p>
                  </a:txBody>
                  <a:tcPr/>
                </a:tc>
                <a:tc>
                  <a:txBody>
                    <a:bodyPr/>
                    <a:lstStyle/>
                    <a:p>
                      <a:pPr algn="ctr"/>
                      <a:endParaRPr lang="cs-CZ" dirty="0"/>
                    </a:p>
                  </a:txBody>
                  <a:tcPr/>
                </a:tc>
                <a:extLst>
                  <a:ext uri="{0D108BD9-81ED-4DB2-BD59-A6C34878D82A}">
                    <a16:rowId xmlns:a16="http://schemas.microsoft.com/office/drawing/2014/main" val="1854665702"/>
                  </a:ext>
                </a:extLst>
              </a:tr>
            </a:tbl>
          </a:graphicData>
        </a:graphic>
      </p:graphicFrame>
      <p:sp>
        <p:nvSpPr>
          <p:cNvPr id="5" name="TextovéPole 4">
            <a:extLst>
              <a:ext uri="{FF2B5EF4-FFF2-40B4-BE49-F238E27FC236}">
                <a16:creationId xmlns:a16="http://schemas.microsoft.com/office/drawing/2014/main" id="{17498717-EFF2-E4CA-E4D1-0C8636874A5F}"/>
              </a:ext>
            </a:extLst>
          </p:cNvPr>
          <p:cNvSpPr txBox="1"/>
          <p:nvPr/>
        </p:nvSpPr>
        <p:spPr>
          <a:xfrm>
            <a:off x="2124512" y="679508"/>
            <a:ext cx="4894976" cy="523220"/>
          </a:xfrm>
          <a:prstGeom prst="rect">
            <a:avLst/>
          </a:prstGeom>
          <a:noFill/>
        </p:spPr>
        <p:txBody>
          <a:bodyPr wrap="square">
            <a:spAutoFit/>
          </a:bodyPr>
          <a:lstStyle/>
          <a:p>
            <a:pPr algn="ctr"/>
            <a:r>
              <a:rPr lang="cs-CZ" sz="2800" b="1" cap="all" dirty="0">
                <a:solidFill>
                  <a:srgbClr val="00529C"/>
                </a:solidFill>
                <a:latin typeface="+mj-lt"/>
              </a:rPr>
              <a:t>registr smluv</a:t>
            </a:r>
            <a:endParaRPr lang="en-US" sz="2800" b="1" cap="all" dirty="0">
              <a:solidFill>
                <a:srgbClr val="00529C"/>
              </a:solidFill>
              <a:highlight>
                <a:srgbClr val="FF66FF"/>
              </a:highlight>
              <a:latin typeface="+mj-lt"/>
              <a:cs typeface="Arial" panose="020B0604020202020204" pitchFamily="34" charset="0"/>
            </a:endParaRPr>
          </a:p>
        </p:txBody>
      </p:sp>
    </p:spTree>
    <p:extLst>
      <p:ext uri="{BB962C8B-B14F-4D97-AF65-F5344CB8AC3E}">
        <p14:creationId xmlns:p14="http://schemas.microsoft.com/office/powerpoint/2010/main" val="3969671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1093116"/>
            <a:ext cx="7278305" cy="3785652"/>
          </a:xfrm>
          <a:prstGeom prst="rect">
            <a:avLst/>
          </a:prstGeom>
          <a:noFill/>
        </p:spPr>
        <p:txBody>
          <a:bodyPr wrap="square" rtlCol="0">
            <a:spAutoFit/>
          </a:bodyPr>
          <a:lstStyle/>
          <a:p>
            <a:pPr algn="ctr" defTabSz="457189"/>
            <a:r>
              <a:rPr lang="cs-CZ" sz="4800" b="1" cap="all" dirty="0">
                <a:solidFill>
                  <a:prstClr val="white"/>
                </a:solidFill>
                <a:latin typeface="Arial" panose="020B0604020202020204"/>
              </a:rPr>
              <a:t>Na co si dát pozor během realizace projektů </a:t>
            </a:r>
          </a:p>
          <a:p>
            <a:pPr algn="ctr" defTabSz="457189"/>
            <a:endParaRPr lang="cs-CZ" sz="4800" b="1" cap="all" dirty="0">
              <a:solidFill>
                <a:prstClr val="white"/>
              </a:solidFill>
              <a:latin typeface="Arial" panose="020B0604020202020204"/>
            </a:endParaRPr>
          </a:p>
          <a:p>
            <a:pPr algn="ctr" defTabSz="457189"/>
            <a:r>
              <a:rPr lang="cs-CZ" sz="4800" b="1" cap="all" dirty="0">
                <a:solidFill>
                  <a:prstClr val="white"/>
                </a:solidFill>
                <a:latin typeface="Arial" panose="020B0604020202020204"/>
              </a:rPr>
              <a:t>doklady</a:t>
            </a:r>
            <a:endParaRPr lang="cs-CZ" sz="4800" dirty="0">
              <a:solidFill>
                <a:prstClr val="black"/>
              </a:solidFill>
              <a:latin typeface="Arial" panose="020B0604020202020204"/>
            </a:endParaRPr>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350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ct val="20000"/>
              </a:spcBef>
              <a:spcAft>
                <a:spcPts val="200"/>
              </a:spcAft>
              <a:buClrTx/>
              <a:buSzTx/>
              <a:buFont typeface="+mj-lt"/>
              <a:buAutoNum type="arabicPeriod" startAt="10"/>
              <a:tabLst/>
              <a:defRPr/>
            </a:pPr>
            <a:endParaRPr kumimoji="0" lang="cs-CZ"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Daňové doklady (faktury, ÚČTENKY)</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384921"/>
            <a:ext cx="7927259" cy="4227317"/>
          </a:xfrm>
          <a:prstGeom prst="rect">
            <a:avLst/>
          </a:prstGeom>
        </p:spPr>
        <p:txBody>
          <a:bodyPr>
            <a:normAutofit fontScale="7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Každý účetní a daňový doklad uplatněný v projektu musí obsahovat </a:t>
            </a:r>
            <a:r>
              <a:rPr kumimoji="0" lang="cs-CZ" sz="1900" b="1" i="0" u="none" strike="noStrike" kern="1200" cap="none" spc="0" normalizeH="0" baseline="0" noProof="0" dirty="0">
                <a:ln>
                  <a:noFill/>
                </a:ln>
                <a:solidFill>
                  <a:srgbClr val="00B050"/>
                </a:solidFill>
                <a:effectLst/>
                <a:uLnTx/>
                <a:uFillTx/>
                <a:latin typeface="Arial" panose="020B0604020202020204"/>
                <a:ea typeface="+mn-ea"/>
                <a:cs typeface="+mn-cs"/>
              </a:rPr>
              <a:t>registrační číslo projektu</a:t>
            </a:r>
            <a:r>
              <a:rPr kumimoji="0" lang="cs-CZ" sz="1900" b="1"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Pokud registrační číslo projektu na dokladu obsaženo není, musí ho příjemce doplnit razítkem nebo rukou dopsaným textem. </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Daňový doklad musí splňovat </a:t>
            </a:r>
            <a:r>
              <a:rPr kumimoji="0" lang="cs-CZ" sz="1900" b="1" i="0" u="none" strike="noStrike" kern="1200" cap="none" spc="0" normalizeH="0" baseline="0" noProof="0" dirty="0">
                <a:ln>
                  <a:noFill/>
                </a:ln>
                <a:solidFill>
                  <a:prstClr val="black"/>
                </a:solidFill>
                <a:effectLst/>
                <a:uLnTx/>
                <a:uFillTx/>
                <a:latin typeface="Arial" panose="020B0604020202020204"/>
                <a:ea typeface="+mn-ea"/>
                <a:cs typeface="+mn-cs"/>
              </a:rPr>
              <a:t>náležitosti účetního dokladu </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dle Zákona o účetnictví </a:t>
            </a:r>
            <a:b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č. 563/1991 Sb. a náležitosti daňového dokladu dle Zákona o DPH č. 235/2004 Sb.</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V případě dokladování pomocí zálohových faktur mohou příjemci vkládat případné výdaje z nich plynoucí do žádostí o platbu až v okamžiku, kdy dojde k jejich vyúčtování ze strany příjemce a dodavatele, </a:t>
            </a:r>
            <a:r>
              <a:rPr kumimoji="0" lang="cs-CZ" sz="1900" b="1" i="0" u="none" strike="noStrike" kern="1200" cap="none" spc="0" normalizeH="0" baseline="0" noProof="0" dirty="0">
                <a:ln>
                  <a:noFill/>
                </a:ln>
                <a:solidFill>
                  <a:srgbClr val="00B050"/>
                </a:solidFill>
                <a:effectLst/>
                <a:uLnTx/>
                <a:uFillTx/>
                <a:latin typeface="Arial" panose="020B0604020202020204"/>
                <a:ea typeface="+mn-ea"/>
                <a:cs typeface="+mn-cs"/>
              </a:rPr>
              <a:t>samotné zálohové faktury způsobilé nejsou</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Výdaje v max. hodnotě 20 000 Kč včetně DPH za doklad lze uvést v </a:t>
            </a:r>
            <a:r>
              <a:rPr kumimoji="0" lang="cs-CZ" sz="1900" b="1" i="0" u="none" strike="noStrike" kern="1200" cap="none" spc="0" normalizeH="0" baseline="0" noProof="0" dirty="0">
                <a:ln>
                  <a:noFill/>
                </a:ln>
                <a:solidFill>
                  <a:prstClr val="black"/>
                </a:solidFill>
                <a:effectLst/>
                <a:uLnTx/>
                <a:uFillTx/>
                <a:latin typeface="Arial" panose="020B0604020202020204"/>
                <a:ea typeface="+mn-ea"/>
                <a:cs typeface="+mn-cs"/>
              </a:rPr>
              <a:t>Seznamu účetních dokladů</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který se doloží jako  příloha Žádosti o platbu (vzor v příloze č. 5 OPPŽP). Seznam účetních dokladů nahrazuje předkládání faktur, ostatních účetních dokladů nebo dokladů stejné důkazní hodnoty. Pro tyto výdaje platí povinnost předložit v případě fyzické kontroly originály příslušných účetních dokladů.</a:t>
            </a:r>
          </a:p>
          <a:p>
            <a:pPr marL="342900" marR="0" lvl="0"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Z faktur musí být také zřejmá </a:t>
            </a:r>
            <a:r>
              <a:rPr kumimoji="0" lang="cs-CZ" sz="1900" b="1" i="0" u="none" strike="noStrike" kern="1200" cap="none" spc="0" normalizeH="0" baseline="0" noProof="0" dirty="0">
                <a:ln>
                  <a:noFill/>
                </a:ln>
                <a:solidFill>
                  <a:srgbClr val="00B050"/>
                </a:solidFill>
                <a:effectLst/>
                <a:uLnTx/>
                <a:uFillTx/>
                <a:latin typeface="Arial" panose="020B0604020202020204"/>
                <a:ea typeface="+mn-ea"/>
                <a:cs typeface="+mn-cs"/>
              </a:rPr>
              <a:t>specifikace předmětu plnění</a:t>
            </a: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 případně lze doložit přílohou faktury, předávacím protokolem. V případě pořízení vybavení musí být uvedeny konkrétní pořízené výrobky, v případě stavebních prací je přílohou soupis provedených prací.</a:t>
            </a:r>
          </a:p>
          <a:p>
            <a:pPr marL="285744" marR="0" lvl="0" indent="-285744" algn="l" defTabSz="457200" rtl="0" eaLnBrk="1" fontAlgn="auto" latinLnBrk="0" hangingPunct="1">
              <a:lnSpc>
                <a:spcPct val="100000"/>
              </a:lnSpc>
              <a:spcBef>
                <a:spcPct val="20000"/>
              </a:spcBef>
              <a:spcAft>
                <a:spcPts val="2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Zástupný symbol pro číslo snímku 1">
            <a:extLst>
              <a:ext uri="{FF2B5EF4-FFF2-40B4-BE49-F238E27FC236}">
                <a16:creationId xmlns:a16="http://schemas.microsoft.com/office/drawing/2014/main" id="{07AC1512-26FB-4FDB-8C1D-2B5B7D78A5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335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3" y="1180734"/>
            <a:ext cx="7736388" cy="4926455"/>
          </a:xfrm>
          <a:prstGeom prst="rect">
            <a:avLst/>
          </a:prstGeom>
        </p:spPr>
        <p:txBody>
          <a:bodyPr lIns="91440" tIns="45720" rIns="91440" bIns="45720" anchor="t">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Ke každému daňovému/účetnímu dokladu je třeba </a:t>
            </a: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mn-cs"/>
              </a:rPr>
              <a:t>doložit doklad o jeho úhradě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(bankovní výpis, pokladní doklad).</a:t>
            </a: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Jako přílohu první žádosti o platbu předloží 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kopii smlouvy o zřízení bankovního účtu,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na který požaduje poskytnout dotaci, pokud již nebyla doložena v projektové žádosti. Dále dokládá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kopie smluv ke všem bankovním účtům</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ze kterých byly provedeny úhrady předkládaných účetních/daňových dokladů úplně vykazovaných výdajů k proplacení, nebo vyplněnou přílohu č. 6 – Čestné prohlášení o bankovním účtu.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mn-cs"/>
              </a:rPr>
              <a:t>Dotace</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bude převedena pouze na </a:t>
            </a: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mn-cs"/>
              </a:rPr>
              <a:t>účet zřízený na jméno příjemce</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Příspěvkové organizaci kraje, obce nebo svazku obcí je dotace poskytována prostřednictvím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účtu zřizovatele. </a:t>
            </a:r>
            <a:endPar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Úhrady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mohou být provedeny i z bankovního účtu jiného subjektu, pokud s ním má příjemce uzavřenou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příkazní/mandátní smlouvou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která upravuje správu majetku příjemce. Potom je třeba doložit výpisy z bankovního účtu dotčeného subjektu a uzavřenou smlouvu mezi příjemcem a dotčeným subjektem.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Dle zákona č. 218/2000 Sb., o rozpočtových pravidlech, musí mít OSS, PO OSS, kraje a jimi zřizované organizace, obce a jimi zřizované organizace, svazky obcí a veřejné vysoké školy podílející se na realizaci vzdělávacích aktivit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účet pro příjem podpory otevřený v ČNB</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Limit pro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hotovostní platby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způsobilé k proplacení z IROP je  max. 100 000 Kč včetně DPH vztahující se k jedné obchodní transakci. Transakcí není myšlena částka uvedená </a:t>
            </a:r>
            <a:b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na faktuře, ale celá částka např. ze smlouvy, objednávky apod.  </a:t>
            </a: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ÚHRADY</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5128A0D-5B4E-4148-BE01-1524E00103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0697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98688"/>
            <a:ext cx="8138707" cy="523220"/>
          </a:xfrm>
          <a:prstGeom prst="rect">
            <a:avLst/>
          </a:prstGeom>
          <a:noFill/>
        </p:spPr>
        <p:txBody>
          <a:bodyPr wrap="square" rtlCol="0">
            <a:spAutoFit/>
          </a:bodyPr>
          <a:lstStyle/>
          <a:p>
            <a:pPr algn="ctr" defTabSz="914400">
              <a:buClr>
                <a:srgbClr val="000000"/>
              </a:buClr>
              <a:buFont typeface="Arial"/>
              <a:buNone/>
            </a:pPr>
            <a:r>
              <a:rPr lang="cs-CZ" sz="2800" b="1" i="0" dirty="0">
                <a:solidFill>
                  <a:schemeClr val="bg1"/>
                </a:solidFill>
                <a:effectLst/>
                <a:latin typeface="+mj-lt"/>
              </a:rPr>
              <a:t>Územní odbor IROP pro </a:t>
            </a:r>
            <a:r>
              <a:rPr lang="cs-CZ" sz="2800" b="1" dirty="0">
                <a:solidFill>
                  <a:schemeClr val="bg1"/>
                </a:solidFill>
                <a:latin typeface="+mj-lt"/>
              </a:rPr>
              <a:t>Karlovarský</a:t>
            </a:r>
            <a:r>
              <a:rPr lang="cs-CZ" sz="2800" b="1" i="0" dirty="0">
                <a:solidFill>
                  <a:schemeClr val="bg1"/>
                </a:solidFill>
                <a:effectLst/>
                <a:latin typeface="+mj-lt"/>
              </a:rPr>
              <a:t> kraj</a:t>
            </a:r>
            <a:endParaRPr lang="cs-CZ" sz="2800" b="1" kern="0" dirty="0">
              <a:solidFill>
                <a:schemeClr val="bg1"/>
              </a:solidFill>
              <a:latin typeface="+mj-lt"/>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815451" y="1566465"/>
            <a:ext cx="8012179" cy="369332"/>
          </a:xfrm>
          <a:prstGeom prst="rect">
            <a:avLst/>
          </a:prstGeom>
          <a:noFill/>
        </p:spPr>
        <p:txBody>
          <a:bodyPr wrap="square">
            <a:spAutoFit/>
          </a:bodyPr>
          <a:lstStyle/>
          <a:p>
            <a:r>
              <a:rPr lang="cs-CZ" b="1" dirty="0">
                <a:solidFill>
                  <a:schemeClr val="bg1"/>
                </a:solidFill>
              </a:rPr>
              <a:t>Adresa</a:t>
            </a:r>
            <a:r>
              <a:rPr lang="cs-CZ" dirty="0">
                <a:solidFill>
                  <a:schemeClr val="bg1"/>
                </a:solidFill>
              </a:rPr>
              <a:t>: Závodní 391/96C, 360 06 Karlovy Vary</a:t>
            </a:r>
            <a:endParaRPr lang="cs-CZ" i="1" dirty="0">
              <a:solidFill>
                <a:schemeClr val="bg1"/>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AABDB316-E8D2-49D6-9E02-C29BB18B2864}"/>
              </a:ext>
            </a:extLst>
          </p:cNvPr>
          <p:cNvGraphicFramePr/>
          <p:nvPr>
            <p:extLst>
              <p:ext uri="{D42A27DB-BD31-4B8C-83A1-F6EECF244321}">
                <p14:modId xmlns:p14="http://schemas.microsoft.com/office/powerpoint/2010/main" val="60202301"/>
              </p:ext>
            </p:extLst>
          </p:nvPr>
        </p:nvGraphicFramePr>
        <p:xfrm>
          <a:off x="656468" y="2137493"/>
          <a:ext cx="7422130" cy="3768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ástupný symbol pro číslo snímku 1">
            <a:extLst>
              <a:ext uri="{FF2B5EF4-FFF2-40B4-BE49-F238E27FC236}">
                <a16:creationId xmlns:a16="http://schemas.microsoft.com/office/drawing/2014/main" id="{3BC65F07-73B9-48F0-BFEB-B9BD0CA12273}"/>
              </a:ext>
            </a:extLst>
          </p:cNvPr>
          <p:cNvSpPr>
            <a:spLocks noGrp="1"/>
          </p:cNvSpPr>
          <p:nvPr>
            <p:ph type="sldNum" sz="quarter" idx="10"/>
          </p:nvPr>
        </p:nvSpPr>
        <p:spPr/>
        <p:txBody>
          <a:bodyPr/>
          <a:lstStyle/>
          <a:p>
            <a:fld id="{4000C4B2-41BC-D741-8B94-B76DB6967C01}"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87489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092499"/>
            <a:ext cx="7158440" cy="4753133"/>
          </a:xfrm>
          <a:prstGeom prst="rect">
            <a:avLst/>
          </a:prstGeom>
        </p:spPr>
        <p:txBody>
          <a:bodyPr>
            <a:normAutofit fontScale="700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just" defTabSz="4572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Daň z přidané hodnoty je způsobilým výdajem, pokud příjemce dotace </a:t>
            </a:r>
            <a:r>
              <a:rPr kumimoji="0" lang="cs-CZ" sz="2600" b="1" i="0" u="none" strike="noStrike" kern="1200" cap="none" spc="0" normalizeH="0" baseline="0" noProof="0" dirty="0">
                <a:ln>
                  <a:noFill/>
                </a:ln>
                <a:solidFill>
                  <a:prstClr val="black"/>
                </a:solidFill>
                <a:effectLst/>
                <a:uLnTx/>
                <a:uFillTx/>
                <a:latin typeface="Arial" panose="020B0604020202020204"/>
                <a:ea typeface="+mn-ea"/>
                <a:cs typeface="+mn-cs"/>
              </a:rPr>
              <a:t>nemá nárok na odpočet daně na vstupu</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 Může-li si příjemce nárokovat odpočet DPH v poměrné či případně krácené výši, je DPH způsobilá pouze v rozsahu, ve kterém nebylo možné nárok uplatnit. </a:t>
            </a:r>
          </a:p>
          <a:p>
            <a:pPr marL="457200" marR="0" lvl="0" indent="-457200" algn="just" defTabSz="4572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Pokud se na příjemce bude vztahovat </a:t>
            </a:r>
            <a:r>
              <a:rPr kumimoji="0" lang="cs-CZ" sz="2600" b="1" i="0" u="none" strike="noStrike" kern="1200" cap="none" spc="0" normalizeH="0" baseline="0" noProof="0" dirty="0">
                <a:ln>
                  <a:noFill/>
                </a:ln>
                <a:solidFill>
                  <a:prstClr val="black"/>
                </a:solidFill>
                <a:effectLst/>
                <a:uLnTx/>
                <a:uFillTx/>
                <a:latin typeface="Arial" panose="020B0604020202020204"/>
                <a:ea typeface="+mn-ea"/>
                <a:cs typeface="+mn-cs"/>
              </a:rPr>
              <a:t>trvalý </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režim přenesené daňové povinnosti</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 podle § 92a až § 92i zákona č. 235/2004 Sb. a jeho příloh (týká se zejména stavebních a montážních prací), nebo </a:t>
            </a:r>
            <a:r>
              <a:rPr kumimoji="0" lang="cs-CZ" sz="2600" b="1" i="0" u="none" strike="noStrike" kern="1200" cap="none" spc="0" normalizeH="0" baseline="0" noProof="0" dirty="0">
                <a:ln>
                  <a:noFill/>
                </a:ln>
                <a:solidFill>
                  <a:prstClr val="black"/>
                </a:solidFill>
                <a:effectLst/>
                <a:uLnTx/>
                <a:uFillTx/>
                <a:latin typeface="Arial" panose="020B0604020202020204"/>
                <a:ea typeface="+mn-ea"/>
                <a:cs typeface="+mn-cs"/>
              </a:rPr>
              <a:t>dočasný režim přenesené daňové povinnosti </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vycházející z téhož zákona a nařízení vlády č. 361/2014 Sb. (týká se mj. drobné elektroniky, jako jsou notebooky a mobily), dokládá příjemce v rámci žádosti o platbu </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kopie daňového přiznání</a:t>
            </a:r>
            <a:r>
              <a:rPr kumimoji="0" lang="cs-CZ" sz="2600" b="0" i="0" u="none" strike="noStrike" kern="1200" cap="none" spc="0" normalizeH="0" baseline="0" noProof="0" dirty="0">
                <a:ln>
                  <a:noFill/>
                </a:ln>
                <a:solidFill>
                  <a:srgbClr val="00B050"/>
                </a:solidFill>
                <a:effectLst/>
                <a:uLnTx/>
                <a:uFillTx/>
                <a:latin typeface="Arial" panose="020B0604020202020204"/>
                <a:ea typeface="+mn-ea"/>
                <a:cs typeface="+mn-cs"/>
              </a:rPr>
              <a:t>,</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 výpisu z evidence pro daňové účely/</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kontrolní hlášení </a:t>
            </a:r>
            <a:r>
              <a:rPr kumimoji="0" lang="cs-CZ" sz="2600" b="0" i="0" u="none" strike="noStrike" kern="1200" cap="none" spc="0" normalizeH="0" baseline="0" noProof="0" dirty="0">
                <a:ln>
                  <a:noFill/>
                </a:ln>
                <a:solidFill>
                  <a:prstClr val="black"/>
                </a:solidFill>
                <a:effectLst/>
                <a:uLnTx/>
                <a:uFillTx/>
                <a:latin typeface="Arial" panose="020B0604020202020204"/>
                <a:ea typeface="+mn-ea"/>
                <a:cs typeface="+mn-cs"/>
              </a:rPr>
              <a:t>a kopie výpisu z bankovního účtu jako </a:t>
            </a:r>
            <a:r>
              <a:rPr kumimoji="0" lang="cs-CZ" sz="2600" b="1" i="0" u="none" strike="noStrike" kern="1200" cap="none" spc="0" normalizeH="0" baseline="0" noProof="0" dirty="0">
                <a:ln>
                  <a:noFill/>
                </a:ln>
                <a:solidFill>
                  <a:srgbClr val="00B050"/>
                </a:solidFill>
                <a:effectLst/>
                <a:uLnTx/>
                <a:uFillTx/>
                <a:latin typeface="Arial" panose="020B0604020202020204"/>
                <a:ea typeface="+mn-ea"/>
                <a:cs typeface="+mn-cs"/>
              </a:rPr>
              <a:t>doklad o úhradě daňové povinnosti OFS. </a:t>
            </a:r>
          </a:p>
          <a:p>
            <a:pPr marL="0" marR="0" lvl="0" indent="0" algn="l" defTabSz="457200" rtl="0" eaLnBrk="1" fontAlgn="auto" latinLnBrk="0" hangingPunct="1">
              <a:lnSpc>
                <a:spcPct val="100000"/>
              </a:lnSpc>
              <a:spcBef>
                <a:spcPct val="20000"/>
              </a:spcBef>
              <a:spcAft>
                <a:spcPts val="200"/>
              </a:spcAft>
              <a:buClrTx/>
              <a:buSzTx/>
              <a:buFont typeface="Arial"/>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DPH</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475D506F-4E71-4DFA-86FB-2C6D1D272CE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322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ct val="20000"/>
              </a:spcBef>
              <a:spcAft>
                <a:spcPts val="200"/>
              </a:spcAft>
              <a:buClrTx/>
              <a:buSzTx/>
              <a:buFont typeface="+mj-lt"/>
              <a:buAutoNum type="arabicPeriod" startAt="10"/>
              <a:tabLst/>
              <a:defRPr/>
            </a:pPr>
            <a:endParaRPr kumimoji="0" lang="cs-CZ"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PŘEDÁVACÍ PROTOKOLY</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ovéPole 9">
            <a:extLst>
              <a:ext uri="{FF2B5EF4-FFF2-40B4-BE49-F238E27FC236}">
                <a16:creationId xmlns:a16="http://schemas.microsoft.com/office/drawing/2014/main" id="{D87EDD63-4392-4A40-9AE1-6BB6AA0E133E}"/>
              </a:ext>
            </a:extLst>
          </p:cNvPr>
          <p:cNvSpPr txBox="1"/>
          <p:nvPr/>
        </p:nvSpPr>
        <p:spPr>
          <a:xfrm>
            <a:off x="1127932" y="1233998"/>
            <a:ext cx="7057283" cy="4265783"/>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Datum podepsání protokolu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 předání a převzetí díla nesmí překročit termín ukončení realizace projektu, uvedený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v Právním aktu/Rozhodnutí.</a:t>
            </a:r>
          </a:p>
          <a:p>
            <a:pPr marL="285750" marR="0" lvl="0" indent="-285750"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mn-cs"/>
              </a:rPr>
              <a:t>Součástí dokladu o předání a převzetí díla může být </a:t>
            </a:r>
            <a:r>
              <a:rPr kumimoji="0" lang="cs-CZ" sz="1800" b="1" i="0" u="none" strike="noStrike" kern="1200" cap="none" spc="0" normalizeH="0" baseline="0" noProof="0" dirty="0">
                <a:ln>
                  <a:noFill/>
                </a:ln>
                <a:solidFill>
                  <a:srgbClr val="000000"/>
                </a:solidFill>
                <a:effectLst/>
                <a:uLnTx/>
                <a:uFillTx/>
                <a:latin typeface="Arial" panose="020B0604020202020204"/>
                <a:ea typeface="+mn-ea"/>
                <a:cs typeface="+mn-cs"/>
              </a:rPr>
              <a:t>seznam vad a nedodělků</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mn-cs"/>
              </a:rPr>
              <a:t>, které však nesmí bránit  užívání a plnění účelu projektu. Pokud uvedené vady a nedodělky brání plnění účelu projektu, nelze projekt považovat za ukončený. </a:t>
            </a:r>
          </a:p>
          <a:p>
            <a:pPr marL="285750" marR="0" lvl="0" indent="-285750"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Veškeré </a:t>
            </a: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vady a nedodělky </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(i ty nebránící užívání) </a:t>
            </a: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musí být odstraněny</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 doklad o jejich odstranění musí být doložen v průběhu kontroly žádosti o platbu.</a:t>
            </a:r>
          </a:p>
          <a:p>
            <a:pPr marL="0" marR="0" lvl="0" indent="0" algn="just" defTabSz="457189" rtl="0" eaLnBrk="1" fontAlgn="auto" latinLnBrk="0" hangingPunct="1">
              <a:lnSpc>
                <a:spcPct val="80000"/>
              </a:lnSpc>
              <a:spcBef>
                <a:spcPct val="20000"/>
              </a:spcBef>
              <a:spcAft>
                <a:spcPts val="20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457189" marR="0" lvl="0" indent="-457189" algn="just" defTabSz="457189" rtl="0" eaLnBrk="1" fontAlgn="auto" latinLnBrk="0" hangingPunct="1">
              <a:lnSpc>
                <a:spcPct val="80000"/>
              </a:lnSpc>
              <a:spcBef>
                <a:spcPct val="20000"/>
              </a:spcBef>
              <a:spcAft>
                <a:spcPts val="2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Vady a nedodělky </a:t>
            </a:r>
            <a:r>
              <a:rPr kumimoji="0" lang="cs-CZ"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neodstraněné do konce realizace projektu </a:t>
            </a:r>
            <a:r>
              <a:rPr kumimoji="0" lang="cs-CZ"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nemohou být uplatněny jako způsobilý výdaj projektu.</a:t>
            </a: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F4C3B212-114E-4B8E-9D3A-D3026BC94A5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976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267956"/>
            <a:ext cx="7158440" cy="4577675"/>
          </a:xfrm>
          <a:prstGeom prst="rect">
            <a:avLst/>
          </a:prstGeom>
        </p:spPr>
        <p:txBody>
          <a:bodyPr>
            <a:normAutofit fontScale="4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Žadatel/příjemce nesmí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nabýt nemovitost od kapitálově spojené nebo jinak spojené osoby</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 účely zákazu nabytí nemovitosti od spojených osob je rozhodné, zda některý z výše uvedených vztahů existoval v jakémkoliv okamžiku v období 5 let před uzavřením smlouvy, kterou dojde k nabytí nemovitosti příjemcem. Výjimka dle kap 7.1 Pravidla způsobilosti.</a:t>
            </a:r>
          </a:p>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sng"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V rámci Žádosti o platbu bude nutné doložit</a:t>
            </a:r>
            <a:r>
              <a:rPr kumimoji="0" lang="cs-CZ" sz="32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a:p>
            <a:pPr marL="911214" marR="0" lvl="1"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doložení </a:t>
            </a:r>
            <a:r>
              <a:rPr kumimoji="0" lang="cs-CZ" sz="3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vlastnictví </a:t>
            </a: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nemovitosti (výpis z katastru nemovitostí, popř. návrh na vklad do katastru nemovitostí),</a:t>
            </a:r>
          </a:p>
          <a:p>
            <a:pPr marL="911214" marR="0" lvl="1"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3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znalecký posudek </a:t>
            </a: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 starší šesti měsíců před datem pořízení pozemku nebo stavby vyhotovený dle zákona č. 151/1997 Sb., </a:t>
            </a:r>
            <a:b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oceňování majetku. Rozhodným okamžikem pro posouzení časové platnosti znaleckého posudku je datum nabytí vlastnictví majetku.</a:t>
            </a:r>
          </a:p>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Způsobilým výdajem je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pořizovací cena </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nebo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cena stanovená znaleckým posudkem</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podle toho, která z uvedených cen je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nižší</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vždy však maximálně do limitu pro pořizovací cenu pozemku stanoveného níže.</a:t>
            </a:r>
          </a:p>
          <a:p>
            <a:pPr marL="457200" marR="0" lvl="0" indent="-457200"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Pořizovací cena pozemků je způsobilá maximálně </a:t>
            </a:r>
            <a:r>
              <a:rPr kumimoji="0" lang="cs-CZ"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výše 10 % celkových způsobilých výdajů na projekt</a:t>
            </a: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cs-CZ" sz="18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POŘÍZENÍ NEMOVITOSTI, POZEMKU</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43521" y="1267956"/>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2AFD59A-9D16-4C42-97E7-BD26E7CA0A6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8792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759545" y="1509082"/>
            <a:ext cx="7526827" cy="4336551"/>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Pokud během realizace nastanou </a:t>
            </a:r>
            <a:r>
              <a:rPr kumimoji="0" lang="cs-CZ"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změny v projektu</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které mohou ovlivnit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cílovou hodnotu indikátoru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nebo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datum cílové hodnoty</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nutné je hlásit formou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Žádosti o změnu</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Nenaplnění závazné cílové hodnoty indikátoru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doby stanovené </a:t>
            </a:r>
            <a:b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Právním aktu/Rozhodnutí, může v souladu s Podmínkami vést k finanční opravě nebo nevyplacení dotace.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Neudržení dosažené hodnoty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dobu </a:t>
            </a:r>
            <a:b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let od zahájení doby udržitelnosti může mít charakter porušení rozpočtové kázně s následkem </a:t>
            </a:r>
            <a:r>
              <a:rPr kumimoji="0" lang="cs-CZ"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finanční opravy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podle Podmínek Právního aktu/Rozhodnutí.</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Podrobné informace k jednotlivým indikátorům a závazná pravidla jejich vykazování a výpočtu obsahují </a:t>
            </a:r>
            <a:r>
              <a:rPr kumimoji="0" lang="cs-CZ"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metodické listy indikátorů</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které jsou přílohou Specifických pravidel vydaných k příslušné výzvě.</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Jakékoliv změny v projektu, které by mohly mít vliv na hodnoty indikátorů </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doporučujeme konzultovat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předem se svým manažerem projektu.</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a:ln>
                  <a:noFill/>
                </a:ln>
                <a:solidFill>
                  <a:srgbClr val="00529C"/>
                </a:solidFill>
                <a:effectLst/>
                <a:uLnTx/>
                <a:uFillTx/>
                <a:latin typeface="Arial" panose="020B0604020202020204"/>
                <a:ea typeface="+mj-ea"/>
                <a:cs typeface="+mj-cs"/>
              </a:rPr>
              <a:t>INDIKÁTORY</a:t>
            </a:r>
            <a:endParaRPr kumimoji="0" lang="en-US" sz="2800" b="1" i="0" u="none" strike="noStrike" kern="1200" cap="all" spc="0" normalizeH="0" baseline="0" noProof="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51F920E8-FD77-41A9-90C0-D8E3F767207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067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683568" y="1402080"/>
            <a:ext cx="7602803" cy="4443553"/>
          </a:xfrm>
          <a:prstGeom prst="rect">
            <a:avLst/>
          </a:prstGeom>
        </p:spPr>
        <p:txBody>
          <a:bodyPr>
            <a:normAutofit fontScale="7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Příjemce je povinen v průběhu realizace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účetnictví </a:t>
            </a: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jednoznačně oddělovat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všechny </a:t>
            </a: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příjmy a výdaje související s projektem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 ostatních příjmů a výdajů realizovaných příjemcem s projektem nesouvisejících.</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oddělení příjmů a výdajů (z pohledu účetnictví „výnosů a nákladů“) musí být využit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jedinečný znak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(např. středisko, organizace, analytický účet, …).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možné použít i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více jedinečných znaků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(např. dle jednotlivých zdrojů, dle charakteru výdajů – investice/neinvestice, etap projektu atd.).</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Odděleným způsobem je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nutno </a:t>
            </a: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účtovat způsobilé výdaje v plné výši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(nejenom vlastní podíl).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Nezpůsobilé výdaje a nepřímé náklady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mohou být také odděleny, ale nemusí (veškeré výdaje z doložené účetní sestavy musí mít vazbu na projekt).</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prokázání této povinnosti předkládá příjemce jako přílohu žádosti o platbu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evidenci příjmů a výdajů projektu</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(účetní deník, hlavní kniha) – ideálně jako výstup/tiskovou sestavu z elektronického účetního systému (v needitovatelném formátu), vyfiltrovanou dle oddělujícího účetního znaku.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Nepostačuje doložení jednotlivých „košilek“</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účetní evidence musí zároveň vyplývat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rozdělení na investice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 </a:t>
            </a: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neinvestice </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(NIV). Zaúčtování musí odpovídat rozdělení na INV a NIV v žádosti o platbu </a:t>
            </a:r>
            <a:b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soupisce). Nesoulad mezi žádostí o platbu a Právním aktem je akceptovatelné.</a:t>
            </a:r>
            <a:endParaRPr kumimoji="0" lang="cs-CZ"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189" marR="0" lvl="0" indent="-457189"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189" marR="0" lvl="0" indent="-457189"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189" marR="0" lvl="0" indent="-457189"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ÚČETNICTVÍ</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4B35DC1C-4198-477B-BEF4-1B78FB86634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926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61E0870-E377-6CAF-571A-C9C8E61D46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A19FFC1A-8D76-D844-D719-4772F56E371A}"/>
              </a:ext>
            </a:extLst>
          </p:cNvPr>
          <p:cNvSpPr txBox="1"/>
          <p:nvPr/>
        </p:nvSpPr>
        <p:spPr>
          <a:xfrm>
            <a:off x="2267126" y="341408"/>
            <a:ext cx="4366471"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 </a:t>
            </a:r>
            <a:r>
              <a:rPr kumimoji="0" lang="cs-CZ" sz="1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
        <p:nvSpPr>
          <p:cNvPr id="6" name="TextovéPole 5">
            <a:extLst>
              <a:ext uri="{FF2B5EF4-FFF2-40B4-BE49-F238E27FC236}">
                <a16:creationId xmlns:a16="http://schemas.microsoft.com/office/drawing/2014/main" id="{33B72C7D-6233-66AE-E833-74842F6D2A0F}"/>
              </a:ext>
            </a:extLst>
          </p:cNvPr>
          <p:cNvSpPr txBox="1"/>
          <p:nvPr/>
        </p:nvSpPr>
        <p:spPr>
          <a:xfrm>
            <a:off x="763401" y="864631"/>
            <a:ext cx="7373923" cy="5139869"/>
          </a:xfrm>
          <a:prstGeom prst="rect">
            <a:avLst/>
          </a:prstGeom>
          <a:noFill/>
        </p:spPr>
        <p:txBody>
          <a:bodyPr wrap="square">
            <a:spAutoFit/>
          </a:bodyPr>
          <a:lstStyle/>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Vychází z </a:t>
            </a:r>
            <a:r>
              <a:rPr kumimoji="0" lang="cs-CZ" sz="1800" b="0" i="0" u="sng" strike="noStrike" kern="1200" cap="none" spc="0" normalizeH="0" baseline="0" noProof="0" dirty="0">
                <a:ln>
                  <a:noFill/>
                </a:ln>
                <a:solidFill>
                  <a:srgbClr val="004994"/>
                </a:solidFill>
                <a:effectLst/>
                <a:uLnTx/>
                <a:uFillTx/>
                <a:latin typeface="Arial" panose="020B0604020202020204"/>
                <a:ea typeface="+mn-ea"/>
                <a:cs typeface="+mn-cs"/>
                <a:hlinkClick r:id="rId2"/>
              </a:rPr>
              <a:t>nařízení o taxonomii</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 Toto </a:t>
            </a:r>
            <a:r>
              <a:rPr kumimoji="0" lang="cs-CZ" sz="1800" b="1" i="0" u="none" strike="noStrike" kern="1200" cap="none" spc="0" normalizeH="0" baseline="0" noProof="0" dirty="0">
                <a:ln>
                  <a:noFill/>
                </a:ln>
                <a:solidFill>
                  <a:srgbClr val="212529"/>
                </a:solidFill>
                <a:effectLst/>
                <a:uLnTx/>
                <a:uFillTx/>
                <a:latin typeface="Arial" panose="020B0604020202020204"/>
                <a:ea typeface="+mn-ea"/>
                <a:cs typeface="+mn-cs"/>
              </a:rPr>
              <a:t>nařízení EU </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stanovuje klasifikační systém a ekologicky udržitelné ekonomické činnosti, které jsou důležité pro naplňování tzv. Zelené dohody pro Evropu (Green </a:t>
            </a:r>
            <a:r>
              <a:rPr kumimoji="0" lang="cs-CZ" sz="1800" b="0" i="0" u="none" strike="noStrike" kern="1200" cap="none" spc="0" normalizeH="0" baseline="0" noProof="0" dirty="0" err="1">
                <a:ln>
                  <a:noFill/>
                </a:ln>
                <a:solidFill>
                  <a:srgbClr val="212529"/>
                </a:solidFill>
                <a:effectLst/>
                <a:uLnTx/>
                <a:uFillTx/>
                <a:latin typeface="Arial" panose="020B0604020202020204"/>
                <a:ea typeface="+mn-ea"/>
                <a:cs typeface="+mn-cs"/>
              </a:rPr>
              <a:t>Deal</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Jedná se o zásadu „</a:t>
            </a:r>
            <a:r>
              <a:rPr kumimoji="0" lang="cs-CZ" sz="1800" b="1" i="0" u="none" strike="noStrike" kern="1200" cap="none" spc="0" normalizeH="0" baseline="0" noProof="0" dirty="0">
                <a:ln>
                  <a:noFill/>
                </a:ln>
                <a:solidFill>
                  <a:srgbClr val="212529"/>
                </a:solidFill>
                <a:effectLst/>
                <a:uLnTx/>
                <a:uFillTx/>
                <a:latin typeface="Arial" panose="020B0604020202020204"/>
                <a:ea typeface="+mn-ea"/>
                <a:cs typeface="+mn-cs"/>
              </a:rPr>
              <a:t>významně nepoškozovat“ životní prostředí </a:t>
            </a:r>
            <a:b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b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při realizaci projektů IROP 2021–2027 „Do No </a:t>
            </a:r>
            <a:r>
              <a:rPr kumimoji="0" lang="cs-CZ" sz="1800" b="0" i="0" u="none" strike="noStrike" kern="1200" cap="none" spc="0" normalizeH="0" baseline="0" noProof="0" dirty="0" err="1">
                <a:ln>
                  <a:noFill/>
                </a:ln>
                <a:solidFill>
                  <a:srgbClr val="212529"/>
                </a:solidFill>
                <a:effectLst/>
                <a:uLnTx/>
                <a:uFillTx/>
                <a:latin typeface="Arial" panose="020B0604020202020204"/>
                <a:ea typeface="+mn-ea"/>
                <a:cs typeface="+mn-cs"/>
              </a:rPr>
              <a:t>Significant</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 </a:t>
            </a:r>
            <a:r>
              <a:rPr kumimoji="0" lang="cs-CZ" sz="1800" b="0" i="0" u="none" strike="noStrike" kern="1200" cap="none" spc="0" normalizeH="0" baseline="0" noProof="0" dirty="0" err="1">
                <a:ln>
                  <a:noFill/>
                </a:ln>
                <a:solidFill>
                  <a:srgbClr val="212529"/>
                </a:solidFill>
                <a:effectLst/>
                <a:uLnTx/>
                <a:uFillTx/>
                <a:latin typeface="Arial" panose="020B0604020202020204"/>
                <a:ea typeface="+mn-ea"/>
                <a:cs typeface="+mn-cs"/>
              </a:rPr>
              <a:t>Harm</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 (DNSH) („</a:t>
            </a:r>
            <a:r>
              <a:rPr kumimoji="0" lang="cs-CZ" sz="1800" b="0" i="1" u="none" strike="noStrike" kern="1200" cap="none" spc="0" normalizeH="0" baseline="0" noProof="0" dirty="0">
                <a:ln>
                  <a:noFill/>
                </a:ln>
                <a:solidFill>
                  <a:srgbClr val="212529"/>
                </a:solidFill>
                <a:effectLst/>
                <a:uLnTx/>
                <a:uFillTx/>
                <a:latin typeface="Arial" panose="020B0604020202020204"/>
                <a:ea typeface="+mn-ea"/>
                <a:cs typeface="+mn-cs"/>
              </a:rPr>
              <a:t>nepůsobit žádnou významnou škodu</a:t>
            </a:r>
            <a:r>
              <a:rPr kumimoji="0" lang="cs-CZ" sz="1800" b="0" i="0" u="none" strike="noStrike" kern="1200" cap="none" spc="0" normalizeH="0" baseline="0" noProof="0" dirty="0">
                <a:ln>
                  <a:noFill/>
                </a:ln>
                <a:solidFill>
                  <a:srgbClr val="212529"/>
                </a:solidFill>
                <a:effectLst/>
                <a:uLnTx/>
                <a:uFillTx/>
                <a:latin typeface="Arial" panose="020B0604020202020204"/>
                <a:ea typeface="+mn-ea"/>
                <a:cs typeface="+mn-cs"/>
              </a:rPr>
              <a:t>“).</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Požadavky</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na dodržení zásady DNSH v projektech jsou uvedeny ve Specifických pravidlech pro žadatele a příjemce a Osnově studie proveditelnosti / podkladech pro hodnocení. </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ŘO IROP průběžně zveřejňuje na uvedeném webu: </a:t>
            </a:r>
            <a:r>
              <a:rPr kumimoji="0" lang="cs-CZ" sz="1800" b="0" i="0" u="none" strike="noStrike" kern="1200" cap="none" spc="0" normalizeH="0" baseline="0" noProof="0" dirty="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https://irop.mmr.cz/cs/irop-2021-2027/dokumenty</a:t>
            </a:r>
            <a:r>
              <a:rPr kumimoji="0" lang="cs-CZ" sz="1800" b="0" i="0" u="none" strike="noStrike" kern="1200" cap="none" spc="0" normalizeH="0" baseline="0" noProof="0" dirty="0">
                <a:ln>
                  <a:noFill/>
                </a:ln>
                <a:solidFill>
                  <a:srgbClr val="0070C0"/>
                </a:solidFill>
                <a:effectLst/>
                <a:uLnTx/>
                <a:uFillTx/>
                <a:latin typeface="Arial" panose="020B0604020202020204"/>
                <a:ea typeface="+mn-ea"/>
                <a:cs typeface="+mn-cs"/>
              </a:rPr>
              <a:t>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stanoviska ŘO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k otázkám týkajících se aplikace principu DNSH v projektech IROP. </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Vzory formulářů k doložení naplnění DNSH v závěrečné Zprávě o realizaci/Žádosti o platbu jsou uveřejněné na stejné adrese.</a:t>
            </a:r>
          </a:p>
        </p:txBody>
      </p:sp>
    </p:spTree>
    <p:extLst>
      <p:ext uri="{BB962C8B-B14F-4D97-AF65-F5344CB8AC3E}">
        <p14:creationId xmlns:p14="http://schemas.microsoft.com/office/powerpoint/2010/main" val="1613158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61E0870-E377-6CAF-571A-C9C8E61D46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A19FFC1A-8D76-D844-D719-4772F56E371A}"/>
              </a:ext>
            </a:extLst>
          </p:cNvPr>
          <p:cNvSpPr txBox="1"/>
          <p:nvPr/>
        </p:nvSpPr>
        <p:spPr>
          <a:xfrm>
            <a:off x="2267126" y="341408"/>
            <a:ext cx="4366471"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 </a:t>
            </a:r>
            <a:r>
              <a:rPr kumimoji="0" lang="cs-CZ" sz="1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
        <p:nvSpPr>
          <p:cNvPr id="6" name="TextovéPole 5">
            <a:extLst>
              <a:ext uri="{FF2B5EF4-FFF2-40B4-BE49-F238E27FC236}">
                <a16:creationId xmlns:a16="http://schemas.microsoft.com/office/drawing/2014/main" id="{33B72C7D-6233-66AE-E833-74842F6D2A0F}"/>
              </a:ext>
            </a:extLst>
          </p:cNvPr>
          <p:cNvSpPr txBox="1"/>
          <p:nvPr/>
        </p:nvSpPr>
        <p:spPr>
          <a:xfrm>
            <a:off x="763401" y="864631"/>
            <a:ext cx="7373923" cy="5170646"/>
          </a:xfrm>
          <a:prstGeom prst="rect">
            <a:avLst/>
          </a:prstGeom>
          <a:noFill/>
        </p:spPr>
        <p:txBody>
          <a:bodyPr wrap="square">
            <a:spAutoFit/>
          </a:bodyPr>
          <a:lstStyle/>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Příjemce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dokládá naplnění principů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DNSH v rámci Žádosti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o platbu/Zprávy o realizaci.</a:t>
            </a:r>
          </a:p>
          <a:p>
            <a:pPr marL="457189" marR="0" lvl="0" indent="-457189" algn="just" defTabSz="457189"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Jednotlivé principy DNSH jsou popsány ve Specifických pravidlech pro žadatele a příjemce a týkají se:</a:t>
            </a:r>
          </a:p>
          <a:p>
            <a:pPr marL="896938" marR="0" lvl="0" indent="-35718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Vlivy projektu na klima a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vlivy klimatu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na výstupy projektu (zvýšení skleníkových plynů a klimatická odolnost infrastruktury)</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Udržitelné využívání a ochrana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vodních zdrojů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(zařízení pro používání vody)</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Přechod na oběhové hospodářství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odpady,</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stavební práce) </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Prevence a omezování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znečištění prostředí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(hluk, prach, emise, kontaminace)</a:t>
            </a:r>
          </a:p>
          <a:p>
            <a:pPr marL="896938" marR="0" lvl="0" indent="-363538"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Ochrana a obnova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biologické rozmanitosti a ekosystémů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(zemědělský půdní fond, pozemek určený pro plnění funkce lesa, apod.)</a:t>
            </a:r>
          </a:p>
        </p:txBody>
      </p:sp>
    </p:spTree>
    <p:extLst>
      <p:ext uri="{BB962C8B-B14F-4D97-AF65-F5344CB8AC3E}">
        <p14:creationId xmlns:p14="http://schemas.microsoft.com/office/powerpoint/2010/main" val="2307166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CD37561-A77D-2929-574C-31FEE81AC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2550CE99-DF8E-8B0C-9DEB-889460AE6CB0}"/>
              </a:ext>
            </a:extLst>
          </p:cNvPr>
          <p:cNvSpPr txBox="1"/>
          <p:nvPr/>
        </p:nvSpPr>
        <p:spPr>
          <a:xfrm>
            <a:off x="683568" y="1182848"/>
            <a:ext cx="7747371" cy="2062103"/>
          </a:xfrm>
          <a:prstGeom prst="rect">
            <a:avLst/>
          </a:prstGeom>
          <a:noFill/>
        </p:spPr>
        <p:txBody>
          <a:bodyPr wrap="square">
            <a:spAutoFit/>
          </a:bodyPr>
          <a:lstStyle/>
          <a:p>
            <a:pPr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Udržitelné využívání a ochrana vodních zdrojů </a:t>
            </a:r>
          </a:p>
          <a:p>
            <a:pPr marL="715963" marR="0" lvl="0" indent="-273050"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Podmínky jsou uvedené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ve Specifických pravidlech pro žadatele a příjemce – např. se týkají maximálního průtoku vody instalovaným zařízením.</a:t>
            </a:r>
          </a:p>
          <a:p>
            <a:pPr marL="715963" marR="0" lvl="0" indent="-273050"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doloží</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přehled instalovaných typů zařízení (typové označení výrobků) pro používání vody v projektu s informací, zda splňují technické parametry, a to formou ZZTDI. Vzor je uveden na </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https://irop.mmr.cz/cs/irop-2021-2027/dokumenty</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rPr>
              <a:t> </a:t>
            </a:r>
          </a:p>
          <a:p>
            <a:pPr marL="442913" marR="0" lvl="0" indent="0" algn="just" defTabSz="457189" rtl="0" eaLnBrk="1" fontAlgn="auto" latinLnBrk="0" hangingPunct="1">
              <a:lnSpc>
                <a:spcPct val="100000"/>
              </a:lnSpc>
              <a:spcBef>
                <a:spcPts val="600"/>
              </a:spcBef>
              <a:spcAft>
                <a:spcPts val="600"/>
              </a:spcAft>
              <a:buClrTx/>
              <a:buSzTx/>
              <a:buFontTx/>
              <a:buNone/>
              <a:tabLst/>
              <a:defRPr/>
            </a:pPr>
            <a:endPar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6" name="TextovéPole 5">
            <a:extLst>
              <a:ext uri="{FF2B5EF4-FFF2-40B4-BE49-F238E27FC236}">
                <a16:creationId xmlns:a16="http://schemas.microsoft.com/office/drawing/2014/main" id="{71105066-4CD9-7B37-4E42-35821AB2E33F}"/>
              </a:ext>
            </a:extLst>
          </p:cNvPr>
          <p:cNvSpPr txBox="1"/>
          <p:nvPr/>
        </p:nvSpPr>
        <p:spPr>
          <a:xfrm>
            <a:off x="2176944" y="620677"/>
            <a:ext cx="4572000"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a:t>
            </a:r>
            <a:r>
              <a:rPr kumimoji="0" lang="cs-CZ" sz="2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pic>
        <p:nvPicPr>
          <p:cNvPr id="5" name="Obrázek 4">
            <a:extLst>
              <a:ext uri="{FF2B5EF4-FFF2-40B4-BE49-F238E27FC236}">
                <a16:creationId xmlns:a16="http://schemas.microsoft.com/office/drawing/2014/main" id="{B9C8ECC9-D626-F0A1-AC57-E5040F508601}"/>
              </a:ext>
            </a:extLst>
          </p:cNvPr>
          <p:cNvPicPr>
            <a:picLocks noChangeAspect="1"/>
          </p:cNvPicPr>
          <p:nvPr/>
        </p:nvPicPr>
        <p:blipFill>
          <a:blip r:embed="rId3"/>
          <a:stretch>
            <a:fillRect/>
          </a:stretch>
        </p:blipFill>
        <p:spPr>
          <a:xfrm>
            <a:off x="683568" y="2917278"/>
            <a:ext cx="7747371" cy="3196140"/>
          </a:xfrm>
          <a:prstGeom prst="rect">
            <a:avLst/>
          </a:prstGeom>
        </p:spPr>
      </p:pic>
    </p:spTree>
    <p:extLst>
      <p:ext uri="{BB962C8B-B14F-4D97-AF65-F5344CB8AC3E}">
        <p14:creationId xmlns:p14="http://schemas.microsoft.com/office/powerpoint/2010/main" val="1608626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CD37561-A77D-2929-574C-31FEE81AC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6" name="TextovéPole 5">
            <a:extLst>
              <a:ext uri="{FF2B5EF4-FFF2-40B4-BE49-F238E27FC236}">
                <a16:creationId xmlns:a16="http://schemas.microsoft.com/office/drawing/2014/main" id="{71105066-4CD9-7B37-4E42-35821AB2E33F}"/>
              </a:ext>
            </a:extLst>
          </p:cNvPr>
          <p:cNvSpPr txBox="1"/>
          <p:nvPr/>
        </p:nvSpPr>
        <p:spPr>
          <a:xfrm>
            <a:off x="2176944" y="620677"/>
            <a:ext cx="4572000"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a:t>
            </a:r>
            <a:r>
              <a:rPr kumimoji="0" lang="cs-CZ" sz="2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IV.</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
        <p:nvSpPr>
          <p:cNvPr id="5" name="TextovéPole 4">
            <a:extLst>
              <a:ext uri="{FF2B5EF4-FFF2-40B4-BE49-F238E27FC236}">
                <a16:creationId xmlns:a16="http://schemas.microsoft.com/office/drawing/2014/main" id="{54E472D6-046B-D7A4-A6AC-1DC54E331218}"/>
              </a:ext>
            </a:extLst>
          </p:cNvPr>
          <p:cNvSpPr txBox="1"/>
          <p:nvPr/>
        </p:nvSpPr>
        <p:spPr>
          <a:xfrm>
            <a:off x="683568" y="1312284"/>
            <a:ext cx="7968343" cy="2025234"/>
          </a:xfrm>
          <a:prstGeom prst="rect">
            <a:avLst/>
          </a:prstGeom>
          <a:noFill/>
        </p:spPr>
        <p:txBody>
          <a:bodyPr wrap="square">
            <a:spAutoFit/>
          </a:bodyPr>
          <a:lstStyle/>
          <a:p>
            <a:pPr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Přechod na oběhové hospodářství</a:t>
            </a:r>
          </a:p>
          <a:p>
            <a:pPr marL="739762" marR="0" lvl="1" indent="-285750" algn="just" defTabSz="457189"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Pro udržitelného rozvoje projektů v IROP2 je stanovená podmínka, že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nejméně 70 %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stavebního a demoličního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odpadu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musí být připraveno k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opětovnému použití, recyklaci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a k jiným druhům materiálového využití.</a:t>
            </a:r>
          </a:p>
          <a:p>
            <a:pPr marL="739762" marR="0" lvl="1" indent="-285750" algn="just" defTabSz="457189"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vyplní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formulář pro doložení procentuálního složení odpadů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vzniklých na stavbě. Vzor formuláře je uveden na </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https://irop.mmr.cz/cs/irop-2021-2027/dokumenty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Příjemce konkrétní doklady dokládat nebude, ale pro případnou kontrolu musí být schopen je předložit. </a:t>
            </a:r>
          </a:p>
        </p:txBody>
      </p:sp>
      <p:pic>
        <p:nvPicPr>
          <p:cNvPr id="8" name="Obrázek 7">
            <a:extLst>
              <a:ext uri="{FF2B5EF4-FFF2-40B4-BE49-F238E27FC236}">
                <a16:creationId xmlns:a16="http://schemas.microsoft.com/office/drawing/2014/main" id="{156D124F-27E7-380B-2E7E-5F84964129E0}"/>
              </a:ext>
            </a:extLst>
          </p:cNvPr>
          <p:cNvPicPr>
            <a:picLocks noChangeAspect="1"/>
          </p:cNvPicPr>
          <p:nvPr/>
        </p:nvPicPr>
        <p:blipFill>
          <a:blip r:embed="rId3"/>
          <a:stretch>
            <a:fillRect/>
          </a:stretch>
        </p:blipFill>
        <p:spPr>
          <a:xfrm>
            <a:off x="940527" y="3337518"/>
            <a:ext cx="7184570" cy="2706231"/>
          </a:xfrm>
          <a:prstGeom prst="rect">
            <a:avLst/>
          </a:prstGeom>
        </p:spPr>
      </p:pic>
    </p:spTree>
    <p:extLst>
      <p:ext uri="{BB962C8B-B14F-4D97-AF65-F5344CB8AC3E}">
        <p14:creationId xmlns:p14="http://schemas.microsoft.com/office/powerpoint/2010/main" val="1207385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CD37561-A77D-2929-574C-31FEE81ACE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
        <p:nvSpPr>
          <p:cNvPr id="4" name="TextovéPole 3">
            <a:extLst>
              <a:ext uri="{FF2B5EF4-FFF2-40B4-BE49-F238E27FC236}">
                <a16:creationId xmlns:a16="http://schemas.microsoft.com/office/drawing/2014/main" id="{2550CE99-DF8E-8B0C-9DEB-889460AE6CB0}"/>
              </a:ext>
            </a:extLst>
          </p:cNvPr>
          <p:cNvSpPr txBox="1"/>
          <p:nvPr/>
        </p:nvSpPr>
        <p:spPr>
          <a:xfrm>
            <a:off x="419452" y="1182848"/>
            <a:ext cx="8011487" cy="4893647"/>
          </a:xfrm>
          <a:prstGeom prst="rect">
            <a:avLst/>
          </a:prstGeom>
          <a:noFill/>
        </p:spPr>
        <p:txBody>
          <a:bodyPr wrap="square">
            <a:spAutoFit/>
          </a:bodyPr>
          <a:lstStyle/>
          <a:p>
            <a:pPr marL="533400"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Prevence a omezování znečištění prostředí (hluk, prach, emise, kontaminace)</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Z materiálů a stavebních prvků se nesmí uvolňovat např.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formaldehyd nebo jiné karcinogenní látky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na potenciálně kontaminovaném místě stavby musí být provedeno šetření na přítomnost těchto látek. Dále se tento oddíl týká přijatých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opatření ke snížení hluku, prachu a emisí znečišťujících látek</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popíše, jaká byla přijata opatření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ke snížení hluku, prachu a emisí znečišťujících látek při stavebních nebo údržbářských pracích, pokud jsou takové práce součástí projektu.</a:t>
            </a:r>
          </a:p>
          <a:p>
            <a:pPr marL="533400" marR="0" lvl="0" algn="just" defTabSz="457189" rtl="0" eaLnBrk="1" fontAlgn="auto" latinLnBrk="0" hangingPunct="1">
              <a:lnSpc>
                <a:spcPct val="100000"/>
              </a:lnSpc>
              <a:spcBef>
                <a:spcPts val="600"/>
              </a:spcBef>
              <a:spcAft>
                <a:spcPts val="600"/>
              </a:spcAft>
              <a:buClrTx/>
              <a:buSzTx/>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Ochrana a obnova biologické rozmanitosti a ekosystémů (zemědělský půdní fond, pozemek určený pro plnění funkce lesa, apod.)</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Týká se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stavebních záměrů na orné půdě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s vysokou úrovní úrodnosti, na zelených loukách s uznávanou vysokou hodnotou biologické rozmanitosti a nebo na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stanovišti ohrožených druhů fauny a flory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 Rovněž stavebních záměrů na půdě, která odpovídá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definici lesa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stanovené ve vnitrostátních právních předpisech.</a:t>
            </a:r>
          </a:p>
          <a:p>
            <a:pPr marL="1077913" marR="0" lvl="0" indent="-271463" algn="just" defTabSz="457189"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Příjemce k takové stavbě v projektu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doloží souhlas s vynětím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ze zemědělského půdního fondu nebo z půdy určené pro funkci lesa zpravidla před vydáním právního aktu.</a:t>
            </a:r>
          </a:p>
          <a:p>
            <a:pPr marL="806450" marR="0" lvl="0" indent="0" algn="just" defTabSz="457189" rtl="0" eaLnBrk="1" fontAlgn="auto" latinLnBrk="0" hangingPunct="1">
              <a:lnSpc>
                <a:spcPct val="100000"/>
              </a:lnSpc>
              <a:spcBef>
                <a:spcPts val="600"/>
              </a:spcBef>
              <a:spcAft>
                <a:spcPts val="600"/>
              </a:spcAft>
              <a:buClrTx/>
              <a:buSzTx/>
              <a:buFontTx/>
              <a:buNone/>
              <a:tabLst/>
              <a:defRPr/>
            </a:pP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ovéPole 5">
            <a:extLst>
              <a:ext uri="{FF2B5EF4-FFF2-40B4-BE49-F238E27FC236}">
                <a16:creationId xmlns:a16="http://schemas.microsoft.com/office/drawing/2014/main" id="{71105066-4CD9-7B37-4E42-35821AB2E33F}"/>
              </a:ext>
            </a:extLst>
          </p:cNvPr>
          <p:cNvSpPr txBox="1"/>
          <p:nvPr/>
        </p:nvSpPr>
        <p:spPr>
          <a:xfrm>
            <a:off x="2176944" y="620677"/>
            <a:ext cx="4572000" cy="52322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DNSH</a:t>
            </a:r>
            <a:r>
              <a:rPr kumimoji="0" lang="cs-CZ" sz="2800" b="0" i="0" u="none" strike="noStrike" kern="1200" cap="all" spc="0" normalizeH="0" baseline="0" noProof="0" dirty="0">
                <a:ln>
                  <a:noFill/>
                </a:ln>
                <a:solidFill>
                  <a:srgbClr val="00529C"/>
                </a:solidFill>
                <a:effectLst/>
                <a:uLnTx/>
                <a:uFillTx/>
                <a:latin typeface="Arial" panose="020B0604020202020204"/>
                <a:ea typeface="+mn-ea"/>
                <a:cs typeface="+mn-cs"/>
              </a:rPr>
              <a:t>  </a:t>
            </a:r>
            <a:r>
              <a:rPr kumimoji="0" lang="cs-CZ" sz="2800" b="1" i="0" u="none" strike="noStrike" kern="1200" cap="all" spc="0" normalizeH="0" baseline="0" noProof="0" dirty="0">
                <a:ln>
                  <a:noFill/>
                </a:ln>
                <a:solidFill>
                  <a:srgbClr val="00529C"/>
                </a:solidFill>
                <a:effectLst/>
                <a:uLnTx/>
                <a:uFillTx/>
                <a:latin typeface="Arial" panose="020B0604020202020204"/>
                <a:ea typeface="+mn-ea"/>
                <a:cs typeface="+mn-cs"/>
              </a:rPr>
              <a:t>V.</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416437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6" y="386421"/>
            <a:ext cx="8138707" cy="954107"/>
          </a:xfrm>
          <a:prstGeom prst="rect">
            <a:avLst/>
          </a:prstGeom>
          <a:noFill/>
        </p:spPr>
        <p:txBody>
          <a:bodyPr wrap="square" rtlCol="0">
            <a:spAutoFit/>
          </a:bodyPr>
          <a:lstStyle/>
          <a:p>
            <a:pPr algn="ctr" defTabSz="914400">
              <a:buClr>
                <a:srgbClr val="000000"/>
              </a:buClr>
              <a:buFont typeface="Arial"/>
              <a:buNone/>
            </a:pPr>
            <a:r>
              <a:rPr lang="cs-CZ" sz="2800" b="1" i="0" dirty="0">
                <a:solidFill>
                  <a:schemeClr val="bg1"/>
                </a:solidFill>
                <a:effectLst/>
                <a:latin typeface="Arial" panose="020B0604020202020204" pitchFamily="34" charset="0"/>
              </a:rPr>
              <a:t>Územní odbor IROP pro </a:t>
            </a:r>
            <a:r>
              <a:rPr lang="cs-CZ" sz="2800" b="1" dirty="0">
                <a:solidFill>
                  <a:schemeClr val="bg1"/>
                </a:solidFill>
                <a:latin typeface="Arial" panose="020B0604020202020204" pitchFamily="34" charset="0"/>
              </a:rPr>
              <a:t>Karlovarský</a:t>
            </a:r>
            <a:r>
              <a:rPr lang="cs-CZ" sz="2800" b="1" i="0" dirty="0">
                <a:solidFill>
                  <a:schemeClr val="bg1"/>
                </a:solidFill>
                <a:effectLst/>
                <a:latin typeface="Arial" panose="020B0604020202020204" pitchFamily="34" charset="0"/>
              </a:rPr>
              <a:t> kraj – </a:t>
            </a:r>
            <a:r>
              <a:rPr lang="cs-CZ" sz="2800" b="1" dirty="0">
                <a:solidFill>
                  <a:schemeClr val="bg1"/>
                </a:solidFill>
                <a:latin typeface="Arial" panose="020B0604020202020204" pitchFamily="34" charset="0"/>
              </a:rPr>
              <a:t>O</a:t>
            </a:r>
            <a:r>
              <a:rPr lang="cs-CZ" sz="2800" b="1" i="0" dirty="0">
                <a:solidFill>
                  <a:schemeClr val="bg1"/>
                </a:solidFill>
                <a:effectLst/>
                <a:latin typeface="Arial" panose="020B0604020202020204" pitchFamily="34" charset="0"/>
              </a:rPr>
              <a:t>ddělení realizace</a:t>
            </a:r>
            <a:endParaRPr lang="cs-CZ" sz="2800" b="1" kern="0" dirty="0">
              <a:solidFill>
                <a:schemeClr val="bg1"/>
              </a:solidFill>
              <a:cs typeface="Arial" panose="020B0604020202020204" pitchFamily="34" charset="0"/>
              <a:sym typeface="Arial"/>
            </a:endParaRPr>
          </a:p>
        </p:txBody>
      </p:sp>
      <p:graphicFrame>
        <p:nvGraphicFramePr>
          <p:cNvPr id="4" name="Diagram 3">
            <a:extLst>
              <a:ext uri="{FF2B5EF4-FFF2-40B4-BE49-F238E27FC236}">
                <a16:creationId xmlns:a16="http://schemas.microsoft.com/office/drawing/2014/main" id="{AABDB316-E8D2-49D6-9E02-C29BB18B2864}"/>
              </a:ext>
            </a:extLst>
          </p:cNvPr>
          <p:cNvGraphicFramePr/>
          <p:nvPr>
            <p:extLst>
              <p:ext uri="{D42A27DB-BD31-4B8C-83A1-F6EECF244321}">
                <p14:modId xmlns:p14="http://schemas.microsoft.com/office/powerpoint/2010/main" val="1131423612"/>
              </p:ext>
            </p:extLst>
          </p:nvPr>
        </p:nvGraphicFramePr>
        <p:xfrm>
          <a:off x="857804" y="1371862"/>
          <a:ext cx="7195627" cy="5167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ástupný symbol pro číslo snímku 1">
            <a:extLst>
              <a:ext uri="{FF2B5EF4-FFF2-40B4-BE49-F238E27FC236}">
                <a16:creationId xmlns:a16="http://schemas.microsoft.com/office/drawing/2014/main" id="{C2A9F02E-3540-4F26-B33E-ADE13732367C}"/>
              </a:ext>
            </a:extLst>
          </p:cNvPr>
          <p:cNvSpPr>
            <a:spLocks noGrp="1"/>
          </p:cNvSpPr>
          <p:nvPr>
            <p:ph type="sldNum" sz="quarter" idx="10"/>
          </p:nvPr>
        </p:nvSpPr>
        <p:spPr/>
        <p:txBody>
          <a:bodyPr/>
          <a:lstStyle/>
          <a:p>
            <a:fld id="{4000C4B2-41BC-D741-8B94-B76DB6967C01}"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84203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23348" y="1260727"/>
            <a:ext cx="7927259" cy="466929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 vydání prvního Právního aktu/Rozhodnutí a v průběhu realizace projektu je příjemce povinen informovat veřejnost o získané podpoře z fondů EU. </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Povinné nástroje v oblasti publicity (kap. 10 OPPŽP):</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Webová stránka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(existuje-li) - po celou dobu realizace a udržitelnosti projektu.</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Post na sociální síti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(existuje-li veřejný profil nebo účet na sociálních sítích) – jeden post na jedné sociální síti.</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Billboard / permanentní billboard / stálá pamětní deska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u projektu, jehož celkové výdaje (včetně nezpůsobilých výdajů) přesahují 500 000 EUR a zahrnuje </a:t>
            </a:r>
            <a:r>
              <a:rPr kumimoji="0" lang="cs-CZ" sz="1400" b="0"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hmotnou případně nehmotnou investici</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 dočasný billboard po celou dobu fyzické realizace a permanentní billboard nebo pamětní deska do konce udržitelnosti projektu.</a:t>
            </a:r>
            <a:endParaRPr kumimoji="0" lang="cs-CZ" sz="14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panose="020B0604020202020204" pitchFamily="34" charset="0"/>
            </a:endParaRP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Plakát</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o minimální velikosti A3 nebo </a:t>
            </a:r>
            <a:r>
              <a:rPr kumimoji="0" lang="cs-CZ" sz="1400" b="0"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elektronické zobrazovací zařízení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u projektů, které nesplňují podmínky uvedené v předchozím bodě.</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Dokumenty a komunikační materiály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(jsou-li součástí projektu) musí být opatřené </a:t>
            </a:r>
            <a:r>
              <a:rPr kumimoji="0" lang="cs-CZ" sz="14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pitchFamily="34" charset="0"/>
              </a:rPr>
              <a:t>logolinkem</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Za materiály pro širokou veřejnost se nepovažují zadávací dokumentace, korespondence, účetní doklady apod.</a:t>
            </a:r>
          </a:p>
          <a:p>
            <a:pPr marL="911203" marR="0" lvl="1"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Komunikační akce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nebo aktivita pro projekty strategického významu či projekty, jejichž celkové výdaje přesahují 10 000 000 EUR (tisková konference, …).</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PUBLICITA  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EB5044C-C168-43EA-9B0F-260A3703C4A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7308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2" y="1351663"/>
            <a:ext cx="7927259" cy="4745525"/>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Pokud nelze umístit billboard / stálou pamětní desku / plakát v místě realizace projektu, umístí jej/ji příjemce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ve svém sídle</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Realizuje-li příjemce </a:t>
            </a:r>
            <a:r>
              <a:rPr kumimoji="0" lang="cs-CZ" sz="1400" b="0"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více projektů z jednoho programu</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je možné umístit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na jeden billboard / stálou pamětní desku / plakát více projektů</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r>
              <a:rPr kumimoji="0" lang="cs-CZ" sz="1400" b="0"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přičemž informace musí zůstat dostatečně čitelné. </a:t>
            </a: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Požadavky na vizuální zpracování a rozměry jsou uvedeny v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Manuálu jednotného vizuálního stylu fondů EU v programovém období 2021–2027: </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Arial" panose="020B0604020202020204" pitchFamily="34" charset="0"/>
                <a:hlinkClick r:id="rId4"/>
              </a:rPr>
              <a:t>https://irop.gov.cz/cs/irop-2021-2027/logo-</a:t>
            </a:r>
            <a:r>
              <a:rPr kumimoji="0" lang="cs-CZ" sz="1400" b="0" i="0" u="none" strike="noStrike" kern="1200" cap="none" spc="0" normalizeH="0" baseline="0" noProof="0" dirty="0" err="1">
                <a:ln>
                  <a:noFill/>
                </a:ln>
                <a:solidFill>
                  <a:srgbClr val="0070C0"/>
                </a:solidFill>
                <a:effectLst/>
                <a:uLnTx/>
                <a:uFillTx/>
                <a:latin typeface="Arial" panose="020B0604020202020204"/>
                <a:ea typeface="+mn-ea"/>
                <a:cs typeface="Arial" panose="020B0604020202020204" pitchFamily="34" charset="0"/>
                <a:hlinkClick r:id="rId4"/>
              </a:rPr>
              <a:t>manual</a:t>
            </a:r>
            <a:r>
              <a:rPr kumimoji="0" lang="cs-CZ" sz="1400" b="0" i="0" u="none" strike="noStrike" kern="1200" cap="none" spc="0" normalizeH="0" baseline="0" noProof="0" dirty="0">
                <a:ln>
                  <a:noFill/>
                </a:ln>
                <a:solidFill>
                  <a:srgbClr val="0070C0"/>
                </a:solidFill>
                <a:effectLst/>
                <a:uLnTx/>
                <a:uFillTx/>
                <a:latin typeface="Arial" panose="020B0604020202020204"/>
                <a:ea typeface="+mn-ea"/>
                <a:cs typeface="Arial" panose="020B0604020202020204" pitchFamily="34" charset="0"/>
              </a:rPr>
              <a:t>. </a:t>
            </a:r>
            <a:r>
              <a:rPr kumimoji="0" lang="cs-CZ" sz="1400" b="0" i="0" u="none" strike="noStrike" kern="1200" cap="none" spc="0" normalizeH="0" baseline="0" noProof="0" dirty="0">
                <a:ln>
                  <a:noFill/>
                </a:ln>
                <a:effectLst/>
                <a:uLnTx/>
                <a:uFillTx/>
                <a:latin typeface="Arial" panose="020B0604020202020204"/>
                <a:ea typeface="+mn-ea"/>
                <a:cs typeface="Arial" panose="020B0604020202020204" pitchFamily="34" charset="0"/>
              </a:rPr>
              <a:t>Zde naleznete i generátor plakátů či billboardů.</a:t>
            </a: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sng"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Minimální informace, které budou uvedeny na nástrojích povinné publicity</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jsou: </a:t>
            </a:r>
          </a:p>
          <a:p>
            <a:pPr marL="739762" marR="0" lvl="1" indent="-285750" algn="l"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název projektu v plné nebo zkrácené formě v souladu s názvem v MS2021+, </a:t>
            </a:r>
          </a:p>
          <a:p>
            <a:pPr marL="739762" marR="0" lvl="1" indent="-285750" algn="l" defTabSz="4572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hlavní cíl projektu,</a:t>
            </a:r>
          </a:p>
          <a:p>
            <a:pPr marL="739762" marR="0" lvl="1" indent="-285750" algn="l" defTabSz="457200" rtl="0" eaLnBrk="1" fontAlgn="auto" latinLnBrk="0" hangingPunct="1">
              <a:lnSpc>
                <a:spcPct val="150000"/>
              </a:lnSpc>
              <a:spcBef>
                <a:spcPts val="600"/>
              </a:spcBef>
              <a:spcAft>
                <a:spcPts val="600"/>
              </a:spcAft>
              <a:buClrTx/>
              <a:buSzTx/>
              <a:buFont typeface="Wingdings" panose="05000000000000000000" pitchFamily="2" charset="2"/>
              <a:buChar char="Ø"/>
              <a:tabLst/>
              <a:defRPr/>
            </a:pPr>
            <a:r>
              <a:rPr kumimoji="0" lang="pt-BR" sz="1400" b="0" i="0" u="none" strike="noStrike" kern="1200" cap="none" spc="0" normalizeH="0" baseline="0" noProof="0" dirty="0">
                <a:ln>
                  <a:noFill/>
                </a:ln>
                <a:solidFill>
                  <a:srgbClr val="000000"/>
                </a:solidFill>
                <a:effectLst/>
                <a:uLnTx/>
                <a:uFillTx/>
                <a:latin typeface="Arial" panose="020B0604020202020204"/>
                <a:ea typeface="+mn-ea"/>
                <a:cs typeface="+mn-cs"/>
              </a:rPr>
              <a:t>logolink: </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 případně jedno logo příjemce (použití jiných log, např. dodavatelů není povoleno).</a:t>
            </a:r>
            <a:endParaRPr kumimoji="0" lang="pt-BR"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189" marR="0" lvl="0" indent="-457189" algn="just"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Splnění pravidel týkajících se zveřejňování povinných informačních a komunikačních nástrojů je </a:t>
            </a: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nutné doložit v první zprávě o realizaci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formou fotografií a printscreenů. V následujících ZoR postačuje vyplnit komentář. </a:t>
            </a: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PUBLICITA  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683568" y="1571225"/>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Zástupný symbol pro číslo snímku 1">
            <a:extLst>
              <a:ext uri="{FF2B5EF4-FFF2-40B4-BE49-F238E27FC236}">
                <a16:creationId xmlns:a16="http://schemas.microsoft.com/office/drawing/2014/main" id="{C57908DF-5E05-44AE-8988-5414658C18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pic>
        <p:nvPicPr>
          <p:cNvPr id="3" name="Obrázek 2">
            <a:extLst>
              <a:ext uri="{FF2B5EF4-FFF2-40B4-BE49-F238E27FC236}">
                <a16:creationId xmlns:a16="http://schemas.microsoft.com/office/drawing/2014/main" id="{1C444249-43BD-34CD-C32A-1BC0E1C958F6}"/>
              </a:ext>
            </a:extLst>
          </p:cNvPr>
          <p:cNvPicPr>
            <a:picLocks noChangeAspect="1"/>
          </p:cNvPicPr>
          <p:nvPr/>
        </p:nvPicPr>
        <p:blipFill>
          <a:blip r:embed="rId5"/>
          <a:stretch>
            <a:fillRect/>
          </a:stretch>
        </p:blipFill>
        <p:spPr>
          <a:xfrm>
            <a:off x="2154725" y="4549681"/>
            <a:ext cx="3436142" cy="419209"/>
          </a:xfrm>
          <a:prstGeom prst="rect">
            <a:avLst/>
          </a:prstGeom>
        </p:spPr>
      </p:pic>
    </p:spTree>
    <p:extLst>
      <p:ext uri="{BB962C8B-B14F-4D97-AF65-F5344CB8AC3E}">
        <p14:creationId xmlns:p14="http://schemas.microsoft.com/office/powerpoint/2010/main" val="19169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932847" y="1188910"/>
            <a:ext cx="7278305" cy="3785652"/>
          </a:xfrm>
          <a:prstGeom prst="rect">
            <a:avLst/>
          </a:prstGeom>
          <a:noFill/>
        </p:spPr>
        <p:txBody>
          <a:bodyPr wrap="square" rtlCol="0">
            <a:spAutoFit/>
          </a:bodyPr>
          <a:lstStyle/>
          <a:p>
            <a:pPr algn="ctr" defTabSz="457189"/>
            <a:r>
              <a:rPr lang="cs-CZ" sz="4800" b="1" cap="all" dirty="0">
                <a:solidFill>
                  <a:prstClr val="white"/>
                </a:solidFill>
                <a:latin typeface="Arial" panose="020B0604020202020204"/>
              </a:rPr>
              <a:t>Na co si dát pozor během realizace projektů </a:t>
            </a:r>
          </a:p>
          <a:p>
            <a:pPr algn="ctr" defTabSz="457189"/>
            <a:endParaRPr lang="cs-CZ" sz="4800" b="1" cap="all" dirty="0">
              <a:solidFill>
                <a:prstClr val="white"/>
              </a:solidFill>
              <a:latin typeface="Arial" panose="020B0604020202020204"/>
            </a:endParaRPr>
          </a:p>
          <a:p>
            <a:pPr algn="ctr" defTabSz="457189"/>
            <a:r>
              <a:rPr lang="cs-CZ" sz="4800" b="1" cap="all" dirty="0">
                <a:solidFill>
                  <a:prstClr val="white"/>
                </a:solidFill>
                <a:latin typeface="Arial" panose="020B0604020202020204"/>
              </a:rPr>
              <a:t>Rozpočty</a:t>
            </a:r>
            <a:endParaRPr lang="cs-CZ" sz="4800" dirty="0">
              <a:solidFill>
                <a:prstClr val="black"/>
              </a:solidFill>
              <a:latin typeface="Arial" panose="020B0604020202020204"/>
            </a:endParaRPr>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0021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(1.-3.fáze)  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319597" y="1509081"/>
            <a:ext cx="836720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457200" y="1282437"/>
            <a:ext cx="7496336" cy="5022401"/>
          </a:xfrm>
          <a:prstGeom prst="rect">
            <a:avLst/>
          </a:prstGeom>
          <a:noFill/>
        </p:spPr>
        <p:txBody>
          <a:bodyPr wrap="square">
            <a:spAutoFit/>
          </a:bodyPr>
          <a:lstStyle/>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U rozpočtů na stavební práce u zakázek, které nejsou zakázkami malého rozsahu platí následující povinnosti (viz kap. 5.4 OPPŽP):</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rPr>
              <a:t>Předložit položkový </a:t>
            </a:r>
            <a:r>
              <a:rPr lang="cs-CZ" b="1" dirty="0">
                <a:solidFill>
                  <a:prstClr val="black"/>
                </a:solidFill>
                <a:latin typeface="Arial" panose="020B0604020202020204"/>
                <a:ea typeface="Calibri" panose="020F0502020204030204" pitchFamily="34" charset="0"/>
              </a:rPr>
              <a:t>rozpočet stavby k projektu </a:t>
            </a:r>
            <a:r>
              <a:rPr lang="cs-CZ" dirty="0">
                <a:solidFill>
                  <a:prstClr val="black"/>
                </a:solidFill>
                <a:latin typeface="Arial" panose="020B0604020202020204"/>
                <a:ea typeface="Calibri" panose="020F0502020204030204" pitchFamily="34" charset="0"/>
              </a:rPr>
              <a:t>podle něhož byla stanovena předpokládaná hodnota VZ a </a:t>
            </a:r>
            <a:r>
              <a:rPr lang="cs-CZ" b="1" dirty="0">
                <a:solidFill>
                  <a:prstClr val="black"/>
                </a:solidFill>
                <a:latin typeface="Arial" panose="020B0604020202020204"/>
                <a:ea typeface="Calibri" panose="020F0502020204030204" pitchFamily="34" charset="0"/>
              </a:rPr>
              <a:t>rozpočet stavby z vítězné nabídky uchazeče.</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Dodržet požadovaný </a:t>
            </a:r>
            <a:r>
              <a:rPr lang="cs-CZ" u="sng" dirty="0">
                <a:solidFill>
                  <a:prstClr val="black"/>
                </a:solidFill>
                <a:latin typeface="Arial" panose="020B0604020202020204"/>
                <a:ea typeface="Calibri" panose="020F0502020204030204" pitchFamily="34" charset="0"/>
                <a:cs typeface="Times New Roman" panose="02020603050405020304" pitchFamily="18" charset="0"/>
              </a:rPr>
              <a:t>formát rozpočtu </a:t>
            </a:r>
            <a:r>
              <a:rPr lang="cs-CZ" dirty="0">
                <a:solidFill>
                  <a:prstClr val="black"/>
                </a:solidFill>
                <a:latin typeface="Arial" panose="020B0604020202020204"/>
                <a:ea typeface="Calibri" panose="020F0502020204030204" pitchFamily="34" charset="0"/>
                <a:cs typeface="Times New Roman" panose="02020603050405020304" pitchFamily="18" charset="0"/>
              </a:rPr>
              <a:t>a jeho podobu (dle vyhlášky č. 169/2016 Sb.), navázání položek na vybranou cenovou soustavu.</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stavby musí být předložen jako </a:t>
            </a:r>
            <a:r>
              <a:rPr lang="cs-CZ" b="1" dirty="0">
                <a:solidFill>
                  <a:srgbClr val="00B050"/>
                </a:solidFill>
                <a:latin typeface="Arial" panose="020B0604020202020204"/>
                <a:ea typeface="Calibri" panose="020F0502020204030204" pitchFamily="34" charset="0"/>
                <a:cs typeface="Times New Roman" panose="02020603050405020304" pitchFamily="18" charset="0"/>
              </a:rPr>
              <a:t>jeden ucelený soubor </a:t>
            </a:r>
            <a:r>
              <a:rPr lang="cs-CZ" dirty="0">
                <a:solidFill>
                  <a:prstClr val="black"/>
                </a:solidFill>
                <a:latin typeface="Arial" panose="020B0604020202020204"/>
                <a:ea typeface="Calibri" panose="020F0502020204030204" pitchFamily="34" charset="0"/>
                <a:cs typeface="Times New Roman" panose="02020603050405020304" pitchFamily="18" charset="0"/>
              </a:rPr>
              <a:t>(nesmí obsahovat položky komplet/soubor následně odkazující na samostatné rozpočty).</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cs typeface="Times New Roman" panose="02020603050405020304" pitchFamily="18" charset="0"/>
              </a:rPr>
              <a:t>V rámci zadávacích podmínek veřejné zakázky předložit </a:t>
            </a:r>
            <a:r>
              <a:rPr lang="cs-CZ" b="1" dirty="0">
                <a:solidFill>
                  <a:prstClr val="black"/>
                </a:solidFill>
                <a:latin typeface="Arial" panose="020B0604020202020204"/>
                <a:cs typeface="Times New Roman" panose="02020603050405020304" pitchFamily="18" charset="0"/>
              </a:rPr>
              <a:t>neoceněný soupis prací </a:t>
            </a:r>
            <a:r>
              <a:rPr lang="cs-CZ" dirty="0">
                <a:solidFill>
                  <a:prstClr val="black"/>
                </a:solidFill>
                <a:latin typeface="Arial" panose="020B0604020202020204"/>
                <a:cs typeface="Times New Roman" panose="02020603050405020304" pitchFamily="18" charset="0"/>
              </a:rPr>
              <a:t>(slepý rozpočet) </a:t>
            </a:r>
          </a:p>
          <a:p>
            <a:pPr algn="just" defTabSz="457189">
              <a:lnSpc>
                <a:spcPct val="107000"/>
              </a:lnSpc>
              <a:spcAft>
                <a:spcPts val="800"/>
              </a:spcAft>
            </a:pPr>
            <a:endParaRPr lang="cs-CZ" dirty="0">
              <a:solidFill>
                <a:prstClr val="black"/>
              </a:solidFill>
              <a:latin typeface="Arial" panose="020B0604020202020204"/>
              <a:ea typeface="Calibri" panose="020F0502020204030204" pitchFamily="34" charset="0"/>
              <a:cs typeface="Times New Roman" panose="02020603050405020304" pitchFamily="18" charset="0"/>
            </a:endParaRPr>
          </a:p>
          <a:p>
            <a:pPr marL="628635" lvl="1" indent="-171446" defTabSz="457189">
              <a:lnSpc>
                <a:spcPct val="107000"/>
              </a:lnSpc>
              <a:spcAft>
                <a:spcPts val="800"/>
              </a:spcAft>
              <a:buFont typeface="Arial" panose="020B0604020202020204" pitchFamily="34" charset="0"/>
              <a:buChar char="•"/>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6EB92D2C-231D-44C6-B7E1-0FB33DA2B925}"/>
              </a:ext>
            </a:extLst>
          </p:cNvPr>
          <p:cNvSpPr>
            <a:spLocks noGrp="1"/>
          </p:cNvSpPr>
          <p:nvPr>
            <p:ph type="sldNum" sz="quarter" idx="12"/>
          </p:nvPr>
        </p:nvSpPr>
        <p:spPr/>
        <p:txBody>
          <a:bodyPr/>
          <a:lstStyle/>
          <a:p>
            <a:fld id="{4000C4B2-41BC-D741-8B94-B76DB6967C01}" type="slidenum">
              <a:rPr lang="en-US"/>
              <a:pPr/>
              <a:t>52</a:t>
            </a:fld>
            <a:endParaRPr lang="en-US"/>
          </a:p>
        </p:txBody>
      </p:sp>
    </p:spTree>
    <p:extLst>
      <p:ext uri="{BB962C8B-B14F-4D97-AF65-F5344CB8AC3E}">
        <p14:creationId xmlns:p14="http://schemas.microsoft.com/office/powerpoint/2010/main" val="3808088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(1.-3.fáze)  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319597" y="1509081"/>
            <a:ext cx="836720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795094" y="1343938"/>
            <a:ext cx="7573843" cy="3850670"/>
          </a:xfrm>
          <a:prstGeom prst="rect">
            <a:avLst/>
          </a:prstGeom>
          <a:noFill/>
        </p:spPr>
        <p:txBody>
          <a:bodyPr wrap="square">
            <a:spAutoFit/>
          </a:bodyPr>
          <a:lstStyle/>
          <a:p>
            <a:pPr algn="just" defTabSz="457189">
              <a:lnSpc>
                <a:spcPct val="107000"/>
              </a:lnSpc>
              <a:spcAft>
                <a:spcPts val="800"/>
              </a:spcAft>
            </a:pPr>
            <a:r>
              <a:rPr lang="cs-CZ" dirty="0">
                <a:solidFill>
                  <a:srgbClr val="00B050"/>
                </a:solidFill>
                <a:latin typeface="Arial" panose="020B0604020202020204"/>
              </a:rPr>
              <a:t>Po předložení dokumentace k 3. fázi VZ zašle manažer projektu příjemci </a:t>
            </a:r>
            <a:r>
              <a:rPr lang="cs-CZ" u="sng" dirty="0">
                <a:solidFill>
                  <a:srgbClr val="00B050"/>
                </a:solidFill>
                <a:latin typeface="Arial" panose="020B0604020202020204"/>
              </a:rPr>
              <a:t>depeši s dotazem</a:t>
            </a:r>
            <a:r>
              <a:rPr lang="cs-CZ" dirty="0">
                <a:solidFill>
                  <a:srgbClr val="00B050"/>
                </a:solidFill>
                <a:latin typeface="Arial" panose="020B0604020202020204"/>
              </a:rPr>
              <a:t>, jakým způsobem plánuje předkládat </a:t>
            </a:r>
            <a:r>
              <a:rPr lang="cs-CZ" u="sng" dirty="0">
                <a:solidFill>
                  <a:srgbClr val="00B050"/>
                </a:solidFill>
                <a:latin typeface="Arial" panose="020B0604020202020204"/>
              </a:rPr>
              <a:t>soubor čerpání z rozpočtu stavby,</a:t>
            </a:r>
            <a:r>
              <a:rPr lang="cs-CZ" dirty="0">
                <a:solidFill>
                  <a:srgbClr val="00B050"/>
                </a:solidFill>
                <a:latin typeface="Arial" panose="020B0604020202020204"/>
              </a:rPr>
              <a:t> a případně zajistí vygenerování podkladu pro čerpání.</a:t>
            </a:r>
          </a:p>
          <a:p>
            <a:pPr algn="just" defTabSz="457189">
              <a:lnSpc>
                <a:spcPct val="107000"/>
              </a:lnSpc>
              <a:spcAft>
                <a:spcPts val="800"/>
              </a:spcAft>
            </a:pPr>
            <a:endParaRPr lang="cs-CZ" dirty="0">
              <a:solidFill>
                <a:prstClr val="black"/>
              </a:solidFill>
              <a:latin typeface="Arial" panose="020B0604020202020204"/>
              <a:ea typeface="Calibri" panose="020F0502020204030204" pitchFamily="34" charset="0"/>
              <a:cs typeface="Times New Roman" panose="02020603050405020304" pitchFamily="18" charset="0"/>
            </a:endParaRPr>
          </a:p>
          <a:p>
            <a:pPr algn="just" defTabSz="457189">
              <a:tabLst>
                <a:tab pos="457189" algn="l"/>
              </a:tabLst>
            </a:pPr>
            <a:r>
              <a:rPr lang="cs-CZ" b="1" dirty="0">
                <a:solidFill>
                  <a:prstClr val="black"/>
                </a:solidFill>
                <a:latin typeface="Arial" panose="020B0604020202020204"/>
                <a:cs typeface="Times New Roman" panose="02020603050405020304" pitchFamily="18" charset="0"/>
              </a:rPr>
              <a:t>U rozpočtů na stavební práce u </a:t>
            </a:r>
            <a:r>
              <a:rPr lang="cs-CZ" b="1" u="sng" dirty="0">
                <a:solidFill>
                  <a:prstClr val="black"/>
                </a:solidFill>
                <a:latin typeface="Arial" panose="020B0604020202020204"/>
                <a:cs typeface="Times New Roman" panose="02020603050405020304" pitchFamily="18" charset="0"/>
              </a:rPr>
              <a:t>zakázek malého rozsahu </a:t>
            </a:r>
            <a:br>
              <a:rPr lang="cs-CZ" b="1" dirty="0">
                <a:solidFill>
                  <a:prstClr val="black"/>
                </a:solidFill>
                <a:latin typeface="Arial" panose="020B0604020202020204"/>
                <a:cs typeface="Times New Roman" panose="02020603050405020304" pitchFamily="18" charset="0"/>
              </a:rPr>
            </a:br>
            <a:r>
              <a:rPr lang="cs-CZ" b="1" dirty="0">
                <a:solidFill>
                  <a:prstClr val="black"/>
                </a:solidFill>
                <a:latin typeface="Arial" panose="020B0604020202020204"/>
                <a:cs typeface="Times New Roman" panose="02020603050405020304" pitchFamily="18" charset="0"/>
              </a:rPr>
              <a:t>(viz kap. 5.4 OPPŽP):</a:t>
            </a:r>
          </a:p>
          <a:p>
            <a:pPr algn="just" defTabSz="457189">
              <a:tabLst>
                <a:tab pos="457189" algn="l"/>
              </a:tabLst>
            </a:pPr>
            <a:endParaRPr lang="cs-CZ" b="1" dirty="0">
              <a:solidFill>
                <a:prstClr val="black"/>
              </a:solidFill>
              <a:latin typeface="Arial" panose="020B0604020202020204"/>
              <a:cs typeface="Times New Roman" panose="02020603050405020304" pitchFamily="18" charset="0"/>
            </a:endParaRPr>
          </a:p>
          <a:p>
            <a:pPr marL="742938" lvl="1" indent="-285750" algn="just" defTabSz="457189">
              <a:lnSpc>
                <a:spcPct val="107000"/>
              </a:lnSpc>
              <a:spcAft>
                <a:spcPts val="800"/>
              </a:spcAft>
              <a:buFont typeface="Wingdings" panose="05000000000000000000" pitchFamily="2" charset="2"/>
              <a:buChar char="Ø"/>
              <a:tabLst>
                <a:tab pos="457189" algn="l"/>
              </a:tabLst>
            </a:pPr>
            <a:r>
              <a:rPr lang="cs-CZ" dirty="0">
                <a:solidFill>
                  <a:prstClr val="black"/>
                </a:solidFill>
                <a:latin typeface="Arial" panose="020B0604020202020204"/>
              </a:rPr>
              <a:t>Je </a:t>
            </a:r>
            <a:r>
              <a:rPr lang="cs-CZ" dirty="0">
                <a:latin typeface="Arial" panose="020B0604020202020204"/>
              </a:rPr>
              <a:t>doporučen </a:t>
            </a:r>
            <a:r>
              <a:rPr lang="cs-CZ" dirty="0">
                <a:solidFill>
                  <a:prstClr val="black"/>
                </a:solidFill>
                <a:latin typeface="Arial" panose="020B0604020202020204"/>
              </a:rPr>
              <a:t>stejný postup předkládání položkových rozpočtů (tj. v požadovaném formátu a podobě dle kap. 5.4 OPPŽP) </a:t>
            </a:r>
          </a:p>
          <a:p>
            <a:pPr defTabSz="457189"/>
            <a:endParaRPr lang="cs-CZ" dirty="0">
              <a:solidFill>
                <a:prstClr val="black"/>
              </a:solidFill>
              <a:latin typeface="Calibri" panose="020F0502020204030204" pitchFamily="34" charset="0"/>
              <a:ea typeface="Calibri" panose="020F0502020204030204" pitchFamily="34" charset="0"/>
            </a:endParaRPr>
          </a:p>
          <a:p>
            <a:pPr algn="just" defTabSz="457189">
              <a:lnSpc>
                <a:spcPct val="107000"/>
              </a:lnSpc>
              <a:spcAft>
                <a:spcPts val="800"/>
              </a:spcAft>
            </a:pPr>
            <a:endParaRPr lang="cs-CZ" dirty="0">
              <a:solidFill>
                <a:prstClr val="black"/>
              </a:solidFill>
              <a:latin typeface="Arial" panose="020B0604020202020204"/>
              <a:ea typeface="Calibri" panose="020F0502020204030204" pitchFamily="34" charset="0"/>
              <a:cs typeface="Times New Roman" panose="02020603050405020304" pitchFamily="18" charset="0"/>
            </a:endParaRPr>
          </a:p>
          <a:p>
            <a:pPr marL="628635" lvl="1" indent="-171446" defTabSz="457189">
              <a:lnSpc>
                <a:spcPct val="107000"/>
              </a:lnSpc>
              <a:spcAft>
                <a:spcPts val="800"/>
              </a:spcAft>
              <a:buFont typeface="Arial" panose="020B0604020202020204" pitchFamily="34" charset="0"/>
              <a:buChar char="•"/>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A5BEB509-527C-4B15-8C9A-58D6A0C7BFE8}"/>
              </a:ext>
            </a:extLst>
          </p:cNvPr>
          <p:cNvSpPr>
            <a:spLocks noGrp="1"/>
          </p:cNvSpPr>
          <p:nvPr>
            <p:ph type="sldNum" sz="quarter" idx="12"/>
          </p:nvPr>
        </p:nvSpPr>
        <p:spPr/>
        <p:txBody>
          <a:bodyPr/>
          <a:lstStyle/>
          <a:p>
            <a:fld id="{4000C4B2-41BC-D741-8B94-B76DB6967C01}" type="slidenum">
              <a:rPr lang="en-US"/>
              <a:pPr/>
              <a:t>53</a:t>
            </a:fld>
            <a:endParaRPr lang="en-US"/>
          </a:p>
        </p:txBody>
      </p:sp>
    </p:spTree>
    <p:extLst>
      <p:ext uri="{BB962C8B-B14F-4D97-AF65-F5344CB8AC3E}">
        <p14:creationId xmlns:p14="http://schemas.microsoft.com/office/powerpoint/2010/main" val="3115897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(1.-3.fáze)  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993445" y="1092496"/>
            <a:ext cx="6960093" cy="4429674"/>
          </a:xfrm>
          <a:prstGeom prst="rect">
            <a:avLst/>
          </a:prstGeom>
          <a:noFill/>
        </p:spPr>
        <p:txBody>
          <a:bodyPr wrap="square">
            <a:spAutoFit/>
          </a:bodyPr>
          <a:lstStyle/>
          <a:p>
            <a:pPr algn="just" defTabSz="457189">
              <a:lnSpc>
                <a:spcPct val="107000"/>
              </a:lnSpc>
              <a:spcAft>
                <a:spcPts val="800"/>
              </a:spcAft>
            </a:pPr>
            <a:endParaRPr lang="cs-CZ" b="1" dirty="0">
              <a:solidFill>
                <a:prstClr val="black"/>
              </a:solidFill>
              <a:latin typeface="Arial" panose="020B0604020202020204"/>
              <a:ea typeface="Calibri" panose="020F0502020204030204" pitchFamily="34" charset="0"/>
              <a:cs typeface="Times New Roman" panose="02020603050405020304" pitchFamily="18" charset="0"/>
            </a:endParaRPr>
          </a:p>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Nejčastější pochybení:</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a:t>
            </a:r>
            <a:r>
              <a:rPr lang="cs-CZ" u="sng" dirty="0">
                <a:solidFill>
                  <a:prstClr val="black"/>
                </a:solidFill>
                <a:latin typeface="Arial" panose="020B0604020202020204"/>
                <a:ea typeface="Calibri" panose="020F0502020204030204" pitchFamily="34" charset="0"/>
                <a:cs typeface="Times New Roman" panose="02020603050405020304" pitchFamily="18" charset="0"/>
              </a:rPr>
              <a:t>není přímým výstupem ze softwaru </a:t>
            </a:r>
            <a:br>
              <a:rPr lang="cs-CZ" dirty="0">
                <a:solidFill>
                  <a:prstClr val="black"/>
                </a:solidFill>
                <a:latin typeface="Arial" panose="020B0604020202020204"/>
                <a:ea typeface="Calibri" panose="020F0502020204030204" pitchFamily="34" charset="0"/>
                <a:cs typeface="Times New Roman" panose="02020603050405020304" pitchFamily="18" charset="0"/>
              </a:rPr>
            </a:br>
            <a:r>
              <a:rPr lang="cs-CZ" u="sng" dirty="0">
                <a:solidFill>
                  <a:prstClr val="black"/>
                </a:solidFill>
                <a:latin typeface="Arial" panose="020B0604020202020204"/>
                <a:ea typeface="Calibri" panose="020F0502020204030204" pitchFamily="34" charset="0"/>
                <a:cs typeface="Times New Roman" panose="02020603050405020304" pitchFamily="18" charset="0"/>
              </a:rPr>
              <a:t>pro rozpočtování</a:t>
            </a:r>
            <a:r>
              <a:rPr lang="cs-CZ" dirty="0">
                <a:solidFill>
                  <a:prstClr val="black"/>
                </a:solidFill>
                <a:latin typeface="Arial" panose="020B0604020202020204"/>
                <a:ea typeface="Calibri" panose="020F0502020204030204" pitchFamily="34" charset="0"/>
                <a:cs typeface="Times New Roman" panose="02020603050405020304" pitchFamily="18" charset="0"/>
              </a:rPr>
              <a:t> (např. rozpočet je předložen v Excelu, který vznikl sloučením výstupů z různých rozpočtových softwarů).</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obsahuje </a:t>
            </a:r>
            <a:r>
              <a:rPr lang="cs-CZ" u="sng" dirty="0">
                <a:solidFill>
                  <a:prstClr val="black"/>
                </a:solidFill>
                <a:latin typeface="Arial" panose="020B0604020202020204"/>
                <a:ea typeface="Calibri" panose="020F0502020204030204" pitchFamily="34" charset="0"/>
                <a:cs typeface="Times New Roman" panose="02020603050405020304" pitchFamily="18" charset="0"/>
              </a:rPr>
              <a:t>odkazy na samostatné rozpočty</a:t>
            </a:r>
            <a:r>
              <a:rPr lang="cs-CZ" dirty="0">
                <a:solidFill>
                  <a:prstClr val="black"/>
                </a:solidFill>
                <a:latin typeface="Arial" panose="020B0604020202020204"/>
                <a:ea typeface="Calibri" panose="020F0502020204030204" pitchFamily="34" charset="0"/>
                <a:cs typeface="Times New Roman" panose="02020603050405020304" pitchFamily="18" charset="0"/>
              </a:rPr>
              <a:t>.</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obsahuje </a:t>
            </a:r>
            <a:r>
              <a:rPr lang="cs-CZ" u="sng" dirty="0">
                <a:solidFill>
                  <a:prstClr val="black"/>
                </a:solidFill>
                <a:latin typeface="Arial" panose="020B0604020202020204"/>
                <a:ea typeface="Calibri" panose="020F0502020204030204" pitchFamily="34" charset="0"/>
                <a:cs typeface="Times New Roman" panose="02020603050405020304" pitchFamily="18" charset="0"/>
              </a:rPr>
              <a:t>nedostatečně specifikované položky</a:t>
            </a:r>
            <a:r>
              <a:rPr lang="cs-CZ" dirty="0">
                <a:solidFill>
                  <a:prstClr val="black"/>
                </a:solidFill>
                <a:latin typeface="Arial" panose="020B0604020202020204"/>
                <a:ea typeface="Calibri" panose="020F0502020204030204" pitchFamily="34" charset="0"/>
                <a:cs typeface="Times New Roman" panose="02020603050405020304" pitchFamily="18" charset="0"/>
              </a:rPr>
              <a:t>, není v souladu s vyhláškou 169/2016 Sb.</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obsahuje </a:t>
            </a:r>
            <a:r>
              <a:rPr lang="cs-CZ" u="sng" dirty="0">
                <a:solidFill>
                  <a:prstClr val="black"/>
                </a:solidFill>
                <a:latin typeface="Arial" panose="020B0604020202020204"/>
                <a:ea typeface="Calibri" panose="020F0502020204030204" pitchFamily="34" charset="0"/>
                <a:cs typeface="Times New Roman" panose="02020603050405020304" pitchFamily="18" charset="0"/>
              </a:rPr>
              <a:t>obchodní názvy a dodávky a služby nesouvisející se stavebními pracemi, např.</a:t>
            </a:r>
            <a:r>
              <a:rPr lang="cs-CZ" dirty="0">
                <a:solidFill>
                  <a:prstClr val="black"/>
                </a:solidFill>
                <a:latin typeface="Arial" panose="020B0604020202020204"/>
                <a:ea typeface="Calibri" panose="020F0502020204030204" pitchFamily="34" charset="0"/>
                <a:cs typeface="Times New Roman" panose="02020603050405020304" pitchFamily="18" charset="0"/>
              </a:rPr>
              <a:t> </a:t>
            </a:r>
            <a:r>
              <a:rPr lang="cs-CZ" dirty="0">
                <a:latin typeface="Arial" panose="020B0604020202020204"/>
                <a:ea typeface="Calibri" panose="020F0502020204030204" pitchFamily="34" charset="0"/>
                <a:cs typeface="Times New Roman" panose="02020603050405020304" pitchFamily="18" charset="0"/>
              </a:rPr>
              <a:t>autorský dozor, pojištění, záruky, rezerva, inženýrské činnosti, apod. </a:t>
            </a:r>
          </a:p>
          <a:p>
            <a:pPr marL="457189" lvl="1" defTabSz="457189">
              <a:lnSpc>
                <a:spcPct val="107000"/>
              </a:lnSpc>
              <a:spcAft>
                <a:spcPts val="800"/>
              </a:spcAft>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0851C911-FB65-4829-8E49-DB4F10397C1A}"/>
              </a:ext>
            </a:extLst>
          </p:cNvPr>
          <p:cNvSpPr>
            <a:spLocks noGrp="1"/>
          </p:cNvSpPr>
          <p:nvPr>
            <p:ph type="sldNum" sz="quarter" idx="12"/>
          </p:nvPr>
        </p:nvSpPr>
        <p:spPr/>
        <p:txBody>
          <a:bodyPr/>
          <a:lstStyle/>
          <a:p>
            <a:fld id="{4000C4B2-41BC-D741-8B94-B76DB6967C01}" type="slidenum">
              <a:rPr lang="en-US"/>
              <a:pPr/>
              <a:t>54</a:t>
            </a:fld>
            <a:endParaRPr lang="en-US"/>
          </a:p>
        </p:txBody>
      </p:sp>
    </p:spTree>
    <p:extLst>
      <p:ext uri="{BB962C8B-B14F-4D97-AF65-F5344CB8AC3E}">
        <p14:creationId xmlns:p14="http://schemas.microsoft.com/office/powerpoint/2010/main" val="105051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fontScale="775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ROZPOČTY k VZ ( změny smlouvy/dodatky )</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782743" y="1387544"/>
            <a:ext cx="7466991" cy="4931222"/>
          </a:xfrm>
          <a:prstGeom prst="rect">
            <a:avLst/>
          </a:prstGeom>
          <a:noFill/>
        </p:spPr>
        <p:txBody>
          <a:bodyPr wrap="square">
            <a:spAutoFit/>
          </a:bodyPr>
          <a:lstStyle/>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U rozpočtů na stavební práce u zakázek, které nejsou zakázkami malého rozsahu platí následující povinnosti (viz kap. 5.5 OPPŽP):</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rPr>
              <a:t>Předložit </a:t>
            </a:r>
            <a:r>
              <a:rPr lang="cs-CZ" u="sng" dirty="0">
                <a:solidFill>
                  <a:prstClr val="black"/>
                </a:solidFill>
                <a:latin typeface="Arial" panose="020B0604020202020204"/>
                <a:ea typeface="Calibri" panose="020F0502020204030204" pitchFamily="34" charset="0"/>
              </a:rPr>
              <a:t>položkový rozpočet změny</a:t>
            </a:r>
            <a:r>
              <a:rPr lang="cs-CZ" dirty="0">
                <a:solidFill>
                  <a:prstClr val="black"/>
                </a:solidFill>
                <a:latin typeface="Arial" panose="020B0604020202020204"/>
                <a:ea typeface="Calibri" panose="020F0502020204030204" pitchFamily="34" charset="0"/>
              </a:rPr>
              <a:t>.</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Dodržet požadovaný </a:t>
            </a:r>
            <a:r>
              <a:rPr lang="cs-CZ" u="sng" dirty="0">
                <a:solidFill>
                  <a:prstClr val="black"/>
                </a:solidFill>
                <a:latin typeface="Arial" panose="020B0604020202020204"/>
                <a:ea typeface="Calibri" panose="020F0502020204030204" pitchFamily="34" charset="0"/>
                <a:cs typeface="Times New Roman" panose="02020603050405020304" pitchFamily="18" charset="0"/>
              </a:rPr>
              <a:t>formát rozpočtu</a:t>
            </a:r>
            <a:r>
              <a:rPr lang="cs-CZ" dirty="0">
                <a:solidFill>
                  <a:prstClr val="black"/>
                </a:solidFill>
                <a:latin typeface="Arial" panose="020B0604020202020204"/>
                <a:ea typeface="Calibri" panose="020F0502020204030204" pitchFamily="34" charset="0"/>
                <a:cs typeface="Times New Roman" panose="02020603050405020304" pitchFamily="18" charset="0"/>
              </a:rPr>
              <a:t> a jeho podobu (dle vyhlášky č. 169/2016 Sb.), a ustanovení ke způsobu ocenění změn.</a:t>
            </a:r>
          </a:p>
          <a:p>
            <a:pPr marL="742939" lvl="1" indent="-285750" algn="just" defTabSz="457189">
              <a:lnSpc>
                <a:spcPct val="107000"/>
              </a:lnSpc>
              <a:spcAft>
                <a:spcPts val="800"/>
              </a:spcAft>
              <a:buFont typeface="Wingdings" panose="05000000000000000000" pitchFamily="2" charset="2"/>
              <a:buChar char="Ø"/>
            </a:pPr>
            <a:r>
              <a:rPr lang="cs-CZ" dirty="0">
                <a:latin typeface="Arial" panose="020B0604020202020204"/>
                <a:ea typeface="Calibri" panose="020F0502020204030204" pitchFamily="34" charset="0"/>
                <a:cs typeface="Times New Roman" panose="02020603050405020304" pitchFamily="18" charset="0"/>
              </a:rPr>
              <a:t>Podrobné zdůvodnění ve změnových listech</a:t>
            </a:r>
          </a:p>
          <a:p>
            <a:pPr algn="just" defTabSz="457189">
              <a:lnSpc>
                <a:spcPct val="107000"/>
              </a:lnSpc>
              <a:spcAft>
                <a:spcPts val="800"/>
              </a:spcAft>
            </a:pPr>
            <a:r>
              <a:rPr lang="cs-CZ" b="1" dirty="0">
                <a:solidFill>
                  <a:prstClr val="black"/>
                </a:solidFill>
                <a:latin typeface="Arial" panose="020B0604020202020204"/>
                <a:ea typeface="Calibri" panose="020F0502020204030204" pitchFamily="34" charset="0"/>
                <a:cs typeface="Times New Roman" panose="02020603050405020304" pitchFamily="18" charset="0"/>
              </a:rPr>
              <a:t>Nejčastější pochybení:</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Rozpočet není přímým </a:t>
            </a:r>
            <a:r>
              <a:rPr lang="cs-CZ" u="sng" dirty="0">
                <a:solidFill>
                  <a:prstClr val="black"/>
                </a:solidFill>
                <a:latin typeface="Arial" panose="020B0604020202020204"/>
                <a:ea typeface="Calibri" panose="020F0502020204030204" pitchFamily="34" charset="0"/>
                <a:cs typeface="Times New Roman" panose="02020603050405020304" pitchFamily="18" charset="0"/>
              </a:rPr>
              <a:t>výstupem ze softwaru</a:t>
            </a:r>
            <a:r>
              <a:rPr lang="cs-CZ" dirty="0">
                <a:solidFill>
                  <a:prstClr val="black"/>
                </a:solidFill>
                <a:latin typeface="Arial" panose="020B0604020202020204"/>
                <a:ea typeface="Calibri" panose="020F0502020204030204" pitchFamily="34" charset="0"/>
                <a:cs typeface="Times New Roman" panose="02020603050405020304" pitchFamily="18" charset="0"/>
              </a:rPr>
              <a:t> pro rozpočtování.</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Způsob </a:t>
            </a:r>
            <a:r>
              <a:rPr lang="cs-CZ" u="sng" dirty="0">
                <a:solidFill>
                  <a:prstClr val="black"/>
                </a:solidFill>
                <a:latin typeface="Arial" panose="020B0604020202020204"/>
                <a:ea typeface="Calibri" panose="020F0502020204030204" pitchFamily="34" charset="0"/>
                <a:cs typeface="Times New Roman" panose="02020603050405020304" pitchFamily="18" charset="0"/>
              </a:rPr>
              <a:t>ocenění změn</a:t>
            </a:r>
            <a:r>
              <a:rPr lang="cs-CZ" dirty="0">
                <a:solidFill>
                  <a:prstClr val="black"/>
                </a:solidFill>
                <a:latin typeface="Arial" panose="020B0604020202020204"/>
                <a:ea typeface="Calibri" panose="020F0502020204030204" pitchFamily="34" charset="0"/>
                <a:cs typeface="Times New Roman" panose="02020603050405020304" pitchFamily="18" charset="0"/>
              </a:rPr>
              <a:t> není proveden v souladu s ustanovením Smlouvy o dílo.</a:t>
            </a:r>
          </a:p>
          <a:p>
            <a:pPr marL="742939" lvl="1" indent="-285750" algn="just" defTabSz="457189">
              <a:lnSpc>
                <a:spcPct val="107000"/>
              </a:lnSpc>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Při ocenění pomocí individuální kalkulace ceny – </a:t>
            </a:r>
            <a:r>
              <a:rPr lang="cs-CZ" u="sng" dirty="0">
                <a:solidFill>
                  <a:prstClr val="black"/>
                </a:solidFill>
                <a:latin typeface="Arial" panose="020B0604020202020204"/>
                <a:ea typeface="Calibri" panose="020F0502020204030204" pitchFamily="34" charset="0"/>
                <a:cs typeface="Times New Roman" panose="02020603050405020304" pitchFamily="18" charset="0"/>
              </a:rPr>
              <a:t>nedostatečné zdůvodnění výpočtu individuální kalkulace</a:t>
            </a:r>
            <a:r>
              <a:rPr lang="cs-CZ" dirty="0">
                <a:solidFill>
                  <a:prstClr val="black"/>
                </a:solidFill>
                <a:latin typeface="Arial" panose="020B0604020202020204"/>
                <a:ea typeface="Calibri" panose="020F0502020204030204" pitchFamily="34" charset="0"/>
                <a:cs typeface="Times New Roman" panose="02020603050405020304" pitchFamily="18" charset="0"/>
              </a:rPr>
              <a:t>. </a:t>
            </a:r>
          </a:p>
          <a:p>
            <a:pPr marL="457189" lvl="1" defTabSz="457189">
              <a:lnSpc>
                <a:spcPct val="107000"/>
              </a:lnSpc>
              <a:spcAft>
                <a:spcPts val="800"/>
              </a:spcAft>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C6B3E808-488C-41FB-A837-1A20D6E84E1B}"/>
              </a:ext>
            </a:extLst>
          </p:cNvPr>
          <p:cNvSpPr>
            <a:spLocks noGrp="1"/>
          </p:cNvSpPr>
          <p:nvPr>
            <p:ph type="sldNum" sz="quarter" idx="12"/>
          </p:nvPr>
        </p:nvSpPr>
        <p:spPr/>
        <p:txBody>
          <a:bodyPr/>
          <a:lstStyle/>
          <a:p>
            <a:fld id="{4000C4B2-41BC-D741-8B94-B76DB6967C01}" type="slidenum">
              <a:rPr lang="en-US"/>
              <a:pPr/>
              <a:t>55</a:t>
            </a:fld>
            <a:endParaRPr lang="en-US"/>
          </a:p>
        </p:txBody>
      </p:sp>
    </p:spTree>
    <p:extLst>
      <p:ext uri="{BB962C8B-B14F-4D97-AF65-F5344CB8AC3E}">
        <p14:creationId xmlns:p14="http://schemas.microsoft.com/office/powerpoint/2010/main" val="1998363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ROZPOČTY k Žádosti o platbu</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894271" y="1092498"/>
            <a:ext cx="7566164" cy="4624599"/>
          </a:xfrm>
          <a:prstGeom prst="rect">
            <a:avLst/>
          </a:prstGeom>
          <a:noFill/>
        </p:spPr>
        <p:txBody>
          <a:bodyPr wrap="square">
            <a:spAutoFit/>
          </a:bodyPr>
          <a:lstStyle/>
          <a:p>
            <a:pPr algn="just" defTabSz="457189">
              <a:lnSpc>
                <a:spcPct val="107000"/>
              </a:lnSpc>
              <a:spcAft>
                <a:spcPts val="800"/>
              </a:spcAft>
            </a:pPr>
            <a:r>
              <a:rPr lang="cs-CZ" sz="1500" b="1" dirty="0">
                <a:solidFill>
                  <a:prstClr val="black"/>
                </a:solidFill>
                <a:latin typeface="Arial" panose="020B0604020202020204"/>
                <a:ea typeface="Calibri" panose="020F0502020204030204" pitchFamily="34" charset="0"/>
                <a:cs typeface="Times New Roman" panose="02020603050405020304" pitchFamily="18" charset="0"/>
              </a:rPr>
              <a:t>U rozpočtů na stavební práce u zakázek, které nejsou zakázkami malého rozsahu platí následující povinnosti:</a:t>
            </a:r>
          </a:p>
          <a:p>
            <a:pPr marL="742938" lvl="1" indent="-285750" algn="just" defTabSz="457189">
              <a:spcAft>
                <a:spcPts val="800"/>
              </a:spcAft>
              <a:buFont typeface="Wingdings" panose="05000000000000000000" pitchFamily="2" charset="2"/>
              <a:buChar char="Ø"/>
            </a:pPr>
            <a:r>
              <a:rPr lang="cs-CZ" sz="1500" dirty="0">
                <a:solidFill>
                  <a:prstClr val="black"/>
                </a:solidFill>
                <a:latin typeface="Arial" panose="020B0604020202020204"/>
                <a:ea typeface="Calibri" panose="020F0502020204030204" pitchFamily="34" charset="0"/>
                <a:cs typeface="Times New Roman" panose="02020603050405020304" pitchFamily="18" charset="0"/>
              </a:rPr>
              <a:t>K </a:t>
            </a:r>
            <a:r>
              <a:rPr lang="cs-CZ" sz="1500" b="1" dirty="0">
                <a:solidFill>
                  <a:prstClr val="black"/>
                </a:solidFill>
                <a:latin typeface="Arial" panose="020B0604020202020204"/>
                <a:ea typeface="Calibri" panose="020F0502020204030204" pitchFamily="34" charset="0"/>
                <a:cs typeface="Times New Roman" panose="02020603050405020304" pitchFamily="18" charset="0"/>
              </a:rPr>
              <a:t>soupisům provedených prací </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je třeba </a:t>
            </a:r>
            <a:r>
              <a:rPr lang="cs-CZ" sz="1500" b="1" dirty="0">
                <a:solidFill>
                  <a:prstClr val="black"/>
                </a:solidFill>
                <a:latin typeface="Arial" panose="020B0604020202020204"/>
                <a:ea typeface="Calibri" panose="020F0502020204030204" pitchFamily="34" charset="0"/>
                <a:cs typeface="Times New Roman" panose="02020603050405020304" pitchFamily="18" charset="0"/>
              </a:rPr>
              <a:t>doložit soubory čerpání </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formou výstupu ze softwaru pro rozpočtování, který je ve shodné struktuře a formátu jako byl smluvní rozpočet stavebních prací (tento výstup musí umožňovat zpětný import do softwaru pro rozpočtování), případně jiný rozpočet odsouhlasený Centrem. </a:t>
            </a:r>
          </a:p>
          <a:p>
            <a:pPr marL="742938" lvl="1" indent="-285750" algn="just" defTabSz="457189">
              <a:spcAft>
                <a:spcPts val="800"/>
              </a:spcAft>
              <a:buFont typeface="Wingdings" panose="05000000000000000000" pitchFamily="2" charset="2"/>
              <a:buChar char="Ø"/>
            </a:pPr>
            <a:r>
              <a:rPr lang="cs-CZ" sz="1500" dirty="0">
                <a:solidFill>
                  <a:prstClr val="black"/>
                </a:solidFill>
                <a:latin typeface="Arial" panose="020B0604020202020204"/>
                <a:ea typeface="Calibri" panose="020F0502020204030204" pitchFamily="34" charset="0"/>
                <a:cs typeface="Times New Roman" panose="02020603050405020304" pitchFamily="18" charset="0"/>
              </a:rPr>
              <a:t>Doporučené </a:t>
            </a:r>
            <a:r>
              <a:rPr lang="cs-CZ" sz="1500" b="1" dirty="0">
                <a:solidFill>
                  <a:prstClr val="black"/>
                </a:solidFill>
                <a:latin typeface="Arial" panose="020B0604020202020204"/>
                <a:ea typeface="Calibri" panose="020F0502020204030204" pitchFamily="34" charset="0"/>
                <a:cs typeface="Times New Roman" panose="02020603050405020304" pitchFamily="18" charset="0"/>
              </a:rPr>
              <a:t>elektronické formáty </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jsou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kz</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kza</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unixml</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rts</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.xc4,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utf</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a:t>
            </a:r>
            <a:r>
              <a:rPr lang="cs-CZ" sz="1500" dirty="0" err="1">
                <a:solidFill>
                  <a:prstClr val="black"/>
                </a:solidFill>
                <a:latin typeface="Arial" panose="020B0604020202020204"/>
                <a:ea typeface="Calibri" panose="020F0502020204030204" pitchFamily="34" charset="0"/>
                <a:cs typeface="Times New Roman" panose="02020603050405020304" pitchFamily="18" charset="0"/>
              </a:rPr>
              <a:t>StavData</a:t>
            </a:r>
            <a:r>
              <a:rPr lang="cs-CZ" sz="1500" dirty="0">
                <a:solidFill>
                  <a:prstClr val="black"/>
                </a:solidFill>
                <a:latin typeface="Arial" panose="020B0604020202020204"/>
                <a:ea typeface="Calibri" panose="020F0502020204030204" pitchFamily="34" charset="0"/>
                <a:cs typeface="Times New Roman" panose="02020603050405020304" pitchFamily="18" charset="0"/>
              </a:rPr>
              <a:t>, uzamčený excelovský soubor, který je přímým výstupem softwaru pro rozpočtování </a:t>
            </a:r>
            <a:r>
              <a:rPr lang="cs-CZ" sz="1500" dirty="0">
                <a:solidFill>
                  <a:prstClr val="black"/>
                </a:solidFill>
                <a:latin typeface="Arial" panose="020B0604020202020204"/>
                <a:cs typeface="Times New Roman" panose="02020603050405020304" pitchFamily="18" charset="0"/>
              </a:rPr>
              <a:t>nebo </a:t>
            </a:r>
            <a:r>
              <a:rPr lang="cs-CZ" sz="1500" b="1" dirty="0">
                <a:solidFill>
                  <a:srgbClr val="00B050"/>
                </a:solidFill>
                <a:latin typeface="Arial" panose="020B0604020202020204"/>
                <a:cs typeface="Times New Roman" panose="02020603050405020304" pitchFamily="18" charset="0"/>
              </a:rPr>
              <a:t>nasdílení čerpání v aplikaci Průběh výstavby </a:t>
            </a:r>
            <a:r>
              <a:rPr lang="cs-CZ" sz="1500" b="1" dirty="0">
                <a:solidFill>
                  <a:prstClr val="black"/>
                </a:solidFill>
                <a:latin typeface="Arial" panose="020B0604020202020204"/>
                <a:cs typeface="Times New Roman" panose="02020603050405020304" pitchFamily="18" charset="0"/>
              </a:rPr>
              <a:t>prostřednictvím BIM Platformy</a:t>
            </a:r>
            <a:r>
              <a:rPr lang="cs-CZ" sz="1500" dirty="0">
                <a:solidFill>
                  <a:prstClr val="black"/>
                </a:solidFill>
                <a:latin typeface="Arial" panose="020B0604020202020204"/>
                <a:cs typeface="Times New Roman" panose="02020603050405020304" pitchFamily="18" charset="0"/>
              </a:rPr>
              <a:t> nebo zaslání vyplněné </a:t>
            </a:r>
            <a:r>
              <a:rPr lang="cs-CZ" sz="1500" b="1" dirty="0">
                <a:solidFill>
                  <a:prstClr val="black"/>
                </a:solidFill>
                <a:latin typeface="Arial" panose="020B0604020202020204"/>
                <a:cs typeface="Times New Roman" panose="02020603050405020304" pitchFamily="18" charset="0"/>
              </a:rPr>
              <a:t>excelové šablony </a:t>
            </a:r>
            <a:r>
              <a:rPr lang="cs-CZ" sz="1500" dirty="0">
                <a:solidFill>
                  <a:prstClr val="black"/>
                </a:solidFill>
                <a:latin typeface="Arial" panose="020B0604020202020204"/>
                <a:cs typeface="Times New Roman" panose="02020603050405020304" pitchFamily="18" charset="0"/>
              </a:rPr>
              <a:t>vygenerované rozpočtářem Centra.</a:t>
            </a:r>
            <a:endParaRPr lang="cs-CZ" sz="1500" dirty="0">
              <a:solidFill>
                <a:srgbClr val="FF0000"/>
              </a:solidFill>
              <a:latin typeface="Arial" panose="020B0604020202020204"/>
              <a:cs typeface="Times New Roman" panose="02020603050405020304" pitchFamily="18" charset="0"/>
            </a:endParaRPr>
          </a:p>
          <a:p>
            <a:pPr defTabSz="457189">
              <a:lnSpc>
                <a:spcPct val="107000"/>
              </a:lnSpc>
              <a:spcAft>
                <a:spcPts val="800"/>
              </a:spcAft>
            </a:pPr>
            <a:r>
              <a:rPr lang="cs-CZ" sz="1500" b="1" dirty="0">
                <a:solidFill>
                  <a:prstClr val="black"/>
                </a:solidFill>
                <a:latin typeface="Arial" panose="020B0604020202020204"/>
                <a:ea typeface="Calibri" panose="020F0502020204030204" pitchFamily="34" charset="0"/>
                <a:cs typeface="Times New Roman" panose="02020603050405020304" pitchFamily="18" charset="0"/>
              </a:rPr>
              <a:t>Nejčastější pochybení</a:t>
            </a:r>
          </a:p>
          <a:p>
            <a:pPr marL="742939" lvl="1" indent="-285750" algn="just" defTabSz="457189">
              <a:lnSpc>
                <a:spcPct val="107000"/>
              </a:lnSpc>
              <a:spcAft>
                <a:spcPts val="800"/>
              </a:spcAft>
              <a:buFont typeface="Wingdings" panose="05000000000000000000" pitchFamily="2" charset="2"/>
              <a:buChar char="Ø"/>
            </a:pPr>
            <a:r>
              <a:rPr lang="cs-CZ" sz="1500" b="1" dirty="0">
                <a:solidFill>
                  <a:prstClr val="black"/>
                </a:solidFill>
                <a:latin typeface="Arial" panose="020B0604020202020204"/>
                <a:cs typeface="Times New Roman" panose="02020603050405020304" pitchFamily="18" charset="0"/>
              </a:rPr>
              <a:t>Nesoulad čerpání </a:t>
            </a:r>
            <a:r>
              <a:rPr lang="cs-CZ" sz="1500" dirty="0">
                <a:solidFill>
                  <a:prstClr val="black"/>
                </a:solidFill>
                <a:latin typeface="Arial" panose="020B0604020202020204"/>
                <a:cs typeface="Times New Roman" panose="02020603050405020304" pitchFamily="18" charset="0"/>
              </a:rPr>
              <a:t>(soupisů provedených prací) s položkovým rozpočtem Smlouvy o dílo a dodatků.</a:t>
            </a:r>
          </a:p>
          <a:p>
            <a:pPr marL="742939" lvl="1" indent="-285750" algn="just" defTabSz="457189">
              <a:lnSpc>
                <a:spcPct val="107000"/>
              </a:lnSpc>
              <a:spcAft>
                <a:spcPts val="800"/>
              </a:spcAft>
              <a:buFont typeface="Wingdings" panose="05000000000000000000" pitchFamily="2" charset="2"/>
              <a:buChar char="Ø"/>
            </a:pPr>
            <a:r>
              <a:rPr lang="cs-CZ" sz="1500" dirty="0">
                <a:solidFill>
                  <a:prstClr val="black"/>
                </a:solidFill>
                <a:latin typeface="Arial" panose="020B0604020202020204"/>
                <a:cs typeface="Times New Roman" panose="02020603050405020304" pitchFamily="18" charset="0"/>
              </a:rPr>
              <a:t>V důsledku méněprací v dodatcích dochází k </a:t>
            </a:r>
            <a:r>
              <a:rPr lang="cs-CZ" sz="1500" b="1" dirty="0">
                <a:solidFill>
                  <a:prstClr val="black"/>
                </a:solidFill>
                <a:latin typeface="Arial" panose="020B0604020202020204"/>
                <a:cs typeface="Times New Roman" panose="02020603050405020304" pitchFamily="18" charset="0"/>
              </a:rPr>
              <a:t>přečerpání souvisejících položek </a:t>
            </a:r>
            <a:r>
              <a:rPr lang="cs-CZ" sz="1500" dirty="0">
                <a:solidFill>
                  <a:prstClr val="black"/>
                </a:solidFill>
                <a:latin typeface="Arial" panose="020B0604020202020204"/>
                <a:cs typeface="Times New Roman" panose="02020603050405020304" pitchFamily="18" charset="0"/>
              </a:rPr>
              <a:t>rozpočtu Smlouvy o dílo.</a:t>
            </a:r>
          </a:p>
        </p:txBody>
      </p:sp>
      <p:sp>
        <p:nvSpPr>
          <p:cNvPr id="2" name="Zástupný symbol pro číslo snímku 1">
            <a:extLst>
              <a:ext uri="{FF2B5EF4-FFF2-40B4-BE49-F238E27FC236}">
                <a16:creationId xmlns:a16="http://schemas.microsoft.com/office/drawing/2014/main" id="{69C26A19-FE06-4A29-9177-474EDBA11354}"/>
              </a:ext>
            </a:extLst>
          </p:cNvPr>
          <p:cNvSpPr>
            <a:spLocks noGrp="1"/>
          </p:cNvSpPr>
          <p:nvPr>
            <p:ph type="sldNum" sz="quarter" idx="12"/>
          </p:nvPr>
        </p:nvSpPr>
        <p:spPr/>
        <p:txBody>
          <a:bodyPr/>
          <a:lstStyle/>
          <a:p>
            <a:fld id="{4000C4B2-41BC-D741-8B94-B76DB6967C01}" type="slidenum">
              <a:rPr lang="en-US"/>
              <a:pPr/>
              <a:t>56</a:t>
            </a:fld>
            <a:endParaRPr lang="en-US"/>
          </a:p>
        </p:txBody>
      </p:sp>
    </p:spTree>
    <p:extLst>
      <p:ext uri="{BB962C8B-B14F-4D97-AF65-F5344CB8AC3E}">
        <p14:creationId xmlns:p14="http://schemas.microsoft.com/office/powerpoint/2010/main" val="4142948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894269" y="1214033"/>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BIM Platforma</a:t>
            </a:r>
            <a:endParaRPr lang="en-US" sz="2800" cap="all" dirty="0">
              <a:solidFill>
                <a:srgbClr val="FF0000"/>
              </a:solidFi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11" name="TextovéPole 10">
            <a:extLst>
              <a:ext uri="{FF2B5EF4-FFF2-40B4-BE49-F238E27FC236}">
                <a16:creationId xmlns:a16="http://schemas.microsoft.com/office/drawing/2014/main" id="{57988D09-2520-45E9-9BC4-B97CDE589DF7}"/>
              </a:ext>
            </a:extLst>
          </p:cNvPr>
          <p:cNvSpPr txBox="1"/>
          <p:nvPr/>
        </p:nvSpPr>
        <p:spPr>
          <a:xfrm>
            <a:off x="993445" y="1304060"/>
            <a:ext cx="6960093" cy="5413020"/>
          </a:xfrm>
          <a:prstGeom prst="rect">
            <a:avLst/>
          </a:prstGeom>
          <a:noFill/>
        </p:spPr>
        <p:txBody>
          <a:bodyPr wrap="square">
            <a:spAutoFit/>
          </a:bodyPr>
          <a:lstStyle/>
          <a:p>
            <a:pPr marL="285750" indent="-285750" algn="just" defTabSz="457189">
              <a:spcBef>
                <a:spcPts val="1800"/>
              </a:spcBef>
              <a:spcAft>
                <a:spcPts val="800"/>
              </a:spcAft>
              <a:buFont typeface="Wingdings" panose="05000000000000000000" pitchFamily="2" charset="2"/>
              <a:buChar char="Ø"/>
            </a:pPr>
            <a:r>
              <a:rPr lang="cs-CZ" dirty="0">
                <a:latin typeface="Arial" panose="020B0604020202020204"/>
                <a:ea typeface="Calibri" panose="020F0502020204030204" pitchFamily="34" charset="0"/>
                <a:cs typeface="Times New Roman" panose="02020603050405020304" pitchFamily="18" charset="0"/>
              </a:rPr>
              <a:t>Příjemce/zhotovitel stavby </a:t>
            </a:r>
            <a:r>
              <a:rPr lang="cs-CZ" b="1" dirty="0">
                <a:latin typeface="Arial" panose="020B0604020202020204"/>
                <a:ea typeface="Calibri" panose="020F0502020204030204" pitchFamily="34" charset="0"/>
                <a:cs typeface="Times New Roman" panose="02020603050405020304" pitchFamily="18" charset="0"/>
              </a:rPr>
              <a:t>nepoužívá </a:t>
            </a:r>
            <a:r>
              <a:rPr lang="cs-CZ" dirty="0">
                <a:latin typeface="Arial" panose="020B0604020202020204"/>
                <a:ea typeface="Calibri" panose="020F0502020204030204" pitchFamily="34" charset="0"/>
                <a:cs typeface="Times New Roman" panose="02020603050405020304" pitchFamily="18" charset="0"/>
              </a:rPr>
              <a:t>aplikaci Průběh výstavby a </a:t>
            </a:r>
            <a:r>
              <a:rPr lang="cs-CZ" b="1" dirty="0">
                <a:latin typeface="Arial" panose="020B0604020202020204"/>
                <a:ea typeface="Calibri" panose="020F0502020204030204" pitchFamily="34" charset="0"/>
                <a:cs typeface="Times New Roman" panose="02020603050405020304" pitchFamily="18" charset="0"/>
              </a:rPr>
              <a:t>potřebuje od Centra nasdílet</a:t>
            </a:r>
            <a:r>
              <a:rPr lang="cs-CZ" dirty="0">
                <a:latin typeface="Arial" panose="020B0604020202020204"/>
                <a:ea typeface="Calibri" panose="020F0502020204030204" pitchFamily="34" charset="0"/>
                <a:cs typeface="Times New Roman" panose="02020603050405020304" pitchFamily="18" charset="0"/>
              </a:rPr>
              <a:t> smluvní rozpočet včetně dodatků pro vyplnění čerpání: příjemce si zaregistruje účet na </a:t>
            </a:r>
            <a:r>
              <a:rPr lang="cs-CZ" dirty="0">
                <a:latin typeface="Arial" panose="020B0604020202020204"/>
                <a:ea typeface="Calibri" panose="020F0502020204030204" pitchFamily="34" charset="0"/>
                <a:cs typeface="Times New Roman" panose="02020603050405020304" pitchFamily="18" charset="0"/>
                <a:hlinkClick r:id="rId3"/>
              </a:rPr>
              <a:t>www.bimplatforma.cz</a:t>
            </a:r>
            <a:r>
              <a:rPr lang="cs-CZ" dirty="0">
                <a:latin typeface="Arial" panose="020B0604020202020204"/>
                <a:ea typeface="Calibri" panose="020F0502020204030204" pitchFamily="34" charset="0"/>
                <a:cs typeface="Times New Roman" panose="02020603050405020304" pitchFamily="18" charset="0"/>
              </a:rPr>
              <a:t>, depeší požádá o nasdílení rozpočtu do BIM platformy, poskytne depeší e-mailovou adresu s účtem v BIM platformě. Pracovník Centra nasdílí rozpočet a příjemci přijde notifikace.</a:t>
            </a:r>
          </a:p>
          <a:p>
            <a:pPr marL="285750" indent="-285750" algn="just" defTabSz="457189">
              <a:spcBef>
                <a:spcPts val="1800"/>
              </a:spcBef>
              <a:spcAft>
                <a:spcPts val="800"/>
              </a:spcAft>
              <a:buFont typeface="Wingdings" panose="05000000000000000000" pitchFamily="2" charset="2"/>
              <a:buChar char="Ø"/>
            </a:pPr>
            <a:r>
              <a:rPr lang="cs-CZ" dirty="0">
                <a:solidFill>
                  <a:prstClr val="black"/>
                </a:solidFill>
                <a:latin typeface="Arial" panose="020B0604020202020204"/>
                <a:ea typeface="Calibri" panose="020F0502020204030204" pitchFamily="34" charset="0"/>
                <a:cs typeface="Times New Roman" panose="02020603050405020304" pitchFamily="18" charset="0"/>
              </a:rPr>
              <a:t>Příjemce/zhotovitel stavby </a:t>
            </a:r>
            <a:r>
              <a:rPr lang="cs-CZ" b="1" dirty="0">
                <a:solidFill>
                  <a:prstClr val="black"/>
                </a:solidFill>
                <a:latin typeface="Arial" panose="020B0604020202020204"/>
                <a:ea typeface="Calibri" panose="020F0502020204030204" pitchFamily="34" charset="0"/>
                <a:cs typeface="Times New Roman" panose="02020603050405020304" pitchFamily="18" charset="0"/>
              </a:rPr>
              <a:t>používá aplikaci Průběh výstavby</a:t>
            </a:r>
            <a:r>
              <a:rPr lang="cs-CZ" dirty="0">
                <a:solidFill>
                  <a:prstClr val="black"/>
                </a:solidFill>
                <a:latin typeface="Arial" panose="020B0604020202020204"/>
                <a:ea typeface="Calibri" panose="020F0502020204030204" pitchFamily="34" charset="0"/>
                <a:cs typeface="Times New Roman" panose="02020603050405020304" pitchFamily="18" charset="0"/>
              </a:rPr>
              <a:t>, ve které má podklady pro čerpání: Centrum bude příjemce kontaktovat depeší, kde uvede e-mailovou adresu pracovníka centra, kterému mají být podklady pro čerpání nasdíleny, a to v roli objednatel/investor.</a:t>
            </a:r>
            <a:endParaRPr lang="cs-CZ" dirty="0">
              <a:solidFill>
                <a:prstClr val="black"/>
              </a:solidFill>
              <a:latin typeface="Arial" panose="020B0604020202020204"/>
              <a:cs typeface="Times New Roman" panose="02020603050405020304" pitchFamily="18" charset="0"/>
            </a:endParaRPr>
          </a:p>
          <a:p>
            <a:pPr marL="285750" indent="-285750" algn="just" defTabSz="457189">
              <a:spcBef>
                <a:spcPts val="1800"/>
              </a:spcBef>
              <a:spcAft>
                <a:spcPts val="800"/>
              </a:spcAft>
              <a:buFont typeface="Wingdings" panose="05000000000000000000" pitchFamily="2" charset="2"/>
              <a:buChar char="Ø"/>
            </a:pPr>
            <a:r>
              <a:rPr lang="cs-CZ" sz="1800" dirty="0">
                <a:effectLst/>
                <a:ea typeface="Calibri" panose="020F0502020204030204" pitchFamily="34" charset="0"/>
              </a:rPr>
              <a:t>Na stránkách CRR jsou uvedeny návody na předkládání stavebních rozpočtů</a:t>
            </a:r>
            <a:r>
              <a:rPr lang="cs-CZ" dirty="0">
                <a:ea typeface="Calibri" panose="020F0502020204030204" pitchFamily="34" charset="0"/>
              </a:rPr>
              <a:t>: </a:t>
            </a:r>
            <a:r>
              <a:rPr lang="cs-CZ" sz="1800" u="sng" dirty="0">
                <a:solidFill>
                  <a:srgbClr val="0563C1"/>
                </a:solidFill>
                <a:effectLst/>
                <a:ea typeface="Calibri" panose="020F0502020204030204" pitchFamily="34" charset="0"/>
                <a:hlinkClick r:id="rId4"/>
              </a:rPr>
              <a:t>https://www.crr.cz/irop/projekt-a-kontrola/rozpocet-stavebnich-projektu/</a:t>
            </a:r>
            <a:endParaRPr lang="cs-CZ" sz="1800" u="sng" dirty="0">
              <a:solidFill>
                <a:srgbClr val="0563C1"/>
              </a:solidFill>
              <a:effectLst/>
              <a:ea typeface="Calibri" panose="020F0502020204030204" pitchFamily="34" charset="0"/>
            </a:endParaRPr>
          </a:p>
          <a:p>
            <a:pPr marL="285750" indent="-285750" algn="just" defTabSz="457189">
              <a:lnSpc>
                <a:spcPct val="107000"/>
              </a:lnSpc>
              <a:spcBef>
                <a:spcPts val="1800"/>
              </a:spcBef>
              <a:spcAft>
                <a:spcPts val="800"/>
              </a:spcAft>
              <a:buFont typeface="Wingdings" panose="05000000000000000000" pitchFamily="2" charset="2"/>
              <a:buChar char="Ø"/>
            </a:pPr>
            <a:endParaRPr lang="cs-CZ" sz="105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49081F52-8CB6-4693-AA21-68C522699E03}"/>
              </a:ext>
            </a:extLst>
          </p:cNvPr>
          <p:cNvSpPr>
            <a:spLocks noGrp="1"/>
          </p:cNvSpPr>
          <p:nvPr>
            <p:ph type="sldNum" sz="quarter" idx="12"/>
          </p:nvPr>
        </p:nvSpPr>
        <p:spPr/>
        <p:txBody>
          <a:bodyPr/>
          <a:lstStyle/>
          <a:p>
            <a:fld id="{4000C4B2-41BC-D741-8B94-B76DB6967C01}" type="slidenum">
              <a:rPr lang="en-US"/>
              <a:pPr/>
              <a:t>57</a:t>
            </a:fld>
            <a:endParaRPr lang="en-US"/>
          </a:p>
        </p:txBody>
      </p:sp>
    </p:spTree>
    <p:extLst>
      <p:ext uri="{BB962C8B-B14F-4D97-AF65-F5344CB8AC3E}">
        <p14:creationId xmlns:p14="http://schemas.microsoft.com/office/powerpoint/2010/main" val="346900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70738" y="2207813"/>
            <a:ext cx="7278305" cy="830997"/>
          </a:xfrm>
          <a:prstGeom prst="rect">
            <a:avLst/>
          </a:prstGeom>
          <a:noFill/>
        </p:spPr>
        <p:txBody>
          <a:bodyPr wrap="square" rtlCol="0">
            <a:spAutoFit/>
          </a:bodyPr>
          <a:lstStyle/>
          <a:p>
            <a:pPr algn="ctr" defTabSz="457189"/>
            <a:r>
              <a:rPr lang="cs-CZ" sz="4800" b="1" cap="all" dirty="0">
                <a:solidFill>
                  <a:prstClr val="white"/>
                </a:solidFill>
                <a:latin typeface="Arial" panose="020B0604020202020204"/>
              </a:rPr>
              <a:t>Žádosti o změnu</a:t>
            </a:r>
            <a:endParaRPr lang="cs-CZ" sz="4800" dirty="0">
              <a:solidFill>
                <a:prstClr val="black"/>
              </a:solidFill>
              <a:latin typeface="Arial" panose="020B0604020202020204"/>
            </a:endParaRPr>
          </a:p>
        </p:txBody>
      </p:sp>
      <p:sp>
        <p:nvSpPr>
          <p:cNvPr id="4" name="Zástupný symbol pro číslo snímku 3">
            <a:extLst>
              <a:ext uri="{FF2B5EF4-FFF2-40B4-BE49-F238E27FC236}">
                <a16:creationId xmlns:a16="http://schemas.microsoft.com/office/drawing/2014/main" id="{FBB3DE23-7FF9-4EAF-8CB7-531D34A168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3463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a:extLst>
              <a:ext uri="{FF2B5EF4-FFF2-40B4-BE49-F238E27FC236}">
                <a16:creationId xmlns:a16="http://schemas.microsoft.com/office/drawing/2014/main" id="{EAACEEF4-287C-10CB-AB4B-92615D233B27}"/>
              </a:ext>
            </a:extLst>
          </p:cNvPr>
          <p:cNvGrpSpPr/>
          <p:nvPr/>
        </p:nvGrpSpPr>
        <p:grpSpPr>
          <a:xfrm>
            <a:off x="1224793" y="1385666"/>
            <a:ext cx="6727969" cy="3473043"/>
            <a:chOff x="0" y="0"/>
            <a:chExt cx="7618961" cy="4718655"/>
          </a:xfrm>
        </p:grpSpPr>
        <p:sp>
          <p:nvSpPr>
            <p:cNvPr id="3" name="Obdélník: se zakulacenými rohy 2">
              <a:extLst>
                <a:ext uri="{FF2B5EF4-FFF2-40B4-BE49-F238E27FC236}">
                  <a16:creationId xmlns:a16="http://schemas.microsoft.com/office/drawing/2014/main" id="{9C8A8354-62CD-5F6A-67A5-AD86A2193E51}"/>
                </a:ext>
              </a:extLst>
            </p:cNvPr>
            <p:cNvSpPr/>
            <p:nvPr/>
          </p:nvSpPr>
          <p:spPr>
            <a:xfrm>
              <a:off x="0" y="0"/>
              <a:ext cx="7618961" cy="4718655"/>
            </a:xfrm>
            <a:prstGeom prst="roundRect">
              <a:avLst>
                <a:gd name="adj" fmla="val 10000"/>
              </a:avLst>
            </a:prstGeom>
            <a:solidFill>
              <a:schemeClr val="accent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 name="Obdélník: se zakulacenými rohy 4">
              <a:extLst>
                <a:ext uri="{FF2B5EF4-FFF2-40B4-BE49-F238E27FC236}">
                  <a16:creationId xmlns:a16="http://schemas.microsoft.com/office/drawing/2014/main" id="{D5C4415B-6F5A-5ABE-2892-740CE4A44FB7}"/>
                </a:ext>
              </a:extLst>
            </p:cNvPr>
            <p:cNvSpPr txBox="1"/>
            <p:nvPr/>
          </p:nvSpPr>
          <p:spPr>
            <a:xfrm>
              <a:off x="138205" y="138205"/>
              <a:ext cx="7342551" cy="4442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endParaRPr lang="cs-CZ" sz="1500" kern="1200" dirty="0">
                <a:solidFill>
                  <a:schemeClr val="bg1"/>
                </a:solidFill>
              </a:endParaRPr>
            </a:p>
          </p:txBody>
        </p:sp>
      </p:grpSp>
      <p:sp>
        <p:nvSpPr>
          <p:cNvPr id="6" name="TextovéPole 5">
            <a:extLst>
              <a:ext uri="{FF2B5EF4-FFF2-40B4-BE49-F238E27FC236}">
                <a16:creationId xmlns:a16="http://schemas.microsoft.com/office/drawing/2014/main" id="{50D76710-BE5C-95DB-E95D-14304D8C7348}"/>
              </a:ext>
            </a:extLst>
          </p:cNvPr>
          <p:cNvSpPr txBox="1"/>
          <p:nvPr/>
        </p:nvSpPr>
        <p:spPr>
          <a:xfrm>
            <a:off x="1676716" y="1761686"/>
            <a:ext cx="5906931" cy="2721001"/>
          </a:xfrm>
          <a:prstGeom prst="rect">
            <a:avLst/>
          </a:prstGeom>
          <a:noFill/>
        </p:spPr>
        <p:txBody>
          <a:bodyPr wrap="square">
            <a:spAutoFit/>
          </a:bodyPr>
          <a:lstStyle/>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Dokumentace IROP 2</a:t>
            </a:r>
            <a:endParaRPr lang="cs-CZ" b="1" dirty="0">
              <a:solidFill>
                <a:schemeClr val="bg1"/>
              </a:solidFill>
              <a:latin typeface="Arial" panose="020B0604020202020204" pitchFamily="34" charset="0"/>
              <a:cs typeface="Arial" panose="020B0604020202020204" pitchFamily="34" charset="0"/>
            </a:endParaRPr>
          </a:p>
          <a:p>
            <a:pPr marL="342900" indent="-342900" algn="just">
              <a:lnSpc>
                <a:spcPct val="120000"/>
              </a:lnSpc>
              <a:buFont typeface="Arial" panose="020B0604020202020204" pitchFamily="34" charset="0"/>
              <a:buChar char="•"/>
            </a:pPr>
            <a:r>
              <a:rPr lang="cs-CZ" b="1" dirty="0">
                <a:solidFill>
                  <a:schemeClr val="bg1"/>
                </a:solidFill>
                <a:latin typeface="Arial" panose="020B0604020202020204" pitchFamily="34" charset="0"/>
                <a:cs typeface="Arial" panose="020B0604020202020204" pitchFamily="34" charset="0"/>
              </a:rPr>
              <a:t>Změny v IROP 2</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Na co si dát pozor během realizace projektů </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Žádosti o změnu (ŽoZ)</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Zpráva o realizaci (ZoR) a Žádost o platbu (ŽoP)</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Udržitelnost</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Fyzické kontroly</a:t>
            </a:r>
          </a:p>
          <a:p>
            <a:pPr marL="342900" indent="-342900" algn="just">
              <a:lnSpc>
                <a:spcPct val="120000"/>
              </a:lnSpc>
              <a:buFont typeface="Arial" panose="020B0604020202020204" pitchFamily="34" charset="0"/>
              <a:buChar char="•"/>
            </a:pPr>
            <a:r>
              <a:rPr lang="cs-CZ" sz="1800" b="1" dirty="0">
                <a:solidFill>
                  <a:schemeClr val="bg1"/>
                </a:solidFill>
                <a:latin typeface="Arial" panose="020B0604020202020204" pitchFamily="34" charset="0"/>
                <a:cs typeface="Arial" panose="020B0604020202020204" pitchFamily="34" charset="0"/>
              </a:rPr>
              <a:t>Závěr </a:t>
            </a:r>
            <a:r>
              <a:rPr lang="cs-CZ" sz="1600" b="1" dirty="0">
                <a:solidFill>
                  <a:schemeClr val="bg1"/>
                </a:solidFill>
              </a:rPr>
              <a:t>  </a:t>
            </a:r>
          </a:p>
        </p:txBody>
      </p:sp>
      <p:sp>
        <p:nvSpPr>
          <p:cNvPr id="7" name="TextovéPole 6">
            <a:extLst>
              <a:ext uri="{FF2B5EF4-FFF2-40B4-BE49-F238E27FC236}">
                <a16:creationId xmlns:a16="http://schemas.microsoft.com/office/drawing/2014/main" id="{E0C68300-21AC-DE18-F5E7-3771461FF045}"/>
              </a:ext>
            </a:extLst>
          </p:cNvPr>
          <p:cNvSpPr txBox="1"/>
          <p:nvPr/>
        </p:nvSpPr>
        <p:spPr>
          <a:xfrm>
            <a:off x="1551963" y="400405"/>
            <a:ext cx="5641596" cy="523220"/>
          </a:xfrm>
          <a:prstGeom prst="rect">
            <a:avLst/>
          </a:prstGeom>
          <a:noFill/>
        </p:spPr>
        <p:txBody>
          <a:bodyPr wrap="square">
            <a:spAutoFit/>
          </a:bodyPr>
          <a:lstStyle/>
          <a:p>
            <a:pPr algn="ctr"/>
            <a:r>
              <a:rPr lang="cs-CZ" sz="2800" b="1" cap="all" dirty="0">
                <a:solidFill>
                  <a:schemeClr val="bg1"/>
                </a:solidFill>
                <a:latin typeface="+mj-lt"/>
              </a:rPr>
              <a:t>OBSAH SEMINÁŘE</a:t>
            </a:r>
            <a:endParaRPr lang="en-US" sz="2800" b="1" cap="all" dirty="0">
              <a:solidFill>
                <a:schemeClr val="bg1"/>
              </a:solidFill>
              <a:latin typeface="+mj-lt"/>
            </a:endParaRPr>
          </a:p>
        </p:txBody>
      </p:sp>
    </p:spTree>
    <p:extLst>
      <p:ext uri="{BB962C8B-B14F-4D97-AF65-F5344CB8AC3E}">
        <p14:creationId xmlns:p14="http://schemas.microsoft.com/office/powerpoint/2010/main" val="3849570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150826"/>
            <a:ext cx="7602803" cy="5324535"/>
          </a:xfrm>
          <a:prstGeom prst="rect">
            <a:avLst/>
          </a:prstGeom>
        </p:spPr>
        <p:txBody>
          <a:bodyPr wrap="square">
            <a:spAutoFit/>
          </a:bodyPr>
          <a:lstStyle/>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Změny v projektu jsou popsány v kap. 12 OPPŽP.</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Oznámení změny se provádí prostřednictvím </a:t>
            </a: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žádosti o změnu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(ŽoZ) podané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v MS2021+, v některých případech pak prostřednictvím zprávy o realizaci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či udržitelnosti.</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Procesu podání ŽoZ se věnuje </a:t>
            </a:r>
            <a:r>
              <a:rPr kumimoji="0" lang="cs-CZ" sz="1600" b="1" i="0" u="none" strike="noStrike" kern="1200" cap="none" spc="0" normalizeH="0" baseline="0" noProof="0" dirty="0">
                <a:ln>
                  <a:noFill/>
                </a:ln>
                <a:solidFill>
                  <a:srgbClr val="00B050"/>
                </a:solidFill>
                <a:effectLst/>
                <a:uLnTx/>
                <a:uFillTx/>
                <a:latin typeface="Arial" panose="020B0604020202020204"/>
                <a:ea typeface="+mn-ea"/>
                <a:cs typeface="+mn-cs"/>
              </a:rPr>
              <a:t>Příručka pro práci v MS2021+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zveřejněná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na adrese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https://irop.mmr.cz/cs/ms-2021</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O schválení/zamítnutí ŽoZ rozhodne Centrum do 20 </a:t>
            </a:r>
            <a:r>
              <a:rPr kumimoji="0" lang="cs-CZ" sz="1600" b="1" i="0" u="none" strike="noStrike" kern="1200" cap="none" spc="0" normalizeH="0" baseline="0" noProof="0" dirty="0" err="1">
                <a:ln>
                  <a:noFill/>
                </a:ln>
                <a:solidFill>
                  <a:prstClr val="black"/>
                </a:solidFill>
                <a:effectLst/>
                <a:uLnTx/>
                <a:uFillTx/>
                <a:latin typeface="Arial" panose="020B0604020202020204"/>
                <a:ea typeface="+mn-ea"/>
                <a:cs typeface="+mn-cs"/>
              </a:rPr>
              <a:t>pd</a:t>
            </a: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od jejího podání,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příp. ve stejné lhůtě požádá žadatele/příjemce depeší o doplnění. </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Po dobu vrácení ŽoZ k doplnění se základní </a:t>
            </a:r>
            <a:r>
              <a:rPr kumimoji="0" lang="cs-CZ" sz="1600" b="1" i="0" u="none" strike="noStrike" kern="1200" cap="none" spc="0" normalizeH="0" baseline="0" noProof="0" dirty="0">
                <a:ln>
                  <a:noFill/>
                </a:ln>
                <a:solidFill>
                  <a:prstClr val="black"/>
                </a:solidFill>
                <a:effectLst/>
                <a:uLnTx/>
                <a:uFillTx/>
                <a:latin typeface="Arial" panose="020B0604020202020204"/>
                <a:ea typeface="+mn-ea"/>
                <a:cs typeface="+mn-cs"/>
              </a:rPr>
              <a:t>lhůta pro administraci Centru zastaví</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 pro administraci doplněné ŽoZ je lhůta prodloužena vždy o 5 pd </a:t>
            </a:r>
            <a:b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po každém takovém doplnění.</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Lhůta na doplnění ŽoZ je obvykle 5 PD, v odůvodněném případě ji lze prodloužit. V případě, kdy </a:t>
            </a:r>
            <a:r>
              <a:rPr kumimoji="0" lang="cs-CZ" sz="1600" b="1" i="0" u="none" strike="noStrike" kern="1200" cap="none" spc="0" normalizeH="0" baseline="0" noProof="0" dirty="0">
                <a:ln>
                  <a:noFill/>
                </a:ln>
                <a:effectLst/>
                <a:uLnTx/>
                <a:uFillTx/>
                <a:latin typeface="Arial" panose="020B0604020202020204"/>
                <a:ea typeface="+mn-ea"/>
                <a:cs typeface="+mn-cs"/>
              </a:rPr>
              <a:t>žadatel/příjemce nesplní souhrnnou 30denní lhůtu na doplnění ŽoZ, je ŽoZ zamítnuta</a:t>
            </a:r>
            <a:r>
              <a:rPr kumimoji="0" lang="cs-CZ"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285744" marR="0" lvl="0" indent="-285744"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44" marR="0" lvl="0" indent="-285744"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6E1E8E66-60FE-4EF5-A0A8-348A453502D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429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3970318"/>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ŽoZ před ukončením hodnocení</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ŽoZ předložené žadatelem do ukončení hodnocení formálních náležitostí a přijatelnosti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budou zamítnuty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 výjimkou ŽoZ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na úpravu statutárního orgánu žadatele.</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Nepřípustné změny</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Změny, které mají negativní vliv na výsledek hodnocení.</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Změny účelu projektu.</a:t>
            </a:r>
          </a:p>
          <a:p>
            <a:pPr marL="742938" marR="0" lvl="1"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Navýšení celkových způsobilých výdajů projektu (s výjimkou opravy zjevné formální chyby).</a:t>
            </a:r>
          </a:p>
          <a:p>
            <a:pPr marL="742932" marR="0" lvl="1" indent="-285744"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188" marR="0" lvl="1"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641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968590" y="558456"/>
            <a:ext cx="7206819" cy="867970"/>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III.</a:t>
            </a: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Změnové řízení po vydání právního aktu:</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5078313"/>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Majetek získaný z dotace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nesmí příjemce bez předchozího souhlasu ŘO IROP </a:t>
            </a: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prodat, převést jinému subjektu, zřídit na něm zástavní právo, zatížit jinými věcnými právy, vypůjčit, pronajmout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nebo propachtovat. </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Bez předchozího souhlasu je možné zřídit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zástavní právo pouze ve prospěch bankovní instituce</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v souvislosti s financováním projektu.</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71463" marR="0" lvl="0" indent="-27146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Oznámení níže uvedených změn dostačuje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v nejbližší ZoR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popřípadě ZoU, pokud se jedná o:</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převod, pronájem, výpůjčka majetku v rámci vztahu mezi obcí (svazkem obcí) a její zřizovanou či zakládanou organizací</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zatížení majetku jinými věcnými právy třetích osob nebo zřízení zástavního práva, když k tomu dochází ze zákona. </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převod, výpůjčka, pronájem, kdy takové nakládání s majetkem bylo řádně popsáno ve Studii proveditelnosti. </a:t>
            </a:r>
          </a:p>
          <a:p>
            <a:pPr marL="715963" marR="0" lvl="0" indent="-182563" algn="just" defTabSz="457189"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výpůjčka, pronájem pokud se jedná o krátkodobé trvání (max. 24 hodin)</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434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713489"/>
          </a:xfrm>
          <a:prstGeom prst="rect">
            <a:avLst/>
          </a:prstGeom>
        </p:spPr>
        <p:txBody>
          <a:bodyPr>
            <a:normAutofit lnSpcReduction="1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IV.</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Změnové řízení po vydání právního aktu:</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4524315"/>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sng" strike="noStrike" kern="1200" cap="none" spc="0" normalizeH="0" baseline="0" noProof="0" dirty="0">
                <a:ln>
                  <a:noFill/>
                </a:ln>
                <a:solidFill>
                  <a:prstClr val="black"/>
                </a:solidFill>
                <a:effectLst/>
                <a:uLnTx/>
                <a:uFillTx/>
                <a:latin typeface="Arial" panose="020B0604020202020204"/>
                <a:ea typeface="+mn-ea"/>
                <a:cs typeface="+mn-cs"/>
              </a:rPr>
              <a:t>Změny v osobě příjemce</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Změna v osobě příjemce dotace, tedy přechod práv a povinností na jinou osobu, je postupem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výjimečným</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a na schválení takové změny není právní nárok.</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Změna osoby příjemce ze zákona č.218/2000 Sb.:</a:t>
            </a:r>
          </a:p>
          <a:p>
            <a:pPr marL="715963" marR="0" lvl="0" indent="-182563"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přeměny obchodní společnosti nebo družstva, </a:t>
            </a:r>
          </a:p>
          <a:p>
            <a:pPr marL="715963" marR="0" lvl="0" indent="-182563"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slučování, splývání a rozdělování školských právnických osob nebo příspěvkových organizací  </a:t>
            </a:r>
          </a:p>
          <a:p>
            <a:pPr marL="715963" marR="0" lvl="0" indent="-182563" algn="just"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převod obchodního závodu dle zákona </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Změna osoby příjemce, pro kterou neexistuje právní úprava</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nástupce příjemce musí zajistit splnění veškerých podmínek poskytnutí dotace, zejména požadavky na realizaci a udržitelnosti výstupů projektu, což musí být prokazatelně doloženo. </a:t>
            </a:r>
          </a:p>
          <a:p>
            <a:pPr marL="533400" marR="0" lvl="0" indent="-261938"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Žádost o změnu se podává </a:t>
            </a:r>
            <a:r>
              <a:rPr kumimoji="0" lang="cs-CZ" sz="1800" b="0" i="0" u="sng" strike="noStrike" kern="1200" cap="none" spc="0" normalizeH="0" baseline="0" noProof="0" dirty="0">
                <a:ln>
                  <a:noFill/>
                </a:ln>
                <a:solidFill>
                  <a:prstClr val="black"/>
                </a:solidFill>
                <a:effectLst/>
                <a:uLnTx/>
                <a:uFillTx/>
                <a:latin typeface="Arial" panose="020B0604020202020204"/>
                <a:ea typeface="+mn-ea"/>
                <a:cs typeface="+mn-cs"/>
              </a:rPr>
              <a:t>před provedením takové změny</a:t>
            </a:r>
            <a:r>
              <a:rPr kumimoji="0" lang="cs-CZ" sz="1800" b="0" i="0" strike="noStrike" kern="1200" cap="none" spc="0" normalizeH="0" baseline="0" noProof="0" dirty="0">
                <a:ln>
                  <a:noFill/>
                </a:ln>
                <a:solidFill>
                  <a:prstClr val="black"/>
                </a:solidFill>
                <a:effectLst/>
                <a:uLnTx/>
                <a:uFillTx/>
                <a:latin typeface="Arial" panose="020B0604020202020204"/>
                <a:ea typeface="+mn-ea"/>
                <a:cs typeface="+mn-cs"/>
              </a:rPr>
              <a:t>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projektu. </a:t>
            </a: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857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790346"/>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V.</a:t>
            </a: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j-ea"/>
                <a:cs typeface="+mj-cs"/>
              </a:rPr>
              <a:t>Specifika změnového řízení po vydání právního aktu:</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343770"/>
            <a:ext cx="7602803" cy="4524315"/>
          </a:xfrm>
          <a:prstGeom prst="rect">
            <a:avLst/>
          </a:prstGeom>
        </p:spPr>
        <p:txBody>
          <a:bodyPr wrap="square">
            <a:spAutoFit/>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sng" strike="noStrike" kern="1200" cap="none" spc="0" normalizeH="0" baseline="0" noProof="0" dirty="0">
                <a:ln>
                  <a:noFill/>
                </a:ln>
                <a:solidFill>
                  <a:prstClr val="black"/>
                </a:solidFill>
                <a:effectLst/>
                <a:uLnTx/>
                <a:uFillTx/>
                <a:latin typeface="Arial" panose="020B0604020202020204"/>
                <a:ea typeface="+mn-ea"/>
                <a:cs typeface="+mn-cs"/>
              </a:rPr>
              <a:t>Změny termínu ukončení realizace projektu</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 žádostí o prodloužení termínu realizace projektu příjemce požádá současně s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posunutím data dosažení cílové hodnoty indikátorů.</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Pokud příjemce nestihne dokončit realizaci projektu k datu uvedenému v PA a zároveň nepředloží ŽoZ na úpravu termínu do tohoto termínu, bude udělena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finanční oprava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souladu s Podmínkami.</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Jestliže je </a:t>
            </a:r>
            <a:r>
              <a:rPr kumimoji="0" lang="cs-CZ" sz="1800" b="0" i="0" u="none" strike="noStrike" kern="1200" cap="none" spc="0" normalizeH="0" baseline="0" noProof="0" dirty="0">
                <a:ln>
                  <a:noFill/>
                </a:ln>
                <a:solidFill>
                  <a:srgbClr val="00B050"/>
                </a:solidFill>
                <a:effectLst/>
                <a:uLnTx/>
                <a:uFillTx/>
                <a:latin typeface="Arial" panose="020B0604020202020204"/>
                <a:ea typeface="+mn-ea"/>
                <a:cs typeface="+mn-cs"/>
              </a:rPr>
              <a:t>realizace projektu ukončena k termínu pro podání ŽoP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dle Finančního plánu, bude příjemce vyzván k narovnání termínů v MS21+ a PA předložením ŽoZ.</a:t>
            </a:r>
          </a:p>
          <a:p>
            <a:pPr marL="715963" marR="0" lvl="0" indent="-354013"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případě, že realizace projektu je ukončena až po termínu pro podání závěrečné ŽoP a nebude tak naplněn účel projektu, nelze tuto situaci napravit. </a:t>
            </a: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Zástupný symbol pro číslo snímku 2">
            <a:extLst>
              <a:ext uri="{FF2B5EF4-FFF2-40B4-BE49-F238E27FC236}">
                <a16:creationId xmlns:a16="http://schemas.microsoft.com/office/drawing/2014/main" id="{EA2DFE37-CBCD-4239-924C-796360B044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88841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a:ln>
                  <a:noFill/>
                </a:ln>
                <a:solidFill>
                  <a:srgbClr val="00529C"/>
                </a:solidFill>
                <a:effectLst/>
                <a:uLnTx/>
                <a:uFillTx/>
                <a:latin typeface="Arial" panose="020B0604020202020204"/>
                <a:ea typeface="+mj-ea"/>
                <a:cs typeface="+mj-cs"/>
              </a:rPr>
              <a:t>Žádosti o změnu   VI.</a:t>
            </a:r>
            <a:endParaRPr kumimoji="0" lang="en-US" sz="2800" b="1" i="0" u="none" strike="noStrike" kern="1200" cap="all" spc="0" normalizeH="0" baseline="0" noProof="0" dirty="0">
              <a:ln>
                <a:noFill/>
              </a:ln>
              <a:solidFill>
                <a:srgbClr val="00529C"/>
              </a:solidFill>
              <a:effectLst/>
              <a:highlight>
                <a:srgbClr val="FF66FF"/>
              </a:highligh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150825"/>
            <a:ext cx="7602803" cy="4247317"/>
          </a:xfrm>
          <a:prstGeom prst="rect">
            <a:avLst/>
          </a:prstGeom>
        </p:spPr>
        <p:txBody>
          <a:bodyPr wrap="square">
            <a:spAutoFit/>
          </a:bodyPr>
          <a:lstStyle/>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Změnové řízení u projektů podaných v rámci integrovaných nástrojů</a:t>
            </a:r>
          </a:p>
          <a:p>
            <a:pPr marL="0" marR="0" lvl="0" indent="0" algn="just" defTabSz="457189"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Žadatel/příjemce přikládá k ŽoZ </a:t>
            </a:r>
            <a:r>
              <a:rPr kumimoji="0" lang="cs-CZ" sz="1800" b="1" i="0" u="none" strike="noStrike" kern="1200" cap="none" spc="0" normalizeH="0" baseline="0" noProof="0" dirty="0">
                <a:ln>
                  <a:noFill/>
                </a:ln>
                <a:solidFill>
                  <a:srgbClr val="00B050"/>
                </a:solidFill>
                <a:effectLst/>
                <a:uLnTx/>
                <a:uFillTx/>
                <a:latin typeface="Arial" panose="020B0604020202020204"/>
                <a:ea typeface="+mn-ea"/>
                <a:cs typeface="+mn-cs"/>
              </a:rPr>
              <a:t>vyjádření nositele ITI / MAS </a:t>
            </a:r>
            <a:b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	v případě, že se jedná o změnu, která: </a:t>
            </a:r>
          </a:p>
          <a:p>
            <a:pPr marL="1200150" marR="0" lvl="2"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snižuje nebo zvyšuje hodnoty indikátorů výstupu, </a:t>
            </a:r>
          </a:p>
          <a:p>
            <a:pPr marL="1200150" marR="0" lvl="2"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prodlužuje předpokládaný termín ukončení realizace projektu, </a:t>
            </a:r>
          </a:p>
          <a:p>
            <a:pPr marL="1200150" marR="0" lvl="2"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snižuje celkové způsobilé výdaje projektu, </a:t>
            </a:r>
          </a:p>
          <a:p>
            <a:pPr marL="442913" marR="0" lvl="2" indent="0" algn="just" defTabSz="457189"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Závazný vzor vyjádření nositele ITI/MAS je v příloze č.7/8 OPPŽP</a:t>
            </a:r>
          </a:p>
          <a:p>
            <a:pPr marL="442913" marR="0" lvl="2" indent="0" algn="just" defTabSz="457189"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457189"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Žádosti o změnu v SC 2.2</a:t>
            </a:r>
          </a:p>
          <a:p>
            <a:pPr marL="457188" marR="0" lvl="1" indent="0" algn="just" defTabSz="457189"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panose="020B0604020202020204"/>
                <a:ea typeface="+mn-ea"/>
                <a:cs typeface="+mn-cs"/>
              </a:rPr>
              <a:t>V projektech pro oblast sídelní zeleně v rámci SC 2.2 dokládá žadatel/příjemce jako povinnou přílohu ŽoZ týkajících se věcných změn souhlasné </a:t>
            </a: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stanovisko Agentury pro ochranu přírody </a:t>
            </a:r>
            <a:b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cs-CZ" sz="1800" b="1" i="0" u="none" strike="noStrike" kern="1200" cap="none" spc="0" normalizeH="0" baseline="0" noProof="0" dirty="0">
                <a:ln>
                  <a:noFill/>
                </a:ln>
                <a:solidFill>
                  <a:prstClr val="black"/>
                </a:solidFill>
                <a:effectLst/>
                <a:uLnTx/>
                <a:uFillTx/>
                <a:latin typeface="Arial" panose="020B0604020202020204"/>
                <a:ea typeface="+mn-ea"/>
                <a:cs typeface="+mn-cs"/>
              </a:rPr>
              <a:t>a krajiny.</a:t>
            </a:r>
          </a:p>
        </p:txBody>
      </p:sp>
      <p:sp>
        <p:nvSpPr>
          <p:cNvPr id="3" name="Zástupný symbol pro číslo snímku 2">
            <a:extLst>
              <a:ext uri="{FF2B5EF4-FFF2-40B4-BE49-F238E27FC236}">
                <a16:creationId xmlns:a16="http://schemas.microsoft.com/office/drawing/2014/main" id="{41858280-41E2-430A-99D8-82F09B039D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a:ln>
                  <a:noFill/>
                </a:ln>
                <a:solidFill>
                  <a:srgbClr val="00529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529C"/>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3415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VII.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157707"/>
            <a:ext cx="7602803" cy="5632311"/>
          </a:xfrm>
          <a:prstGeom prst="rect">
            <a:avLst/>
          </a:prstGeom>
        </p:spPr>
        <p:txBody>
          <a:bodyPr wrap="square">
            <a:spAutoFit/>
          </a:bodyPr>
          <a:lstStyle/>
          <a:p>
            <a:pPr algn="just" defTabSz="457189"/>
            <a:r>
              <a:rPr lang="cs-CZ" b="1" dirty="0">
                <a:solidFill>
                  <a:prstClr val="black"/>
                </a:solidFill>
                <a:latin typeface="Arial" panose="020B0604020202020204"/>
              </a:rPr>
              <a:t>Změny, které je nutné </a:t>
            </a:r>
            <a:r>
              <a:rPr lang="cs-CZ" b="1" u="sng" dirty="0">
                <a:latin typeface="Arial" panose="020B0604020202020204"/>
              </a:rPr>
              <a:t>oznámit před vlastní realizací</a:t>
            </a:r>
            <a:r>
              <a:rPr lang="cs-CZ" b="1" dirty="0">
                <a:solidFill>
                  <a:prstClr val="black"/>
                </a:solidFill>
                <a:latin typeface="Arial" panose="020B0604020202020204"/>
              </a:rPr>
              <a:t>, a které podléhají finanční opravě v případě pozdního podání:</a:t>
            </a:r>
          </a:p>
          <a:p>
            <a:pPr algn="just" defTabSz="457189"/>
            <a:endParaRPr lang="cs-CZ" b="1" dirty="0">
              <a:solidFill>
                <a:prstClr val="black"/>
              </a:solidFill>
              <a:latin typeface="Arial" panose="020B0604020202020204"/>
            </a:endParaRP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Plánovaný </a:t>
            </a:r>
            <a:r>
              <a:rPr lang="cs-CZ" u="sng" dirty="0">
                <a:solidFill>
                  <a:prstClr val="black"/>
                </a:solidFill>
                <a:latin typeface="Arial" panose="020B0604020202020204"/>
              </a:rPr>
              <a:t>termín předložení průběžné žádosti o platbu </a:t>
            </a:r>
            <a:br>
              <a:rPr lang="cs-CZ" dirty="0">
                <a:solidFill>
                  <a:prstClr val="black"/>
                </a:solidFill>
                <a:latin typeface="Arial" panose="020B0604020202020204"/>
              </a:rPr>
            </a:br>
            <a:r>
              <a:rPr lang="cs-CZ" dirty="0">
                <a:solidFill>
                  <a:prstClr val="black"/>
                </a:solidFill>
                <a:latin typeface="Arial" panose="020B0604020202020204"/>
              </a:rPr>
              <a:t>ve finančním plánu.</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Termín </a:t>
            </a:r>
            <a:r>
              <a:rPr lang="cs-CZ" u="sng" dirty="0">
                <a:solidFill>
                  <a:prstClr val="black"/>
                </a:solidFill>
                <a:latin typeface="Arial" panose="020B0604020202020204"/>
              </a:rPr>
              <a:t>ukončení realizace projektu na pozdější datum</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Změna projektu, která má </a:t>
            </a:r>
            <a:r>
              <a:rPr lang="cs-CZ" u="sng" dirty="0">
                <a:solidFill>
                  <a:prstClr val="black"/>
                </a:solidFill>
                <a:latin typeface="Arial" panose="020B0604020202020204"/>
              </a:rPr>
              <a:t>vliv na splnění cílů projektu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Převod/svěření majetku</a:t>
            </a:r>
            <a:r>
              <a:rPr lang="cs-CZ" dirty="0">
                <a:solidFill>
                  <a:prstClr val="black"/>
                </a:solidFill>
                <a:latin typeface="Arial" panose="020B0604020202020204"/>
              </a:rPr>
              <a:t> získaného, byť i částečně, z dotace jinému subjektu (s výjimkou ustavení dle kap. 12.2 OPPŽP).</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Zatížení majetku</a:t>
            </a:r>
            <a:r>
              <a:rPr lang="cs-CZ" dirty="0">
                <a:solidFill>
                  <a:prstClr val="black"/>
                </a:solidFill>
                <a:latin typeface="Arial" panose="020B0604020202020204"/>
              </a:rPr>
              <a:t>, získaného, byť i částečně, z dotace jinými </a:t>
            </a:r>
            <a:r>
              <a:rPr lang="cs-CZ" u="sng" dirty="0">
                <a:solidFill>
                  <a:prstClr val="black"/>
                </a:solidFill>
                <a:latin typeface="Arial" panose="020B0604020202020204"/>
              </a:rPr>
              <a:t>věcnými právy třetích osob </a:t>
            </a:r>
            <a:r>
              <a:rPr lang="cs-CZ" dirty="0">
                <a:solidFill>
                  <a:prstClr val="black"/>
                </a:solidFill>
                <a:latin typeface="Arial" panose="020B0604020202020204"/>
              </a:rPr>
              <a:t>nebo zřízení zástavního práva, pokud k těmto nedochází ze zákona (s výjimkou ustavení dle kap. 12.2 OPPŽP).</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Vypůjčení nebo pronajmutí/propachtování </a:t>
            </a:r>
            <a:r>
              <a:rPr lang="cs-CZ" dirty="0">
                <a:solidFill>
                  <a:prstClr val="black"/>
                </a:solidFill>
                <a:latin typeface="Arial" panose="020B0604020202020204"/>
              </a:rPr>
              <a:t>majetku získaného, byť i částečně, z dotace jinému subjektu, změna provozovatele výstupů projektu (s výjimkou ustavení dle kap. 12.2 OPPŽP).</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Osoba příjemce</a:t>
            </a:r>
            <a:r>
              <a:rPr lang="cs-CZ" dirty="0">
                <a:solidFill>
                  <a:prstClr val="black"/>
                </a:solidFill>
                <a:latin typeface="Arial" panose="020B0604020202020204"/>
              </a:rPr>
              <a:t> (změny dle §14a zák. 218/2000 Sb., </a:t>
            </a:r>
            <a:br>
              <a:rPr lang="cs-CZ" dirty="0">
                <a:solidFill>
                  <a:prstClr val="black"/>
                </a:solidFill>
                <a:latin typeface="Arial" panose="020B0604020202020204"/>
              </a:rPr>
            </a:br>
            <a:r>
              <a:rPr lang="cs-CZ" dirty="0">
                <a:solidFill>
                  <a:prstClr val="black"/>
                </a:solidFill>
                <a:latin typeface="Arial" panose="020B0604020202020204"/>
              </a:rPr>
              <a:t>tj. fúze, rozdělení, převod u obchodních společností a družstev a další viz </a:t>
            </a:r>
            <a:r>
              <a:rPr lang="cs-CZ" dirty="0">
                <a:latin typeface="Arial" panose="020B0604020202020204"/>
              </a:rPr>
              <a:t>kap.12.2).</a:t>
            </a:r>
            <a:endParaRPr lang="cs-CZ" b="1" dirty="0">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sp>
        <p:nvSpPr>
          <p:cNvPr id="3" name="Zástupný symbol pro číslo snímku 2">
            <a:extLst>
              <a:ext uri="{FF2B5EF4-FFF2-40B4-BE49-F238E27FC236}">
                <a16:creationId xmlns:a16="http://schemas.microsoft.com/office/drawing/2014/main" id="{EB74536B-DBC5-4622-8BF2-ED3A5A69F11A}"/>
              </a:ext>
            </a:extLst>
          </p:cNvPr>
          <p:cNvSpPr>
            <a:spLocks noGrp="1"/>
          </p:cNvSpPr>
          <p:nvPr>
            <p:ph type="sldNum" sz="quarter" idx="12"/>
          </p:nvPr>
        </p:nvSpPr>
        <p:spPr/>
        <p:txBody>
          <a:bodyPr/>
          <a:lstStyle/>
          <a:p>
            <a:fld id="{4000C4B2-41BC-D741-8B94-B76DB6967C01}" type="slidenum">
              <a:rPr lang="en-US"/>
              <a:pPr/>
              <a:t>65</a:t>
            </a:fld>
            <a:endParaRPr lang="en-US"/>
          </a:p>
        </p:txBody>
      </p:sp>
    </p:spTree>
    <p:extLst>
      <p:ext uri="{BB962C8B-B14F-4D97-AF65-F5344CB8AC3E}">
        <p14:creationId xmlns:p14="http://schemas.microsoft.com/office/powerpoint/2010/main" val="3553428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VIII.</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805165"/>
            <a:ext cx="7602803" cy="3693319"/>
          </a:xfrm>
          <a:prstGeom prst="rect">
            <a:avLst/>
          </a:prstGeom>
        </p:spPr>
        <p:txBody>
          <a:bodyPr wrap="square">
            <a:spAutoFit/>
          </a:bodyPr>
          <a:lstStyle/>
          <a:p>
            <a:pPr algn="just" defTabSz="457189"/>
            <a:r>
              <a:rPr lang="cs-CZ" b="1" dirty="0">
                <a:solidFill>
                  <a:prstClr val="black"/>
                </a:solidFill>
                <a:latin typeface="Arial" panose="020B0604020202020204"/>
              </a:rPr>
              <a:t>Změny, které je nutné oznámit </a:t>
            </a:r>
            <a:r>
              <a:rPr lang="cs-CZ" b="1" dirty="0">
                <a:latin typeface="Arial" panose="020B0604020202020204"/>
              </a:rPr>
              <a:t>nejpozději před koncem sledovaného období:</a:t>
            </a:r>
          </a:p>
          <a:p>
            <a:pPr algn="just" defTabSz="457189"/>
            <a:endParaRPr lang="cs-CZ" b="1" dirty="0">
              <a:solidFill>
                <a:prstClr val="black"/>
              </a:solidFill>
              <a:latin typeface="Arial" panose="020B0604020202020204"/>
            </a:endParaRP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Osoba skutečného majitele </a:t>
            </a:r>
            <a:r>
              <a:rPr lang="cs-CZ" dirty="0">
                <a:solidFill>
                  <a:prstClr val="black"/>
                </a:solidFill>
                <a:latin typeface="Arial" panose="020B0604020202020204"/>
              </a:rPr>
              <a:t>příjemce, dodavatelů, poddodavatelů, kterými prokazuje dodavatel kvalifikaci a/nebo jeho kontaktních údajů.</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Změna plátcovství DPH </a:t>
            </a:r>
            <a:r>
              <a:rPr lang="cs-CZ" dirty="0">
                <a:solidFill>
                  <a:prstClr val="black"/>
                </a:solidFill>
                <a:latin typeface="Arial" panose="020B0604020202020204"/>
              </a:rPr>
              <a:t>v případě, že osoba příjemce nově získá nárok na odpočet ve vztahu k činnostem projektu; a u projektů nad 5 mil € celkových výdajů změna plátcovství DPH také u všech provozovatelů výstupů projektu.</a:t>
            </a:r>
          </a:p>
          <a:p>
            <a:pPr marL="742932" lvl="1"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endParaRPr lang="cs-CZ" b="1" dirty="0">
              <a:solidFill>
                <a:prstClr val="black"/>
              </a:solidFill>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sp>
        <p:nvSpPr>
          <p:cNvPr id="3" name="Zástupný symbol pro číslo snímku 2">
            <a:extLst>
              <a:ext uri="{FF2B5EF4-FFF2-40B4-BE49-F238E27FC236}">
                <a16:creationId xmlns:a16="http://schemas.microsoft.com/office/drawing/2014/main" id="{8C998B87-C595-4D83-B60B-515157AAF7F8}"/>
              </a:ext>
            </a:extLst>
          </p:cNvPr>
          <p:cNvSpPr>
            <a:spLocks noGrp="1"/>
          </p:cNvSpPr>
          <p:nvPr>
            <p:ph type="sldNum" sz="quarter" idx="12"/>
          </p:nvPr>
        </p:nvSpPr>
        <p:spPr/>
        <p:txBody>
          <a:bodyPr/>
          <a:lstStyle/>
          <a:p>
            <a:fld id="{4000C4B2-41BC-D741-8B94-B76DB6967C01}" type="slidenum">
              <a:rPr lang="en-US"/>
              <a:pPr/>
              <a:t>66</a:t>
            </a:fld>
            <a:endParaRPr lang="en-US"/>
          </a:p>
        </p:txBody>
      </p:sp>
    </p:spTree>
    <p:extLst>
      <p:ext uri="{BB962C8B-B14F-4D97-AF65-F5344CB8AC3E}">
        <p14:creationId xmlns:p14="http://schemas.microsoft.com/office/powerpoint/2010/main" val="1726758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IX.</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600766"/>
            <a:ext cx="7602803" cy="4801314"/>
          </a:xfrm>
          <a:prstGeom prst="rect">
            <a:avLst/>
          </a:prstGeom>
        </p:spPr>
        <p:txBody>
          <a:bodyPr wrap="square">
            <a:spAutoFit/>
          </a:bodyPr>
          <a:lstStyle/>
          <a:p>
            <a:pPr algn="just" defTabSz="457189"/>
            <a:r>
              <a:rPr lang="cs-CZ" b="1" dirty="0">
                <a:latin typeface="Arial" panose="020B0604020202020204"/>
              </a:rPr>
              <a:t>Povinně hlášené změny, které nepodléhají finanční opravě:</a:t>
            </a:r>
          </a:p>
          <a:p>
            <a:pPr algn="just" defTabSz="457189"/>
            <a:endParaRPr lang="cs-CZ" b="1" dirty="0">
              <a:solidFill>
                <a:prstClr val="black"/>
              </a:solidFill>
              <a:latin typeface="Arial" panose="020B0604020202020204"/>
            </a:endParaRP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Osoba vykonávající funkci </a:t>
            </a:r>
            <a:r>
              <a:rPr lang="cs-CZ" u="sng" dirty="0">
                <a:solidFill>
                  <a:prstClr val="black"/>
                </a:solidFill>
                <a:latin typeface="Arial" panose="020B0604020202020204"/>
              </a:rPr>
              <a:t>statutárního orgánu žadatele </a:t>
            </a:r>
            <a:r>
              <a:rPr lang="cs-CZ" dirty="0">
                <a:solidFill>
                  <a:prstClr val="black"/>
                </a:solidFill>
                <a:latin typeface="Arial" panose="020B0604020202020204"/>
              </a:rPr>
              <a:t>nebo osoba oprávněná jednat jeho jménem a/nebo její kontaktní údaje.</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Cílová </a:t>
            </a:r>
            <a:r>
              <a:rPr lang="cs-CZ" u="sng" dirty="0">
                <a:solidFill>
                  <a:prstClr val="black"/>
                </a:solidFill>
                <a:latin typeface="Arial" panose="020B0604020202020204"/>
              </a:rPr>
              <a:t>hodnota indikátoru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Termín naplnění indikátoru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Navýšení NZV </a:t>
            </a:r>
            <a:r>
              <a:rPr lang="cs-CZ" dirty="0">
                <a:solidFill>
                  <a:prstClr val="black"/>
                </a:solidFill>
                <a:latin typeface="Arial" panose="020B0604020202020204"/>
              </a:rPr>
              <a:t>u příjemců typu OSS, PO OSS a OSS jiné OSS.</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Název projektu</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Název a adresa sídla příjemce</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Vlastnická struktura </a:t>
            </a:r>
            <a:r>
              <a:rPr lang="cs-CZ" dirty="0">
                <a:solidFill>
                  <a:prstClr val="black"/>
                </a:solidFill>
                <a:latin typeface="Arial" panose="020B0604020202020204"/>
              </a:rPr>
              <a:t>podle §14 odst. 3 písem e) zákona č. 218/2000 Sb.</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Osoba žadatele</a:t>
            </a:r>
            <a:r>
              <a:rPr lang="cs-CZ" dirty="0">
                <a:solidFill>
                  <a:prstClr val="black"/>
                </a:solidFill>
                <a:latin typeface="Arial" panose="020B0604020202020204"/>
              </a:rPr>
              <a:t>.</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Kontaktní osoba </a:t>
            </a:r>
            <a:r>
              <a:rPr lang="cs-CZ" dirty="0">
                <a:solidFill>
                  <a:prstClr val="black"/>
                </a:solidFill>
                <a:latin typeface="Arial" panose="020B0604020202020204"/>
              </a:rPr>
              <a:t>a/nebo její kontaktní údaje.</a:t>
            </a:r>
          </a:p>
          <a:p>
            <a:pPr marL="742938" lvl="1" indent="-285750" algn="just" defTabSz="457189">
              <a:buFont typeface="Wingdings" panose="05000000000000000000" pitchFamily="2" charset="2"/>
              <a:buChar char="Ø"/>
            </a:pPr>
            <a:r>
              <a:rPr lang="cs-CZ" u="sng" dirty="0">
                <a:solidFill>
                  <a:prstClr val="black"/>
                </a:solidFill>
                <a:latin typeface="Arial" panose="020B0604020202020204"/>
              </a:rPr>
              <a:t>Bankovní účet</a:t>
            </a:r>
            <a:r>
              <a:rPr lang="cs-CZ" dirty="0">
                <a:solidFill>
                  <a:prstClr val="black"/>
                </a:solidFill>
                <a:latin typeface="Arial" panose="020B0604020202020204"/>
              </a:rPr>
              <a:t>.</a:t>
            </a:r>
          </a:p>
          <a:p>
            <a:pPr marL="742932" lvl="1"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endParaRPr lang="cs-CZ" b="1" dirty="0">
              <a:solidFill>
                <a:prstClr val="black"/>
              </a:solidFill>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sp>
        <p:nvSpPr>
          <p:cNvPr id="3" name="Zástupný symbol pro číslo snímku 2">
            <a:extLst>
              <a:ext uri="{FF2B5EF4-FFF2-40B4-BE49-F238E27FC236}">
                <a16:creationId xmlns:a16="http://schemas.microsoft.com/office/drawing/2014/main" id="{0BED07E2-F380-458F-99B5-0649F1CF550E}"/>
              </a:ext>
            </a:extLst>
          </p:cNvPr>
          <p:cNvSpPr>
            <a:spLocks noGrp="1"/>
          </p:cNvSpPr>
          <p:nvPr>
            <p:ph type="sldNum" sz="quarter" idx="12"/>
          </p:nvPr>
        </p:nvSpPr>
        <p:spPr/>
        <p:txBody>
          <a:bodyPr/>
          <a:lstStyle/>
          <a:p>
            <a:fld id="{4000C4B2-41BC-D741-8B94-B76DB6967C01}" type="slidenum">
              <a:rPr lang="en-US"/>
              <a:pPr/>
              <a:t>67</a:t>
            </a:fld>
            <a:endParaRPr lang="en-US"/>
          </a:p>
        </p:txBody>
      </p:sp>
    </p:spTree>
    <p:extLst>
      <p:ext uri="{BB962C8B-B14F-4D97-AF65-F5344CB8AC3E}">
        <p14:creationId xmlns:p14="http://schemas.microsoft.com/office/powerpoint/2010/main" val="217691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Žádosti o změnu   X.</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683568" y="1259882"/>
            <a:ext cx="7602803" cy="3970318"/>
          </a:xfrm>
          <a:prstGeom prst="rect">
            <a:avLst/>
          </a:prstGeom>
        </p:spPr>
        <p:txBody>
          <a:bodyPr wrap="square">
            <a:spAutoFit/>
          </a:bodyPr>
          <a:lstStyle/>
          <a:p>
            <a:pPr algn="just" defTabSz="457189"/>
            <a:r>
              <a:rPr lang="cs-CZ" b="1" dirty="0">
                <a:solidFill>
                  <a:prstClr val="black"/>
                </a:solidFill>
                <a:latin typeface="Arial" panose="020B0604020202020204"/>
              </a:rPr>
              <a:t>Výčet dobrovolně hlášených změn:</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Žádost o </a:t>
            </a:r>
            <a:r>
              <a:rPr lang="cs-CZ" u="sng" dirty="0">
                <a:solidFill>
                  <a:prstClr val="black"/>
                </a:solidFill>
                <a:latin typeface="Arial" panose="020B0604020202020204"/>
              </a:rPr>
              <a:t>ponížení finančních prostředků v registru de minimis </a:t>
            </a:r>
            <a:br>
              <a:rPr lang="cs-CZ" dirty="0">
                <a:solidFill>
                  <a:prstClr val="black"/>
                </a:solidFill>
                <a:latin typeface="Arial" panose="020B0604020202020204"/>
              </a:rPr>
            </a:br>
            <a:r>
              <a:rPr lang="cs-CZ" dirty="0">
                <a:solidFill>
                  <a:prstClr val="black"/>
                </a:solidFill>
                <a:latin typeface="Arial" panose="020B0604020202020204"/>
              </a:rPr>
              <a:t>a s tím související žádost o ponížení celkových způsobilých výdajů.</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Žádost o </a:t>
            </a:r>
            <a:r>
              <a:rPr lang="cs-CZ" u="sng" dirty="0">
                <a:solidFill>
                  <a:prstClr val="black"/>
                </a:solidFill>
                <a:latin typeface="Arial" panose="020B0604020202020204"/>
              </a:rPr>
              <a:t>vydání nových Podmínek </a:t>
            </a:r>
            <a:r>
              <a:rPr lang="cs-CZ" dirty="0">
                <a:solidFill>
                  <a:prstClr val="black"/>
                </a:solidFill>
                <a:latin typeface="Arial" panose="020B0604020202020204"/>
              </a:rPr>
              <a:t>Právního aktu/Rozhodnutí.</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ŽoZ na snížení celkových výdajů.</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Dřívější </a:t>
            </a:r>
            <a:r>
              <a:rPr lang="cs-CZ" u="sng" dirty="0">
                <a:solidFill>
                  <a:prstClr val="black"/>
                </a:solidFill>
                <a:latin typeface="Arial" panose="020B0604020202020204"/>
              </a:rPr>
              <a:t>ukončení realizace projektu</a:t>
            </a:r>
            <a:r>
              <a:rPr lang="cs-CZ" dirty="0">
                <a:solidFill>
                  <a:prstClr val="black"/>
                </a:solidFill>
                <a:latin typeface="Arial" panose="020B0604020202020204"/>
              </a:rPr>
              <a:t>.</a:t>
            </a:r>
            <a:endParaRPr lang="cs-CZ" b="1" dirty="0">
              <a:solidFill>
                <a:prstClr val="black"/>
              </a:solidFill>
              <a:latin typeface="Arial" panose="020B0604020202020204"/>
            </a:endParaRPr>
          </a:p>
          <a:p>
            <a:pPr marL="285744" indent="-285744" algn="just" defTabSz="457189">
              <a:buFont typeface="Arial" panose="020B0604020202020204" pitchFamily="34" charset="0"/>
              <a:buChar char="•"/>
            </a:pPr>
            <a:endParaRPr lang="cs-CZ" b="1" dirty="0">
              <a:solidFill>
                <a:prstClr val="black"/>
              </a:solidFill>
              <a:latin typeface="Arial" panose="020B0604020202020204"/>
            </a:endParaRPr>
          </a:p>
          <a:p>
            <a:pPr algn="just" defTabSz="457189"/>
            <a:r>
              <a:rPr lang="cs-CZ" b="1" dirty="0">
                <a:solidFill>
                  <a:prstClr val="black"/>
                </a:solidFill>
                <a:latin typeface="Arial" panose="020B0604020202020204"/>
              </a:rPr>
              <a:t>Změny oznamované prostřednictvím Zprávy o realizaci/Zprávy </a:t>
            </a:r>
            <a:br>
              <a:rPr lang="cs-CZ" b="1" dirty="0">
                <a:solidFill>
                  <a:prstClr val="black"/>
                </a:solidFill>
                <a:latin typeface="Arial" panose="020B0604020202020204"/>
              </a:rPr>
            </a:br>
            <a:r>
              <a:rPr lang="cs-CZ" b="1" dirty="0">
                <a:solidFill>
                  <a:prstClr val="black"/>
                </a:solidFill>
                <a:latin typeface="Arial" panose="020B0604020202020204"/>
              </a:rPr>
              <a:t>o udržitelnosti:</a:t>
            </a:r>
          </a:p>
          <a:p>
            <a:pPr marL="742938" lvl="1" indent="-285750" algn="just" defTabSz="457189">
              <a:buFont typeface="Wingdings" panose="05000000000000000000" pitchFamily="2" charset="2"/>
              <a:buChar char="Ø"/>
            </a:pPr>
            <a:r>
              <a:rPr lang="cs-CZ" dirty="0">
                <a:solidFill>
                  <a:prstClr val="black"/>
                </a:solidFill>
                <a:latin typeface="Arial" panose="020B0604020202020204"/>
              </a:rPr>
              <a:t>Všechny ostatní změny, které v projektu nastanou.</a:t>
            </a:r>
          </a:p>
          <a:p>
            <a:pPr algn="just" defTabSz="457189"/>
            <a:endParaRPr lang="cs-CZ" b="1" dirty="0">
              <a:solidFill>
                <a:prstClr val="black"/>
              </a:solidFill>
              <a:latin typeface="Arial" panose="020B0604020202020204"/>
            </a:endParaRPr>
          </a:p>
          <a:p>
            <a:pPr algn="just" defTabSz="457189"/>
            <a:endParaRPr lang="cs-CZ" b="1" dirty="0">
              <a:solidFill>
                <a:prstClr val="black"/>
              </a:solidFill>
              <a:latin typeface="Arial" panose="020B0604020202020204"/>
            </a:endParaRPr>
          </a:p>
          <a:p>
            <a:pPr algn="just" defTabSz="457189"/>
            <a:endParaRPr lang="cs-CZ" sz="1800" dirty="0">
              <a:latin typeface="Arial" panose="020B0604020202020204"/>
              <a:cs typeface="Arial" panose="020B0604020202020204" pitchFamily="34" charset="0"/>
            </a:endParaRPr>
          </a:p>
        </p:txBody>
      </p:sp>
      <p:sp>
        <p:nvSpPr>
          <p:cNvPr id="3" name="Zástupný symbol pro číslo snímku 2">
            <a:extLst>
              <a:ext uri="{FF2B5EF4-FFF2-40B4-BE49-F238E27FC236}">
                <a16:creationId xmlns:a16="http://schemas.microsoft.com/office/drawing/2014/main" id="{F0D5D215-A0BD-46A5-85BD-8AB0831748E6}"/>
              </a:ext>
            </a:extLst>
          </p:cNvPr>
          <p:cNvSpPr>
            <a:spLocks noGrp="1"/>
          </p:cNvSpPr>
          <p:nvPr>
            <p:ph type="sldNum" sz="quarter" idx="12"/>
          </p:nvPr>
        </p:nvSpPr>
        <p:spPr/>
        <p:txBody>
          <a:bodyPr/>
          <a:lstStyle/>
          <a:p>
            <a:fld id="{4000C4B2-41BC-D741-8B94-B76DB6967C01}" type="slidenum">
              <a:rPr lang="en-US"/>
              <a:pPr/>
              <a:t>68</a:t>
            </a:fld>
            <a:endParaRPr lang="en-US"/>
          </a:p>
        </p:txBody>
      </p:sp>
    </p:spTree>
    <p:extLst>
      <p:ext uri="{BB962C8B-B14F-4D97-AF65-F5344CB8AC3E}">
        <p14:creationId xmlns:p14="http://schemas.microsoft.com/office/powerpoint/2010/main" val="20228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127464" y="2201662"/>
            <a:ext cx="7066625" cy="1569660"/>
          </a:xfrm>
          <a:prstGeom prst="rect">
            <a:avLst/>
          </a:prstGeom>
          <a:noFill/>
        </p:spPr>
        <p:txBody>
          <a:bodyPr wrap="square" rtlCol="0">
            <a:spAutoFit/>
          </a:bodyPr>
          <a:lstStyle/>
          <a:p>
            <a:pPr algn="ctr"/>
            <a:r>
              <a:rPr lang="cs-CZ" sz="4800" b="1" cap="all" dirty="0">
                <a:solidFill>
                  <a:schemeClr val="bg1"/>
                </a:solidFill>
                <a:latin typeface="+mj-lt"/>
                <a:ea typeface="+mj-ea"/>
                <a:cs typeface="+mj-cs"/>
              </a:rPr>
              <a:t>Dokumentace           v  IROP 2</a:t>
            </a:r>
            <a:endParaRPr lang="cs-CZ" dirty="0"/>
          </a:p>
        </p:txBody>
      </p:sp>
      <p:sp>
        <p:nvSpPr>
          <p:cNvPr id="4" name="Zástupný symbol pro číslo snímku 3">
            <a:extLst>
              <a:ext uri="{FF2B5EF4-FFF2-40B4-BE49-F238E27FC236}">
                <a16:creationId xmlns:a16="http://schemas.microsoft.com/office/drawing/2014/main" id="{58A7387E-1C81-4D61-9F23-AF2A1F0C0E38}"/>
              </a:ext>
            </a:extLst>
          </p:cNvPr>
          <p:cNvSpPr>
            <a:spLocks noGrp="1"/>
          </p:cNvSpPr>
          <p:nvPr>
            <p:ph type="sldNum" sz="quarter" idx="12"/>
          </p:nvPr>
        </p:nvSpPr>
        <p:spPr/>
        <p:txBody>
          <a:bodyPr/>
          <a:lstStyle/>
          <a:p>
            <a:fld id="{4000C4B2-41BC-D741-8B94-B76DB6967C01}"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60831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086877"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solidFill>
                <a:prstClr val="black"/>
              </a:solidFill>
              <a:latin typeface="Arial" panose="020B0604020202020204" pitchFamily="34" charset="0"/>
              <a:cs typeface="Arial" panose="020B0604020202020204" pitchFamily="34" charset="0"/>
            </a:endParaRPr>
          </a:p>
          <a:p>
            <a:pPr algn="just"/>
            <a:endParaRPr lang="cs-CZ" sz="2000">
              <a:solidFill>
                <a:prstClr val="black"/>
              </a:solidFill>
              <a:latin typeface="Arial" panose="020B0604020202020204" pitchFamily="34" charset="0"/>
              <a:cs typeface="Arial" panose="020B0604020202020204" pitchFamily="34" charset="0"/>
            </a:endParaRPr>
          </a:p>
          <a:p>
            <a:pPr algn="just"/>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fontScale="70000" lnSpcReduction="200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Založení žádosti o změnu – žadatel/příjemce</a:t>
            </a: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4" name="TextovéPole 3">
            <a:extLst>
              <a:ext uri="{FF2B5EF4-FFF2-40B4-BE49-F238E27FC236}">
                <a16:creationId xmlns:a16="http://schemas.microsoft.com/office/drawing/2014/main" id="{DD027C97-6DC5-4C9E-86EB-BDA4CB94BBDE}"/>
              </a:ext>
            </a:extLst>
          </p:cNvPr>
          <p:cNvSpPr txBox="1"/>
          <p:nvPr/>
        </p:nvSpPr>
        <p:spPr>
          <a:xfrm>
            <a:off x="2874389" y="1749515"/>
            <a:ext cx="5671565" cy="2031325"/>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Otevřete si projekt z </a:t>
            </a:r>
            <a:r>
              <a:rPr lang="cs-CZ" b="1" dirty="0">
                <a:solidFill>
                  <a:prstClr val="black"/>
                </a:solidFill>
                <a:latin typeface="Arial" panose="020B0604020202020204"/>
              </a:rPr>
              <a:t>Moje žádosti</a:t>
            </a:r>
            <a:r>
              <a:rPr lang="cs-CZ" dirty="0">
                <a:solidFill>
                  <a:prstClr val="black"/>
                </a:solidFill>
                <a:latin typeface="Arial" panose="020B0604020202020204"/>
              </a:rPr>
              <a:t> a stiskněte </a:t>
            </a:r>
            <a:r>
              <a:rPr lang="cs-CZ" b="1" dirty="0">
                <a:solidFill>
                  <a:prstClr val="black"/>
                </a:solidFill>
                <a:latin typeface="Arial" panose="020B0604020202020204"/>
              </a:rPr>
              <a:t>Žádost o změnu</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r>
              <a:rPr lang="cs-CZ" dirty="0">
                <a:solidFill>
                  <a:prstClr val="black"/>
                </a:solidFill>
                <a:latin typeface="Arial" panose="020B0604020202020204"/>
              </a:rPr>
              <a:t>Klikněte na </a:t>
            </a:r>
            <a:r>
              <a:rPr lang="cs-CZ" b="1" dirty="0">
                <a:solidFill>
                  <a:prstClr val="black"/>
                </a:solidFill>
                <a:latin typeface="Arial" panose="020B0604020202020204"/>
              </a:rPr>
              <a:t>Vytvořit žádost o změnu</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r>
              <a:rPr lang="cs-CZ" dirty="0">
                <a:solidFill>
                  <a:prstClr val="black"/>
                </a:solidFill>
                <a:latin typeface="Arial" panose="020B0604020202020204"/>
              </a:rPr>
              <a:t>Vytvořený záznam ŽoZ  ve stavu </a:t>
            </a:r>
            <a:r>
              <a:rPr lang="cs-CZ" b="1" dirty="0">
                <a:solidFill>
                  <a:prstClr val="black"/>
                </a:solidFill>
                <a:latin typeface="Arial" panose="020B0604020202020204"/>
              </a:rPr>
              <a:t>Rozpracována</a:t>
            </a:r>
            <a:r>
              <a:rPr lang="cs-CZ" dirty="0">
                <a:solidFill>
                  <a:prstClr val="black"/>
                </a:solidFill>
                <a:latin typeface="Arial" panose="020B0604020202020204"/>
              </a:rPr>
              <a:t> rozklikněte.</a:t>
            </a:r>
          </a:p>
        </p:txBody>
      </p:sp>
      <p:pic>
        <p:nvPicPr>
          <p:cNvPr id="3" name="Obrázek 2" descr="Obsah obrázku text, stůl&#10;&#10;Popis byl vytvořen automaticky">
            <a:extLst>
              <a:ext uri="{FF2B5EF4-FFF2-40B4-BE49-F238E27FC236}">
                <a16:creationId xmlns:a16="http://schemas.microsoft.com/office/drawing/2014/main" id="{DB4E64DA-DE06-462D-81FC-5C0A07EC2D9E}"/>
              </a:ext>
            </a:extLst>
          </p:cNvPr>
          <p:cNvPicPr>
            <a:picLocks noChangeAspect="1"/>
          </p:cNvPicPr>
          <p:nvPr/>
        </p:nvPicPr>
        <p:blipFill>
          <a:blip r:embed="rId3"/>
          <a:stretch>
            <a:fillRect/>
          </a:stretch>
        </p:blipFill>
        <p:spPr>
          <a:xfrm>
            <a:off x="519013" y="1299118"/>
            <a:ext cx="2114845" cy="1905267"/>
          </a:xfrm>
          <a:prstGeom prst="rect">
            <a:avLst/>
          </a:prstGeom>
        </p:spPr>
      </p:pic>
      <p:pic>
        <p:nvPicPr>
          <p:cNvPr id="12" name="Obrázek 11">
            <a:extLst>
              <a:ext uri="{FF2B5EF4-FFF2-40B4-BE49-F238E27FC236}">
                <a16:creationId xmlns:a16="http://schemas.microsoft.com/office/drawing/2014/main" id="{6995C44E-5DCB-4791-8D19-D27150F0C077}"/>
              </a:ext>
            </a:extLst>
          </p:cNvPr>
          <p:cNvPicPr>
            <a:picLocks noChangeAspect="1"/>
          </p:cNvPicPr>
          <p:nvPr/>
        </p:nvPicPr>
        <p:blipFill>
          <a:blip r:embed="rId4"/>
          <a:stretch>
            <a:fillRect/>
          </a:stretch>
        </p:blipFill>
        <p:spPr>
          <a:xfrm>
            <a:off x="519011" y="3485215"/>
            <a:ext cx="2076740" cy="914528"/>
          </a:xfrm>
          <a:prstGeom prst="rect">
            <a:avLst/>
          </a:prstGeom>
        </p:spPr>
      </p:pic>
      <p:pic>
        <p:nvPicPr>
          <p:cNvPr id="16" name="Obrázek 15">
            <a:extLst>
              <a:ext uri="{FF2B5EF4-FFF2-40B4-BE49-F238E27FC236}">
                <a16:creationId xmlns:a16="http://schemas.microsoft.com/office/drawing/2014/main" id="{13A8DC6A-2D9E-41F9-BA53-3AA86CBBA5E0}"/>
              </a:ext>
            </a:extLst>
          </p:cNvPr>
          <p:cNvPicPr>
            <a:picLocks noChangeAspect="1"/>
          </p:cNvPicPr>
          <p:nvPr/>
        </p:nvPicPr>
        <p:blipFill>
          <a:blip r:embed="rId5"/>
          <a:stretch>
            <a:fillRect/>
          </a:stretch>
        </p:blipFill>
        <p:spPr>
          <a:xfrm>
            <a:off x="519014" y="4680575"/>
            <a:ext cx="7405929" cy="1190391"/>
          </a:xfrm>
          <a:prstGeom prst="rect">
            <a:avLst/>
          </a:prstGeom>
        </p:spPr>
      </p:pic>
      <p:sp>
        <p:nvSpPr>
          <p:cNvPr id="2" name="Zástupný symbol pro číslo snímku 1">
            <a:extLst>
              <a:ext uri="{FF2B5EF4-FFF2-40B4-BE49-F238E27FC236}">
                <a16:creationId xmlns:a16="http://schemas.microsoft.com/office/drawing/2014/main" id="{0371B1F5-A4DF-48BA-BAA7-A12F91D9E442}"/>
              </a:ext>
            </a:extLst>
          </p:cNvPr>
          <p:cNvSpPr>
            <a:spLocks noGrp="1"/>
          </p:cNvSpPr>
          <p:nvPr>
            <p:ph type="sldNum" sz="quarter" idx="12"/>
          </p:nvPr>
        </p:nvSpPr>
        <p:spPr/>
        <p:txBody>
          <a:bodyPr/>
          <a:lstStyle/>
          <a:p>
            <a:fld id="{4000C4B2-41BC-D741-8B94-B76DB6967C01}" type="slidenum">
              <a:rPr lang="en-US"/>
              <a:pPr/>
              <a:t>69</a:t>
            </a:fld>
            <a:endParaRPr lang="en-US"/>
          </a:p>
        </p:txBody>
      </p:sp>
      <p:cxnSp>
        <p:nvCxnSpPr>
          <p:cNvPr id="10" name="Přímá spojnice se šipkou 9">
            <a:extLst>
              <a:ext uri="{FF2B5EF4-FFF2-40B4-BE49-F238E27FC236}">
                <a16:creationId xmlns:a16="http://schemas.microsoft.com/office/drawing/2014/main" id="{0DA732B0-9C6E-F63E-4662-1E3417C51E80}"/>
              </a:ext>
            </a:extLst>
          </p:cNvPr>
          <p:cNvCxnSpPr/>
          <p:nvPr/>
        </p:nvCxnSpPr>
        <p:spPr>
          <a:xfrm flipH="1">
            <a:off x="2199992" y="2335794"/>
            <a:ext cx="1575303" cy="13580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 name="Přímá spojnice se šipkou 12">
            <a:extLst>
              <a:ext uri="{FF2B5EF4-FFF2-40B4-BE49-F238E27FC236}">
                <a16:creationId xmlns:a16="http://schemas.microsoft.com/office/drawing/2014/main" id="{7BFB3F5F-D900-DBA7-ED63-AE0430FFF7D8}"/>
              </a:ext>
            </a:extLst>
          </p:cNvPr>
          <p:cNvCxnSpPr/>
          <p:nvPr/>
        </p:nvCxnSpPr>
        <p:spPr>
          <a:xfrm flipH="1">
            <a:off x="2027976" y="2888055"/>
            <a:ext cx="2725093" cy="109547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 name="Přímá spojnice se šipkou 14">
            <a:extLst>
              <a:ext uri="{FF2B5EF4-FFF2-40B4-BE49-F238E27FC236}">
                <a16:creationId xmlns:a16="http://schemas.microsoft.com/office/drawing/2014/main" id="{07FDF8AA-B15B-8A2F-10F0-54A7CEAB99D8}"/>
              </a:ext>
            </a:extLst>
          </p:cNvPr>
          <p:cNvCxnSpPr/>
          <p:nvPr/>
        </p:nvCxnSpPr>
        <p:spPr>
          <a:xfrm flipH="1">
            <a:off x="5187636" y="3429000"/>
            <a:ext cx="2100404" cy="233805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8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Žádost o změnu a odůvodnění</a:t>
            </a:r>
            <a:endParaRPr lang="en-US" sz="2800" cap="all">
              <a:highlight>
                <a:srgbClr val="FF66FF"/>
              </a:highlight>
              <a:latin typeface="Arial" panose="020B0604020202020204" pitchFamily="34" charset="0"/>
              <a:cs typeface="Arial" panose="020B0604020202020204" pitchFamily="34" charset="0"/>
            </a:endParaRPr>
          </a:p>
        </p:txBody>
      </p:sp>
      <p:pic>
        <p:nvPicPr>
          <p:cNvPr id="4" name="Obrázek 3" descr="Obsah obrázku text&#10;&#10;Popis byl vytvořen automaticky">
            <a:extLst>
              <a:ext uri="{FF2B5EF4-FFF2-40B4-BE49-F238E27FC236}">
                <a16:creationId xmlns:a16="http://schemas.microsoft.com/office/drawing/2014/main" id="{59B4AED2-4E73-4D2C-A58D-501E19911B4F}"/>
              </a:ext>
            </a:extLst>
          </p:cNvPr>
          <p:cNvPicPr>
            <a:picLocks noChangeAspect="1"/>
          </p:cNvPicPr>
          <p:nvPr/>
        </p:nvPicPr>
        <p:blipFill>
          <a:blip r:embed="rId3"/>
          <a:stretch>
            <a:fillRect/>
          </a:stretch>
        </p:blipFill>
        <p:spPr>
          <a:xfrm>
            <a:off x="213705" y="3143110"/>
            <a:ext cx="4880056" cy="2368027"/>
          </a:xfrm>
          <a:prstGeom prst="rect">
            <a:avLst/>
          </a:prstGeom>
        </p:spPr>
      </p:pic>
      <p:sp>
        <p:nvSpPr>
          <p:cNvPr id="7" name="TextovéPole 6">
            <a:extLst>
              <a:ext uri="{FF2B5EF4-FFF2-40B4-BE49-F238E27FC236}">
                <a16:creationId xmlns:a16="http://schemas.microsoft.com/office/drawing/2014/main" id="{FB756C06-3265-45DB-B10C-AEBF86BC8084}"/>
              </a:ext>
            </a:extLst>
          </p:cNvPr>
          <p:cNvSpPr txBox="1"/>
          <p:nvPr/>
        </p:nvSpPr>
        <p:spPr>
          <a:xfrm>
            <a:off x="573024" y="1527399"/>
            <a:ext cx="7924800" cy="1200329"/>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V žádosti  o změnu přejděte na záložku </a:t>
            </a:r>
            <a:r>
              <a:rPr lang="cs-CZ" b="1" dirty="0">
                <a:solidFill>
                  <a:prstClr val="black"/>
                </a:solidFill>
                <a:latin typeface="Arial" panose="020B0604020202020204"/>
              </a:rPr>
              <a:t>Žádost o změnu</a:t>
            </a:r>
            <a:r>
              <a:rPr lang="cs-CZ" dirty="0">
                <a:solidFill>
                  <a:prstClr val="black"/>
                </a:solidFill>
                <a:latin typeface="Arial" panose="020B0604020202020204"/>
              </a:rPr>
              <a:t>, kde vyplňte pole </a:t>
            </a:r>
            <a:r>
              <a:rPr lang="cs-CZ" b="1" dirty="0">
                <a:solidFill>
                  <a:prstClr val="black"/>
                </a:solidFill>
                <a:latin typeface="Arial" panose="020B0604020202020204"/>
              </a:rPr>
              <a:t>Odůvodnění ŽOZ</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r>
              <a:rPr lang="cs-CZ" dirty="0">
                <a:solidFill>
                  <a:prstClr val="black"/>
                </a:solidFill>
                <a:latin typeface="Arial" panose="020B0604020202020204"/>
              </a:rPr>
              <a:t>Datum účinnosti změny </a:t>
            </a:r>
            <a:r>
              <a:rPr lang="cs-CZ" dirty="0">
                <a:solidFill>
                  <a:srgbClr val="FF0000"/>
                </a:solidFill>
                <a:latin typeface="Arial" panose="020B0604020202020204"/>
              </a:rPr>
              <a:t>nevyplňujte.</a:t>
            </a:r>
          </a:p>
        </p:txBody>
      </p:sp>
      <p:sp>
        <p:nvSpPr>
          <p:cNvPr id="9" name="TextovéPole 8">
            <a:extLst>
              <a:ext uri="{FF2B5EF4-FFF2-40B4-BE49-F238E27FC236}">
                <a16:creationId xmlns:a16="http://schemas.microsoft.com/office/drawing/2014/main" id="{47EB692F-64D1-43C2-B747-21C77B625763}"/>
              </a:ext>
            </a:extLst>
          </p:cNvPr>
          <p:cNvSpPr txBox="1"/>
          <p:nvPr/>
        </p:nvSpPr>
        <p:spPr>
          <a:xfrm>
            <a:off x="5352288" y="2925814"/>
            <a:ext cx="3145536" cy="2585323"/>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b="1" dirty="0">
                <a:solidFill>
                  <a:prstClr val="black"/>
                </a:solidFill>
                <a:latin typeface="Arial" panose="020B0604020202020204"/>
              </a:rPr>
              <a:t>Odůvodnění ŽoZ</a:t>
            </a:r>
            <a:r>
              <a:rPr lang="cs-CZ" dirty="0">
                <a:solidFill>
                  <a:prstClr val="black"/>
                </a:solidFill>
                <a:latin typeface="Arial" panose="020B0604020202020204"/>
              </a:rPr>
              <a:t> - Vyplňte podrobný popis čeho se změna/změny týkají. Pokud je odůvodnění delší než 2000 znaků, je možné vytvořit přílohu a vložit ji do záložky Dokumenty pro </a:t>
            </a:r>
            <a:r>
              <a:rPr lang="cs-CZ" dirty="0" err="1">
                <a:solidFill>
                  <a:prstClr val="black"/>
                </a:solidFill>
                <a:latin typeface="Arial" panose="020B0604020202020204"/>
              </a:rPr>
              <a:t>ŽoZ</a:t>
            </a:r>
            <a:r>
              <a:rPr lang="cs-CZ" dirty="0">
                <a:solidFill>
                  <a:prstClr val="black"/>
                </a:solidFill>
                <a:latin typeface="Arial" panose="020B0604020202020204"/>
              </a:rPr>
              <a:t>.</a:t>
            </a:r>
          </a:p>
        </p:txBody>
      </p:sp>
      <p:sp>
        <p:nvSpPr>
          <p:cNvPr id="2" name="Zástupný symbol pro číslo snímku 1">
            <a:extLst>
              <a:ext uri="{FF2B5EF4-FFF2-40B4-BE49-F238E27FC236}">
                <a16:creationId xmlns:a16="http://schemas.microsoft.com/office/drawing/2014/main" id="{0915B679-90D5-4E9A-8E3A-48B5DFD842E7}"/>
              </a:ext>
            </a:extLst>
          </p:cNvPr>
          <p:cNvSpPr>
            <a:spLocks noGrp="1"/>
          </p:cNvSpPr>
          <p:nvPr>
            <p:ph type="sldNum" sz="quarter" idx="12"/>
          </p:nvPr>
        </p:nvSpPr>
        <p:spPr/>
        <p:txBody>
          <a:bodyPr/>
          <a:lstStyle/>
          <a:p>
            <a:fld id="{4000C4B2-41BC-D741-8B94-B76DB6967C01}" type="slidenum">
              <a:rPr lang="en-US"/>
              <a:pPr/>
              <a:t>70</a:t>
            </a:fld>
            <a:endParaRPr lang="en-US"/>
          </a:p>
        </p:txBody>
      </p:sp>
      <p:cxnSp>
        <p:nvCxnSpPr>
          <p:cNvPr id="6" name="Přímá spojnice se šipkou 5">
            <a:extLst>
              <a:ext uri="{FF2B5EF4-FFF2-40B4-BE49-F238E27FC236}">
                <a16:creationId xmlns:a16="http://schemas.microsoft.com/office/drawing/2014/main" id="{75736A61-4B7E-2931-41EB-510BC4CF9E75}"/>
              </a:ext>
            </a:extLst>
          </p:cNvPr>
          <p:cNvCxnSpPr/>
          <p:nvPr/>
        </p:nvCxnSpPr>
        <p:spPr>
          <a:xfrm flipH="1">
            <a:off x="1874067" y="2127564"/>
            <a:ext cx="534155" cy="274320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 name="Přímá spojnice se šipkou 4">
            <a:extLst>
              <a:ext uri="{FF2B5EF4-FFF2-40B4-BE49-F238E27FC236}">
                <a16:creationId xmlns:a16="http://schemas.microsoft.com/office/drawing/2014/main" id="{FDF3D26A-46E5-1998-4B4A-1A72735BB7E1}"/>
              </a:ext>
            </a:extLst>
          </p:cNvPr>
          <p:cNvCxnSpPr/>
          <p:nvPr/>
        </p:nvCxnSpPr>
        <p:spPr>
          <a:xfrm>
            <a:off x="3992578" y="2634558"/>
            <a:ext cx="488887" cy="1692565"/>
          </a:xfrm>
          <a:prstGeom prst="straightConnector1">
            <a:avLst/>
          </a:prstGeom>
          <a:ln>
            <a:solidFill>
              <a:schemeClr val="accent1"/>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555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Výběr obrazovek do </a:t>
            </a:r>
            <a:r>
              <a:rPr lang="cs-CZ" sz="2800" cap="all" err="1">
                <a:latin typeface="Arial" panose="020B0604020202020204"/>
              </a:rPr>
              <a:t>ŽoZ</a:t>
            </a:r>
            <a:endParaRPr lang="en-US" sz="2800" cap="all">
              <a:highlight>
                <a:srgbClr val="FF66FF"/>
              </a:highlight>
              <a:latin typeface="Arial" panose="020B0604020202020204" pitchFamily="34" charset="0"/>
              <a:cs typeface="Arial" panose="020B0604020202020204" pitchFamily="34" charset="0"/>
            </a:endParaRPr>
          </a:p>
        </p:txBody>
      </p:sp>
      <p:pic>
        <p:nvPicPr>
          <p:cNvPr id="4" name="Obrázek 3" descr="Obsah obrázku text&#10;&#10;Popis byl vytvořen automaticky">
            <a:extLst>
              <a:ext uri="{FF2B5EF4-FFF2-40B4-BE49-F238E27FC236}">
                <a16:creationId xmlns:a16="http://schemas.microsoft.com/office/drawing/2014/main" id="{B344045D-9F22-47FA-8D74-B55A698413B3}"/>
              </a:ext>
            </a:extLst>
          </p:cNvPr>
          <p:cNvPicPr>
            <a:picLocks noChangeAspect="1"/>
          </p:cNvPicPr>
          <p:nvPr/>
        </p:nvPicPr>
        <p:blipFill>
          <a:blip r:embed="rId3"/>
          <a:stretch>
            <a:fillRect/>
          </a:stretch>
        </p:blipFill>
        <p:spPr>
          <a:xfrm>
            <a:off x="259573" y="1259425"/>
            <a:ext cx="4455040" cy="2579651"/>
          </a:xfrm>
          <a:prstGeom prst="rect">
            <a:avLst/>
          </a:prstGeom>
        </p:spPr>
      </p:pic>
      <p:sp>
        <p:nvSpPr>
          <p:cNvPr id="13" name="TextovéPole 12">
            <a:extLst>
              <a:ext uri="{FF2B5EF4-FFF2-40B4-BE49-F238E27FC236}">
                <a16:creationId xmlns:a16="http://schemas.microsoft.com/office/drawing/2014/main" id="{C44A1CEB-F1C2-4BDD-8B60-D7FEAAC493ED}"/>
              </a:ext>
            </a:extLst>
          </p:cNvPr>
          <p:cNvSpPr txBox="1"/>
          <p:nvPr/>
        </p:nvSpPr>
        <p:spPr>
          <a:xfrm>
            <a:off x="4839142" y="1238348"/>
            <a:ext cx="3864864" cy="3139321"/>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V levém menu (uvnitř </a:t>
            </a:r>
            <a:r>
              <a:rPr lang="cs-CZ" dirty="0" err="1">
                <a:solidFill>
                  <a:prstClr val="black"/>
                </a:solidFill>
                <a:latin typeface="Arial" panose="020B0604020202020204"/>
              </a:rPr>
              <a:t>ŽoZ</a:t>
            </a:r>
            <a:r>
              <a:rPr lang="cs-CZ" dirty="0">
                <a:solidFill>
                  <a:prstClr val="black"/>
                </a:solidFill>
                <a:latin typeface="Arial" panose="020B0604020202020204"/>
              </a:rPr>
              <a:t>) přejděte na záložku </a:t>
            </a:r>
            <a:r>
              <a:rPr lang="cs-CZ" b="1" dirty="0">
                <a:solidFill>
                  <a:prstClr val="black"/>
                </a:solidFill>
                <a:latin typeface="Arial" panose="020B0604020202020204"/>
              </a:rPr>
              <a:t>Žádost o změnu</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r>
              <a:rPr lang="cs-CZ" dirty="0">
                <a:solidFill>
                  <a:prstClr val="black"/>
                </a:solidFill>
                <a:latin typeface="Arial" panose="020B0604020202020204"/>
              </a:rPr>
              <a:t> Klikněte na tlačítko </a:t>
            </a:r>
            <a:r>
              <a:rPr lang="cs-CZ" b="1" dirty="0">
                <a:solidFill>
                  <a:prstClr val="black"/>
                </a:solidFill>
                <a:latin typeface="Arial" panose="020B0604020202020204"/>
              </a:rPr>
              <a:t>Výběr obrazovek pro vykázání změn</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r>
              <a:rPr lang="cs-CZ" dirty="0">
                <a:solidFill>
                  <a:prstClr val="black"/>
                </a:solidFill>
                <a:latin typeface="Arial" panose="020B0604020202020204"/>
              </a:rPr>
              <a:t>Vyberte potřebné obrazovky, u kterých potřebujete oznámit či navrhnout změnu – fajfka ve čtverečku vpravo vedle názvu obrazovky, a klikněte na tlačítku </a:t>
            </a:r>
            <a:r>
              <a:rPr lang="cs-CZ" b="1" dirty="0">
                <a:solidFill>
                  <a:prstClr val="black"/>
                </a:solidFill>
                <a:latin typeface="Arial" panose="020B0604020202020204"/>
              </a:rPr>
              <a:t>Spustit</a:t>
            </a:r>
            <a:r>
              <a:rPr lang="cs-CZ" dirty="0">
                <a:solidFill>
                  <a:prstClr val="black"/>
                </a:solidFill>
                <a:latin typeface="Arial" panose="020B0604020202020204"/>
              </a:rPr>
              <a:t>.</a:t>
            </a:r>
          </a:p>
        </p:txBody>
      </p:sp>
      <p:pic>
        <p:nvPicPr>
          <p:cNvPr id="7" name="Obrázek 6">
            <a:extLst>
              <a:ext uri="{FF2B5EF4-FFF2-40B4-BE49-F238E27FC236}">
                <a16:creationId xmlns:a16="http://schemas.microsoft.com/office/drawing/2014/main" id="{73BEBC32-B064-417D-9ED2-B25C2A5FF64F}"/>
              </a:ext>
            </a:extLst>
          </p:cNvPr>
          <p:cNvPicPr>
            <a:picLocks noChangeAspect="1"/>
          </p:cNvPicPr>
          <p:nvPr/>
        </p:nvPicPr>
        <p:blipFill>
          <a:blip r:embed="rId4"/>
          <a:stretch>
            <a:fillRect/>
          </a:stretch>
        </p:blipFill>
        <p:spPr>
          <a:xfrm>
            <a:off x="562699" y="4006003"/>
            <a:ext cx="3724279" cy="2016496"/>
          </a:xfrm>
          <a:prstGeom prst="rect">
            <a:avLst/>
          </a:prstGeom>
        </p:spPr>
      </p:pic>
      <p:sp>
        <p:nvSpPr>
          <p:cNvPr id="2" name="Zástupný symbol pro číslo snímku 1">
            <a:extLst>
              <a:ext uri="{FF2B5EF4-FFF2-40B4-BE49-F238E27FC236}">
                <a16:creationId xmlns:a16="http://schemas.microsoft.com/office/drawing/2014/main" id="{94FEC4E5-E6D6-400F-ABE2-4BF73215E552}"/>
              </a:ext>
            </a:extLst>
          </p:cNvPr>
          <p:cNvSpPr>
            <a:spLocks noGrp="1"/>
          </p:cNvSpPr>
          <p:nvPr>
            <p:ph type="sldNum" sz="quarter" idx="12"/>
          </p:nvPr>
        </p:nvSpPr>
        <p:spPr/>
        <p:txBody>
          <a:bodyPr/>
          <a:lstStyle/>
          <a:p>
            <a:fld id="{4000C4B2-41BC-D741-8B94-B76DB6967C01}" type="slidenum">
              <a:rPr lang="en-US"/>
              <a:pPr/>
              <a:t>71</a:t>
            </a:fld>
            <a:endParaRPr lang="en-US"/>
          </a:p>
        </p:txBody>
      </p:sp>
      <p:cxnSp>
        <p:nvCxnSpPr>
          <p:cNvPr id="6" name="Přímá spojnice se šipkou 5">
            <a:extLst>
              <a:ext uri="{FF2B5EF4-FFF2-40B4-BE49-F238E27FC236}">
                <a16:creationId xmlns:a16="http://schemas.microsoft.com/office/drawing/2014/main" id="{B647EE53-B029-58B1-C510-5BBCDF8700C9}"/>
              </a:ext>
            </a:extLst>
          </p:cNvPr>
          <p:cNvCxnSpPr>
            <a:cxnSpLocks/>
          </p:cNvCxnSpPr>
          <p:nvPr/>
        </p:nvCxnSpPr>
        <p:spPr>
          <a:xfrm flipH="1">
            <a:off x="4714613" y="2625505"/>
            <a:ext cx="1224460" cy="660903"/>
          </a:xfrm>
          <a:prstGeom prst="straightConnector1">
            <a:avLst/>
          </a:prstGeom>
          <a:ln>
            <a:solidFill>
              <a:schemeClr val="accent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 name="Přímá spojnice se šipkou 11">
            <a:extLst>
              <a:ext uri="{FF2B5EF4-FFF2-40B4-BE49-F238E27FC236}">
                <a16:creationId xmlns:a16="http://schemas.microsoft.com/office/drawing/2014/main" id="{09FB3436-E9BE-126D-D2B3-6D3F80946056}"/>
              </a:ext>
            </a:extLst>
          </p:cNvPr>
          <p:cNvCxnSpPr>
            <a:cxnSpLocks/>
          </p:cNvCxnSpPr>
          <p:nvPr/>
        </p:nvCxnSpPr>
        <p:spPr>
          <a:xfrm flipH="1">
            <a:off x="3123446" y="2924269"/>
            <a:ext cx="3195873" cy="175637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Přímá spojnice se šipkou 15">
            <a:extLst>
              <a:ext uri="{FF2B5EF4-FFF2-40B4-BE49-F238E27FC236}">
                <a16:creationId xmlns:a16="http://schemas.microsoft.com/office/drawing/2014/main" id="{9BFCEE25-B14F-D2E5-986D-5343991F0DEF}"/>
              </a:ext>
            </a:extLst>
          </p:cNvPr>
          <p:cNvCxnSpPr>
            <a:cxnSpLocks/>
          </p:cNvCxnSpPr>
          <p:nvPr/>
        </p:nvCxnSpPr>
        <p:spPr>
          <a:xfrm flipH="1">
            <a:off x="3829616" y="4313322"/>
            <a:ext cx="1846907" cy="140846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02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Provázané obrazovky </a:t>
            </a:r>
            <a:r>
              <a:rPr lang="cs-CZ" sz="2800" cap="all" err="1">
                <a:latin typeface="Arial" panose="020B0604020202020204"/>
              </a:rPr>
              <a:t>ŽoZ</a:t>
            </a:r>
            <a:endParaRPr lang="en-US" sz="2800" cap="all">
              <a:highlight>
                <a:srgbClr val="FF66FF"/>
              </a:highlight>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082BCD77-2C3E-49C9-8D52-65AB534492DE}"/>
              </a:ext>
            </a:extLst>
          </p:cNvPr>
          <p:cNvSpPr txBox="1"/>
          <p:nvPr/>
        </p:nvSpPr>
        <p:spPr>
          <a:xfrm>
            <a:off x="316992" y="1092498"/>
            <a:ext cx="8241792" cy="830997"/>
          </a:xfrm>
          <a:prstGeom prst="rect">
            <a:avLst/>
          </a:prstGeom>
          <a:noFill/>
        </p:spPr>
        <p:txBody>
          <a:bodyPr wrap="square" rtlCol="0">
            <a:spAutoFit/>
          </a:bodyPr>
          <a:lstStyle/>
          <a:p>
            <a:pPr algn="just" defTabSz="457189"/>
            <a:r>
              <a:rPr lang="cs-CZ" sz="1600">
                <a:solidFill>
                  <a:prstClr val="black"/>
                </a:solidFill>
                <a:latin typeface="Arial" panose="020B0604020202020204"/>
              </a:rPr>
              <a:t>Je nutné zpřístupnit „nadřízenou“ a „podřízenou“ obrazovku a vždy nejprve provést změnu (alespoň formální) na „nadřízené“ záložce, teprve poté se zpřístupní „podřízená“ záložka - tlačítko </a:t>
            </a:r>
            <a:r>
              <a:rPr lang="cs-CZ" sz="1600" b="1">
                <a:solidFill>
                  <a:prstClr val="black"/>
                </a:solidFill>
                <a:latin typeface="Arial" panose="020B0604020202020204"/>
              </a:rPr>
              <a:t>Vykázat změnu</a:t>
            </a:r>
            <a:r>
              <a:rPr lang="cs-CZ" sz="1600">
                <a:solidFill>
                  <a:prstClr val="black"/>
                </a:solidFill>
                <a:latin typeface="Arial" panose="020B0604020202020204"/>
              </a:rPr>
              <a:t> nebo </a:t>
            </a:r>
            <a:r>
              <a:rPr lang="cs-CZ" sz="1600" b="1">
                <a:solidFill>
                  <a:prstClr val="black"/>
                </a:solidFill>
                <a:latin typeface="Arial" panose="020B0604020202020204"/>
              </a:rPr>
              <a:t>Nový záznam</a:t>
            </a:r>
            <a:r>
              <a:rPr lang="cs-CZ" sz="1600">
                <a:solidFill>
                  <a:prstClr val="black"/>
                </a:solidFill>
                <a:latin typeface="Arial" panose="020B0604020202020204"/>
              </a:rPr>
              <a:t>.</a:t>
            </a:r>
          </a:p>
        </p:txBody>
      </p:sp>
      <p:sp>
        <p:nvSpPr>
          <p:cNvPr id="10" name="TextovéPole 9">
            <a:extLst>
              <a:ext uri="{FF2B5EF4-FFF2-40B4-BE49-F238E27FC236}">
                <a16:creationId xmlns:a16="http://schemas.microsoft.com/office/drawing/2014/main" id="{D5147BC3-D6AE-4B7B-8F07-9CCEFF07AB90}"/>
              </a:ext>
            </a:extLst>
          </p:cNvPr>
          <p:cNvSpPr txBox="1"/>
          <p:nvPr/>
        </p:nvSpPr>
        <p:spPr>
          <a:xfrm>
            <a:off x="433353" y="5016101"/>
            <a:ext cx="5634851" cy="1077218"/>
          </a:xfrm>
          <a:prstGeom prst="rect">
            <a:avLst/>
          </a:prstGeom>
          <a:noFill/>
        </p:spPr>
        <p:txBody>
          <a:bodyPr wrap="square" rtlCol="0">
            <a:spAutoFit/>
          </a:bodyPr>
          <a:lstStyle/>
          <a:p>
            <a:pPr algn="just" defTabSz="457189"/>
            <a:r>
              <a:rPr lang="cs-CZ" sz="1600">
                <a:solidFill>
                  <a:prstClr val="black"/>
                </a:solidFill>
                <a:latin typeface="Arial" panose="020B0604020202020204"/>
              </a:rPr>
              <a:t>Přílohy k žádostem o změnu dokládejte na záložku      </a:t>
            </a:r>
            <a:r>
              <a:rPr lang="cs-CZ" sz="1600" b="1">
                <a:solidFill>
                  <a:prstClr val="black"/>
                </a:solidFill>
                <a:latin typeface="Arial" panose="020B0604020202020204"/>
              </a:rPr>
              <a:t>Dokumenty</a:t>
            </a:r>
            <a:r>
              <a:rPr lang="cs-CZ" sz="1600">
                <a:solidFill>
                  <a:prstClr val="black"/>
                </a:solidFill>
                <a:latin typeface="Arial" panose="020B0604020202020204"/>
              </a:rPr>
              <a:t>, kterou si musíte vybrat přes tlačítko </a:t>
            </a:r>
            <a:r>
              <a:rPr lang="cs-CZ" sz="1600" b="1">
                <a:solidFill>
                  <a:prstClr val="black"/>
                </a:solidFill>
                <a:latin typeface="Arial" panose="020B0604020202020204"/>
              </a:rPr>
              <a:t>Výběr obrazovek pro vykázání změn</a:t>
            </a:r>
            <a:r>
              <a:rPr lang="cs-CZ" sz="1600">
                <a:solidFill>
                  <a:prstClr val="black"/>
                </a:solidFill>
                <a:latin typeface="Arial" panose="020B0604020202020204"/>
              </a:rPr>
              <a:t> (nikoli na záložku </a:t>
            </a:r>
            <a:r>
              <a:rPr lang="cs-CZ" sz="1600" b="1">
                <a:solidFill>
                  <a:prstClr val="black"/>
                </a:solidFill>
                <a:latin typeface="Arial" panose="020B0604020202020204"/>
              </a:rPr>
              <a:t>Dokumenty pro </a:t>
            </a:r>
            <a:r>
              <a:rPr lang="cs-CZ" sz="1600" b="1" err="1">
                <a:solidFill>
                  <a:prstClr val="black"/>
                </a:solidFill>
                <a:latin typeface="Arial" panose="020B0604020202020204"/>
              </a:rPr>
              <a:t>ŽoZ</a:t>
            </a:r>
            <a:r>
              <a:rPr lang="cs-CZ" sz="1600">
                <a:solidFill>
                  <a:prstClr val="black"/>
                </a:solidFill>
                <a:latin typeface="Arial" panose="020B0604020202020204"/>
              </a:rPr>
              <a:t>).</a:t>
            </a:r>
          </a:p>
        </p:txBody>
      </p:sp>
      <p:pic>
        <p:nvPicPr>
          <p:cNvPr id="13" name="Obrázek 12" descr="Obsah obrázku text&#10;&#10;Popis byl vytvořen automaticky">
            <a:extLst>
              <a:ext uri="{FF2B5EF4-FFF2-40B4-BE49-F238E27FC236}">
                <a16:creationId xmlns:a16="http://schemas.microsoft.com/office/drawing/2014/main" id="{8B9CAD57-6491-4415-8C0A-809C1750472F}"/>
              </a:ext>
            </a:extLst>
          </p:cNvPr>
          <p:cNvPicPr>
            <a:picLocks noChangeAspect="1"/>
          </p:cNvPicPr>
          <p:nvPr/>
        </p:nvPicPr>
        <p:blipFill>
          <a:blip r:embed="rId3"/>
          <a:stretch>
            <a:fillRect/>
          </a:stretch>
        </p:blipFill>
        <p:spPr>
          <a:xfrm>
            <a:off x="6068206" y="5111736"/>
            <a:ext cx="2181529" cy="885949"/>
          </a:xfrm>
          <a:prstGeom prst="rect">
            <a:avLst/>
          </a:prstGeom>
        </p:spPr>
      </p:pic>
      <p:pic>
        <p:nvPicPr>
          <p:cNvPr id="7" name="Obrázek 6">
            <a:extLst>
              <a:ext uri="{FF2B5EF4-FFF2-40B4-BE49-F238E27FC236}">
                <a16:creationId xmlns:a16="http://schemas.microsoft.com/office/drawing/2014/main" id="{FBE82687-BEF8-4A8E-A8EE-FA647008D5D6}"/>
              </a:ext>
            </a:extLst>
          </p:cNvPr>
          <p:cNvPicPr>
            <a:picLocks noChangeAspect="1"/>
          </p:cNvPicPr>
          <p:nvPr/>
        </p:nvPicPr>
        <p:blipFill>
          <a:blip r:embed="rId4"/>
          <a:stretch>
            <a:fillRect/>
          </a:stretch>
        </p:blipFill>
        <p:spPr>
          <a:xfrm>
            <a:off x="1752600" y="1919290"/>
            <a:ext cx="5638800" cy="3019425"/>
          </a:xfrm>
          <a:prstGeom prst="rect">
            <a:avLst/>
          </a:prstGeom>
        </p:spPr>
      </p:pic>
      <p:sp>
        <p:nvSpPr>
          <p:cNvPr id="2" name="Zástupný symbol pro číslo snímku 1">
            <a:extLst>
              <a:ext uri="{FF2B5EF4-FFF2-40B4-BE49-F238E27FC236}">
                <a16:creationId xmlns:a16="http://schemas.microsoft.com/office/drawing/2014/main" id="{BD48FDBE-3FA9-4382-BA80-ECEA2186ED96}"/>
              </a:ext>
            </a:extLst>
          </p:cNvPr>
          <p:cNvSpPr>
            <a:spLocks noGrp="1"/>
          </p:cNvSpPr>
          <p:nvPr>
            <p:ph type="sldNum" sz="quarter" idx="12"/>
          </p:nvPr>
        </p:nvSpPr>
        <p:spPr/>
        <p:txBody>
          <a:bodyPr/>
          <a:lstStyle/>
          <a:p>
            <a:fld id="{4000C4B2-41BC-D741-8B94-B76DB6967C01}" type="slidenum">
              <a:rPr lang="en-US"/>
              <a:pPr/>
              <a:t>72</a:t>
            </a:fld>
            <a:endParaRPr lang="en-US"/>
          </a:p>
        </p:txBody>
      </p:sp>
    </p:spTree>
    <p:extLst>
      <p:ext uri="{BB962C8B-B14F-4D97-AF65-F5344CB8AC3E}">
        <p14:creationId xmlns:p14="http://schemas.microsoft.com/office/powerpoint/2010/main" val="379739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Vytvoření nových záznamů</a:t>
            </a:r>
            <a:endParaRPr lang="en-US" sz="2800" cap="all">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3" y="1150826"/>
            <a:ext cx="7829169" cy="646331"/>
          </a:xfrm>
          <a:prstGeom prst="rect">
            <a:avLst/>
          </a:prstGeom>
        </p:spPr>
        <p:txBody>
          <a:bodyPr wrap="square">
            <a:spAutoFit/>
          </a:bodyPr>
          <a:lstStyle/>
          <a:p>
            <a:pPr marL="285744" indent="-285744" algn="just" defTabSz="457189">
              <a:buFont typeface="Arial" panose="020B0604020202020204" pitchFamily="34" charset="0"/>
              <a:buChar char="•"/>
            </a:pPr>
            <a:r>
              <a:rPr lang="cs-CZ">
                <a:solidFill>
                  <a:prstClr val="black"/>
                </a:solidFill>
                <a:latin typeface="Arial" panose="020B0604020202020204"/>
              </a:rPr>
              <a:t>Na příslušné obrazovce vyplníte položky pod tlačítkem </a:t>
            </a:r>
            <a:r>
              <a:rPr lang="cs-CZ" b="1">
                <a:solidFill>
                  <a:prstClr val="black"/>
                </a:solidFill>
                <a:latin typeface="Arial" panose="020B0604020202020204"/>
              </a:rPr>
              <a:t>Nový záznam</a:t>
            </a:r>
            <a:r>
              <a:rPr lang="cs-CZ">
                <a:solidFill>
                  <a:prstClr val="black"/>
                </a:solidFill>
                <a:latin typeface="Arial" panose="020B0604020202020204"/>
              </a:rPr>
              <a:t>.</a:t>
            </a:r>
          </a:p>
          <a:p>
            <a:pPr marL="285744" indent="-285744" algn="just" defTabSz="457189">
              <a:buFont typeface="Arial" panose="020B0604020202020204" pitchFamily="34" charset="0"/>
              <a:buChar char="•"/>
            </a:pPr>
            <a:endParaRPr lang="cs-CZ">
              <a:solidFill>
                <a:prstClr val="black"/>
              </a:solidFill>
              <a:latin typeface="Arial" panose="020B0604020202020204"/>
            </a:endParaRPr>
          </a:p>
        </p:txBody>
      </p:sp>
      <p:pic>
        <p:nvPicPr>
          <p:cNvPr id="4" name="Obrázek 3">
            <a:extLst>
              <a:ext uri="{FF2B5EF4-FFF2-40B4-BE49-F238E27FC236}">
                <a16:creationId xmlns:a16="http://schemas.microsoft.com/office/drawing/2014/main" id="{685BB822-17DB-4B11-A264-412B7E196754}"/>
              </a:ext>
            </a:extLst>
          </p:cNvPr>
          <p:cNvPicPr>
            <a:picLocks noChangeAspect="1"/>
          </p:cNvPicPr>
          <p:nvPr/>
        </p:nvPicPr>
        <p:blipFill>
          <a:blip r:embed="rId3"/>
          <a:stretch>
            <a:fillRect/>
          </a:stretch>
        </p:blipFill>
        <p:spPr>
          <a:xfrm>
            <a:off x="1817560" y="1678639"/>
            <a:ext cx="5095304" cy="3190280"/>
          </a:xfrm>
          <a:prstGeom prst="rect">
            <a:avLst/>
          </a:prstGeom>
        </p:spPr>
      </p:pic>
      <p:sp>
        <p:nvSpPr>
          <p:cNvPr id="7" name="TextovéPole 6">
            <a:extLst>
              <a:ext uri="{FF2B5EF4-FFF2-40B4-BE49-F238E27FC236}">
                <a16:creationId xmlns:a16="http://schemas.microsoft.com/office/drawing/2014/main" id="{D7CC03C8-29B1-4C1E-9563-4A4E7F15FB14}"/>
              </a:ext>
            </a:extLst>
          </p:cNvPr>
          <p:cNvSpPr txBox="1"/>
          <p:nvPr/>
        </p:nvSpPr>
        <p:spPr>
          <a:xfrm>
            <a:off x="445278" y="5037358"/>
            <a:ext cx="7853017" cy="923330"/>
          </a:xfrm>
          <a:prstGeom prst="rect">
            <a:avLst/>
          </a:prstGeom>
          <a:noFill/>
        </p:spPr>
        <p:txBody>
          <a:bodyPr wrap="square" rtlCol="0">
            <a:spAutoFit/>
          </a:bodyPr>
          <a:lstStyle/>
          <a:p>
            <a:pPr algn="just" defTabSz="457189"/>
            <a:r>
              <a:rPr lang="cs-CZ">
                <a:solidFill>
                  <a:prstClr val="black"/>
                </a:solidFill>
                <a:latin typeface="Arial" panose="020B0604020202020204"/>
              </a:rPr>
              <a:t>V případě provázaných obrazovek je nutné nejprve provést změnu (alespoň formální) na „nadřízené“ záložce, teprve poté se na „podřízené“ záložce zpřístupní tlačítko </a:t>
            </a:r>
            <a:r>
              <a:rPr lang="cs-CZ" b="1">
                <a:solidFill>
                  <a:prstClr val="black"/>
                </a:solidFill>
                <a:latin typeface="Arial" panose="020B0604020202020204"/>
              </a:rPr>
              <a:t>Nový záznam</a:t>
            </a:r>
            <a:r>
              <a:rPr lang="cs-CZ">
                <a:solidFill>
                  <a:prstClr val="black"/>
                </a:solidFill>
                <a:latin typeface="Arial" panose="020B0604020202020204"/>
              </a:rPr>
              <a:t>.</a:t>
            </a:r>
          </a:p>
        </p:txBody>
      </p:sp>
      <p:sp>
        <p:nvSpPr>
          <p:cNvPr id="3" name="Zástupný symbol pro číslo snímku 2">
            <a:extLst>
              <a:ext uri="{FF2B5EF4-FFF2-40B4-BE49-F238E27FC236}">
                <a16:creationId xmlns:a16="http://schemas.microsoft.com/office/drawing/2014/main" id="{1C823663-9224-4FFB-8E69-0BDA9BBF6DBC}"/>
              </a:ext>
            </a:extLst>
          </p:cNvPr>
          <p:cNvSpPr>
            <a:spLocks noGrp="1"/>
          </p:cNvSpPr>
          <p:nvPr>
            <p:ph type="sldNum" sz="quarter" idx="12"/>
          </p:nvPr>
        </p:nvSpPr>
        <p:spPr/>
        <p:txBody>
          <a:bodyPr/>
          <a:lstStyle/>
          <a:p>
            <a:fld id="{4000C4B2-41BC-D741-8B94-B76DB6967C01}" type="slidenum">
              <a:rPr lang="en-US"/>
              <a:pPr/>
              <a:t>73</a:t>
            </a:fld>
            <a:endParaRPr lang="en-US"/>
          </a:p>
        </p:txBody>
      </p:sp>
      <p:cxnSp>
        <p:nvCxnSpPr>
          <p:cNvPr id="9" name="Přímá spojnice se šipkou 8">
            <a:extLst>
              <a:ext uri="{FF2B5EF4-FFF2-40B4-BE49-F238E27FC236}">
                <a16:creationId xmlns:a16="http://schemas.microsoft.com/office/drawing/2014/main" id="{64CC0D34-FF8D-4DA3-3212-E199ADC3D544}"/>
              </a:ext>
            </a:extLst>
          </p:cNvPr>
          <p:cNvCxnSpPr/>
          <p:nvPr/>
        </p:nvCxnSpPr>
        <p:spPr>
          <a:xfrm flipH="1">
            <a:off x="2281473" y="1493822"/>
            <a:ext cx="4381877" cy="193517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64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Úprava původních záznamů</a:t>
            </a:r>
            <a:endParaRPr lang="en-US" sz="2800" cap="all">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3" y="1150824"/>
            <a:ext cx="7829169" cy="1631216"/>
          </a:xfrm>
          <a:prstGeom prst="rect">
            <a:avLst/>
          </a:prstGeom>
        </p:spPr>
        <p:txBody>
          <a:bodyPr wrap="square">
            <a:spAutoFit/>
          </a:bodyPr>
          <a:lstStyle/>
          <a:p>
            <a:pPr marL="285744" indent="-285744" algn="just" defTabSz="457189">
              <a:buFont typeface="Arial" panose="020B0604020202020204" pitchFamily="34" charset="0"/>
              <a:buChar char="•"/>
            </a:pPr>
            <a:r>
              <a:rPr lang="cs-CZ" sz="1600" dirty="0">
                <a:solidFill>
                  <a:prstClr val="black"/>
                </a:solidFill>
                <a:latin typeface="Arial" panose="020B0604020202020204"/>
              </a:rPr>
              <a:t>V případě, že chcete provést úpravu/doplnění již existujících záznamů, vyberte si na potřebné záložce v tabulce konkrétní záznam, který chcete upravit (kliknutím se zeleně označí), a stiskněte tlačítko </a:t>
            </a:r>
            <a:r>
              <a:rPr lang="cs-CZ" sz="1600" b="1" dirty="0">
                <a:solidFill>
                  <a:prstClr val="black"/>
                </a:solidFill>
                <a:latin typeface="Arial" panose="020B0604020202020204"/>
              </a:rPr>
              <a:t>Vykázat změnu</a:t>
            </a:r>
            <a:r>
              <a:rPr lang="cs-CZ" sz="1600" dirty="0">
                <a:solidFill>
                  <a:prstClr val="black"/>
                </a:solidFill>
                <a:latin typeface="Arial" panose="020B0604020202020204"/>
              </a:rPr>
              <a:t>. Pod tabulkou se objeví </a:t>
            </a:r>
            <a:r>
              <a:rPr lang="cs-CZ" sz="1600" b="1" dirty="0">
                <a:solidFill>
                  <a:prstClr val="black"/>
                </a:solidFill>
                <a:latin typeface="Arial" panose="020B0604020202020204"/>
              </a:rPr>
              <a:t>Záznam upraven</a:t>
            </a:r>
            <a:r>
              <a:rPr lang="cs-CZ" sz="1600" dirty="0">
                <a:solidFill>
                  <a:prstClr val="black"/>
                </a:solidFill>
                <a:latin typeface="Arial" panose="020B0604020202020204"/>
              </a:rPr>
              <a:t> a je možné aktualizovat data. Poté je potřeba záznam </a:t>
            </a:r>
            <a:r>
              <a:rPr lang="cs-CZ" sz="1600" b="1" dirty="0">
                <a:solidFill>
                  <a:prstClr val="black"/>
                </a:solidFill>
                <a:latin typeface="Arial" panose="020B0604020202020204"/>
              </a:rPr>
              <a:t>uložit</a:t>
            </a:r>
            <a:r>
              <a:rPr lang="cs-CZ" sz="1600" dirty="0">
                <a:solidFill>
                  <a:prstClr val="black"/>
                </a:solidFill>
                <a:latin typeface="Arial" panose="020B0604020202020204"/>
              </a:rPr>
              <a:t>.</a:t>
            </a: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a:p>
            <a:pPr marL="285744" indent="-285744" algn="just" defTabSz="457189">
              <a:buFont typeface="Arial" panose="020B0604020202020204" pitchFamily="34" charset="0"/>
              <a:buChar char="•"/>
            </a:pPr>
            <a:endParaRPr lang="cs-CZ" dirty="0">
              <a:solidFill>
                <a:prstClr val="black"/>
              </a:solidFill>
              <a:latin typeface="Arial" panose="020B0604020202020204"/>
            </a:endParaRPr>
          </a:p>
        </p:txBody>
      </p:sp>
      <p:pic>
        <p:nvPicPr>
          <p:cNvPr id="4" name="Obrázek 3">
            <a:extLst>
              <a:ext uri="{FF2B5EF4-FFF2-40B4-BE49-F238E27FC236}">
                <a16:creationId xmlns:a16="http://schemas.microsoft.com/office/drawing/2014/main" id="{B447D2B7-23C5-45DD-8868-BDED01627CE1}"/>
              </a:ext>
            </a:extLst>
          </p:cNvPr>
          <p:cNvPicPr>
            <a:picLocks noChangeAspect="1"/>
          </p:cNvPicPr>
          <p:nvPr/>
        </p:nvPicPr>
        <p:blipFill>
          <a:blip r:embed="rId3"/>
          <a:stretch>
            <a:fillRect/>
          </a:stretch>
        </p:blipFill>
        <p:spPr>
          <a:xfrm>
            <a:off x="1241309" y="2207794"/>
            <a:ext cx="3045668" cy="3622537"/>
          </a:xfrm>
          <a:prstGeom prst="rect">
            <a:avLst/>
          </a:prstGeom>
        </p:spPr>
      </p:pic>
      <p:pic>
        <p:nvPicPr>
          <p:cNvPr id="9" name="Obrázek 8">
            <a:extLst>
              <a:ext uri="{FF2B5EF4-FFF2-40B4-BE49-F238E27FC236}">
                <a16:creationId xmlns:a16="http://schemas.microsoft.com/office/drawing/2014/main" id="{E89DC739-3FB3-4114-9DD4-F7251B70AD0F}"/>
              </a:ext>
            </a:extLst>
          </p:cNvPr>
          <p:cNvPicPr>
            <a:picLocks noChangeAspect="1"/>
          </p:cNvPicPr>
          <p:nvPr/>
        </p:nvPicPr>
        <p:blipFill>
          <a:blip r:embed="rId4"/>
          <a:stretch>
            <a:fillRect/>
          </a:stretch>
        </p:blipFill>
        <p:spPr>
          <a:xfrm>
            <a:off x="4318962" y="2207793"/>
            <a:ext cx="3044721" cy="3558577"/>
          </a:xfrm>
          <a:prstGeom prst="rect">
            <a:avLst/>
          </a:prstGeom>
        </p:spPr>
      </p:pic>
      <p:sp>
        <p:nvSpPr>
          <p:cNvPr id="3" name="Zástupný symbol pro číslo snímku 2">
            <a:extLst>
              <a:ext uri="{FF2B5EF4-FFF2-40B4-BE49-F238E27FC236}">
                <a16:creationId xmlns:a16="http://schemas.microsoft.com/office/drawing/2014/main" id="{D4052699-1FF3-43F8-9F5E-B9A2331E9F8D}"/>
              </a:ext>
            </a:extLst>
          </p:cNvPr>
          <p:cNvSpPr>
            <a:spLocks noGrp="1"/>
          </p:cNvSpPr>
          <p:nvPr>
            <p:ph type="sldNum" sz="quarter" idx="12"/>
          </p:nvPr>
        </p:nvSpPr>
        <p:spPr/>
        <p:txBody>
          <a:bodyPr/>
          <a:lstStyle/>
          <a:p>
            <a:fld id="{4000C4B2-41BC-D741-8B94-B76DB6967C01}" type="slidenum">
              <a:rPr lang="en-US"/>
              <a:pPr/>
              <a:t>74</a:t>
            </a:fld>
            <a:endParaRPr lang="en-US"/>
          </a:p>
        </p:txBody>
      </p:sp>
      <p:cxnSp>
        <p:nvCxnSpPr>
          <p:cNvPr id="7" name="Přímá spojnice se šipkou 6">
            <a:extLst>
              <a:ext uri="{FF2B5EF4-FFF2-40B4-BE49-F238E27FC236}">
                <a16:creationId xmlns:a16="http://schemas.microsoft.com/office/drawing/2014/main" id="{7C7415C5-33BA-4B59-D090-788B8EDBC02E}"/>
              </a:ext>
            </a:extLst>
          </p:cNvPr>
          <p:cNvCxnSpPr/>
          <p:nvPr/>
        </p:nvCxnSpPr>
        <p:spPr>
          <a:xfrm flipH="1">
            <a:off x="2607398" y="1883121"/>
            <a:ext cx="2589291" cy="138518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se šipkou 10">
            <a:extLst>
              <a:ext uri="{FF2B5EF4-FFF2-40B4-BE49-F238E27FC236}">
                <a16:creationId xmlns:a16="http://schemas.microsoft.com/office/drawing/2014/main" id="{E5B4A349-4941-D9F8-5CA1-14384F06C2AF}"/>
              </a:ext>
            </a:extLst>
          </p:cNvPr>
          <p:cNvCxnSpPr>
            <a:cxnSpLocks/>
          </p:cNvCxnSpPr>
          <p:nvPr/>
        </p:nvCxnSpPr>
        <p:spPr>
          <a:xfrm flipH="1">
            <a:off x="6908253" y="1691745"/>
            <a:ext cx="619703" cy="221935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 name="Přímá spojnice se šipkou 12">
            <a:extLst>
              <a:ext uri="{FF2B5EF4-FFF2-40B4-BE49-F238E27FC236}">
                <a16:creationId xmlns:a16="http://schemas.microsoft.com/office/drawing/2014/main" id="{21C3CB8E-74EA-E23C-999C-0221B9F3BBBB}"/>
              </a:ext>
            </a:extLst>
          </p:cNvPr>
          <p:cNvCxnSpPr/>
          <p:nvPr/>
        </p:nvCxnSpPr>
        <p:spPr>
          <a:xfrm>
            <a:off x="950614" y="2207793"/>
            <a:ext cx="3368348" cy="232799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5" name="Obdélník 14">
            <a:extLst>
              <a:ext uri="{FF2B5EF4-FFF2-40B4-BE49-F238E27FC236}">
                <a16:creationId xmlns:a16="http://schemas.microsoft.com/office/drawing/2014/main" id="{2A657A0D-293A-7846-8D7B-52769F3BFE26}"/>
              </a:ext>
            </a:extLst>
          </p:cNvPr>
          <p:cNvSpPr/>
          <p:nvPr/>
        </p:nvSpPr>
        <p:spPr>
          <a:xfrm>
            <a:off x="2761307" y="4164594"/>
            <a:ext cx="760491" cy="2082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61" name="Přímá spojnice 60">
            <a:extLst>
              <a:ext uri="{FF2B5EF4-FFF2-40B4-BE49-F238E27FC236}">
                <a16:creationId xmlns:a16="http://schemas.microsoft.com/office/drawing/2014/main" id="{C73C2A34-3FC7-5ED7-8D93-15F941FEC623}"/>
              </a:ext>
            </a:extLst>
          </p:cNvPr>
          <p:cNvCxnSpPr/>
          <p:nvPr/>
        </p:nvCxnSpPr>
        <p:spPr>
          <a:xfrm flipH="1">
            <a:off x="7731659" y="2207793"/>
            <a:ext cx="72428" cy="267202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3" name="Přímá spojnice 62">
            <a:extLst>
              <a:ext uri="{FF2B5EF4-FFF2-40B4-BE49-F238E27FC236}">
                <a16:creationId xmlns:a16="http://schemas.microsoft.com/office/drawing/2014/main" id="{8848A3AD-C3C0-E84C-B441-321A2B78E0FE}"/>
              </a:ext>
            </a:extLst>
          </p:cNvPr>
          <p:cNvCxnSpPr>
            <a:cxnSpLocks/>
          </p:cNvCxnSpPr>
          <p:nvPr/>
        </p:nvCxnSpPr>
        <p:spPr>
          <a:xfrm flipH="1">
            <a:off x="3404103" y="4879818"/>
            <a:ext cx="432755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5" name="Přímá spojnice se šipkou 64">
            <a:extLst>
              <a:ext uri="{FF2B5EF4-FFF2-40B4-BE49-F238E27FC236}">
                <a16:creationId xmlns:a16="http://schemas.microsoft.com/office/drawing/2014/main" id="{B574A0A4-7BD7-1CA4-CD9C-72611F8F842B}"/>
              </a:ext>
            </a:extLst>
          </p:cNvPr>
          <p:cNvCxnSpPr>
            <a:cxnSpLocks/>
          </p:cNvCxnSpPr>
          <p:nvPr/>
        </p:nvCxnSpPr>
        <p:spPr>
          <a:xfrm flipV="1">
            <a:off x="3404103" y="4436197"/>
            <a:ext cx="0" cy="44362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07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Odstranění původních záznamů</a:t>
            </a:r>
            <a:endParaRPr lang="en-US" sz="2800" cap="all">
              <a:highlight>
                <a:srgbClr val="FF66FF"/>
              </a:highlight>
              <a:latin typeface="Arial" panose="020B0604020202020204" pitchFamily="34" charset="0"/>
              <a:cs typeface="Arial" panose="020B0604020202020204" pitchFamily="34" charset="0"/>
            </a:endParaRPr>
          </a:p>
        </p:txBody>
      </p:sp>
      <p:pic>
        <p:nvPicPr>
          <p:cNvPr id="3" name="Obrázek 2">
            <a:extLst>
              <a:ext uri="{FF2B5EF4-FFF2-40B4-BE49-F238E27FC236}">
                <a16:creationId xmlns:a16="http://schemas.microsoft.com/office/drawing/2014/main" id="{96892AEB-D298-4496-B726-1334590FB2E6}"/>
              </a:ext>
            </a:extLst>
          </p:cNvPr>
          <p:cNvPicPr>
            <a:picLocks noChangeAspect="1"/>
          </p:cNvPicPr>
          <p:nvPr/>
        </p:nvPicPr>
        <p:blipFill>
          <a:blip r:embed="rId3"/>
          <a:stretch>
            <a:fillRect/>
          </a:stretch>
        </p:blipFill>
        <p:spPr>
          <a:xfrm>
            <a:off x="320938" y="1283162"/>
            <a:ext cx="4251065" cy="4291681"/>
          </a:xfrm>
          <a:prstGeom prst="rect">
            <a:avLst/>
          </a:prstGeom>
        </p:spPr>
      </p:pic>
      <p:sp>
        <p:nvSpPr>
          <p:cNvPr id="10" name="TextovéPole 9">
            <a:extLst>
              <a:ext uri="{FF2B5EF4-FFF2-40B4-BE49-F238E27FC236}">
                <a16:creationId xmlns:a16="http://schemas.microsoft.com/office/drawing/2014/main" id="{63586C0F-B3CA-4AF0-84FB-E4A743CB11A4}"/>
              </a:ext>
            </a:extLst>
          </p:cNvPr>
          <p:cNvSpPr txBox="1"/>
          <p:nvPr/>
        </p:nvSpPr>
        <p:spPr>
          <a:xfrm>
            <a:off x="4636580" y="1092499"/>
            <a:ext cx="3823855" cy="5186035"/>
          </a:xfrm>
          <a:prstGeom prst="rect">
            <a:avLst/>
          </a:prstGeom>
          <a:noFill/>
        </p:spPr>
        <p:txBody>
          <a:bodyPr wrap="square" rtlCol="0">
            <a:spAutoFit/>
          </a:bodyPr>
          <a:lstStyle/>
          <a:p>
            <a:pPr algn="just" defTabSz="457189"/>
            <a:r>
              <a:rPr lang="cs-CZ" dirty="0">
                <a:solidFill>
                  <a:prstClr val="black"/>
                </a:solidFill>
                <a:latin typeface="Arial" panose="020B0604020202020204"/>
              </a:rPr>
              <a:t>Pokud chcete již existující záznamy odstranit, vyberete si konkrétní záznam a stiskněte tlačítko </a:t>
            </a:r>
            <a:r>
              <a:rPr lang="cs-CZ" b="1" dirty="0">
                <a:solidFill>
                  <a:prstClr val="black"/>
                </a:solidFill>
                <a:latin typeface="Arial" panose="020B0604020202020204"/>
              </a:rPr>
              <a:t>Vykázat změnu</a:t>
            </a:r>
            <a:r>
              <a:rPr lang="cs-CZ" dirty="0">
                <a:solidFill>
                  <a:prstClr val="black"/>
                </a:solidFill>
                <a:latin typeface="Arial" panose="020B0604020202020204"/>
              </a:rPr>
              <a:t> (jako na předchozím slidu). Pod tabulkou se objeví </a:t>
            </a:r>
            <a:r>
              <a:rPr lang="cs-CZ" b="1" dirty="0">
                <a:solidFill>
                  <a:prstClr val="black"/>
                </a:solidFill>
                <a:latin typeface="Arial" panose="020B0604020202020204"/>
              </a:rPr>
              <a:t>Záznam upraven</a:t>
            </a:r>
            <a:r>
              <a:rPr lang="cs-CZ" dirty="0">
                <a:solidFill>
                  <a:prstClr val="black"/>
                </a:solidFill>
                <a:latin typeface="Arial" panose="020B0604020202020204"/>
              </a:rPr>
              <a:t>, který je nutné přes číselník změnit na </a:t>
            </a:r>
            <a:r>
              <a:rPr lang="cs-CZ" b="1" dirty="0">
                <a:solidFill>
                  <a:prstClr val="black"/>
                </a:solidFill>
                <a:latin typeface="Arial" panose="020B0604020202020204"/>
              </a:rPr>
              <a:t>Záznam smazán</a:t>
            </a:r>
            <a:r>
              <a:rPr lang="cs-CZ" dirty="0">
                <a:solidFill>
                  <a:prstClr val="black"/>
                </a:solidFill>
                <a:latin typeface="Arial" panose="020B0604020202020204"/>
              </a:rPr>
              <a:t>. Poté je potřeba záznam uložit.</a:t>
            </a:r>
          </a:p>
          <a:p>
            <a:pPr defTabSz="457189"/>
            <a:endParaRPr lang="cs-CZ" dirty="0">
              <a:solidFill>
                <a:prstClr val="black"/>
              </a:solidFill>
              <a:latin typeface="Arial" panose="020B0604020202020204"/>
            </a:endParaRPr>
          </a:p>
          <a:p>
            <a:pPr defTabSz="457189"/>
            <a:r>
              <a:rPr lang="cs-CZ" b="1" dirty="0">
                <a:solidFill>
                  <a:prstClr val="black"/>
                </a:solidFill>
                <a:latin typeface="Arial" panose="020B0604020202020204"/>
              </a:rPr>
              <a:t>Tlačítko Smazat záznam	   		     		</a:t>
            </a:r>
            <a:r>
              <a:rPr lang="cs-CZ" dirty="0">
                <a:solidFill>
                  <a:prstClr val="black"/>
                </a:solidFill>
                <a:latin typeface="Arial" panose="020B0604020202020204"/>
              </a:rPr>
              <a:t>- slouží ke smazání záznamu vytvořeného na žádosti o změnu.</a:t>
            </a:r>
          </a:p>
          <a:p>
            <a:pPr defTabSz="457189"/>
            <a:endParaRPr lang="cs-CZ" sz="700" dirty="0">
              <a:solidFill>
                <a:prstClr val="black"/>
              </a:solidFill>
              <a:latin typeface="Arial" panose="020B0604020202020204"/>
            </a:endParaRPr>
          </a:p>
          <a:p>
            <a:pPr defTabSz="457189"/>
            <a:r>
              <a:rPr lang="cs-CZ" b="1" dirty="0">
                <a:solidFill>
                  <a:prstClr val="black"/>
                </a:solidFill>
                <a:latin typeface="Arial" panose="020B0604020202020204"/>
              </a:rPr>
              <a:t>Pole Záznam smazán 						            </a:t>
            </a:r>
            <a:r>
              <a:rPr lang="cs-CZ" dirty="0">
                <a:solidFill>
                  <a:prstClr val="black"/>
                </a:solidFill>
                <a:latin typeface="Arial" panose="020B0604020202020204"/>
              </a:rPr>
              <a:t>- slouží ke smazání záznamu na projektu.</a:t>
            </a:r>
          </a:p>
          <a:p>
            <a:pPr defTabSz="457189"/>
            <a:endParaRPr lang="cs-CZ" dirty="0">
              <a:solidFill>
                <a:prstClr val="black"/>
              </a:solidFill>
              <a:latin typeface="Arial" panose="020B0604020202020204"/>
            </a:endParaRPr>
          </a:p>
        </p:txBody>
      </p:sp>
      <p:pic>
        <p:nvPicPr>
          <p:cNvPr id="15" name="Obrázek 14">
            <a:extLst>
              <a:ext uri="{FF2B5EF4-FFF2-40B4-BE49-F238E27FC236}">
                <a16:creationId xmlns:a16="http://schemas.microsoft.com/office/drawing/2014/main" id="{7FD66FEA-2D4E-4A97-9C32-8BD3C3ACA42C}"/>
              </a:ext>
            </a:extLst>
          </p:cNvPr>
          <p:cNvPicPr/>
          <p:nvPr/>
        </p:nvPicPr>
        <p:blipFill rotWithShape="1">
          <a:blip r:embed="rId4">
            <a:extLst>
              <a:ext uri="{28A0092B-C50C-407E-A947-70E740481C1C}">
                <a14:useLocalDpi xmlns:a14="http://schemas.microsoft.com/office/drawing/2010/main" val="0"/>
              </a:ext>
            </a:extLst>
          </a:blip>
          <a:srcRect l="36715" t="69597" r="55044" b="27521"/>
          <a:stretch/>
        </p:blipFill>
        <p:spPr bwMode="auto">
          <a:xfrm>
            <a:off x="4840087" y="4212756"/>
            <a:ext cx="1145721" cy="238760"/>
          </a:xfrm>
          <a:prstGeom prst="rect">
            <a:avLst/>
          </a:prstGeom>
          <a:ln>
            <a:noFill/>
          </a:ln>
          <a:extLst>
            <a:ext uri="{53640926-AAD7-44D8-BBD7-CCE9431645EC}">
              <a14:shadowObscured xmlns:a14="http://schemas.microsoft.com/office/drawing/2010/main"/>
            </a:ext>
          </a:extLst>
        </p:spPr>
      </p:pic>
      <p:pic>
        <p:nvPicPr>
          <p:cNvPr id="16" name="Obrázek 15">
            <a:extLst>
              <a:ext uri="{FF2B5EF4-FFF2-40B4-BE49-F238E27FC236}">
                <a16:creationId xmlns:a16="http://schemas.microsoft.com/office/drawing/2014/main" id="{DF254F1F-D5D3-4428-84E9-7522F1A60806}"/>
              </a:ext>
            </a:extLst>
          </p:cNvPr>
          <p:cNvPicPr/>
          <p:nvPr/>
        </p:nvPicPr>
        <p:blipFill rotWithShape="1">
          <a:blip r:embed="rId5"/>
          <a:srcRect l="28352" t="74054" r="49710" b="21378"/>
          <a:stretch/>
        </p:blipFill>
        <p:spPr bwMode="auto">
          <a:xfrm>
            <a:off x="4767869" y="5326036"/>
            <a:ext cx="2563389" cy="300725"/>
          </a:xfrm>
          <a:prstGeom prst="rect">
            <a:avLst/>
          </a:prstGeom>
          <a:ln>
            <a:noFill/>
          </a:ln>
          <a:extLst>
            <a:ext uri="{53640926-AAD7-44D8-BBD7-CCE9431645EC}">
              <a14:shadowObscured xmlns:a14="http://schemas.microsoft.com/office/drawing/2010/main"/>
            </a:ext>
          </a:extLst>
        </p:spPr>
      </p:pic>
      <p:sp>
        <p:nvSpPr>
          <p:cNvPr id="2" name="Zástupný symbol pro číslo snímku 1">
            <a:extLst>
              <a:ext uri="{FF2B5EF4-FFF2-40B4-BE49-F238E27FC236}">
                <a16:creationId xmlns:a16="http://schemas.microsoft.com/office/drawing/2014/main" id="{EF54D534-9F4C-4DDC-BB12-8C09FF743690}"/>
              </a:ext>
            </a:extLst>
          </p:cNvPr>
          <p:cNvSpPr>
            <a:spLocks noGrp="1"/>
          </p:cNvSpPr>
          <p:nvPr>
            <p:ph type="sldNum" sz="quarter" idx="12"/>
          </p:nvPr>
        </p:nvSpPr>
        <p:spPr/>
        <p:txBody>
          <a:bodyPr/>
          <a:lstStyle/>
          <a:p>
            <a:fld id="{4000C4B2-41BC-D741-8B94-B76DB6967C01}" type="slidenum">
              <a:rPr lang="en-US"/>
              <a:pPr/>
              <a:t>75</a:t>
            </a:fld>
            <a:endParaRPr lang="en-US"/>
          </a:p>
        </p:txBody>
      </p:sp>
      <p:cxnSp>
        <p:nvCxnSpPr>
          <p:cNvPr id="6" name="Přímá spojnice se šipkou 5">
            <a:extLst>
              <a:ext uri="{FF2B5EF4-FFF2-40B4-BE49-F238E27FC236}">
                <a16:creationId xmlns:a16="http://schemas.microsoft.com/office/drawing/2014/main" id="{B618A73F-EE6E-DCC6-0262-D05C68059AAA}"/>
              </a:ext>
            </a:extLst>
          </p:cNvPr>
          <p:cNvCxnSpPr/>
          <p:nvPr/>
        </p:nvCxnSpPr>
        <p:spPr>
          <a:xfrm flipH="1">
            <a:off x="2236206" y="2245259"/>
            <a:ext cx="2924269" cy="50699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56706CFB-5171-CFE6-3E0D-21D17DDA2BA7}"/>
              </a:ext>
            </a:extLst>
          </p:cNvPr>
          <p:cNvCxnSpPr/>
          <p:nvPr/>
        </p:nvCxnSpPr>
        <p:spPr>
          <a:xfrm flipH="1">
            <a:off x="3322622" y="3349782"/>
            <a:ext cx="2190938" cy="1213165"/>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859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Finanční plán</a:t>
            </a:r>
            <a:endParaRPr lang="en-US" sz="2800" cap="all">
              <a:highlight>
                <a:srgbClr val="FF66FF"/>
              </a:highlight>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380163E6-1629-41CA-8798-495E25F66605}"/>
              </a:ext>
            </a:extLst>
          </p:cNvPr>
          <p:cNvSpPr txBox="1"/>
          <p:nvPr/>
        </p:nvSpPr>
        <p:spPr>
          <a:xfrm>
            <a:off x="183138" y="1092497"/>
            <a:ext cx="3949476" cy="1569660"/>
          </a:xfrm>
          <a:prstGeom prst="rect">
            <a:avLst/>
          </a:prstGeom>
          <a:noFill/>
        </p:spPr>
        <p:txBody>
          <a:bodyPr wrap="square" rtlCol="0">
            <a:spAutoFit/>
          </a:bodyPr>
          <a:lstStyle/>
          <a:p>
            <a:pPr algn="just" defTabSz="457189"/>
            <a:r>
              <a:rPr lang="cs-CZ" sz="1600">
                <a:solidFill>
                  <a:prstClr val="black"/>
                </a:solidFill>
                <a:latin typeface="Arial" panose="020B0604020202020204"/>
              </a:rPr>
              <a:t>Pro provedení úpravy na záložce </a:t>
            </a:r>
            <a:r>
              <a:rPr lang="cs-CZ" sz="1600" b="1">
                <a:solidFill>
                  <a:prstClr val="black"/>
                </a:solidFill>
                <a:latin typeface="Arial" panose="020B0604020202020204"/>
              </a:rPr>
              <a:t>Finanční plán</a:t>
            </a:r>
            <a:r>
              <a:rPr lang="cs-CZ" sz="1600">
                <a:solidFill>
                  <a:prstClr val="black"/>
                </a:solidFill>
                <a:latin typeface="Arial" panose="020B0604020202020204"/>
              </a:rPr>
              <a:t> je potřeba nejprve provést změnu na provázaných záložkách  </a:t>
            </a:r>
            <a:r>
              <a:rPr lang="cs-CZ" sz="1600" b="1">
                <a:solidFill>
                  <a:prstClr val="black"/>
                </a:solidFill>
                <a:latin typeface="Arial" panose="020B0604020202020204"/>
              </a:rPr>
              <a:t>Rozpočet</a:t>
            </a:r>
            <a:r>
              <a:rPr lang="cs-CZ" sz="1600">
                <a:solidFill>
                  <a:prstClr val="black"/>
                </a:solidFill>
                <a:latin typeface="Arial" panose="020B0604020202020204"/>
              </a:rPr>
              <a:t> a </a:t>
            </a:r>
            <a:r>
              <a:rPr lang="cs-CZ" sz="1600" b="1">
                <a:solidFill>
                  <a:prstClr val="black"/>
                </a:solidFill>
                <a:latin typeface="Arial" panose="020B0604020202020204"/>
              </a:rPr>
              <a:t>Přehled zdrojů financování</a:t>
            </a:r>
            <a:r>
              <a:rPr lang="cs-CZ" sz="1600">
                <a:solidFill>
                  <a:prstClr val="black"/>
                </a:solidFill>
                <a:latin typeface="Arial" panose="020B0604020202020204"/>
              </a:rPr>
              <a:t>, do té doby není záložka </a:t>
            </a:r>
            <a:r>
              <a:rPr lang="cs-CZ" sz="1600" b="1">
                <a:solidFill>
                  <a:prstClr val="black"/>
                </a:solidFill>
                <a:latin typeface="Arial" panose="020B0604020202020204"/>
              </a:rPr>
              <a:t>Finanční plán</a:t>
            </a:r>
            <a:r>
              <a:rPr lang="cs-CZ" sz="1600">
                <a:solidFill>
                  <a:prstClr val="black"/>
                </a:solidFill>
                <a:latin typeface="Arial" panose="020B0604020202020204"/>
              </a:rPr>
              <a:t> aktivní. </a:t>
            </a:r>
          </a:p>
        </p:txBody>
      </p:sp>
      <p:pic>
        <p:nvPicPr>
          <p:cNvPr id="9" name="Obrázek 8">
            <a:extLst>
              <a:ext uri="{FF2B5EF4-FFF2-40B4-BE49-F238E27FC236}">
                <a16:creationId xmlns:a16="http://schemas.microsoft.com/office/drawing/2014/main" id="{C7EB84EB-9287-4BB8-BF96-CAD9AC9F5FBF}"/>
              </a:ext>
            </a:extLst>
          </p:cNvPr>
          <p:cNvPicPr/>
          <p:nvPr/>
        </p:nvPicPr>
        <p:blipFill rotWithShape="1">
          <a:blip r:embed="rId3"/>
          <a:srcRect l="15047" t="46176" r="34356" b="27059"/>
          <a:stretch/>
        </p:blipFill>
        <p:spPr bwMode="auto">
          <a:xfrm>
            <a:off x="4286978" y="1092496"/>
            <a:ext cx="3871355" cy="1116664"/>
          </a:xfrm>
          <a:prstGeom prst="rect">
            <a:avLst/>
          </a:prstGeom>
          <a:ln>
            <a:noFill/>
          </a:ln>
          <a:extLst>
            <a:ext uri="{53640926-AAD7-44D8-BBD7-CCE9431645EC}">
              <a14:shadowObscured xmlns:a14="http://schemas.microsoft.com/office/drawing/2010/main"/>
            </a:ext>
          </a:extLst>
        </p:spPr>
      </p:pic>
      <p:sp>
        <p:nvSpPr>
          <p:cNvPr id="7" name="TextovéPole 6">
            <a:extLst>
              <a:ext uri="{FF2B5EF4-FFF2-40B4-BE49-F238E27FC236}">
                <a16:creationId xmlns:a16="http://schemas.microsoft.com/office/drawing/2014/main" id="{AF93136C-C115-4D62-9466-82F1FCC5C628}"/>
              </a:ext>
            </a:extLst>
          </p:cNvPr>
          <p:cNvSpPr txBox="1"/>
          <p:nvPr/>
        </p:nvSpPr>
        <p:spPr>
          <a:xfrm>
            <a:off x="4132615" y="2728692"/>
            <a:ext cx="4393871" cy="1077218"/>
          </a:xfrm>
          <a:prstGeom prst="rect">
            <a:avLst/>
          </a:prstGeom>
          <a:noFill/>
        </p:spPr>
        <p:txBody>
          <a:bodyPr wrap="square" rtlCol="0">
            <a:spAutoFit/>
          </a:bodyPr>
          <a:lstStyle/>
          <a:p>
            <a:pPr algn="just" defTabSz="457189"/>
            <a:r>
              <a:rPr lang="cs-CZ" sz="1600" dirty="0">
                <a:solidFill>
                  <a:prstClr val="black"/>
                </a:solidFill>
                <a:latin typeface="Arial" panose="020B0604020202020204"/>
              </a:rPr>
              <a:t>Pro editaci rozpočtu je nutné stisknout tlačítko </a:t>
            </a:r>
            <a:r>
              <a:rPr lang="cs-CZ" sz="1600" b="1" dirty="0">
                <a:solidFill>
                  <a:prstClr val="black"/>
                </a:solidFill>
                <a:latin typeface="Arial" panose="020B0604020202020204"/>
              </a:rPr>
              <a:t>Vykázat změnu</a:t>
            </a:r>
            <a:r>
              <a:rPr lang="cs-CZ" sz="1600" dirty="0">
                <a:solidFill>
                  <a:prstClr val="black"/>
                </a:solidFill>
                <a:latin typeface="Arial" panose="020B0604020202020204"/>
              </a:rPr>
              <a:t> - vytvoří se kopie rozpočtu. Po úpravě rozpočtu proveďte </a:t>
            </a:r>
            <a:r>
              <a:rPr lang="cs-CZ" sz="1600" b="1" dirty="0">
                <a:solidFill>
                  <a:prstClr val="black"/>
                </a:solidFill>
                <a:latin typeface="Arial" panose="020B0604020202020204"/>
              </a:rPr>
              <a:t>rozpad financování</a:t>
            </a:r>
            <a:r>
              <a:rPr lang="cs-CZ" sz="1600" dirty="0">
                <a:solidFill>
                  <a:prstClr val="black"/>
                </a:solidFill>
                <a:latin typeface="Arial" panose="020B0604020202020204"/>
              </a:rPr>
              <a:t> a poté upravte </a:t>
            </a:r>
            <a:r>
              <a:rPr lang="cs-CZ" sz="1600" b="1" dirty="0">
                <a:solidFill>
                  <a:prstClr val="black"/>
                </a:solidFill>
                <a:latin typeface="Arial" panose="020B0604020202020204"/>
              </a:rPr>
              <a:t>finanční plán</a:t>
            </a:r>
            <a:r>
              <a:rPr lang="cs-CZ" sz="1600" dirty="0">
                <a:solidFill>
                  <a:prstClr val="black"/>
                </a:solidFill>
                <a:latin typeface="Arial" panose="020B0604020202020204"/>
              </a:rPr>
              <a:t>.</a:t>
            </a:r>
          </a:p>
        </p:txBody>
      </p:sp>
      <p:pic>
        <p:nvPicPr>
          <p:cNvPr id="11" name="Obrázek 10">
            <a:extLst>
              <a:ext uri="{FF2B5EF4-FFF2-40B4-BE49-F238E27FC236}">
                <a16:creationId xmlns:a16="http://schemas.microsoft.com/office/drawing/2014/main" id="{79C5D85B-9852-41D1-9F25-7F4067155337}"/>
              </a:ext>
            </a:extLst>
          </p:cNvPr>
          <p:cNvPicPr>
            <a:picLocks noChangeAspect="1"/>
          </p:cNvPicPr>
          <p:nvPr/>
        </p:nvPicPr>
        <p:blipFill>
          <a:blip r:embed="rId4"/>
          <a:stretch>
            <a:fillRect/>
          </a:stretch>
        </p:blipFill>
        <p:spPr>
          <a:xfrm>
            <a:off x="340146" y="2680569"/>
            <a:ext cx="3380143" cy="3228664"/>
          </a:xfrm>
          <a:prstGeom prst="rect">
            <a:avLst/>
          </a:prstGeom>
        </p:spPr>
      </p:pic>
      <p:pic>
        <p:nvPicPr>
          <p:cNvPr id="14" name="Obrázek 13">
            <a:extLst>
              <a:ext uri="{FF2B5EF4-FFF2-40B4-BE49-F238E27FC236}">
                <a16:creationId xmlns:a16="http://schemas.microsoft.com/office/drawing/2014/main" id="{451BE28E-67DA-48E1-8CE4-CA51322F55B1}"/>
              </a:ext>
            </a:extLst>
          </p:cNvPr>
          <p:cNvPicPr>
            <a:picLocks noChangeAspect="1"/>
          </p:cNvPicPr>
          <p:nvPr/>
        </p:nvPicPr>
        <p:blipFill>
          <a:blip r:embed="rId5"/>
          <a:stretch>
            <a:fillRect/>
          </a:stretch>
        </p:blipFill>
        <p:spPr>
          <a:xfrm>
            <a:off x="4156327" y="3805910"/>
            <a:ext cx="3734063" cy="2103323"/>
          </a:xfrm>
          <a:prstGeom prst="rect">
            <a:avLst/>
          </a:prstGeom>
        </p:spPr>
      </p:pic>
      <p:sp>
        <p:nvSpPr>
          <p:cNvPr id="2" name="Zástupný symbol pro číslo snímku 1">
            <a:extLst>
              <a:ext uri="{FF2B5EF4-FFF2-40B4-BE49-F238E27FC236}">
                <a16:creationId xmlns:a16="http://schemas.microsoft.com/office/drawing/2014/main" id="{ACC74C98-671B-4803-A60E-77629ADC57B2}"/>
              </a:ext>
            </a:extLst>
          </p:cNvPr>
          <p:cNvSpPr>
            <a:spLocks noGrp="1"/>
          </p:cNvSpPr>
          <p:nvPr>
            <p:ph type="sldNum" sz="quarter" idx="12"/>
          </p:nvPr>
        </p:nvSpPr>
        <p:spPr/>
        <p:txBody>
          <a:bodyPr/>
          <a:lstStyle/>
          <a:p>
            <a:fld id="{4000C4B2-41BC-D741-8B94-B76DB6967C01}" type="slidenum">
              <a:rPr lang="en-US"/>
              <a:pPr/>
              <a:t>76</a:t>
            </a:fld>
            <a:endParaRPr lang="en-US"/>
          </a:p>
        </p:txBody>
      </p:sp>
      <p:cxnSp>
        <p:nvCxnSpPr>
          <p:cNvPr id="5" name="Přímá spojnice se šipkou 4">
            <a:extLst>
              <a:ext uri="{FF2B5EF4-FFF2-40B4-BE49-F238E27FC236}">
                <a16:creationId xmlns:a16="http://schemas.microsoft.com/office/drawing/2014/main" id="{92104B0F-547B-740A-10C4-020B11C05515}"/>
              </a:ext>
            </a:extLst>
          </p:cNvPr>
          <p:cNvCxnSpPr>
            <a:cxnSpLocks/>
          </p:cNvCxnSpPr>
          <p:nvPr/>
        </p:nvCxnSpPr>
        <p:spPr>
          <a:xfrm flipH="1">
            <a:off x="1367073" y="3241141"/>
            <a:ext cx="2987644" cy="34403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 name="Přímá spojnice se šipkou 14">
            <a:extLst>
              <a:ext uri="{FF2B5EF4-FFF2-40B4-BE49-F238E27FC236}">
                <a16:creationId xmlns:a16="http://schemas.microsoft.com/office/drawing/2014/main" id="{0B396D1C-3BC8-E96B-41CD-04EAFBB276EA}"/>
              </a:ext>
            </a:extLst>
          </p:cNvPr>
          <p:cNvCxnSpPr>
            <a:cxnSpLocks/>
          </p:cNvCxnSpPr>
          <p:nvPr/>
        </p:nvCxnSpPr>
        <p:spPr>
          <a:xfrm flipH="1">
            <a:off x="3253693" y="3241141"/>
            <a:ext cx="1399788" cy="245757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bdélník 16">
            <a:extLst>
              <a:ext uri="{FF2B5EF4-FFF2-40B4-BE49-F238E27FC236}">
                <a16:creationId xmlns:a16="http://schemas.microsoft.com/office/drawing/2014/main" id="{31498843-01BA-38C9-D39F-836D2CDAA97B}"/>
              </a:ext>
            </a:extLst>
          </p:cNvPr>
          <p:cNvSpPr/>
          <p:nvPr/>
        </p:nvSpPr>
        <p:spPr>
          <a:xfrm>
            <a:off x="2652665" y="5733815"/>
            <a:ext cx="679010" cy="15700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3988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latin typeface="Arial" panose="020B0604020202020204"/>
              </a:rPr>
              <a:t>Účet subjektu</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sp>
        <p:nvSpPr>
          <p:cNvPr id="2" name="TextovéPole 1">
            <a:extLst>
              <a:ext uri="{FF2B5EF4-FFF2-40B4-BE49-F238E27FC236}">
                <a16:creationId xmlns:a16="http://schemas.microsoft.com/office/drawing/2014/main" id="{AFBACFC0-01DF-4480-BBC9-6D26277F0C7F}"/>
              </a:ext>
            </a:extLst>
          </p:cNvPr>
          <p:cNvSpPr txBox="1"/>
          <p:nvPr/>
        </p:nvSpPr>
        <p:spPr>
          <a:xfrm>
            <a:off x="257455" y="1092499"/>
            <a:ext cx="8103159" cy="584775"/>
          </a:xfrm>
          <a:prstGeom prst="rect">
            <a:avLst/>
          </a:prstGeom>
          <a:noFill/>
        </p:spPr>
        <p:txBody>
          <a:bodyPr wrap="square" rtlCol="0">
            <a:spAutoFit/>
          </a:bodyPr>
          <a:lstStyle/>
          <a:p>
            <a:pPr algn="just" defTabSz="457189"/>
            <a:r>
              <a:rPr lang="cs-CZ" sz="1600" dirty="0">
                <a:solidFill>
                  <a:prstClr val="black"/>
                </a:solidFill>
                <a:latin typeface="Arial" panose="020B0604020202020204"/>
              </a:rPr>
              <a:t>Pro doplnění účtu subjektu je potřeba si  v úvodu žádosti o změnu vybrat tyto obrazovky pro vykázání změn - </a:t>
            </a:r>
            <a:r>
              <a:rPr lang="cs-CZ" sz="1600" b="1" dirty="0">
                <a:solidFill>
                  <a:prstClr val="black"/>
                </a:solidFill>
                <a:latin typeface="Arial" panose="020B0604020202020204"/>
              </a:rPr>
              <a:t>Subjekty projektu</a:t>
            </a:r>
            <a:r>
              <a:rPr lang="cs-CZ" sz="1600" dirty="0">
                <a:solidFill>
                  <a:prstClr val="black"/>
                </a:solidFill>
                <a:latin typeface="Arial" panose="020B0604020202020204"/>
              </a:rPr>
              <a:t> a </a:t>
            </a:r>
            <a:r>
              <a:rPr lang="cs-CZ" sz="1600" b="1" dirty="0">
                <a:solidFill>
                  <a:prstClr val="black"/>
                </a:solidFill>
                <a:latin typeface="Arial" panose="020B0604020202020204"/>
              </a:rPr>
              <a:t>Účty subjektu</a:t>
            </a:r>
            <a:r>
              <a:rPr lang="cs-CZ" sz="1600" dirty="0">
                <a:solidFill>
                  <a:prstClr val="black"/>
                </a:solidFill>
                <a:latin typeface="Arial" panose="020B0604020202020204"/>
              </a:rPr>
              <a:t>.</a:t>
            </a:r>
          </a:p>
        </p:txBody>
      </p:sp>
      <p:pic>
        <p:nvPicPr>
          <p:cNvPr id="4" name="Obrázek 3">
            <a:extLst>
              <a:ext uri="{FF2B5EF4-FFF2-40B4-BE49-F238E27FC236}">
                <a16:creationId xmlns:a16="http://schemas.microsoft.com/office/drawing/2014/main" id="{9EEA38A5-9855-4005-ADF9-568E69DD6B39}"/>
              </a:ext>
            </a:extLst>
          </p:cNvPr>
          <p:cNvPicPr>
            <a:picLocks noChangeAspect="1"/>
          </p:cNvPicPr>
          <p:nvPr/>
        </p:nvPicPr>
        <p:blipFill>
          <a:blip r:embed="rId3"/>
          <a:stretch>
            <a:fillRect/>
          </a:stretch>
        </p:blipFill>
        <p:spPr>
          <a:xfrm>
            <a:off x="4091364" y="1784414"/>
            <a:ext cx="4342287" cy="3860635"/>
          </a:xfrm>
          <a:prstGeom prst="rect">
            <a:avLst/>
          </a:prstGeom>
        </p:spPr>
      </p:pic>
      <p:sp>
        <p:nvSpPr>
          <p:cNvPr id="10" name="TextovéPole 9">
            <a:extLst>
              <a:ext uri="{FF2B5EF4-FFF2-40B4-BE49-F238E27FC236}">
                <a16:creationId xmlns:a16="http://schemas.microsoft.com/office/drawing/2014/main" id="{CB1C4B5F-9A49-4C2F-AD3F-2F47F4BA5930}"/>
              </a:ext>
            </a:extLst>
          </p:cNvPr>
          <p:cNvSpPr txBox="1"/>
          <p:nvPr/>
        </p:nvSpPr>
        <p:spPr>
          <a:xfrm>
            <a:off x="363984" y="2024110"/>
            <a:ext cx="3657600" cy="3785652"/>
          </a:xfrm>
          <a:prstGeom prst="rect">
            <a:avLst/>
          </a:prstGeom>
          <a:noFill/>
        </p:spPr>
        <p:txBody>
          <a:bodyPr wrap="square" rtlCol="0">
            <a:spAutoFit/>
          </a:bodyPr>
          <a:lstStyle/>
          <a:p>
            <a:pPr algn="just" defTabSz="457189"/>
            <a:r>
              <a:rPr lang="cs-CZ" sz="1600" dirty="0">
                <a:solidFill>
                  <a:prstClr val="black"/>
                </a:solidFill>
                <a:latin typeface="Arial" panose="020B0604020202020204"/>
              </a:rPr>
              <a:t>Nejprve je potřeba jít na záložku </a:t>
            </a:r>
            <a:r>
              <a:rPr lang="cs-CZ" sz="1600" b="1" dirty="0">
                <a:solidFill>
                  <a:prstClr val="black"/>
                </a:solidFill>
                <a:latin typeface="Arial" panose="020B0604020202020204"/>
              </a:rPr>
              <a:t>Subjekty projektu</a:t>
            </a:r>
            <a:r>
              <a:rPr lang="cs-CZ" sz="1600" dirty="0">
                <a:solidFill>
                  <a:prstClr val="black"/>
                </a:solidFill>
                <a:latin typeface="Arial" panose="020B0604020202020204"/>
              </a:rPr>
              <a:t>, kde  si v tabulce  vyberete příslušný subjekt (kliknutím  se  položka v tabulce zeleně označí) a stisknete tlačítko </a:t>
            </a:r>
            <a:r>
              <a:rPr lang="cs-CZ" sz="1600" b="1" dirty="0">
                <a:solidFill>
                  <a:prstClr val="black"/>
                </a:solidFill>
                <a:latin typeface="Arial" panose="020B0604020202020204"/>
              </a:rPr>
              <a:t>Vykázat změnu</a:t>
            </a:r>
            <a:r>
              <a:rPr lang="cs-CZ" sz="1600" dirty="0">
                <a:solidFill>
                  <a:prstClr val="black"/>
                </a:solidFill>
                <a:latin typeface="Arial" panose="020B0604020202020204"/>
              </a:rPr>
              <a:t>. Pod tabulkou se objeví </a:t>
            </a:r>
            <a:r>
              <a:rPr lang="cs-CZ" sz="1600" b="1" dirty="0">
                <a:solidFill>
                  <a:prstClr val="black"/>
                </a:solidFill>
                <a:latin typeface="Arial" panose="020B0604020202020204"/>
              </a:rPr>
              <a:t>Záznam upraven</a:t>
            </a:r>
            <a:r>
              <a:rPr lang="cs-CZ" sz="1600" dirty="0">
                <a:solidFill>
                  <a:prstClr val="black"/>
                </a:solidFill>
                <a:latin typeface="Arial" panose="020B0604020202020204"/>
              </a:rPr>
              <a:t>, záznam není potřeba skutečně upravovat,  tento krok slouží pouze k tomu, aby došlo ke zaktivnění  tlačítka </a:t>
            </a:r>
            <a:r>
              <a:rPr lang="cs-CZ" sz="1600" b="1" dirty="0">
                <a:solidFill>
                  <a:prstClr val="black"/>
                </a:solidFill>
                <a:latin typeface="Arial" panose="020B0604020202020204"/>
              </a:rPr>
              <a:t>Nový</a:t>
            </a:r>
            <a:r>
              <a:rPr lang="cs-CZ" sz="1600" dirty="0">
                <a:solidFill>
                  <a:prstClr val="black"/>
                </a:solidFill>
                <a:latin typeface="Arial" panose="020B0604020202020204"/>
              </a:rPr>
              <a:t> na záložce </a:t>
            </a:r>
            <a:r>
              <a:rPr lang="cs-CZ" sz="1600" b="1" dirty="0">
                <a:solidFill>
                  <a:prstClr val="black"/>
                </a:solidFill>
                <a:latin typeface="Arial" panose="020B0604020202020204"/>
              </a:rPr>
              <a:t>Účet subjektu</a:t>
            </a:r>
            <a:r>
              <a:rPr lang="cs-CZ" sz="1600" dirty="0">
                <a:solidFill>
                  <a:prstClr val="black"/>
                </a:solidFill>
                <a:latin typeface="Arial" panose="020B0604020202020204"/>
              </a:rPr>
              <a:t>.</a:t>
            </a:r>
          </a:p>
          <a:p>
            <a:pPr defTabSz="457189"/>
            <a:endParaRPr lang="cs-CZ" sz="1600" dirty="0">
              <a:solidFill>
                <a:prstClr val="black"/>
              </a:solidFill>
              <a:latin typeface="Arial" panose="020B0604020202020204"/>
            </a:endParaRPr>
          </a:p>
          <a:p>
            <a:pPr algn="just" defTabSz="457189"/>
            <a:r>
              <a:rPr lang="cs-CZ" sz="1600" dirty="0">
                <a:solidFill>
                  <a:prstClr val="black"/>
                </a:solidFill>
                <a:latin typeface="Arial" panose="020B0604020202020204"/>
              </a:rPr>
              <a:t>Pokud nevykážete změny na záložce </a:t>
            </a:r>
            <a:r>
              <a:rPr lang="cs-CZ" sz="1600" b="1" dirty="0">
                <a:solidFill>
                  <a:prstClr val="black"/>
                </a:solidFill>
                <a:latin typeface="Arial" panose="020B0604020202020204"/>
              </a:rPr>
              <a:t>Subjekty projektu</a:t>
            </a:r>
            <a:r>
              <a:rPr lang="cs-CZ" sz="1600" dirty="0">
                <a:solidFill>
                  <a:prstClr val="black"/>
                </a:solidFill>
                <a:latin typeface="Arial" panose="020B0604020202020204"/>
              </a:rPr>
              <a:t>, záložka </a:t>
            </a:r>
            <a:r>
              <a:rPr lang="cs-CZ" sz="1600" b="1" dirty="0">
                <a:solidFill>
                  <a:prstClr val="black"/>
                </a:solidFill>
                <a:latin typeface="Arial" panose="020B0604020202020204"/>
              </a:rPr>
              <a:t>Účty subjektu</a:t>
            </a:r>
            <a:r>
              <a:rPr lang="cs-CZ" sz="1600" dirty="0">
                <a:solidFill>
                  <a:prstClr val="black"/>
                </a:solidFill>
                <a:latin typeface="Arial" panose="020B0604020202020204"/>
              </a:rPr>
              <a:t> nebude aktivní .</a:t>
            </a:r>
          </a:p>
        </p:txBody>
      </p:sp>
      <p:sp>
        <p:nvSpPr>
          <p:cNvPr id="3" name="Zástupný symbol pro číslo snímku 2">
            <a:extLst>
              <a:ext uri="{FF2B5EF4-FFF2-40B4-BE49-F238E27FC236}">
                <a16:creationId xmlns:a16="http://schemas.microsoft.com/office/drawing/2014/main" id="{DB15C144-AF45-4112-947C-79A6873D9F5E}"/>
              </a:ext>
            </a:extLst>
          </p:cNvPr>
          <p:cNvSpPr>
            <a:spLocks noGrp="1"/>
          </p:cNvSpPr>
          <p:nvPr>
            <p:ph type="sldNum" sz="quarter" idx="12"/>
          </p:nvPr>
        </p:nvSpPr>
        <p:spPr/>
        <p:txBody>
          <a:bodyPr/>
          <a:lstStyle/>
          <a:p>
            <a:fld id="{4000C4B2-41BC-D741-8B94-B76DB6967C01}" type="slidenum">
              <a:rPr lang="en-US"/>
              <a:pPr/>
              <a:t>77</a:t>
            </a:fld>
            <a:endParaRPr lang="en-US"/>
          </a:p>
        </p:txBody>
      </p:sp>
      <p:cxnSp>
        <p:nvCxnSpPr>
          <p:cNvPr id="6" name="Přímá spojnice se šipkou 5">
            <a:extLst>
              <a:ext uri="{FF2B5EF4-FFF2-40B4-BE49-F238E27FC236}">
                <a16:creationId xmlns:a16="http://schemas.microsoft.com/office/drawing/2014/main" id="{2AD22C3D-AC29-E5C6-4E5C-6B9AA1FEFCEB}"/>
              </a:ext>
            </a:extLst>
          </p:cNvPr>
          <p:cNvCxnSpPr/>
          <p:nvPr/>
        </p:nvCxnSpPr>
        <p:spPr>
          <a:xfrm>
            <a:off x="905347" y="3775295"/>
            <a:ext cx="3259247" cy="135802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68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lgn="just">
              <a:buFont typeface="+mj-lt"/>
              <a:buAutoNum type="arabicPeriod" startAt="10"/>
            </a:pPr>
            <a:endParaRPr lang="cs-CZ" sz="2000">
              <a:solidFill>
                <a:prstClr val="black"/>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70" y="553424"/>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Arial" panose="020B0604020202020204"/>
              </a:rPr>
              <a:t>Kontrola, finalizace, podpis </a:t>
            </a:r>
            <a:r>
              <a:rPr lang="cs-CZ" sz="2800" dirty="0">
                <a:latin typeface="Arial" panose="020B0604020202020204"/>
              </a:rPr>
              <a:t>ŽoZ</a:t>
            </a:r>
            <a:endParaRPr lang="en-US" sz="2800"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81"/>
            <a:ext cx="7927259"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Arial" panose="020B0604020202020204"/>
            </a:endParaRPr>
          </a:p>
        </p:txBody>
      </p:sp>
      <p:pic>
        <p:nvPicPr>
          <p:cNvPr id="3" name="Obrázek 2" descr="Obsah obrázku text&#10;&#10;Popis byl vytvořen automaticky">
            <a:extLst>
              <a:ext uri="{FF2B5EF4-FFF2-40B4-BE49-F238E27FC236}">
                <a16:creationId xmlns:a16="http://schemas.microsoft.com/office/drawing/2014/main" id="{9843B16E-02CE-47D4-8D63-27B7ADAF948B}"/>
              </a:ext>
            </a:extLst>
          </p:cNvPr>
          <p:cNvPicPr>
            <a:picLocks noChangeAspect="1"/>
          </p:cNvPicPr>
          <p:nvPr/>
        </p:nvPicPr>
        <p:blipFill>
          <a:blip r:embed="rId3"/>
          <a:stretch>
            <a:fillRect/>
          </a:stretch>
        </p:blipFill>
        <p:spPr>
          <a:xfrm>
            <a:off x="199635" y="1299463"/>
            <a:ext cx="3439711" cy="1999532"/>
          </a:xfrm>
          <a:prstGeom prst="rect">
            <a:avLst/>
          </a:prstGeom>
        </p:spPr>
      </p:pic>
      <p:pic>
        <p:nvPicPr>
          <p:cNvPr id="12" name="Obrázek 11" descr="Obsah obrázku text&#10;&#10;Popis byl vytvořen automaticky">
            <a:extLst>
              <a:ext uri="{FF2B5EF4-FFF2-40B4-BE49-F238E27FC236}">
                <a16:creationId xmlns:a16="http://schemas.microsoft.com/office/drawing/2014/main" id="{99562EDC-7013-49FF-9A58-79B5E9B01A58}"/>
              </a:ext>
            </a:extLst>
          </p:cNvPr>
          <p:cNvPicPr>
            <a:picLocks noChangeAspect="1"/>
          </p:cNvPicPr>
          <p:nvPr/>
        </p:nvPicPr>
        <p:blipFill>
          <a:blip r:embed="rId4"/>
          <a:stretch>
            <a:fillRect/>
          </a:stretch>
        </p:blipFill>
        <p:spPr>
          <a:xfrm>
            <a:off x="250900" y="3355017"/>
            <a:ext cx="2972215" cy="2191056"/>
          </a:xfrm>
          <a:prstGeom prst="rect">
            <a:avLst/>
          </a:prstGeom>
        </p:spPr>
      </p:pic>
      <p:sp>
        <p:nvSpPr>
          <p:cNvPr id="13" name="TextovéPole 12">
            <a:extLst>
              <a:ext uri="{FF2B5EF4-FFF2-40B4-BE49-F238E27FC236}">
                <a16:creationId xmlns:a16="http://schemas.microsoft.com/office/drawing/2014/main" id="{87BF618D-F5C5-438C-9791-65BFD3C2DA12}"/>
              </a:ext>
            </a:extLst>
          </p:cNvPr>
          <p:cNvSpPr txBox="1"/>
          <p:nvPr/>
        </p:nvSpPr>
        <p:spPr>
          <a:xfrm>
            <a:off x="3941688" y="1349408"/>
            <a:ext cx="4442773" cy="4247317"/>
          </a:xfrm>
          <a:prstGeom prst="rect">
            <a:avLst/>
          </a:prstGeom>
          <a:noFill/>
        </p:spPr>
        <p:txBody>
          <a:bodyPr wrap="square" rtlCol="0">
            <a:spAutoFit/>
          </a:bodyPr>
          <a:lstStyle/>
          <a:p>
            <a:pPr marL="285744" indent="-285744" algn="just" defTabSz="457189">
              <a:buFont typeface="Arial" panose="020B0604020202020204" pitchFamily="34" charset="0"/>
              <a:buChar char="•"/>
            </a:pPr>
            <a:r>
              <a:rPr lang="cs-CZ" dirty="0">
                <a:solidFill>
                  <a:prstClr val="black"/>
                </a:solidFill>
                <a:latin typeface="Arial" panose="020B0604020202020204"/>
              </a:rPr>
              <a:t>Po provedení </a:t>
            </a:r>
            <a:r>
              <a:rPr lang="cs-CZ" b="1" dirty="0">
                <a:solidFill>
                  <a:prstClr val="black"/>
                </a:solidFill>
                <a:latin typeface="Arial" panose="020B0604020202020204"/>
              </a:rPr>
              <a:t>kontroly</a:t>
            </a:r>
            <a:r>
              <a:rPr lang="cs-CZ" dirty="0">
                <a:solidFill>
                  <a:prstClr val="black"/>
                </a:solidFill>
                <a:latin typeface="Arial" panose="020B0604020202020204"/>
              </a:rPr>
              <a:t> a </a:t>
            </a:r>
            <a:r>
              <a:rPr lang="cs-CZ" b="1" dirty="0">
                <a:solidFill>
                  <a:prstClr val="black"/>
                </a:solidFill>
                <a:latin typeface="Arial" panose="020B0604020202020204"/>
              </a:rPr>
              <a:t>finalizace</a:t>
            </a:r>
            <a:r>
              <a:rPr lang="cs-CZ" dirty="0">
                <a:solidFill>
                  <a:prstClr val="black"/>
                </a:solidFill>
                <a:latin typeface="Arial" panose="020B0604020202020204"/>
              </a:rPr>
              <a:t> se vygeneruje tisková sestava.</a:t>
            </a:r>
          </a:p>
          <a:p>
            <a:pPr marL="285744" indent="-285744" algn="just" defTabSz="457189">
              <a:buFont typeface="Arial" panose="020B0604020202020204" pitchFamily="34" charset="0"/>
              <a:buChar char="•"/>
            </a:pPr>
            <a:r>
              <a:rPr lang="cs-CZ" dirty="0">
                <a:solidFill>
                  <a:prstClr val="black"/>
                </a:solidFill>
                <a:latin typeface="Arial" panose="020B0604020202020204"/>
              </a:rPr>
              <a:t>Po vygenerování tiskové verze je nutné kliknout na </a:t>
            </a:r>
            <a:r>
              <a:rPr lang="cs-CZ" b="1" dirty="0">
                <a:solidFill>
                  <a:prstClr val="black"/>
                </a:solidFill>
                <a:latin typeface="Arial" panose="020B0604020202020204"/>
              </a:rPr>
              <a:t>pečeť </a:t>
            </a:r>
            <a:r>
              <a:rPr lang="cs-CZ" dirty="0">
                <a:solidFill>
                  <a:prstClr val="black"/>
                </a:solidFill>
                <a:latin typeface="Arial" panose="020B0604020202020204"/>
              </a:rPr>
              <a:t>a tlačítko </a:t>
            </a:r>
            <a:r>
              <a:rPr lang="cs-CZ" b="1" dirty="0">
                <a:solidFill>
                  <a:prstClr val="black"/>
                </a:solidFill>
                <a:latin typeface="Arial" panose="020B0604020202020204"/>
              </a:rPr>
              <a:t>Vytvořit podpis</a:t>
            </a:r>
            <a:r>
              <a:rPr lang="cs-CZ" dirty="0">
                <a:solidFill>
                  <a:prstClr val="black"/>
                </a:solidFill>
                <a:latin typeface="Arial" panose="020B0604020202020204"/>
              </a:rPr>
              <a:t>.</a:t>
            </a:r>
          </a:p>
          <a:p>
            <a:pPr marL="285744" indent="-285744" algn="just" defTabSz="457189">
              <a:buFont typeface="Arial" panose="020B0604020202020204" pitchFamily="34" charset="0"/>
              <a:buChar char="•"/>
            </a:pPr>
            <a:r>
              <a:rPr lang="cs-CZ" dirty="0">
                <a:solidFill>
                  <a:prstClr val="black"/>
                </a:solidFill>
                <a:latin typeface="Arial" panose="020B0604020202020204"/>
              </a:rPr>
              <a:t>Je možné podepsat ŽoZ signatářem projektu či osobou zmocněnou k podpisu plnou mocí.</a:t>
            </a:r>
          </a:p>
          <a:p>
            <a:pPr marL="285744" indent="-285744" algn="just" defTabSz="457189">
              <a:buFont typeface="Arial" panose="020B0604020202020204" pitchFamily="34" charset="0"/>
              <a:buChar char="•"/>
            </a:pPr>
            <a:r>
              <a:rPr lang="cs-CZ" dirty="0">
                <a:solidFill>
                  <a:prstClr val="black"/>
                </a:solidFill>
                <a:latin typeface="Arial" panose="020B0604020202020204"/>
              </a:rPr>
              <a:t>Zkontrolujte, že stav ŽoZ je </a:t>
            </a:r>
            <a:r>
              <a:rPr lang="cs-CZ" b="1" dirty="0">
                <a:solidFill>
                  <a:prstClr val="black"/>
                </a:solidFill>
                <a:latin typeface="Arial" panose="020B0604020202020204"/>
              </a:rPr>
              <a:t>Podána</a:t>
            </a:r>
            <a:r>
              <a:rPr lang="cs-CZ" dirty="0">
                <a:solidFill>
                  <a:prstClr val="black"/>
                </a:solidFill>
                <a:latin typeface="Arial" panose="020B0604020202020204"/>
              </a:rPr>
              <a:t> na ŘO.</a:t>
            </a:r>
          </a:p>
          <a:p>
            <a:pPr marL="285744" indent="-285744" algn="just" defTabSz="457189">
              <a:buFont typeface="Arial" panose="020B0604020202020204" pitchFamily="34" charset="0"/>
              <a:buChar char="•"/>
            </a:pPr>
            <a:r>
              <a:rPr lang="cs-CZ" dirty="0">
                <a:solidFill>
                  <a:prstClr val="black"/>
                </a:solidFill>
                <a:latin typeface="Arial" panose="020B0604020202020204"/>
              </a:rPr>
              <a:t>Signatář projektu či osoba zmocněná k podpisu plnou mocí může ŽoZ kdykoli po podání stáhnout přes tlačítko </a:t>
            </a:r>
            <a:r>
              <a:rPr lang="cs-CZ" b="1" dirty="0">
                <a:solidFill>
                  <a:prstClr val="black"/>
                </a:solidFill>
                <a:latin typeface="Arial" panose="020B0604020202020204"/>
              </a:rPr>
              <a:t>Stáhnout ŽoZ</a:t>
            </a:r>
            <a:r>
              <a:rPr lang="cs-CZ" dirty="0">
                <a:solidFill>
                  <a:prstClr val="black"/>
                </a:solidFill>
                <a:latin typeface="Arial" panose="020B0604020202020204"/>
              </a:rPr>
              <a:t>.</a:t>
            </a:r>
          </a:p>
          <a:p>
            <a:pPr marL="285744" indent="-285744" defTabSz="457189">
              <a:buFont typeface="Arial" panose="020B0604020202020204" pitchFamily="34" charset="0"/>
              <a:buChar char="•"/>
            </a:pPr>
            <a:endParaRPr lang="cs-CZ" dirty="0">
              <a:solidFill>
                <a:prstClr val="black"/>
              </a:solidFill>
              <a:latin typeface="Arial" panose="020B0604020202020204"/>
            </a:endParaRPr>
          </a:p>
        </p:txBody>
      </p:sp>
      <p:pic>
        <p:nvPicPr>
          <p:cNvPr id="14" name="Picture 2">
            <a:extLst>
              <a:ext uri="{FF2B5EF4-FFF2-40B4-BE49-F238E27FC236}">
                <a16:creationId xmlns:a16="http://schemas.microsoft.com/office/drawing/2014/main" id="{51512D55-65A2-4C61-87B8-80690E42D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577" y="5038892"/>
            <a:ext cx="12477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číslo snímku 1">
            <a:extLst>
              <a:ext uri="{FF2B5EF4-FFF2-40B4-BE49-F238E27FC236}">
                <a16:creationId xmlns:a16="http://schemas.microsoft.com/office/drawing/2014/main" id="{3DF73B1B-0D92-4C80-AFA0-980CB8D0B01D}"/>
              </a:ext>
            </a:extLst>
          </p:cNvPr>
          <p:cNvSpPr>
            <a:spLocks noGrp="1"/>
          </p:cNvSpPr>
          <p:nvPr>
            <p:ph type="sldNum" sz="quarter" idx="12"/>
          </p:nvPr>
        </p:nvSpPr>
        <p:spPr/>
        <p:txBody>
          <a:bodyPr/>
          <a:lstStyle/>
          <a:p>
            <a:fld id="{4000C4B2-41BC-D741-8B94-B76DB6967C01}" type="slidenum">
              <a:rPr lang="en-US"/>
              <a:pPr/>
              <a:t>78</a:t>
            </a:fld>
            <a:endParaRPr lang="en-US"/>
          </a:p>
        </p:txBody>
      </p:sp>
      <p:cxnSp>
        <p:nvCxnSpPr>
          <p:cNvPr id="6" name="Přímá spojnice se šipkou 5">
            <a:extLst>
              <a:ext uri="{FF2B5EF4-FFF2-40B4-BE49-F238E27FC236}">
                <a16:creationId xmlns:a16="http://schemas.microsoft.com/office/drawing/2014/main" id="{A4187889-8020-2BFE-FBC2-6570A56BBD55}"/>
              </a:ext>
            </a:extLst>
          </p:cNvPr>
          <p:cNvCxnSpPr>
            <a:cxnSpLocks/>
          </p:cNvCxnSpPr>
          <p:nvPr/>
        </p:nvCxnSpPr>
        <p:spPr>
          <a:xfrm flipH="1">
            <a:off x="1548143" y="3911097"/>
            <a:ext cx="6120142" cy="135802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10">
            <a:extLst>
              <a:ext uri="{FF2B5EF4-FFF2-40B4-BE49-F238E27FC236}">
                <a16:creationId xmlns:a16="http://schemas.microsoft.com/office/drawing/2014/main" id="{25D74406-E216-C323-2834-337B9CA02982}"/>
              </a:ext>
            </a:extLst>
          </p:cNvPr>
          <p:cNvCxnSpPr/>
          <p:nvPr/>
        </p:nvCxnSpPr>
        <p:spPr>
          <a:xfrm flipH="1" flipV="1">
            <a:off x="433354" y="2299229"/>
            <a:ext cx="6416868" cy="21763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6" name="Přímá spojnice se šipkou 15">
            <a:extLst>
              <a:ext uri="{FF2B5EF4-FFF2-40B4-BE49-F238E27FC236}">
                <a16:creationId xmlns:a16="http://schemas.microsoft.com/office/drawing/2014/main" id="{47C3EAA3-F507-3F34-1072-5A25D18016C8}"/>
              </a:ext>
            </a:extLst>
          </p:cNvPr>
          <p:cNvCxnSpPr/>
          <p:nvPr/>
        </p:nvCxnSpPr>
        <p:spPr>
          <a:xfrm flipH="1">
            <a:off x="373968" y="2299229"/>
            <a:ext cx="59386" cy="326276"/>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bdélník 16">
            <a:extLst>
              <a:ext uri="{FF2B5EF4-FFF2-40B4-BE49-F238E27FC236}">
                <a16:creationId xmlns:a16="http://schemas.microsoft.com/office/drawing/2014/main" id="{72F2C68D-C0F4-C555-B900-7F76B557DC12}"/>
              </a:ext>
            </a:extLst>
          </p:cNvPr>
          <p:cNvSpPr/>
          <p:nvPr/>
        </p:nvSpPr>
        <p:spPr>
          <a:xfrm>
            <a:off x="1147711" y="3618334"/>
            <a:ext cx="1432783" cy="4258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324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Obecná pravidla pro žadatele a příjemce (OPPŽP) </a:t>
            </a:r>
            <a:r>
              <a:rPr lang="cs-CZ" sz="2000" dirty="0">
                <a:latin typeface="Arial" panose="020B0604020202020204" pitchFamily="34" charset="0"/>
                <a:cs typeface="Arial" panose="020B0604020202020204" pitchFamily="34" charset="0"/>
                <a:hlinkClick r:id="rId4"/>
              </a:rPr>
              <a:t>https://irop.mmr.cz/cs/irop-2021-2027/dokumenty</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Specifická pravidla pro žadatele a příjemce (SPPŽP) </a:t>
            </a:r>
            <a:r>
              <a:rPr lang="cs-CZ" sz="2000" dirty="0">
                <a:latin typeface="Arial" panose="020B0604020202020204" pitchFamily="34" charset="0"/>
                <a:cs typeface="Arial" panose="020B0604020202020204" pitchFamily="34" charset="0"/>
                <a:hlinkClick r:id="rId5"/>
              </a:rPr>
              <a:t>https://irop.mmr.cz/cs/vyzvy-2021-2027</a:t>
            </a:r>
            <a:endParaRPr lang="cs-CZ"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Uživatelské příručky pro práci v MS2021+: </a:t>
            </a:r>
            <a:r>
              <a:rPr lang="cs-CZ" sz="2000" dirty="0">
                <a:latin typeface="Arial" panose="020B0604020202020204" pitchFamily="34" charset="0"/>
                <a:cs typeface="Arial" panose="020B0604020202020204" pitchFamily="34" charset="0"/>
                <a:hlinkClick r:id="rId6"/>
              </a:rPr>
              <a:t>https://irop.mmr.cz/cs/ms-2021</a:t>
            </a:r>
            <a:endParaRPr lang="cs-CZ"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Metodický pokyn pro oblast zadávání zakázek </a:t>
            </a:r>
            <a:r>
              <a:rPr lang="cs-CZ" sz="2000" dirty="0">
                <a:latin typeface="Arial" panose="020B0604020202020204" pitchFamily="34" charset="0"/>
                <a:cs typeface="Arial" panose="020B0604020202020204" pitchFamily="34" charset="0"/>
                <a:hlinkClick r:id="rId4"/>
              </a:rPr>
              <a:t>https://irop.mmr.cz/cs/irop-2021-2027/dokumenty</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000" dirty="0">
                <a:latin typeface="Arial" panose="020B0604020202020204" pitchFamily="34" charset="0"/>
                <a:cs typeface="Arial" panose="020B0604020202020204" pitchFamily="34" charset="0"/>
              </a:rPr>
              <a:t>Rozhodnutí o poskytnutí dotace včetně Podmínek</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DOKUMENTACE IROP 2021 - 2027</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C3E20731-6AA7-40F2-A2A8-9F7DD26BEA0D}"/>
              </a:ext>
            </a:extLst>
          </p:cNvPr>
          <p:cNvSpPr>
            <a:spLocks noGrp="1"/>
          </p:cNvSpPr>
          <p:nvPr>
            <p:ph type="sldNum" sz="quarter" idx="12"/>
          </p:nvPr>
        </p:nvSpPr>
        <p:spPr/>
        <p:txBody>
          <a:bodyPr/>
          <a:lstStyle/>
          <a:p>
            <a:fld id="{4000C4B2-41BC-D741-8B94-B76DB6967C01}" type="slidenum">
              <a:rPr lang="en-US" smtClean="0"/>
              <a:pPr/>
              <a:t>7</a:t>
            </a:fld>
            <a:endParaRPr lang="en-US"/>
          </a:p>
        </p:txBody>
      </p:sp>
    </p:spTree>
    <p:extLst>
      <p:ext uri="{BB962C8B-B14F-4D97-AF65-F5344CB8AC3E}">
        <p14:creationId xmlns:p14="http://schemas.microsoft.com/office/powerpoint/2010/main" val="127653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031846" y="2201662"/>
            <a:ext cx="7424257" cy="1569660"/>
          </a:xfrm>
          <a:prstGeom prst="rect">
            <a:avLst/>
          </a:prstGeom>
          <a:noFill/>
        </p:spPr>
        <p:txBody>
          <a:bodyPr wrap="square" rtlCol="0">
            <a:spAutoFit/>
          </a:bodyPr>
          <a:lstStyle/>
          <a:p>
            <a:pPr algn="ctr"/>
            <a:r>
              <a:rPr lang="cs-CZ" sz="4800" b="1" cap="all" dirty="0">
                <a:solidFill>
                  <a:schemeClr val="bg1"/>
                </a:solidFill>
                <a:latin typeface="+mj-lt"/>
                <a:ea typeface="+mj-ea"/>
                <a:cs typeface="+mj-cs"/>
              </a:rPr>
              <a:t>Žádost o platbu       a zpráva o realizaci</a:t>
            </a:r>
            <a:endParaRPr lang="cs-CZ" dirty="0"/>
          </a:p>
        </p:txBody>
      </p:sp>
      <p:sp>
        <p:nvSpPr>
          <p:cNvPr id="4" name="Zástupný symbol pro číslo snímku 3">
            <a:extLst>
              <a:ext uri="{FF2B5EF4-FFF2-40B4-BE49-F238E27FC236}">
                <a16:creationId xmlns:a16="http://schemas.microsoft.com/office/drawing/2014/main" id="{A7EE8CE5-5315-44BC-AF73-726A15B1091D}"/>
              </a:ext>
            </a:extLst>
          </p:cNvPr>
          <p:cNvSpPr>
            <a:spLocks noGrp="1"/>
          </p:cNvSpPr>
          <p:nvPr>
            <p:ph type="sldNum" sz="quarter" idx="12"/>
          </p:nvPr>
        </p:nvSpPr>
        <p:spPr/>
        <p:txBody>
          <a:bodyPr/>
          <a:lstStyle/>
          <a:p>
            <a:fld id="{4000C4B2-41BC-D741-8B94-B76DB6967C01}"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399403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23347" y="1614677"/>
            <a:ext cx="7927258" cy="4096728"/>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Courier New" panose="02070309020205020404" pitchFamily="49" charset="0"/>
              <a:buChar char="o"/>
            </a:pPr>
            <a:r>
              <a:rPr lang="cs-CZ" altLang="cs-CZ" sz="1600" dirty="0" err="1">
                <a:cs typeface="Arial" panose="020B0604020202020204" pitchFamily="34" charset="0"/>
              </a:rPr>
              <a:t>ŽoP</a:t>
            </a:r>
            <a:r>
              <a:rPr lang="cs-CZ" altLang="cs-CZ" sz="1600" dirty="0">
                <a:cs typeface="Arial" panose="020B0604020202020204" pitchFamily="34" charset="0"/>
              </a:rPr>
              <a:t> = Žádost o platbu; </a:t>
            </a:r>
            <a:r>
              <a:rPr lang="cs-CZ" altLang="cs-CZ" sz="1600" dirty="0" err="1">
                <a:cs typeface="Arial" panose="020B0604020202020204" pitchFamily="34" charset="0"/>
              </a:rPr>
              <a:t>ZoR</a:t>
            </a:r>
            <a:r>
              <a:rPr lang="cs-CZ" altLang="cs-CZ" sz="1600" dirty="0">
                <a:cs typeface="Arial" panose="020B0604020202020204" pitchFamily="34" charset="0"/>
              </a:rPr>
              <a:t> = Zpráva o realizaci – průběžná/závěrečná</a:t>
            </a:r>
            <a:r>
              <a:rPr lang="pl-PL" sz="1600" dirty="0">
                <a:cs typeface="Arial" panose="020B0604020202020204" pitchFamily="34" charset="0"/>
              </a:rPr>
              <a:t> 	</a:t>
            </a:r>
          </a:p>
          <a:p>
            <a:pPr marL="457200" indent="-457200" algn="just">
              <a:lnSpc>
                <a:spcPct val="120000"/>
              </a:lnSpc>
              <a:spcBef>
                <a:spcPts val="600"/>
              </a:spcBef>
              <a:spcAft>
                <a:spcPts val="600"/>
              </a:spcAft>
              <a:buFont typeface="Courier New" panose="02070309020205020404" pitchFamily="49" charset="0"/>
              <a:buChar char="o"/>
            </a:pPr>
            <a:r>
              <a:rPr lang="cs-CZ" sz="1600" dirty="0">
                <a:cs typeface="Arial" panose="020B0604020202020204" pitchFamily="34" charset="0"/>
              </a:rPr>
              <a:t>Příjemce podá prostřednictvím MS2021+ </a:t>
            </a:r>
            <a:r>
              <a:rPr lang="cs-CZ" sz="1600" dirty="0" err="1">
                <a:cs typeface="Arial" panose="020B0604020202020204" pitchFamily="34" charset="0"/>
              </a:rPr>
              <a:t>ZoR</a:t>
            </a:r>
            <a:r>
              <a:rPr lang="cs-CZ" sz="1600" dirty="0">
                <a:cs typeface="Arial" panose="020B0604020202020204" pitchFamily="34" charset="0"/>
              </a:rPr>
              <a:t> a </a:t>
            </a:r>
            <a:r>
              <a:rPr lang="cs-CZ" sz="1600" dirty="0" err="1">
                <a:cs typeface="Arial" panose="020B0604020202020204" pitchFamily="34" charset="0"/>
              </a:rPr>
              <a:t>ŽoP</a:t>
            </a:r>
            <a:r>
              <a:rPr lang="cs-CZ" sz="1600" dirty="0">
                <a:cs typeface="Arial" panose="020B0604020202020204" pitchFamily="34" charset="0"/>
              </a:rPr>
              <a:t> a všechny její požadované přílohy nejpozději do data předložení uvedeného ve finančním plánu projektu. Závěrečnou </a:t>
            </a:r>
            <a:r>
              <a:rPr lang="cs-CZ" sz="1600" dirty="0" err="1">
                <a:cs typeface="Arial" panose="020B0604020202020204" pitchFamily="34" charset="0"/>
              </a:rPr>
              <a:t>ZoR</a:t>
            </a:r>
            <a:r>
              <a:rPr lang="cs-CZ" sz="1600" dirty="0">
                <a:cs typeface="Arial" panose="020B0604020202020204" pitchFamily="34" charset="0"/>
              </a:rPr>
              <a:t> a </a:t>
            </a:r>
            <a:r>
              <a:rPr lang="cs-CZ" sz="1600" dirty="0" err="1">
                <a:cs typeface="Arial" panose="020B0604020202020204" pitchFamily="34" charset="0"/>
              </a:rPr>
              <a:t>ŽoP</a:t>
            </a:r>
            <a:r>
              <a:rPr lang="cs-CZ" sz="1600" dirty="0">
                <a:cs typeface="Arial" panose="020B0604020202020204" pitchFamily="34" charset="0"/>
              </a:rPr>
              <a:t> příjemce podává do 20 pracovních dní od ukončení realizace projektu.</a:t>
            </a:r>
          </a:p>
          <a:p>
            <a:pPr marL="457200" indent="-457200" algn="just">
              <a:lnSpc>
                <a:spcPct val="120000"/>
              </a:lnSpc>
              <a:spcBef>
                <a:spcPts val="600"/>
              </a:spcBef>
              <a:spcAft>
                <a:spcPts val="600"/>
              </a:spcAft>
              <a:buFont typeface="Courier New" panose="02070309020205020404" pitchFamily="49" charset="0"/>
              <a:buChar char="o"/>
            </a:pPr>
            <a:r>
              <a:rPr lang="cs-CZ" sz="1600" dirty="0">
                <a:cs typeface="Arial" panose="020B0604020202020204" pitchFamily="34" charset="0"/>
              </a:rPr>
              <a:t>Pokud má příjemce v úmyslu podat ŽoZ s dopadem na podávanou Zprávu/ŽoP, musí tak učinit nejpozději do ukončení sledovaného období, případně před realizací dané změny (viz kapitola 12.1 OPPŽP). V případě podání ŽoZ s vlivem na chystanou Zprávu/ŽoP se upravuje lhůta pro podání Zprávy/ŽoP na 20 pd </a:t>
            </a:r>
            <a:br>
              <a:rPr lang="cs-CZ" sz="1600" dirty="0">
                <a:cs typeface="Arial" panose="020B0604020202020204" pitchFamily="34" charset="0"/>
              </a:rPr>
            </a:br>
            <a:r>
              <a:rPr lang="cs-CZ" sz="1600" dirty="0">
                <a:cs typeface="Arial" panose="020B0604020202020204" pitchFamily="34" charset="0"/>
              </a:rPr>
              <a:t>od doručení informace o schválení ŽoZ příjemci (v případě, kdy datum schválení ŽoZ nastane později než datum konce sledovaného období).</a:t>
            </a: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Předložení ŽoP a ZoR I.</a:t>
            </a:r>
            <a:endParaRPr lang="en-US" sz="2800" cap="all" dirty="0"/>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E9CB649E-0ED8-4881-B474-741CC2AC3AEC}"/>
              </a:ext>
            </a:extLst>
          </p:cNvPr>
          <p:cNvSpPr>
            <a:spLocks noGrp="1"/>
          </p:cNvSpPr>
          <p:nvPr>
            <p:ph type="sldNum" sz="quarter" idx="12"/>
          </p:nvPr>
        </p:nvSpPr>
        <p:spPr/>
        <p:txBody>
          <a:bodyPr/>
          <a:lstStyle/>
          <a:p>
            <a:fld id="{4000C4B2-41BC-D741-8B94-B76DB6967C01}" type="slidenum">
              <a:rPr lang="en-US" smtClean="0"/>
              <a:pPr/>
              <a:t>80</a:t>
            </a:fld>
            <a:endParaRPr lang="en-US"/>
          </a:p>
        </p:txBody>
      </p:sp>
    </p:spTree>
    <p:extLst>
      <p:ext uri="{BB962C8B-B14F-4D97-AF65-F5344CB8AC3E}">
        <p14:creationId xmlns:p14="http://schemas.microsoft.com/office/powerpoint/2010/main" val="162737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0" y="1092496"/>
            <a:ext cx="8234473" cy="4753133"/>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Courier New" panose="02070309020205020404" pitchFamily="49" charset="0"/>
              <a:buChar char="o"/>
            </a:pPr>
            <a:r>
              <a:rPr lang="cs-CZ" sz="1400" dirty="0">
                <a:cs typeface="Arial" panose="020B0604020202020204" pitchFamily="34" charset="0"/>
              </a:rPr>
              <a:t>Průběžnou/závěrečnou </a:t>
            </a:r>
            <a:r>
              <a:rPr lang="cs-CZ" sz="1400" dirty="0" err="1">
                <a:cs typeface="Arial" panose="020B0604020202020204" pitchFamily="34" charset="0"/>
              </a:rPr>
              <a:t>ZoR</a:t>
            </a:r>
            <a:r>
              <a:rPr lang="cs-CZ" sz="1400" dirty="0">
                <a:cs typeface="Arial" panose="020B0604020202020204" pitchFamily="34" charset="0"/>
              </a:rPr>
              <a:t> a </a:t>
            </a:r>
            <a:r>
              <a:rPr lang="cs-CZ" sz="1400" dirty="0" err="1">
                <a:cs typeface="Arial" panose="020B0604020202020204" pitchFamily="34" charset="0"/>
              </a:rPr>
              <a:t>ŽoP</a:t>
            </a:r>
            <a:r>
              <a:rPr lang="cs-CZ" sz="1400" dirty="0">
                <a:cs typeface="Arial" panose="020B0604020202020204" pitchFamily="34" charset="0"/>
              </a:rPr>
              <a:t> projektu není možné podat v MS2021+ před vydáním prvního právního aktu</a:t>
            </a:r>
          </a:p>
          <a:p>
            <a:pPr marL="457200" indent="-457200" algn="just">
              <a:lnSpc>
                <a:spcPct val="120000"/>
              </a:lnSpc>
              <a:spcBef>
                <a:spcPts val="600"/>
              </a:spcBef>
              <a:spcAft>
                <a:spcPts val="600"/>
              </a:spcAft>
              <a:buFont typeface="Courier New" panose="02070309020205020404" pitchFamily="49" charset="0"/>
              <a:buChar char="o"/>
            </a:pPr>
            <a:r>
              <a:rPr lang="cs-CZ" sz="1400" dirty="0">
                <a:cs typeface="Arial" panose="020B0604020202020204" pitchFamily="34" charset="0"/>
              </a:rPr>
              <a:t>V případě, že je podle finančního plánu naplánováno podání ŽoP a ZoR před vydáním prvního Právního aktu/Rozhodnutí, má příjemce do 20 pd od vydání Právního aktu/Rozhodnutí  </a:t>
            </a:r>
            <a:br>
              <a:rPr lang="cs-CZ" sz="1400" dirty="0">
                <a:cs typeface="Arial" panose="020B0604020202020204" pitchFamily="34" charset="0"/>
              </a:rPr>
            </a:br>
            <a:r>
              <a:rPr lang="cs-CZ" sz="1400" dirty="0">
                <a:cs typeface="Arial" panose="020B0604020202020204" pitchFamily="34" charset="0"/>
              </a:rPr>
              <a:t>(tj. od nastavení stavu PP30 „Projekt s právním aktem“) povinnost předložit </a:t>
            </a:r>
            <a:r>
              <a:rPr lang="cs-CZ" sz="1400" dirty="0" err="1">
                <a:cs typeface="Arial" panose="020B0604020202020204" pitchFamily="34" charset="0"/>
              </a:rPr>
              <a:t>ŽoP</a:t>
            </a:r>
            <a:r>
              <a:rPr lang="cs-CZ" sz="1400" dirty="0">
                <a:cs typeface="Arial" panose="020B0604020202020204" pitchFamily="34" charset="0"/>
              </a:rPr>
              <a:t> a </a:t>
            </a:r>
            <a:r>
              <a:rPr lang="cs-CZ" sz="1400" dirty="0" err="1">
                <a:cs typeface="Arial" panose="020B0604020202020204" pitchFamily="34" charset="0"/>
              </a:rPr>
              <a:t>ZoR</a:t>
            </a:r>
            <a:r>
              <a:rPr lang="cs-CZ" sz="1400" dirty="0">
                <a:cs typeface="Arial" panose="020B0604020202020204" pitchFamily="34" charset="0"/>
              </a:rPr>
              <a:t> , případně </a:t>
            </a:r>
            <a:r>
              <a:rPr lang="cs-CZ" sz="1400" dirty="0" err="1">
                <a:cs typeface="Arial" panose="020B0604020202020204" pitchFamily="34" charset="0"/>
              </a:rPr>
              <a:t>ŽoZ</a:t>
            </a:r>
            <a:r>
              <a:rPr lang="cs-CZ" sz="1400" dirty="0">
                <a:cs typeface="Arial" panose="020B0604020202020204" pitchFamily="34" charset="0"/>
              </a:rPr>
              <a:t> na úpravu finančního plánu. </a:t>
            </a:r>
          </a:p>
          <a:p>
            <a:pPr marL="457200" indent="-457200" algn="just">
              <a:lnSpc>
                <a:spcPct val="120000"/>
              </a:lnSpc>
              <a:spcBef>
                <a:spcPts val="600"/>
              </a:spcBef>
              <a:spcAft>
                <a:spcPts val="600"/>
              </a:spcAft>
              <a:buFont typeface="Courier New" panose="02070309020205020404" pitchFamily="49" charset="0"/>
              <a:buChar char="o"/>
            </a:pPr>
            <a:r>
              <a:rPr lang="cs-CZ" sz="1400" b="0" i="0" u="none" strike="noStrike" baseline="0" dirty="0">
                <a:solidFill>
                  <a:srgbClr val="000000"/>
                </a:solidFill>
              </a:rPr>
              <a:t>V případě, že příjemce ukončil realizaci projektu před vydáním prvního právního aktu/Rozhodnutí, předloží pouze závěrečnou ŽoP a ZoR do 20 pd od vydání prvního PA/Rozhodnutí. Tomuto kroku musí předcházet </a:t>
            </a:r>
            <a:r>
              <a:rPr lang="cs-CZ" sz="1400" b="0" i="0" u="none" strike="noStrike" baseline="0" dirty="0" err="1">
                <a:solidFill>
                  <a:srgbClr val="000000"/>
                </a:solidFill>
              </a:rPr>
              <a:t>ŽoZ</a:t>
            </a:r>
            <a:r>
              <a:rPr lang="cs-CZ" sz="1400" b="0" i="0" u="none" strike="noStrike" baseline="0" dirty="0">
                <a:solidFill>
                  <a:srgbClr val="000000"/>
                </a:solidFill>
              </a:rPr>
              <a:t> na odstranění všech dalších, původně plánovaných </a:t>
            </a:r>
            <a:r>
              <a:rPr lang="cs-CZ" sz="1400" b="0" i="0" u="none" strike="noStrike" baseline="0" dirty="0" err="1">
                <a:solidFill>
                  <a:srgbClr val="000000"/>
                </a:solidFill>
              </a:rPr>
              <a:t>ŽoP</a:t>
            </a:r>
            <a:r>
              <a:rPr lang="cs-CZ" sz="1400" b="0" i="0" u="none" strike="noStrike" baseline="0" dirty="0">
                <a:solidFill>
                  <a:srgbClr val="000000"/>
                </a:solidFill>
              </a:rPr>
              <a:t> a </a:t>
            </a:r>
            <a:r>
              <a:rPr lang="cs-CZ" sz="1400" b="0" i="0" u="none" strike="noStrike" baseline="0" dirty="0" err="1">
                <a:solidFill>
                  <a:srgbClr val="000000"/>
                </a:solidFill>
              </a:rPr>
              <a:t>ZoR</a:t>
            </a:r>
            <a:r>
              <a:rPr lang="cs-CZ" sz="1400" b="0" i="0" u="none" strike="noStrike" baseline="0" dirty="0">
                <a:solidFill>
                  <a:srgbClr val="000000"/>
                </a:solidFill>
              </a:rPr>
              <a:t>. </a:t>
            </a:r>
          </a:p>
          <a:p>
            <a:pPr marL="457200" indent="-457200" algn="just">
              <a:lnSpc>
                <a:spcPct val="120000"/>
              </a:lnSpc>
              <a:spcBef>
                <a:spcPts val="600"/>
              </a:spcBef>
              <a:spcAft>
                <a:spcPts val="600"/>
              </a:spcAft>
              <a:buFont typeface="Courier New" panose="02070309020205020404" pitchFamily="49" charset="0"/>
              <a:buChar char="o"/>
            </a:pPr>
            <a:r>
              <a:rPr lang="cs-CZ" sz="1400" b="0" i="0" u="none" strike="noStrike" baseline="0" dirty="0">
                <a:solidFill>
                  <a:srgbClr val="000000"/>
                </a:solidFill>
              </a:rPr>
              <a:t>V případě dřívějšího ukončení realizace projektu příjemce nejdříve ověří, zda je právě probíhající sledované období posledním sledovaným obdobím projektu. V případě, že:</a:t>
            </a:r>
          </a:p>
          <a:p>
            <a:pPr marL="911225" lvl="1" indent="-457200" algn="just">
              <a:lnSpc>
                <a:spcPct val="120000"/>
              </a:lnSpc>
              <a:spcBef>
                <a:spcPts val="600"/>
              </a:spcBef>
              <a:spcAft>
                <a:spcPts val="600"/>
              </a:spcAft>
              <a:buFont typeface="Wingdings" panose="05000000000000000000" pitchFamily="2" charset="2"/>
              <a:buChar char="Ø"/>
            </a:pPr>
            <a:r>
              <a:rPr lang="cs-CZ" sz="1400" b="0" i="0" u="none" strike="noStrike" baseline="0" dirty="0">
                <a:solidFill>
                  <a:srgbClr val="000000"/>
                </a:solidFill>
              </a:rPr>
              <a:t>Ano, vyplní v závěrečné </a:t>
            </a:r>
            <a:r>
              <a:rPr lang="cs-CZ" sz="1400" b="0" i="0" u="none" strike="noStrike" baseline="0" dirty="0" err="1">
                <a:solidFill>
                  <a:srgbClr val="000000"/>
                </a:solidFill>
              </a:rPr>
              <a:t>ZoR</a:t>
            </a:r>
            <a:r>
              <a:rPr lang="cs-CZ" sz="1400" b="0" i="0" u="none" strike="noStrike" baseline="0" dirty="0">
                <a:solidFill>
                  <a:srgbClr val="000000"/>
                </a:solidFill>
              </a:rPr>
              <a:t> nové Skutečné datum ukončení projektu a podá závěrečnou </a:t>
            </a:r>
            <a:r>
              <a:rPr lang="cs-CZ" sz="1400" b="0" i="0" u="none" strike="noStrike" baseline="0" dirty="0" err="1">
                <a:solidFill>
                  <a:srgbClr val="000000"/>
                </a:solidFill>
              </a:rPr>
              <a:t>ZoR</a:t>
            </a:r>
            <a:r>
              <a:rPr lang="cs-CZ" sz="1400" b="0" i="0" u="none" strike="noStrike" baseline="0" dirty="0">
                <a:solidFill>
                  <a:srgbClr val="000000"/>
                </a:solidFill>
              </a:rPr>
              <a:t>/</a:t>
            </a:r>
            <a:r>
              <a:rPr lang="cs-CZ" sz="1400" b="0" i="0" u="none" strike="noStrike" baseline="0" dirty="0" err="1">
                <a:solidFill>
                  <a:srgbClr val="000000"/>
                </a:solidFill>
              </a:rPr>
              <a:t>ŽoP</a:t>
            </a:r>
            <a:r>
              <a:rPr lang="cs-CZ" sz="1400" b="0" i="0" u="none" strike="noStrike" baseline="0" dirty="0">
                <a:solidFill>
                  <a:srgbClr val="000000"/>
                </a:solidFill>
              </a:rPr>
              <a:t> bez nutnosti předtím upravit finanční plán projektu prostřednictvím </a:t>
            </a:r>
            <a:r>
              <a:rPr lang="cs-CZ" sz="1400" b="0" i="0" u="none" strike="noStrike" baseline="0" dirty="0" err="1">
                <a:solidFill>
                  <a:srgbClr val="000000"/>
                </a:solidFill>
              </a:rPr>
              <a:t>ŽoZ</a:t>
            </a:r>
            <a:r>
              <a:rPr lang="cs-CZ" sz="1400" b="0" i="0" u="none" strike="noStrike" baseline="0" dirty="0">
                <a:solidFill>
                  <a:srgbClr val="000000"/>
                </a:solidFill>
              </a:rPr>
              <a:t>.</a:t>
            </a:r>
          </a:p>
          <a:p>
            <a:pPr marL="911225" lvl="1" indent="-457200" algn="just">
              <a:lnSpc>
                <a:spcPct val="120000"/>
              </a:lnSpc>
              <a:spcBef>
                <a:spcPts val="600"/>
              </a:spcBef>
              <a:spcAft>
                <a:spcPts val="600"/>
              </a:spcAft>
              <a:buFont typeface="Wingdings" panose="05000000000000000000" pitchFamily="2" charset="2"/>
              <a:buChar char="Ø"/>
            </a:pPr>
            <a:r>
              <a:rPr lang="cs-CZ" sz="1400" b="0" dirty="0">
                <a:solidFill>
                  <a:srgbClr val="000000"/>
                </a:solidFill>
              </a:rPr>
              <a:t>	Ne, založí a podá </a:t>
            </a:r>
            <a:r>
              <a:rPr lang="cs-CZ" sz="1400" b="0" dirty="0" err="1">
                <a:solidFill>
                  <a:srgbClr val="000000"/>
                </a:solidFill>
              </a:rPr>
              <a:t>ŽoZ</a:t>
            </a:r>
            <a:r>
              <a:rPr lang="cs-CZ" sz="1400" b="0" dirty="0">
                <a:solidFill>
                  <a:srgbClr val="000000"/>
                </a:solidFill>
              </a:rPr>
              <a:t> s úpravou finančního plánu a harmonogramu projektu</a:t>
            </a:r>
            <a:r>
              <a:rPr lang="cs-CZ" sz="1400" b="0" i="0" u="none" strike="noStrike" baseline="0" dirty="0">
                <a:solidFill>
                  <a:srgbClr val="000000"/>
                </a:solidFill>
              </a:rPr>
              <a:t>.</a:t>
            </a:r>
          </a:p>
          <a:p>
            <a:pPr marL="457200" indent="-457200" algn="just">
              <a:lnSpc>
                <a:spcPct val="120000"/>
              </a:lnSpc>
              <a:spcBef>
                <a:spcPts val="600"/>
              </a:spcBef>
              <a:spcAft>
                <a:spcPts val="600"/>
              </a:spcAft>
              <a:buFont typeface="Arial" panose="020B0604020202020204" pitchFamily="34" charset="0"/>
              <a:buChar char="•"/>
            </a:pPr>
            <a:endParaRPr lang="cs-CZ" sz="1600" b="0" i="0" u="none" strike="noStrike" baseline="0" dirty="0">
              <a:solidFill>
                <a:srgbClr val="000000"/>
              </a:solidFill>
            </a:endParaRP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Předložení </a:t>
            </a:r>
            <a:r>
              <a:rPr lang="cs-CZ" sz="2800" cap="all" err="1"/>
              <a:t>ŽoP</a:t>
            </a:r>
            <a:r>
              <a:rPr lang="cs-CZ" sz="2800" cap="all"/>
              <a:t> a </a:t>
            </a:r>
            <a:r>
              <a:rPr lang="cs-CZ" sz="2800" cap="all" err="1"/>
              <a:t>ZoR</a:t>
            </a:r>
            <a:r>
              <a:rPr lang="cs-CZ" sz="2800" cap="all"/>
              <a:t> II.</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14D1BE0-0F70-4F1B-B3A0-CCA9904A32CF}"/>
              </a:ext>
            </a:extLst>
          </p:cNvPr>
          <p:cNvSpPr>
            <a:spLocks noGrp="1"/>
          </p:cNvSpPr>
          <p:nvPr>
            <p:ph type="sldNum" sz="quarter" idx="12"/>
          </p:nvPr>
        </p:nvSpPr>
        <p:spPr/>
        <p:txBody>
          <a:bodyPr/>
          <a:lstStyle/>
          <a:p>
            <a:fld id="{4000C4B2-41BC-D741-8B94-B76DB6967C01}" type="slidenum">
              <a:rPr lang="en-US" smtClean="0"/>
              <a:pPr/>
              <a:t>81</a:t>
            </a:fld>
            <a:endParaRPr lang="en-US"/>
          </a:p>
        </p:txBody>
      </p:sp>
    </p:spTree>
    <p:extLst>
      <p:ext uri="{BB962C8B-B14F-4D97-AF65-F5344CB8AC3E}">
        <p14:creationId xmlns:p14="http://schemas.microsoft.com/office/powerpoint/2010/main" val="10078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359111" y="1254814"/>
            <a:ext cx="8216718" cy="4780227"/>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lnSpc>
                <a:spcPct val="120000"/>
              </a:lnSpc>
              <a:spcBef>
                <a:spcPts val="600"/>
              </a:spcBef>
              <a:spcAft>
                <a:spcPts val="600"/>
              </a:spcAft>
              <a:buFont typeface="Courier New" panose="02070309020205020404" pitchFamily="49" charset="0"/>
              <a:buChar char="o"/>
            </a:pPr>
            <a:r>
              <a:rPr lang="cs-CZ" sz="1600" dirty="0">
                <a:solidFill>
                  <a:srgbClr val="000000"/>
                </a:solidFill>
              </a:rPr>
              <a:t>Úplná k</a:t>
            </a:r>
            <a:r>
              <a:rPr lang="cs-CZ" sz="1600" b="0" i="0" u="none" strike="noStrike" baseline="0" dirty="0">
                <a:solidFill>
                  <a:srgbClr val="000000"/>
                </a:solidFill>
              </a:rPr>
              <a:t>ontrola </a:t>
            </a:r>
            <a:r>
              <a:rPr lang="cs-CZ" sz="1600" b="0" i="0" u="none" strike="noStrike" baseline="0" dirty="0" err="1">
                <a:solidFill>
                  <a:srgbClr val="000000"/>
                </a:solidFill>
              </a:rPr>
              <a:t>ZoR</a:t>
            </a:r>
            <a:r>
              <a:rPr lang="cs-CZ" sz="1600" b="0" i="0" u="none" strike="noStrike" baseline="0" dirty="0">
                <a:solidFill>
                  <a:srgbClr val="000000"/>
                </a:solidFill>
              </a:rPr>
              <a:t> a </a:t>
            </a:r>
            <a:r>
              <a:rPr lang="cs-CZ" sz="1600" b="0" i="0" u="none" strike="noStrike" baseline="0" dirty="0" err="1">
                <a:solidFill>
                  <a:srgbClr val="000000"/>
                </a:solidFill>
              </a:rPr>
              <a:t>ŽoP</a:t>
            </a:r>
            <a:r>
              <a:rPr lang="cs-CZ" sz="1600" b="0" i="0" u="none" strike="noStrike" baseline="0" dirty="0">
                <a:solidFill>
                  <a:srgbClr val="000000"/>
                </a:solidFill>
              </a:rPr>
              <a:t> bude probíhat na základě vybraného vzorku. </a:t>
            </a:r>
          </a:p>
          <a:p>
            <a:pPr marL="457200" indent="-457200" algn="just">
              <a:lnSpc>
                <a:spcPct val="120000"/>
              </a:lnSpc>
              <a:spcBef>
                <a:spcPts val="600"/>
              </a:spcBef>
              <a:spcAft>
                <a:spcPts val="600"/>
              </a:spcAft>
              <a:buFont typeface="Courier New" panose="02070309020205020404" pitchFamily="49" charset="0"/>
              <a:buChar char="o"/>
            </a:pPr>
            <a:r>
              <a:rPr lang="cs-CZ" sz="1600" b="0" i="0" u="none" strike="noStrike" baseline="0" dirty="0">
                <a:solidFill>
                  <a:srgbClr val="000000"/>
                </a:solidFill>
              </a:rPr>
              <a:t>U každé ŽoP a ZoR bude provedena zjednodušená administrativní kontrola zaměřená na  splnění administrativních náležitostí ŽoP nutných k převedení peněžních prostředků, ověření a případné vyčíslení finančních oprav vyplývajících </a:t>
            </a:r>
            <a:br>
              <a:rPr lang="cs-CZ" sz="1600" b="0" i="0" u="none" strike="noStrike" baseline="0" dirty="0">
                <a:solidFill>
                  <a:srgbClr val="000000"/>
                </a:solidFill>
              </a:rPr>
            </a:br>
            <a:r>
              <a:rPr lang="cs-CZ" sz="1600" b="0" i="0" u="none" strike="noStrike" baseline="0" dirty="0">
                <a:solidFill>
                  <a:srgbClr val="000000"/>
                </a:solidFill>
              </a:rPr>
              <a:t>z předchozích ŽoP,  splnění nápravných opatření uložených z předchozích provedených kontrol, případné ponížení celkových způsobilých výdajů </a:t>
            </a:r>
            <a:br>
              <a:rPr lang="cs-CZ" sz="1600" b="0" i="0" u="none" strike="noStrike" baseline="0" dirty="0">
                <a:solidFill>
                  <a:srgbClr val="000000"/>
                </a:solidFill>
              </a:rPr>
            </a:br>
            <a:r>
              <a:rPr lang="cs-CZ" sz="1600" b="0" i="0" u="none" strike="noStrike" baseline="0" dirty="0">
                <a:solidFill>
                  <a:srgbClr val="000000"/>
                </a:solidFill>
              </a:rPr>
              <a:t>o nezpůsobilé výdaje zjištěné při ex-ante kontrole, účel, cíl projektu a naplnění indikátorů.</a:t>
            </a:r>
          </a:p>
          <a:p>
            <a:pPr marL="457200" indent="-457200" algn="just">
              <a:lnSpc>
                <a:spcPct val="120000"/>
              </a:lnSpc>
              <a:spcBef>
                <a:spcPts val="600"/>
              </a:spcBef>
              <a:spcAft>
                <a:spcPts val="600"/>
              </a:spcAft>
              <a:buFont typeface="Courier New" panose="02070309020205020404" pitchFamily="49" charset="0"/>
              <a:buChar char="o"/>
            </a:pPr>
            <a:r>
              <a:rPr lang="cs-CZ" sz="1600" dirty="0">
                <a:cs typeface="Arial" panose="020B0604020202020204" pitchFamily="34" charset="0"/>
              </a:rPr>
              <a:t>Jsou-li při kontrole zjištěny chyby či jiné nedostatky, je příjemce vyzván depeší </a:t>
            </a:r>
            <a:br>
              <a:rPr lang="cs-CZ" sz="1600" dirty="0">
                <a:cs typeface="Arial" panose="020B0604020202020204" pitchFamily="34" charset="0"/>
              </a:rPr>
            </a:br>
            <a:r>
              <a:rPr lang="cs-CZ" sz="1600" dirty="0">
                <a:cs typeface="Arial" panose="020B0604020202020204" pitchFamily="34" charset="0"/>
              </a:rPr>
              <a:t>k přepracování a doplnění. Zároveň je příjemci </a:t>
            </a:r>
            <a:r>
              <a:rPr lang="cs-CZ" sz="1600" dirty="0" err="1">
                <a:cs typeface="Arial" panose="020B0604020202020204" pitchFamily="34" charset="0"/>
              </a:rPr>
              <a:t>ZoR</a:t>
            </a:r>
            <a:r>
              <a:rPr lang="cs-CZ" sz="1600" dirty="0">
                <a:cs typeface="Arial" panose="020B0604020202020204" pitchFamily="34" charset="0"/>
              </a:rPr>
              <a:t>/</a:t>
            </a:r>
            <a:r>
              <a:rPr lang="cs-CZ" sz="1600" dirty="0" err="1">
                <a:cs typeface="Arial" panose="020B0604020202020204" pitchFamily="34" charset="0"/>
              </a:rPr>
              <a:t>ŽoP</a:t>
            </a:r>
            <a:r>
              <a:rPr lang="cs-CZ" sz="1600" dirty="0">
                <a:cs typeface="Arial" panose="020B0604020202020204" pitchFamily="34" charset="0"/>
              </a:rPr>
              <a:t> zpřístupněna k editaci. Příjemce ve stanovené lhůtě opraví či doplní požadované údaje, znovu provede finalizaci a </a:t>
            </a:r>
            <a:r>
              <a:rPr lang="cs-CZ" sz="1600" dirty="0" err="1">
                <a:cs typeface="Arial" panose="020B0604020202020204" pitchFamily="34" charset="0"/>
              </a:rPr>
              <a:t>ŽoP</a:t>
            </a:r>
            <a:r>
              <a:rPr lang="cs-CZ" sz="1600" dirty="0">
                <a:cs typeface="Arial" panose="020B0604020202020204" pitchFamily="34" charset="0"/>
              </a:rPr>
              <a:t> elektronicky podepíše. Počet výzev k doplnění zasílaných příjemci je neomezený nicméně celková lhůta k doplnění nesmí ze strany příjemce překročit 20 pd. Příjemce může požádat interní depeší o prodloužení lhůty, max. však </a:t>
            </a:r>
            <a:br>
              <a:rPr lang="cs-CZ" sz="1600" dirty="0">
                <a:cs typeface="Arial" panose="020B0604020202020204" pitchFamily="34" charset="0"/>
              </a:rPr>
            </a:br>
            <a:r>
              <a:rPr lang="cs-CZ" sz="1600" dirty="0">
                <a:cs typeface="Arial" panose="020B0604020202020204" pitchFamily="34" charset="0"/>
              </a:rPr>
              <a:t>o 10 pd. Celková lhůta nesmí překročit 30 pd. </a:t>
            </a:r>
            <a:endParaRPr lang="cs-CZ" sz="1600" b="0" i="0" u="none" strike="noStrike" baseline="0" dirty="0">
              <a:solidFill>
                <a:srgbClr val="000000"/>
              </a:solidFill>
            </a:endParaRPr>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Předložení </a:t>
            </a:r>
            <a:r>
              <a:rPr lang="cs-CZ" sz="2800" cap="all" err="1"/>
              <a:t>ŽoP</a:t>
            </a:r>
            <a:r>
              <a:rPr lang="cs-CZ" sz="2800" cap="all"/>
              <a:t> a </a:t>
            </a:r>
            <a:r>
              <a:rPr lang="cs-CZ" sz="2800" cap="all" err="1"/>
              <a:t>ZoR</a:t>
            </a:r>
            <a:r>
              <a:rPr lang="cs-CZ" sz="2800" cap="all"/>
              <a:t> III.</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4EC5FEF4-7090-4EB1-B3E4-6D3EA317C890}"/>
              </a:ext>
            </a:extLst>
          </p:cNvPr>
          <p:cNvSpPr>
            <a:spLocks noGrp="1"/>
          </p:cNvSpPr>
          <p:nvPr>
            <p:ph type="sldNum" sz="quarter" idx="12"/>
          </p:nvPr>
        </p:nvSpPr>
        <p:spPr/>
        <p:txBody>
          <a:bodyPr/>
          <a:lstStyle/>
          <a:p>
            <a:fld id="{4000C4B2-41BC-D741-8B94-B76DB6967C01}" type="slidenum">
              <a:rPr lang="en-US" smtClean="0"/>
              <a:pPr/>
              <a:t>82</a:t>
            </a:fld>
            <a:endParaRPr lang="en-US"/>
          </a:p>
        </p:txBody>
      </p:sp>
    </p:spTree>
    <p:extLst>
      <p:ext uri="{BB962C8B-B14F-4D97-AF65-F5344CB8AC3E}">
        <p14:creationId xmlns:p14="http://schemas.microsoft.com/office/powerpoint/2010/main" val="759887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555289" y="1226503"/>
            <a:ext cx="7829169" cy="4632369"/>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lgn="just">
              <a:buFont typeface="Wingdings" panose="05000000000000000000" pitchFamily="2" charset="2"/>
              <a:buChar char="Ø"/>
            </a:pPr>
            <a:r>
              <a:rPr lang="cs-CZ" sz="1600" dirty="0"/>
              <a:t>Daňové a účetní doklady.</a:t>
            </a:r>
          </a:p>
          <a:p>
            <a:pPr marL="285750" lvl="0" indent="-285750" algn="just">
              <a:buFont typeface="Wingdings" panose="05000000000000000000" pitchFamily="2" charset="2"/>
              <a:buChar char="Ø"/>
            </a:pPr>
            <a:r>
              <a:rPr lang="cs-CZ" sz="1600" dirty="0"/>
              <a:t>Doklady o úhradě. </a:t>
            </a:r>
          </a:p>
          <a:p>
            <a:pPr marL="285750" lvl="0" indent="-285750" algn="just">
              <a:buFont typeface="Wingdings" panose="05000000000000000000" pitchFamily="2" charset="2"/>
              <a:buChar char="Ø"/>
            </a:pPr>
            <a:r>
              <a:rPr lang="cs-CZ" sz="1600" dirty="0"/>
              <a:t>Předávací protokoly.</a:t>
            </a:r>
          </a:p>
          <a:p>
            <a:pPr marL="285750" lvl="0" indent="-285750" algn="just">
              <a:buFont typeface="Wingdings" panose="05000000000000000000" pitchFamily="2" charset="2"/>
              <a:buChar char="Ø"/>
            </a:pPr>
            <a:r>
              <a:rPr lang="cs-CZ" sz="1600" dirty="0"/>
              <a:t>Doklady o splnění daňové povinnosti v případě přenesené daňové povinnosti.</a:t>
            </a:r>
          </a:p>
          <a:p>
            <a:pPr marL="285750" lvl="0" indent="-285750" algn="just">
              <a:buFont typeface="Wingdings" panose="05000000000000000000" pitchFamily="2" charset="2"/>
              <a:buChar char="Ø"/>
            </a:pPr>
            <a:r>
              <a:rPr lang="cs-CZ" sz="1600" dirty="0"/>
              <a:t>Doklady o pojištění a bankovní záruce zhotovitele stavby/dodavatele.</a:t>
            </a:r>
          </a:p>
          <a:p>
            <a:pPr marL="285750" lvl="0" indent="-285750" algn="just">
              <a:buFont typeface="Wingdings" panose="05000000000000000000" pitchFamily="2" charset="2"/>
              <a:buChar char="Ø"/>
            </a:pPr>
            <a:r>
              <a:rPr lang="cs-CZ" sz="1600" dirty="0"/>
              <a:t>Smlouva o zřízení bankovních účtů/čestné prohlášení. </a:t>
            </a:r>
          </a:p>
          <a:p>
            <a:pPr marL="285750" indent="-285750" algn="just">
              <a:buFont typeface="Wingdings" panose="05000000000000000000" pitchFamily="2" charset="2"/>
              <a:buChar char="Ø"/>
            </a:pPr>
            <a:r>
              <a:rPr lang="cs-CZ" sz="1600" dirty="0"/>
              <a:t>Výpis z účetní evidence. </a:t>
            </a:r>
          </a:p>
          <a:p>
            <a:pPr marL="285750" indent="-285750" algn="just">
              <a:buFont typeface="Wingdings" panose="05000000000000000000" pitchFamily="2" charset="2"/>
              <a:buChar char="Ø"/>
            </a:pPr>
            <a:r>
              <a:rPr lang="cs-CZ" sz="1600" dirty="0"/>
              <a:t>Podklady prokazující dodržení pravidel pro publicitu (fotodokumentace, printscreeny).</a:t>
            </a:r>
          </a:p>
          <a:p>
            <a:pPr marL="285750" indent="-285750" algn="just">
              <a:buFont typeface="Wingdings" panose="05000000000000000000" pitchFamily="2" charset="2"/>
              <a:buChar char="Ø"/>
            </a:pPr>
            <a:r>
              <a:rPr lang="cs-CZ" sz="1600" dirty="0"/>
              <a:t>Fotodokumentace z realizace projektu (i z průběhu realizace stavebních prací).</a:t>
            </a:r>
          </a:p>
          <a:p>
            <a:pPr marL="285750" indent="-285750" algn="just">
              <a:buFont typeface="Wingdings" panose="05000000000000000000" pitchFamily="2" charset="2"/>
              <a:buChar char="Ø"/>
            </a:pPr>
            <a:r>
              <a:rPr lang="cs-CZ" sz="1600" dirty="0"/>
              <a:t>Nákup nemovitosti – znalecký posudek.</a:t>
            </a:r>
          </a:p>
          <a:p>
            <a:pPr marL="285750" indent="-285750" algn="just">
              <a:buFont typeface="Wingdings" panose="05000000000000000000" pitchFamily="2" charset="2"/>
              <a:buChar char="Ø"/>
            </a:pPr>
            <a:r>
              <a:rPr lang="cs-CZ" sz="1600" dirty="0"/>
              <a:t>Stavební práce – soubor čerpání.</a:t>
            </a:r>
          </a:p>
          <a:p>
            <a:pPr marL="285750" indent="-285750" algn="just">
              <a:buFont typeface="Wingdings" panose="05000000000000000000" pitchFamily="2" charset="2"/>
              <a:buChar char="Ø"/>
            </a:pPr>
            <a:r>
              <a:rPr lang="cs-CZ" sz="1600" dirty="0"/>
              <a:t>Další případné přílohy vycházející ze specifik daných výzev (dle SPPŽP).</a:t>
            </a:r>
          </a:p>
          <a:p>
            <a:pPr marL="285750" indent="-285750" algn="just">
              <a:buFont typeface="Wingdings" panose="05000000000000000000" pitchFamily="2" charset="2"/>
              <a:buChar char="Ø"/>
            </a:pPr>
            <a:r>
              <a:rPr lang="cs-CZ" sz="1600" b="0" i="0" u="none" strike="noStrike" baseline="0" dirty="0">
                <a:solidFill>
                  <a:srgbClr val="000000"/>
                </a:solidFill>
              </a:rPr>
              <a:t>V rámci kontroly ZoR a ŽoP mohou být příjemci vyzváni k doložení dokladů </a:t>
            </a:r>
            <a:br>
              <a:rPr lang="cs-CZ" sz="1600" b="0" i="0" u="none" strike="noStrike" baseline="0" dirty="0">
                <a:solidFill>
                  <a:srgbClr val="000000"/>
                </a:solidFill>
              </a:rPr>
            </a:br>
            <a:r>
              <a:rPr lang="cs-CZ" sz="1600" b="0" i="0" u="none" strike="noStrike" baseline="0" dirty="0">
                <a:solidFill>
                  <a:srgbClr val="000000"/>
                </a:solidFill>
              </a:rPr>
              <a:t>ke kontrole způsobilosti výdajů i nad rámec povinných příloh žádosti o platbu. </a:t>
            </a:r>
            <a:endParaRPr lang="cs-CZ" sz="1600" dirty="0"/>
          </a:p>
          <a:p>
            <a:endParaRPr lang="cs-CZ" sz="1200" b="0" i="0" u="none" strike="noStrike" baseline="0" dirty="0">
              <a:solidFill>
                <a:srgbClr val="000000"/>
              </a:solidFill>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err="1"/>
              <a:t>ZoR</a:t>
            </a:r>
            <a:r>
              <a:rPr lang="cs-CZ" sz="2800" cap="all"/>
              <a:t> a </a:t>
            </a:r>
            <a:r>
              <a:rPr lang="cs-CZ" sz="2800" cap="all" err="1"/>
              <a:t>žop</a:t>
            </a:r>
            <a:r>
              <a:rPr lang="cs-CZ" sz="2800" cap="all"/>
              <a:t> – povinné přílohy</a:t>
            </a:r>
            <a:endParaRPr lang="en-US" sz="2800" cap="all"/>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Zástupný symbol pro číslo snímku 1">
            <a:extLst>
              <a:ext uri="{FF2B5EF4-FFF2-40B4-BE49-F238E27FC236}">
                <a16:creationId xmlns:a16="http://schemas.microsoft.com/office/drawing/2014/main" id="{A8D9A35A-35CF-4A32-8908-19CB60764611}"/>
              </a:ext>
            </a:extLst>
          </p:cNvPr>
          <p:cNvSpPr>
            <a:spLocks noGrp="1"/>
          </p:cNvSpPr>
          <p:nvPr>
            <p:ph type="sldNum" sz="quarter" idx="12"/>
          </p:nvPr>
        </p:nvSpPr>
        <p:spPr/>
        <p:txBody>
          <a:bodyPr/>
          <a:lstStyle/>
          <a:p>
            <a:fld id="{4000C4B2-41BC-D741-8B94-B76DB6967C01}" type="slidenum">
              <a:rPr lang="en-US" smtClean="0"/>
              <a:pPr/>
              <a:t>83</a:t>
            </a:fld>
            <a:endParaRPr lang="en-US"/>
          </a:p>
        </p:txBody>
      </p:sp>
    </p:spTree>
    <p:extLst>
      <p:ext uri="{BB962C8B-B14F-4D97-AF65-F5344CB8AC3E}">
        <p14:creationId xmlns:p14="http://schemas.microsoft.com/office/powerpoint/2010/main" val="2058615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4086875" y="1716045"/>
            <a:ext cx="4199493"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a:p>
            <a:pPr algn="just"/>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Založení nové zprávy o realizaci</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4" name="TextovéPole 3">
            <a:extLst>
              <a:ext uri="{FF2B5EF4-FFF2-40B4-BE49-F238E27FC236}">
                <a16:creationId xmlns:a16="http://schemas.microsoft.com/office/drawing/2014/main" id="{DD027C97-6DC5-4C9E-86EB-BDA4CB94BBDE}"/>
              </a:ext>
            </a:extLst>
          </p:cNvPr>
          <p:cNvSpPr txBox="1"/>
          <p:nvPr/>
        </p:nvSpPr>
        <p:spPr>
          <a:xfrm>
            <a:off x="2864064" y="1169744"/>
            <a:ext cx="5671565" cy="2308324"/>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 vstupu do projektu zvolíte v levém menu záložku </a:t>
            </a:r>
            <a:r>
              <a:rPr lang="cs-CZ" b="1" dirty="0"/>
              <a:t>Zprávy o realizaci</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Na záložce </a:t>
            </a:r>
            <a:r>
              <a:rPr lang="cs-CZ" b="1" dirty="0"/>
              <a:t>Harmonogram zpráv/informací</a:t>
            </a:r>
            <a:r>
              <a:rPr lang="cs-CZ" dirty="0"/>
              <a:t> je možné zjistit předpokládané datum podání </a:t>
            </a:r>
            <a:r>
              <a:rPr lang="cs-CZ" dirty="0" err="1"/>
              <a:t>ZoR</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Kliknutím na záložku </a:t>
            </a:r>
            <a:r>
              <a:rPr lang="cs-CZ" b="1" dirty="0"/>
              <a:t>Založit novou zprávu/informaci</a:t>
            </a:r>
            <a:r>
              <a:rPr lang="cs-CZ" dirty="0"/>
              <a:t> založíte novou </a:t>
            </a:r>
            <a:r>
              <a:rPr lang="cs-CZ" dirty="0" err="1"/>
              <a:t>ZoR</a:t>
            </a:r>
            <a:r>
              <a:rPr lang="cs-CZ" dirty="0"/>
              <a:t>.</a:t>
            </a:r>
          </a:p>
        </p:txBody>
      </p:sp>
      <p:pic>
        <p:nvPicPr>
          <p:cNvPr id="11" name="Obrázek 10">
            <a:extLst>
              <a:ext uri="{FF2B5EF4-FFF2-40B4-BE49-F238E27FC236}">
                <a16:creationId xmlns:a16="http://schemas.microsoft.com/office/drawing/2014/main" id="{C276E578-DE32-4F37-B7A1-70C1CD2D7105}"/>
              </a:ext>
            </a:extLst>
          </p:cNvPr>
          <p:cNvPicPr>
            <a:picLocks noChangeAspect="1"/>
          </p:cNvPicPr>
          <p:nvPr/>
        </p:nvPicPr>
        <p:blipFill>
          <a:blip r:embed="rId3"/>
          <a:stretch>
            <a:fillRect/>
          </a:stretch>
        </p:blipFill>
        <p:spPr>
          <a:xfrm>
            <a:off x="550416" y="1369658"/>
            <a:ext cx="2162477" cy="1895740"/>
          </a:xfrm>
          <a:prstGeom prst="rect">
            <a:avLst/>
          </a:prstGeom>
        </p:spPr>
      </p:pic>
      <p:pic>
        <p:nvPicPr>
          <p:cNvPr id="13" name="Obrázek 12" descr="Obsah obrázku text&#10;&#10;Popis byl vytvořen automaticky">
            <a:extLst>
              <a:ext uri="{FF2B5EF4-FFF2-40B4-BE49-F238E27FC236}">
                <a16:creationId xmlns:a16="http://schemas.microsoft.com/office/drawing/2014/main" id="{7CE6031B-3C6D-4911-BD4F-96A0BDCD0CDF}"/>
              </a:ext>
            </a:extLst>
          </p:cNvPr>
          <p:cNvPicPr>
            <a:picLocks noChangeAspect="1"/>
          </p:cNvPicPr>
          <p:nvPr/>
        </p:nvPicPr>
        <p:blipFill>
          <a:blip r:embed="rId4"/>
          <a:stretch>
            <a:fillRect/>
          </a:stretch>
        </p:blipFill>
        <p:spPr>
          <a:xfrm>
            <a:off x="550416" y="4124247"/>
            <a:ext cx="2124371" cy="1219370"/>
          </a:xfrm>
          <a:prstGeom prst="rect">
            <a:avLst/>
          </a:prstGeom>
        </p:spPr>
      </p:pic>
      <p:pic>
        <p:nvPicPr>
          <p:cNvPr id="15" name="Obrázek 14" descr="Obsah obrázku stůl&#10;&#10;Popis byl vytvořen automaticky">
            <a:extLst>
              <a:ext uri="{FF2B5EF4-FFF2-40B4-BE49-F238E27FC236}">
                <a16:creationId xmlns:a16="http://schemas.microsoft.com/office/drawing/2014/main" id="{67EC157D-3CB2-489B-9ADD-728D4C99E0E5}"/>
              </a:ext>
            </a:extLst>
          </p:cNvPr>
          <p:cNvPicPr>
            <a:picLocks noChangeAspect="1"/>
          </p:cNvPicPr>
          <p:nvPr/>
        </p:nvPicPr>
        <p:blipFill>
          <a:blip r:embed="rId5"/>
          <a:stretch>
            <a:fillRect/>
          </a:stretch>
        </p:blipFill>
        <p:spPr>
          <a:xfrm>
            <a:off x="3279895" y="3466831"/>
            <a:ext cx="5006473" cy="1250040"/>
          </a:xfrm>
          <a:prstGeom prst="rect">
            <a:avLst/>
          </a:prstGeom>
        </p:spPr>
      </p:pic>
      <p:pic>
        <p:nvPicPr>
          <p:cNvPr id="20" name="Obrázek 19">
            <a:extLst>
              <a:ext uri="{FF2B5EF4-FFF2-40B4-BE49-F238E27FC236}">
                <a16:creationId xmlns:a16="http://schemas.microsoft.com/office/drawing/2014/main" id="{1C1A4538-C15F-4282-8CC1-05AFABD9478F}"/>
              </a:ext>
            </a:extLst>
          </p:cNvPr>
          <p:cNvPicPr>
            <a:picLocks noChangeAspect="1"/>
          </p:cNvPicPr>
          <p:nvPr/>
        </p:nvPicPr>
        <p:blipFill>
          <a:blip r:embed="rId6"/>
          <a:stretch>
            <a:fillRect/>
          </a:stretch>
        </p:blipFill>
        <p:spPr>
          <a:xfrm>
            <a:off x="3286751" y="4990061"/>
            <a:ext cx="5006473" cy="906235"/>
          </a:xfrm>
          <a:prstGeom prst="rect">
            <a:avLst/>
          </a:prstGeom>
        </p:spPr>
      </p:pic>
      <p:sp>
        <p:nvSpPr>
          <p:cNvPr id="2" name="Zástupný symbol pro číslo snímku 1">
            <a:extLst>
              <a:ext uri="{FF2B5EF4-FFF2-40B4-BE49-F238E27FC236}">
                <a16:creationId xmlns:a16="http://schemas.microsoft.com/office/drawing/2014/main" id="{C7E565B9-2E13-4BC7-ABA6-5F9DC74200B8}"/>
              </a:ext>
            </a:extLst>
          </p:cNvPr>
          <p:cNvSpPr>
            <a:spLocks noGrp="1"/>
          </p:cNvSpPr>
          <p:nvPr>
            <p:ph type="sldNum" sz="quarter" idx="12"/>
          </p:nvPr>
        </p:nvSpPr>
        <p:spPr/>
        <p:txBody>
          <a:bodyPr/>
          <a:lstStyle/>
          <a:p>
            <a:fld id="{4000C4B2-41BC-D741-8B94-B76DB6967C01}" type="slidenum">
              <a:rPr lang="en-US" smtClean="0"/>
              <a:pPr/>
              <a:t>84</a:t>
            </a:fld>
            <a:endParaRPr lang="en-US"/>
          </a:p>
        </p:txBody>
      </p:sp>
      <p:cxnSp>
        <p:nvCxnSpPr>
          <p:cNvPr id="16" name="Přímá spojnice se šipkou 15">
            <a:extLst>
              <a:ext uri="{FF2B5EF4-FFF2-40B4-BE49-F238E27FC236}">
                <a16:creationId xmlns:a16="http://schemas.microsoft.com/office/drawing/2014/main" id="{82819C86-2B24-9C22-D033-8E94ABDAED0E}"/>
              </a:ext>
            </a:extLst>
          </p:cNvPr>
          <p:cNvCxnSpPr/>
          <p:nvPr/>
        </p:nvCxnSpPr>
        <p:spPr>
          <a:xfrm flipH="1">
            <a:off x="1895168" y="1607574"/>
            <a:ext cx="1150374" cy="1467465"/>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Přímá spojnice se šipkou 17">
            <a:extLst>
              <a:ext uri="{FF2B5EF4-FFF2-40B4-BE49-F238E27FC236}">
                <a16:creationId xmlns:a16="http://schemas.microsoft.com/office/drawing/2014/main" id="{FBEDC40A-86C0-F7A2-20C2-D7A52D82A285}"/>
              </a:ext>
            </a:extLst>
          </p:cNvPr>
          <p:cNvCxnSpPr/>
          <p:nvPr/>
        </p:nvCxnSpPr>
        <p:spPr>
          <a:xfrm flipH="1">
            <a:off x="2212258" y="2204884"/>
            <a:ext cx="943897" cy="234499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Přímá spojnice se šipkou 20">
            <a:extLst>
              <a:ext uri="{FF2B5EF4-FFF2-40B4-BE49-F238E27FC236}">
                <a16:creationId xmlns:a16="http://schemas.microsoft.com/office/drawing/2014/main" id="{43660C60-A108-C558-7480-25A8A8A7120B}"/>
              </a:ext>
            </a:extLst>
          </p:cNvPr>
          <p:cNvCxnSpPr/>
          <p:nvPr/>
        </p:nvCxnSpPr>
        <p:spPr>
          <a:xfrm flipH="1">
            <a:off x="2462981" y="3355258"/>
            <a:ext cx="671051" cy="156332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647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zpráva o realizaci</a:t>
            </a:r>
            <a:endParaRPr lang="en-US" sz="2800" cap="all">
              <a:highlight>
                <a:srgbClr val="FF66FF"/>
              </a:highlight>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CE1063B0-6385-47E8-9238-816EDEB0E299}"/>
              </a:ext>
            </a:extLst>
          </p:cNvPr>
          <p:cNvSpPr txBox="1"/>
          <p:nvPr/>
        </p:nvSpPr>
        <p:spPr>
          <a:xfrm>
            <a:off x="2556769" y="1704513"/>
            <a:ext cx="5761608" cy="3416320"/>
          </a:xfrm>
          <a:prstGeom prst="rect">
            <a:avLst/>
          </a:prstGeom>
          <a:noFill/>
        </p:spPr>
        <p:txBody>
          <a:bodyPr wrap="square" rtlCol="0">
            <a:spAutoFit/>
          </a:bodyPr>
          <a:lstStyle/>
          <a:p>
            <a:pPr marL="285750" indent="-285750" algn="just">
              <a:buFont typeface="Arial" panose="020B0604020202020204" pitchFamily="34" charset="0"/>
              <a:buChar char="•"/>
            </a:pPr>
            <a:r>
              <a:rPr lang="cs-CZ"/>
              <a:t>Do </a:t>
            </a:r>
            <a:r>
              <a:rPr lang="cs-CZ" err="1"/>
              <a:t>ZoR</a:t>
            </a:r>
            <a:r>
              <a:rPr lang="cs-CZ"/>
              <a:t> vstoupíte rozkliknutím založeného záznamu.</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err="1"/>
              <a:t>ZoR</a:t>
            </a:r>
            <a:r>
              <a:rPr lang="cs-CZ"/>
              <a:t> vyplňujte od shora dolů.</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Nerelevantní záložky není třeba vyplňovat.</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Vyplněné údaje vždy ukládejte.</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Záložka </a:t>
            </a:r>
            <a:r>
              <a:rPr lang="cs-CZ" b="1"/>
              <a:t>Podpis dokumentu</a:t>
            </a:r>
            <a:r>
              <a:rPr lang="cs-CZ"/>
              <a:t> se otevře pro editaci po finalizaci </a:t>
            </a:r>
            <a:r>
              <a:rPr lang="cs-CZ" err="1"/>
              <a:t>ZoR</a:t>
            </a:r>
            <a:r>
              <a:rPr lang="cs-CZ"/>
              <a:t>.</a:t>
            </a:r>
          </a:p>
          <a:p>
            <a:pPr marL="285750" indent="-285750">
              <a:buFont typeface="Arial" panose="020B0604020202020204" pitchFamily="34" charset="0"/>
              <a:buChar char="•"/>
            </a:pPr>
            <a:endParaRPr lang="cs-CZ"/>
          </a:p>
        </p:txBody>
      </p:sp>
      <p:pic>
        <p:nvPicPr>
          <p:cNvPr id="4" name="Obrázek 3">
            <a:extLst>
              <a:ext uri="{FF2B5EF4-FFF2-40B4-BE49-F238E27FC236}">
                <a16:creationId xmlns:a16="http://schemas.microsoft.com/office/drawing/2014/main" id="{ACED9FA5-7AD8-4505-8A25-6A6AB2CADB41}"/>
              </a:ext>
            </a:extLst>
          </p:cNvPr>
          <p:cNvPicPr>
            <a:picLocks noChangeAspect="1"/>
          </p:cNvPicPr>
          <p:nvPr/>
        </p:nvPicPr>
        <p:blipFill>
          <a:blip r:embed="rId3"/>
          <a:stretch>
            <a:fillRect/>
          </a:stretch>
        </p:blipFill>
        <p:spPr>
          <a:xfrm>
            <a:off x="335723" y="1393840"/>
            <a:ext cx="2133898" cy="4201111"/>
          </a:xfrm>
          <a:prstGeom prst="rect">
            <a:avLst/>
          </a:prstGeom>
        </p:spPr>
      </p:pic>
      <p:sp>
        <p:nvSpPr>
          <p:cNvPr id="2" name="Zástupný symbol pro číslo snímku 1">
            <a:extLst>
              <a:ext uri="{FF2B5EF4-FFF2-40B4-BE49-F238E27FC236}">
                <a16:creationId xmlns:a16="http://schemas.microsoft.com/office/drawing/2014/main" id="{B2393E60-E7CE-4F27-B0F3-77229840E9A4}"/>
              </a:ext>
            </a:extLst>
          </p:cNvPr>
          <p:cNvSpPr>
            <a:spLocks noGrp="1"/>
          </p:cNvSpPr>
          <p:nvPr>
            <p:ph type="sldNum" sz="quarter" idx="12"/>
          </p:nvPr>
        </p:nvSpPr>
        <p:spPr/>
        <p:txBody>
          <a:bodyPr/>
          <a:lstStyle/>
          <a:p>
            <a:fld id="{4000C4B2-41BC-D741-8B94-B76DB6967C01}" type="slidenum">
              <a:rPr lang="en-US" smtClean="0"/>
              <a:pPr/>
              <a:t>85</a:t>
            </a:fld>
            <a:endParaRPr lang="en-US"/>
          </a:p>
        </p:txBody>
      </p:sp>
    </p:spTree>
    <p:extLst>
      <p:ext uri="{BB962C8B-B14F-4D97-AF65-F5344CB8AC3E}">
        <p14:creationId xmlns:p14="http://schemas.microsoft.com/office/powerpoint/2010/main" val="2249290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Vykázání změny/přírůstku</a:t>
            </a:r>
            <a:endParaRPr lang="en-US" sz="2800" cap="all" dirty="0">
              <a:highlight>
                <a:srgbClr val="FF66FF"/>
              </a:highlight>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E3C0B562-7326-47CF-A9D7-B11DCE241B33}"/>
              </a:ext>
            </a:extLst>
          </p:cNvPr>
          <p:cNvSpPr txBox="1"/>
          <p:nvPr/>
        </p:nvSpPr>
        <p:spPr>
          <a:xfrm>
            <a:off x="183845" y="1189608"/>
            <a:ext cx="8206261" cy="369332"/>
          </a:xfrm>
          <a:prstGeom prst="rect">
            <a:avLst/>
          </a:prstGeom>
          <a:noFill/>
        </p:spPr>
        <p:txBody>
          <a:bodyPr wrap="square" rtlCol="0">
            <a:spAutoFit/>
          </a:bodyPr>
          <a:lstStyle/>
          <a:p>
            <a:pPr marL="285750" indent="-285750">
              <a:buFont typeface="Arial" panose="020B0604020202020204" pitchFamily="34" charset="0"/>
              <a:buChar char="•"/>
            </a:pPr>
            <a:r>
              <a:rPr lang="cs-CZ"/>
              <a:t>Některé záložky se vyplňují kliknutím na tlačítko </a:t>
            </a:r>
            <a:r>
              <a:rPr lang="cs-CZ" b="1"/>
              <a:t>Vykázat změnu/přírůstek</a:t>
            </a:r>
            <a:r>
              <a:rPr lang="cs-CZ"/>
              <a:t>.</a:t>
            </a:r>
          </a:p>
        </p:txBody>
      </p:sp>
      <p:pic>
        <p:nvPicPr>
          <p:cNvPr id="7" name="Obrázek 6" descr="Obsah obrázku text&#10;&#10;Popis byl vytvořen automaticky">
            <a:extLst>
              <a:ext uri="{FF2B5EF4-FFF2-40B4-BE49-F238E27FC236}">
                <a16:creationId xmlns:a16="http://schemas.microsoft.com/office/drawing/2014/main" id="{384BD91D-F4EF-4D8E-9B33-5B49BDA80396}"/>
              </a:ext>
            </a:extLst>
          </p:cNvPr>
          <p:cNvPicPr>
            <a:picLocks noChangeAspect="1"/>
          </p:cNvPicPr>
          <p:nvPr/>
        </p:nvPicPr>
        <p:blipFill>
          <a:blip r:embed="rId3"/>
          <a:stretch>
            <a:fillRect/>
          </a:stretch>
        </p:blipFill>
        <p:spPr>
          <a:xfrm>
            <a:off x="318972" y="1506707"/>
            <a:ext cx="3281840" cy="1772948"/>
          </a:xfrm>
          <a:prstGeom prst="rect">
            <a:avLst/>
          </a:prstGeom>
        </p:spPr>
      </p:pic>
      <p:pic>
        <p:nvPicPr>
          <p:cNvPr id="11" name="Obrázek 10">
            <a:extLst>
              <a:ext uri="{FF2B5EF4-FFF2-40B4-BE49-F238E27FC236}">
                <a16:creationId xmlns:a16="http://schemas.microsoft.com/office/drawing/2014/main" id="{1162FCF9-BD5D-4D54-9450-93C83DE3217C}"/>
              </a:ext>
            </a:extLst>
          </p:cNvPr>
          <p:cNvPicPr>
            <a:picLocks noChangeAspect="1"/>
          </p:cNvPicPr>
          <p:nvPr/>
        </p:nvPicPr>
        <p:blipFill>
          <a:blip r:embed="rId4"/>
          <a:stretch>
            <a:fillRect/>
          </a:stretch>
        </p:blipFill>
        <p:spPr>
          <a:xfrm>
            <a:off x="318972" y="3227422"/>
            <a:ext cx="3281840" cy="2774845"/>
          </a:xfrm>
          <a:prstGeom prst="rect">
            <a:avLst/>
          </a:prstGeom>
        </p:spPr>
      </p:pic>
      <p:sp>
        <p:nvSpPr>
          <p:cNvPr id="12" name="TextovéPole 11">
            <a:extLst>
              <a:ext uri="{FF2B5EF4-FFF2-40B4-BE49-F238E27FC236}">
                <a16:creationId xmlns:a16="http://schemas.microsoft.com/office/drawing/2014/main" id="{021CE8B5-FBFE-4E1D-944F-432B312D3495}"/>
              </a:ext>
            </a:extLst>
          </p:cNvPr>
          <p:cNvSpPr txBox="1"/>
          <p:nvPr/>
        </p:nvSpPr>
        <p:spPr>
          <a:xfrm>
            <a:off x="3735939" y="2194734"/>
            <a:ext cx="4829452" cy="3416320"/>
          </a:xfrm>
          <a:prstGeom prst="rect">
            <a:avLst/>
          </a:prstGeom>
          <a:noFill/>
        </p:spPr>
        <p:txBody>
          <a:bodyPr wrap="square" rtlCol="0">
            <a:spAutoFit/>
          </a:bodyPr>
          <a:lstStyle/>
          <a:p>
            <a:pPr marL="342900" indent="-342900" algn="just">
              <a:buFont typeface="+mj-lt"/>
              <a:buAutoNum type="arabicPeriod"/>
            </a:pPr>
            <a:r>
              <a:rPr lang="cs-CZ" dirty="0"/>
              <a:t>Pro výběr záznamu pro vykázání změny na záznam klikněte – zezelená.</a:t>
            </a:r>
          </a:p>
          <a:p>
            <a:pPr marL="342900" indent="-342900" algn="just">
              <a:buFont typeface="+mj-lt"/>
              <a:buAutoNum type="arabicPeriod"/>
            </a:pPr>
            <a:endParaRPr lang="cs-CZ" dirty="0"/>
          </a:p>
          <a:p>
            <a:pPr marL="342900" indent="-342900" algn="just">
              <a:buFont typeface="+mj-lt"/>
              <a:buAutoNum type="arabicPeriod"/>
            </a:pPr>
            <a:r>
              <a:rPr lang="cs-CZ" dirty="0"/>
              <a:t>Klikněte na tlačítko </a:t>
            </a:r>
            <a:r>
              <a:rPr lang="cs-CZ" b="1" dirty="0"/>
              <a:t>Vykázat změnu/přírůstek</a:t>
            </a:r>
            <a:r>
              <a:rPr lang="cs-CZ" dirty="0"/>
              <a:t>.</a:t>
            </a:r>
          </a:p>
          <a:p>
            <a:pPr marL="342900" indent="-342900" algn="just">
              <a:buFont typeface="+mj-lt"/>
              <a:buAutoNum type="arabicPeriod"/>
            </a:pPr>
            <a:endParaRPr lang="cs-CZ" dirty="0"/>
          </a:p>
          <a:p>
            <a:pPr marL="342900" indent="-342900" algn="just">
              <a:buFont typeface="+mj-lt"/>
              <a:buAutoNum type="arabicPeriod"/>
            </a:pPr>
            <a:r>
              <a:rPr lang="cs-CZ" dirty="0"/>
              <a:t>Vytvoří se záznam pod původní tabulkou.</a:t>
            </a:r>
          </a:p>
          <a:p>
            <a:pPr marL="342900" indent="-342900" algn="just">
              <a:buFont typeface="+mj-lt"/>
              <a:buAutoNum type="arabicPeriod"/>
            </a:pPr>
            <a:endParaRPr lang="cs-CZ" dirty="0"/>
          </a:p>
          <a:p>
            <a:pPr marL="342900" indent="-342900" algn="just">
              <a:buFont typeface="+mj-lt"/>
              <a:buAutoNum type="arabicPeriod"/>
            </a:pPr>
            <a:r>
              <a:rPr lang="cs-CZ" dirty="0"/>
              <a:t>Záznam je možné upravit a editovat.</a:t>
            </a:r>
          </a:p>
          <a:p>
            <a:pPr marL="342900" indent="-342900" algn="just">
              <a:buFont typeface="+mj-lt"/>
              <a:buAutoNum type="arabicPeriod"/>
            </a:pPr>
            <a:endParaRPr lang="cs-CZ" dirty="0"/>
          </a:p>
          <a:p>
            <a:pPr marL="342900" indent="-342900" algn="just">
              <a:buFont typeface="+mj-lt"/>
              <a:buAutoNum type="arabicPeriod"/>
            </a:pPr>
            <a:r>
              <a:rPr lang="cs-CZ" dirty="0"/>
              <a:t>Po ukončení editace záznam uložte.</a:t>
            </a:r>
          </a:p>
          <a:p>
            <a:pPr marL="285750" indent="-285750">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84AEA0AA-ED0D-4DA7-B050-98A832F70AAB}"/>
              </a:ext>
            </a:extLst>
          </p:cNvPr>
          <p:cNvSpPr>
            <a:spLocks noGrp="1"/>
          </p:cNvSpPr>
          <p:nvPr>
            <p:ph type="sldNum" sz="quarter" idx="12"/>
          </p:nvPr>
        </p:nvSpPr>
        <p:spPr/>
        <p:txBody>
          <a:bodyPr/>
          <a:lstStyle/>
          <a:p>
            <a:fld id="{4000C4B2-41BC-D741-8B94-B76DB6967C01}" type="slidenum">
              <a:rPr lang="en-US" smtClean="0"/>
              <a:pPr/>
              <a:t>86</a:t>
            </a:fld>
            <a:endParaRPr lang="en-US"/>
          </a:p>
        </p:txBody>
      </p:sp>
      <p:cxnSp>
        <p:nvCxnSpPr>
          <p:cNvPr id="5" name="Přímá spojnice se šipkou 4">
            <a:extLst>
              <a:ext uri="{FF2B5EF4-FFF2-40B4-BE49-F238E27FC236}">
                <a16:creationId xmlns:a16="http://schemas.microsoft.com/office/drawing/2014/main" id="{04296350-B94C-6F6F-719D-01654B6C03C2}"/>
              </a:ext>
            </a:extLst>
          </p:cNvPr>
          <p:cNvCxnSpPr/>
          <p:nvPr/>
        </p:nvCxnSpPr>
        <p:spPr>
          <a:xfrm flipH="1">
            <a:off x="1747684" y="5125065"/>
            <a:ext cx="1988255"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E0A3B7AB-51AB-6C4B-01EB-DED88EAD52C3}"/>
              </a:ext>
            </a:extLst>
          </p:cNvPr>
          <p:cNvCxnSpPr/>
          <p:nvPr/>
        </p:nvCxnSpPr>
        <p:spPr>
          <a:xfrm flipH="1" flipV="1">
            <a:off x="2168013" y="3111910"/>
            <a:ext cx="1511710" cy="5161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720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Záložka základní informace</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4740676" y="1509078"/>
            <a:ext cx="394612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Obdélník 1"/>
          <p:cNvSpPr/>
          <p:nvPr/>
        </p:nvSpPr>
        <p:spPr>
          <a:xfrm>
            <a:off x="3868191" y="1089799"/>
            <a:ext cx="4700103" cy="5016758"/>
          </a:xfrm>
          <a:prstGeom prst="rect">
            <a:avLst/>
          </a:prstGeom>
        </p:spPr>
        <p:txBody>
          <a:bodyPr wrap="square">
            <a:spAutoFit/>
          </a:bodyPr>
          <a:lstStyle/>
          <a:p>
            <a:pPr marL="285750" indent="-285750" algn="just">
              <a:buFont typeface="Arial" panose="020B0604020202020204" pitchFamily="34" charset="0"/>
              <a:buChar char="•"/>
            </a:pPr>
            <a:r>
              <a:rPr lang="cs-CZ" sz="1600" b="1" dirty="0"/>
              <a:t>Sledované období od </a:t>
            </a:r>
            <a:r>
              <a:rPr lang="cs-CZ" sz="1600" dirty="0"/>
              <a:t>– u 1. </a:t>
            </a:r>
            <a:r>
              <a:rPr lang="cs-CZ" sz="1600" dirty="0" err="1"/>
              <a:t>ZoR</a:t>
            </a:r>
            <a:r>
              <a:rPr lang="cs-CZ" sz="1600" dirty="0"/>
              <a:t> je pole needitovatelné (datum vydání PA/Skutečné datum zahájení z </a:t>
            </a:r>
            <a:r>
              <a:rPr lang="cs-CZ" sz="1600" dirty="0" err="1"/>
              <a:t>ŽoPo</a:t>
            </a:r>
            <a:r>
              <a:rPr lang="cs-CZ" sz="1600" dirty="0"/>
              <a:t>). U následujících </a:t>
            </a:r>
            <a:r>
              <a:rPr lang="cs-CZ" sz="1600" dirty="0" err="1"/>
              <a:t>ZoR</a:t>
            </a:r>
            <a:r>
              <a:rPr lang="cs-CZ" sz="1600" dirty="0"/>
              <a:t> vyplňte skutečné datum zahájení sledovaného období.</a:t>
            </a:r>
          </a:p>
          <a:p>
            <a:pPr algn="just"/>
            <a:endParaRPr lang="cs-CZ" sz="1600" dirty="0"/>
          </a:p>
          <a:p>
            <a:pPr marL="285750" indent="-285750" algn="just">
              <a:buFont typeface="Arial" panose="020B0604020202020204" pitchFamily="34" charset="0"/>
              <a:buChar char="•"/>
            </a:pPr>
            <a:r>
              <a:rPr lang="cs-CZ" sz="1600" b="1" dirty="0"/>
              <a:t>Sledované období do</a:t>
            </a:r>
            <a:r>
              <a:rPr lang="cs-CZ" sz="1600" dirty="0"/>
              <a:t> – vyplňte/opravte skutečné datum ukončení sledovaného období projektu, za kterou je podávána zpráva o realizaci</a:t>
            </a:r>
          </a:p>
          <a:p>
            <a:pPr algn="just"/>
            <a:r>
              <a:rPr lang="cs-CZ" sz="1600" dirty="0"/>
              <a:t>   </a:t>
            </a:r>
          </a:p>
          <a:p>
            <a:pPr marL="285750" indent="-285750" algn="just">
              <a:buFont typeface="Arial" panose="020B0604020202020204" pitchFamily="34" charset="0"/>
              <a:buChar char="•"/>
            </a:pPr>
            <a:r>
              <a:rPr lang="cs-CZ" sz="1600" b="1" dirty="0"/>
              <a:t>Skutečné datum zahájení</a:t>
            </a:r>
            <a:r>
              <a:rPr lang="cs-CZ" sz="1600" dirty="0"/>
              <a:t> – vyplňte skutečné datum zahájení projektu(v případě 1.ZoR) </a:t>
            </a:r>
          </a:p>
          <a:p>
            <a:pPr marL="285750" indent="-285750" algn="just">
              <a:buFont typeface="Arial" panose="020B0604020202020204" pitchFamily="34" charset="0"/>
              <a:buChar char="•"/>
            </a:pPr>
            <a:endParaRPr lang="cs-CZ" sz="1600" dirty="0"/>
          </a:p>
          <a:p>
            <a:pPr marL="285750" indent="-285750" algn="just">
              <a:buFont typeface="Arial" panose="020B0604020202020204" pitchFamily="34" charset="0"/>
              <a:buChar char="•"/>
            </a:pPr>
            <a:r>
              <a:rPr lang="cs-CZ" sz="1600" b="1" dirty="0"/>
              <a:t>Skutečné datum ukončení projektu</a:t>
            </a:r>
            <a:r>
              <a:rPr lang="cs-CZ" sz="1600" dirty="0"/>
              <a:t> – vyplňte skutečné datum ukončení projektu (v případě závěrečné </a:t>
            </a:r>
            <a:r>
              <a:rPr lang="cs-CZ" sz="1600" dirty="0" err="1"/>
              <a:t>ZoR</a:t>
            </a:r>
            <a:r>
              <a:rPr lang="cs-CZ" sz="1600" dirty="0"/>
              <a:t>)</a:t>
            </a:r>
          </a:p>
          <a:p>
            <a:pPr algn="just"/>
            <a:r>
              <a:rPr lang="cs-CZ" sz="1600" dirty="0"/>
              <a:t>  </a:t>
            </a:r>
          </a:p>
          <a:p>
            <a:pPr marL="285750" indent="-285750" algn="just">
              <a:buFont typeface="Arial" panose="020B0604020202020204" pitchFamily="34" charset="0"/>
              <a:buChar char="•"/>
            </a:pPr>
            <a:r>
              <a:rPr lang="cs-CZ" sz="1600" b="1" dirty="0"/>
              <a:t>Kontaktní údaje ve věci zprávy</a:t>
            </a:r>
            <a:r>
              <a:rPr lang="cs-CZ" sz="1600" dirty="0"/>
              <a:t> – vyplňte kontaktní údaje zhotovitele zprávy o realizaci</a:t>
            </a:r>
          </a:p>
        </p:txBody>
      </p:sp>
      <p:pic>
        <p:nvPicPr>
          <p:cNvPr id="11" name="Obrázek 10">
            <a:extLst>
              <a:ext uri="{FF2B5EF4-FFF2-40B4-BE49-F238E27FC236}">
                <a16:creationId xmlns:a16="http://schemas.microsoft.com/office/drawing/2014/main" id="{7161233E-726C-482E-A385-8F8A3A7AD7F4}"/>
              </a:ext>
            </a:extLst>
          </p:cNvPr>
          <p:cNvPicPr>
            <a:picLocks noChangeAspect="1"/>
          </p:cNvPicPr>
          <p:nvPr/>
        </p:nvPicPr>
        <p:blipFill>
          <a:blip r:embed="rId3"/>
          <a:stretch>
            <a:fillRect/>
          </a:stretch>
        </p:blipFill>
        <p:spPr>
          <a:xfrm>
            <a:off x="48309" y="1568143"/>
            <a:ext cx="3819882" cy="3350086"/>
          </a:xfrm>
          <a:prstGeom prst="rect">
            <a:avLst/>
          </a:prstGeom>
        </p:spPr>
      </p:pic>
      <p:sp>
        <p:nvSpPr>
          <p:cNvPr id="3" name="Zástupný symbol pro číslo snímku 2">
            <a:extLst>
              <a:ext uri="{FF2B5EF4-FFF2-40B4-BE49-F238E27FC236}">
                <a16:creationId xmlns:a16="http://schemas.microsoft.com/office/drawing/2014/main" id="{E652E0F7-4671-4BB5-B882-9F6C9EFF8C37}"/>
              </a:ext>
            </a:extLst>
          </p:cNvPr>
          <p:cNvSpPr>
            <a:spLocks noGrp="1"/>
          </p:cNvSpPr>
          <p:nvPr>
            <p:ph type="sldNum" sz="quarter" idx="12"/>
          </p:nvPr>
        </p:nvSpPr>
        <p:spPr/>
        <p:txBody>
          <a:bodyPr/>
          <a:lstStyle/>
          <a:p>
            <a:fld id="{4000C4B2-41BC-D741-8B94-B76DB6967C01}" type="slidenum">
              <a:rPr lang="en-US" smtClean="0"/>
              <a:pPr/>
              <a:t>87</a:t>
            </a:fld>
            <a:endParaRPr lang="en-US"/>
          </a:p>
        </p:txBody>
      </p:sp>
      <p:cxnSp>
        <p:nvCxnSpPr>
          <p:cNvPr id="5" name="Přímá spojnice se šipkou 4">
            <a:extLst>
              <a:ext uri="{FF2B5EF4-FFF2-40B4-BE49-F238E27FC236}">
                <a16:creationId xmlns:a16="http://schemas.microsoft.com/office/drawing/2014/main" id="{206DA16C-A6D6-7770-F04A-67D261EB8B51}"/>
              </a:ext>
            </a:extLst>
          </p:cNvPr>
          <p:cNvCxnSpPr/>
          <p:nvPr/>
        </p:nvCxnSpPr>
        <p:spPr>
          <a:xfrm flipH="1" flipV="1">
            <a:off x="1523198" y="4804005"/>
            <a:ext cx="2344993" cy="83328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38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Záložka popis realizace</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4740676" y="1509078"/>
            <a:ext cx="3946124"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4" name="Obrázek 3">
            <a:extLst>
              <a:ext uri="{FF2B5EF4-FFF2-40B4-BE49-F238E27FC236}">
                <a16:creationId xmlns:a16="http://schemas.microsoft.com/office/drawing/2014/main" id="{FF094A1E-0EAC-40EF-A4F3-A591EF004A03}"/>
              </a:ext>
            </a:extLst>
          </p:cNvPr>
          <p:cNvPicPr>
            <a:picLocks noChangeAspect="1"/>
          </p:cNvPicPr>
          <p:nvPr/>
        </p:nvPicPr>
        <p:blipFill>
          <a:blip r:embed="rId3"/>
          <a:stretch>
            <a:fillRect/>
          </a:stretch>
        </p:blipFill>
        <p:spPr>
          <a:xfrm>
            <a:off x="857631" y="1219298"/>
            <a:ext cx="6729984" cy="1997570"/>
          </a:xfrm>
          <a:prstGeom prst="rect">
            <a:avLst/>
          </a:prstGeom>
        </p:spPr>
      </p:pic>
      <p:sp>
        <p:nvSpPr>
          <p:cNvPr id="10" name="TextovéPole 9">
            <a:extLst>
              <a:ext uri="{FF2B5EF4-FFF2-40B4-BE49-F238E27FC236}">
                <a16:creationId xmlns:a16="http://schemas.microsoft.com/office/drawing/2014/main" id="{FC2964F7-7D0A-4BC0-8460-AABCE1E9EB37}"/>
              </a:ext>
            </a:extLst>
          </p:cNvPr>
          <p:cNvSpPr txBox="1"/>
          <p:nvPr/>
        </p:nvSpPr>
        <p:spPr>
          <a:xfrm>
            <a:off x="488740" y="3515586"/>
            <a:ext cx="7829169" cy="2031325"/>
          </a:xfrm>
          <a:prstGeom prst="rect">
            <a:avLst/>
          </a:prstGeom>
          <a:noFill/>
        </p:spPr>
        <p:txBody>
          <a:bodyPr wrap="square" rtlCol="0">
            <a:spAutoFit/>
          </a:bodyPr>
          <a:lstStyle/>
          <a:p>
            <a:pPr marL="285750" indent="-285750" algn="just">
              <a:buFont typeface="Arial" panose="020B0604020202020204" pitchFamily="34" charset="0"/>
              <a:buChar char="•"/>
            </a:pPr>
            <a:r>
              <a:rPr lang="cs-CZ" dirty="0"/>
              <a:t>Pole </a:t>
            </a:r>
            <a:r>
              <a:rPr lang="cs-CZ" b="1" dirty="0"/>
              <a:t>Informace o průběhu realizace projektu za sledované období </a:t>
            </a:r>
            <a:r>
              <a:rPr lang="cs-CZ" dirty="0"/>
              <a:t>povinné je nutno vyplnit.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Uveďte informace o realizaci v daném sledovaném období, plnění dosavadního postupu prací na projektu.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Pole </a:t>
            </a:r>
            <a:r>
              <a:rPr lang="cs-CZ" b="1" dirty="0"/>
              <a:t>Identifikace, popis a řešení problému</a:t>
            </a:r>
            <a:r>
              <a:rPr lang="cs-CZ" dirty="0"/>
              <a:t> – </a:t>
            </a:r>
            <a:r>
              <a:rPr lang="cs-CZ" dirty="0">
                <a:solidFill>
                  <a:srgbClr val="FF0000"/>
                </a:solidFill>
              </a:rPr>
              <a:t>nevyplňujte</a:t>
            </a:r>
            <a:r>
              <a:rPr lang="cs-CZ" dirty="0"/>
              <a:t>.</a:t>
            </a:r>
          </a:p>
        </p:txBody>
      </p:sp>
      <p:sp>
        <p:nvSpPr>
          <p:cNvPr id="2" name="Zástupný symbol pro číslo snímku 1">
            <a:extLst>
              <a:ext uri="{FF2B5EF4-FFF2-40B4-BE49-F238E27FC236}">
                <a16:creationId xmlns:a16="http://schemas.microsoft.com/office/drawing/2014/main" id="{EAE13FEE-DE35-4A2E-A5B6-E5E591EE5311}"/>
              </a:ext>
            </a:extLst>
          </p:cNvPr>
          <p:cNvSpPr>
            <a:spLocks noGrp="1"/>
          </p:cNvSpPr>
          <p:nvPr>
            <p:ph type="sldNum" sz="quarter" idx="12"/>
          </p:nvPr>
        </p:nvSpPr>
        <p:spPr/>
        <p:txBody>
          <a:bodyPr/>
          <a:lstStyle/>
          <a:p>
            <a:fld id="{4000C4B2-41BC-D741-8B94-B76DB6967C01}" type="slidenum">
              <a:rPr lang="en-US" smtClean="0"/>
              <a:pPr/>
              <a:t>88</a:t>
            </a:fld>
            <a:endParaRPr lang="en-US"/>
          </a:p>
        </p:txBody>
      </p:sp>
      <p:cxnSp>
        <p:nvCxnSpPr>
          <p:cNvPr id="11" name="Přímá spojnice se šipkou 10">
            <a:extLst>
              <a:ext uri="{FF2B5EF4-FFF2-40B4-BE49-F238E27FC236}">
                <a16:creationId xmlns:a16="http://schemas.microsoft.com/office/drawing/2014/main" id="{BFFA3915-024B-CC75-FA86-1BB0D39A27DA}"/>
              </a:ext>
            </a:extLst>
          </p:cNvPr>
          <p:cNvCxnSpPr/>
          <p:nvPr/>
        </p:nvCxnSpPr>
        <p:spPr>
          <a:xfrm flipH="1" flipV="1">
            <a:off x="1541206" y="2218083"/>
            <a:ext cx="1533833" cy="129750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007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0FE62E1-1FAE-4934-80EF-B2847F35C18A}"/>
              </a:ext>
            </a:extLst>
          </p:cNvPr>
          <p:cNvSpPr txBox="1"/>
          <p:nvPr/>
        </p:nvSpPr>
        <p:spPr>
          <a:xfrm>
            <a:off x="1127464" y="2201662"/>
            <a:ext cx="7066625" cy="830997"/>
          </a:xfrm>
          <a:prstGeom prst="rect">
            <a:avLst/>
          </a:prstGeom>
          <a:noFill/>
        </p:spPr>
        <p:txBody>
          <a:bodyPr wrap="square" rtlCol="0">
            <a:spAutoFit/>
          </a:bodyPr>
          <a:lstStyle/>
          <a:p>
            <a:pPr algn="ctr"/>
            <a:r>
              <a:rPr lang="cs-CZ" sz="4800" b="1" cap="all" dirty="0">
                <a:solidFill>
                  <a:schemeClr val="bg1"/>
                </a:solidFill>
                <a:latin typeface="+mj-lt"/>
                <a:ea typeface="+mj-ea"/>
                <a:cs typeface="+mj-cs"/>
              </a:rPr>
              <a:t>Změny v  IROP 2</a:t>
            </a:r>
            <a:endParaRPr lang="cs-CZ" dirty="0"/>
          </a:p>
        </p:txBody>
      </p:sp>
      <p:sp>
        <p:nvSpPr>
          <p:cNvPr id="4" name="Zástupný symbol pro číslo snímku 3">
            <a:extLst>
              <a:ext uri="{FF2B5EF4-FFF2-40B4-BE49-F238E27FC236}">
                <a16:creationId xmlns:a16="http://schemas.microsoft.com/office/drawing/2014/main" id="{53116D45-1239-4C51-8CA9-FD10CC77162E}"/>
              </a:ext>
            </a:extLst>
          </p:cNvPr>
          <p:cNvSpPr>
            <a:spLocks noGrp="1"/>
          </p:cNvSpPr>
          <p:nvPr>
            <p:ph type="sldNum" sz="quarter" idx="12"/>
          </p:nvPr>
        </p:nvSpPr>
        <p:spPr/>
        <p:txBody>
          <a:bodyPr/>
          <a:lstStyle/>
          <a:p>
            <a:fld id="{4000C4B2-41BC-D741-8B94-B76DB6967C01}"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650462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Ostatní záložky </a:t>
            </a:r>
            <a:r>
              <a:rPr lang="cs-CZ" sz="2800" dirty="0"/>
              <a:t>ZoR</a:t>
            </a:r>
            <a:endParaRPr lang="en-US" sz="2800" dirty="0">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0" y="1168579"/>
            <a:ext cx="7829169" cy="4247317"/>
          </a:xfrm>
          <a:prstGeom prst="rect">
            <a:avLst/>
          </a:prstGeom>
        </p:spPr>
        <p:txBody>
          <a:bodyPr wrap="square">
            <a:spAutoFit/>
          </a:bodyPr>
          <a:lstStyle/>
          <a:p>
            <a:pPr marL="285750" indent="-285750" algn="just">
              <a:buFont typeface="Wingdings" panose="05000000000000000000" pitchFamily="2" charset="2"/>
              <a:buChar char="Ø"/>
            </a:pPr>
            <a:r>
              <a:rPr lang="cs-CZ" b="1" dirty="0"/>
              <a:t>Indikátory – pole povinné k vyplnění při závěrečné </a:t>
            </a:r>
            <a:r>
              <a:rPr lang="cs-CZ" b="1" dirty="0" err="1"/>
              <a:t>ZoR</a:t>
            </a:r>
            <a:r>
              <a:rPr lang="cs-CZ" b="1" dirty="0"/>
              <a:t> - </a:t>
            </a:r>
            <a:r>
              <a:rPr lang="cs-CZ" dirty="0"/>
              <a:t>vyplňte přírůstkovou hodnotu tj. skutečně dosažená hodnota indikátoru za dané sledované období a datum přírůstkové hodnoty. Popište způsob naplnění vykazované hodnoty. Případné nesplnění plánu zdůvodněte.</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Horizontální principy – pole povinné k vyplnění při závěrečné ZoR (jen u pozitivního vlivu)</a:t>
            </a:r>
            <a:r>
              <a:rPr lang="cs-CZ" dirty="0"/>
              <a:t> -  uveďte plnění vlivu s ohledem na popis </a:t>
            </a:r>
            <a:br>
              <a:rPr lang="cs-CZ" dirty="0"/>
            </a:br>
            <a:r>
              <a:rPr lang="cs-CZ" dirty="0"/>
              <a:t>v žádosti o podporu.</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Klíčové aktivity – pole povinné k vyplnění</a:t>
            </a:r>
            <a:r>
              <a:rPr lang="cs-CZ" dirty="0"/>
              <a:t> – uveďte pokroky </a:t>
            </a:r>
            <a:br>
              <a:rPr lang="cs-CZ" dirty="0"/>
            </a:br>
            <a:r>
              <a:rPr lang="cs-CZ" dirty="0"/>
              <a:t>v realizaci klíčových aktivit.</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Specifické datové položky</a:t>
            </a:r>
            <a:r>
              <a:rPr lang="cs-CZ" dirty="0"/>
              <a:t> – externí SDP aktualizujte v případě potřeby.</a:t>
            </a:r>
          </a:p>
          <a:p>
            <a:pPr marL="285750" indent="-285750" algn="jus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10748BAA-209E-4625-BA07-89BDD7D275D6}"/>
              </a:ext>
            </a:extLst>
          </p:cNvPr>
          <p:cNvSpPr>
            <a:spLocks noGrp="1"/>
          </p:cNvSpPr>
          <p:nvPr>
            <p:ph type="sldNum" sz="quarter" idx="12"/>
          </p:nvPr>
        </p:nvSpPr>
        <p:spPr/>
        <p:txBody>
          <a:bodyPr/>
          <a:lstStyle/>
          <a:p>
            <a:fld id="{4000C4B2-41BC-D741-8B94-B76DB6967C01}" type="slidenum">
              <a:rPr lang="en-US" smtClean="0"/>
              <a:pPr/>
              <a:t>89</a:t>
            </a:fld>
            <a:endParaRPr lang="en-US"/>
          </a:p>
        </p:txBody>
      </p:sp>
    </p:spTree>
    <p:extLst>
      <p:ext uri="{BB962C8B-B14F-4D97-AF65-F5344CB8AC3E}">
        <p14:creationId xmlns:p14="http://schemas.microsoft.com/office/powerpoint/2010/main" val="378013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Ostatní záložky </a:t>
            </a:r>
            <a:r>
              <a:rPr lang="cs-CZ" sz="2800" dirty="0"/>
              <a:t>ZoR</a:t>
            </a:r>
            <a:endParaRPr lang="en-US" sz="2800" dirty="0">
              <a:highlight>
                <a:srgbClr val="FF66FF"/>
              </a:highlight>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4F36544E-DBA2-4FC7-98E6-EDBD7C62356F}"/>
              </a:ext>
            </a:extLst>
          </p:cNvPr>
          <p:cNvSpPr/>
          <p:nvPr/>
        </p:nvSpPr>
        <p:spPr>
          <a:xfrm>
            <a:off x="457200" y="1150823"/>
            <a:ext cx="7829169" cy="3139321"/>
          </a:xfrm>
          <a:prstGeom prst="rect">
            <a:avLst/>
          </a:prstGeom>
        </p:spPr>
        <p:txBody>
          <a:bodyPr wrap="square">
            <a:spAutoFit/>
          </a:bodyPr>
          <a:lstStyle/>
          <a:p>
            <a:pPr marL="285750" indent="-285750" algn="just">
              <a:buFont typeface="Wingdings" panose="05000000000000000000" pitchFamily="2" charset="2"/>
              <a:buChar char="Ø"/>
            </a:pPr>
            <a:r>
              <a:rPr lang="cs-CZ" b="1" dirty="0"/>
              <a:t>Publicita - </a:t>
            </a:r>
            <a:r>
              <a:rPr lang="cs-CZ" dirty="0"/>
              <a:t>v tabulce publicita vyberte publicitu a v poli plnění publicitní činnosti vyberte typ publicity, který máte povinnost naplnit a dodržet. Vyplňte pole </a:t>
            </a:r>
            <a:r>
              <a:rPr lang="cs-CZ" b="1" dirty="0"/>
              <a:t>Plnění publicitní činnosti</a:t>
            </a:r>
            <a:r>
              <a:rPr lang="cs-CZ" dirty="0"/>
              <a:t>  a </a:t>
            </a:r>
            <a:r>
              <a:rPr lang="cs-CZ" b="1" dirty="0"/>
              <a:t>Komentář</a:t>
            </a:r>
            <a:r>
              <a:rPr lang="cs-CZ" dirty="0"/>
              <a:t>.</a:t>
            </a:r>
          </a:p>
          <a:p>
            <a:pPr marL="285750" indent="-285750" algn="just">
              <a:buFont typeface="Wingdings" panose="05000000000000000000" pitchFamily="2" charset="2"/>
              <a:buChar char="Ø"/>
            </a:pPr>
            <a:endParaRPr lang="cs-CZ" dirty="0"/>
          </a:p>
          <a:p>
            <a:pPr marL="285750" indent="-285750">
              <a:buFont typeface="Wingdings" panose="05000000000000000000" pitchFamily="2" charset="2"/>
              <a:buChar char="Ø"/>
            </a:pPr>
            <a:r>
              <a:rPr lang="cs-CZ" b="1" dirty="0"/>
              <a:t>Dokumenty</a:t>
            </a:r>
            <a:r>
              <a:rPr lang="cs-CZ" dirty="0"/>
              <a:t> </a:t>
            </a:r>
            <a:r>
              <a:rPr lang="cs-CZ" b="1" dirty="0"/>
              <a:t>zprávy</a:t>
            </a:r>
            <a:r>
              <a:rPr lang="cs-CZ" dirty="0"/>
              <a:t> – není nutné vkládat přílohy, všechny přílohy doporučujeme vložit jako přílohy ŽoP. </a:t>
            </a:r>
            <a:br>
              <a:rPr lang="cs-CZ" dirty="0"/>
            </a:br>
            <a:r>
              <a:rPr lang="cs-CZ" dirty="0"/>
              <a:t>Dokumenty zprávy se po schválení ZoR nenahrají na projekt.</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b="1" dirty="0"/>
              <a:t>Čestné prohlášení</a:t>
            </a:r>
            <a:r>
              <a:rPr lang="cs-CZ" dirty="0"/>
              <a:t> – nevyplňujte.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dirty="0"/>
          </a:p>
        </p:txBody>
      </p:sp>
      <p:sp>
        <p:nvSpPr>
          <p:cNvPr id="3" name="Zástupný symbol pro číslo snímku 2">
            <a:extLst>
              <a:ext uri="{FF2B5EF4-FFF2-40B4-BE49-F238E27FC236}">
                <a16:creationId xmlns:a16="http://schemas.microsoft.com/office/drawing/2014/main" id="{998B7789-0500-4C17-96A1-E937F473B0CA}"/>
              </a:ext>
            </a:extLst>
          </p:cNvPr>
          <p:cNvSpPr>
            <a:spLocks noGrp="1"/>
          </p:cNvSpPr>
          <p:nvPr>
            <p:ph type="sldNum" sz="quarter" idx="12"/>
          </p:nvPr>
        </p:nvSpPr>
        <p:spPr/>
        <p:txBody>
          <a:bodyPr/>
          <a:lstStyle/>
          <a:p>
            <a:fld id="{4000C4B2-41BC-D741-8B94-B76DB6967C01}" type="slidenum">
              <a:rPr lang="en-US" smtClean="0"/>
              <a:pPr/>
              <a:t>90</a:t>
            </a:fld>
            <a:endParaRPr lang="en-US"/>
          </a:p>
        </p:txBody>
      </p:sp>
    </p:spTree>
    <p:extLst>
      <p:ext uri="{BB962C8B-B14F-4D97-AF65-F5344CB8AC3E}">
        <p14:creationId xmlns:p14="http://schemas.microsoft.com/office/powerpoint/2010/main" val="2252660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 o platbu - založení</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4" name="Obrázek 3" descr="Obsah obrázku text&#10;&#10;Popis byl vytvořen automaticky">
            <a:extLst>
              <a:ext uri="{FF2B5EF4-FFF2-40B4-BE49-F238E27FC236}">
                <a16:creationId xmlns:a16="http://schemas.microsoft.com/office/drawing/2014/main" id="{5B230ACB-27AB-4C0D-B162-CED1B8873450}"/>
              </a:ext>
            </a:extLst>
          </p:cNvPr>
          <p:cNvPicPr>
            <a:picLocks noChangeAspect="1"/>
          </p:cNvPicPr>
          <p:nvPr/>
        </p:nvPicPr>
        <p:blipFill>
          <a:blip r:embed="rId3"/>
          <a:stretch>
            <a:fillRect/>
          </a:stretch>
        </p:blipFill>
        <p:spPr>
          <a:xfrm>
            <a:off x="433352" y="1359104"/>
            <a:ext cx="2124371" cy="1905266"/>
          </a:xfrm>
          <a:prstGeom prst="rect">
            <a:avLst/>
          </a:prstGeom>
        </p:spPr>
      </p:pic>
      <p:pic>
        <p:nvPicPr>
          <p:cNvPr id="11" name="Obrázek 10">
            <a:extLst>
              <a:ext uri="{FF2B5EF4-FFF2-40B4-BE49-F238E27FC236}">
                <a16:creationId xmlns:a16="http://schemas.microsoft.com/office/drawing/2014/main" id="{7D9CD0A1-3FD2-4C19-AC5E-F1B305EA0947}"/>
              </a:ext>
            </a:extLst>
          </p:cNvPr>
          <p:cNvPicPr>
            <a:picLocks noChangeAspect="1"/>
          </p:cNvPicPr>
          <p:nvPr/>
        </p:nvPicPr>
        <p:blipFill>
          <a:blip r:embed="rId4"/>
          <a:stretch>
            <a:fillRect/>
          </a:stretch>
        </p:blipFill>
        <p:spPr>
          <a:xfrm>
            <a:off x="433352" y="3448508"/>
            <a:ext cx="2105319" cy="924054"/>
          </a:xfrm>
          <a:prstGeom prst="rect">
            <a:avLst/>
          </a:prstGeom>
        </p:spPr>
      </p:pic>
      <p:pic>
        <p:nvPicPr>
          <p:cNvPr id="13" name="Obrázek 12">
            <a:extLst>
              <a:ext uri="{FF2B5EF4-FFF2-40B4-BE49-F238E27FC236}">
                <a16:creationId xmlns:a16="http://schemas.microsoft.com/office/drawing/2014/main" id="{8DAFB688-4BEE-4D2B-A914-EC1085FCB852}"/>
              </a:ext>
            </a:extLst>
          </p:cNvPr>
          <p:cNvPicPr>
            <a:picLocks noChangeAspect="1"/>
          </p:cNvPicPr>
          <p:nvPr/>
        </p:nvPicPr>
        <p:blipFill>
          <a:blip r:embed="rId5"/>
          <a:stretch>
            <a:fillRect/>
          </a:stretch>
        </p:blipFill>
        <p:spPr>
          <a:xfrm>
            <a:off x="476976" y="4480093"/>
            <a:ext cx="6420746" cy="1362265"/>
          </a:xfrm>
          <a:prstGeom prst="rect">
            <a:avLst/>
          </a:prstGeom>
        </p:spPr>
      </p:pic>
      <p:sp>
        <p:nvSpPr>
          <p:cNvPr id="14" name="TextovéPole 13">
            <a:extLst>
              <a:ext uri="{FF2B5EF4-FFF2-40B4-BE49-F238E27FC236}">
                <a16:creationId xmlns:a16="http://schemas.microsoft.com/office/drawing/2014/main" id="{441CC3B4-2B97-4A87-A4BB-341307DF0DE0}"/>
              </a:ext>
            </a:extLst>
          </p:cNvPr>
          <p:cNvSpPr txBox="1"/>
          <p:nvPr/>
        </p:nvSpPr>
        <p:spPr>
          <a:xfrm>
            <a:off x="2731009" y="1597152"/>
            <a:ext cx="5653450" cy="2308324"/>
          </a:xfrm>
          <a:prstGeom prst="rect">
            <a:avLst/>
          </a:prstGeom>
          <a:noFill/>
        </p:spPr>
        <p:txBody>
          <a:bodyPr wrap="square" rtlCol="0">
            <a:spAutoFit/>
          </a:bodyPr>
          <a:lstStyle/>
          <a:p>
            <a:pPr marL="285750" indent="-285750" algn="just">
              <a:buFont typeface="Arial" panose="020B0604020202020204" pitchFamily="34" charset="0"/>
              <a:buChar char="•"/>
            </a:pPr>
            <a:r>
              <a:rPr lang="cs-CZ" dirty="0"/>
              <a:t>V základním levém menu klikněte na tlačítko </a:t>
            </a:r>
            <a:r>
              <a:rPr lang="cs-CZ" b="1" dirty="0"/>
              <a:t>Žádost o platbu</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Klikněte na </a:t>
            </a:r>
            <a:r>
              <a:rPr lang="cs-CZ" b="1" dirty="0"/>
              <a:t>Vytvořit novou </a:t>
            </a:r>
            <a:r>
              <a:rPr lang="cs-CZ" b="1" dirty="0" err="1"/>
              <a:t>ŽoP</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Vytvořený řádek rozpracované </a:t>
            </a:r>
            <a:r>
              <a:rPr lang="cs-CZ" dirty="0" err="1"/>
              <a:t>ŽoP</a:t>
            </a:r>
            <a:r>
              <a:rPr lang="cs-CZ" dirty="0"/>
              <a:t> rozklikněte.</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Pozn. </a:t>
            </a:r>
            <a:r>
              <a:rPr lang="cs-CZ" dirty="0" err="1">
                <a:solidFill>
                  <a:srgbClr val="FF0000"/>
                </a:solidFill>
              </a:rPr>
              <a:t>ŽoP</a:t>
            </a:r>
            <a:r>
              <a:rPr lang="cs-CZ" dirty="0">
                <a:solidFill>
                  <a:srgbClr val="FF0000"/>
                </a:solidFill>
              </a:rPr>
              <a:t> nezakládejte před schválením </a:t>
            </a:r>
            <a:r>
              <a:rPr lang="cs-CZ" dirty="0" err="1">
                <a:solidFill>
                  <a:srgbClr val="FF0000"/>
                </a:solidFill>
              </a:rPr>
              <a:t>ŽoZ</a:t>
            </a:r>
            <a:r>
              <a:rPr lang="cs-CZ" dirty="0">
                <a:solidFill>
                  <a:srgbClr val="FF0000"/>
                </a:solidFill>
              </a:rPr>
              <a:t>.</a:t>
            </a:r>
          </a:p>
        </p:txBody>
      </p:sp>
      <p:sp>
        <p:nvSpPr>
          <p:cNvPr id="2" name="Zástupný symbol pro číslo snímku 1">
            <a:extLst>
              <a:ext uri="{FF2B5EF4-FFF2-40B4-BE49-F238E27FC236}">
                <a16:creationId xmlns:a16="http://schemas.microsoft.com/office/drawing/2014/main" id="{2699CC25-3802-441A-B60E-DC189BCD701B}"/>
              </a:ext>
            </a:extLst>
          </p:cNvPr>
          <p:cNvSpPr>
            <a:spLocks noGrp="1"/>
          </p:cNvSpPr>
          <p:nvPr>
            <p:ph type="sldNum" sz="quarter" idx="12"/>
          </p:nvPr>
        </p:nvSpPr>
        <p:spPr/>
        <p:txBody>
          <a:bodyPr/>
          <a:lstStyle/>
          <a:p>
            <a:fld id="{4000C4B2-41BC-D741-8B94-B76DB6967C01}" type="slidenum">
              <a:rPr lang="en-US" smtClean="0"/>
              <a:pPr/>
              <a:t>91</a:t>
            </a:fld>
            <a:endParaRPr lang="en-US"/>
          </a:p>
        </p:txBody>
      </p:sp>
      <p:cxnSp>
        <p:nvCxnSpPr>
          <p:cNvPr id="5" name="Přímá spojnice se šipkou 4">
            <a:extLst>
              <a:ext uri="{FF2B5EF4-FFF2-40B4-BE49-F238E27FC236}">
                <a16:creationId xmlns:a16="http://schemas.microsoft.com/office/drawing/2014/main" id="{54D8FB77-DF56-49D0-2F79-AE50CBE58902}"/>
              </a:ext>
            </a:extLst>
          </p:cNvPr>
          <p:cNvCxnSpPr/>
          <p:nvPr/>
        </p:nvCxnSpPr>
        <p:spPr>
          <a:xfrm flipH="1">
            <a:off x="1740310" y="2013155"/>
            <a:ext cx="1260987" cy="80378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 name="Přímá spojnice se šipkou 6">
            <a:extLst>
              <a:ext uri="{FF2B5EF4-FFF2-40B4-BE49-F238E27FC236}">
                <a16:creationId xmlns:a16="http://schemas.microsoft.com/office/drawing/2014/main" id="{410DC1D7-495B-5E2A-B8C4-A4C12BB03780}"/>
              </a:ext>
            </a:extLst>
          </p:cNvPr>
          <p:cNvCxnSpPr/>
          <p:nvPr/>
        </p:nvCxnSpPr>
        <p:spPr>
          <a:xfrm flipH="1">
            <a:off x="1762432" y="2713703"/>
            <a:ext cx="1216742" cy="126098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 name="Přímá spojnice se šipkou 11">
            <a:extLst>
              <a:ext uri="{FF2B5EF4-FFF2-40B4-BE49-F238E27FC236}">
                <a16:creationId xmlns:a16="http://schemas.microsoft.com/office/drawing/2014/main" id="{4CC8B736-6D2A-1C3B-42FF-2DFBF4BD0174}"/>
              </a:ext>
            </a:extLst>
          </p:cNvPr>
          <p:cNvCxnSpPr/>
          <p:nvPr/>
        </p:nvCxnSpPr>
        <p:spPr>
          <a:xfrm flipH="1">
            <a:off x="1194619" y="3264370"/>
            <a:ext cx="1607575" cy="243588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783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Identifikační údaje na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79579EE0-4945-43F9-835C-4E447E9B7A3F}"/>
              </a:ext>
            </a:extLst>
          </p:cNvPr>
          <p:cNvPicPr>
            <a:picLocks noChangeAspect="1"/>
          </p:cNvPicPr>
          <p:nvPr/>
        </p:nvPicPr>
        <p:blipFill>
          <a:blip r:embed="rId3"/>
          <a:stretch>
            <a:fillRect/>
          </a:stretch>
        </p:blipFill>
        <p:spPr>
          <a:xfrm>
            <a:off x="183137" y="2311535"/>
            <a:ext cx="3413160" cy="3702411"/>
          </a:xfrm>
          <a:prstGeom prst="rect">
            <a:avLst/>
          </a:prstGeom>
        </p:spPr>
      </p:pic>
      <p:pic>
        <p:nvPicPr>
          <p:cNvPr id="12" name="Obrázek 11" descr="Obsah obrázku text&#10;&#10;Popis byl vytvořen automaticky">
            <a:extLst>
              <a:ext uri="{FF2B5EF4-FFF2-40B4-BE49-F238E27FC236}">
                <a16:creationId xmlns:a16="http://schemas.microsoft.com/office/drawing/2014/main" id="{E134D163-A75C-48F1-B45E-30E357400B1A}"/>
              </a:ext>
            </a:extLst>
          </p:cNvPr>
          <p:cNvPicPr>
            <a:picLocks noChangeAspect="1"/>
          </p:cNvPicPr>
          <p:nvPr/>
        </p:nvPicPr>
        <p:blipFill>
          <a:blip r:embed="rId4"/>
          <a:stretch>
            <a:fillRect/>
          </a:stretch>
        </p:blipFill>
        <p:spPr>
          <a:xfrm>
            <a:off x="212388" y="1101856"/>
            <a:ext cx="2048161" cy="1200318"/>
          </a:xfrm>
          <a:prstGeom prst="rect">
            <a:avLst/>
          </a:prstGeom>
        </p:spPr>
      </p:pic>
      <p:sp>
        <p:nvSpPr>
          <p:cNvPr id="2" name="TextovéPole 1">
            <a:extLst>
              <a:ext uri="{FF2B5EF4-FFF2-40B4-BE49-F238E27FC236}">
                <a16:creationId xmlns:a16="http://schemas.microsoft.com/office/drawing/2014/main" id="{71FFCBCD-EC1A-4B13-9D59-7447166D6F70}"/>
              </a:ext>
            </a:extLst>
          </p:cNvPr>
          <p:cNvSpPr txBox="1"/>
          <p:nvPr/>
        </p:nvSpPr>
        <p:spPr>
          <a:xfrm>
            <a:off x="3718560" y="1397675"/>
            <a:ext cx="4906628" cy="3693319"/>
          </a:xfrm>
          <a:prstGeom prst="rect">
            <a:avLst/>
          </a:prstGeom>
          <a:noFill/>
        </p:spPr>
        <p:txBody>
          <a:bodyPr wrap="square" rtlCol="0">
            <a:spAutoFit/>
          </a:bodyPr>
          <a:lstStyle/>
          <a:p>
            <a:pPr marL="285750" indent="-285750" algn="just">
              <a:buFont typeface="Arial" panose="020B0604020202020204" pitchFamily="34" charset="0"/>
              <a:buChar char="•"/>
            </a:pPr>
            <a:r>
              <a:rPr lang="cs-CZ"/>
              <a:t>Na záložce </a:t>
            </a:r>
            <a:r>
              <a:rPr lang="cs-CZ" b="1"/>
              <a:t>Identifikační údaje</a:t>
            </a:r>
            <a:r>
              <a:rPr lang="cs-CZ"/>
              <a:t> zkontrolujte údaje a vyplňte – výběrem z číselníku – název účtu příjemce.</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Po  vyplnění  názvu účtu je automaticky systémem doplněno číslo účtu.</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Příspěvkové organizace vyplní název účtu zřizovatele.</a:t>
            </a:r>
          </a:p>
          <a:p>
            <a:pPr marL="285750" indent="-285750" algn="just">
              <a:buFont typeface="Arial" panose="020B0604020202020204" pitchFamily="34" charset="0"/>
              <a:buChar char="•"/>
            </a:pPr>
            <a:endParaRPr lang="cs-CZ"/>
          </a:p>
          <a:p>
            <a:pPr marL="285750" indent="-285750" algn="just">
              <a:buFont typeface="Arial" panose="020B0604020202020204" pitchFamily="34" charset="0"/>
              <a:buChar char="•"/>
            </a:pPr>
            <a:r>
              <a:rPr lang="cs-CZ"/>
              <a:t>Pole Konstantní symbol, Variabilní symbol a Specifický symbol  ani Zdůvodnění platby </a:t>
            </a:r>
            <a:r>
              <a:rPr lang="cs-CZ">
                <a:solidFill>
                  <a:srgbClr val="FF0000"/>
                </a:solidFill>
              </a:rPr>
              <a:t>nevyplňujte.</a:t>
            </a:r>
          </a:p>
        </p:txBody>
      </p:sp>
      <p:sp>
        <p:nvSpPr>
          <p:cNvPr id="3" name="Zástupný symbol pro číslo snímku 2">
            <a:extLst>
              <a:ext uri="{FF2B5EF4-FFF2-40B4-BE49-F238E27FC236}">
                <a16:creationId xmlns:a16="http://schemas.microsoft.com/office/drawing/2014/main" id="{C42C2188-0D17-4913-802D-11767B38A3D3}"/>
              </a:ext>
            </a:extLst>
          </p:cNvPr>
          <p:cNvSpPr>
            <a:spLocks noGrp="1"/>
          </p:cNvSpPr>
          <p:nvPr>
            <p:ph type="sldNum" sz="quarter" idx="12"/>
          </p:nvPr>
        </p:nvSpPr>
        <p:spPr/>
        <p:txBody>
          <a:bodyPr/>
          <a:lstStyle/>
          <a:p>
            <a:fld id="{4000C4B2-41BC-D741-8B94-B76DB6967C01}" type="slidenum">
              <a:rPr lang="en-US" smtClean="0"/>
              <a:pPr/>
              <a:t>92</a:t>
            </a:fld>
            <a:endParaRPr lang="en-US"/>
          </a:p>
        </p:txBody>
      </p:sp>
      <p:cxnSp>
        <p:nvCxnSpPr>
          <p:cNvPr id="6" name="Přímá spojnice se šipkou 5">
            <a:extLst>
              <a:ext uri="{FF2B5EF4-FFF2-40B4-BE49-F238E27FC236}">
                <a16:creationId xmlns:a16="http://schemas.microsoft.com/office/drawing/2014/main" id="{DE1043F0-C7D2-357E-402E-0B31096F7D19}"/>
              </a:ext>
            </a:extLst>
          </p:cNvPr>
          <p:cNvCxnSpPr/>
          <p:nvPr/>
        </p:nvCxnSpPr>
        <p:spPr>
          <a:xfrm flipH="1">
            <a:off x="1437968" y="1578077"/>
            <a:ext cx="2280592"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B6206F86-C3CC-02AF-88EA-CBFBFC8E939F}"/>
              </a:ext>
            </a:extLst>
          </p:cNvPr>
          <p:cNvCxnSpPr/>
          <p:nvPr/>
        </p:nvCxnSpPr>
        <p:spPr>
          <a:xfrm flipH="1">
            <a:off x="683567" y="2787755"/>
            <a:ext cx="3038168" cy="202052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se šipkou 10">
            <a:extLst>
              <a:ext uri="{FF2B5EF4-FFF2-40B4-BE49-F238E27FC236}">
                <a16:creationId xmlns:a16="http://schemas.microsoft.com/office/drawing/2014/main" id="{53E0E6C1-1195-BB3C-AE8D-7A53FBC87A8E}"/>
              </a:ext>
            </a:extLst>
          </p:cNvPr>
          <p:cNvCxnSpPr/>
          <p:nvPr/>
        </p:nvCxnSpPr>
        <p:spPr>
          <a:xfrm flipH="1">
            <a:off x="781665" y="3532239"/>
            <a:ext cx="2936895" cy="209427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75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fontScale="92500"/>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Žádost o platbu, souhrnná soupiska</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3" name="Obrázek 2">
            <a:extLst>
              <a:ext uri="{FF2B5EF4-FFF2-40B4-BE49-F238E27FC236}">
                <a16:creationId xmlns:a16="http://schemas.microsoft.com/office/drawing/2014/main" id="{C7ED23C6-00B2-40D8-AAA4-AFDE303D8B09}"/>
              </a:ext>
            </a:extLst>
          </p:cNvPr>
          <p:cNvPicPr>
            <a:picLocks noChangeAspect="1"/>
          </p:cNvPicPr>
          <p:nvPr/>
        </p:nvPicPr>
        <p:blipFill>
          <a:blip r:embed="rId3"/>
          <a:stretch>
            <a:fillRect/>
          </a:stretch>
        </p:blipFill>
        <p:spPr>
          <a:xfrm>
            <a:off x="183137" y="1323626"/>
            <a:ext cx="4124964" cy="1748758"/>
          </a:xfrm>
          <a:prstGeom prst="rect">
            <a:avLst/>
          </a:prstGeom>
        </p:spPr>
      </p:pic>
      <p:pic>
        <p:nvPicPr>
          <p:cNvPr id="10" name="Obrázek 9">
            <a:extLst>
              <a:ext uri="{FF2B5EF4-FFF2-40B4-BE49-F238E27FC236}">
                <a16:creationId xmlns:a16="http://schemas.microsoft.com/office/drawing/2014/main" id="{F88CAA95-A69C-4F29-909B-6D01CAB2966B}"/>
              </a:ext>
            </a:extLst>
          </p:cNvPr>
          <p:cNvPicPr>
            <a:picLocks noChangeAspect="1"/>
          </p:cNvPicPr>
          <p:nvPr/>
        </p:nvPicPr>
        <p:blipFill>
          <a:blip r:embed="rId4"/>
          <a:stretch>
            <a:fillRect/>
          </a:stretch>
        </p:blipFill>
        <p:spPr>
          <a:xfrm>
            <a:off x="183137" y="2886047"/>
            <a:ext cx="4267883" cy="2950976"/>
          </a:xfrm>
          <a:prstGeom prst="rect">
            <a:avLst/>
          </a:prstGeom>
        </p:spPr>
      </p:pic>
      <p:sp>
        <p:nvSpPr>
          <p:cNvPr id="11" name="TextovéPole 10">
            <a:extLst>
              <a:ext uri="{FF2B5EF4-FFF2-40B4-BE49-F238E27FC236}">
                <a16:creationId xmlns:a16="http://schemas.microsoft.com/office/drawing/2014/main" id="{312FF0D2-51CC-49F6-8C67-BE29F155E4F6}"/>
              </a:ext>
            </a:extLst>
          </p:cNvPr>
          <p:cNvSpPr txBox="1"/>
          <p:nvPr/>
        </p:nvSpPr>
        <p:spPr>
          <a:xfrm>
            <a:off x="4451020" y="1092496"/>
            <a:ext cx="4199493" cy="5078313"/>
          </a:xfrm>
          <a:prstGeom prst="rect">
            <a:avLst/>
          </a:prstGeom>
          <a:noFill/>
        </p:spPr>
        <p:txBody>
          <a:bodyPr wrap="square" rtlCol="0">
            <a:spAutoFit/>
          </a:bodyPr>
          <a:lstStyle/>
          <a:p>
            <a:pPr marL="285750" indent="-285750" algn="just">
              <a:buFont typeface="Arial" panose="020B0604020202020204" pitchFamily="34" charset="0"/>
              <a:buChar char="•"/>
            </a:pPr>
            <a:r>
              <a:rPr lang="cs-CZ" dirty="0"/>
              <a:t>Na záložku </a:t>
            </a:r>
            <a:r>
              <a:rPr lang="cs-CZ" b="1" dirty="0"/>
              <a:t>Žádost o platbu </a:t>
            </a:r>
            <a:r>
              <a:rPr lang="cs-CZ" dirty="0"/>
              <a:t>se částky načtou až po vyplnění soupisky a stisknutí tlačítka </a:t>
            </a:r>
            <a:r>
              <a:rPr lang="cs-CZ" dirty="0">
                <a:solidFill>
                  <a:srgbClr val="FF0000"/>
                </a:solidFill>
              </a:rPr>
              <a:t>Naplnit data ze soupisky</a:t>
            </a:r>
            <a:r>
              <a:rPr lang="cs-CZ" dirty="0"/>
              <a:t>.</a:t>
            </a:r>
          </a:p>
          <a:p>
            <a:pPr marL="285750" indent="-285750" algn="just">
              <a:buFont typeface="Arial" panose="020B0604020202020204" pitchFamily="34" charset="0"/>
              <a:buChar char="•"/>
            </a:pPr>
            <a:r>
              <a:rPr lang="cs-CZ" dirty="0"/>
              <a:t>Přejděte proto na záložku </a:t>
            </a:r>
            <a:r>
              <a:rPr lang="cs-CZ" b="1" dirty="0"/>
              <a:t>Souhrnná soupiska</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Na záložce </a:t>
            </a:r>
            <a:r>
              <a:rPr lang="cs-CZ" b="1" dirty="0"/>
              <a:t>Souhrnná soupiska </a:t>
            </a:r>
            <a:r>
              <a:rPr lang="cs-CZ" dirty="0"/>
              <a:t>vyplňte </a:t>
            </a:r>
            <a:r>
              <a:rPr lang="cs-CZ" b="1" dirty="0"/>
              <a:t>Evidenční číslo ve formátu</a:t>
            </a:r>
            <a:r>
              <a:rPr lang="cs-CZ" dirty="0"/>
              <a:t>: pořadové číslo </a:t>
            </a:r>
            <a:r>
              <a:rPr lang="cs-CZ" dirty="0" err="1"/>
              <a:t>ŽoP</a:t>
            </a:r>
            <a:r>
              <a:rPr lang="cs-CZ" dirty="0"/>
              <a:t>/konec registračního čísla projektu (např. 1/0001120).</a:t>
            </a:r>
          </a:p>
          <a:p>
            <a:pPr marL="285750" indent="-285750" algn="just">
              <a:buFont typeface="Arial" panose="020B0604020202020204" pitchFamily="34" charset="0"/>
              <a:buChar char="•"/>
            </a:pPr>
            <a:r>
              <a:rPr lang="cs-CZ" dirty="0"/>
              <a:t> Tato operace je nezbytná proto, aby se následně zpřístupnila pole pro editaci na dalších záložkách soupisky dokladů.</a:t>
            </a:r>
          </a:p>
          <a:p>
            <a:pPr marL="285750" indent="-285750" algn="just">
              <a:buFont typeface="Arial" panose="020B0604020202020204" pitchFamily="34" charset="0"/>
              <a:buChar char="•"/>
            </a:pPr>
            <a:r>
              <a:rPr lang="cs-CZ" dirty="0"/>
              <a:t> Přejděte na záložku </a:t>
            </a:r>
            <a:r>
              <a:rPr lang="cs-CZ" b="1" dirty="0"/>
              <a:t>SD-1 Účetní doklady</a:t>
            </a:r>
            <a:r>
              <a:rPr lang="cs-CZ" dirty="0"/>
              <a:t>.</a:t>
            </a:r>
          </a:p>
        </p:txBody>
      </p:sp>
      <p:sp>
        <p:nvSpPr>
          <p:cNvPr id="2" name="Zástupný symbol pro číslo snímku 1">
            <a:extLst>
              <a:ext uri="{FF2B5EF4-FFF2-40B4-BE49-F238E27FC236}">
                <a16:creationId xmlns:a16="http://schemas.microsoft.com/office/drawing/2014/main" id="{E5B86667-5455-407D-B729-843A25D067CC}"/>
              </a:ext>
            </a:extLst>
          </p:cNvPr>
          <p:cNvSpPr>
            <a:spLocks noGrp="1"/>
          </p:cNvSpPr>
          <p:nvPr>
            <p:ph type="sldNum" sz="quarter" idx="12"/>
          </p:nvPr>
        </p:nvSpPr>
        <p:spPr/>
        <p:txBody>
          <a:bodyPr/>
          <a:lstStyle/>
          <a:p>
            <a:fld id="{4000C4B2-41BC-D741-8B94-B76DB6967C01}" type="slidenum">
              <a:rPr lang="en-US" smtClean="0"/>
              <a:pPr/>
              <a:t>93</a:t>
            </a:fld>
            <a:endParaRPr lang="en-US"/>
          </a:p>
        </p:txBody>
      </p:sp>
      <p:cxnSp>
        <p:nvCxnSpPr>
          <p:cNvPr id="5" name="Přímá spojnice se šipkou 4">
            <a:extLst>
              <a:ext uri="{FF2B5EF4-FFF2-40B4-BE49-F238E27FC236}">
                <a16:creationId xmlns:a16="http://schemas.microsoft.com/office/drawing/2014/main" id="{79BDE5B6-4340-2356-1858-B5B3FF6D8B1C}"/>
              </a:ext>
            </a:extLst>
          </p:cNvPr>
          <p:cNvCxnSpPr/>
          <p:nvPr/>
        </p:nvCxnSpPr>
        <p:spPr>
          <a:xfrm flipH="1">
            <a:off x="2160639" y="3539613"/>
            <a:ext cx="2536722" cy="1607574"/>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049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4" name="Obrázek 3">
            <a:extLst>
              <a:ext uri="{FF2B5EF4-FFF2-40B4-BE49-F238E27FC236}">
                <a16:creationId xmlns:a16="http://schemas.microsoft.com/office/drawing/2014/main" id="{F79583E5-DD3B-40BC-84DB-CC650217BDE7}"/>
              </a:ext>
            </a:extLst>
          </p:cNvPr>
          <p:cNvPicPr>
            <a:picLocks noChangeAspect="1"/>
          </p:cNvPicPr>
          <p:nvPr/>
        </p:nvPicPr>
        <p:blipFill>
          <a:blip r:embed="rId3"/>
          <a:stretch>
            <a:fillRect/>
          </a:stretch>
        </p:blipFill>
        <p:spPr>
          <a:xfrm>
            <a:off x="188616" y="1579841"/>
            <a:ext cx="5309975" cy="3763776"/>
          </a:xfrm>
          <a:prstGeom prst="rect">
            <a:avLst/>
          </a:prstGeom>
        </p:spPr>
      </p:pic>
      <p:sp>
        <p:nvSpPr>
          <p:cNvPr id="10" name="TextovéPole 9">
            <a:extLst>
              <a:ext uri="{FF2B5EF4-FFF2-40B4-BE49-F238E27FC236}">
                <a16:creationId xmlns:a16="http://schemas.microsoft.com/office/drawing/2014/main" id="{CA1F9F86-0EB6-41B5-89A5-153E54273502}"/>
              </a:ext>
            </a:extLst>
          </p:cNvPr>
          <p:cNvSpPr txBox="1"/>
          <p:nvPr/>
        </p:nvSpPr>
        <p:spPr>
          <a:xfrm>
            <a:off x="5498591" y="1296046"/>
            <a:ext cx="3028483" cy="5632311"/>
          </a:xfrm>
          <a:prstGeom prst="rect">
            <a:avLst/>
          </a:prstGeom>
          <a:noFill/>
        </p:spPr>
        <p:txBody>
          <a:bodyPr wrap="square" rtlCol="0">
            <a:spAutoFit/>
          </a:bodyPr>
          <a:lstStyle/>
          <a:p>
            <a:pPr marL="285750" indent="-285750" algn="just">
              <a:buFont typeface="Arial" panose="020B0604020202020204" pitchFamily="34" charset="0"/>
              <a:buChar char="•"/>
            </a:pPr>
            <a:r>
              <a:rPr lang="cs-CZ" dirty="0"/>
              <a:t> Na záložce </a:t>
            </a:r>
            <a:r>
              <a:rPr lang="cs-CZ" b="1" dirty="0"/>
              <a:t>SD-1 Účetní/Daňové doklady</a:t>
            </a:r>
            <a:r>
              <a:rPr lang="cs-CZ" dirty="0"/>
              <a:t>  zadejte údaje k jednotlivým účetním dokladům nárokovaných v </a:t>
            </a:r>
            <a:r>
              <a:rPr lang="cs-CZ" dirty="0" err="1"/>
              <a:t>ŽoP</a:t>
            </a:r>
            <a:r>
              <a:rPr lang="cs-CZ" dirty="0"/>
              <a:t>.</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přes tlačítko </a:t>
            </a:r>
            <a:r>
              <a:rPr lang="cs-CZ" b="1" dirty="0"/>
              <a:t>Nový záznam</a:t>
            </a:r>
            <a:r>
              <a:rPr lang="cs-CZ" dirty="0"/>
              <a:t> pak vytváříte další záznam.</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Do přílohy vložte sken dokladu (max.100 MB).</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Vždy vyplněné údaje uložte</a:t>
            </a:r>
            <a:r>
              <a:rPr lang="cs-CZ" b="1" dirty="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2" name="Zástupný symbol pro číslo snímku 1">
            <a:extLst>
              <a:ext uri="{FF2B5EF4-FFF2-40B4-BE49-F238E27FC236}">
                <a16:creationId xmlns:a16="http://schemas.microsoft.com/office/drawing/2014/main" id="{EF51A1EC-E40B-4553-84D3-79BC5A700BCD}"/>
              </a:ext>
            </a:extLst>
          </p:cNvPr>
          <p:cNvSpPr>
            <a:spLocks noGrp="1"/>
          </p:cNvSpPr>
          <p:nvPr>
            <p:ph type="sldNum" sz="quarter" idx="12"/>
          </p:nvPr>
        </p:nvSpPr>
        <p:spPr/>
        <p:txBody>
          <a:bodyPr/>
          <a:lstStyle/>
          <a:p>
            <a:fld id="{4000C4B2-41BC-D741-8B94-B76DB6967C01}" type="slidenum">
              <a:rPr lang="en-US" smtClean="0"/>
              <a:pPr/>
              <a:t>94</a:t>
            </a:fld>
            <a:endParaRPr lang="en-US"/>
          </a:p>
        </p:txBody>
      </p:sp>
      <p:cxnSp>
        <p:nvCxnSpPr>
          <p:cNvPr id="5" name="Přímá spojnice se šipkou 4">
            <a:extLst>
              <a:ext uri="{FF2B5EF4-FFF2-40B4-BE49-F238E27FC236}">
                <a16:creationId xmlns:a16="http://schemas.microsoft.com/office/drawing/2014/main" id="{10132508-6825-6B98-7726-FB0811013346}"/>
              </a:ext>
            </a:extLst>
          </p:cNvPr>
          <p:cNvCxnSpPr/>
          <p:nvPr/>
        </p:nvCxnSpPr>
        <p:spPr>
          <a:xfrm flipH="1">
            <a:off x="1127929" y="3687097"/>
            <a:ext cx="4616568" cy="134947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9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0" name="TextovéPole 9">
            <a:extLst>
              <a:ext uri="{FF2B5EF4-FFF2-40B4-BE49-F238E27FC236}">
                <a16:creationId xmlns:a16="http://schemas.microsoft.com/office/drawing/2014/main" id="{CA1F9F86-0EB6-41B5-89A5-153E54273502}"/>
              </a:ext>
            </a:extLst>
          </p:cNvPr>
          <p:cNvSpPr txBox="1"/>
          <p:nvPr/>
        </p:nvSpPr>
        <p:spPr>
          <a:xfrm>
            <a:off x="4933873" y="1296046"/>
            <a:ext cx="3593202" cy="4524315"/>
          </a:xfrm>
          <a:prstGeom prst="rect">
            <a:avLst/>
          </a:prstGeom>
          <a:noFill/>
        </p:spPr>
        <p:txBody>
          <a:bodyPr wrap="square" rtlCol="0">
            <a:spAutoFit/>
          </a:bodyPr>
          <a:lstStyle/>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Vyplňte povinná pole a rovněž rozpočtovou položku.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Investice/Neinvestice se vyplňují dle navázání na položku rozpočtu.</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Celkové částky se načítají automaticky.</a:t>
            </a:r>
          </a:p>
          <a:p>
            <a:pPr marL="285750" indent="-285750" algn="just">
              <a:buFont typeface="Arial" panose="020B0604020202020204" pitchFamily="34" charset="0"/>
              <a:buChar char="•"/>
            </a:pPr>
            <a:endParaRPr lang="cs-CZ" dirty="0"/>
          </a:p>
          <a:p>
            <a:pPr algn="just"/>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pic>
        <p:nvPicPr>
          <p:cNvPr id="3" name="Obrázek 2">
            <a:extLst>
              <a:ext uri="{FF2B5EF4-FFF2-40B4-BE49-F238E27FC236}">
                <a16:creationId xmlns:a16="http://schemas.microsoft.com/office/drawing/2014/main" id="{A8D90245-F63B-4859-810F-80953BB01C3A}"/>
              </a:ext>
            </a:extLst>
          </p:cNvPr>
          <p:cNvPicPr>
            <a:picLocks noChangeAspect="1"/>
          </p:cNvPicPr>
          <p:nvPr/>
        </p:nvPicPr>
        <p:blipFill>
          <a:blip r:embed="rId3"/>
          <a:stretch>
            <a:fillRect/>
          </a:stretch>
        </p:blipFill>
        <p:spPr>
          <a:xfrm>
            <a:off x="151171" y="1801906"/>
            <a:ext cx="4572000" cy="3254188"/>
          </a:xfrm>
          <a:prstGeom prst="rect">
            <a:avLst/>
          </a:prstGeom>
        </p:spPr>
      </p:pic>
      <p:sp>
        <p:nvSpPr>
          <p:cNvPr id="2" name="Zástupný symbol pro číslo snímku 1">
            <a:extLst>
              <a:ext uri="{FF2B5EF4-FFF2-40B4-BE49-F238E27FC236}">
                <a16:creationId xmlns:a16="http://schemas.microsoft.com/office/drawing/2014/main" id="{BFC5A166-8652-4314-85A1-E93D53A108BA}"/>
              </a:ext>
            </a:extLst>
          </p:cNvPr>
          <p:cNvSpPr>
            <a:spLocks noGrp="1"/>
          </p:cNvSpPr>
          <p:nvPr>
            <p:ph type="sldNum" sz="quarter" idx="12"/>
          </p:nvPr>
        </p:nvSpPr>
        <p:spPr/>
        <p:txBody>
          <a:bodyPr/>
          <a:lstStyle/>
          <a:p>
            <a:fld id="{4000C4B2-41BC-D741-8B94-B76DB6967C01}" type="slidenum">
              <a:rPr lang="en-US" smtClean="0"/>
              <a:pPr/>
              <a:t>95</a:t>
            </a:fld>
            <a:endParaRPr lang="en-US"/>
          </a:p>
        </p:txBody>
      </p:sp>
      <p:cxnSp>
        <p:nvCxnSpPr>
          <p:cNvPr id="5" name="Přímá spojnice se šipkou 4">
            <a:extLst>
              <a:ext uri="{FF2B5EF4-FFF2-40B4-BE49-F238E27FC236}">
                <a16:creationId xmlns:a16="http://schemas.microsoft.com/office/drawing/2014/main" id="{F127F6F5-65D4-C2AB-505D-4B6767D5DABF}"/>
              </a:ext>
            </a:extLst>
          </p:cNvPr>
          <p:cNvCxnSpPr/>
          <p:nvPr/>
        </p:nvCxnSpPr>
        <p:spPr>
          <a:xfrm flipH="1">
            <a:off x="3200400" y="3974690"/>
            <a:ext cx="1681316" cy="28022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50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SD – 1 účetní/daňové doklady</a:t>
            </a:r>
            <a:endParaRPr lang="en-US" sz="2800" cap="all" dirty="0">
              <a:highlight>
                <a:srgbClr val="FF66FF"/>
              </a:highlight>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CA1F9F86-0EB6-41B5-89A5-153E54273502}"/>
              </a:ext>
            </a:extLst>
          </p:cNvPr>
          <p:cNvSpPr txBox="1"/>
          <p:nvPr/>
        </p:nvSpPr>
        <p:spPr>
          <a:xfrm>
            <a:off x="183137" y="1296046"/>
            <a:ext cx="8343938" cy="1200329"/>
          </a:xfrm>
          <a:prstGeom prst="rect">
            <a:avLst/>
          </a:prstGeom>
          <a:noFill/>
        </p:spPr>
        <p:txBody>
          <a:bodyPr wrap="square" rtlCol="0">
            <a:spAutoFit/>
          </a:bodyPr>
          <a:lstStyle/>
          <a:p>
            <a:pPr marL="285750" indent="-285750" algn="just">
              <a:buFont typeface="Arial" panose="020B0604020202020204" pitchFamily="34" charset="0"/>
              <a:buChar char="•"/>
            </a:pPr>
            <a:r>
              <a:rPr lang="cs-CZ" dirty="0"/>
              <a:t>Do příloh u každého výdaje vložte fakturu, výpis z účtu, případně další dokumenty související pouze s daným výdajem (ostatní přílohy mohou být vloženy na záložce </a:t>
            </a:r>
            <a:r>
              <a:rPr lang="cs-CZ" b="1" dirty="0"/>
              <a:t>Dokumenty</a:t>
            </a:r>
            <a:r>
              <a:rPr lang="cs-CZ" dirty="0"/>
              <a:t>).</a:t>
            </a:r>
          </a:p>
          <a:p>
            <a:pPr marL="285750" indent="-285750" algn="just">
              <a:buFont typeface="Arial" panose="020B0604020202020204" pitchFamily="34" charset="0"/>
              <a:buChar char="•"/>
            </a:pPr>
            <a:r>
              <a:rPr lang="cs-CZ" dirty="0"/>
              <a:t>Do přílohy vložte sken dokladu (max.100 MB).</a:t>
            </a:r>
          </a:p>
        </p:txBody>
      </p:sp>
      <p:pic>
        <p:nvPicPr>
          <p:cNvPr id="4" name="Obrázek 3">
            <a:extLst>
              <a:ext uri="{FF2B5EF4-FFF2-40B4-BE49-F238E27FC236}">
                <a16:creationId xmlns:a16="http://schemas.microsoft.com/office/drawing/2014/main" id="{5150C523-7A97-482F-8972-CB3B49E7AF06}"/>
              </a:ext>
            </a:extLst>
          </p:cNvPr>
          <p:cNvPicPr>
            <a:picLocks noChangeAspect="1"/>
          </p:cNvPicPr>
          <p:nvPr/>
        </p:nvPicPr>
        <p:blipFill>
          <a:blip r:embed="rId3"/>
          <a:stretch>
            <a:fillRect/>
          </a:stretch>
        </p:blipFill>
        <p:spPr>
          <a:xfrm>
            <a:off x="1670304" y="2689827"/>
            <a:ext cx="5233433" cy="3206469"/>
          </a:xfrm>
          <a:prstGeom prst="rect">
            <a:avLst/>
          </a:prstGeom>
        </p:spPr>
      </p:pic>
      <p:sp>
        <p:nvSpPr>
          <p:cNvPr id="2" name="Zástupný symbol pro číslo snímku 1">
            <a:extLst>
              <a:ext uri="{FF2B5EF4-FFF2-40B4-BE49-F238E27FC236}">
                <a16:creationId xmlns:a16="http://schemas.microsoft.com/office/drawing/2014/main" id="{6445AEA4-53C3-4F8A-9A2A-77A585859C9D}"/>
              </a:ext>
            </a:extLst>
          </p:cNvPr>
          <p:cNvSpPr>
            <a:spLocks noGrp="1"/>
          </p:cNvSpPr>
          <p:nvPr>
            <p:ph type="sldNum" sz="quarter" idx="12"/>
          </p:nvPr>
        </p:nvSpPr>
        <p:spPr/>
        <p:txBody>
          <a:bodyPr/>
          <a:lstStyle/>
          <a:p>
            <a:fld id="{4000C4B2-41BC-D741-8B94-B76DB6967C01}" type="slidenum">
              <a:rPr lang="en-US" smtClean="0"/>
              <a:pPr/>
              <a:t>96</a:t>
            </a:fld>
            <a:endParaRPr lang="en-US"/>
          </a:p>
        </p:txBody>
      </p:sp>
    </p:spTree>
    <p:extLst>
      <p:ext uri="{BB962C8B-B14F-4D97-AF65-F5344CB8AC3E}">
        <p14:creationId xmlns:p14="http://schemas.microsoft.com/office/powerpoint/2010/main" val="48217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539075"/>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Další záložky </a:t>
            </a:r>
            <a:r>
              <a:rPr lang="cs-CZ" sz="2800" cap="all" err="1"/>
              <a:t>ŽoP</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3" name="TextovéPole 2">
            <a:extLst>
              <a:ext uri="{FF2B5EF4-FFF2-40B4-BE49-F238E27FC236}">
                <a16:creationId xmlns:a16="http://schemas.microsoft.com/office/drawing/2014/main" id="{6BBAEF37-B794-4963-AC0E-616A8130D990}"/>
              </a:ext>
            </a:extLst>
          </p:cNvPr>
          <p:cNvSpPr txBox="1"/>
          <p:nvPr/>
        </p:nvSpPr>
        <p:spPr>
          <a:xfrm>
            <a:off x="457200" y="1092496"/>
            <a:ext cx="8003233" cy="286232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FF0000"/>
                </a:solidFill>
              </a:rPr>
              <a:t>Záložky </a:t>
            </a:r>
            <a:r>
              <a:rPr lang="cs-CZ" b="1" dirty="0">
                <a:solidFill>
                  <a:srgbClr val="FF0000"/>
                </a:solidFill>
              </a:rPr>
              <a:t>Soupiska příjmů</a:t>
            </a:r>
            <a:r>
              <a:rPr lang="cs-CZ" dirty="0">
                <a:solidFill>
                  <a:srgbClr val="FF0000"/>
                </a:solidFill>
              </a:rPr>
              <a:t>, </a:t>
            </a:r>
            <a:r>
              <a:rPr lang="cs-CZ" b="1" dirty="0">
                <a:solidFill>
                  <a:srgbClr val="FF0000"/>
                </a:solidFill>
              </a:rPr>
              <a:t>Nezpůsobilé výdaje</a:t>
            </a:r>
            <a:r>
              <a:rPr lang="cs-CZ" dirty="0">
                <a:solidFill>
                  <a:srgbClr val="FF0000"/>
                </a:solidFill>
              </a:rPr>
              <a:t> a </a:t>
            </a:r>
            <a:r>
              <a:rPr lang="cs-CZ" b="1" dirty="0">
                <a:solidFill>
                  <a:srgbClr val="FF0000"/>
                </a:solidFill>
              </a:rPr>
              <a:t>Čerpání rozpočtu na žádosti o platbu</a:t>
            </a:r>
            <a:r>
              <a:rPr lang="cs-CZ" dirty="0">
                <a:solidFill>
                  <a:srgbClr val="FF0000"/>
                </a:solidFill>
              </a:rPr>
              <a:t> nevyplňujte</a:t>
            </a:r>
            <a:r>
              <a:rPr lang="cs-CZ" dirty="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Na záložku </a:t>
            </a:r>
            <a:r>
              <a:rPr lang="cs-CZ" b="1" dirty="0"/>
              <a:t>Dokumenty</a:t>
            </a:r>
            <a:r>
              <a:rPr lang="cs-CZ" dirty="0"/>
              <a:t> vložte všechny přílohy stanovené Obecnými a Specifickými pravidly pro žadatele a příjemce, které jsou podkladem pro aktuální </a:t>
            </a:r>
            <a:r>
              <a:rPr lang="cs-CZ" dirty="0" err="1"/>
              <a:t>ŽoP</a:t>
            </a:r>
            <a:r>
              <a:rPr lang="cs-CZ" dirty="0"/>
              <a:t> a nejsou zařazeny jako přílohy záznamů v soupiskách.</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záložka </a:t>
            </a:r>
            <a:r>
              <a:rPr lang="cs-CZ" b="1" dirty="0"/>
              <a:t>Čestná prohlášení</a:t>
            </a:r>
            <a:r>
              <a:rPr lang="cs-CZ" dirty="0"/>
              <a:t> – nutno potvrdit zaškrtnutí checkboxu „Souhlasím..“.</a:t>
            </a:r>
          </a:p>
          <a:p>
            <a:pPr marL="285750" indent="-285750">
              <a:buFont typeface="Arial" panose="020B0604020202020204" pitchFamily="34" charset="0"/>
              <a:buChar char="•"/>
            </a:pPr>
            <a:endParaRPr lang="cs-CZ" dirty="0"/>
          </a:p>
        </p:txBody>
      </p:sp>
      <p:pic>
        <p:nvPicPr>
          <p:cNvPr id="10" name="Obrázek 9" descr="Obsah obrázku text&#10;&#10;Popis byl vytvořen automaticky">
            <a:extLst>
              <a:ext uri="{FF2B5EF4-FFF2-40B4-BE49-F238E27FC236}">
                <a16:creationId xmlns:a16="http://schemas.microsoft.com/office/drawing/2014/main" id="{4E7C1A51-9998-4065-8A66-A8A59CA8DDE2}"/>
              </a:ext>
            </a:extLst>
          </p:cNvPr>
          <p:cNvPicPr>
            <a:picLocks noChangeAspect="1"/>
          </p:cNvPicPr>
          <p:nvPr/>
        </p:nvPicPr>
        <p:blipFill>
          <a:blip r:embed="rId3"/>
          <a:stretch>
            <a:fillRect/>
          </a:stretch>
        </p:blipFill>
        <p:spPr>
          <a:xfrm>
            <a:off x="2286000" y="3501213"/>
            <a:ext cx="4572000" cy="2533828"/>
          </a:xfrm>
          <a:prstGeom prst="rect">
            <a:avLst/>
          </a:prstGeom>
        </p:spPr>
      </p:pic>
      <p:sp>
        <p:nvSpPr>
          <p:cNvPr id="2" name="Zástupný symbol pro číslo snímku 1">
            <a:extLst>
              <a:ext uri="{FF2B5EF4-FFF2-40B4-BE49-F238E27FC236}">
                <a16:creationId xmlns:a16="http://schemas.microsoft.com/office/drawing/2014/main" id="{9BA87A5F-7FC8-4288-9E8E-406155B19815}"/>
              </a:ext>
            </a:extLst>
          </p:cNvPr>
          <p:cNvSpPr>
            <a:spLocks noGrp="1"/>
          </p:cNvSpPr>
          <p:nvPr>
            <p:ph type="sldNum" sz="quarter" idx="12"/>
          </p:nvPr>
        </p:nvSpPr>
        <p:spPr/>
        <p:txBody>
          <a:bodyPr/>
          <a:lstStyle/>
          <a:p>
            <a:fld id="{4000C4B2-41BC-D741-8B94-B76DB6967C01}" type="slidenum">
              <a:rPr lang="en-US" smtClean="0"/>
              <a:pPr/>
              <a:t>97</a:t>
            </a:fld>
            <a:endParaRPr lang="en-US"/>
          </a:p>
        </p:txBody>
      </p:sp>
      <p:cxnSp>
        <p:nvCxnSpPr>
          <p:cNvPr id="5" name="Přímá spojnice se šipkou 4">
            <a:extLst>
              <a:ext uri="{FF2B5EF4-FFF2-40B4-BE49-F238E27FC236}">
                <a16:creationId xmlns:a16="http://schemas.microsoft.com/office/drawing/2014/main" id="{4FB90215-D1F1-C01E-60FB-A413ED59D3FC}"/>
              </a:ext>
            </a:extLst>
          </p:cNvPr>
          <p:cNvCxnSpPr/>
          <p:nvPr/>
        </p:nvCxnSpPr>
        <p:spPr>
          <a:xfrm>
            <a:off x="3311013" y="3340510"/>
            <a:ext cx="2286000" cy="2625213"/>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13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626B9FA-C7A7-5341-80BD-9BE297DFF7E8}"/>
              </a:ext>
            </a:extLst>
          </p:cNvPr>
          <p:cNvSpPr txBox="1">
            <a:spLocks/>
          </p:cNvSpPr>
          <p:nvPr/>
        </p:nvSpPr>
        <p:spPr>
          <a:xfrm>
            <a:off x="1127929" y="1716045"/>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mj-lt"/>
              <a:buAutoNum type="arabicPeriod" startAt="10"/>
            </a:pPr>
            <a:endParaRPr lang="cs-CZ" sz="200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FB2F8548-69C9-8B46-8167-6452CA664447}"/>
              </a:ext>
            </a:extLst>
          </p:cNvPr>
          <p:cNvSpPr txBox="1">
            <a:spLocks/>
          </p:cNvSpPr>
          <p:nvPr/>
        </p:nvSpPr>
        <p:spPr>
          <a:xfrm>
            <a:off x="683567" y="553421"/>
            <a:ext cx="7206819" cy="973212"/>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a:t>Záložky žádost o platbu a souhrnná soupiska - naplnění</a:t>
            </a:r>
            <a:endParaRPr lang="en-US" sz="2800" cap="all">
              <a:highlight>
                <a:srgbClr val="FF66FF"/>
              </a:highligh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5EB29E-D7B4-46EB-B0B0-C116E6E8D28D}"/>
              </a:ext>
            </a:extLst>
          </p:cNvPr>
          <p:cNvSpPr txBox="1">
            <a:spLocks/>
          </p:cNvSpPr>
          <p:nvPr/>
        </p:nvSpPr>
        <p:spPr>
          <a:xfrm>
            <a:off x="759542" y="1509078"/>
            <a:ext cx="7927258" cy="452596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2" name="TextovéPole 1">
            <a:extLst>
              <a:ext uri="{FF2B5EF4-FFF2-40B4-BE49-F238E27FC236}">
                <a16:creationId xmlns:a16="http://schemas.microsoft.com/office/drawing/2014/main" id="{40E47E17-7958-4011-AA56-576B7319BD27}"/>
              </a:ext>
            </a:extLst>
          </p:cNvPr>
          <p:cNvSpPr txBox="1"/>
          <p:nvPr/>
        </p:nvSpPr>
        <p:spPr>
          <a:xfrm>
            <a:off x="683567" y="1779687"/>
            <a:ext cx="7537841" cy="4247317"/>
          </a:xfrm>
          <a:prstGeom prst="rect">
            <a:avLst/>
          </a:prstGeom>
          <a:noFill/>
        </p:spPr>
        <p:txBody>
          <a:bodyPr wrap="square" rtlCol="0">
            <a:spAutoFit/>
          </a:bodyPr>
          <a:lstStyle/>
          <a:p>
            <a:pPr marL="285750" indent="-285750" algn="just">
              <a:buFont typeface="Wingdings" panose="05000000000000000000" pitchFamily="2" charset="2"/>
              <a:buChar char="Ø"/>
            </a:pPr>
            <a:r>
              <a:rPr lang="cs-CZ" dirty="0"/>
              <a:t>Po naplnění záložky </a:t>
            </a:r>
            <a:r>
              <a:rPr lang="cs-CZ" b="1" dirty="0"/>
              <a:t>SD – 1 Účetní/Daňové doklady</a:t>
            </a:r>
            <a:r>
              <a:rPr lang="cs-CZ" dirty="0"/>
              <a:t> postupně přejděte na záložky </a:t>
            </a:r>
            <a:r>
              <a:rPr lang="cs-CZ" b="1" dirty="0"/>
              <a:t>Žádost o platbu</a:t>
            </a:r>
            <a:r>
              <a:rPr lang="cs-CZ" dirty="0"/>
              <a:t> a </a:t>
            </a:r>
            <a:r>
              <a:rPr lang="cs-CZ" b="1" dirty="0"/>
              <a:t>Souhrnná soupiska</a:t>
            </a:r>
            <a:r>
              <a:rPr lang="cs-CZ" dirty="0"/>
              <a:t> </a:t>
            </a:r>
            <a:br>
              <a:rPr lang="cs-CZ" dirty="0"/>
            </a:br>
            <a:r>
              <a:rPr lang="cs-CZ" dirty="0"/>
              <a:t>a stiskněte tlačítko </a:t>
            </a:r>
            <a:r>
              <a:rPr lang="cs-CZ" b="1" dirty="0"/>
              <a:t>Naplnit data ze soupisky</a:t>
            </a:r>
            <a:r>
              <a:rPr lang="cs-CZ" dirty="0"/>
              <a:t>, resp. </a:t>
            </a:r>
            <a:r>
              <a:rPr lang="cs-CZ" b="1" dirty="0"/>
              <a:t>Naplnit data </a:t>
            </a:r>
            <a:br>
              <a:rPr lang="cs-CZ" b="1" dirty="0"/>
            </a:br>
            <a:r>
              <a:rPr lang="cs-CZ" b="1" dirty="0"/>
              <a:t>z dokladů soupisky</a:t>
            </a:r>
            <a:r>
              <a:rPr lang="cs-CZ" dirty="0"/>
              <a:t>.</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dirty="0"/>
              <a:t>Systém provede naplnění finančních dat – sečte částky požadovaných způsobilých výdajů.</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dirty="0"/>
              <a:t>Pokud budete provádět vložení dalších dokladů a úpravu dat, nutno znovu načíst data z dokladů soupisky a následně ze soupisky, tzn. proces načtení aktuálních údajů do ŽoP provést vždy po změnách </a:t>
            </a:r>
            <a:br>
              <a:rPr lang="cs-CZ" dirty="0"/>
            </a:br>
            <a:r>
              <a:rPr lang="cs-CZ" dirty="0"/>
              <a:t>v dokladech.</a:t>
            </a: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r>
              <a:rPr lang="cs-CZ" dirty="0"/>
              <a:t>Pro urychlení zpracování žádosti o platbu, zejména při velkém množství dat, bude možné využít import externí soupisky dokladů.</a:t>
            </a:r>
          </a:p>
        </p:txBody>
      </p:sp>
      <p:sp>
        <p:nvSpPr>
          <p:cNvPr id="3" name="Zástupný symbol pro číslo snímku 2">
            <a:extLst>
              <a:ext uri="{FF2B5EF4-FFF2-40B4-BE49-F238E27FC236}">
                <a16:creationId xmlns:a16="http://schemas.microsoft.com/office/drawing/2014/main" id="{FE249049-16C8-4859-A817-2A7526424E86}"/>
              </a:ext>
            </a:extLst>
          </p:cNvPr>
          <p:cNvSpPr>
            <a:spLocks noGrp="1"/>
          </p:cNvSpPr>
          <p:nvPr>
            <p:ph type="sldNum" sz="quarter" idx="12"/>
          </p:nvPr>
        </p:nvSpPr>
        <p:spPr/>
        <p:txBody>
          <a:bodyPr/>
          <a:lstStyle/>
          <a:p>
            <a:fld id="{4000C4B2-41BC-D741-8B94-B76DB6967C01}" type="slidenum">
              <a:rPr lang="en-US" smtClean="0"/>
              <a:pPr/>
              <a:t>98</a:t>
            </a:fld>
            <a:endParaRPr lang="en-US"/>
          </a:p>
        </p:txBody>
      </p:sp>
    </p:spTree>
    <p:extLst>
      <p:ext uri="{BB962C8B-B14F-4D97-AF65-F5344CB8AC3E}">
        <p14:creationId xmlns:p14="http://schemas.microsoft.com/office/powerpoint/2010/main" val="286487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lgn="just">
          <a:spcBef>
            <a:spcPts val="600"/>
          </a:spcBef>
          <a:spcAft>
            <a:spcPts val="600"/>
          </a:spcAft>
          <a:defRPr sz="1400" b="1" dirty="0" smtClean="0">
            <a:cs typeface="Arial" panose="020B0604020202020204" pitchFamily="34" charset="0"/>
          </a:defRPr>
        </a:defPPr>
      </a:lstStyle>
    </a:tx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1_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549CDEB83DA341B73C89BFF0739B7C" ma:contentTypeVersion="15" ma:contentTypeDescription="Create a new document." ma:contentTypeScope="" ma:versionID="4ed0c9ea3612ac0d555ffa13a6aaf278">
  <xsd:schema xmlns:xsd="http://www.w3.org/2001/XMLSchema" xmlns:xs="http://www.w3.org/2001/XMLSchema" xmlns:p="http://schemas.microsoft.com/office/2006/metadata/properties" xmlns:ns2="30e291ad-f7e7-49f6-86f9-67da3b83edbb" xmlns:ns3="55b9b8e6-ce93-484b-85c3-60be995bde3d" targetNamespace="http://schemas.microsoft.com/office/2006/metadata/properties" ma:root="true" ma:fieldsID="e6b37988cca0a3d2d9a9edf99b2a961d" ns2:_="" ns3:_="">
    <xsd:import namespace="30e291ad-f7e7-49f6-86f9-67da3b83edbb"/>
    <xsd:import namespace="55b9b8e6-ce93-484b-85c3-60be995bde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291ad-f7e7-49f6-86f9-67da3b83ed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38a382-c502-43bf-abac-d2fc79361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b9b8e6-ce93-484b-85c3-60be995bde3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8a37478-2f02-4567-ab3e-676bfd2a5623}" ma:internalName="TaxCatchAll" ma:showField="CatchAllData" ma:web="55b9b8e6-ce93-484b-85c3-60be995bde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b9b8e6-ce93-484b-85c3-60be995bde3d" xsi:nil="true"/>
    <lcf76f155ced4ddcb4097134ff3c332f xmlns="30e291ad-f7e7-49f6-86f9-67da3b83ed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8D82F1-1ED0-43C2-9EBA-BB98DA9B07BC}">
  <ds:schemaRefs>
    <ds:schemaRef ds:uri="http://schemas.microsoft.com/sharepoint/v3/contenttype/forms"/>
  </ds:schemaRefs>
</ds:datastoreItem>
</file>

<file path=customXml/itemProps2.xml><?xml version="1.0" encoding="utf-8"?>
<ds:datastoreItem xmlns:ds="http://schemas.openxmlformats.org/officeDocument/2006/customXml" ds:itemID="{B2B457D8-9ECA-4C89-8770-BDFC7C645AFB}">
  <ds:schemaRefs>
    <ds:schemaRef ds:uri="30e291ad-f7e7-49f6-86f9-67da3b83edbb"/>
    <ds:schemaRef ds:uri="55b9b8e6-ce93-484b-85c3-60be995b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34D971-6F12-4518-B0D7-0B94CB7AB393}">
  <ds:schemaRefs>
    <ds:schemaRef ds:uri="55b9b8e6-ce93-484b-85c3-60be995bde3d"/>
    <ds:schemaRef ds:uri="http://purl.org/dc/elements/1.1/"/>
    <ds:schemaRef ds:uri="30e291ad-f7e7-49f6-86f9-67da3b83edbb"/>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CRR template</Template>
  <TotalTime>3419</TotalTime>
  <Words>10320</Words>
  <Application>Microsoft Office PowerPoint</Application>
  <PresentationFormat>Předvádění na obrazovce (4:3)</PresentationFormat>
  <Paragraphs>869</Paragraphs>
  <Slides>109</Slides>
  <Notes>88</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109</vt:i4>
      </vt:variant>
    </vt:vector>
  </HeadingPairs>
  <TitlesOfParts>
    <vt:vector size="115" baseType="lpstr">
      <vt:lpstr>Arial</vt:lpstr>
      <vt:lpstr>Calibri</vt:lpstr>
      <vt:lpstr>Courier New</vt:lpstr>
      <vt:lpstr>Wingdings</vt:lpstr>
      <vt:lpstr>CRR template</vt:lpstr>
      <vt:lpstr>1_CRR template</vt:lpstr>
      <vt:lpstr>Prezentace aplikace PowerPoint</vt:lpstr>
      <vt:lpstr>Realizace projektu v IROP 2021-2027</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Soukupová Hana</cp:lastModifiedBy>
  <cp:revision>146</cp:revision>
  <cp:lastPrinted>2023-04-11T04:19:53Z</cp:lastPrinted>
  <dcterms:created xsi:type="dcterms:W3CDTF">2021-01-13T14:58:16Z</dcterms:created>
  <dcterms:modified xsi:type="dcterms:W3CDTF">2023-10-30T07:34:46Z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0x01010031549CDEB83DA341B73C89BFF0739B7C</vt:lpwstr>
  </property>
  <property fmtid="{D5CDD505-2E9C-101B-9397-08002B2CF9AE}" pid="3" name="MediaServiceImageTags">
    <vt:lpwstr/>
  </property>
</Properties>
</file>