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5"/>
  </p:notesMasterIdLst>
  <p:sldIdLst>
    <p:sldId id="256" r:id="rId2"/>
    <p:sldId id="279" r:id="rId3"/>
    <p:sldId id="281" r:id="rId4"/>
    <p:sldId id="282" r:id="rId5"/>
    <p:sldId id="284" r:id="rId6"/>
    <p:sldId id="276" r:id="rId7"/>
    <p:sldId id="260" r:id="rId8"/>
    <p:sldId id="258" r:id="rId9"/>
    <p:sldId id="257" r:id="rId10"/>
    <p:sldId id="259" r:id="rId11"/>
    <p:sldId id="261" r:id="rId12"/>
    <p:sldId id="262" r:id="rId13"/>
    <p:sldId id="263" r:id="rId14"/>
    <p:sldId id="264" r:id="rId15"/>
    <p:sldId id="265" r:id="rId16"/>
    <p:sldId id="268" r:id="rId17"/>
    <p:sldId id="266" r:id="rId18"/>
    <p:sldId id="271" r:id="rId19"/>
    <p:sldId id="269" r:id="rId20"/>
    <p:sldId id="272" r:id="rId21"/>
    <p:sldId id="273" r:id="rId22"/>
    <p:sldId id="274" r:id="rId23"/>
    <p:sldId id="275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047"/>
    <a:srgbClr val="84BF41"/>
    <a:srgbClr val="0066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48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1D61FD-6105-471F-8C09-017CF07BC5FF}" type="datetimeFigureOut">
              <a:rPr lang="cs-CZ" smtClean="0"/>
              <a:t>01.10.2023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365AD7-1BAE-473A-9C4E-AC05CCC84A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305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dirty="0" smtClean="0"/>
              <a:t>Upravte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834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text a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dirty="0" smtClean="0"/>
              <a:t>Upravte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386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38200" y="601363"/>
            <a:ext cx="10515600" cy="6755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226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dva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D544C04F-F656-7545-ACB7-AB4D9892CB7E}"/>
              </a:ext>
            </a:extLst>
          </p:cNvPr>
          <p:cNvSpPr txBox="1"/>
          <p:nvPr userDrawn="1"/>
        </p:nvSpPr>
        <p:spPr>
          <a:xfrm>
            <a:off x="1108739" y="4988966"/>
            <a:ext cx="4425789" cy="32316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>
              <a:spcAft>
                <a:spcPts val="450"/>
              </a:spcAft>
            </a:pPr>
            <a:r>
              <a:rPr lang="cs-CZ" sz="15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Popis 01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EEE12FB-FD72-504F-B1E0-98945D4D7889}"/>
              </a:ext>
            </a:extLst>
          </p:cNvPr>
          <p:cNvSpPr txBox="1"/>
          <p:nvPr userDrawn="1"/>
        </p:nvSpPr>
        <p:spPr>
          <a:xfrm>
            <a:off x="6108032" y="4994629"/>
            <a:ext cx="4425789" cy="32316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>
              <a:spcAft>
                <a:spcPts val="450"/>
              </a:spcAft>
            </a:pPr>
            <a:r>
              <a:rPr lang="cs-CZ" sz="15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Popis 02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838200" y="601363"/>
            <a:ext cx="10515600" cy="6755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671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072935"/>
            <a:ext cx="10363200" cy="1769118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cs-CZ" dirty="0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468126"/>
            <a:ext cx="9144000" cy="459216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 cap="none" baseline="0">
                <a:solidFill>
                  <a:srgbClr val="00604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 smtClean="0"/>
              <a:t>Sekce, odbor AOPK ČR autora prezentace</a:t>
            </a:r>
            <a:endParaRPr lang="en-US" dirty="0"/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A51E8B05-EF91-1143-8AA4-983037E4193E}"/>
              </a:ext>
            </a:extLst>
          </p:cNvPr>
          <p:cNvCxnSpPr>
            <a:cxnSpLocks/>
          </p:cNvCxnSpPr>
          <p:nvPr userDrawn="1"/>
        </p:nvCxnSpPr>
        <p:spPr>
          <a:xfrm>
            <a:off x="5375997" y="4206434"/>
            <a:ext cx="1440000" cy="0"/>
          </a:xfrm>
          <a:prstGeom prst="line">
            <a:avLst/>
          </a:prstGeom>
          <a:ln w="25400">
            <a:solidFill>
              <a:srgbClr val="84BF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délník 10">
            <a:extLst>
              <a:ext uri="{FF2B5EF4-FFF2-40B4-BE49-F238E27FC236}">
                <a16:creationId xmlns:a16="http://schemas.microsoft.com/office/drawing/2014/main" id="{231F6627-7280-8E47-9EAF-814EE4DB1F85}"/>
              </a:ext>
            </a:extLst>
          </p:cNvPr>
          <p:cNvSpPr/>
          <p:nvPr userDrawn="1"/>
        </p:nvSpPr>
        <p:spPr>
          <a:xfrm>
            <a:off x="1" y="6408000"/>
            <a:ext cx="12191999" cy="276999"/>
          </a:xfrm>
          <a:prstGeom prst="rect">
            <a:avLst/>
          </a:prstGeom>
          <a:solidFill>
            <a:srgbClr val="006648"/>
          </a:solidFill>
        </p:spPr>
        <p:txBody>
          <a:bodyPr wrap="square">
            <a:spAutoFit/>
          </a:bodyPr>
          <a:lstStyle/>
          <a:p>
            <a:pPr algn="ct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Agentura ochrany přírody a krajiny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10"/>
          </p:nvPr>
        </p:nvSpPr>
        <p:spPr>
          <a:xfrm>
            <a:off x="1524000" y="2973859"/>
            <a:ext cx="9144000" cy="494829"/>
          </a:xfrm>
        </p:spPr>
        <p:txBody>
          <a:bodyPr>
            <a:normAutofit/>
          </a:bodyPr>
          <a:lstStyle>
            <a:lvl1pPr marL="0" indent="0" algn="ctr">
              <a:buNone/>
              <a:defRPr sz="2000" b="1" cap="all" baseline="0">
                <a:solidFill>
                  <a:srgbClr val="84BF41"/>
                </a:solidFill>
              </a:defRPr>
            </a:lvl1pPr>
            <a:lvl2pPr marL="457200" indent="0" algn="ctr">
              <a:buNone/>
              <a:defRPr b="1">
                <a:solidFill>
                  <a:srgbClr val="84BF41"/>
                </a:solidFill>
              </a:defRPr>
            </a:lvl2pPr>
            <a:lvl3pPr marL="914400" indent="0" algn="ctr">
              <a:buNone/>
              <a:defRPr b="1">
                <a:solidFill>
                  <a:srgbClr val="84BF41"/>
                </a:solidFill>
              </a:defRPr>
            </a:lvl3pPr>
            <a:lvl4pPr marL="1371600" indent="0" algn="ctr">
              <a:buNone/>
              <a:defRPr b="1">
                <a:solidFill>
                  <a:srgbClr val="84BF41"/>
                </a:solidFill>
              </a:defRPr>
            </a:lvl4pPr>
            <a:lvl5pPr marL="1828800" indent="0" algn="ctr">
              <a:buNone/>
              <a:defRPr b="1">
                <a:solidFill>
                  <a:srgbClr val="84BF41"/>
                </a:solidFill>
              </a:defRPr>
            </a:lvl5pPr>
          </a:lstStyle>
          <a:p>
            <a:pPr lvl="0"/>
            <a:r>
              <a:rPr lang="cs-CZ" dirty="0" smtClean="0"/>
              <a:t>Upravte styly předlohy textu</a:t>
            </a:r>
            <a:endParaRPr lang="cs-CZ" dirty="0"/>
          </a:p>
        </p:txBody>
      </p:sp>
      <p:sp>
        <p:nvSpPr>
          <p:cNvPr id="10" name="Zástupný symbol pro obsah 9"/>
          <p:cNvSpPr>
            <a:spLocks noGrp="1"/>
          </p:cNvSpPr>
          <p:nvPr>
            <p:ph sz="quarter" idx="11" hasCustomPrompt="1"/>
          </p:nvPr>
        </p:nvSpPr>
        <p:spPr>
          <a:xfrm>
            <a:off x="1524000" y="4383088"/>
            <a:ext cx="9144000" cy="43656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cs-CZ" dirty="0" smtClean="0"/>
              <a:t>Datum a místo prezentace</a:t>
            </a:r>
          </a:p>
        </p:txBody>
      </p:sp>
    </p:spTree>
    <p:extLst>
      <p:ext uri="{BB962C8B-B14F-4D97-AF65-F5344CB8AC3E}">
        <p14:creationId xmlns:p14="http://schemas.microsoft.com/office/powerpoint/2010/main" val="2128321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 - hes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>
            <a:extLst>
              <a:ext uri="{FF2B5EF4-FFF2-40B4-BE49-F238E27FC236}">
                <a16:creationId xmlns:a16="http://schemas.microsoft.com/office/drawing/2014/main" id="{231F6627-7280-8E47-9EAF-814EE4DB1F85}"/>
              </a:ext>
            </a:extLst>
          </p:cNvPr>
          <p:cNvSpPr/>
          <p:nvPr userDrawn="1"/>
        </p:nvSpPr>
        <p:spPr>
          <a:xfrm>
            <a:off x="1" y="6408000"/>
            <a:ext cx="12191999" cy="230832"/>
          </a:xfrm>
          <a:prstGeom prst="rect">
            <a:avLst/>
          </a:prstGeom>
          <a:solidFill>
            <a:srgbClr val="006648"/>
          </a:solidFill>
        </p:spPr>
        <p:txBody>
          <a:bodyPr wrap="square">
            <a:spAutoFit/>
          </a:bodyPr>
          <a:lstStyle/>
          <a:p>
            <a:pPr algn="ctr"/>
            <a:r>
              <a:rPr lang="cs-CZ" sz="900" b="1" dirty="0" smtClean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900" b="1" dirty="0">
              <a:solidFill>
                <a:srgbClr val="84BF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 descr="Obsah obrázku objekt, hodiny, podepsat, červená&#10;&#10;Popis byl vytvořen automaticky">
            <a:extLst>
              <a:ext uri="{FF2B5EF4-FFF2-40B4-BE49-F238E27FC236}">
                <a16:creationId xmlns:a16="http://schemas.microsoft.com/office/drawing/2014/main" id="{C90CCDB6-AA76-E948-9BF6-ED5DFCE204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94867" y="2108588"/>
            <a:ext cx="9802265" cy="132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600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 - poděkování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>
            <a:extLst>
              <a:ext uri="{FF2B5EF4-FFF2-40B4-BE49-F238E27FC236}">
                <a16:creationId xmlns:a16="http://schemas.microsoft.com/office/drawing/2014/main" id="{231F6627-7280-8E47-9EAF-814EE4DB1F85}"/>
              </a:ext>
            </a:extLst>
          </p:cNvPr>
          <p:cNvSpPr/>
          <p:nvPr userDrawn="1"/>
        </p:nvSpPr>
        <p:spPr>
          <a:xfrm>
            <a:off x="1" y="6408000"/>
            <a:ext cx="12191999" cy="230832"/>
          </a:xfrm>
          <a:prstGeom prst="rect">
            <a:avLst/>
          </a:prstGeom>
          <a:solidFill>
            <a:srgbClr val="006648"/>
          </a:solidFill>
        </p:spPr>
        <p:txBody>
          <a:bodyPr wrap="square">
            <a:spAutoFit/>
          </a:bodyPr>
          <a:lstStyle/>
          <a:p>
            <a:pPr algn="ctr"/>
            <a:r>
              <a:rPr lang="cs-CZ" sz="900" b="1" dirty="0" smtClean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900" b="1" dirty="0">
              <a:solidFill>
                <a:srgbClr val="84BF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D77D59A-2FEA-CC43-BD82-6E7C55D60A65}"/>
              </a:ext>
            </a:extLst>
          </p:cNvPr>
          <p:cNvSpPr txBox="1"/>
          <p:nvPr userDrawn="1"/>
        </p:nvSpPr>
        <p:spPr>
          <a:xfrm>
            <a:off x="1100753" y="2837981"/>
            <a:ext cx="9679543" cy="163121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cs-CZ" sz="5400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DĚKUJEME</a:t>
            </a:r>
          </a:p>
          <a:p>
            <a:pPr algn="ctr">
              <a:lnSpc>
                <a:spcPts val="6000"/>
              </a:lnSpc>
            </a:pPr>
            <a:r>
              <a:rPr lang="cs-CZ" sz="5400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ZA POZORNOST</a:t>
            </a:r>
          </a:p>
        </p:txBody>
      </p:sp>
      <p:pic>
        <p:nvPicPr>
          <p:cNvPr id="6" name="Obrázek 5" descr="Obsah obrázku jídlo, podepsat&#10;&#10;Popis byl vytvořen automaticky">
            <a:extLst>
              <a:ext uri="{FF2B5EF4-FFF2-40B4-BE49-F238E27FC236}">
                <a16:creationId xmlns:a16="http://schemas.microsoft.com/office/drawing/2014/main" id="{CDCE3E6D-C4B3-0746-89F1-CFFA8D31A4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21949" y="935561"/>
            <a:ext cx="2348101" cy="132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992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601363"/>
            <a:ext cx="10515600" cy="6755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0DD05D7-C9DF-4349-BDEF-AB05CF40B40B}"/>
              </a:ext>
            </a:extLst>
          </p:cNvPr>
          <p:cNvSpPr/>
          <p:nvPr userDrawn="1"/>
        </p:nvSpPr>
        <p:spPr>
          <a:xfrm>
            <a:off x="9588477" y="6408000"/>
            <a:ext cx="21795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12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2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</p:spTree>
    <p:extLst>
      <p:ext uri="{BB962C8B-B14F-4D97-AF65-F5344CB8AC3E}">
        <p14:creationId xmlns:p14="http://schemas.microsoft.com/office/powerpoint/2010/main" val="2347142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79" r:id="rId3"/>
    <p:sldLayoutId id="2147483684" r:id="rId4"/>
    <p:sldLayoutId id="2147483673" r:id="rId5"/>
    <p:sldLayoutId id="2147483685" r:id="rId6"/>
    <p:sldLayoutId id="2147483686" r:id="rId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rgbClr val="006047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604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604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604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604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604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IROP</a:t>
            </a:r>
            <a:br>
              <a:rPr lang="cs-CZ" dirty="0" smtClean="0"/>
            </a:br>
            <a:r>
              <a:rPr lang="cs-CZ" sz="3600" dirty="0" smtClean="0"/>
              <a:t>hodnotící kritéria AOPK ČR</a:t>
            </a:r>
            <a:endParaRPr lang="cs-CZ" sz="36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Regionální pracoviště Střední Čechy, Mgr. Jakub Stodola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2015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cap="none" dirty="0" smtClean="0"/>
              <a:t>„Zelená“ specifická </a:t>
            </a:r>
            <a:r>
              <a:rPr lang="cs-CZ" cap="none" dirty="0" err="1" smtClean="0"/>
              <a:t>kriteria</a:t>
            </a:r>
            <a:endParaRPr lang="cs-CZ" cap="none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9102969" cy="4351338"/>
          </a:xfrm>
        </p:spPr>
        <p:txBody>
          <a:bodyPr/>
          <a:lstStyle/>
          <a:p>
            <a:r>
              <a:rPr lang="cs-CZ" dirty="0" smtClean="0"/>
              <a:t>Kritéria SC 2.2 Zelená </a:t>
            </a:r>
            <a:br>
              <a:rPr lang="cs-CZ" dirty="0" smtClean="0"/>
            </a:br>
            <a:r>
              <a:rPr lang="cs-CZ" dirty="0" smtClean="0"/>
              <a:t>infrastruktura měst a obcí</a:t>
            </a:r>
          </a:p>
          <a:p>
            <a:endParaRPr lang="cs-CZ" dirty="0"/>
          </a:p>
          <a:p>
            <a:endParaRPr lang="cs-CZ" dirty="0" smtClean="0"/>
          </a:p>
          <a:p>
            <a:pPr marL="0" indent="0">
              <a:buNone/>
            </a:pPr>
            <a:r>
              <a:rPr lang="cs-CZ" sz="3200" dirty="0" smtClean="0"/>
              <a:t>    </a:t>
            </a:r>
            <a:r>
              <a:rPr lang="cs-CZ" sz="4000" b="1" dirty="0" smtClean="0"/>
              <a:t>ANO      NE   </a:t>
            </a:r>
            <a:endParaRPr lang="cs-CZ" sz="32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4617" y="1711521"/>
            <a:ext cx="7124440" cy="4512332"/>
          </a:xfrm>
          <a:prstGeom prst="rect">
            <a:avLst/>
          </a:prstGeom>
        </p:spPr>
      </p:pic>
      <p:sp>
        <p:nvSpPr>
          <p:cNvPr id="6" name="Ovál 5"/>
          <p:cNvSpPr/>
          <p:nvPr/>
        </p:nvSpPr>
        <p:spPr>
          <a:xfrm>
            <a:off x="8839199" y="4837724"/>
            <a:ext cx="498837" cy="29698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8839198" y="5358851"/>
            <a:ext cx="498837" cy="29698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nice 8"/>
          <p:cNvCxnSpPr/>
          <p:nvPr/>
        </p:nvCxnSpPr>
        <p:spPr>
          <a:xfrm flipV="1">
            <a:off x="2677532" y="3399691"/>
            <a:ext cx="547752" cy="773723"/>
          </a:xfrm>
          <a:prstGeom prst="line">
            <a:avLst/>
          </a:prstGeom>
          <a:ln w="76200">
            <a:solidFill>
              <a:srgbClr val="0060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210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cap="none" dirty="0" smtClean="0"/>
              <a:t>„Zelená“ specifická </a:t>
            </a:r>
            <a:r>
              <a:rPr lang="cs-CZ" cap="none" dirty="0" err="1" smtClean="0"/>
              <a:t>kriteria</a:t>
            </a:r>
            <a:endParaRPr lang="cs-CZ" cap="none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9102969" cy="435133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cs-CZ" dirty="0" smtClean="0"/>
              <a:t>„</a:t>
            </a:r>
            <a:r>
              <a:rPr lang="cs-CZ" dirty="0"/>
              <a:t>Vegetační část projektu obsahuje dostatečné zhodnocení stávajícího stavu území (biodiverzity a ostatních přírodovědných hodnot) a stávajících vegetačních prvků</a:t>
            </a:r>
            <a:r>
              <a:rPr lang="cs-CZ" dirty="0" smtClean="0"/>
              <a:t>.“ </a:t>
            </a:r>
            <a:r>
              <a:rPr lang="cs-CZ" dirty="0"/>
              <a:t>	</a:t>
            </a:r>
          </a:p>
          <a:p>
            <a:r>
              <a:rPr lang="cs-CZ" dirty="0" smtClean="0"/>
              <a:t>Dendrologický průzkum </a:t>
            </a:r>
            <a:r>
              <a:rPr lang="cs-CZ" sz="1200" dirty="0" smtClean="0"/>
              <a:t>(dle arboristických standardů)</a:t>
            </a:r>
          </a:p>
          <a:p>
            <a:r>
              <a:rPr lang="cs-CZ" dirty="0" smtClean="0"/>
              <a:t>Biologický průzkum </a:t>
            </a:r>
            <a:r>
              <a:rPr lang="cs-CZ" sz="1200" dirty="0" smtClean="0"/>
              <a:t>(</a:t>
            </a:r>
            <a:r>
              <a:rPr lang="cs-CZ" sz="1200" u="sng" dirty="0" smtClean="0"/>
              <a:t>ne</a:t>
            </a:r>
            <a:r>
              <a:rPr lang="cs-CZ" sz="1200" dirty="0" smtClean="0"/>
              <a:t>jedná se o biologické hodnocení dle zákona 114/1992 Sb.)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303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cap="none" dirty="0" smtClean="0"/>
              <a:t>„Zelená“ specifická </a:t>
            </a:r>
            <a:r>
              <a:rPr lang="cs-CZ" cap="none" dirty="0" err="1" smtClean="0"/>
              <a:t>kriteria</a:t>
            </a:r>
            <a:endParaRPr lang="cs-CZ" cap="none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9102969" cy="4351338"/>
          </a:xfrm>
        </p:spPr>
        <p:txBody>
          <a:bodyPr/>
          <a:lstStyle/>
          <a:p>
            <a:pPr marL="457200" indent="-457200">
              <a:buFont typeface="+mj-lt"/>
              <a:buAutoNum type="arabicPeriod" startAt="2"/>
            </a:pPr>
            <a:r>
              <a:rPr lang="cs-CZ" dirty="0" smtClean="0"/>
              <a:t>„Vegetační </a:t>
            </a:r>
            <a:r>
              <a:rPr lang="cs-CZ" dirty="0"/>
              <a:t>část projektu naplňuje cíle podpory a jeho přínosy k naplnění cílů podpory nejsou </a:t>
            </a:r>
            <a:r>
              <a:rPr lang="cs-CZ" dirty="0" smtClean="0"/>
              <a:t>zanedbatelné.“</a:t>
            </a:r>
            <a:r>
              <a:rPr lang="cs-CZ" dirty="0"/>
              <a:t>	</a:t>
            </a:r>
            <a:endParaRPr lang="cs-CZ" dirty="0" smtClean="0"/>
          </a:p>
          <a:p>
            <a:pPr marL="457200" indent="-457200">
              <a:buFont typeface="+mj-lt"/>
              <a:buAutoNum type="arabicPeriod" startAt="2"/>
            </a:pPr>
            <a:endParaRPr lang="cs-CZ" dirty="0"/>
          </a:p>
          <a:p>
            <a:r>
              <a:rPr lang="cs-CZ" dirty="0" smtClean="0"/>
              <a:t>Adaptace na změnu klimatu</a:t>
            </a:r>
          </a:p>
          <a:p>
            <a:r>
              <a:rPr lang="cs-CZ" dirty="0" smtClean="0"/>
              <a:t>Posílení biodiverzity</a:t>
            </a:r>
          </a:p>
          <a:p>
            <a:r>
              <a:rPr lang="cs-CZ" dirty="0" smtClean="0"/>
              <a:t>Zlepšení funkčnosti vegetačních prvků</a:t>
            </a:r>
          </a:p>
          <a:p>
            <a:pPr marL="457200" indent="-457200">
              <a:buFont typeface="+mj-lt"/>
              <a:buAutoNum type="arabicPeriod" startAt="2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543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cap="none" dirty="0" smtClean="0"/>
              <a:t>„Zelená“ specifická </a:t>
            </a:r>
            <a:r>
              <a:rPr lang="cs-CZ" cap="none" dirty="0" err="1" smtClean="0"/>
              <a:t>kriteria</a:t>
            </a:r>
            <a:endParaRPr lang="cs-CZ" cap="none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9102969" cy="4351338"/>
          </a:xfrm>
        </p:spPr>
        <p:txBody>
          <a:bodyPr/>
          <a:lstStyle/>
          <a:p>
            <a:pPr marL="457200" indent="-457200">
              <a:buFont typeface="+mj-lt"/>
              <a:buAutoNum type="arabicPeriod" startAt="3"/>
            </a:pPr>
            <a:r>
              <a:rPr lang="cs-CZ" dirty="0" smtClean="0"/>
              <a:t>„Navrhovaná </a:t>
            </a:r>
            <a:r>
              <a:rPr lang="cs-CZ" dirty="0"/>
              <a:t>opatření jsou v souladu se Standardy péče o přírodu a krajinu, pokud jsou pro daná opatření zpracovány a schváleny. Pokud se navržené řešení od standardů odchyluje, jsou odchylky v dokumentaci identifikovány, srozumitelně popsány a zdůvodněny</a:t>
            </a:r>
            <a:r>
              <a:rPr lang="cs-CZ" dirty="0" smtClean="0"/>
              <a:t>.“</a:t>
            </a:r>
          </a:p>
          <a:p>
            <a:pPr marL="457200" indent="-457200">
              <a:buFont typeface="+mj-lt"/>
              <a:buAutoNum type="arabicPeriod" startAt="3"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		   </a:t>
            </a:r>
            <a:r>
              <a:rPr lang="cs-CZ" sz="3600" b="1" dirty="0" smtClean="0"/>
              <a:t>standardy.nature.cz</a:t>
            </a:r>
            <a:r>
              <a:rPr lang="cs-CZ" sz="3200" b="1" dirty="0"/>
              <a:t>	</a:t>
            </a:r>
          </a:p>
          <a:p>
            <a:pPr marL="457200" indent="-457200">
              <a:buFont typeface="+mj-lt"/>
              <a:buAutoNum type="arabicPeriod" startAt="3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223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199" y="2500923"/>
            <a:ext cx="9102969" cy="3676039"/>
          </a:xfrm>
        </p:spPr>
        <p:txBody>
          <a:bodyPr/>
          <a:lstStyle/>
          <a:p>
            <a:r>
              <a:rPr lang="cs-CZ" dirty="0" smtClean="0"/>
              <a:t>Hodnocení </a:t>
            </a:r>
            <a:r>
              <a:rPr lang="cs-CZ" dirty="0"/>
              <a:t>stavu </a:t>
            </a:r>
            <a:r>
              <a:rPr lang="cs-CZ" dirty="0" smtClean="0"/>
              <a:t>stromů</a:t>
            </a:r>
          </a:p>
          <a:p>
            <a:r>
              <a:rPr lang="cs-CZ" dirty="0" smtClean="0"/>
              <a:t>Ochrana </a:t>
            </a:r>
            <a:r>
              <a:rPr lang="cs-CZ" dirty="0"/>
              <a:t>dřevin při stavební </a:t>
            </a:r>
            <a:r>
              <a:rPr lang="cs-CZ" dirty="0" smtClean="0"/>
              <a:t>činnosti</a:t>
            </a:r>
          </a:p>
          <a:p>
            <a:r>
              <a:rPr lang="cs-CZ" dirty="0" smtClean="0"/>
              <a:t>Výsadba stromů</a:t>
            </a:r>
          </a:p>
          <a:p>
            <a:r>
              <a:rPr lang="cs-CZ" dirty="0" smtClean="0"/>
              <a:t>Řez </a:t>
            </a:r>
            <a:r>
              <a:rPr lang="cs-CZ" dirty="0"/>
              <a:t>stromů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t="3640"/>
          <a:stretch/>
        </p:blipFill>
        <p:spPr>
          <a:xfrm>
            <a:off x="0" y="0"/>
            <a:ext cx="12192000" cy="212527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8854" y="3782647"/>
            <a:ext cx="8205332" cy="244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76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cap="none" dirty="0" smtClean="0"/>
              <a:t>„Zelená“ specifická </a:t>
            </a:r>
            <a:r>
              <a:rPr lang="cs-CZ" cap="none" dirty="0" err="1" smtClean="0"/>
              <a:t>kriteria</a:t>
            </a:r>
            <a:endParaRPr lang="cs-CZ" cap="none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9102969" cy="4351338"/>
          </a:xfrm>
        </p:spPr>
        <p:txBody>
          <a:bodyPr/>
          <a:lstStyle/>
          <a:p>
            <a:pPr marL="457200" indent="-457200">
              <a:buFont typeface="+mj-lt"/>
              <a:buAutoNum type="arabicPeriod" startAt="4"/>
            </a:pPr>
            <a:r>
              <a:rPr lang="cs-CZ" dirty="0" smtClean="0"/>
              <a:t>„V </a:t>
            </a:r>
            <a:r>
              <a:rPr lang="cs-CZ" dirty="0"/>
              <a:t>projektu zasahujícího do vegetace je dostatečně zhodnocen vliv průběhu realizace opatření na funkce ekosystémů, realizace projektu nezpůsobí trvalý pokles biodiverzity v lokalitě a zároveň nedojde k nevratnému negativnímu ovlivnění nebo zásahu do biotopů zvláště chráněných nebo ohrožených druhů rostlin a živočichů</a:t>
            </a:r>
            <a:r>
              <a:rPr lang="cs-CZ" dirty="0" smtClean="0"/>
              <a:t>.“ </a:t>
            </a:r>
            <a:r>
              <a:rPr lang="cs-CZ" dirty="0"/>
              <a:t>	</a:t>
            </a:r>
          </a:p>
          <a:p>
            <a:pPr marL="457200" indent="-457200">
              <a:buFont typeface="+mj-lt"/>
              <a:buAutoNum type="arabicPeriod" startAt="4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452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cap="none" dirty="0" smtClean="0"/>
              <a:t>„Zelená“ specifická </a:t>
            </a:r>
            <a:r>
              <a:rPr lang="cs-CZ" cap="none" dirty="0" err="1" smtClean="0"/>
              <a:t>kriteria</a:t>
            </a:r>
            <a:endParaRPr lang="cs-CZ" cap="none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9102969" cy="4351338"/>
          </a:xfrm>
        </p:spPr>
        <p:txBody>
          <a:bodyPr/>
          <a:lstStyle/>
          <a:p>
            <a:pPr marL="457200" indent="-457200">
              <a:buFont typeface="+mj-lt"/>
              <a:buAutoNum type="arabicPeriod" startAt="4"/>
            </a:pPr>
            <a:r>
              <a:rPr lang="cs-CZ" dirty="0" smtClean="0"/>
              <a:t>„V </a:t>
            </a:r>
            <a:r>
              <a:rPr lang="cs-CZ" dirty="0"/>
              <a:t>projektu zasahujícího do vegetace je dostatečně zhodnocen vliv průběhu realizace opatření na funkce ekosystémů, realizace projektu nezpůsobí trvalý pokles biodiverzity v lokalitě a zároveň nedojde k nevratnému negativnímu ovlivnění nebo zásahu do biotopů zvláště chráněných nebo ohrožených druhů rostlin a živočichů</a:t>
            </a:r>
            <a:r>
              <a:rPr lang="cs-CZ" dirty="0" smtClean="0"/>
              <a:t>.“ </a:t>
            </a:r>
            <a:r>
              <a:rPr lang="cs-CZ" dirty="0"/>
              <a:t>	</a:t>
            </a:r>
          </a:p>
          <a:p>
            <a:pPr marL="457200" indent="-457200">
              <a:buFont typeface="+mj-lt"/>
              <a:buAutoNum type="arabicPeriod" startAt="4"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508" y="1160585"/>
            <a:ext cx="3196492" cy="569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51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cap="none" dirty="0" smtClean="0"/>
              <a:t>„Zelená“ specifická </a:t>
            </a:r>
            <a:r>
              <a:rPr lang="cs-CZ" cap="none" dirty="0" err="1" smtClean="0"/>
              <a:t>kriteria</a:t>
            </a:r>
            <a:endParaRPr lang="cs-CZ" cap="none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7" y="0"/>
            <a:ext cx="11100162" cy="623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37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cap="none" dirty="0" smtClean="0"/>
              <a:t>„Zelená“ specifická </a:t>
            </a:r>
            <a:r>
              <a:rPr lang="cs-CZ" cap="none" dirty="0" err="1" smtClean="0"/>
              <a:t>kriteria</a:t>
            </a:r>
            <a:endParaRPr lang="cs-CZ" cap="none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9102969" cy="4351338"/>
          </a:xfrm>
        </p:spPr>
        <p:txBody>
          <a:bodyPr/>
          <a:lstStyle/>
          <a:p>
            <a:pPr marL="457200" indent="-457200">
              <a:buFont typeface="+mj-lt"/>
              <a:buAutoNum type="arabicPeriod" startAt="4"/>
            </a:pPr>
            <a:r>
              <a:rPr lang="cs-CZ" dirty="0" smtClean="0"/>
              <a:t>„V </a:t>
            </a:r>
            <a:r>
              <a:rPr lang="cs-CZ" dirty="0"/>
              <a:t>projektu zasahujícího do vegetace je dostatečně zhodnocen vliv průběhu realizace opatření na funkce ekosystémů, realizace projektu nezpůsobí trvalý pokles biodiverzity v lokalitě a zároveň nedojde k nevratnému negativnímu ovlivnění nebo zásahu do biotopů zvláště chráněných nebo ohrožených druhů rostlin a živočichů</a:t>
            </a:r>
            <a:r>
              <a:rPr lang="cs-CZ" dirty="0" smtClean="0"/>
              <a:t>.“ </a:t>
            </a:r>
            <a:r>
              <a:rPr lang="cs-CZ" dirty="0"/>
              <a:t>	</a:t>
            </a:r>
          </a:p>
          <a:p>
            <a:pPr marL="457200" indent="-457200">
              <a:buFont typeface="+mj-lt"/>
              <a:buAutoNum type="arabicPeriod" startAt="4"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0800" y="-1659"/>
            <a:ext cx="8331200" cy="622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6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cap="none" dirty="0" smtClean="0"/>
              <a:t>„Zelená“ specifická </a:t>
            </a:r>
            <a:r>
              <a:rPr lang="cs-CZ" cap="none" dirty="0" err="1" smtClean="0"/>
              <a:t>kriteria</a:t>
            </a:r>
            <a:endParaRPr lang="cs-CZ" cap="none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9102969" cy="4351338"/>
          </a:xfrm>
        </p:spPr>
        <p:txBody>
          <a:bodyPr/>
          <a:lstStyle/>
          <a:p>
            <a:pPr marL="457200" indent="-457200">
              <a:buFont typeface="+mj-lt"/>
              <a:buAutoNum type="arabicPeriod" startAt="5"/>
            </a:pPr>
            <a:r>
              <a:rPr lang="cs-CZ" dirty="0" smtClean="0"/>
              <a:t>„</a:t>
            </a:r>
            <a:r>
              <a:rPr lang="cs-CZ" dirty="0"/>
              <a:t>Projekt není v kolizi s ostatními zájmy chráněnými dle zákona č. 114/1992 Sb., o ochraně přírody a krajiny</a:t>
            </a:r>
            <a:r>
              <a:rPr lang="cs-CZ" dirty="0" smtClean="0"/>
              <a:t>.“</a:t>
            </a:r>
            <a:r>
              <a:rPr lang="cs-CZ" dirty="0"/>
              <a:t>	</a:t>
            </a:r>
          </a:p>
          <a:p>
            <a:pPr marL="457200" indent="-457200">
              <a:buFont typeface="+mj-lt"/>
              <a:buAutoNum type="arabicPeriod" startAt="5"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410" y="2751014"/>
            <a:ext cx="3020545" cy="316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6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453581"/>
            <a:ext cx="10515600" cy="1039868"/>
          </a:xfrm>
        </p:spPr>
        <p:txBody>
          <a:bodyPr>
            <a:normAutofit/>
          </a:bodyPr>
          <a:lstStyle/>
          <a:p>
            <a:pPr algn="ctr"/>
            <a:r>
              <a:rPr lang="cs-CZ" cap="none" dirty="0" smtClean="0"/>
              <a:t>Podporované projekty</a:t>
            </a:r>
            <a:endParaRPr lang="cs-CZ" cap="none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sz="1500" dirty="0" smtClean="0"/>
              <a:t>plošný </a:t>
            </a:r>
            <a:r>
              <a:rPr lang="cs-CZ" sz="1500" dirty="0"/>
              <a:t>i kvalitativní </a:t>
            </a:r>
            <a:r>
              <a:rPr lang="cs-CZ" sz="1500" b="1" dirty="0">
                <a:solidFill>
                  <a:srgbClr val="84BF41"/>
                </a:solidFill>
              </a:rPr>
              <a:t>rozvoj zelené a modré infrastruktury</a:t>
            </a:r>
            <a:r>
              <a:rPr lang="cs-CZ" sz="1500" dirty="0"/>
              <a:t>,</a:t>
            </a:r>
          </a:p>
          <a:p>
            <a:endParaRPr lang="cs-CZ" sz="1500" dirty="0"/>
          </a:p>
          <a:p>
            <a:r>
              <a:rPr lang="cs-CZ" sz="1500" dirty="0"/>
              <a:t>snížení znečištění ovzduší a vody,</a:t>
            </a:r>
          </a:p>
          <a:p>
            <a:endParaRPr lang="cs-CZ" sz="1500" dirty="0"/>
          </a:p>
          <a:p>
            <a:r>
              <a:rPr lang="cs-CZ" sz="1500" dirty="0"/>
              <a:t>snížení hlučnosti,</a:t>
            </a:r>
          </a:p>
          <a:p>
            <a:endParaRPr lang="cs-CZ" sz="1500" dirty="0"/>
          </a:p>
          <a:p>
            <a:r>
              <a:rPr lang="cs-CZ" sz="1500" b="1" dirty="0">
                <a:solidFill>
                  <a:srgbClr val="84BF41"/>
                </a:solidFill>
              </a:rPr>
              <a:t>efektivní hospodaření se srážkovou vodou</a:t>
            </a:r>
          </a:p>
          <a:p>
            <a:endParaRPr lang="cs-CZ" sz="1500" dirty="0"/>
          </a:p>
          <a:p>
            <a:endParaRPr lang="cs-CZ" sz="15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892" y="1268379"/>
            <a:ext cx="3509108" cy="496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7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cap="none" dirty="0" smtClean="0"/>
              <a:t>„Zelená“ specifická </a:t>
            </a:r>
            <a:r>
              <a:rPr lang="cs-CZ" cap="none" dirty="0" err="1" smtClean="0"/>
              <a:t>kriteria</a:t>
            </a:r>
            <a:endParaRPr lang="cs-CZ" cap="none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9102969" cy="4351338"/>
          </a:xfrm>
        </p:spPr>
        <p:txBody>
          <a:bodyPr/>
          <a:lstStyle/>
          <a:p>
            <a:pPr marL="457200" indent="-457200">
              <a:buFont typeface="+mj-lt"/>
              <a:buAutoNum type="arabicPeriod" startAt="6"/>
            </a:pPr>
            <a:r>
              <a:rPr lang="cs-CZ" dirty="0" smtClean="0"/>
              <a:t>„</a:t>
            </a:r>
            <a:r>
              <a:rPr lang="cs-CZ" dirty="0"/>
              <a:t>Pokud je projekt realizován v ZCHÚ (nebo jeho OP) nebo v lokalitě soustavy Natura 2000, není v rozporu s plánem péče o ZCHÚ, zásadami péče ani se souhrnem doporučených opatření pro lokalitu soustavy Natura </a:t>
            </a:r>
            <a:r>
              <a:rPr lang="cs-CZ" dirty="0" smtClean="0"/>
              <a:t>2000.“</a:t>
            </a:r>
            <a:r>
              <a:rPr lang="cs-CZ" dirty="0"/>
              <a:t>	</a:t>
            </a:r>
          </a:p>
          <a:p>
            <a:pPr marL="457200" indent="-457200">
              <a:buFont typeface="+mj-lt"/>
              <a:buAutoNum type="arabicPeriod" startAt="6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209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cap="none" dirty="0" smtClean="0"/>
              <a:t>„Zelená“ specifická </a:t>
            </a:r>
            <a:r>
              <a:rPr lang="cs-CZ" cap="none" dirty="0" err="1" smtClean="0"/>
              <a:t>kriteria</a:t>
            </a:r>
            <a:endParaRPr lang="cs-CZ" cap="none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9102969" cy="4351338"/>
          </a:xfrm>
        </p:spPr>
        <p:txBody>
          <a:bodyPr/>
          <a:lstStyle/>
          <a:p>
            <a:pPr marL="457200" indent="-457200">
              <a:buFont typeface="+mj-lt"/>
              <a:buAutoNum type="arabicPeriod" startAt="7"/>
            </a:pPr>
            <a:r>
              <a:rPr lang="cs-CZ" dirty="0" smtClean="0"/>
              <a:t>„</a:t>
            </a:r>
            <a:r>
              <a:rPr lang="cs-CZ" dirty="0"/>
              <a:t>V rámci realizace budou vysazovány stanovištně vhodné dřeviny</a:t>
            </a:r>
            <a:r>
              <a:rPr lang="cs-CZ" dirty="0" smtClean="0"/>
              <a:t>.“</a:t>
            </a:r>
            <a:endParaRPr lang="cs-CZ" dirty="0"/>
          </a:p>
          <a:p>
            <a:pPr marL="457200" indent="-457200">
              <a:buFont typeface="+mj-lt"/>
              <a:buAutoNum type="arabicPeriod" startAt="7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242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275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631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601363"/>
            <a:ext cx="10515600" cy="1039868"/>
          </a:xfrm>
        </p:spPr>
        <p:txBody>
          <a:bodyPr>
            <a:normAutofit/>
          </a:bodyPr>
          <a:lstStyle/>
          <a:p>
            <a:pPr algn="ctr"/>
            <a:r>
              <a:rPr lang="cs-CZ" cap="none" dirty="0" smtClean="0"/>
              <a:t>Podporované projekty</a:t>
            </a:r>
            <a:endParaRPr lang="cs-CZ" cap="none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sz="1500" dirty="0" smtClean="0"/>
              <a:t>plošný </a:t>
            </a:r>
            <a:r>
              <a:rPr lang="cs-CZ" sz="1500" dirty="0"/>
              <a:t>i kvalitativní </a:t>
            </a:r>
            <a:r>
              <a:rPr lang="cs-CZ" sz="1500" b="1" dirty="0">
                <a:solidFill>
                  <a:srgbClr val="84BF41"/>
                </a:solidFill>
              </a:rPr>
              <a:t>rozvoj zelené a modré infrastruktury</a:t>
            </a:r>
            <a:r>
              <a:rPr lang="cs-CZ" sz="1500" dirty="0"/>
              <a:t>,</a:t>
            </a:r>
          </a:p>
          <a:p>
            <a:endParaRPr lang="cs-CZ" sz="1500" dirty="0"/>
          </a:p>
          <a:p>
            <a:r>
              <a:rPr lang="cs-CZ" sz="1500" dirty="0"/>
              <a:t>snížení znečištění ovzduší a vody,</a:t>
            </a:r>
          </a:p>
          <a:p>
            <a:endParaRPr lang="cs-CZ" sz="1500" dirty="0"/>
          </a:p>
          <a:p>
            <a:r>
              <a:rPr lang="cs-CZ" sz="1500" dirty="0"/>
              <a:t>snížení hlučnosti,</a:t>
            </a:r>
          </a:p>
          <a:p>
            <a:endParaRPr lang="cs-CZ" sz="1500" dirty="0"/>
          </a:p>
          <a:p>
            <a:r>
              <a:rPr lang="cs-CZ" sz="1500" b="1" dirty="0">
                <a:solidFill>
                  <a:srgbClr val="84BF41"/>
                </a:solidFill>
              </a:rPr>
              <a:t>efektivní hospodaření se srážkovou vodou</a:t>
            </a:r>
          </a:p>
          <a:p>
            <a:endParaRPr lang="cs-CZ" sz="1500" dirty="0"/>
          </a:p>
          <a:p>
            <a:r>
              <a:rPr lang="cs-CZ" sz="1500" dirty="0"/>
              <a:t>snížení dopadů tepelných ostrovů,</a:t>
            </a:r>
          </a:p>
          <a:p>
            <a:endParaRPr lang="cs-CZ" sz="1500" dirty="0"/>
          </a:p>
          <a:p>
            <a:endParaRPr lang="cs-CZ" sz="1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418" y="1825625"/>
            <a:ext cx="6409345" cy="407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83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601363"/>
            <a:ext cx="10515600" cy="1039868"/>
          </a:xfrm>
        </p:spPr>
        <p:txBody>
          <a:bodyPr>
            <a:normAutofit/>
          </a:bodyPr>
          <a:lstStyle/>
          <a:p>
            <a:pPr algn="ctr"/>
            <a:r>
              <a:rPr lang="cs-CZ" cap="none" dirty="0" smtClean="0"/>
              <a:t>Podporované projekty</a:t>
            </a:r>
            <a:endParaRPr lang="cs-CZ" cap="none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sz="1500" dirty="0" smtClean="0"/>
              <a:t>plošný </a:t>
            </a:r>
            <a:r>
              <a:rPr lang="cs-CZ" sz="1500" dirty="0"/>
              <a:t>i kvalitativní </a:t>
            </a:r>
            <a:r>
              <a:rPr lang="cs-CZ" sz="1500" b="1" dirty="0">
                <a:solidFill>
                  <a:srgbClr val="84BF41"/>
                </a:solidFill>
              </a:rPr>
              <a:t>rozvoj zelené a modré infrastruktury</a:t>
            </a:r>
            <a:r>
              <a:rPr lang="cs-CZ" sz="1500" dirty="0"/>
              <a:t>,</a:t>
            </a:r>
          </a:p>
          <a:p>
            <a:endParaRPr lang="cs-CZ" sz="1500" dirty="0"/>
          </a:p>
          <a:p>
            <a:r>
              <a:rPr lang="cs-CZ" sz="1500" dirty="0"/>
              <a:t>snížení znečištění ovzduší a vody,</a:t>
            </a:r>
          </a:p>
          <a:p>
            <a:endParaRPr lang="cs-CZ" sz="1500" dirty="0"/>
          </a:p>
          <a:p>
            <a:r>
              <a:rPr lang="cs-CZ" sz="1500" dirty="0"/>
              <a:t>snížení hlučnosti,</a:t>
            </a:r>
          </a:p>
          <a:p>
            <a:endParaRPr lang="cs-CZ" sz="1500" dirty="0"/>
          </a:p>
          <a:p>
            <a:r>
              <a:rPr lang="cs-CZ" sz="1500" b="1" dirty="0">
                <a:solidFill>
                  <a:srgbClr val="84BF41"/>
                </a:solidFill>
              </a:rPr>
              <a:t>efektivní hospodaření se srážkovou vodou</a:t>
            </a:r>
          </a:p>
          <a:p>
            <a:endParaRPr lang="cs-CZ" sz="1500" dirty="0"/>
          </a:p>
          <a:p>
            <a:r>
              <a:rPr lang="cs-CZ" sz="1500" dirty="0"/>
              <a:t>snížení dopadů tepelných ostrovů,</a:t>
            </a:r>
          </a:p>
          <a:p>
            <a:endParaRPr lang="cs-CZ" sz="1500" dirty="0"/>
          </a:p>
          <a:p>
            <a:r>
              <a:rPr lang="cs-CZ" sz="1500" b="1" dirty="0" smtClean="0">
                <a:solidFill>
                  <a:srgbClr val="84BF41"/>
                </a:solidFill>
              </a:rPr>
              <a:t>přizpůsobování </a:t>
            </a:r>
            <a:r>
              <a:rPr lang="cs-CZ" sz="1500" b="1" dirty="0">
                <a:solidFill>
                  <a:srgbClr val="84BF41"/>
                </a:solidFill>
              </a:rPr>
              <a:t>se změně klimatu  </a:t>
            </a:r>
            <a:r>
              <a:rPr lang="cs-CZ" sz="1500" dirty="0"/>
              <a:t>ve městech a obcích,</a:t>
            </a:r>
          </a:p>
          <a:p>
            <a:endParaRPr lang="cs-CZ" sz="1500" dirty="0"/>
          </a:p>
          <a:p>
            <a:endParaRPr lang="cs-CZ" sz="15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836" y="1417542"/>
            <a:ext cx="9033164" cy="391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38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601363"/>
            <a:ext cx="10515600" cy="1039868"/>
          </a:xfrm>
        </p:spPr>
        <p:txBody>
          <a:bodyPr>
            <a:normAutofit/>
          </a:bodyPr>
          <a:lstStyle/>
          <a:p>
            <a:pPr algn="ctr"/>
            <a:r>
              <a:rPr lang="cs-CZ" cap="none" dirty="0" smtClean="0"/>
              <a:t>Podporované projekty</a:t>
            </a:r>
            <a:endParaRPr lang="cs-CZ" cap="none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497945" cy="4351338"/>
          </a:xfrm>
        </p:spPr>
        <p:txBody>
          <a:bodyPr>
            <a:noAutofit/>
          </a:bodyPr>
          <a:lstStyle/>
          <a:p>
            <a:r>
              <a:rPr lang="cs-CZ" sz="1500" dirty="0" smtClean="0"/>
              <a:t>plošný </a:t>
            </a:r>
            <a:r>
              <a:rPr lang="cs-CZ" sz="1500" dirty="0"/>
              <a:t>i kvalitativní </a:t>
            </a:r>
            <a:r>
              <a:rPr lang="cs-CZ" sz="1500" b="1" dirty="0">
                <a:solidFill>
                  <a:srgbClr val="84BF41"/>
                </a:solidFill>
              </a:rPr>
              <a:t>rozvoj zelené a modré infrastruktury</a:t>
            </a:r>
            <a:r>
              <a:rPr lang="cs-CZ" sz="1500" dirty="0"/>
              <a:t>,</a:t>
            </a:r>
          </a:p>
          <a:p>
            <a:endParaRPr lang="cs-CZ" sz="1500" dirty="0"/>
          </a:p>
          <a:p>
            <a:r>
              <a:rPr lang="cs-CZ" sz="1500" dirty="0"/>
              <a:t>snížení znečištění ovzduší a vody,</a:t>
            </a:r>
          </a:p>
          <a:p>
            <a:endParaRPr lang="cs-CZ" sz="1500" dirty="0"/>
          </a:p>
          <a:p>
            <a:r>
              <a:rPr lang="cs-CZ" sz="1500" dirty="0"/>
              <a:t>snížení hlučnosti,</a:t>
            </a:r>
          </a:p>
          <a:p>
            <a:endParaRPr lang="cs-CZ" sz="1500" dirty="0"/>
          </a:p>
          <a:p>
            <a:r>
              <a:rPr lang="cs-CZ" sz="1500" b="1" dirty="0">
                <a:solidFill>
                  <a:srgbClr val="84BF41"/>
                </a:solidFill>
              </a:rPr>
              <a:t>efektivní hospodaření se srážkovou vodou</a:t>
            </a:r>
          </a:p>
          <a:p>
            <a:endParaRPr lang="cs-CZ" sz="1500" dirty="0"/>
          </a:p>
          <a:p>
            <a:r>
              <a:rPr lang="cs-CZ" sz="1500" dirty="0"/>
              <a:t>snížení dopadů tepelných ostrovů,</a:t>
            </a:r>
          </a:p>
          <a:p>
            <a:endParaRPr lang="cs-CZ" sz="1500" dirty="0"/>
          </a:p>
          <a:p>
            <a:r>
              <a:rPr lang="cs-CZ" sz="1500" b="1" dirty="0">
                <a:solidFill>
                  <a:srgbClr val="84BF41"/>
                </a:solidFill>
              </a:rPr>
              <a:t>přizpůsobování </a:t>
            </a:r>
            <a:r>
              <a:rPr lang="cs-CZ" sz="1500" b="1" dirty="0" smtClean="0">
                <a:solidFill>
                  <a:srgbClr val="84BF41"/>
                </a:solidFill>
              </a:rPr>
              <a:t>se </a:t>
            </a:r>
            <a:r>
              <a:rPr lang="cs-CZ" sz="1500" b="1" dirty="0">
                <a:solidFill>
                  <a:srgbClr val="84BF41"/>
                </a:solidFill>
              </a:rPr>
              <a:t>změně klimatu  </a:t>
            </a:r>
            <a:r>
              <a:rPr lang="cs-CZ" sz="1500" dirty="0"/>
              <a:t>ve městech a obcích</a:t>
            </a:r>
            <a:r>
              <a:rPr lang="cs-CZ" sz="1500" dirty="0" smtClean="0"/>
              <a:t>,</a:t>
            </a:r>
            <a:r>
              <a:rPr lang="cs-CZ" sz="1500" b="1" dirty="0">
                <a:solidFill>
                  <a:srgbClr val="84BF41"/>
                </a:solidFill>
              </a:rPr>
              <a:t> </a:t>
            </a:r>
            <a:r>
              <a:rPr lang="cs-CZ" sz="1500" b="1" dirty="0" smtClean="0">
                <a:solidFill>
                  <a:srgbClr val="84BF41"/>
                </a:solidFill>
              </a:rPr>
              <a:t/>
            </a:r>
            <a:br>
              <a:rPr lang="cs-CZ" sz="1500" b="1" dirty="0" smtClean="0">
                <a:solidFill>
                  <a:srgbClr val="84BF41"/>
                </a:solidFill>
              </a:rPr>
            </a:br>
            <a:endParaRPr lang="cs-CZ" sz="1500" b="1" dirty="0" smtClean="0">
              <a:solidFill>
                <a:srgbClr val="84BF41"/>
              </a:solidFill>
            </a:endParaRPr>
          </a:p>
          <a:p>
            <a:r>
              <a:rPr lang="cs-CZ" sz="1500" b="1" dirty="0" smtClean="0">
                <a:solidFill>
                  <a:srgbClr val="84BF41"/>
                </a:solidFill>
              </a:rPr>
              <a:t>zlepšení </a:t>
            </a:r>
            <a:r>
              <a:rPr lang="cs-CZ" sz="1500" b="1" dirty="0">
                <a:solidFill>
                  <a:srgbClr val="84BF41"/>
                </a:solidFill>
              </a:rPr>
              <a:t>kvality života </a:t>
            </a:r>
            <a:r>
              <a:rPr lang="cs-CZ" sz="1500" dirty="0"/>
              <a:t>ve veřejném prostoru měst a </a:t>
            </a:r>
            <a:r>
              <a:rPr lang="cs-CZ" sz="1500" dirty="0" smtClean="0"/>
              <a:t>obcí</a:t>
            </a:r>
            <a:endParaRPr lang="cs-CZ" sz="15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595" y="1463725"/>
            <a:ext cx="9033164" cy="391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9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cap="none" dirty="0" smtClean="0"/>
              <a:t>Podporované projekty</a:t>
            </a:r>
            <a:endParaRPr lang="cs-CZ" cap="none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753" y="1284681"/>
            <a:ext cx="8784493" cy="494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7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cap="none" dirty="0" smtClean="0"/>
              <a:t>Podání žádosti o posudek IROP</a:t>
            </a:r>
            <a:endParaRPr lang="cs-CZ" cap="none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1056815" cy="4351338"/>
          </a:xfrm>
        </p:spPr>
        <p:txBody>
          <a:bodyPr/>
          <a:lstStyle/>
          <a:p>
            <a:r>
              <a:rPr lang="cs-CZ" dirty="0"/>
              <a:t>Žádost o stanovisko </a:t>
            </a:r>
            <a:r>
              <a:rPr lang="cs-CZ" dirty="0" smtClean="0"/>
              <a:t>elektronicky </a:t>
            </a:r>
            <a:r>
              <a:rPr lang="cs-CZ" dirty="0"/>
              <a:t>prostřednictvím datové schránky na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AOPK </a:t>
            </a:r>
            <a:r>
              <a:rPr lang="cs-CZ" dirty="0"/>
              <a:t>ČR, ID datové schránky: </a:t>
            </a:r>
            <a:r>
              <a:rPr lang="cs-CZ" b="1" dirty="0" err="1" smtClean="0"/>
              <a:t>dkkdkdj</a:t>
            </a:r>
            <a:r>
              <a:rPr lang="cs-CZ" b="1" dirty="0"/>
              <a:t> </a:t>
            </a:r>
            <a:r>
              <a:rPr lang="cs-CZ" b="1" dirty="0" smtClean="0"/>
              <a:t/>
            </a:r>
            <a:br>
              <a:rPr lang="cs-CZ" b="1" dirty="0" smtClean="0"/>
            </a:br>
            <a:endParaRPr lang="cs-CZ" b="1" dirty="0" smtClean="0"/>
          </a:p>
          <a:p>
            <a:r>
              <a:rPr lang="cs-CZ" dirty="0" smtClean="0"/>
              <a:t>Přílohy žádosti:</a:t>
            </a:r>
          </a:p>
          <a:p>
            <a:pPr lvl="1"/>
            <a:r>
              <a:rPr lang="cs-CZ" dirty="0"/>
              <a:t>studie proveditelnosti vypracovaná v souladu s osnovou studie </a:t>
            </a:r>
            <a:r>
              <a:rPr lang="cs-CZ" dirty="0" smtClean="0"/>
              <a:t>proveditelnosti</a:t>
            </a:r>
          </a:p>
          <a:p>
            <a:pPr lvl="1"/>
            <a:r>
              <a:rPr lang="cs-CZ" dirty="0"/>
              <a:t>projektová dokumentace </a:t>
            </a:r>
            <a:r>
              <a:rPr lang="cs-CZ" dirty="0" smtClean="0"/>
              <a:t>stavby</a:t>
            </a:r>
          </a:p>
          <a:p>
            <a:pPr lvl="1"/>
            <a:r>
              <a:rPr lang="cs-CZ" dirty="0"/>
              <a:t>doklad prokazující povolení umístění stavby v území dle stavebního </a:t>
            </a:r>
            <a:r>
              <a:rPr lang="cs-CZ" dirty="0" smtClean="0"/>
              <a:t>zákona</a:t>
            </a:r>
          </a:p>
          <a:p>
            <a:pPr lvl="1"/>
            <a:r>
              <a:rPr lang="cs-CZ" dirty="0"/>
              <a:t>doklad prokazující povolení k realizaci stavby dle stavebního zákona</a:t>
            </a:r>
          </a:p>
        </p:txBody>
      </p:sp>
    </p:spTree>
    <p:extLst>
      <p:ext uri="{BB962C8B-B14F-4D97-AF65-F5344CB8AC3E}">
        <p14:creationId xmlns:p14="http://schemas.microsoft.com/office/powerpoint/2010/main" val="244609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cap="none" dirty="0" smtClean="0"/>
              <a:t>„Zelená“ specifická </a:t>
            </a:r>
            <a:r>
              <a:rPr lang="cs-CZ" cap="none" dirty="0" err="1" smtClean="0"/>
              <a:t>kriteria</a:t>
            </a:r>
            <a:endParaRPr lang="cs-CZ" cap="none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9102969" cy="4351338"/>
          </a:xfrm>
        </p:spPr>
        <p:txBody>
          <a:bodyPr/>
          <a:lstStyle/>
          <a:p>
            <a:r>
              <a:rPr lang="cs-CZ" dirty="0" smtClean="0"/>
              <a:t>Kritéria SC 2.2 Zelená </a:t>
            </a:r>
            <a:br>
              <a:rPr lang="cs-CZ" dirty="0" smtClean="0"/>
            </a:br>
            <a:r>
              <a:rPr lang="cs-CZ" dirty="0" smtClean="0"/>
              <a:t>infrastruktura měst a obcí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r="2882"/>
          <a:stretch/>
        </p:blipFill>
        <p:spPr>
          <a:xfrm>
            <a:off x="4454769" y="2473936"/>
            <a:ext cx="7737231" cy="3744382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4056185" y="5791200"/>
            <a:ext cx="4079630" cy="50018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025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cap="none" dirty="0" smtClean="0"/>
              <a:t>„Zelená“ specifická </a:t>
            </a:r>
            <a:r>
              <a:rPr lang="cs-CZ" cap="none" dirty="0" err="1" smtClean="0"/>
              <a:t>kriteria</a:t>
            </a:r>
            <a:endParaRPr lang="cs-CZ" cap="none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9102969" cy="4351338"/>
          </a:xfrm>
        </p:spPr>
        <p:txBody>
          <a:bodyPr/>
          <a:lstStyle/>
          <a:p>
            <a:r>
              <a:rPr lang="cs-CZ" dirty="0" smtClean="0"/>
              <a:t>Kritéria SC 2.2 Zelená </a:t>
            </a:r>
            <a:br>
              <a:rPr lang="cs-CZ" dirty="0" smtClean="0"/>
            </a:br>
            <a:r>
              <a:rPr lang="cs-CZ" dirty="0" smtClean="0"/>
              <a:t>infrastruktura měst a obcí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0831" y="1509857"/>
            <a:ext cx="7400056" cy="471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8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M2020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M2020" id="{864EA861-98A2-477C-8F33-FC68C3917AC6}" vid="{12B732DA-FFF8-44A7-A38C-CD8393B51058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GM2020</Template>
  <TotalTime>156</TotalTime>
  <Words>657</Words>
  <Application>Microsoft Office PowerPoint</Application>
  <PresentationFormat>Širokoúhlá obrazovka</PresentationFormat>
  <Paragraphs>93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7" baseType="lpstr">
      <vt:lpstr>Arial</vt:lpstr>
      <vt:lpstr>Arial Black</vt:lpstr>
      <vt:lpstr>Calibri</vt:lpstr>
      <vt:lpstr>GM2020</vt:lpstr>
      <vt:lpstr>IROP hodnotící kritéria AOPK ČR</vt:lpstr>
      <vt:lpstr>Podporované projekty</vt:lpstr>
      <vt:lpstr>Podporované projekty</vt:lpstr>
      <vt:lpstr>Podporované projekty</vt:lpstr>
      <vt:lpstr>Podporované projekty</vt:lpstr>
      <vt:lpstr>Podporované projekty</vt:lpstr>
      <vt:lpstr>Podání žádosti o posudek IROP</vt:lpstr>
      <vt:lpstr>„Zelená“ specifická kriteria</vt:lpstr>
      <vt:lpstr>„Zelená“ specifická kriteria</vt:lpstr>
      <vt:lpstr>„Zelená“ specifická kriteria</vt:lpstr>
      <vt:lpstr>„Zelená“ specifická kriteria</vt:lpstr>
      <vt:lpstr>„Zelená“ specifická kriteria</vt:lpstr>
      <vt:lpstr>„Zelená“ specifická kriteria</vt:lpstr>
      <vt:lpstr>Prezentace aplikace PowerPoint</vt:lpstr>
      <vt:lpstr>„Zelená“ specifická kriteria</vt:lpstr>
      <vt:lpstr>„Zelená“ specifická kriteria</vt:lpstr>
      <vt:lpstr>„Zelená“ specifická kriteria</vt:lpstr>
      <vt:lpstr>„Zelená“ specifická kriteria</vt:lpstr>
      <vt:lpstr>„Zelená“ specifická kriteria</vt:lpstr>
      <vt:lpstr>„Zelená“ specifická kriteria</vt:lpstr>
      <vt:lpstr>„Zelená“ specifická kriteria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 Miklín</dc:creator>
  <cp:lastModifiedBy>Jakub Stodola</cp:lastModifiedBy>
  <cp:revision>32</cp:revision>
  <dcterms:created xsi:type="dcterms:W3CDTF">2022-02-15T08:53:11Z</dcterms:created>
  <dcterms:modified xsi:type="dcterms:W3CDTF">2023-10-01T08:56:48Z</dcterms:modified>
</cp:coreProperties>
</file>