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3" r:id="rId5"/>
  </p:sldMasterIdLst>
  <p:notesMasterIdLst>
    <p:notesMasterId r:id="rId84"/>
  </p:notesMasterIdLst>
  <p:handoutMasterIdLst>
    <p:handoutMasterId r:id="rId85"/>
  </p:handoutMasterIdLst>
  <p:sldIdLst>
    <p:sldId id="269" r:id="rId6"/>
    <p:sldId id="609" r:id="rId7"/>
    <p:sldId id="545" r:id="rId8"/>
    <p:sldId id="547" r:id="rId9"/>
    <p:sldId id="548" r:id="rId10"/>
    <p:sldId id="611" r:id="rId11"/>
    <p:sldId id="260" r:id="rId12"/>
    <p:sldId id="372" r:id="rId13"/>
    <p:sldId id="330" r:id="rId14"/>
    <p:sldId id="296" r:id="rId15"/>
    <p:sldId id="312" r:id="rId16"/>
    <p:sldId id="373" r:id="rId17"/>
    <p:sldId id="374" r:id="rId18"/>
    <p:sldId id="376" r:id="rId19"/>
    <p:sldId id="381" r:id="rId20"/>
    <p:sldId id="311" r:id="rId21"/>
    <p:sldId id="662" r:id="rId22"/>
    <p:sldId id="298" r:id="rId23"/>
    <p:sldId id="315" r:id="rId24"/>
    <p:sldId id="663" r:id="rId25"/>
    <p:sldId id="306" r:id="rId26"/>
    <p:sldId id="307" r:id="rId27"/>
    <p:sldId id="308" r:id="rId28"/>
    <p:sldId id="664" r:id="rId29"/>
    <p:sldId id="297" r:id="rId30"/>
    <p:sldId id="665" r:id="rId31"/>
    <p:sldId id="666" r:id="rId32"/>
    <p:sldId id="667" r:id="rId33"/>
    <p:sldId id="668" r:id="rId34"/>
    <p:sldId id="692" r:id="rId35"/>
    <p:sldId id="669" r:id="rId36"/>
    <p:sldId id="670" r:id="rId37"/>
    <p:sldId id="671" r:id="rId38"/>
    <p:sldId id="678" r:id="rId39"/>
    <p:sldId id="673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8" r:id="rId52"/>
    <p:sldId id="357" r:id="rId53"/>
    <p:sldId id="407" r:id="rId54"/>
    <p:sldId id="382" r:id="rId55"/>
    <p:sldId id="408" r:id="rId56"/>
    <p:sldId id="368" r:id="rId57"/>
    <p:sldId id="303" r:id="rId58"/>
    <p:sldId id="674" r:id="rId59"/>
    <p:sldId id="358" r:id="rId60"/>
    <p:sldId id="675" r:id="rId61"/>
    <p:sldId id="409" r:id="rId62"/>
    <p:sldId id="411" r:id="rId63"/>
    <p:sldId id="412" r:id="rId64"/>
    <p:sldId id="676" r:id="rId65"/>
    <p:sldId id="679" r:id="rId66"/>
    <p:sldId id="690" r:id="rId67"/>
    <p:sldId id="680" r:id="rId68"/>
    <p:sldId id="681" r:id="rId69"/>
    <p:sldId id="682" r:id="rId70"/>
    <p:sldId id="683" r:id="rId71"/>
    <p:sldId id="684" r:id="rId72"/>
    <p:sldId id="685" r:id="rId73"/>
    <p:sldId id="686" r:id="rId74"/>
    <p:sldId id="688" r:id="rId75"/>
    <p:sldId id="689" r:id="rId76"/>
    <p:sldId id="694" r:id="rId77"/>
    <p:sldId id="696" r:id="rId78"/>
    <p:sldId id="697" r:id="rId79"/>
    <p:sldId id="698" r:id="rId80"/>
    <p:sldId id="699" r:id="rId81"/>
    <p:sldId id="691" r:id="rId82"/>
    <p:sldId id="660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3139661F-81C0-4D3E-99F8-83DE496BBE30}">
          <p14:sldIdLst>
            <p14:sldId id="269"/>
            <p14:sldId id="609"/>
            <p14:sldId id="545"/>
            <p14:sldId id="547"/>
            <p14:sldId id="548"/>
            <p14:sldId id="611"/>
            <p14:sldId id="260"/>
            <p14:sldId id="372"/>
            <p14:sldId id="330"/>
            <p14:sldId id="296"/>
            <p14:sldId id="312"/>
            <p14:sldId id="373"/>
            <p14:sldId id="374"/>
            <p14:sldId id="376"/>
          </p14:sldIdLst>
        </p14:section>
        <p14:section name="METODIKA" id="{D402ADD5-C7F1-4CAF-A44F-8A6185565CA3}">
          <p14:sldIdLst>
            <p14:sldId id="381"/>
            <p14:sldId id="311"/>
            <p14:sldId id="662"/>
            <p14:sldId id="298"/>
            <p14:sldId id="315"/>
            <p14:sldId id="663"/>
            <p14:sldId id="306"/>
            <p14:sldId id="307"/>
            <p14:sldId id="308"/>
            <p14:sldId id="664"/>
            <p14:sldId id="297"/>
            <p14:sldId id="665"/>
            <p14:sldId id="666"/>
            <p14:sldId id="667"/>
            <p14:sldId id="668"/>
            <p14:sldId id="692"/>
            <p14:sldId id="669"/>
            <p14:sldId id="670"/>
            <p14:sldId id="671"/>
            <p14:sldId id="678"/>
            <p14:sldId id="673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8"/>
            <p14:sldId id="357"/>
            <p14:sldId id="407"/>
            <p14:sldId id="382"/>
            <p14:sldId id="408"/>
            <p14:sldId id="368"/>
            <p14:sldId id="303"/>
            <p14:sldId id="674"/>
            <p14:sldId id="358"/>
            <p14:sldId id="675"/>
            <p14:sldId id="409"/>
            <p14:sldId id="411"/>
            <p14:sldId id="412"/>
            <p14:sldId id="676"/>
            <p14:sldId id="679"/>
            <p14:sldId id="690"/>
            <p14:sldId id="680"/>
            <p14:sldId id="681"/>
            <p14:sldId id="682"/>
            <p14:sldId id="683"/>
            <p14:sldId id="684"/>
            <p14:sldId id="685"/>
            <p14:sldId id="686"/>
            <p14:sldId id="688"/>
            <p14:sldId id="689"/>
            <p14:sldId id="694"/>
            <p14:sldId id="696"/>
            <p14:sldId id="697"/>
            <p14:sldId id="698"/>
            <p14:sldId id="699"/>
            <p14:sldId id="691"/>
            <p14:sldId id="6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82">
          <p15:clr>
            <a:srgbClr val="A4A3A4"/>
          </p15:clr>
        </p15:guide>
        <p15:guide id="2" pos="4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hnalová Kateřina" initials="DK" lastIdx="1" clrIdx="0">
    <p:extLst>
      <p:ext uri="{19B8F6BF-5375-455C-9EA6-DF929625EA0E}">
        <p15:presenceInfo xmlns:p15="http://schemas.microsoft.com/office/powerpoint/2012/main" userId="S::DohnalovaK@crr.cz::be5b15fc-a414-41d9-b94f-814ec677fb1a" providerId="AD"/>
      </p:ext>
    </p:extLst>
  </p:cmAuthor>
  <p:cmAuthor id="2" name="Stehlíková Markéta" initials="SM" lastIdx="3" clrIdx="1">
    <p:extLst>
      <p:ext uri="{19B8F6BF-5375-455C-9EA6-DF929625EA0E}">
        <p15:presenceInfo xmlns:p15="http://schemas.microsoft.com/office/powerpoint/2012/main" userId="S::StehlikovaM@crr.cz::f8fd348a-75a0-4a07-8d2d-5ddcc2dabd1a" providerId="AD"/>
      </p:ext>
    </p:extLst>
  </p:cmAuthor>
  <p:cmAuthor id="3" name="Řezníček Jakub" initials="ŘJ" lastIdx="1" clrIdx="2">
    <p:extLst>
      <p:ext uri="{19B8F6BF-5375-455C-9EA6-DF929625EA0E}">
        <p15:presenceInfo xmlns:p15="http://schemas.microsoft.com/office/powerpoint/2012/main" userId="S::ReznicekJ@crr.cz::13c51c9a-7096-4075-b273-db5c243485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5A2"/>
    <a:srgbClr val="0C56A4"/>
    <a:srgbClr val="0C56A6"/>
    <a:srgbClr val="00529C"/>
    <a:srgbClr val="CCCCCC"/>
    <a:srgbClr val="5FA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86433"/>
  </p:normalViewPr>
  <p:slideViewPr>
    <p:cSldViewPr snapToGrid="0" snapToObjects="1">
      <p:cViewPr varScale="1">
        <p:scale>
          <a:sx n="114" d="100"/>
          <a:sy n="114" d="100"/>
        </p:scale>
        <p:origin x="312" y="102"/>
      </p:cViewPr>
      <p:guideLst>
        <p:guide orient="horz" pos="3382"/>
        <p:guide pos="4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8D42E-F170-4B77-9005-4C3AB8D024EE}" type="doc">
      <dgm:prSet loTypeId="urn:microsoft.com/office/officeart/2005/8/layout/hierarchy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079BF447-A338-4241-857D-16D223D22120}">
      <dgm:prSet phldrT="[Text]"/>
      <dgm:spPr/>
      <dgm:t>
        <a:bodyPr/>
        <a:lstStyle/>
        <a:p>
          <a:r>
            <a:rPr lang="cs-CZ" b="1" dirty="0">
              <a:solidFill>
                <a:schemeClr val="bg1"/>
              </a:solidFill>
            </a:rPr>
            <a:t>Územní odbor IROP pro Středočeský kraj</a:t>
          </a:r>
        </a:p>
        <a:p>
          <a:r>
            <a:rPr lang="cs-CZ" b="1" dirty="0">
              <a:solidFill>
                <a:schemeClr val="bg1"/>
              </a:solidFill>
            </a:rPr>
            <a:t>Mgr. Dana ČECHOVÁ, ředitelka odboru</a:t>
          </a:r>
        </a:p>
        <a:p>
          <a:r>
            <a:rPr lang="cs-CZ" dirty="0">
              <a:solidFill>
                <a:schemeClr val="bg1"/>
              </a:solidFill>
            </a:rPr>
            <a:t>E-mail: dana.cechova</a:t>
          </a:r>
          <a:r>
            <a: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@</a:t>
          </a:r>
          <a:r>
            <a:rPr lang="cs-CZ" dirty="0">
              <a:solidFill>
                <a:schemeClr val="bg1"/>
              </a:solidFill>
            </a:rPr>
            <a:t>crr.cz</a:t>
          </a:r>
          <a:endParaRPr lang="cs-CZ" baseline="0" dirty="0">
            <a:solidFill>
              <a:schemeClr val="bg1"/>
            </a:solidFill>
          </a:endParaRPr>
        </a:p>
        <a:p>
          <a:r>
            <a:rPr lang="cs-CZ" dirty="0">
              <a:solidFill>
                <a:schemeClr val="bg1"/>
              </a:solidFill>
            </a:rPr>
            <a:t>Mobil: 731 604 806</a:t>
          </a:r>
        </a:p>
      </dgm:t>
    </dgm:pt>
    <dgm:pt modelId="{B64C378D-2E70-4D65-81D7-E0D03AC1D6C1}" type="parTrans" cxnId="{1EB41155-EA91-49D9-AB73-E1F13B2C1E93}">
      <dgm:prSet/>
      <dgm:spPr/>
      <dgm:t>
        <a:bodyPr/>
        <a:lstStyle/>
        <a:p>
          <a:endParaRPr lang="cs-CZ"/>
        </a:p>
      </dgm:t>
    </dgm:pt>
    <dgm:pt modelId="{070BC8CB-9DBC-4D56-80AC-4871596E0684}" type="sibTrans" cxnId="{1EB41155-EA91-49D9-AB73-E1F13B2C1E93}">
      <dgm:prSet/>
      <dgm:spPr/>
      <dgm:t>
        <a:bodyPr/>
        <a:lstStyle/>
        <a:p>
          <a:endParaRPr lang="cs-CZ"/>
        </a:p>
      </dgm:t>
    </dgm:pt>
    <dgm:pt modelId="{A67D603C-7116-488E-B84F-93A07D78F66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cs-CZ" b="1" dirty="0"/>
            <a:t>Vedoucí oddělení hodnocení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cs-CZ" b="1" dirty="0"/>
            <a:t> a kontroly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cs-CZ" b="1" dirty="0"/>
        </a:p>
        <a:p>
          <a:pPr>
            <a:lnSpc>
              <a:spcPct val="90000"/>
            </a:lnSpc>
            <a:spcAft>
              <a:spcPct val="35000"/>
            </a:spcAft>
          </a:pPr>
          <a:r>
            <a:rPr lang="cs-CZ" b="1" dirty="0"/>
            <a:t>Ing. Kamil JIRÁNEK </a:t>
          </a:r>
          <a:r>
            <a:rPr lang="cs-CZ" dirty="0"/>
            <a:t>kamil.jiranek@crr.cz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cs-CZ" b="0" dirty="0"/>
            <a:t>703 186 869</a:t>
          </a:r>
        </a:p>
      </dgm:t>
    </dgm:pt>
    <dgm:pt modelId="{91211F88-806F-4D3A-A57C-BD8A2EE4C229}" type="parTrans" cxnId="{D0328F05-09AB-4649-A91E-84939B3F2EA2}">
      <dgm:prSet/>
      <dgm:spPr/>
      <dgm:t>
        <a:bodyPr/>
        <a:lstStyle/>
        <a:p>
          <a:endParaRPr lang="cs-CZ"/>
        </a:p>
      </dgm:t>
    </dgm:pt>
    <dgm:pt modelId="{09F5F104-80F5-4B06-9E04-F3B2852DBE5D}" type="sibTrans" cxnId="{D0328F05-09AB-4649-A91E-84939B3F2EA2}">
      <dgm:prSet/>
      <dgm:spPr/>
      <dgm:t>
        <a:bodyPr/>
        <a:lstStyle/>
        <a:p>
          <a:endParaRPr lang="cs-CZ"/>
        </a:p>
      </dgm:t>
    </dgm:pt>
    <dgm:pt modelId="{C5553600-1CAE-4955-BB6C-A584CC4EBCA0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b="1" dirty="0"/>
            <a:t>Vedoucí oddělení realizace</a:t>
          </a:r>
        </a:p>
        <a:p>
          <a:endParaRPr lang="cs-CZ" b="1" dirty="0"/>
        </a:p>
        <a:p>
          <a:r>
            <a:rPr lang="cs-CZ" b="1" dirty="0"/>
            <a:t>Ing. Markéta BEZUCHOVÁ </a:t>
          </a:r>
          <a:r>
            <a:rPr lang="cs-CZ" dirty="0"/>
            <a:t>marketa.bezuchova@crr.cz</a:t>
          </a:r>
        </a:p>
        <a:p>
          <a:r>
            <a:rPr lang="cs-CZ" b="0" dirty="0"/>
            <a:t>703 484 788</a:t>
          </a:r>
        </a:p>
      </dgm:t>
    </dgm:pt>
    <dgm:pt modelId="{03E7EDA8-7044-4B65-9E44-60837D6301F5}" type="parTrans" cxnId="{8B7111D2-8A9D-4DED-BA7B-0F1A716C6669}">
      <dgm:prSet/>
      <dgm:spPr/>
      <dgm:t>
        <a:bodyPr/>
        <a:lstStyle/>
        <a:p>
          <a:endParaRPr lang="cs-CZ"/>
        </a:p>
      </dgm:t>
    </dgm:pt>
    <dgm:pt modelId="{CD124AA5-535E-4490-A5A0-C040C89F5644}" type="sibTrans" cxnId="{8B7111D2-8A9D-4DED-BA7B-0F1A716C6669}">
      <dgm:prSet/>
      <dgm:spPr/>
      <dgm:t>
        <a:bodyPr/>
        <a:lstStyle/>
        <a:p>
          <a:endParaRPr lang="cs-CZ"/>
        </a:p>
      </dgm:t>
    </dgm:pt>
    <dgm:pt modelId="{87A7386A-190A-4D26-B25C-46CD9BA470DF}" type="pres">
      <dgm:prSet presAssocID="{0D08D42E-F170-4B77-9005-4C3AB8D024E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704714-36F9-4918-8F57-D2FB7E94F364}" type="pres">
      <dgm:prSet presAssocID="{079BF447-A338-4241-857D-16D223D22120}" presName="vertOne" presStyleCnt="0"/>
      <dgm:spPr/>
    </dgm:pt>
    <dgm:pt modelId="{611BFC66-9319-465C-9581-BCBD01444E58}" type="pres">
      <dgm:prSet presAssocID="{079BF447-A338-4241-857D-16D223D22120}" presName="txOne" presStyleLbl="node0" presStyleIdx="0" presStyleCnt="1" custScaleX="100058" custLinFactNeighborX="-2572" custLinFactNeighborY="-687">
        <dgm:presLayoutVars>
          <dgm:chPref val="3"/>
        </dgm:presLayoutVars>
      </dgm:prSet>
      <dgm:spPr>
        <a:solidFill>
          <a:schemeClr val="accent1"/>
        </a:solidFill>
      </dgm:spPr>
    </dgm:pt>
    <dgm:pt modelId="{489C6CB3-361D-4B08-8615-DF4F81400A93}" type="pres">
      <dgm:prSet presAssocID="{079BF447-A338-4241-857D-16D223D22120}" presName="parTransOne" presStyleCnt="0"/>
      <dgm:spPr/>
    </dgm:pt>
    <dgm:pt modelId="{D7126070-93FD-4FDB-92F7-894099073440}" type="pres">
      <dgm:prSet presAssocID="{079BF447-A338-4241-857D-16D223D22120}" presName="horzOne" presStyleCnt="0"/>
      <dgm:spPr/>
    </dgm:pt>
    <dgm:pt modelId="{C2421CE2-261F-414D-95FD-409ACD76F6C2}" type="pres">
      <dgm:prSet presAssocID="{A67D603C-7116-488E-B84F-93A07D78F66F}" presName="vertTwo" presStyleCnt="0"/>
      <dgm:spPr/>
    </dgm:pt>
    <dgm:pt modelId="{012C52F3-22EA-4C63-9D11-BA4EB08F93EE}" type="pres">
      <dgm:prSet presAssocID="{A67D603C-7116-488E-B84F-93A07D78F66F}" presName="txTwo" presStyleLbl="node2" presStyleIdx="0" presStyleCnt="2" custScaleX="105540">
        <dgm:presLayoutVars>
          <dgm:chPref val="3"/>
        </dgm:presLayoutVars>
      </dgm:prSet>
      <dgm:spPr>
        <a:solidFill>
          <a:schemeClr val="accent1"/>
        </a:solidFill>
      </dgm:spPr>
    </dgm:pt>
    <dgm:pt modelId="{3F73DBDB-3206-49A1-BCE7-8C5FAEE085B4}" type="pres">
      <dgm:prSet presAssocID="{A67D603C-7116-488E-B84F-93A07D78F66F}" presName="horzTwo" presStyleCnt="0"/>
      <dgm:spPr/>
    </dgm:pt>
    <dgm:pt modelId="{DBD5F274-E5CC-4A3C-96EE-0E6BBBF9E9DF}" type="pres">
      <dgm:prSet presAssocID="{09F5F104-80F5-4B06-9E04-F3B2852DBE5D}" presName="sibSpaceTwo" presStyleCnt="0"/>
      <dgm:spPr/>
    </dgm:pt>
    <dgm:pt modelId="{A12774BD-2402-4998-9DE1-FF7918C52F8F}" type="pres">
      <dgm:prSet presAssocID="{C5553600-1CAE-4955-BB6C-A584CC4EBCA0}" presName="vertTwo" presStyleCnt="0"/>
      <dgm:spPr/>
    </dgm:pt>
    <dgm:pt modelId="{BFE87D24-6D61-4097-A3F3-47C46C775F81}" type="pres">
      <dgm:prSet presAssocID="{C5553600-1CAE-4955-BB6C-A584CC4EBCA0}" presName="txTwo" presStyleLbl="node2" presStyleIdx="1" presStyleCnt="2" custScaleX="101672">
        <dgm:presLayoutVars>
          <dgm:chPref val="3"/>
        </dgm:presLayoutVars>
      </dgm:prSet>
      <dgm:spPr>
        <a:solidFill>
          <a:schemeClr val="accent1"/>
        </a:solidFill>
      </dgm:spPr>
    </dgm:pt>
    <dgm:pt modelId="{268D8E56-10D7-435E-B016-678B3EFAAA67}" type="pres">
      <dgm:prSet presAssocID="{C5553600-1CAE-4955-BB6C-A584CC4EBCA0}" presName="horzTwo" presStyleCnt="0"/>
      <dgm:spPr/>
    </dgm:pt>
  </dgm:ptLst>
  <dgm:cxnLst>
    <dgm:cxn modelId="{D0328F05-09AB-4649-A91E-84939B3F2EA2}" srcId="{079BF447-A338-4241-857D-16D223D22120}" destId="{A67D603C-7116-488E-B84F-93A07D78F66F}" srcOrd="0" destOrd="0" parTransId="{91211F88-806F-4D3A-A57C-BD8A2EE4C229}" sibTransId="{09F5F104-80F5-4B06-9E04-F3B2852DBE5D}"/>
    <dgm:cxn modelId="{BAF59C37-38C1-4067-B9BC-5FD70078346C}" type="presOf" srcId="{0D08D42E-F170-4B77-9005-4C3AB8D024EE}" destId="{87A7386A-190A-4D26-B25C-46CD9BA470DF}" srcOrd="0" destOrd="0" presId="urn:microsoft.com/office/officeart/2005/8/layout/hierarchy4"/>
    <dgm:cxn modelId="{1EB41155-EA91-49D9-AB73-E1F13B2C1E93}" srcId="{0D08D42E-F170-4B77-9005-4C3AB8D024EE}" destId="{079BF447-A338-4241-857D-16D223D22120}" srcOrd="0" destOrd="0" parTransId="{B64C378D-2E70-4D65-81D7-E0D03AC1D6C1}" sibTransId="{070BC8CB-9DBC-4D56-80AC-4871596E0684}"/>
    <dgm:cxn modelId="{565F15A7-A9AC-45BD-8FAC-7F9A49913C81}" type="presOf" srcId="{079BF447-A338-4241-857D-16D223D22120}" destId="{611BFC66-9319-465C-9581-BCBD01444E58}" srcOrd="0" destOrd="0" presId="urn:microsoft.com/office/officeart/2005/8/layout/hierarchy4"/>
    <dgm:cxn modelId="{0D73C4C0-9C07-4A35-B1E3-2F63E5606E63}" type="presOf" srcId="{C5553600-1CAE-4955-BB6C-A584CC4EBCA0}" destId="{BFE87D24-6D61-4097-A3F3-47C46C775F81}" srcOrd="0" destOrd="0" presId="urn:microsoft.com/office/officeart/2005/8/layout/hierarchy4"/>
    <dgm:cxn modelId="{8B7111D2-8A9D-4DED-BA7B-0F1A716C6669}" srcId="{079BF447-A338-4241-857D-16D223D22120}" destId="{C5553600-1CAE-4955-BB6C-A584CC4EBCA0}" srcOrd="1" destOrd="0" parTransId="{03E7EDA8-7044-4B65-9E44-60837D6301F5}" sibTransId="{CD124AA5-535E-4490-A5A0-C040C89F5644}"/>
    <dgm:cxn modelId="{75AF91F0-2E39-4922-ABB9-B990EDB7DB30}" type="presOf" srcId="{A67D603C-7116-488E-B84F-93A07D78F66F}" destId="{012C52F3-22EA-4C63-9D11-BA4EB08F93EE}" srcOrd="0" destOrd="0" presId="urn:microsoft.com/office/officeart/2005/8/layout/hierarchy4"/>
    <dgm:cxn modelId="{A587A1A1-FAE8-48F9-A4FD-0C9169B2277B}" type="presParOf" srcId="{87A7386A-190A-4D26-B25C-46CD9BA470DF}" destId="{61704714-36F9-4918-8F57-D2FB7E94F364}" srcOrd="0" destOrd="0" presId="urn:microsoft.com/office/officeart/2005/8/layout/hierarchy4"/>
    <dgm:cxn modelId="{9FF3AB23-8C07-4570-A376-90F5DFE80838}" type="presParOf" srcId="{61704714-36F9-4918-8F57-D2FB7E94F364}" destId="{611BFC66-9319-465C-9581-BCBD01444E58}" srcOrd="0" destOrd="0" presId="urn:microsoft.com/office/officeart/2005/8/layout/hierarchy4"/>
    <dgm:cxn modelId="{69C6D873-66AC-4097-931A-8DDD113EB6E6}" type="presParOf" srcId="{61704714-36F9-4918-8F57-D2FB7E94F364}" destId="{489C6CB3-361D-4B08-8615-DF4F81400A93}" srcOrd="1" destOrd="0" presId="urn:microsoft.com/office/officeart/2005/8/layout/hierarchy4"/>
    <dgm:cxn modelId="{6071138E-4CB5-4034-9F0C-A17126524093}" type="presParOf" srcId="{61704714-36F9-4918-8F57-D2FB7E94F364}" destId="{D7126070-93FD-4FDB-92F7-894099073440}" srcOrd="2" destOrd="0" presId="urn:microsoft.com/office/officeart/2005/8/layout/hierarchy4"/>
    <dgm:cxn modelId="{6449E751-F086-4132-91A0-3110496A900E}" type="presParOf" srcId="{D7126070-93FD-4FDB-92F7-894099073440}" destId="{C2421CE2-261F-414D-95FD-409ACD76F6C2}" srcOrd="0" destOrd="0" presId="urn:microsoft.com/office/officeart/2005/8/layout/hierarchy4"/>
    <dgm:cxn modelId="{8660797E-B90C-4675-8E80-3DF5B0C986F8}" type="presParOf" srcId="{C2421CE2-261F-414D-95FD-409ACD76F6C2}" destId="{012C52F3-22EA-4C63-9D11-BA4EB08F93EE}" srcOrd="0" destOrd="0" presId="urn:microsoft.com/office/officeart/2005/8/layout/hierarchy4"/>
    <dgm:cxn modelId="{8CCEA2F9-79EE-4587-99C9-544E2569AC2F}" type="presParOf" srcId="{C2421CE2-261F-414D-95FD-409ACD76F6C2}" destId="{3F73DBDB-3206-49A1-BCE7-8C5FAEE085B4}" srcOrd="1" destOrd="0" presId="urn:microsoft.com/office/officeart/2005/8/layout/hierarchy4"/>
    <dgm:cxn modelId="{6B228E20-F689-41A0-9D13-FA538781D40B}" type="presParOf" srcId="{D7126070-93FD-4FDB-92F7-894099073440}" destId="{DBD5F274-E5CC-4A3C-96EE-0E6BBBF9E9DF}" srcOrd="1" destOrd="0" presId="urn:microsoft.com/office/officeart/2005/8/layout/hierarchy4"/>
    <dgm:cxn modelId="{7989EE0F-67E7-4515-B552-F4F3D04CBC23}" type="presParOf" srcId="{D7126070-93FD-4FDB-92F7-894099073440}" destId="{A12774BD-2402-4998-9DE1-FF7918C52F8F}" srcOrd="2" destOrd="0" presId="urn:microsoft.com/office/officeart/2005/8/layout/hierarchy4"/>
    <dgm:cxn modelId="{0CD59ED9-1F62-4C37-AB21-F281ED559345}" type="presParOf" srcId="{A12774BD-2402-4998-9DE1-FF7918C52F8F}" destId="{BFE87D24-6D61-4097-A3F3-47C46C775F81}" srcOrd="0" destOrd="0" presId="urn:microsoft.com/office/officeart/2005/8/layout/hierarchy4"/>
    <dgm:cxn modelId="{5A8C15E2-F4EA-4EDE-A11D-8F948916957E}" type="presParOf" srcId="{A12774BD-2402-4998-9DE1-FF7918C52F8F}" destId="{268D8E56-10D7-435E-B016-678B3EFAAA6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BFC66-9319-465C-9581-BCBD01444E58}">
      <dsp:nvSpPr>
        <dsp:cNvPr id="0" name=""/>
        <dsp:cNvSpPr/>
      </dsp:nvSpPr>
      <dsp:spPr>
        <a:xfrm>
          <a:off x="0" y="0"/>
          <a:ext cx="7419754" cy="1784817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1"/>
              </a:solidFill>
            </a:rPr>
            <a:t>Územní odbor IROP pro Středočeský kraj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1"/>
              </a:solidFill>
            </a:rPr>
            <a:t>Mgr. Dana ČECHOVÁ, ředitelka odboru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E-mail: dana.cechova</a:t>
          </a:r>
          <a:r>
            <a:rPr lang="cs-CZ" sz="21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@</a:t>
          </a:r>
          <a:r>
            <a:rPr lang="cs-CZ" sz="2100" kern="1200" dirty="0">
              <a:solidFill>
                <a:schemeClr val="bg1"/>
              </a:solidFill>
            </a:rPr>
            <a:t>crr.cz</a:t>
          </a:r>
          <a:endParaRPr lang="cs-CZ" sz="2100" kern="1200" baseline="0" dirty="0">
            <a:solidFill>
              <a:schemeClr val="bg1"/>
            </a:solidFill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Mobil: 731 604 806</a:t>
          </a:r>
        </a:p>
      </dsp:txBody>
      <dsp:txXfrm>
        <a:off x="52276" y="52276"/>
        <a:ext cx="7315202" cy="1680265"/>
      </dsp:txXfrm>
    </dsp:sp>
    <dsp:sp modelId="{012C52F3-22EA-4C63-9D11-BA4EB08F93EE}">
      <dsp:nvSpPr>
        <dsp:cNvPr id="0" name=""/>
        <dsp:cNvSpPr/>
      </dsp:nvSpPr>
      <dsp:spPr>
        <a:xfrm>
          <a:off x="3338" y="1982609"/>
          <a:ext cx="3629793" cy="1784817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700" b="1" kern="1200" dirty="0"/>
            <a:t>Vedoucí oddělení hodnocení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700" b="1" kern="1200" dirty="0"/>
            <a:t> a kontroly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cs-CZ" sz="1700" b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Ing. Kamil JIRÁNEK </a:t>
          </a:r>
          <a:r>
            <a:rPr lang="cs-CZ" sz="1700" kern="1200" dirty="0"/>
            <a:t>kamil.jiranek@crr.cz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 dirty="0"/>
            <a:t>703 186 869</a:t>
          </a:r>
        </a:p>
      </dsp:txBody>
      <dsp:txXfrm>
        <a:off x="55614" y="2034885"/>
        <a:ext cx="3525241" cy="1680265"/>
      </dsp:txXfrm>
    </dsp:sp>
    <dsp:sp modelId="{BFE87D24-6D61-4097-A3F3-47C46C775F81}">
      <dsp:nvSpPr>
        <dsp:cNvPr id="0" name=""/>
        <dsp:cNvSpPr/>
      </dsp:nvSpPr>
      <dsp:spPr>
        <a:xfrm>
          <a:off x="3922029" y="1982609"/>
          <a:ext cx="3496762" cy="1784817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Vedoucí oddělení realizace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b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Ing. Markéta BEZUCHOVÁ </a:t>
          </a:r>
          <a:r>
            <a:rPr lang="cs-CZ" sz="1700" kern="1200" dirty="0"/>
            <a:t>marketa.bezuchova@crr.cz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 dirty="0"/>
            <a:t>703 484 788</a:t>
          </a:r>
        </a:p>
      </dsp:txBody>
      <dsp:txXfrm>
        <a:off x="3974305" y="2034885"/>
        <a:ext cx="3392210" cy="1680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D319-7988-0C47-A5AD-1F558D33A39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6DEBE-37C2-3D4C-B405-6A696479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D4C1-CE3B-8245-AB32-946652F98E9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35AD-0B81-F94A-83A1-9125CBB4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08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561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007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194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597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83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53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371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511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810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03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7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21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061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197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96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99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20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387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267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2807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71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337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904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5595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027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29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6844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8773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9564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351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267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49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6627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1860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738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37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729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899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9089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261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786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412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43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1051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675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817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0071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8747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70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489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396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3518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267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650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7059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67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12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86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6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0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30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6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76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7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8B61CF2-46DE-C141-AA64-5A32E045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7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54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6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8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1" r:id="rId4"/>
    <p:sldLayoutId id="2147483662" r:id="rId5"/>
    <p:sldLayoutId id="2147483660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3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irop.mmr.cz/cs/irop-2021-2027/zmeny-v-irop-2021-2027" TargetMode="External"/><Relationship Id="rId5" Type="http://schemas.openxmlformats.org/officeDocument/2006/relationships/hyperlink" Target="https://irop.mmr.cz/cs/ms-2021" TargetMode="Externa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hyperlink" Target="https://ks.crr.cz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irop.mmr.cz/cs/irop-2021-2027/dokumenty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://www.crr.c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A737-6413-1046-BFA6-F6A3779A8C3F}"/>
              </a:ext>
            </a:extLst>
          </p:cNvPr>
          <p:cNvSpPr txBox="1">
            <a:spLocks/>
          </p:cNvSpPr>
          <p:nvPr/>
        </p:nvSpPr>
        <p:spPr>
          <a:xfrm>
            <a:off x="779228" y="927335"/>
            <a:ext cx="7621822" cy="50196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Seminář pro žadatele IROP</a:t>
            </a:r>
            <a:r>
              <a:rPr lang="cs-CZ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cs-CZ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Open Sans" panose="020B0606030504020204" pitchFamily="34" charset="0"/>
              </a:rPr>
              <a:t>Zelená infrastruktura </a:t>
            </a:r>
            <a:r>
              <a:rPr lang="cs-CZ" sz="1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(SC 2.2 – 64. výzva IROP)</a:t>
            </a:r>
          </a:p>
          <a:p>
            <a:endParaRPr lang="cs-CZ" sz="18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sz="1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Zelená infrastruktura – ITI (SC 2.2 – 77. výzva IROP) </a:t>
            </a:r>
          </a:p>
          <a:p>
            <a:endParaRPr lang="cs-CZ" sz="18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sz="1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Veřejná prostranství - CLLD (SC 5.1 – 73. výzva IROP)</a:t>
            </a:r>
            <a:endParaRPr lang="cs-CZ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A93C5EC-424C-AC4D-B30E-0A1EDBAEB96F}"/>
              </a:ext>
            </a:extLst>
          </p:cNvPr>
          <p:cNvSpPr txBox="1">
            <a:spLocks/>
          </p:cNvSpPr>
          <p:nvPr/>
        </p:nvSpPr>
        <p:spPr>
          <a:xfrm>
            <a:off x="888285" y="5131179"/>
            <a:ext cx="6524625" cy="369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10. 2023    Praha</a:t>
            </a:r>
            <a:endParaRPr lang="en-US" sz="1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42FEEAA-9108-8D6C-5024-44A31E9B2FEF}"/>
              </a:ext>
            </a:extLst>
          </p:cNvPr>
          <p:cNvSpPr txBox="1"/>
          <p:nvPr/>
        </p:nvSpPr>
        <p:spPr>
          <a:xfrm>
            <a:off x="5368953" y="5131179"/>
            <a:ext cx="3514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Ing. Kamil Jiránek</a:t>
            </a:r>
          </a:p>
          <a:p>
            <a:r>
              <a:rPr lang="cs-CZ" dirty="0">
                <a:solidFill>
                  <a:schemeClr val="bg1"/>
                </a:solidFill>
              </a:rPr>
              <a:t>Mgr. et Mgr. Klára Šultová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7244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652727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1127927" y="675488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Centrum pro regionální rozvoj České republiky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– informace pro žadatele a příjemce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465D80F-0428-C2DE-D77F-2721AEE10BF1}"/>
              </a:ext>
            </a:extLst>
          </p:cNvPr>
          <p:cNvSpPr txBox="1"/>
          <p:nvPr/>
        </p:nvSpPr>
        <p:spPr>
          <a:xfrm>
            <a:off x="1127927" y="1353727"/>
            <a:ext cx="743351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příručky pro práci v MS2021+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srgbClr val="5FA4E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https://irop.mmr.cz/cs/ms-2021</a:t>
            </a:r>
            <a:endParaRPr kumimoji="0" lang="cs-CZ" sz="2000" b="0" i="0" u="sng" strike="noStrike" kern="1200" cap="none" spc="0" normalizeH="0" baseline="0" noProof="0" dirty="0">
              <a:ln>
                <a:noFill/>
              </a:ln>
              <a:solidFill>
                <a:srgbClr val="5FA4E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  (příručka postup pro podání žádosti o podporu je součástí   	příloh  výzvy)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změny oproti IROP I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2000" b="0" i="0" u="sng" strike="noStrike" kern="1200" cap="none" spc="0" normalizeH="0" baseline="0" noProof="0" dirty="0">
                <a:ln>
                  <a:noFill/>
                </a:ln>
                <a:solidFill>
                  <a:srgbClr val="5FA4E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https://irop.mmr.cz/cs/irop-2021-2027/zmeny-v-irop-2021-2027</a:t>
            </a:r>
            <a:endParaRPr kumimoji="0" lang="cs-CZ" sz="2000" b="0" i="0" u="sng" strike="noStrike" kern="1200" cap="none" spc="0" normalizeH="0" baseline="0" noProof="0" dirty="0">
              <a:ln>
                <a:noFill/>
              </a:ln>
              <a:solidFill>
                <a:srgbClr val="5FA4E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7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Změny ve vztahu ke komunikaci s Centrem</a:t>
            </a:r>
            <a:endParaRPr kumimoji="0" lang="en-US" sz="2800" b="1" i="0" u="none" strike="noStrike" kern="1200" cap="all" spc="0" normalizeH="0" baseline="0" noProof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377302" y="857958"/>
            <a:ext cx="830949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Konzultační servis IROP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https://ks.crr.cz/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komunikace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 fázi před předložením žádosti o podporu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pravidelně se zveřejňují i tzv. FAQ k dané aktivitě.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Zástupný obsah 8">
            <a:extLst>
              <a:ext uri="{FF2B5EF4-FFF2-40B4-BE49-F238E27FC236}">
                <a16:creationId xmlns:a16="http://schemas.microsoft.com/office/drawing/2014/main" id="{BB3E8B87-109A-4B81-AA3B-1F9077EF4A95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23099" t="8528" r="22056" b="26848"/>
          <a:stretch/>
        </p:blipFill>
        <p:spPr bwMode="auto">
          <a:xfrm>
            <a:off x="1127929" y="2086061"/>
            <a:ext cx="6155261" cy="38102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964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Obecné - 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Centrum pro regionální rozvoj České republiky je výhradním zprostředkujícím subjektem v IROP 2021-2027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tzn., že je jako jediné pověřeno administrací předložených projektů do IROP.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ITI/MAS zůstávají v roli nositele integrované územní strategie a posuzují pouze soulad projektového záměru žadatele s integrovanou strategií ITI/CLLD.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Hodnocení podaných žádostí o podporu pod ITI/CLLD tak plně přechází na Centrum.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Všechny výzvy v IROP jsou průběžné 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jedná se o nesoutěžní výzvy, projekty se nebodují – tzn. hodnocení probíhá průběžně ihned po ručním podání žádosti o podporu, hodnotí se splnění nastaveného standardu.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 integrovaných nástrojů </a:t>
            </a: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nejsou vyhlašovány integrované </a:t>
            </a:r>
            <a:r>
              <a:rPr kumimoji="0" lang="cs-CZ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podvýzvy</a:t>
            </a: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tzn. žadatelé podávají žádosti přímo do výzev ŘO IROP pro integrované projekty po kladném vyjádření MAS/ITI. </a:t>
            </a:r>
            <a:endParaRPr kumimoji="0" lang="cs-CZ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20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Obecné - II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Zavedení tří kategorií regionů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maximální míra spolufinancování z EU fondů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1F15F5-146B-8330-F7A4-3C5BDDC1E7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4"/>
          <a:stretch/>
        </p:blipFill>
        <p:spPr>
          <a:xfrm>
            <a:off x="1211047" y="2160704"/>
            <a:ext cx="6315506" cy="368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75ACA7-60F0-E653-A3D0-6EDD47005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245" y="2031372"/>
            <a:ext cx="1777124" cy="10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6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1045219" y="363579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Obecné - III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433352" y="1121477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Zjednodušené metody vykazování, tzv. paušální sazba (nepřímé náklady) ve výši 7%.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Nepřímé náklady představují způsobilé náklady, které přímo nesouvisejí s realizací projektu nebo které s realizací projektu nelze přímo spojit, nicméně příjemci při realizaci projektu vznikají.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Jde o náklady podpůrného charakteru nutné pro administrativní řešení a řízení projektu (např. VRN, projektová dokumentace, studie proveditelnosti, TDI, BOZP, publicita…).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Proplácení bez kontroly dokladů a veřejných zakázek do výše stanoveného procenta z celkových způsobilých výdajů projektu ve výši 7%.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Veřejné zakázky čistě k nepřímým (resp. v kombinaci s nezpůsobilými) náklady se do ISKP nezadávají.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Více vizte kap. 7.2.3 Obecných pravidel pro žadatele a příjemce (dále jen Obecná pravidla).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05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894269" y="376869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REALIZACE PROJEKTU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43520" y="905103"/>
            <a:ext cx="7927258" cy="464372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Kontroly veřejných zakázek, žádostí o platbu, zpráv o realizaci a zpráv o udržitelnosti budou probíhat na vzorku (více vizte kap. 16 Obecných pravidel).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147E711-1A74-2283-5050-FDFEE8731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69" y="1809302"/>
            <a:ext cx="7716912" cy="42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84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683567" y="1021134"/>
            <a:ext cx="74444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Metodický pokyn pro oblast veřejných zakázek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Definovány zákl. povinnosti zadavatelů v oblasti zadávání zakázek nespadajících pod působnost zák. č. 134/2016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Aktuální verze dostupná na: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https://irop.mmr.cz/cs/irop-2021-2027/dokumenty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Nejdůležitější změny: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výslovně požadováno, aby profil zadavatele používaný příjemci byl certifikován, resp. aby byl uveden na seznamu certifikovaných profilů (bod 7.1.2)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CC8542C-C4DA-9335-396D-1C3A7CAF9706}"/>
              </a:ext>
            </a:extLst>
          </p:cNvPr>
          <p:cNvSpPr txBox="1">
            <a:spLocks/>
          </p:cNvSpPr>
          <p:nvPr/>
        </p:nvSpPr>
        <p:spPr>
          <a:xfrm>
            <a:off x="683567" y="553421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Veřejné zakázky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84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7785" y="1732701"/>
            <a:ext cx="7720779" cy="189202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pl-PL" sz="4800" cap="all" dirty="0">
                <a:solidFill>
                  <a:schemeClr val="bg1"/>
                </a:solidFill>
              </a:rPr>
              <a:t>SYSTÉM HODNOCENÍ PROJEKTŮ irop</a:t>
            </a:r>
            <a:endParaRPr lang="cs-CZ" sz="48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11610" y="4571999"/>
            <a:ext cx="6400800" cy="7214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5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Hodnocení Projektu - 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9FD9DA-03C7-42EA-9983-74708B978392}"/>
              </a:ext>
            </a:extLst>
          </p:cNvPr>
          <p:cNvSpPr txBox="1">
            <a:spLocks/>
          </p:cNvSpPr>
          <p:nvPr/>
        </p:nvSpPr>
        <p:spPr>
          <a:xfrm>
            <a:off x="457200" y="116601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3E59DEE-4704-40B9-9317-9F418609D78A}"/>
              </a:ext>
            </a:extLst>
          </p:cNvPr>
          <p:cNvSpPr/>
          <p:nvPr/>
        </p:nvSpPr>
        <p:spPr>
          <a:xfrm>
            <a:off x="2185907" y="1447680"/>
            <a:ext cx="4400139" cy="4360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Formální náležitosti a přijatelnost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E237430-D8DF-4FE7-973F-3B99B90B3236}"/>
              </a:ext>
            </a:extLst>
          </p:cNvPr>
          <p:cNvSpPr/>
          <p:nvPr/>
        </p:nvSpPr>
        <p:spPr>
          <a:xfrm>
            <a:off x="2225701" y="2317957"/>
            <a:ext cx="4360344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Analýza rizik ex ante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A1D5EE6-0C88-4ACE-AEA3-99F54A706333}"/>
              </a:ext>
            </a:extLst>
          </p:cNvPr>
          <p:cNvSpPr/>
          <p:nvPr/>
        </p:nvSpPr>
        <p:spPr>
          <a:xfrm>
            <a:off x="2225700" y="3073688"/>
            <a:ext cx="4400139" cy="6038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(Ex ante kontrola)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2D714A91-B7BF-44D6-94EF-A9C5AD0A36EF}"/>
              </a:ext>
            </a:extLst>
          </p:cNvPr>
          <p:cNvSpPr/>
          <p:nvPr/>
        </p:nvSpPr>
        <p:spPr>
          <a:xfrm>
            <a:off x="2205803" y="4038025"/>
            <a:ext cx="4400139" cy="5309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Výběr projektů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878AD655-DDD6-49F1-BDB0-CCECFBCC68F4}"/>
              </a:ext>
            </a:extLst>
          </p:cNvPr>
          <p:cNvSpPr/>
          <p:nvPr/>
        </p:nvSpPr>
        <p:spPr>
          <a:xfrm>
            <a:off x="2185907" y="4903964"/>
            <a:ext cx="4400138" cy="6038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Příprava, vydání právního aktu</a:t>
            </a:r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A237ECA3-EEEE-40A9-87D8-283F1F824EB1}"/>
              </a:ext>
            </a:extLst>
          </p:cNvPr>
          <p:cNvSpPr/>
          <p:nvPr/>
        </p:nvSpPr>
        <p:spPr>
          <a:xfrm>
            <a:off x="4262015" y="1840650"/>
            <a:ext cx="484632" cy="4708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A1BCC8DE-4AE3-4639-A029-0C8F2AADEFA3}"/>
              </a:ext>
            </a:extLst>
          </p:cNvPr>
          <p:cNvSpPr/>
          <p:nvPr/>
        </p:nvSpPr>
        <p:spPr>
          <a:xfrm>
            <a:off x="4262015" y="2727175"/>
            <a:ext cx="484632" cy="3979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Šipka: dolů 17">
            <a:extLst>
              <a:ext uri="{FF2B5EF4-FFF2-40B4-BE49-F238E27FC236}">
                <a16:creationId xmlns:a16="http://schemas.microsoft.com/office/drawing/2014/main" id="{0E9AF234-C16B-4B2A-AFE9-919C337A8600}"/>
              </a:ext>
            </a:extLst>
          </p:cNvPr>
          <p:cNvSpPr/>
          <p:nvPr/>
        </p:nvSpPr>
        <p:spPr>
          <a:xfrm>
            <a:off x="4262015" y="3635694"/>
            <a:ext cx="484632" cy="44422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Šipka: dolů 18">
            <a:extLst>
              <a:ext uri="{FF2B5EF4-FFF2-40B4-BE49-F238E27FC236}">
                <a16:creationId xmlns:a16="http://schemas.microsoft.com/office/drawing/2014/main" id="{33052D98-9E21-42FA-916F-04F12E71DAE9}"/>
              </a:ext>
            </a:extLst>
          </p:cNvPr>
          <p:cNvSpPr/>
          <p:nvPr/>
        </p:nvSpPr>
        <p:spPr>
          <a:xfrm>
            <a:off x="4262015" y="4534660"/>
            <a:ext cx="484632" cy="4395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190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Hodnocení projektu - II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683567" y="1223164"/>
            <a:ext cx="7602802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Zjednodušení hodnocení v integrovaných výzvách –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veškeré žádosti o podporu se budou hodnotit pouze na Centru pro regionální rozvoj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MAS a ITI nehodnotí žádné žádosti o podporu, pouze vydávají vyjádření o souladu projektového záměru s integrovanou strategií.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 kontroly formálních náležitostí a přijatelnosti bude v případě potřeby po dvou výzvách k doplnění žádosti o podporu vyzýváno ještě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 opravě zjevných formálních chyb </a:t>
            </a:r>
            <a:r>
              <a:rPr kumimoji="0" lang="cs-CZ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formou žádosti o změnu.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1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A737-6413-1046-BFA6-F6A3779A8C3F}"/>
              </a:ext>
            </a:extLst>
          </p:cNvPr>
          <p:cNvSpPr txBox="1">
            <a:spLocks/>
          </p:cNvSpPr>
          <p:nvPr/>
        </p:nvSpPr>
        <p:spPr>
          <a:xfrm>
            <a:off x="506027" y="572227"/>
            <a:ext cx="8424909" cy="531684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400" dirty="0">
                <a:solidFill>
                  <a:schemeClr val="bg1"/>
                </a:solidFill>
                <a:latin typeface="Arial"/>
                <a:cs typeface="Arial"/>
              </a:rPr>
              <a:t>PROGRAM</a:t>
            </a:r>
            <a:r>
              <a:rPr lang="cs-CZ" sz="5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cs-CZ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1600" b="1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bg1"/>
                </a:solidFill>
              </a:rPr>
              <a:t>08:30 – 09:00	</a:t>
            </a:r>
            <a:r>
              <a:rPr lang="cs-CZ" sz="1800" dirty="0">
                <a:solidFill>
                  <a:schemeClr val="bg1"/>
                </a:solidFill>
              </a:rPr>
              <a:t>Prezence účastníků</a:t>
            </a:r>
            <a:endParaRPr lang="cs-CZ" sz="1800" dirty="0">
              <a:solidFill>
                <a:schemeClr val="bg1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bg1"/>
                </a:solidFill>
              </a:rPr>
              <a:t>09:00 – 09:10	Ú</a:t>
            </a:r>
            <a:r>
              <a:rPr lang="cs-CZ" sz="1800" dirty="0">
                <a:solidFill>
                  <a:schemeClr val="bg1"/>
                </a:solidFill>
              </a:rPr>
              <a:t>vodní slovo, představení Centra pro regionální rozvoj ČR</a:t>
            </a:r>
            <a:endParaRPr lang="cs-CZ" sz="1800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bg1"/>
                </a:solidFill>
              </a:rPr>
              <a:t>09:10 – 09:30	</a:t>
            </a:r>
            <a:r>
              <a:rPr lang="cs-CZ" sz="1800" dirty="0">
                <a:solidFill>
                  <a:schemeClr val="bg1"/>
                </a:solidFill>
              </a:rPr>
              <a:t>Systém hodnocení projektů IROP</a:t>
            </a:r>
            <a:endParaRPr lang="cs-CZ" sz="1800" dirty="0">
              <a:solidFill>
                <a:schemeClr val="bg1"/>
              </a:solidFill>
              <a:cs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bg1"/>
                </a:solidFill>
              </a:rPr>
              <a:t>09:30</a:t>
            </a:r>
            <a:r>
              <a:rPr lang="cs-CZ" sz="1800" dirty="0">
                <a:solidFill>
                  <a:schemeClr val="bg1"/>
                </a:solidFill>
              </a:rPr>
              <a:t> – 10:30 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Zelená infrastruktura ve veřejném prostranství měst a obcí 				– představení jednotlivých výzev – podporované aktivity, 					způsobilé výdaje, povinné přílohy žádosti</a:t>
            </a:r>
            <a:b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solidFill>
                  <a:schemeClr val="bg1"/>
                </a:solidFill>
              </a:rPr>
              <a:t>10:30</a:t>
            </a:r>
            <a:r>
              <a:rPr lang="cs-CZ" sz="1800" b="1" dirty="0">
                <a:solidFill>
                  <a:schemeClr val="bg1"/>
                </a:solidFill>
              </a:rPr>
              <a:t> </a:t>
            </a:r>
            <a:r>
              <a:rPr lang="cs-CZ" sz="1800" dirty="0">
                <a:solidFill>
                  <a:schemeClr val="bg1"/>
                </a:solidFill>
              </a:rPr>
              <a:t>– 11:00  	Zapojení AOPK ČR do IROP 2021-2027</a:t>
            </a:r>
            <a:endParaRPr lang="cs-CZ" sz="1800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chemeClr val="bg1"/>
                </a:solidFill>
              </a:rPr>
              <a:t>11:00 </a:t>
            </a:r>
            <a:r>
              <a:rPr lang="cs-CZ" sz="1800" b="1" dirty="0">
                <a:solidFill>
                  <a:schemeClr val="bg1"/>
                </a:solidFill>
              </a:rPr>
              <a:t>– </a:t>
            </a:r>
            <a:r>
              <a:rPr lang="cs-CZ" sz="1800" dirty="0">
                <a:solidFill>
                  <a:schemeClr val="bg1"/>
                </a:solidFill>
              </a:rPr>
              <a:t>12:00  	Diskuse 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33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Hodnocení projektu - III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683567" y="1223164"/>
            <a:ext cx="7602802" cy="48628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Žadatel může podat žádost o přezkum výsledku hodnocení žádosti o podporu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 kontrole přijatelnosti a formálních náležitostí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Podává se do 15 kalendářních dnů ode dne doručení výsledku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 to: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1) elektronicky v MS2021+, postup je uveden v příloze č. 19 	Obecných 	pravidel pro žadatele a příjemce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2) písemně prostřednictvím formuláře uvedeného na webových 	stránkách 	https://www.irop.mmr.cz/cs/Zadatele-a-	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prijemci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/Dokumenty/Dokumenty/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Jednotny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formular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-pro-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vyrizovani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	zadosti-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prezkum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na adresu Centra.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Přezkumné řízení provádí ŘO IROP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do 30 kalendářních dní od doručení žádosti o přezkum (ve složitějších případech do 60 pracovních dní).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 základě výsledku přezkumného řízení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žádost je vrácena k opravnému hodnocení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žádost je vyřazena z dalšího procesu hodnocení</a:t>
            </a:r>
          </a:p>
        </p:txBody>
      </p:sp>
    </p:spTree>
    <p:extLst>
      <p:ext uri="{BB962C8B-B14F-4D97-AF65-F5344CB8AC3E}">
        <p14:creationId xmlns:p14="http://schemas.microsoft.com/office/powerpoint/2010/main" val="3623214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EX ANTE analýza rizik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97310" y="1196798"/>
            <a:ext cx="80378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provádí Centrum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ověřují se zejména rizika: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nezpůsobilosti/nehospodárnosti/neefektivnosti výdajů  a zahrnutí nepřímých nákladů do nákladů přímých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podvodu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 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dvojího financování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realizovatelnosti projektu pro věcné a finanční stránce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nedosažení plánovaných indikátorů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pochybení ve veřejných zakázkách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nezajištění udržitelnosti projektu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nedovolené veřejné podpory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nedosažení výstupů a realizace projektu v předloženém harmonogramu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nesouladu realizace s podmínkami a dalšími závaznými postupy</a:t>
            </a:r>
          </a:p>
        </p:txBody>
      </p:sp>
    </p:spTree>
    <p:extLst>
      <p:ext uri="{BB962C8B-B14F-4D97-AF65-F5344CB8AC3E}">
        <p14:creationId xmlns:p14="http://schemas.microsoft.com/office/powerpoint/2010/main" val="3994558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EX ANTE KONTROLA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97310" y="1196798"/>
            <a:ext cx="80378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provádí se na základě výsledků ex ante analýzy rizik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Zahrnuje oblasti, které ex ante analýza rizik vyhodnotila jako rizikové.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forma:</a:t>
            </a:r>
            <a:endParaRPr kumimoji="0" lang="cs-CZ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administrativního ověření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ověření na základě předložených dokladů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(v režimu úkonů předcházející kontrole) nebo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-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veřejnosprávní kontrola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administrativní kontrola, kontrola na místě.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upozornění!</a:t>
            </a:r>
            <a:endParaRPr kumimoji="0" lang="cs-CZ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Projekt může být vyřazen z procesu hodnocení, pokud ex ante kontrola 	zjistí porušení podmínek stanovených výzvou.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Více viz Obecná pravidla, kap. 3.6 Ex ante kontrola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662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Výběr projektů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97310" y="1196798"/>
            <a:ext cx="80378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Provádí ŘO IROP na základě výsledků hodnocení provedeného Centrem.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Pokud projekt úspěšně projde hodnocením, ale v systému MS2021+ dosud nebyly doloženy všechny dokumenty nezbytné pro vydání PA/Rozhodnutí, je projekt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doporučen s výhradou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Dokumenty, které je žadatel povinen předložit nejpozději k datu vydání PA/Rozhodnutí (viz informace ve Specifických pravidlech) a nebyly doloženy s podáním žádosti o podporu, předkládá žadatel jako přílohu žádosti o změnu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nejpozději do roka od data registrace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žádosti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podporu.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Rozhodnutí o poskytnutí dotace a Podmínky upravují minimálně tyto oblasti: informace o příjemci dotace, informace o projektu (účel projektu, výše dotace, výstupy a výsledky projektu), povinnosti a práva příjemce, finanční opravy za neplnění povinností.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011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7785" y="1732701"/>
            <a:ext cx="7720779" cy="189202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pl-PL" sz="4400" cap="all" dirty="0">
                <a:solidFill>
                  <a:schemeClr val="bg1"/>
                </a:solidFill>
              </a:rPr>
              <a:t>ZELENÁ INFRASTRUKTURA VE VEŘEJNÉM PROSTRANSTVÍ MĚST A OBCÍ</a:t>
            </a:r>
            <a:endParaRPr lang="cs-CZ" sz="4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717145" y="5197208"/>
            <a:ext cx="6389729" cy="40693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43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ZELENÁ INFRASTRUKTURA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Specifický cíl 2.2: Posilování ochrany a zachování přírody, biologické rozmanitosti a zelené infrastruktury, a to i v městských oblastech, a omezování všech forem znečištění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Cílem této oblasti je budování zelené infrastruktury měst a obcí pro zkvalitnění života a eliminaci dopadů klimatické změny na život obyvatel. 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Celková alokace: 10,86 mld. Kč z EFRR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387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Veřejná prostranství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Specifický cíl 5.1: Podpora integrovaného a inkluzivního sociálního, hospodářského a enviromentálního místního rozvoje, kultury, přírodního dědictví, udržitelného cestovního ruchu a bezpečnosti v jiných než městských oblastech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Cílem této oblasti je zkvalitnění veřejného prostranství a ekosystémových služeb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Celková alokace na projekty veřejných prostranství: téměř 800 mil. Kč z EFRR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55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Vyhlášené výzvy - 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63. výzva</a:t>
            </a:r>
            <a:r>
              <a:rPr lang="cs-CZ" sz="1800" dirty="0"/>
              <a:t> – Zelená infrastruktura - MRR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64. výzva</a:t>
            </a:r>
            <a:r>
              <a:rPr lang="cs-CZ" sz="1800" dirty="0"/>
              <a:t> – Zelená infrastruktura - 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65. výzva</a:t>
            </a:r>
            <a:r>
              <a:rPr lang="cs-CZ" sz="1800" dirty="0"/>
              <a:t> – Zelená infrastruktura – VRR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Datum vyhlášení výzev – 9. 3.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Datum zahájení příjmu žádostí o podporu – </a:t>
            </a:r>
            <a:r>
              <a:rPr lang="cs-CZ" sz="1800" b="1" dirty="0"/>
              <a:t>23., 24. a 25. 1.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Datum ukončení příjmu žádostí o podporu – 10. 6.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77. výzva</a:t>
            </a:r>
            <a:r>
              <a:rPr lang="cs-CZ" sz="1800" dirty="0"/>
              <a:t> – Zelená infrastruktura – ITI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Datum vyhlášení výzvy – 18. 4.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Datum zahájení příjmu žádostí o podporu – </a:t>
            </a:r>
            <a:r>
              <a:rPr lang="cs-CZ" sz="1800" b="1" dirty="0"/>
              <a:t>9. 5. 2023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Datum ukončení příjmu žádostí o podporu – 31. 12. 2027</a:t>
            </a:r>
          </a:p>
          <a:p>
            <a:endParaRPr lang="cs-CZ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49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Vyhlášené výzvy - II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73. VÝZVA – CLLD (5.1)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veřejná prostranství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Datum vyhlášení výzev – 23. 5.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Datum zahájení příjmu žádostí o podporu – </a:t>
            </a:r>
            <a:r>
              <a:rPr lang="cs-CZ" sz="1800" b="1" dirty="0"/>
              <a:t>13. 6. 2023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Datum ukončení příjmu žádostí o podporu – 31. 12. 2027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336AFAE-C39D-5219-4249-D907D58BE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955054"/>
            <a:ext cx="4025437" cy="26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26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Finanční rámec výzev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BD6C6F7D-6F2C-F179-C9B9-7CE8D07D7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451851"/>
              </p:ext>
            </p:extLst>
          </p:nvPr>
        </p:nvGraphicFramePr>
        <p:xfrm>
          <a:off x="304800" y="1845578"/>
          <a:ext cx="8172450" cy="3268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450">
                  <a:extLst>
                    <a:ext uri="{9D8B030D-6E8A-4147-A177-3AD203B41FA5}">
                      <a16:colId xmlns:a16="http://schemas.microsoft.com/office/drawing/2014/main" val="2592881457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7813246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664954882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447211713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624616299"/>
                    </a:ext>
                  </a:extLst>
                </a:gridCol>
              </a:tblGrid>
              <a:tr h="1611807">
                <a:tc>
                  <a:txBody>
                    <a:bodyPr/>
                    <a:lstStyle/>
                    <a:p>
                      <a:r>
                        <a:rPr lang="cs-CZ" dirty="0"/>
                        <a:t>Zelená infrastruktura/ alokace EFRR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Praha (více rozvinutý region)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Přechodové regiony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Méně rozvinuté regiony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966736"/>
                  </a:ext>
                </a:extLst>
              </a:tr>
              <a:tr h="508063">
                <a:tc>
                  <a:txBody>
                    <a:bodyPr/>
                    <a:lstStyle/>
                    <a:p>
                      <a:r>
                        <a:rPr lang="cs-CZ" dirty="0"/>
                        <a:t>Individuální výzvy (SC 2.2)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6 314 284 933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2 538 269 948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1 895 190 626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1 880 824 359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217570"/>
                  </a:ext>
                </a:extLst>
              </a:tr>
              <a:tr h="508063">
                <a:tc>
                  <a:txBody>
                    <a:bodyPr/>
                    <a:lstStyle/>
                    <a:p>
                      <a:r>
                        <a:rPr lang="cs-CZ" dirty="0"/>
                        <a:t>ITI (SC 2.2)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4 541 679 586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2 144 213 093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2 397 466 493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184545"/>
                  </a:ext>
                </a:extLst>
              </a:tr>
              <a:tr h="508063">
                <a:tc>
                  <a:txBody>
                    <a:bodyPr/>
                    <a:lstStyle/>
                    <a:p>
                      <a:r>
                        <a:rPr lang="cs-CZ" dirty="0"/>
                        <a:t>CLLD (SC 5.1)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796 863 938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285 405 459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511 458 479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40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30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Implementační struktura IROP 2021-2027</a:t>
            </a:r>
            <a:r>
              <a:rPr lang="cs-CZ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 dirty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95593" y="1675906"/>
            <a:ext cx="8012179" cy="386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Řídicí orgán IROP 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= Ministerstvo pro místní rozvoj; odbor řízení operačních programů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​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Zprostředkující subjekt 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= Centrum pro regionální rozvoj České republiky s krajskými pobočkami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Nositelé integrovaných strategií ITI a CLLD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66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Finanční rámec výzev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BD6C6F7D-6F2C-F179-C9B9-7CE8D07D7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120955"/>
              </p:ext>
            </p:extLst>
          </p:nvPr>
        </p:nvGraphicFramePr>
        <p:xfrm>
          <a:off x="304800" y="1845578"/>
          <a:ext cx="817245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998">
                  <a:extLst>
                    <a:ext uri="{9D8B030D-6E8A-4147-A177-3AD203B41FA5}">
                      <a16:colId xmlns:a16="http://schemas.microsoft.com/office/drawing/2014/main" val="2592881457"/>
                    </a:ext>
                  </a:extLst>
                </a:gridCol>
                <a:gridCol w="1451296">
                  <a:extLst>
                    <a:ext uri="{9D8B030D-6E8A-4147-A177-3AD203B41FA5}">
                      <a16:colId xmlns:a16="http://schemas.microsoft.com/office/drawing/2014/main" val="78132461"/>
                    </a:ext>
                  </a:extLst>
                </a:gridCol>
                <a:gridCol w="1560352">
                  <a:extLst>
                    <a:ext uri="{9D8B030D-6E8A-4147-A177-3AD203B41FA5}">
                      <a16:colId xmlns:a16="http://schemas.microsoft.com/office/drawing/2014/main" val="664954882"/>
                    </a:ext>
                  </a:extLst>
                </a:gridCol>
                <a:gridCol w="1249960">
                  <a:extLst>
                    <a:ext uri="{9D8B030D-6E8A-4147-A177-3AD203B41FA5}">
                      <a16:colId xmlns:a16="http://schemas.microsoft.com/office/drawing/2014/main" val="447211713"/>
                    </a:ext>
                  </a:extLst>
                </a:gridCol>
                <a:gridCol w="1249959">
                  <a:extLst>
                    <a:ext uri="{9D8B030D-6E8A-4147-A177-3AD203B41FA5}">
                      <a16:colId xmlns:a16="http://schemas.microsoft.com/office/drawing/2014/main" val="2624616299"/>
                    </a:ext>
                  </a:extLst>
                </a:gridCol>
                <a:gridCol w="1287887">
                  <a:extLst>
                    <a:ext uri="{9D8B030D-6E8A-4147-A177-3AD203B41FA5}">
                      <a16:colId xmlns:a16="http://schemas.microsoft.com/office/drawing/2014/main" val="546960047"/>
                    </a:ext>
                  </a:extLst>
                </a:gridCol>
              </a:tblGrid>
              <a:tr h="1611807">
                <a:tc>
                  <a:txBody>
                    <a:bodyPr/>
                    <a:lstStyle/>
                    <a:p>
                      <a:r>
                        <a:rPr lang="cs-CZ" dirty="0"/>
                        <a:t>Zelená infrastruktura/ limity CZV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Méně rozvinuté regiony (63. výzva)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Přechodové regiony (64. výzva)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Praha - více rozvinutý region (65. výzva)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ITI (77. výzva)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CLLD (73. výzva)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966736"/>
                  </a:ext>
                </a:extLst>
              </a:tr>
              <a:tr h="508063">
                <a:tc>
                  <a:txBody>
                    <a:bodyPr/>
                    <a:lstStyle/>
                    <a:p>
                      <a:r>
                        <a:rPr lang="cs-CZ" dirty="0"/>
                        <a:t>Minimální výše CZV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5 000 000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5 000 000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5 000 000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není stanovena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500 000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217570"/>
                  </a:ext>
                </a:extLst>
              </a:tr>
              <a:tr h="508063">
                <a:tc>
                  <a:txBody>
                    <a:bodyPr/>
                    <a:lstStyle/>
                    <a:p>
                      <a:r>
                        <a:rPr lang="cs-CZ" dirty="0"/>
                        <a:t>Maximální výše CZV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100 000 000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100 000 000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není stanovena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není stanovena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/>
                        <a:t>není stanovena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184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423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PŘÍKLADY PROJEKTŮ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D0FE324-1FB0-AC7A-69C8-87F6D66723B4}"/>
              </a:ext>
            </a:extLst>
          </p:cNvPr>
          <p:cNvSpPr txBox="1">
            <a:spLocks/>
          </p:cNvSpPr>
          <p:nvPr/>
        </p:nvSpPr>
        <p:spPr>
          <a:xfrm>
            <a:off x="457200" y="1531999"/>
            <a:ext cx="4199492" cy="44708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0" i="0" dirty="0">
                <a:solidFill>
                  <a:srgbClr val="1C222F"/>
                </a:solidFill>
                <a:effectLst/>
                <a:latin typeface="DINPro Medium"/>
              </a:rPr>
              <a:t>revitalizace náměstí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0" i="0" dirty="0">
              <a:solidFill>
                <a:srgbClr val="1C222F"/>
              </a:solidFill>
              <a:effectLst/>
              <a:latin typeface="DINPro Medium"/>
            </a:endParaRPr>
          </a:p>
          <a:p>
            <a:endParaRPr lang="cs-CZ" sz="24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Revitalizace Karlova náměstí (Portál hlavního města Prahy)">
            <a:extLst>
              <a:ext uri="{FF2B5EF4-FFF2-40B4-BE49-F238E27FC236}">
                <a16:creationId xmlns:a16="http://schemas.microsoft.com/office/drawing/2014/main" id="{2D4ACC80-3A6A-71EF-293C-6576FE34E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36" y="2503056"/>
            <a:ext cx="5215713" cy="30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928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PŘÍKLADY PROJEKTŮ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D0FE324-1FB0-AC7A-69C8-87F6D66723B4}"/>
              </a:ext>
            </a:extLst>
          </p:cNvPr>
          <p:cNvSpPr txBox="1">
            <a:spLocks/>
          </p:cNvSpPr>
          <p:nvPr/>
        </p:nvSpPr>
        <p:spPr>
          <a:xfrm>
            <a:off x="457200" y="1531999"/>
            <a:ext cx="4199492" cy="44708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1C222F"/>
                </a:solidFill>
                <a:effectLst/>
                <a:uLnTx/>
                <a:uFillTx/>
                <a:latin typeface="DINPro Medium"/>
                <a:ea typeface="+mn-ea"/>
                <a:cs typeface="+mn-cs"/>
              </a:rPr>
              <a:t>obnova parku</a:t>
            </a:r>
            <a:endParaRPr lang="cs-CZ" sz="2400" b="0" i="0" dirty="0">
              <a:solidFill>
                <a:srgbClr val="1C222F"/>
              </a:solidFill>
              <a:effectLst/>
              <a:latin typeface="DINPro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0" i="0" dirty="0">
              <a:solidFill>
                <a:srgbClr val="1C222F"/>
              </a:solidFill>
              <a:effectLst/>
              <a:latin typeface="DINPro Medium"/>
            </a:endParaRPr>
          </a:p>
          <a:p>
            <a:endParaRPr lang="cs-CZ" sz="24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F6372BC-5A79-FAEC-2C9D-B2355E6D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136" y="2168235"/>
            <a:ext cx="5686425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7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PŘÍKLADY PROJEKTŮ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D0FE324-1FB0-AC7A-69C8-87F6D66723B4}"/>
              </a:ext>
            </a:extLst>
          </p:cNvPr>
          <p:cNvSpPr txBox="1">
            <a:spLocks/>
          </p:cNvSpPr>
          <p:nvPr/>
        </p:nvSpPr>
        <p:spPr>
          <a:xfrm>
            <a:off x="457199" y="1531999"/>
            <a:ext cx="7792531" cy="44708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1C222F"/>
                </a:solidFill>
                <a:effectLst/>
                <a:uLnTx/>
                <a:uFillTx/>
                <a:latin typeface="DINPro Medium"/>
                <a:ea typeface="+mn-ea"/>
                <a:cs typeface="+mn-cs"/>
              </a:rPr>
              <a:t>revitalizace hřbitova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1C222F"/>
                </a:solidFill>
                <a:effectLst/>
                <a:uLnTx/>
                <a:uFillTx/>
                <a:latin typeface="DINPro Medium"/>
                <a:ea typeface="+mn-ea"/>
                <a:cs typeface="+mn-cs"/>
              </a:rPr>
              <a:t>veřejné prostranství před školou, nemocnicí, kampusy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1C222F"/>
                </a:solidFill>
                <a:effectLst/>
                <a:uLnTx/>
                <a:uFillTx/>
                <a:latin typeface="DINPro Medium"/>
                <a:ea typeface="+mn-ea"/>
                <a:cs typeface="+mn-cs"/>
              </a:rPr>
              <a:t>veřejná prostranství na sídlištích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0" i="0" dirty="0">
              <a:solidFill>
                <a:srgbClr val="1C222F"/>
              </a:solidFill>
              <a:effectLst/>
              <a:latin typeface="DINPro Medium"/>
            </a:endParaRPr>
          </a:p>
          <a:p>
            <a:endParaRPr lang="cs-CZ" sz="24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00D23D-B41B-EB35-BEFB-D428CEB61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98" y="3290216"/>
            <a:ext cx="3433774" cy="24628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178894C-B75E-5A48-1065-1216AAC5A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171" y="3290215"/>
            <a:ext cx="3433774" cy="24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65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7785" y="1732701"/>
            <a:ext cx="7720779" cy="28392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pl-PL" sz="4400" cap="all" dirty="0">
                <a:solidFill>
                  <a:schemeClr val="bg1"/>
                </a:solidFill>
              </a:rPr>
              <a:t>Individuální výzvy a ITI</a:t>
            </a:r>
            <a:endParaRPr lang="cs-CZ" sz="4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11610" y="4571999"/>
            <a:ext cx="6400800" cy="7214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63. – 65. výzva IROP</a:t>
            </a:r>
          </a:p>
          <a:p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77. výzva IROP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26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OPRÁVNĚNÍ ŽADATELÉ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D0FE324-1FB0-AC7A-69C8-87F6D66723B4}"/>
              </a:ext>
            </a:extLst>
          </p:cNvPr>
          <p:cNvSpPr txBox="1">
            <a:spLocks/>
          </p:cNvSpPr>
          <p:nvPr/>
        </p:nvSpPr>
        <p:spPr>
          <a:xfrm>
            <a:off x="457199" y="1531999"/>
            <a:ext cx="7792531" cy="44708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0" i="0" dirty="0">
              <a:solidFill>
                <a:srgbClr val="1C222F"/>
              </a:solidFill>
              <a:effectLst/>
              <a:latin typeface="DINPro Medium"/>
            </a:endParaRPr>
          </a:p>
          <a:p>
            <a:endParaRPr lang="cs-CZ" sz="24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9C97589-9116-4665-2229-42925E7DDD64}"/>
              </a:ext>
            </a:extLst>
          </p:cNvPr>
          <p:cNvSpPr txBox="1"/>
          <p:nvPr/>
        </p:nvSpPr>
        <p:spPr>
          <a:xfrm>
            <a:off x="683567" y="1305342"/>
            <a:ext cx="803180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• obce</a:t>
            </a:r>
          </a:p>
          <a:p>
            <a:r>
              <a:rPr lang="cs-CZ" dirty="0"/>
              <a:t>• kraje</a:t>
            </a:r>
          </a:p>
          <a:p>
            <a:r>
              <a:rPr lang="cs-CZ" dirty="0"/>
              <a:t>• hlavní město Praha</a:t>
            </a:r>
          </a:p>
          <a:p>
            <a:r>
              <a:rPr lang="cs-CZ" dirty="0"/>
              <a:t>• městské části hl. m. Prahy</a:t>
            </a:r>
          </a:p>
          <a:p>
            <a:r>
              <a:rPr lang="cs-CZ" dirty="0"/>
              <a:t>• organizace zřizované nebo zakládané obcemi / kraji / hl. m. Prahou /    </a:t>
            </a:r>
          </a:p>
          <a:p>
            <a:r>
              <a:rPr lang="cs-CZ" dirty="0"/>
              <a:t>  městskými částmi hl. m. Prahy</a:t>
            </a:r>
          </a:p>
          <a:p>
            <a:r>
              <a:rPr lang="cs-CZ" dirty="0"/>
              <a:t>• církve</a:t>
            </a:r>
          </a:p>
          <a:p>
            <a:r>
              <a:rPr lang="cs-CZ" dirty="0"/>
              <a:t>• církevní organizace</a:t>
            </a:r>
          </a:p>
          <a:p>
            <a:r>
              <a:rPr lang="cs-CZ" dirty="0"/>
              <a:t>• OSS</a:t>
            </a:r>
          </a:p>
          <a:p>
            <a:r>
              <a:rPr lang="cs-CZ" dirty="0"/>
              <a:t>• PO OSS</a:t>
            </a:r>
          </a:p>
          <a:p>
            <a:r>
              <a:rPr lang="cs-CZ" dirty="0"/>
              <a:t>• veřejné a státní vysoké školy</a:t>
            </a:r>
          </a:p>
          <a:p>
            <a:r>
              <a:rPr lang="cs-CZ" dirty="0"/>
              <a:t>• státní podniky</a:t>
            </a:r>
          </a:p>
          <a:p>
            <a:r>
              <a:rPr lang="cs-CZ" dirty="0"/>
              <a:t>• státní organizace</a:t>
            </a:r>
          </a:p>
          <a:p>
            <a:r>
              <a:rPr lang="cs-CZ" dirty="0"/>
              <a:t>• veřejné výzkumné instituce</a:t>
            </a:r>
          </a:p>
          <a:p>
            <a:endParaRPr lang="cs-CZ" sz="1000" dirty="0"/>
          </a:p>
          <a:p>
            <a:r>
              <a:rPr lang="cs-CZ" dirty="0"/>
              <a:t>Do výzvy č. 63 a 64 mohou být předloženy max. 2 projekty na žadatele dle IČO. Ve výzvě č. 65 a 77 není tato podmínka stanovena.</a:t>
            </a:r>
          </a:p>
        </p:txBody>
      </p:sp>
    </p:spTree>
    <p:extLst>
      <p:ext uri="{BB962C8B-B14F-4D97-AF65-F5344CB8AC3E}">
        <p14:creationId xmlns:p14="http://schemas.microsoft.com/office/powerpoint/2010/main" val="1113444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Účel, cíle a cílové skupiny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54171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Účel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Zkvalitnění veřejného prostranství a ekosystémových služeb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Cíle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Revitalizace, modernizace a dostupnost stávajících veřejných prostranství ve vazbě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 zelenou infrastrukturu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Revitalizace a úprava nevyužívaných ploch, vznik a dostupnost nového veřejného prostranství ve vazbě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 zelenou infrastrukturu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Cílové skupiny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obyvatelé měst a obcí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návštěvníci měst a obcí</a:t>
            </a:r>
          </a:p>
        </p:txBody>
      </p:sp>
    </p:spTree>
    <p:extLst>
      <p:ext uri="{BB962C8B-B14F-4D97-AF65-F5344CB8AC3E}">
        <p14:creationId xmlns:p14="http://schemas.microsoft.com/office/powerpoint/2010/main" val="3504482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Zelená infrastruktura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54171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Definice: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„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Plánovaný, převážně spojitý systém ploch a jiných prvků vegetačních, vodních a pro hospodaření s vodou, přírodního a polopřírodního charakteru, které svým cílovým stavem umožňují nebo významně podporují plnění široké škály ekosystémových služeb a funkcí; součástí zelené infrastruktury je také územní systém ekologické stability krajiny.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“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Zelenou infrastrukturou se tedy rozumí jak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zelená složka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(například stromy), tak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modrá složka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(například vodní plochy). Někdy je pro zelenou infrastrukturu využíváno i spojení modro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-z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elená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infrastruktura. S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ohledem na plnění ekosystémových služeb a zmírnění klimatických změn jsou pro účely IROP 2021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-2027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do výdajů na zelenou infrastrukturu zahrnuty i umělé prvky modré složky jako například zasakovací povrchy, umělé vodní prvky a úprava břehů.</a:t>
            </a:r>
            <a:endParaRPr kumimoji="0" lang="cs-CZ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21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291677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Dopravní infrastruktura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54171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Dopravní infrastruktura je podporována v přímých výdajích na hlavní část projektu maximálně v rozsahu 40 % rozlohy veřejného prostranství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, které je předmětem realizace projektu. Podmínkou je splnění specifických kritérií přijatelnosti (zejména propustnost povrchů). Do způsobilých výdajů nepatří investice do silnic I. třídy, II. třídy a III. třídy a investice do tratí pro kolejová vozidla.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Do plochy dopravní infrastruktury se započítávají: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pozemní komunikace (včetně částí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vyme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zených pro cyklisty),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odstavné a parkovací plochy,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zálivy zastávek,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stání a točny pro vozidla veřejné hromadné dopravy,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tramvajové pásy.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Do limitu dopravní infrastruktury se nezapočítávají: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nástupiště zastávek veřejné hromadné dopravy,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chodníky a samostatné komunikace pro pěší,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společné komunikace pro pěší a cyklisty a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pozemní komunikace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případě, že se jedná o pěší zónu nebo obytnou zónu.</a:t>
            </a:r>
            <a:endParaRPr kumimoji="0" lang="cs-CZ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22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Způsobilé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5417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Způsobilé výdaje se dělí na:</a:t>
            </a: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přímé výdaje,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které musí být doloženy daňovými, účetními či dalšími doklady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nepřímé, paušální náklady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jejichž výše je stanovena za pomoci paušální sazby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které není potřeba prokazovat daňovými, účetními či dalšími doklady.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Náklady,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jejichž financování je použita paušální sazba,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nelze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zahrnout mezi přímé výdaje projektu.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80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Centrum pro regionální rozvoj České republiky</a:t>
            </a:r>
            <a:r>
              <a:rPr lang="cs-CZ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 dirty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95593" y="1885631"/>
            <a:ext cx="8012179" cy="371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Máme </a:t>
            </a:r>
            <a:r>
              <a:rPr lang="pt-BR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25let</a:t>
            </a:r>
            <a:r>
              <a:rPr lang="cs-CZ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</a:t>
            </a:r>
            <a:r>
              <a:rPr lang="pt-BR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zkušenost</a:t>
            </a:r>
            <a:r>
              <a:rPr lang="pt-B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 administrací 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 kontrolou projektů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Máme pobočky 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ve 13 krajských městech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České republiky</a:t>
            </a:r>
          </a:p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Disponujeme 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specializovanými odborníky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na všech krajských pracovištích</a:t>
            </a:r>
          </a:p>
          <a:p>
            <a:pPr marL="285750" indent="-285750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Etablovali jsme 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odborná pracoviště pro administraci veřejných zakázek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v IROP</a:t>
            </a:r>
          </a:p>
          <a:p>
            <a:pPr fontAlgn="base"/>
            <a:endParaRPr 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 počátku své historie Centrum administrovalo programy za </a:t>
            </a:r>
            <a:r>
              <a:rPr lang="cs-CZ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více než 200 mld. Kč 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(7,35 mld. EUR) a přispělo k realizaci </a:t>
            </a:r>
            <a:r>
              <a:rPr lang="cs-CZ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více než 25 tisíc projektů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 aktuálním programovém období 2021 – 2027 je Centrum </a:t>
            </a:r>
            <a:r>
              <a:rPr lang="cs-CZ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jediným zprostředkujícím subjektem 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 IROP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Vůči svým klientům jsme maximálně 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otevření, féroví a spolehliví</a:t>
            </a: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162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5253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hlavní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Pořízení stavby formou výstavby, stavební úpravy, zemní práce a další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investice ve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vazbě na zel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nou infrastrukturu a související opatření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(1.)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stavba veřejného prostranství (včetně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ploch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dopravní infrastruktury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, stavební a zemní práce,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demolice, sanace území 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likvidace odpadu,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propustné povrchy a konstrukční vrstvy,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výsadba a úprava vegetace,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opěrné konstrukce (včetně pergol) a lanové systémy nezbytné pro růst popínavé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zeleně (liány a vzpěrné rostliny),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velkoobjemové nádoby na výsadbu zeleně (např. v místech, kde z technických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důvodů nelze provádět výsadbu dřevin do rostlého terénu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sítě technického vybavení,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případně i doplňkově k ostatním vegetačním prvkům),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584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5099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hlavní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Pořízení stavby formou výstavby, stavební úpravy, zemní práce a další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investice ve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vazbě na zel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nou infrastrukturu a související opatření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(2.)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prvky na podporu biodiverzity – prvky pro doprovodnou floru a faunu (např. ptačí a netopýří budky, pítka, krmítka, útočiště pro hmyz, úkryt pro plazy a obojživelníky, zimní příbytky pro ježky),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úprava či vznik vodních ploch, toků a břehů (včetně úprav nábřeží – přebudování nábřežních zdí, různé úrovňové stupně břehu, pobytové schodiště, promenáda, molo),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retenční a akumulační nádrže, včetně napojení na technickou infrastrukturu,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retenční a závlahový systém, včetně napojení na technickou infrastrukturu,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vsakovací zařízení, včetně napojení na technickou infrastrukturu,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31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477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hlavní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Pořízení stavby formou výstavby, stavební úpravy, zemní práce a další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investice ve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vazbě na zel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nou infrastrukturu a související opatření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(3.)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přístřešky, altány a zastávky se zelenou střechou nebo fotovoltaickými panely </a:t>
            </a: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(pozn.: zelená střecha musí pokrývat celou plochu střechy přístřešku/altánu/zastávky; rozsah fotovoltaických panelů musí pokrývat zdroj energie pro napojenou technologii/zařízení),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veřejné osvětlení na solární energii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(plně funkční a nezávislé na elektrické distribuční soustavě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mobiliář se solárními prvky (např. lavičky),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umělé vodní prvky (např. kašny, fontány, pítka, mlhoviště), včetně napojení na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technickou infrastrukturu,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vznik nízkoemisních zón,</a:t>
            </a:r>
          </a:p>
        </p:txBody>
      </p:sp>
    </p:spTree>
    <p:extLst>
      <p:ext uri="{BB962C8B-B14F-4D97-AF65-F5344CB8AC3E}">
        <p14:creationId xmlns:p14="http://schemas.microsoft.com/office/powerpoint/2010/main" val="4275808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4137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hlavní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Pořízení stavby formou výstavby, stavební úpravy, zemní práce a další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investice ve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vazbě na zel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nou infrastrukturu a související opatření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(4.)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veřejně přístupná dobíjecí stanice vybavená jedním nebo více běžnými dobíjecími body ve vlastnictví žadatele/příjemce sloužící k dobíjení parkujících elektrických osobních vozidel nebo jízdních kol (či koloběžek apod.) za cenu v místě a čase obvyklou,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veřejné toalety splňující podmínky DNSH (viz upozornění v kap. 2.3), v případě stavby budovy či přístřešku za podmínky zelené střechy nebo fotovoltaických panelů,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včetně napojení na technickou infrastrukturu.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406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4335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hlavní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Nákup stavby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 výjimečných a řádně odůvodněných případech lze povolit nákup staveb, které jsou pro účely projektu určeny k demolici, za účelem vzniku veřejného prostranství.</a:t>
            </a: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Nákup pozemku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Nákup pozemku za účelem vzniku veřejného prostranství.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Pořizovací cena pozemků může být započtena maximálně do výše 10 % celkových způsobilých výdajů na projekt.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Daň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přidané hodnoty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065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4013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doprovodnou část projektu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 v limitu 10% CZV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Veřejná a technická infrastruktura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sítě technické infrastruktury,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mobiliář neobsahující solární prvky (např. herní prvky, stojany na kola, lavičky, odpadkové koše),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veřejné osvětlení závislé na elektrické síti,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obnova a vybudování nepropustných povrchů,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mosty a lávky,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investice vyvolané stavbou (např. přeložky sítí, uvedení do původního stavu),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plochy dopravní infrastruktury nad stanovený limit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plochy z celkové plochy veřejného prostranství,</a:t>
            </a:r>
          </a:p>
        </p:txBody>
      </p:sp>
    </p:spTree>
    <p:extLst>
      <p:ext uri="{BB962C8B-B14F-4D97-AF65-F5344CB8AC3E}">
        <p14:creationId xmlns:p14="http://schemas.microsoft.com/office/powerpoint/2010/main" val="3420162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Nepřímé náklady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5981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Náklady, které nelze při použití paušální sazby 7 % zahrnout mezi přímé výdaje.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Dokumentace žádosti o podporu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- žádost, SP, právní služby, znalecké posudky, zakázky…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Projektová dokumentace a dokumentace pro realizaci projektu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– a technický dozor, BOZP …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Administrativní kapacity a řízení projektu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– externí služby, žádosti o platbu, jízdné v ČR…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Poplatky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Režijní, provozní a jiné náklady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- nájemné, energie, úklid…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Publicita projektu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Další náklady související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 projektem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územní studie, regulační plán, architektonická/urbanistická koncepce, architektonická soutěž, vedlejší a ostatní náklady uvedené v rozpočtu stavebních prací …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034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Indikátory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4668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Indikátory výstupu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444 001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- Zelená infrastruktura podpořená pro jiné účely než přizpůsobování se změnám klimatu</a:t>
            </a: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Indikátory výsledku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426 001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Objem retenčních nádrží pro využití srážkové vody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444 011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Počet obyvatel, kteří mají přístup k nové nebo modernizované zelené infrastruktuře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Vše podstatné v příloze č. 1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Metodické listy indikátorů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281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5A03CF1-9CF9-4CF0-ABED-6C0D538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96E897E-C771-41C7-861F-4EE748E3F377}"/>
              </a:ext>
            </a:extLst>
          </p:cNvPr>
          <p:cNvSpPr txBox="1">
            <a:spLocks/>
          </p:cNvSpPr>
          <p:nvPr/>
        </p:nvSpPr>
        <p:spPr>
          <a:xfrm>
            <a:off x="597310" y="557921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315A67-A6C3-42EE-A49F-51B2C4FD5197}"/>
              </a:ext>
            </a:extLst>
          </p:cNvPr>
          <p:cNvSpPr/>
          <p:nvPr/>
        </p:nvSpPr>
        <p:spPr>
          <a:xfrm>
            <a:off x="597310" y="1196798"/>
            <a:ext cx="8089490" cy="62786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Přílohy v SC 2.2: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</a:t>
            </a:r>
            <a:r>
              <a:rPr lang="cs-CZ" dirty="0">
                <a:solidFill>
                  <a:prstClr val="black"/>
                </a:solidFill>
                <a:latin typeface="Arial" panose="020B0604020202020204"/>
                <a:cs typeface="Arial"/>
              </a:rPr>
              <a:t>.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Plná moc 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2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Zadávací a výběrová řízení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popsáno v OPPŽP kap 5.2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3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Doklady k právní subjektivitě žadatele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pouze pro veřejné výzkumné instituce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4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Studie proveditelnosti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osnova viz příloha č. 2 SPPŽP;</a:t>
            </a:r>
            <a:b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při řádném vyplnění se minimalizuje nutnost vyzývat žadatele za účelem získání všech informací potřebných pro vyhodnocení kritérií přijatelnosti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5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Doklad o prokázání právních vztahů k nemovitému majetku, který je předmětem projektu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-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výpis z KN (jen uvést, ne fyzicky); pokud žadatel  není zapsán v KN jako vlastník nebo subjekt s právem hospodaření, dokládá listiny osvědčující jiné právo k uvedenému majetku (např. nájemní smlouvu, smlouvu o výpůjčce, smlouvu o sml. budoucí či jiný právní úkon nebo právní akt)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5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16ADF55C-F5D3-43AA-A170-D1D76392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054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5A03CF1-9CF9-4CF0-ABED-6C0D538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96E897E-C771-41C7-861F-4EE748E3F37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315A67-A6C3-42EE-A49F-51B2C4FD5197}"/>
              </a:ext>
            </a:extLst>
          </p:cNvPr>
          <p:cNvSpPr/>
          <p:nvPr/>
        </p:nvSpPr>
        <p:spPr>
          <a:xfrm>
            <a:off x="527255" y="1105385"/>
            <a:ext cx="8089490" cy="62478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6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Doklad prokazující povolení umístění stavby v území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pokud je pro projekt relevantní dokládá žadatel povolení umístění stavby </a:t>
            </a:r>
            <a:r>
              <a:rPr kumimoji="0" lang="cs-CZ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nejpozději k datu registrace žádosti o podporu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– jedná se primárně o pravomocné územní rozhodnutí, územní souhlas nebo veřejnoprávní smlouvu nahrazující územní rozhodnutí.</a:t>
            </a: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7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Doklad prokazující povolení k realizaci stavebního záměru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okud jsou předmětem projektu stavební úpravy, které dle staveb. zákona nevyžadují povolení k realizaci stavebního záměru, nebo pouze pořízení majetku, je příloha NR</a:t>
            </a:r>
          </a:p>
          <a:p>
            <a:pPr marL="723900" marR="0" lvl="2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minimálně podaný návrh nebo žádost o některý z povolovacích dokumentů uvedených ve staveb. zákoně s vyhotovením nejpozději </a:t>
            </a:r>
            <a:b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 datu registrace žádosti o podporu (pravomocný dokument stvrzující toto povolení pak před vydáním právního aktu) – tato podmínka </a:t>
            </a:r>
            <a:r>
              <a:rPr kumimoji="0" lang="cs-CZ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 týká i společného územního a stavebního řízení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5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16ADF55C-F5D3-43AA-A170-D1D76392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437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3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Centrum pro regionální rozvoj České republiky</a:t>
            </a:r>
            <a:r>
              <a:rPr lang="cs-CZ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3200" b="1" kern="0" dirty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695593" y="1877242"/>
            <a:ext cx="8012179" cy="4247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Jsme konzultační místo pro vaše dotazy při přípravě projektů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Pořádáme semináře pro žadatele a příjemce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 podání projektu hodnotíme a připravujeme pro ŘO IROP doporučení/nedoporučení k financování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 vydání právního aktu s vámi řešíme veškeré změny v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projektu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Administrujeme žádosti o platbu 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Kontrolujeme veřejné zakázky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Provádíme kontrolu projektů v udržitelnosti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Snažíme se být nápomocni a stále hledáme cesty,  jak co nejlépe pomoci žadatelům a příjemcům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pt-B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Podílíme se na nastavení nového 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období I</a:t>
            </a:r>
            <a:r>
              <a:rPr lang="pt-B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ROP 202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pt-BR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- 2027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66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593431" y="1509078"/>
            <a:ext cx="808545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662404" y="1187770"/>
            <a:ext cx="8089490" cy="48320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8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Znalecký posudek</a:t>
            </a:r>
          </a:p>
          <a:p>
            <a:pPr marL="10096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pokud je předmětem projektu nákup pozemku, stavby, pořízení práva stavby, nákup použitého majetku či dalších předmětů</a:t>
            </a:r>
          </a:p>
          <a:p>
            <a:pPr marL="5524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9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Projektová dokumentace stavby</a:t>
            </a:r>
          </a:p>
          <a:p>
            <a:pPr marL="10096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relevantní dokumentace dle dokládaného dokumentu dle staveb. zákona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okud stavební úpravy nevyžadují povolení k realizaci stavebního záměru dle staveb. zákona, pak žadatel doloží např. půdorysy </a:t>
            </a:r>
            <a:b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 dalšími dostupnými výkresy týkajícími se plánovaných stavebních prací, technickou zprávu apod., zároveň podrobně popíše plánovaný záměr ve studii proveditelnosti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10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Rozpočet stavebních prací 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položkový, nebo zjednodušený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pokud je předmětem projektu pouze pořízení majetku, je příloha NR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150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593431" y="1509078"/>
            <a:ext cx="808545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662404" y="1185073"/>
            <a:ext cx="8089490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11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Podklady pro stanovení kategorií intervencí a kontrolu limitů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č.4 SPPŽP 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12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Smlouva o zřízení bankovního účtu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nejpozději k žádosti o platbu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13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Výpis z Evidence skutečných majitelů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relevantní pouze v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případě, že je žadatel o dotaci zahraniční právnickou osobou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14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Stanovisko AOPK ČR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viz příloha č. 6 SPPŽP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relevantní </a:t>
            </a:r>
            <a:r>
              <a:rPr kumimoji="0" lang="cs-CZ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 všechny projekty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!!! 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kladné nebo nerelevantní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datum vydání musí předcházet datu registrace žádosti o podporu, případně jsou data shodná</a:t>
            </a: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3547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5A03CF1-9CF9-4CF0-ABED-6C0D538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96E897E-C771-41C7-861F-4EE748E3F37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315A67-A6C3-42EE-A49F-51B2C4FD5197}"/>
              </a:ext>
            </a:extLst>
          </p:cNvPr>
          <p:cNvSpPr/>
          <p:nvPr/>
        </p:nvSpPr>
        <p:spPr>
          <a:xfrm>
            <a:off x="527255" y="1063633"/>
            <a:ext cx="8089490" cy="47397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15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Čestné prohlášení žadatele ke Stanovisku AOPK ČR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viz příloha č. 8 SPPŽP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16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Referenční dokument pro řešené veřejné prostranství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územní studie řešící veřejné prostranství registrovaná v Evidenci územně plánovací činnosti (EÚPČ)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regulační plán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urbanistická (/architektonická) studie (/koncepce) veřejného prostranství zpracovaná autorizovaným architektem České komory architektů (ČKA) nebo vzniklá na základě soutěže uspořádané v souladu se soutěžním řádem ČKA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17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Dokumentace k prověřování z hlediska klimatického dopadu 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viz příloha č. 10 SPPŽP</a:t>
            </a: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5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872D4C2-6383-4251-9ED1-EEFBFF2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801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Specifická kritéria přijatelnosti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648929" y="1071198"/>
            <a:ext cx="8037871" cy="50167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Řešené území je zpracováno alespoň v jednom z následujících dokumentů: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územní studie řešící veřejné prostranství registrovaná v Evidenci územně plánovací činnosti (EÚPČ)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regulační plán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urbanistická (/architektonická) studie (/koncepce) zpracovaná autorizovaným architektem České komory architektů (ČKA) nebo vzniklá na základě soutěže uspořádané v souladu se soutěžním řádem ČKA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realizace projektu je plánována v řešeném území v souladu s daným dokumentem. 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Projekt je realizován ve veřejném prostranství či realizací projektu dojde ke vzniku veřejného prostranství podle § 34 zákona 128/2000 Sb. (zákon o obcích). Veřejné prostranství bude každému přístupné bez omezení a bude sloužit k obecnému užívání.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veřejné prostranství může být uzavřeno pouze v době nočního klidu (22:00 - 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6:00); v případě hřbitovů musí být přístupnost min. 8 hodin denně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637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Specifická kritéria přijatelnosti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97310" y="1196798"/>
            <a:ext cx="8037871" cy="48013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Projekt je realizován v zastavěném území nebo v zastavitelných plochách v souladu s platným územním plánem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doložení náhledu řešeného území a jeho vyznačení v územním plánu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hypertextový odkaz na web obce, kde je zveřejněn platný územní plán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Projekt byl projednán s občany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popis ve Studii proveditelnosti a zároveň doložení dokumentů prokazující veřejné projednání – např. pozvánka k veřejné diskusi, prezenční listina, fotodokumentace, zápis, zvukový či obrazový záznam, výstupy z dotazníkového šetření apod.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Projekt je uceleným řešením zelené infrastruktury a souvisejících opatření ve veřejném prostranství. Projekt neřeší izolovaně pouze vegetaci či vodní toky či vodní plochy.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53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Specifická kritéria přijatelnosti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53064" y="1170535"/>
            <a:ext cx="8037871" cy="41549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Dopravní infrastruktura, s výjimkou vyhrazených komunikací pro pěší, na kterou jsou vyčleněny způsobilé výdaje projektu, zaujímá maximálně 40 % rozlohy veřejného prostranství, které je předmětem realizace projektu.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vymezení dopravní infrastruktury – viz tabulka ve studii proveditelnosti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limitu je započítávána pouze dopravní infrastruktura zahrnutá ve způsobilých výdajích projektu!!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Projekt není zaměřen na řešení infrastruktury silnic I., II. a III. třídy.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9134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Specifická kritéria přijatelnosti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53064" y="1096908"/>
            <a:ext cx="8037871" cy="41088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1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„Zelená“ specifická kritéria přijatelnosti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700" b="1" i="1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bude posuzovat AOPK ČR na základě podané žádosti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Centrum převezme komplet hodnocení AOPK ČR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stanovisko musí být buď kladné nebo musí obsahovat vyjádření, že projekt „zelenou složku“ neobsahuje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každý projekt musí o stanovisko AOPK ČR požádat 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Podrobně jsou „Zelená“ specifická kritéria přijatelnosti představena v samostatné prezentaci zástupce AOPK ČR.</a:t>
            </a:r>
          </a:p>
        </p:txBody>
      </p:sp>
    </p:spTree>
    <p:extLst>
      <p:ext uri="{BB962C8B-B14F-4D97-AF65-F5344CB8AC3E}">
        <p14:creationId xmlns:p14="http://schemas.microsoft.com/office/powerpoint/2010/main" val="2130235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Specifická kritéria přijatelnosti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53064" y="1096908"/>
            <a:ext cx="8037871" cy="42473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„Modrá“ specifická kritéria přijatelnosti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 případě nádrží (podzemních i povrchových) a vsakovacích zařízení projekt obsahuje předčištění/čištění srážkových vod v souladu s ČSN 75 9010 a TNV 75 9011 a bezpečnostní přeliv dle ČSN 75 9010 a TNV 75 9011.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 případě vsaku projekt obsahuje geologické posouzení dle ČSN 75 9010. Pozn. Vsakovací zařízení bude umístěno v souladu s hydrogeologickým posouzením dle ČSN 75 9010 – Vsakovací zařízení srážkových vod, TNV 75 9011 – Hospodaření se srážkovými vodami a minimálně 1 m nad maximální hladinou podzemní vody v místě umístění. Případné nedodržení uvedené podmínky musí být patřičně odůvodněno doloženým hydrogeologickým posudkem. </a:t>
            </a:r>
          </a:p>
        </p:txBody>
      </p:sp>
    </p:spTree>
    <p:extLst>
      <p:ext uri="{BB962C8B-B14F-4D97-AF65-F5344CB8AC3E}">
        <p14:creationId xmlns:p14="http://schemas.microsoft.com/office/powerpoint/2010/main" val="24855276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Specifická kritéria přijatelnosti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53064" y="1096908"/>
            <a:ext cx="8037871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 případě výměny nepropustných zpevněných povrchů za propustné musí být splněny podmínky uvedené v rámci specifických kritérií přijatelnosti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 případě budování propustných zpevněných povrchů musí být splněny podmínky uvedené v rámci specifických kritérií přijatelnosti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Pokud dané podmínky budované povrchy nesplní, je nutné výdaje na jejich vybudování vykázat buď v rámci výdajů na doprovodnou část projektu (10 %) nebo v nezpůsobilých výdajích projektu.</a:t>
            </a:r>
          </a:p>
        </p:txBody>
      </p:sp>
    </p:spTree>
    <p:extLst>
      <p:ext uri="{BB962C8B-B14F-4D97-AF65-F5344CB8AC3E}">
        <p14:creationId xmlns:p14="http://schemas.microsoft.com/office/powerpoint/2010/main" val="407619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Specifická kritéria přijatelnosti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53064" y="1096908"/>
            <a:ext cx="8037871" cy="36933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 rámci podpory závlahy musí být srážková voda získávána z ploch v řešeném území projektu a zároveň musí být velikost zavlažované plochy úměrná množství vody, které bude získáno ze zpevněných ploch v rámci řešeného projektu hospodaření s dešťovou vodou.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Akumulační nádrže jsou navrženy v souladu s Metodikou dimenzování akumulačních nádrží.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Záměr je vhodně navržen, nemá významné nedostatky technického řešení omezující příznivé efekty, kterých by bylo možné v daných podmínkách dosáhnout (např. nevhodný způsob řešení hospodaření se srážkovými vodami pro danou lokalitu a podmínky).</a:t>
            </a:r>
          </a:p>
        </p:txBody>
      </p:sp>
    </p:spTree>
    <p:extLst>
      <p:ext uri="{BB962C8B-B14F-4D97-AF65-F5344CB8AC3E}">
        <p14:creationId xmlns:p14="http://schemas.microsoft.com/office/powerpoint/2010/main" val="103130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102564-7B26-419C-B280-9517931EFB17}"/>
              </a:ext>
            </a:extLst>
          </p:cNvPr>
          <p:cNvSpPr txBox="1"/>
          <p:nvPr/>
        </p:nvSpPr>
        <p:spPr>
          <a:xfrm>
            <a:off x="502647" y="598688"/>
            <a:ext cx="813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cs-CZ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Územní odbor IROP pro Středočeský kraj</a:t>
            </a:r>
            <a:endParaRPr lang="cs-CZ" sz="2800" b="1" kern="0" dirty="0">
              <a:solidFill>
                <a:schemeClr val="bg1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C60473-6D8C-464B-9745-3FB73D6BEA84}"/>
              </a:ext>
            </a:extLst>
          </p:cNvPr>
          <p:cNvSpPr txBox="1"/>
          <p:nvPr/>
        </p:nvSpPr>
        <p:spPr>
          <a:xfrm>
            <a:off x="773506" y="1415463"/>
            <a:ext cx="801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bg1"/>
                </a:solidFill>
              </a:rPr>
              <a:t>Adresa</a:t>
            </a:r>
            <a:r>
              <a:rPr lang="cs-CZ" dirty="0">
                <a:solidFill>
                  <a:schemeClr val="bg1"/>
                </a:solidFill>
              </a:rPr>
              <a:t>: U Nákladového nádraží 3144/4, 130 00  Praha 3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bg1"/>
                </a:solidFill>
              </a:rPr>
              <a:t>Kontaktní osoby:</a:t>
            </a:r>
            <a:endParaRPr lang="cs-CZ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ABDB316-E8D2-49D6-9E02-C29BB18B28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158313"/>
              </p:ext>
            </p:extLst>
          </p:nvPr>
        </p:nvGraphicFramePr>
        <p:xfrm>
          <a:off x="656468" y="2137493"/>
          <a:ext cx="7422130" cy="3768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4892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77. VÝZVA </a:t>
            </a:r>
            <a:r>
              <a:rPr lang="cs-CZ" sz="2800" cap="all" dirty="0" err="1">
                <a:latin typeface="Arial" panose="020B0604020202020204"/>
              </a:rPr>
              <a:t>iti</a:t>
            </a:r>
            <a:r>
              <a:rPr lang="cs-CZ" sz="2800" cap="all" dirty="0">
                <a:latin typeface="Arial" panose="020B0604020202020204"/>
              </a:rPr>
              <a:t> - </a:t>
            </a:r>
            <a:r>
              <a:rPr lang="cs-CZ" sz="2800" cap="all" dirty="0" err="1">
                <a:latin typeface="Arial" panose="020B0604020202020204"/>
              </a:rPr>
              <a:t>rOZDÍLY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53064" y="1096908"/>
            <a:ext cx="8037871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ITI nemá omezený počet projektů na IČO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>
                <a:latin typeface="Arial" panose="020B0604020202020204"/>
              </a:rPr>
              <a:t>ITI nemá stanovené minimální a maximální CZV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b="1" dirty="0">
              <a:latin typeface="Arial" panose="020B0604020202020204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>
                <a:latin typeface="Arial" panose="020B0604020202020204"/>
              </a:rPr>
              <a:t>Projekt musí být realizován na území definovaném výzvou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b="1" dirty="0">
              <a:latin typeface="Arial" panose="020B0604020202020204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>
                <a:latin typeface="Arial" panose="020B0604020202020204"/>
              </a:rPr>
              <a:t>Příloha - Vyjádření řídícího výboru MO/A o souladu projektového záměru s Isg ITI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b="1" dirty="0">
              <a:latin typeface="Arial" panose="020B0604020202020204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>
                <a:latin typeface="Arial" panose="020B0604020202020204"/>
              </a:rPr>
              <a:t>SDP - typ projektu ITI</a:t>
            </a:r>
          </a:p>
        </p:txBody>
      </p:sp>
    </p:spTree>
    <p:extLst>
      <p:ext uri="{BB962C8B-B14F-4D97-AF65-F5344CB8AC3E}">
        <p14:creationId xmlns:p14="http://schemas.microsoft.com/office/powerpoint/2010/main" val="4397609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7785" y="1732701"/>
            <a:ext cx="7720779" cy="28392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pl-PL" sz="4400" cap="all" dirty="0">
                <a:solidFill>
                  <a:schemeClr val="bg1"/>
                </a:solidFill>
              </a:rPr>
              <a:t>CLLD</a:t>
            </a:r>
            <a:endParaRPr lang="cs-CZ" sz="4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11610" y="4571999"/>
            <a:ext cx="6400800" cy="7214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73. výzva IROP</a:t>
            </a:r>
          </a:p>
        </p:txBody>
      </p:sp>
    </p:spTree>
    <p:extLst>
      <p:ext uri="{BB962C8B-B14F-4D97-AF65-F5344CB8AC3E}">
        <p14:creationId xmlns:p14="http://schemas.microsoft.com/office/powerpoint/2010/main" val="4396917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8" y="633422"/>
            <a:ext cx="7053562" cy="7578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OPRÁVNĚNÍ ŽADATELÉ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D0FE324-1FB0-AC7A-69C8-87F6D66723B4}"/>
              </a:ext>
            </a:extLst>
          </p:cNvPr>
          <p:cNvSpPr txBox="1">
            <a:spLocks/>
          </p:cNvSpPr>
          <p:nvPr/>
        </p:nvSpPr>
        <p:spPr>
          <a:xfrm>
            <a:off x="457199" y="1531999"/>
            <a:ext cx="7792531" cy="44708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C222F"/>
              </a:solidFill>
              <a:effectLst/>
              <a:uLnTx/>
              <a:uFillTx/>
              <a:latin typeface="DINPro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9C97589-9116-4665-2229-42925E7DDD64}"/>
              </a:ext>
            </a:extLst>
          </p:cNvPr>
          <p:cNvSpPr txBox="1"/>
          <p:nvPr/>
        </p:nvSpPr>
        <p:spPr>
          <a:xfrm>
            <a:off x="683567" y="1305342"/>
            <a:ext cx="803180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obce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kraje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organizace zřizované nebo zakládané obcemi / kraji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církve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církevní organizace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OSS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PO OSS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veřejné a státní vysoké školy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státní podniky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státní organizace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• veřejné výzkumné instituce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00" dirty="0">
              <a:solidFill>
                <a:prstClr val="black"/>
              </a:solidFill>
              <a:latin typeface="Arial" panose="020B0604020202020204"/>
            </a:endParaRPr>
          </a:p>
          <a:p>
            <a:pPr>
              <a:defRPr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Oprávněnými žadateli jsou výše uvedení žadatelé pouze v případě, že obdrželi kladné vyjádření MAS o souladu projektového záměru se schválenou strategií CLLD, které je povinnou přílohou žádosti o podporu. Vyjádření MAS musí být platné ke dni podání žádosti o podporu. 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6062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751039" y="1433386"/>
            <a:ext cx="7810400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Účel, cíle a cílové skupiny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54171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00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Účel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Zkvalitnění veřejného prostranství a ekosystémových služeb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Cíle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Revitalizace, modernizace a dostupnost stávajících veřejných prostranství ve vazbě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 veřejnou a technickou infrastrukturu a související zelenou infrastrukturu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Revitalizace a úprava nevyužívaných ploch, vznik a dostupnost nového veřejného prostranství ve vazbě na veřejnou a technickou infrastrukturu a související zelenou infrastrukturu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Cílové skupiny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obyvatelé měst a obcí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návštěvníci měst a obcí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93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Způsobilé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5417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Způsobilé výdaje se dělí na:</a:t>
            </a: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přímé výdaje,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které musí být doloženy daňovými, účetními či dalšími doklady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nepřímé, paušální náklady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jejichž výše je stanovena za pomoci paušální sazby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které není potřeba prokazovat daňovými, účetními či dalšími doklady.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Náklady,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jejichž financování je použita paušální sazba,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nelze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zahrnout mezi přímé výdaje projektu.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8355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4414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hlavní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Pořízení stavby formou výstavby, stavební úpravy, zemní práce a další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investice ve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vazbě na veřejnou a technickou infrastrukturu a související zel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nou infrastrukturu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(1.)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stavba veřejného prostranství (včetně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ploch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dopravní infrastruktury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, stavební a zemní práce,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prstClr val="black"/>
                </a:solidFill>
                <a:latin typeface="ArialMT"/>
              </a:rPr>
              <a:t>vybudování a stavební úpravy inženýrských sítí pro potřeby veřejného prostranství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budování a výměna povrchů konstrukčních vrstev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výsadba a úprava vegetace,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opěrné konstrukce (včetně pergol) a lanové systémy nezbytné pro růst popínavé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zeleně (liány a vzpěrné rostliny),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652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582562" y="957462"/>
            <a:ext cx="7810400" cy="505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hlavní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Pořízení stavby formou výstavby, stavební úpravy, zemní práce a další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investice ve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vazbě na veřejnou a technickou infrastrukturu a související zel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nou infrastrukturu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(2.)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velkoobjemové nádoby na výsadbu zeleně (např. v místech, kde z technických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důvodů nelze provádět výsadbu dřevin do rostlého terénu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sítě technického vybavení,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případně i doplňkově k ostatním vegetačním prvkům),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prvky na podporu biodiverzity – prvky pro doprovodnou floru a faunu (např. ptačí a netopýří budky, pítka, krmítka, útočiště pro hmyz, úkryt pro plazy a obojživelníky, zimní příbytky pro ježky),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úprava či vznik vodních ploch, toků a břehů (včetně úprav nábřeží – přebudování nábřežních zdí, různé úrovňové stupně břehu, pobytové schodiště, promenáda, molo),</a:t>
            </a:r>
          </a:p>
        </p:txBody>
      </p:sp>
    </p:spTree>
    <p:extLst>
      <p:ext uri="{BB962C8B-B14F-4D97-AF65-F5344CB8AC3E}">
        <p14:creationId xmlns:p14="http://schemas.microsoft.com/office/powerpoint/2010/main" val="41853149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505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hlavní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Pořízení stavby formou výstavby, stavební úpravy, zemní práce a další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investice ve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vazbě na veřejnou a technickou infrastrukturu a související zel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nou infrastrukturu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(3.)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retenční a akumulační nádrže, včetně napojení na technickou infrastrukturu,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retenční a závlahový systém, včetně napojení na technickou infrastrukturu,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vsakovací zařízení, včetně napojení na technickou infrastrukturu,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přístřešky, altány a zastávky (včetně zelených střech a fotovoltaických panelů na jejich střechách)</a:t>
            </a:r>
            <a:endParaRPr kumimoji="0" lang="cs-CZ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veřejné osvětlení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(včetně fotovoltaických panelů pro jeho napájení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mobiliář (např. lavičky, herní prvky, workoutové prvky, odpadkové koše, informační tabule/panely, stojany na kola),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9445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505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hlavní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Pořízení stavby formou výstavby, stavební úpravy, zemní práce a další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investice ve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vazbě na veřejnou a technickou infrastrukturu a související zel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nou infrastrukturu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(4.)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umělé vodní prvky (např. kašny, fontány, pítka, mlhoviště), včetně napojení na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technickou infrastrukturu,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vznik nízkoemisních zón,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veřejně přístupná dobíjecí stanice vybavená jedním nebo více běžnými dobíjecími body ve vlastnictví žadatele/příjemce sloužící k dobíjení parkujících elektrických osobních vozidel nebo jízdních kol (či koloběžek apod.) za cenu v místě a čase obvyklou,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pořízení a instalace bezpečnostních kamer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veřejné toalety splňující podmínky DNSH (viz upozornění v kap. 2.3),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včetně napojení na technickou infrastrukturu.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414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Přímé výdaje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672009"/>
            <a:ext cx="7810400" cy="567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Přímé výdaje na doprovodnou část projektu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: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Veřejná a technická infrastruktura – max 10 % CZV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prstClr val="black"/>
                </a:solidFill>
                <a:latin typeface="Arial-BoldMT"/>
              </a:rPr>
              <a:t>Mosty a lávky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Sochy (popř. jiná umělecká díla a prvky) nezahrnující vodní prvek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prstClr val="black"/>
                </a:solidFill>
                <a:latin typeface="Arial-BoldMT"/>
              </a:rPr>
              <a:t>Investice vyvolené stavbou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Demolice, sanace území a likvidace odpadu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Nákup stavby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Ve výjimečných a řádně odůvodněných případech lze povolit nákup staveb, které jsou pro účely projektu určeny k demolici, za účelem vzniku veřejného prostranství.</a:t>
            </a: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Nákup pozemku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Nákup pozemku za účelem vzniku veřejného prostranství.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Pořizovací cena pozemků může být započtena maximálně do výše 10 % celkových způsobilých výdajů na projekt.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48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7785" y="1732701"/>
            <a:ext cx="7720779" cy="189202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pl-PL" sz="4800" cap="all" dirty="0">
                <a:solidFill>
                  <a:schemeClr val="bg1"/>
                </a:solidFill>
              </a:rPr>
              <a:t>METODICKÝ ZÁKLAD IROP 2021-2027 </a:t>
            </a:r>
            <a:endParaRPr lang="cs-CZ" sz="48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11610" y="4571999"/>
            <a:ext cx="6400800" cy="7214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582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Nepřímé náklady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5981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Náklady, které nelze při použití paušální sazby 7 % zahrnout mezi přímé výdaje.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Dokumentace žádosti o podporu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- žádost, SP, právní služby, znalecké posudky, zakázky…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Projektová dokumentace a dokumentace pro realizaci projektu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– a technický dozor, BOZP …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Administrativní kapacity a řízení projektu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– externí služby, žádosti o platbu, jízdné v ČR…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Poplatky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Režijní, provozní a jiné náklady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- nájemné, energie, úklid…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Publicita projektu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Další náklady související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 projektem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územní studie, regulační plán, architektonická/urbanistická koncepce, architektonická soutěž, vedlejší a ostatní náklady uvedené v rozpočtu stavebních prací …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4255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751038" y="481062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Indikátory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EDAF5E-21C8-A9B9-3EFA-BF58D93F034F}"/>
              </a:ext>
            </a:extLst>
          </p:cNvPr>
          <p:cNvSpPr txBox="1"/>
          <p:nvPr/>
        </p:nvSpPr>
        <p:spPr>
          <a:xfrm>
            <a:off x="751038" y="957462"/>
            <a:ext cx="7810400" cy="4989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Indikátory výstupu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444 001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- Zelená infrastruktura podpořená pro jiné účely než přizpůsobování se změnám klimatu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>
                <a:solidFill>
                  <a:prstClr val="black"/>
                </a:solidFill>
                <a:latin typeface="Arial-BoldMT"/>
              </a:rPr>
              <a:t>444 101 </a:t>
            </a:r>
            <a:r>
              <a:rPr lang="cs-CZ" dirty="0">
                <a:solidFill>
                  <a:prstClr val="black"/>
                </a:solidFill>
                <a:latin typeface="Arial-BoldMT"/>
              </a:rPr>
              <a:t>– Plocha podpořeného veřejného prostranství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Indikátory výsledku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426 001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Objem retenčních nádrží pro využití srážkové vody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444 011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Počet obyvatel, kteří mají přístup k nové nebo modernizované zelené infrastruktuře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Vše podstatné v příloze č. 1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Metodické listy indikátorů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1360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5A03CF1-9CF9-4CF0-ABED-6C0D538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96E897E-C771-41C7-861F-4EE748E3F377}"/>
              </a:ext>
            </a:extLst>
          </p:cNvPr>
          <p:cNvSpPr txBox="1">
            <a:spLocks/>
          </p:cNvSpPr>
          <p:nvPr/>
        </p:nvSpPr>
        <p:spPr>
          <a:xfrm>
            <a:off x="597310" y="557921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315A67-A6C3-42EE-A49F-51B2C4FD5197}"/>
              </a:ext>
            </a:extLst>
          </p:cNvPr>
          <p:cNvSpPr/>
          <p:nvPr/>
        </p:nvSpPr>
        <p:spPr>
          <a:xfrm>
            <a:off x="597310" y="1196798"/>
            <a:ext cx="8089490" cy="55707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Přílohy v SC 2.2: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Plná moc 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2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Zadávací a výběrová řízení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popsáno v OPPŽP kap 5.2</a:t>
            </a:r>
          </a:p>
          <a:p>
            <a:pPr marL="5524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3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Podklady pro hodnocení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osnova viz příloha č. 2 SPPŽP; při řádném vyplnění se minimalizuje nutnost vyzývat žadatele za účelem získání všech informací potřebných pro vyhodnocení kritérií přijatelnosti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4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Doklad o prokázání právních vztahů k nemovitému majetku, který je předmětem projektu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-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výpis z KN (jen uvést, ne fyzicky); pokud žadatel  není zapsán v KN jako vlastník nebo subjekt s právem hospodaření, dokládá listiny osvědčující jiné právo k uvedenému majetku (např. nájemní smlouvu, smlouvu o výpůjčce, smlouvu o sml. budoucí či jiný právní úkon nebo právní akt)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5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16ADF55C-F5D3-43AA-A170-D1D76392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765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5A03CF1-9CF9-4CF0-ABED-6C0D538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96E897E-C771-41C7-861F-4EE748E3F37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315A67-A6C3-42EE-A49F-51B2C4FD5197}"/>
              </a:ext>
            </a:extLst>
          </p:cNvPr>
          <p:cNvSpPr/>
          <p:nvPr/>
        </p:nvSpPr>
        <p:spPr>
          <a:xfrm>
            <a:off x="527255" y="1105385"/>
            <a:ext cx="8089490" cy="62478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5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Doklad prokazující povolení umístění stavby v území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pokud je pro projekt relevantní dokládá žadatel povolení umístění stavby </a:t>
            </a:r>
            <a:r>
              <a:rPr kumimoji="0" lang="cs-CZ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nejpozději k datu registrace žádosti o podporu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– jedná se primárně o pravomocné územní rozhodnutí, územní souhlas nebo veřejnoprávní smlouvu nahrazující územní rozhodnutí.</a:t>
            </a: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6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Doklad prokazující povolení k realizaci stavebního záměru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okud jsou předmětem projektu stavební úpravy, které dle staveb. zákona nevyžadují povolení k realizaci stavebního záměru, nebo pouze pořízení majetku, je příloha NR</a:t>
            </a:r>
          </a:p>
          <a:p>
            <a:pPr marL="723900" marR="0" lvl="2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minimálně podaný návrh nebo žádost o některý z povolovacích dokumentů uvedených ve staveb. zákoně s vyhotovením nejpozději </a:t>
            </a:r>
            <a:b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 datu registrace žádosti o podporu (pravomocný dokument stvrzující toto povolení pak před vydáním právního aktu) – tato podmínka </a:t>
            </a:r>
            <a:r>
              <a:rPr kumimoji="0" lang="cs-CZ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 týká i společného územního a stavebního řízení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5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16ADF55C-F5D3-43AA-A170-D1D76392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6784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593431" y="1509078"/>
            <a:ext cx="808545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662404" y="1187770"/>
            <a:ext cx="8089490" cy="48320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7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Znalecký posudek</a:t>
            </a:r>
          </a:p>
          <a:p>
            <a:pPr marL="10096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pokud je předmětem projektu nákup pozemku, stavby, pořízení práva stavby, nákup použitého majetku či dalších předmětů</a:t>
            </a:r>
          </a:p>
          <a:p>
            <a:pPr marL="5524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8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Projektová dokumentace stavby</a:t>
            </a:r>
          </a:p>
          <a:p>
            <a:pPr marL="10096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relevantní dokumentace dle dokládaného dokumentu dle staveb. zákona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okud stavební úpravy nevyžadují povolení k realizaci stavebního záměru dle staveb. zákona, pak žadatel doloží např. půdorysy </a:t>
            </a:r>
            <a:b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 dalšími dostupnými výkresy týkajícími se plánovaných stavebních prací, technickou zprávu apod., zároveň podrobně popíše plánovaný záměr ve studii proveditelnosti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9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Rozpočet stavebních prací 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položkový, nebo zjednodušený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pokud je předmětem projektu pouze pořízení majetku, je příloha NR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6501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593431" y="1509078"/>
            <a:ext cx="808545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662404" y="1185073"/>
            <a:ext cx="8089490" cy="50629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10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Podklady pro stanovení kategorií intervencí a kontrolu limitů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č.4 SPPŽP 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11 –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Smlouva o zřízení bankovního účtu</a:t>
            </a:r>
          </a:p>
          <a:p>
            <a:pPr marL="1009650" marR="0" lvl="2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nejpozději k žádosti o platbu</a:t>
            </a: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12 –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Výpis z Evidence skutečných majitelů</a:t>
            </a:r>
          </a:p>
          <a:p>
            <a:pPr marL="10096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cs-CZ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relevantní pouze v</a:t>
            </a:r>
            <a:r>
              <a:rPr kumimoji="0" lang="cs-CZ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případě, že je žadatel o dotaci zahraniční právnickou osobou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latin typeface="Arial" panose="020B0604020202020204"/>
                <a:cs typeface="Arial"/>
              </a:rPr>
              <a:t>Příloha č. 13 –</a:t>
            </a:r>
            <a:r>
              <a:rPr lang="cs-CZ" dirty="0">
                <a:solidFill>
                  <a:srgbClr val="0070C0"/>
                </a:solidFill>
                <a:latin typeface="Arial" panose="020B0604020202020204"/>
                <a:cs typeface="Arial"/>
              </a:rPr>
              <a:t> Situační náhled řešeného území </a:t>
            </a:r>
            <a:endParaRPr lang="cs-CZ" dirty="0">
              <a:solidFill>
                <a:prstClr val="black"/>
              </a:solidFill>
              <a:latin typeface="Arial" panose="020B0604020202020204"/>
              <a:cs typeface="Arial"/>
            </a:endParaRPr>
          </a:p>
          <a:p>
            <a:pPr marL="10096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např. územní studie veřejného prostranství, regulační plán, urbanistická (/architektonická) studie (/koncepce) veřejného prostranství, náhled řešeného území v mapě apod. </a:t>
            </a:r>
          </a:p>
          <a:p>
            <a:pPr marL="10096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musí být patrné rozdělení ploch v návaznosti na aktivity – dopravní infrastruktura, veřejná prostranství, zelená infrastruktura (zelená i modrá složka)</a:t>
            </a: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167712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5A03CF1-9CF9-4CF0-ABED-6C0D538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96E897E-C771-41C7-861F-4EE748E3F37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Povinné přílohy žádosti o podporu</a:t>
            </a:r>
            <a:endParaRPr kumimoji="0" lang="en-US" sz="2800" b="1" i="0" u="sng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315A67-A6C3-42EE-A49F-51B2C4FD5197}"/>
              </a:ext>
            </a:extLst>
          </p:cNvPr>
          <p:cNvSpPr/>
          <p:nvPr/>
        </p:nvSpPr>
        <p:spPr>
          <a:xfrm>
            <a:off x="527255" y="1063633"/>
            <a:ext cx="8089490" cy="45089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14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Vyjádření místně a věcně příslušného orgánu ochrany přírody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viz příloha č. 5 SPPŽP</a:t>
            </a:r>
          </a:p>
          <a:p>
            <a:pPr marL="10096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relevantní pouze pro projekty, které jsou realizovány ve zvláště chráněném území, jeho ochranném pásmu či lokalitě soustavy Natura 2000</a:t>
            </a:r>
          </a:p>
          <a:p>
            <a:pPr marL="10096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pokud je NR, nahraje žadatel jako přílohu dokument, ve kterém uvede zdůvodnění nedoložení povinné přílohy. 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prstClr val="black"/>
                </a:solidFill>
                <a:latin typeface="Arial" panose="020B0604020202020204"/>
                <a:cs typeface="Arial"/>
              </a:rPr>
              <a:t>Příloha č. 15 – </a:t>
            </a:r>
            <a:r>
              <a:rPr lang="cs-CZ" dirty="0">
                <a:solidFill>
                  <a:srgbClr val="0070C0"/>
                </a:solidFill>
                <a:latin typeface="Arial" panose="020B0604020202020204"/>
                <a:cs typeface="Arial"/>
              </a:rPr>
              <a:t>Kladné </a:t>
            </a:r>
            <a:r>
              <a:rPr lang="pt-BR" sz="1800" b="0" i="0" u="none" strike="noStrike" baseline="0" dirty="0">
                <a:solidFill>
                  <a:srgbClr val="0070C0"/>
                </a:solidFill>
              </a:rPr>
              <a:t>vyjádření MAS o souladu se schválenou strategií CLLD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viz příloha č. 7 SPPŽP</a:t>
            </a:r>
          </a:p>
          <a:p>
            <a:pPr marL="1009650" lvl="2" indent="-28575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musí být platné ke dni registrace žádosti o podporu</a:t>
            </a:r>
            <a:endParaRPr kumimoji="0" lang="cs-CZ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524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Příloha č. 16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– Dokumentace k prověřování z hlediska klimatického dopadu –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viz příloha č. 9 SPPŽP</a:t>
            </a:r>
          </a:p>
          <a:p>
            <a:pPr marL="2667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5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872D4C2-6383-4251-9ED1-EEFBFF2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661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26B9FA-C7A7-5341-80BD-9BE297DFF7E8}"/>
              </a:ext>
            </a:extLst>
          </p:cNvPr>
          <p:cNvSpPr txBox="1">
            <a:spLocks/>
          </p:cNvSpPr>
          <p:nvPr/>
        </p:nvSpPr>
        <p:spPr>
          <a:xfrm>
            <a:off x="1127929" y="1716045"/>
            <a:ext cx="7158440" cy="41295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B2F8548-69C9-8B46-8167-6452CA664447}"/>
              </a:ext>
            </a:extLst>
          </p:cNvPr>
          <p:cNvSpPr txBox="1">
            <a:spLocks/>
          </p:cNvSpPr>
          <p:nvPr/>
        </p:nvSpPr>
        <p:spPr>
          <a:xfrm>
            <a:off x="683567" y="633422"/>
            <a:ext cx="7206819" cy="5390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cap="all" dirty="0">
                <a:latin typeface="Arial" panose="020B0604020202020204"/>
              </a:rPr>
              <a:t>73. VÝZVA CLLD - Upozornění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21FA6FCF-2F49-4D3D-8643-3FC0698B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589629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EB29E-D7B4-46EB-B0B0-C116E6E8D28D}"/>
              </a:ext>
            </a:extLst>
          </p:cNvPr>
          <p:cNvSpPr txBox="1">
            <a:spLocks/>
          </p:cNvSpPr>
          <p:nvPr/>
        </p:nvSpPr>
        <p:spPr>
          <a:xfrm>
            <a:off x="759542" y="1509078"/>
            <a:ext cx="792725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F36544E-DBA2-4FC7-98E6-EDBD7C62356F}"/>
              </a:ext>
            </a:extLst>
          </p:cNvPr>
          <p:cNvSpPr/>
          <p:nvPr/>
        </p:nvSpPr>
        <p:spPr>
          <a:xfrm>
            <a:off x="553064" y="1096908"/>
            <a:ext cx="8037871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Minimální výše CZV na jeden projekt – 500 000,- Kč, maximální není stanovena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>
                <a:latin typeface="Arial" panose="020B0604020202020204"/>
              </a:rPr>
              <a:t>Kladné Vyjádření MAS o souladu projektového záměru se schválenou strategií CLLD – platné k datu podání žádosti o podporu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b="1" dirty="0">
              <a:latin typeface="Arial" panose="020B0604020202020204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="1" u="sng" dirty="0">
                <a:latin typeface="Arial" panose="020B0604020202020204"/>
              </a:rPr>
              <a:t>Žádost o podporu musí být připodepsána kompetentním zástupcem MAS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b="1" dirty="0">
              <a:latin typeface="Arial" panose="020B0604020202020204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>
                <a:latin typeface="Arial" panose="020B0604020202020204"/>
              </a:rPr>
              <a:t>Projekt musí být realizován na území definovaném výzvou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b="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36506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A77294-4A89-984E-882C-6824E409781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5501" y="2913952"/>
            <a:ext cx="9144000" cy="8905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Děkujeme Vám za pozornost</a:t>
            </a:r>
            <a:endParaRPr lang="cs-CZ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22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0301297-C034-3D4D-9CF8-3E6A880DCEE0}"/>
              </a:ext>
            </a:extLst>
          </p:cNvPr>
          <p:cNvSpPr txBox="1">
            <a:spLocks/>
          </p:cNvSpPr>
          <p:nvPr/>
        </p:nvSpPr>
        <p:spPr>
          <a:xfrm>
            <a:off x="894269" y="1433386"/>
            <a:ext cx="7667169" cy="43750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7443788" algn="l"/>
              </a:tabLst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webové stránky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srgbClr val="5FA4E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www.crr.cz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5FA4E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5FA4E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(aktuality, kontakty na centrálu a územní pracoviště IROP, kalendář akcí, kontrolní listy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FNaP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konzultační servis)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8EB5D2F-475B-0246-8AE6-0E20A0EAFCDD}"/>
              </a:ext>
            </a:extLst>
          </p:cNvPr>
          <p:cNvSpPr txBox="1">
            <a:spLocks/>
          </p:cNvSpPr>
          <p:nvPr/>
        </p:nvSpPr>
        <p:spPr>
          <a:xfrm>
            <a:off x="1127927" y="675488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Centrum pro regionální rozvoj České republiky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– </a:t>
            </a:r>
            <a:r>
              <a:rPr kumimoji="0" lang="cs-CZ" sz="1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informace pro žadatele a příjemce</a:t>
            </a:r>
            <a:endParaRPr kumimoji="0" lang="en-US" sz="1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4DB4E14B-86EA-4F46-84B7-1F277C14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5A7B711-11B9-FAB3-A0A3-BDBE99D12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745" y="2518387"/>
            <a:ext cx="5015346" cy="3496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8754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6E85C7F-EF13-4F46-882F-73861ED2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3AC075D-F125-44BA-B304-79F9231CF371}"/>
              </a:ext>
            </a:extLst>
          </p:cNvPr>
          <p:cNvSpPr txBox="1">
            <a:spLocks/>
          </p:cNvSpPr>
          <p:nvPr/>
        </p:nvSpPr>
        <p:spPr>
          <a:xfrm>
            <a:off x="1127927" y="291677"/>
            <a:ext cx="7433511" cy="757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Centrum pro regionální rozvoj České republiky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– </a:t>
            </a:r>
            <a:r>
              <a:rPr kumimoji="0" lang="cs-CZ" sz="1800" b="1" i="0" u="none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informace pro žadatele a příjemce </a:t>
            </a:r>
            <a:endParaRPr kumimoji="0" lang="en-US" sz="1800" b="1" i="0" u="none" strike="noStrike" kern="1200" cap="all" spc="0" normalizeH="0" baseline="0" noProof="0" dirty="0">
              <a:ln>
                <a:noFill/>
              </a:ln>
              <a:solidFill>
                <a:srgbClr val="00529C"/>
              </a:solidFill>
              <a:effectLst/>
              <a:highlight>
                <a:srgbClr val="FF66FF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49BD15-CF22-4A37-8635-C54025D1CA5B}"/>
              </a:ext>
            </a:extLst>
          </p:cNvPr>
          <p:cNvSpPr txBox="1"/>
          <p:nvPr/>
        </p:nvSpPr>
        <p:spPr>
          <a:xfrm>
            <a:off x="603670" y="1218862"/>
            <a:ext cx="77946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Informace k výzvám IROP 2021 – 2027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srgbClr val="5FA4E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https://www.irop.mmr.cz/cs/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(přehled dle jednotlivých oblastí podpor IROP, harmonogram výzev, konzultační servis, kategorie regionů)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" descr="\\nt1\O\Loga 2014_2020\IROP\Logolinky\RGB\JPG\IROP_CZ_RO_B_C RGB_malý.jpg">
            <a:extLst>
              <a:ext uri="{FF2B5EF4-FFF2-40B4-BE49-F238E27FC236}">
                <a16:creationId xmlns:a16="http://schemas.microsoft.com/office/drawing/2014/main" id="{10F17492-4723-4A9C-B88F-F1B226521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9" y="6002851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E1C9AC-B36A-48D7-BDA9-3FF29C2A2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0" t="12314" r="14078" b="2011"/>
          <a:stretch/>
        </p:blipFill>
        <p:spPr>
          <a:xfrm>
            <a:off x="1642374" y="2128177"/>
            <a:ext cx="5859252" cy="3944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7570987"/>
      </p:ext>
    </p:extLst>
  </p:cSld>
  <p:clrMapOvr>
    <a:masterClrMapping/>
  </p:clrMapOvr>
</p:sld>
</file>

<file path=ppt/theme/theme1.xml><?xml version="1.0" encoding="utf-8"?>
<a:theme xmlns:a="http://schemas.openxmlformats.org/drawingml/2006/main" name="CR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RR PPT modra" id="{D7112295-DE83-5842-848C-194A14FDB72F}" vid="{3F9FFF0E-BF0B-D64C-A9D2-5EEC900BA209}"/>
    </a:ext>
  </a:extLst>
</a:theme>
</file>

<file path=ppt/theme/theme2.xml><?xml version="1.0" encoding="utf-8"?>
<a:theme xmlns:a="http://schemas.openxmlformats.org/drawingml/2006/main" name="1_CR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RR PPT modra" id="{D7112295-DE83-5842-848C-194A14FDB72F}" vid="{3F9FFF0E-BF0B-D64C-A9D2-5EEC900BA2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9D6BE74E4BEF45997F71ACD4C5DBA5" ma:contentTypeVersion="8" ma:contentTypeDescription="Vytvoří nový dokument" ma:contentTypeScope="" ma:versionID="bb06bcfd02584e2d32150fe30c89f20d">
  <xsd:schema xmlns:xsd="http://www.w3.org/2001/XMLSchema" xmlns:xs="http://www.w3.org/2001/XMLSchema" xmlns:p="http://schemas.microsoft.com/office/2006/metadata/properties" xmlns:ns2="573699da-9848-4198-85e5-a5ed1162f14f" targetNamespace="http://schemas.microsoft.com/office/2006/metadata/properties" ma:root="true" ma:fieldsID="2b0a82e96294e166aa64e9d9be591cea" ns2:_="">
    <xsd:import namespace="573699da-9848-4198-85e5-a5ed1162f1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699da-9848-4198-85e5-a5ed1162f1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AAB589-C19A-4C35-A7B2-380103E405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3699da-9848-4198-85e5-a5ed1162f1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27CCA7-C63B-4E56-9F06-A4452E1093F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74F869B-CE0F-4CA7-A02A-1D09F771C7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CRR template</Template>
  <TotalTime>2717</TotalTime>
  <Words>6435</Words>
  <Application>Microsoft Office PowerPoint</Application>
  <PresentationFormat>Předvádění na obrazovce (4:3)</PresentationFormat>
  <Paragraphs>873</Paragraphs>
  <Slides>78</Slides>
  <Notes>60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78</vt:i4>
      </vt:variant>
    </vt:vector>
  </HeadingPairs>
  <TitlesOfParts>
    <vt:vector size="89" baseType="lpstr">
      <vt:lpstr>Arial</vt:lpstr>
      <vt:lpstr>Arial-BoldMT</vt:lpstr>
      <vt:lpstr>Arial-ItalicMT</vt:lpstr>
      <vt:lpstr>ArialMT</vt:lpstr>
      <vt:lpstr>Calibri</vt:lpstr>
      <vt:lpstr>Cambria</vt:lpstr>
      <vt:lpstr>DINPro Medium</vt:lpstr>
      <vt:lpstr>Open Sans</vt:lpstr>
      <vt:lpstr>Wingdings</vt:lpstr>
      <vt:lpstr>CRR template</vt:lpstr>
      <vt:lpstr>1_CRR template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METODICKÝ ZÁKLAD IROP 2021-2027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SYSTÉM HODNOCENÍ PROJEKTŮ irop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ZELENÁ INFRASTRUKTURA VE VEŘEJNÉM PROSTRANSTVÍ MĚST A OBCÍ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Individuální výzvy a ITI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CLLD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Vám za pozornost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více řádků, třeba i na tři anebo dokonce i na čtyři.</dc:title>
  <dc:subject/>
  <dc:creator>Microsoft Office User</dc:creator>
  <cp:keywords/>
  <dc:description/>
  <cp:lastModifiedBy>Jiránek Kamil</cp:lastModifiedBy>
  <cp:revision>375</cp:revision>
  <dcterms:created xsi:type="dcterms:W3CDTF">2021-01-13T14:58:16Z</dcterms:created>
  <dcterms:modified xsi:type="dcterms:W3CDTF">2023-09-27T08:59:30Z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0x010100499D6BE74E4BEF45997F71ACD4C5DBA5</vt:lpwstr>
  </property>
</Properties>
</file>