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22"/>
  </p:notesMasterIdLst>
  <p:handoutMasterIdLst>
    <p:handoutMasterId r:id="rId23"/>
  </p:handoutMasterIdLst>
  <p:sldIdLst>
    <p:sldId id="263" r:id="rId6"/>
    <p:sldId id="402" r:id="rId7"/>
    <p:sldId id="404" r:id="rId8"/>
    <p:sldId id="405" r:id="rId9"/>
    <p:sldId id="409" r:id="rId10"/>
    <p:sldId id="406" r:id="rId11"/>
    <p:sldId id="408" r:id="rId12"/>
    <p:sldId id="410" r:id="rId13"/>
    <p:sldId id="411" r:id="rId14"/>
    <p:sldId id="412" r:id="rId15"/>
    <p:sldId id="413" r:id="rId16"/>
    <p:sldId id="414" r:id="rId17"/>
    <p:sldId id="415" r:id="rId18"/>
    <p:sldId id="418" r:id="rId19"/>
    <p:sldId id="419" r:id="rId20"/>
    <p:sldId id="407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060C8FD-FC3D-440D-9D2B-30EC8F01BEF2}">
          <p14:sldIdLst>
            <p14:sldId id="263"/>
            <p14:sldId id="402"/>
            <p14:sldId id="404"/>
            <p14:sldId id="405"/>
            <p14:sldId id="409"/>
            <p14:sldId id="406"/>
            <p14:sldId id="408"/>
            <p14:sldId id="410"/>
            <p14:sldId id="411"/>
            <p14:sldId id="412"/>
            <p14:sldId id="413"/>
            <p14:sldId id="414"/>
            <p14:sldId id="415"/>
            <p14:sldId id="418"/>
            <p14:sldId id="419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ěpánka Moravcová" initials="ŠM" lastIdx="4" clrIdx="0"/>
  <p:cmAuthor id="7" name="Koblížková Andrea" initials="KA" lastIdx="5" clrIdx="7">
    <p:extLst>
      <p:ext uri="{19B8F6BF-5375-455C-9EA6-DF929625EA0E}">
        <p15:presenceInfo xmlns:p15="http://schemas.microsoft.com/office/powerpoint/2012/main" userId="S::KoblizkovaA@crr.cz::9d039884-eacb-4227-9dbc-83e55edb5cfc" providerId="AD"/>
      </p:ext>
    </p:extLst>
  </p:cmAuthor>
  <p:cmAuthor id="1" name="Chumlen Jan" initials="CJ" lastIdx="12" clrIdx="1"/>
  <p:cmAuthor id="8" name="Horčičková Zuzana" initials="HZ" lastIdx="1" clrIdx="8">
    <p:extLst>
      <p:ext uri="{19B8F6BF-5375-455C-9EA6-DF929625EA0E}">
        <p15:presenceInfo xmlns:p15="http://schemas.microsoft.com/office/powerpoint/2012/main" userId="Horčičková Zuzana" providerId="None"/>
      </p:ext>
    </p:extLst>
  </p:cmAuthor>
  <p:cmAuthor id="2" name="Uhlířová Jana" initials="UJ" lastIdx="3" clrIdx="2">
    <p:extLst>
      <p:ext uri="{19B8F6BF-5375-455C-9EA6-DF929625EA0E}">
        <p15:presenceInfo xmlns:p15="http://schemas.microsoft.com/office/powerpoint/2012/main" userId="S::UhlirovaJ@crr.cz::caafea1a-03d7-4c9b-ab12-f4adabe36995" providerId="AD"/>
      </p:ext>
    </p:extLst>
  </p:cmAuthor>
  <p:cmAuthor id="3" name="Marková Lenka" initials="ML" lastIdx="4" clrIdx="3">
    <p:extLst>
      <p:ext uri="{19B8F6BF-5375-455C-9EA6-DF929625EA0E}">
        <p15:presenceInfo xmlns:p15="http://schemas.microsoft.com/office/powerpoint/2012/main" userId="S::MarkovaL@crr.cz::ea01e3c5-c48a-4acb-981b-4f9d9c55ae42" providerId="AD"/>
      </p:ext>
    </p:extLst>
  </p:cmAuthor>
  <p:cmAuthor id="4" name="Sýkorová Magda" initials="SM" lastIdx="7" clrIdx="4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  <p:cmAuthor id="5" name="Řezníček Jakub" initials="ŘJ" lastIdx="2" clrIdx="5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6" name="Krátký Jakub" initials="KJ" lastIdx="2" clrIdx="6">
    <p:extLst>
      <p:ext uri="{19B8F6BF-5375-455C-9EA6-DF929625EA0E}">
        <p15:presenceInfo xmlns:p15="http://schemas.microsoft.com/office/powerpoint/2012/main" userId="S::KratkyJ@crr.cz::d82c8a4b-4c30-4f0b-b5c5-6294b0736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4383" autoAdjust="0"/>
  </p:normalViewPr>
  <p:slideViewPr>
    <p:cSldViewPr snapToGrid="0" snapToObjects="1">
      <p:cViewPr varScale="1">
        <p:scale>
          <a:sx n="64" d="100"/>
          <a:sy n="64" d="100"/>
        </p:scale>
        <p:origin x="2165" y="62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9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53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9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426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8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73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7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73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192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</a:t>
            </a:r>
            <a:r>
              <a:rPr lang="en-US" sz="1200" b="1" dirty="0" err="1"/>
              <a:t>Praha</a:t>
            </a:r>
            <a:r>
              <a:rPr lang="en-US" sz="1200" b="1" dirty="0"/>
              <a:t>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7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/rozpocet-projekt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getmedia/b7a08492-38bd-45e7-b9d6-48b3cf7c13dd/ZS-RO-IROP-c-37_nedokoncene-nefungujici-projekty.pdf.aspx?ext=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ukonceni-irop-2014-202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hyperlink" Target="https://www.crr.cz/kontaktujte-nas/kalendar-akc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zadatele-a-prijemci/dokumenty/zakladni-dokumenty/zavazna-stanoviska-ro-ir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crr.cz/irop/projekt/rozpocet-projektu/" TargetMode="External"/><Relationship Id="rId4" Type="http://schemas.openxmlformats.org/officeDocument/2006/relationships/hyperlink" Target="https://www.crr.cz/uverejnene-smlouvy-v-registru-smlu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77" y="1835825"/>
            <a:ext cx="7772400" cy="2261125"/>
          </a:xfrm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Ukončování projektů v IROP 2014 - 2020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8341EB-945E-4202-9203-C373FB520C25}"/>
              </a:ext>
            </a:extLst>
          </p:cNvPr>
          <p:cNvSpPr/>
          <p:nvPr/>
        </p:nvSpPr>
        <p:spPr>
          <a:xfrm>
            <a:off x="764177" y="3454139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5317EB-6A04-4AA2-B75D-8C0603257471}"/>
              </a:ext>
            </a:extLst>
          </p:cNvPr>
          <p:cNvSpPr txBox="1">
            <a:spLocks/>
          </p:cNvSpPr>
          <p:nvPr/>
        </p:nvSpPr>
        <p:spPr>
          <a:xfrm>
            <a:off x="156850" y="5802338"/>
            <a:ext cx="8593745" cy="923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6. 2023, Ostrava                                                                                  	 Ing. Petra Rinková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 Mgr. Filip Vítek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 Ing. Jana Matoušková</a:t>
            </a:r>
          </a:p>
          <a:p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3851DD-9522-4B9F-9FFB-B4D9700BDD77}"/>
              </a:ext>
            </a:extLst>
          </p:cNvPr>
          <p:cNvSpPr txBox="1"/>
          <p:nvPr/>
        </p:nvSpPr>
        <p:spPr>
          <a:xfrm>
            <a:off x="685799" y="3783914"/>
            <a:ext cx="761564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Centrum pro regionální rozvoj České republiky</a:t>
            </a:r>
          </a:p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Územní odbor IROP pro Moravskoslezský kraj</a:t>
            </a:r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306872"/>
            <a:ext cx="7606627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kompletní fakturaci včetně bankovních výpisů.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kompletní předávací protokoly (+přílohy), včetně odstranění vad a nedodělků, proškolení obsluhy, uvedení přístroje do provozu…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Účetnictví – popsat, jak je vedena oddělená účetní evidence pro projekt – třídící znak.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veškeré dokumenty, které vyplývají ze smlouvy o dílo, případně z kupní smlouvy – bankovní záruky, pojistné smlouvy.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veškeré smlouvy, či čestná prohlášení k bankovním účtům, ze kterých byly hrazeny výdaje.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naplnění indikátorů relevantními dokumenty.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Nezapomenout zaškrtnout nový souhlas s čestným prohlášením ke kontrole dodržování sankčních opatření.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6671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8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94797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Nejsou vyplněna pole „Číslo smlouvy/objednávky, ke které se doklad vztahuje” a „Číslo výběrového řízení, ke kterému se doklad vztahuje”.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Pole „číslo účetního dokladu v účetnictví” – pro lepší přehlednost je ideální uvádět variabilní symbol faktury.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Uvádět funkční odkaz na registr smluv (pokud je relevantní) včetně odkazu na případné dodatky – zkontrolovat vyplněná metadata.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Vyplnění investičních a neinvestičních výdajů do soupisky podle skutečného zaúčtování v účetnictví příjemce dotace 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V případě, že se na faktuře uplatňují současně investice i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neinvestice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, je třeba rozdělit do 2 řádků soupisky.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V případě, že není ze strany příjemce požadována úhrada celé částky na faktuře, je třeba zdůvodnit v Popisu výdaje (vyčíslení a označení NZV).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Pokud jsou výdaje z faktury kompletně nezpůsobilé, tak se údaje o této faktuře nevyplňují na zvláštní řádek soupisky.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0" y="466116"/>
            <a:ext cx="8229600" cy="82831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/>
              <a:t>oupiska dokladů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0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65610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Konzultovat případné problémy se specialisty na administraci veřejných zakázek.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Dokládání kompletních smluv včetně příloh, platí i pro dodatky.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Prostudovat si smluvní podmínky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– jsou předmětem kontroly při předložení závěrečné žádosti o platbu (6. fáze) a dbát na jejich dodržování (pojistky, záruky, pozastávky, oceňování víceprací apod.).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veřejných zakázek dbát na dodržování mezinárodních sankcí vůči Rusku a Bělorusku.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Aplikovat smluvní sankce – doložení sankční faktury.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je smluvní sankce aplikována formou zápočtu, o smluvní sankci budou sníženy způsobilé výdaje týkající se dané zakázky.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Veřejné zakázky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4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718035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nebyla soutěžena pouze nejnižší nabídková cena, je třeba dbát na dodržení hodnotících kritérií (např. termín k dokončení stavby).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Rozpočty – stavební práce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Dokládat rozpočty ve formátech dle Obecných pravidel pro žadatele a příjemce,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https://www.crr.cz/irop/projekt/rozpocet-projektu/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(novinka – aplikace Průběh výstavby v BIM platformě).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Dodatky naceňovat dle Smlouvy o dílo.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3137" y="673768"/>
            <a:ext cx="8479600" cy="57992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rgbClr val="00499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Vedoucí oddělení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Petra RINKOVÁ			tel.: 739 320 797		petra.rinkova@crr.cz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rgbClr val="0049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Manažeři projektu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Andrea DIEHELOVÁ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705 877 086		andrea.diehelova@crr.cz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Petra JUŘINOVÁ	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739 320 796		petra.jurinova@crr.cz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Václav KLAUDA	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705 877 087		vaclav.klauda@crr.cz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Veronika LANGROVÁ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705 877 095		veronika.langrova@crr.cz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Alena MATOUŠKOVÁ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705 877 091		alena.matouskova@crr.cz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Lenka MERENDOVÁ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705 877 094		lenka.merendova@crr.cz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Markéta NEBORÁKOVÁ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705 877 089		marketa.neborakova@crr.cz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Žaneta PEKÁRKOVÁ	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705 877 085		zaneta.pekarkova@crr.cz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Ivana POLÁŠKOVÁ	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705 877 088		ivana.polaskova@crr.cz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Jadwiga SZCZEPANEK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739 547 375		jadwiga.szczepanek@crr.cz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Lenka VEJMĚLKOVÁ, Ph.D.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705 877 093		lenka.vejmelkova@crr.cz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Filip VÍTEK		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705 877 092		filip.vitek@crr.cz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Zuzana VOLAVKOVA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705 877 096		zuzana.volavkova@crr.cz</a:t>
            </a: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b="1" dirty="0">
              <a:solidFill>
                <a:srgbClr val="00499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u="sng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9547" y="144380"/>
            <a:ext cx="7696497" cy="5293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Kontakty na oddělení realizace ÚO IROP pro MSK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6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3137" y="673768"/>
            <a:ext cx="8479600" cy="57992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rgbClr val="0049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 projektu - rozpočtář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</a:t>
            </a:r>
            <a:r>
              <a:rPr lang="cs-CZ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Wladyslav</a:t>
            </a: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RZYMAN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705 877 097		wladyslav.rzyman@crr.cz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rgbClr val="0049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Administrátor monitorovacího systému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Jana MATOUŠKOVÁ		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tel.: 703 186 961		jana.matouskova@crr.cz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u="sng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9547" y="144380"/>
            <a:ext cx="7696497" cy="5293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Kontakty na oddělení realizace ÚO IROP pro MSK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0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6" y="1548702"/>
            <a:ext cx="7901057" cy="50533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Ukončení realizace dokončených projektů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31.12.2023 (předložení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do 29. 1. 2024)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Ukončení projektu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= dokončení všech aktivit projektu (všechny činnosti v projektu byly skutečně provedeny)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včetně úhrady veškerých způsobilých výdajů do konce sledovaného období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(31.12.2023),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tj. dokončený projekt.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dirty="0">
                <a:solidFill>
                  <a:srgbClr val="FF0000"/>
                </a:solidFill>
              </a:rPr>
              <a:t>A co když se to nestihne?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	         Podat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ŽoZ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do data ukončení realizace projektu a posunout ukončení projektu za termín 31. 12. 2023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	nedokončené projekty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nebo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nefungující projekty.</a:t>
            </a: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600" dirty="0"/>
              <a:t>Alternativa je zúžení projektu / odstoupení od realizace.</a:t>
            </a: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Ukončování projektů v IROP 2014 - 2020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9BB856E-C2E1-B0C1-AEE4-A7393CD6B4E7}"/>
              </a:ext>
            </a:extLst>
          </p:cNvPr>
          <p:cNvSpPr/>
          <p:nvPr/>
        </p:nvSpPr>
        <p:spPr>
          <a:xfrm>
            <a:off x="3774558" y="4114801"/>
            <a:ext cx="372140" cy="2764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D7D30660-7E9E-56F9-EC5E-4D1B957C9A84}"/>
              </a:ext>
            </a:extLst>
          </p:cNvPr>
          <p:cNvSpPr/>
          <p:nvPr/>
        </p:nvSpPr>
        <p:spPr>
          <a:xfrm rot="6580744">
            <a:off x="3586390" y="5076684"/>
            <a:ext cx="403771" cy="1735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601A5065-FC66-B09D-BB11-51EBFBC6739B}"/>
              </a:ext>
            </a:extLst>
          </p:cNvPr>
          <p:cNvSpPr/>
          <p:nvPr/>
        </p:nvSpPr>
        <p:spPr>
          <a:xfrm rot="4118966">
            <a:off x="5344307" y="5068676"/>
            <a:ext cx="403771" cy="1735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45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396038"/>
            <a:ext cx="7482450" cy="464889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https://irop.mmr.cz/getmedia/b7a08492-38bd-45e7-b9d6-48b3cf7c13dd/ZS-RO-IROP-c-37_nedokoncene-nefungujici-projekty.pdf.aspx?ext=.pdf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 a odst. 4.7 Obecných pravidel pro žadatele a příjemce, vydání 1.15, platnost od 30.3.2023 (netýká se projektů v SC 4.2, 5.1, 7.1, 8.1 a projektů čerpající zvýhodněný úvěr v rámci finančního nástroje v SC 2.5).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Nedokončené projekty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1260475" algn="l"/>
              </a:tabLst>
            </a:pP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Fyzická realizace nebyla ukončena do 31.12.2023.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1260475" algn="l"/>
              </a:tabLst>
            </a:pP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Projekty, které příjemce dokončí z vlastních zdrojů do 15.11.2024 (projekt může mít v období od 1.1.2024 </a:t>
            </a:r>
            <a:r>
              <a:rPr lang="cs-CZ" sz="1400" b="0">
                <a:solidFill>
                  <a:schemeClr val="tx2">
                    <a:lumMod val="75000"/>
                  </a:schemeClr>
                </a:solidFill>
              </a:rPr>
              <a:t>do 15.11.2024 </a:t>
            </a: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pouze jednu etapu).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Nefungující projekty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1260475" algn="l"/>
              </a:tabLst>
            </a:pP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Fyzická realizace nebyla ukončena ani k 15.11.2024 (pokud příjemce dopředu ví, že nestihne dokončit projekt do 15.11.2024, může si podat </a:t>
            </a:r>
            <a:r>
              <a:rPr lang="cs-CZ" sz="1400" b="0" dirty="0" err="1">
                <a:solidFill>
                  <a:schemeClr val="tx2">
                    <a:lumMod val="75000"/>
                  </a:schemeClr>
                </a:solidFill>
              </a:rPr>
              <a:t>ŽoZ</a:t>
            </a: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 i před 31.12. 2023).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1260475" algn="l"/>
              </a:tabLst>
            </a:pP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Celkové výdaje (způsobilé i nezpůsobilé) min. 1 mil EUR.</a:t>
            </a:r>
          </a:p>
          <a:p>
            <a:pPr marL="914400" lvl="1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1260475" algn="l"/>
              </a:tabLst>
            </a:pPr>
            <a:r>
              <a:rPr lang="cs-CZ" sz="1400" b="0" dirty="0">
                <a:solidFill>
                  <a:schemeClr val="tx2">
                    <a:lumMod val="75000"/>
                  </a:schemeClr>
                </a:solidFill>
              </a:rPr>
              <a:t>Dokončení z vlastních zdrojů do 31.10.2026.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65319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Nedokončené a nefungující projekty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200879"/>
            <a:ext cx="7869160" cy="500124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Žádost o změnu je nutné podat pouze v odůvodněných případech – ne preventivně.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Nedodržení harmonogramu realizace projektu prokazatelně nezpůsobil příjemce.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Posunutí harmonogramu musí být v souladu se Zákonem o zadávání veřejných zakázek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SoD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Kupní smlouva, Dodatek).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Z dotace budou hrazeny pouze způsobilé výdaje, které příjemci vznikly a byly jím uhrazeny do 31.12.2023 (pak již závěrečná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 nulová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Období udržitelnosti (obvykle 5 let) začíná následující den po schválení závěrečné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v 2. stupni (závěrečnou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je míněna poslední, vždy nulová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Podrobnosti – viz odst. 4.7 a 16.7 Obecných pravidel pro žadatele a příjemce (vydání 1.15).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1845" y="566101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Posunutí projektu za termín 31.12.2023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6" y="1718035"/>
            <a:ext cx="7606627" cy="42442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Aktuální informace na webu Centra: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https://www.crr.cz/irop/ukonceni-irop-2014-2020/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Pořádání seminářů:</a:t>
            </a: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600" dirty="0">
                <a:hlinkClick r:id="rId4"/>
              </a:rPr>
              <a:t>https://www.crr.cz/kontaktujte-nas/kalendar-akci/</a:t>
            </a: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Oslovování příjemců: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/>
              <a:t>ze strany manažerů projektu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/>
              <a:t>depeše v monitorovacím systému - upozornění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484547"/>
            <a:ext cx="7606627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Opatření k hladkému ukončení IROP 2014 - 2020 ze strany Centra pro regionální rozvoj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627053-E764-92AF-7480-F5675F825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730" y="2540360"/>
            <a:ext cx="4155669" cy="21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6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95425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Ověření, že projekt bude dokončen v plánovaném termínu - dle harmonogramu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případě ukončení projektu dříve, podat i žádost o platbu dříve.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Etapizace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Včasné oznámení změn projektu – změna statut. zástupce, vícepráce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Včasné (i předčasné) předložení dokumentace k veřejným zakázkám do modulu VZ, doplnění plánovaných </a:t>
            </a:r>
            <a:r>
              <a:rPr lang="cs-CZ">
                <a:solidFill>
                  <a:schemeClr val="tx2">
                    <a:lumMod val="75000"/>
                  </a:schemeClr>
                </a:solidFill>
              </a:rPr>
              <a:t>VZ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Doložení soupisu skutečně provedených prací (čerpání) ve správném formátu.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Ukončit veškeré aktivity projektu.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Naplnit monitorovací indikátory.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Provést veškeré finanční úhrady do 31.12.2023 (včetně úhrady DPH).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285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Ukončení projektu do 31.12.2023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16242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Včas dokládat dokumentaci k VZ (nejpozději 3Q/2023), doplnění plánovaných VZ (projekty nemocnic)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Dokládat kompletní dokumentaci včetně dodatků a podkladů ke splnění smlouvy.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Dokumentaci ukládat do modulu VZ logicky uspořádanou.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Uveřejňování smluv/objednávek v registru smluv (Závazné stanovisko ŘO IROP č. 36,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https://irop.mmr.cz/cs/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3"/>
              </a:rPr>
              <a:t>zadatele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-a-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3"/>
              </a:rPr>
              <a:t>prijemci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/dokumenty/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3"/>
              </a:rPr>
              <a:t>zakladni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-dokumenty/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3"/>
              </a:rPr>
              <a:t>zavazna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-stanoviska-ro-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3"/>
              </a:rPr>
              <a:t>irop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https://www.crr.cz/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uverejnene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-smlouvy-v-registru-smluv/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U stavebních zakázek doložit dokumentaci k VZ/dodatku včetně úplného rozpočtu v patřičném formátu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https://www.crr.cz/irop/projekt/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hlinkClick r:id="rId5"/>
              </a:rPr>
              <a:t>rozpocet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-projektu/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Průběžně aktualizovat údaje v modulu VZ.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Opatření týkající se veřejných zakázek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548702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Konzultovat veškeré problémy, které se objeví na projektu s manažerem projektu (MP) 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v předstihu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Veškeré změny v projektu hlásit včas – podání změny konzultovat s MP.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Shromažďovat podklady pro závěrečnou žádost o platbu postupně.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bude projekt ukončen dříve, podat žádost o platbu dříve.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případě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jednoetapového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projektu zvážit vytvoření další (2.) etapy s podáním žádosti o platbu 1. etapy do konce června - srpna 2023.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Při vyplňování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 modulu VZ vycházet z příloh Obecných pravidel pro žadatele a příjemce, vydání 1.15 (příloha č. 26 a č. 35).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Obecné tipy pro zjednodušení administrace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6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520121"/>
            <a:ext cx="7482450" cy="424249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 vyplňovaných záložkách aktualizovat komentáře, nekopírovat text ze studie proveditelnosti.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jednoetapového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projektu je sledované období od a skutečné datum zahájení shodné, rovněž sledované období do a skutečné datum ukončení je shodné. 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Vyplnit číslo telefonu u kontaktní osoby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záložce Publicita vyplnit v každé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aktuální informace k plnění publicity za každý povinný prvek publicity.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Dokumenty ukládat na záložku Dokumenty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závěrečné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vybrat pouze ty indikátory, které jsou povinné k naplnění ke dni ukončení realizace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Vložit fotodokumentaci z průběhu i finálního stavu realizace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15631" y="484547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46680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F92FFEF3554EB174E2C9CC01F7CC" ma:contentTypeVersion="2" ma:contentTypeDescription="Create a new document." ma:contentTypeScope="" ma:versionID="0dc87b3b7aebf21688f528c578b51aef">
  <xsd:schema xmlns:xsd="http://www.w3.org/2001/XMLSchema" xmlns:xs="http://www.w3.org/2001/XMLSchema" xmlns:p="http://schemas.microsoft.com/office/2006/metadata/properties" xmlns:ns2="99b465cd-5f2c-4ba6-862d-d97b0b35f160" targetNamespace="http://schemas.microsoft.com/office/2006/metadata/properties" ma:root="true" ma:fieldsID="3c27aad47ff75f0a98087e015cb4c2b1" ns2:_="">
    <xsd:import namespace="99b465cd-5f2c-4ba6-862d-d97b0b35f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465cd-5f2c-4ba6-862d-d97b0b35f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7AB295-9D9D-41FE-B105-292982D45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DAC79-0721-4DB3-B271-7C4951DBA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465cd-5f2c-4ba6-862d-d97b0b35f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76804-6D55-4E77-A4D2-64BF153709E5}">
  <ds:schemaRefs>
    <ds:schemaRef ds:uri="http://schemas.microsoft.com/office/2006/documentManagement/types"/>
    <ds:schemaRef ds:uri="http://www.w3.org/XML/1998/namespace"/>
    <ds:schemaRef ds:uri="99b465cd-5f2c-4ba6-862d-d97b0b35f160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9900</TotalTime>
  <Words>1762</Words>
  <Application>Microsoft Office PowerPoint</Application>
  <PresentationFormat>Předvádění na obrazovce (4:3)</PresentationFormat>
  <Paragraphs>195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sablona_centrum_2016</vt:lpstr>
      <vt:lpstr>CRR template</vt:lpstr>
      <vt:lpstr>Ukončování projektů v IROP 2014 - 2020</vt:lpstr>
      <vt:lpstr>Ukončování projektů v IROP 2014 - 2020</vt:lpstr>
      <vt:lpstr>Nedokončené a nefungující projekty</vt:lpstr>
      <vt:lpstr>Posunutí projektu za termín 31.12.2023</vt:lpstr>
      <vt:lpstr>Opatření k hladkému ukončení IROP 2014 - 2020 ze strany Centra pro regionální rozvoj</vt:lpstr>
      <vt:lpstr>Ukončení projektu do 31.12.2023</vt:lpstr>
      <vt:lpstr>Opatření týkající se veřejných zakázek</vt:lpstr>
      <vt:lpstr>Obecné tipy pro zjednodušení administrace</vt:lpstr>
      <vt:lpstr>Zpráva o realizaci</vt:lpstr>
      <vt:lpstr>Žádost o platbu</vt:lpstr>
      <vt:lpstr>Soupiska dokladů</vt:lpstr>
      <vt:lpstr>Veřejné zakázky</vt:lpstr>
      <vt:lpstr>Veřejné zakázky</vt:lpstr>
      <vt:lpstr>Kontakty na oddělení realizace ÚO IROP pro MSK  </vt:lpstr>
      <vt:lpstr>Kontakty na oddělení realizace ÚO IROP pro MSK  </vt:lpstr>
      <vt:lpstr>Děkujeme za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Rinková Petra</cp:lastModifiedBy>
  <cp:revision>950</cp:revision>
  <cp:lastPrinted>2023-06-02T08:05:28Z</cp:lastPrinted>
  <dcterms:created xsi:type="dcterms:W3CDTF">2016-05-13T07:19:23Z</dcterms:created>
  <dcterms:modified xsi:type="dcterms:W3CDTF">2023-06-02T10:43:48Z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0x010100F462F92FFEF3554EB174E2C9CC01F7CC</vt:lpwstr>
  </property>
</Properties>
</file>