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302" r:id="rId2"/>
  </p:sldMasterIdLst>
  <p:notesMasterIdLst>
    <p:notesMasterId r:id="rId56"/>
  </p:notesMasterIdLst>
  <p:handoutMasterIdLst>
    <p:handoutMasterId r:id="rId57"/>
  </p:handoutMasterIdLst>
  <p:sldIdLst>
    <p:sldId id="260" r:id="rId3"/>
    <p:sldId id="384" r:id="rId4"/>
    <p:sldId id="381" r:id="rId5"/>
    <p:sldId id="319" r:id="rId6"/>
    <p:sldId id="383" r:id="rId7"/>
    <p:sldId id="378" r:id="rId8"/>
    <p:sldId id="368" r:id="rId9"/>
    <p:sldId id="318" r:id="rId10"/>
    <p:sldId id="352" r:id="rId11"/>
    <p:sldId id="353" r:id="rId12"/>
    <p:sldId id="387" r:id="rId13"/>
    <p:sldId id="388" r:id="rId14"/>
    <p:sldId id="343" r:id="rId15"/>
    <p:sldId id="334" r:id="rId16"/>
    <p:sldId id="321" r:id="rId17"/>
    <p:sldId id="322" r:id="rId18"/>
    <p:sldId id="320" r:id="rId19"/>
    <p:sldId id="345" r:id="rId20"/>
    <p:sldId id="346" r:id="rId21"/>
    <p:sldId id="331" r:id="rId22"/>
    <p:sldId id="328" r:id="rId23"/>
    <p:sldId id="347" r:id="rId24"/>
    <p:sldId id="327" r:id="rId25"/>
    <p:sldId id="371" r:id="rId26"/>
    <p:sldId id="338" r:id="rId27"/>
    <p:sldId id="337" r:id="rId28"/>
    <p:sldId id="349" r:id="rId29"/>
    <p:sldId id="389" r:id="rId30"/>
    <p:sldId id="385" r:id="rId31"/>
    <p:sldId id="375" r:id="rId32"/>
    <p:sldId id="341" r:id="rId33"/>
    <p:sldId id="357" r:id="rId34"/>
    <p:sldId id="379" r:id="rId35"/>
    <p:sldId id="359" r:id="rId36"/>
    <p:sldId id="348" r:id="rId37"/>
    <p:sldId id="386" r:id="rId38"/>
    <p:sldId id="376" r:id="rId39"/>
    <p:sldId id="373" r:id="rId40"/>
    <p:sldId id="362" r:id="rId41"/>
    <p:sldId id="365" r:id="rId42"/>
    <p:sldId id="367" r:id="rId43"/>
    <p:sldId id="363" r:id="rId44"/>
    <p:sldId id="366" r:id="rId45"/>
    <p:sldId id="390" r:id="rId46"/>
    <p:sldId id="391" r:id="rId47"/>
    <p:sldId id="392" r:id="rId48"/>
    <p:sldId id="393" r:id="rId49"/>
    <p:sldId id="394" r:id="rId50"/>
    <p:sldId id="395" r:id="rId51"/>
    <p:sldId id="396" r:id="rId52"/>
    <p:sldId id="397" r:id="rId53"/>
    <p:sldId id="398" r:id="rId54"/>
    <p:sldId id="262" r:id="rId5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28D51FE-C3EE-433C-8EC8-4C623CB6A640}">
          <p14:sldIdLst>
            <p14:sldId id="260"/>
            <p14:sldId id="384"/>
            <p14:sldId id="381"/>
            <p14:sldId id="319"/>
            <p14:sldId id="383"/>
            <p14:sldId id="378"/>
            <p14:sldId id="368"/>
            <p14:sldId id="318"/>
            <p14:sldId id="352"/>
            <p14:sldId id="353"/>
            <p14:sldId id="387"/>
            <p14:sldId id="388"/>
            <p14:sldId id="343"/>
            <p14:sldId id="334"/>
            <p14:sldId id="321"/>
            <p14:sldId id="322"/>
            <p14:sldId id="320"/>
            <p14:sldId id="345"/>
            <p14:sldId id="346"/>
            <p14:sldId id="331"/>
            <p14:sldId id="328"/>
            <p14:sldId id="347"/>
            <p14:sldId id="327"/>
            <p14:sldId id="371"/>
            <p14:sldId id="338"/>
            <p14:sldId id="337"/>
            <p14:sldId id="349"/>
            <p14:sldId id="389"/>
            <p14:sldId id="385"/>
            <p14:sldId id="375"/>
            <p14:sldId id="341"/>
            <p14:sldId id="357"/>
            <p14:sldId id="379"/>
            <p14:sldId id="359"/>
            <p14:sldId id="348"/>
            <p14:sldId id="386"/>
            <p14:sldId id="376"/>
            <p14:sldId id="373"/>
            <p14:sldId id="362"/>
            <p14:sldId id="365"/>
            <p14:sldId id="367"/>
            <p14:sldId id="363"/>
            <p14:sldId id="366"/>
            <p14:sldId id="390"/>
            <p14:sldId id="391"/>
            <p14:sldId id="392"/>
            <p14:sldId id="393"/>
            <p14:sldId id="394"/>
            <p14:sldId id="395"/>
            <p14:sldId id="396"/>
            <p14:sldId id="397"/>
            <p14:sldId id="398"/>
            <p14:sldId id="262"/>
          </p14:sldIdLst>
        </p14:section>
      </p14:sectionLst>
    </p:ex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rubá Julie" initials="HJ" lastIdx="9" clrIdx="0">
    <p:extLst>
      <p:ext uri="{19B8F6BF-5375-455C-9EA6-DF929625EA0E}">
        <p15:presenceInfo xmlns:p15="http://schemas.microsoft.com/office/powerpoint/2012/main" userId="S::HrubaJ@crr.cz::03c13586-8f81-4900-b28e-cfc959d156d4" providerId="AD"/>
      </p:ext>
    </p:extLst>
  </p:cmAuthor>
  <p:cmAuthor id="2" name="Holub Lukáš" initials="HL" lastIdx="3" clrIdx="1">
    <p:extLst>
      <p:ext uri="{19B8F6BF-5375-455C-9EA6-DF929625EA0E}">
        <p15:presenceInfo xmlns:p15="http://schemas.microsoft.com/office/powerpoint/2012/main" userId="S::HolubL@crr.cz::e044f296-746e-44ab-a696-febeacf21ffa" providerId="AD"/>
      </p:ext>
    </p:extLst>
  </p:cmAuthor>
  <p:cmAuthor id="3" name="Marečková Eva" initials="ME" lastIdx="3" clrIdx="2">
    <p:extLst>
      <p:ext uri="{19B8F6BF-5375-455C-9EA6-DF929625EA0E}">
        <p15:presenceInfo xmlns:p15="http://schemas.microsoft.com/office/powerpoint/2012/main" userId="S::MareckovaE@crr.cz::efae6d2c-b79a-4788-b4c8-8fd67f84fa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5FA4E5"/>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5"/>
    <p:restoredTop sz="96357" autoAdjust="0"/>
  </p:normalViewPr>
  <p:slideViewPr>
    <p:cSldViewPr snapToGrid="0" snapToObjects="1">
      <p:cViewPr varScale="1">
        <p:scale>
          <a:sx n="110" d="100"/>
          <a:sy n="110" d="100"/>
        </p:scale>
        <p:origin x="1164" y="108"/>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aštová Lenka" userId="932c389f-01fd-4d21-82e0-f1f2811460f5" providerId="ADAL" clId="{36F2BD18-1087-47D3-8191-CB8953990BCF}"/>
    <pc:docChg chg="undo custSel modSld sldOrd">
      <pc:chgData name="Haraštová Lenka" userId="932c389f-01fd-4d21-82e0-f1f2811460f5" providerId="ADAL" clId="{36F2BD18-1087-47D3-8191-CB8953990BCF}" dt="2023-04-03T13:27:12.531" v="165"/>
      <pc:docMkLst>
        <pc:docMk/>
      </pc:docMkLst>
      <pc:sldChg chg="ord">
        <pc:chgData name="Haraštová Lenka" userId="932c389f-01fd-4d21-82e0-f1f2811460f5" providerId="ADAL" clId="{36F2BD18-1087-47D3-8191-CB8953990BCF}" dt="2023-04-03T07:53:58.867" v="47"/>
        <pc:sldMkLst>
          <pc:docMk/>
          <pc:sldMk cId="3916706225" sldId="319"/>
        </pc:sldMkLst>
      </pc:sldChg>
      <pc:sldChg chg="modSp mod">
        <pc:chgData name="Haraštová Lenka" userId="932c389f-01fd-4d21-82e0-f1f2811460f5" providerId="ADAL" clId="{36F2BD18-1087-47D3-8191-CB8953990BCF}" dt="2023-04-03T07:50:07.645" v="45" actId="20577"/>
        <pc:sldMkLst>
          <pc:docMk/>
          <pc:sldMk cId="1759976674" sldId="353"/>
        </pc:sldMkLst>
        <pc:spChg chg="mod">
          <ac:chgData name="Haraštová Lenka" userId="932c389f-01fd-4d21-82e0-f1f2811460f5" providerId="ADAL" clId="{36F2BD18-1087-47D3-8191-CB8953990BCF}" dt="2023-04-03T07:50:07.645" v="45" actId="20577"/>
          <ac:spMkLst>
            <pc:docMk/>
            <pc:sldMk cId="1759976674" sldId="353"/>
            <ac:spMk id="7" creationId="{0C2DDBF7-0BF2-482B-A42B-56E415995BE7}"/>
          </ac:spMkLst>
        </pc:spChg>
      </pc:sldChg>
      <pc:sldChg chg="ord">
        <pc:chgData name="Haraštová Lenka" userId="932c389f-01fd-4d21-82e0-f1f2811460f5" providerId="ADAL" clId="{36F2BD18-1087-47D3-8191-CB8953990BCF}" dt="2023-04-03T13:27:12.531" v="165"/>
        <pc:sldMkLst>
          <pc:docMk/>
          <pc:sldMk cId="944573578" sldId="359"/>
        </pc:sldMkLst>
      </pc:sldChg>
      <pc:sldChg chg="modSp mod">
        <pc:chgData name="Haraštová Lenka" userId="932c389f-01fd-4d21-82e0-f1f2811460f5" providerId="ADAL" clId="{36F2BD18-1087-47D3-8191-CB8953990BCF}" dt="2023-04-03T07:40:20.696" v="18" actId="20577"/>
        <pc:sldMkLst>
          <pc:docMk/>
          <pc:sldMk cId="1095207441" sldId="368"/>
        </pc:sldMkLst>
        <pc:spChg chg="mod">
          <ac:chgData name="Haraštová Lenka" userId="932c389f-01fd-4d21-82e0-f1f2811460f5" providerId="ADAL" clId="{36F2BD18-1087-47D3-8191-CB8953990BCF}" dt="2023-04-03T07:40:20.696" v="18" actId="20577"/>
          <ac:spMkLst>
            <pc:docMk/>
            <pc:sldMk cId="1095207441" sldId="368"/>
            <ac:spMk id="22" creationId="{0ECBAFB5-B6E5-493D-B120-82722F6A412B}"/>
          </ac:spMkLst>
        </pc:spChg>
      </pc:sldChg>
      <pc:sldChg chg="modSp mod">
        <pc:chgData name="Haraštová Lenka" userId="932c389f-01fd-4d21-82e0-f1f2811460f5" providerId="ADAL" clId="{36F2BD18-1087-47D3-8191-CB8953990BCF}" dt="2023-04-03T07:44:47.420" v="42" actId="20577"/>
        <pc:sldMkLst>
          <pc:docMk/>
          <pc:sldMk cId="2367688947" sldId="384"/>
        </pc:sldMkLst>
        <pc:spChg chg="mod">
          <ac:chgData name="Haraštová Lenka" userId="932c389f-01fd-4d21-82e0-f1f2811460f5" providerId="ADAL" clId="{36F2BD18-1087-47D3-8191-CB8953990BCF}" dt="2023-04-03T07:44:47.420" v="42" actId="20577"/>
          <ac:spMkLst>
            <pc:docMk/>
            <pc:sldMk cId="2367688947" sldId="384"/>
            <ac:spMk id="7" creationId="{08667007-6ADC-46FA-8F46-081A0E82C011}"/>
          </ac:spMkLst>
        </pc:spChg>
      </pc:sldChg>
      <pc:sldChg chg="modSp mod">
        <pc:chgData name="Haraštová Lenka" userId="932c389f-01fd-4d21-82e0-f1f2811460f5" providerId="ADAL" clId="{36F2BD18-1087-47D3-8191-CB8953990BCF}" dt="2023-04-03T07:58:32.807" v="163" actId="20577"/>
        <pc:sldMkLst>
          <pc:docMk/>
          <pc:sldMk cId="26528549" sldId="387"/>
        </pc:sldMkLst>
        <pc:spChg chg="mod">
          <ac:chgData name="Haraštová Lenka" userId="932c389f-01fd-4d21-82e0-f1f2811460f5" providerId="ADAL" clId="{36F2BD18-1087-47D3-8191-CB8953990BCF}" dt="2023-04-03T07:58:32.807" v="163" actId="20577"/>
          <ac:spMkLst>
            <pc:docMk/>
            <pc:sldMk cId="26528549" sldId="387"/>
            <ac:spMk id="2" creationId="{C97F3CDD-E633-32C0-7B74-21B90A786AE1}"/>
          </ac:spMkLst>
        </pc:spChg>
      </pc:sldChg>
    </pc:docChg>
  </pc:docChgLst>
  <pc:docChgLst>
    <pc:chgData name="Haraštová Lenka" userId="932c389f-01fd-4d21-82e0-f1f2811460f5" providerId="ADAL" clId="{C0C7F41C-AD13-4942-A70A-540D918E66DF}"/>
    <pc:docChg chg="undo custSel addSld delSld modSld modSection">
      <pc:chgData name="Haraštová Lenka" userId="932c389f-01fd-4d21-82e0-f1f2811460f5" providerId="ADAL" clId="{C0C7F41C-AD13-4942-A70A-540D918E66DF}" dt="2023-03-24T12:53:58.341" v="241" actId="20577"/>
      <pc:docMkLst>
        <pc:docMk/>
      </pc:docMkLst>
      <pc:sldChg chg="modSp mod">
        <pc:chgData name="Haraštová Lenka" userId="932c389f-01fd-4d21-82e0-f1f2811460f5" providerId="ADAL" clId="{C0C7F41C-AD13-4942-A70A-540D918E66DF}" dt="2023-03-24T12:52:53.748" v="228" actId="1076"/>
        <pc:sldMkLst>
          <pc:docMk/>
          <pc:sldMk cId="635685258" sldId="321"/>
        </pc:sldMkLst>
        <pc:spChg chg="mod">
          <ac:chgData name="Haraštová Lenka" userId="932c389f-01fd-4d21-82e0-f1f2811460f5" providerId="ADAL" clId="{C0C7F41C-AD13-4942-A70A-540D918E66DF}" dt="2023-03-24T12:52:53.748" v="228" actId="1076"/>
          <ac:spMkLst>
            <pc:docMk/>
            <pc:sldMk cId="635685258" sldId="321"/>
            <ac:spMk id="2" creationId="{C3138242-7EAA-413A-A6E9-379B841ACD3B}"/>
          </ac:spMkLst>
        </pc:spChg>
        <pc:grpChg chg="mod">
          <ac:chgData name="Haraštová Lenka" userId="932c389f-01fd-4d21-82e0-f1f2811460f5" providerId="ADAL" clId="{C0C7F41C-AD13-4942-A70A-540D918E66DF}" dt="2023-03-24T12:52:49.693" v="227" actId="1076"/>
          <ac:grpSpMkLst>
            <pc:docMk/>
            <pc:sldMk cId="635685258" sldId="321"/>
            <ac:grpSpMk id="26" creationId="{DA1EBB8A-82C5-45CE-93F6-99B710EF8618}"/>
          </ac:grpSpMkLst>
        </pc:grpChg>
      </pc:sldChg>
      <pc:sldChg chg="modSp mod">
        <pc:chgData name="Haraštová Lenka" userId="932c389f-01fd-4d21-82e0-f1f2811460f5" providerId="ADAL" clId="{C0C7F41C-AD13-4942-A70A-540D918E66DF}" dt="2023-03-24T12:53:13.021" v="232" actId="1076"/>
        <pc:sldMkLst>
          <pc:docMk/>
          <pc:sldMk cId="2268736011" sldId="322"/>
        </pc:sldMkLst>
        <pc:grpChg chg="mod">
          <ac:chgData name="Haraštová Lenka" userId="932c389f-01fd-4d21-82e0-f1f2811460f5" providerId="ADAL" clId="{C0C7F41C-AD13-4942-A70A-540D918E66DF}" dt="2023-03-24T12:53:13.021" v="232" actId="1076"/>
          <ac:grpSpMkLst>
            <pc:docMk/>
            <pc:sldMk cId="2268736011" sldId="322"/>
            <ac:grpSpMk id="10" creationId="{A2C6D202-BC01-438B-9879-B0252A521C76}"/>
          </ac:grpSpMkLst>
        </pc:grpChg>
      </pc:sldChg>
      <pc:sldChg chg="modSp mod">
        <pc:chgData name="Haraštová Lenka" userId="932c389f-01fd-4d21-82e0-f1f2811460f5" providerId="ADAL" clId="{C0C7F41C-AD13-4942-A70A-540D918E66DF}" dt="2023-03-24T12:50:28.103" v="210" actId="1076"/>
        <pc:sldMkLst>
          <pc:docMk/>
          <pc:sldMk cId="913775154" sldId="328"/>
        </pc:sldMkLst>
        <pc:grpChg chg="mod">
          <ac:chgData name="Haraštová Lenka" userId="932c389f-01fd-4d21-82e0-f1f2811460f5" providerId="ADAL" clId="{C0C7F41C-AD13-4942-A70A-540D918E66DF}" dt="2023-03-24T12:50:28.103" v="210" actId="1076"/>
          <ac:grpSpMkLst>
            <pc:docMk/>
            <pc:sldMk cId="913775154" sldId="328"/>
            <ac:grpSpMk id="37" creationId="{EA62D234-E58C-49E5-9CFF-FAE3AEA1EACE}"/>
          </ac:grpSpMkLst>
        </pc:grpChg>
      </pc:sldChg>
      <pc:sldChg chg="modSp mod">
        <pc:chgData name="Haraštová Lenka" userId="932c389f-01fd-4d21-82e0-f1f2811460f5" providerId="ADAL" clId="{C0C7F41C-AD13-4942-A70A-540D918E66DF}" dt="2023-03-24T12:53:05.903" v="231" actId="1076"/>
        <pc:sldMkLst>
          <pc:docMk/>
          <pc:sldMk cId="1022960888" sldId="334"/>
        </pc:sldMkLst>
        <pc:grpChg chg="mod">
          <ac:chgData name="Haraštová Lenka" userId="932c389f-01fd-4d21-82e0-f1f2811460f5" providerId="ADAL" clId="{C0C7F41C-AD13-4942-A70A-540D918E66DF}" dt="2023-03-24T12:53:05.903" v="231" actId="1076"/>
          <ac:grpSpMkLst>
            <pc:docMk/>
            <pc:sldMk cId="1022960888" sldId="334"/>
            <ac:grpSpMk id="10" creationId="{F932B605-3F8E-4A51-A2A1-BD69A19517E7}"/>
          </ac:grpSpMkLst>
        </pc:grpChg>
        <pc:grpChg chg="mod">
          <ac:chgData name="Haraštová Lenka" userId="932c389f-01fd-4d21-82e0-f1f2811460f5" providerId="ADAL" clId="{C0C7F41C-AD13-4942-A70A-540D918E66DF}" dt="2023-03-24T12:53:03.154" v="230" actId="1076"/>
          <ac:grpSpMkLst>
            <pc:docMk/>
            <pc:sldMk cId="1022960888" sldId="334"/>
            <ac:grpSpMk id="12" creationId="{33818B47-9919-4732-B002-BB06943C2F07}"/>
          </ac:grpSpMkLst>
        </pc:grpChg>
      </pc:sldChg>
      <pc:sldChg chg="modSp mod">
        <pc:chgData name="Haraštová Lenka" userId="932c389f-01fd-4d21-82e0-f1f2811460f5" providerId="ADAL" clId="{C0C7F41C-AD13-4942-A70A-540D918E66DF}" dt="2023-03-24T12:49:57.940" v="207" actId="1076"/>
        <pc:sldMkLst>
          <pc:docMk/>
          <pc:sldMk cId="680134978" sldId="337"/>
        </pc:sldMkLst>
        <pc:spChg chg="mod">
          <ac:chgData name="Haraštová Lenka" userId="932c389f-01fd-4d21-82e0-f1f2811460f5" providerId="ADAL" clId="{C0C7F41C-AD13-4942-A70A-540D918E66DF}" dt="2023-03-24T12:49:57.940" v="207" actId="1076"/>
          <ac:spMkLst>
            <pc:docMk/>
            <pc:sldMk cId="680134978" sldId="337"/>
            <ac:spMk id="19" creationId="{7E3AEE20-204F-4213-8CC1-7316E44DCE19}"/>
          </ac:spMkLst>
        </pc:spChg>
      </pc:sldChg>
      <pc:sldChg chg="modSp mod">
        <pc:chgData name="Haraštová Lenka" userId="932c389f-01fd-4d21-82e0-f1f2811460f5" providerId="ADAL" clId="{C0C7F41C-AD13-4942-A70A-540D918E66DF}" dt="2023-03-24T12:53:35.821" v="236" actId="14100"/>
        <pc:sldMkLst>
          <pc:docMk/>
          <pc:sldMk cId="1122749969" sldId="338"/>
        </pc:sldMkLst>
        <pc:spChg chg="mod">
          <ac:chgData name="Haraštová Lenka" userId="932c389f-01fd-4d21-82e0-f1f2811460f5" providerId="ADAL" clId="{C0C7F41C-AD13-4942-A70A-540D918E66DF}" dt="2023-03-24T12:53:35.821" v="236" actId="14100"/>
          <ac:spMkLst>
            <pc:docMk/>
            <pc:sldMk cId="1122749969" sldId="338"/>
            <ac:spMk id="28" creationId="{71A5666E-BE66-4BF6-B6BE-B09A05696CC5}"/>
          </ac:spMkLst>
        </pc:spChg>
      </pc:sldChg>
      <pc:sldChg chg="modSp mod">
        <pc:chgData name="Haraštová Lenka" userId="932c389f-01fd-4d21-82e0-f1f2811460f5" providerId="ADAL" clId="{C0C7F41C-AD13-4942-A70A-540D918E66DF}" dt="2023-03-24T12:51:25.721" v="220" actId="14100"/>
        <pc:sldMkLst>
          <pc:docMk/>
          <pc:sldMk cId="535121363" sldId="346"/>
        </pc:sldMkLst>
        <pc:spChg chg="mod">
          <ac:chgData name="Haraštová Lenka" userId="932c389f-01fd-4d21-82e0-f1f2811460f5" providerId="ADAL" clId="{C0C7F41C-AD13-4942-A70A-540D918E66DF}" dt="2023-03-24T12:51:06.858" v="219" actId="20577"/>
          <ac:spMkLst>
            <pc:docMk/>
            <pc:sldMk cId="535121363" sldId="346"/>
            <ac:spMk id="20" creationId="{8DC87575-BF9B-4BD9-92E6-A5B2AB805398}"/>
          </ac:spMkLst>
        </pc:spChg>
        <pc:spChg chg="mod">
          <ac:chgData name="Haraštová Lenka" userId="932c389f-01fd-4d21-82e0-f1f2811460f5" providerId="ADAL" clId="{C0C7F41C-AD13-4942-A70A-540D918E66DF}" dt="2023-03-24T12:50:33.581" v="211" actId="120"/>
          <ac:spMkLst>
            <pc:docMk/>
            <pc:sldMk cId="535121363" sldId="346"/>
            <ac:spMk id="23" creationId="{6C71F057-5C70-4C30-988F-DE60B8E61A1C}"/>
          </ac:spMkLst>
        </pc:spChg>
        <pc:grpChg chg="mod">
          <ac:chgData name="Haraštová Lenka" userId="932c389f-01fd-4d21-82e0-f1f2811460f5" providerId="ADAL" clId="{C0C7F41C-AD13-4942-A70A-540D918E66DF}" dt="2023-03-24T12:51:25.721" v="220" actId="14100"/>
          <ac:grpSpMkLst>
            <pc:docMk/>
            <pc:sldMk cId="535121363" sldId="346"/>
            <ac:grpSpMk id="11" creationId="{BFF14EAC-5C6C-4387-B285-D0FE12761817}"/>
          </ac:grpSpMkLst>
        </pc:grpChg>
        <pc:grpChg chg="mod">
          <ac:chgData name="Haraštová Lenka" userId="932c389f-01fd-4d21-82e0-f1f2811460f5" providerId="ADAL" clId="{C0C7F41C-AD13-4942-A70A-540D918E66DF}" dt="2023-03-24T12:50:45.213" v="212" actId="1076"/>
          <ac:grpSpMkLst>
            <pc:docMk/>
            <pc:sldMk cId="535121363" sldId="346"/>
            <ac:grpSpMk id="21" creationId="{2804245E-3860-4F9A-BBA5-F08476C082C7}"/>
          </ac:grpSpMkLst>
        </pc:grpChg>
      </pc:sldChg>
      <pc:sldChg chg="modSp mod">
        <pc:chgData name="Haraštová Lenka" userId="932c389f-01fd-4d21-82e0-f1f2811460f5" providerId="ADAL" clId="{C0C7F41C-AD13-4942-A70A-540D918E66DF}" dt="2023-03-24T12:53:24.012" v="233" actId="14100"/>
        <pc:sldMkLst>
          <pc:docMk/>
          <pc:sldMk cId="1361310305" sldId="347"/>
        </pc:sldMkLst>
        <pc:spChg chg="mod">
          <ac:chgData name="Haraštová Lenka" userId="932c389f-01fd-4d21-82e0-f1f2811460f5" providerId="ADAL" clId="{C0C7F41C-AD13-4942-A70A-540D918E66DF}" dt="2023-03-24T12:53:24.012" v="233" actId="14100"/>
          <ac:spMkLst>
            <pc:docMk/>
            <pc:sldMk cId="1361310305" sldId="347"/>
            <ac:spMk id="23" creationId="{3F86A3B9-BACF-434D-88EE-B328C7A979AD}"/>
          </ac:spMkLst>
        </pc:spChg>
        <pc:grpChg chg="mod">
          <ac:chgData name="Haraštová Lenka" userId="932c389f-01fd-4d21-82e0-f1f2811460f5" providerId="ADAL" clId="{C0C7F41C-AD13-4942-A70A-540D918E66DF}" dt="2023-03-24T12:50:19.454" v="209" actId="1076"/>
          <ac:grpSpMkLst>
            <pc:docMk/>
            <pc:sldMk cId="1361310305" sldId="347"/>
            <ac:grpSpMk id="27" creationId="{7008B2F7-E195-437C-B3F0-84B59D7E8A84}"/>
          </ac:grpSpMkLst>
        </pc:grpChg>
      </pc:sldChg>
      <pc:sldChg chg="modSp mod">
        <pc:chgData name="Haraštová Lenka" userId="932c389f-01fd-4d21-82e0-f1f2811460f5" providerId="ADAL" clId="{C0C7F41C-AD13-4942-A70A-540D918E66DF}" dt="2023-03-24T12:49:06.149" v="200" actId="1076"/>
        <pc:sldMkLst>
          <pc:docMk/>
          <pc:sldMk cId="3711079238" sldId="348"/>
        </pc:sldMkLst>
        <pc:grpChg chg="mod">
          <ac:chgData name="Haraštová Lenka" userId="932c389f-01fd-4d21-82e0-f1f2811460f5" providerId="ADAL" clId="{C0C7F41C-AD13-4942-A70A-540D918E66DF}" dt="2023-03-24T12:49:06.149" v="200" actId="1076"/>
          <ac:grpSpMkLst>
            <pc:docMk/>
            <pc:sldMk cId="3711079238" sldId="348"/>
            <ac:grpSpMk id="24" creationId="{F072DAD5-1B14-4935-AB5F-3CC00730EFBE}"/>
          </ac:grpSpMkLst>
        </pc:grpChg>
      </pc:sldChg>
      <pc:sldChg chg="modSp mod">
        <pc:chgData name="Haraštová Lenka" userId="932c389f-01fd-4d21-82e0-f1f2811460f5" providerId="ADAL" clId="{C0C7F41C-AD13-4942-A70A-540D918E66DF}" dt="2023-03-24T12:41:16.621" v="129" actId="404"/>
        <pc:sldMkLst>
          <pc:docMk/>
          <pc:sldMk cId="2226465187" sldId="352"/>
        </pc:sldMkLst>
        <pc:graphicFrameChg chg="mod modGraphic">
          <ac:chgData name="Haraštová Lenka" userId="932c389f-01fd-4d21-82e0-f1f2811460f5" providerId="ADAL" clId="{C0C7F41C-AD13-4942-A70A-540D918E66DF}" dt="2023-03-24T12:41:16.621" v="129" actId="404"/>
          <ac:graphicFrameMkLst>
            <pc:docMk/>
            <pc:sldMk cId="2226465187" sldId="352"/>
            <ac:graphicFrameMk id="46" creationId="{58BD49F6-6B22-49D4-B6DC-AB6285DDAA93}"/>
          </ac:graphicFrameMkLst>
        </pc:graphicFrameChg>
      </pc:sldChg>
      <pc:sldChg chg="addSp delSp modSp mod">
        <pc:chgData name="Haraštová Lenka" userId="932c389f-01fd-4d21-82e0-f1f2811460f5" providerId="ADAL" clId="{C0C7F41C-AD13-4942-A70A-540D918E66DF}" dt="2023-03-24T12:37:11.434" v="71" actId="1076"/>
        <pc:sldMkLst>
          <pc:docMk/>
          <pc:sldMk cId="1759976674" sldId="353"/>
        </pc:sldMkLst>
        <pc:spChg chg="mod ord topLvl">
          <ac:chgData name="Haraštová Lenka" userId="932c389f-01fd-4d21-82e0-f1f2811460f5" providerId="ADAL" clId="{C0C7F41C-AD13-4942-A70A-540D918E66DF}" dt="2023-03-24T12:35:12.018" v="59" actId="1076"/>
          <ac:spMkLst>
            <pc:docMk/>
            <pc:sldMk cId="1759976674" sldId="353"/>
            <ac:spMk id="3" creationId="{F44BF369-57A0-E347-0D40-70080C77634D}"/>
          </ac:spMkLst>
        </pc:spChg>
        <pc:spChg chg="del mod topLvl">
          <ac:chgData name="Haraštová Lenka" userId="932c389f-01fd-4d21-82e0-f1f2811460f5" providerId="ADAL" clId="{C0C7F41C-AD13-4942-A70A-540D918E66DF}" dt="2023-03-24T12:32:26.405" v="9" actId="21"/>
          <ac:spMkLst>
            <pc:docMk/>
            <pc:sldMk cId="1759976674" sldId="353"/>
            <ac:spMk id="4" creationId="{BFA19BF6-BBEF-80B7-4BB5-D690339756FE}"/>
          </ac:spMkLst>
        </pc:spChg>
        <pc:spChg chg="del">
          <ac:chgData name="Haraštová Lenka" userId="932c389f-01fd-4d21-82e0-f1f2811460f5" providerId="ADAL" clId="{C0C7F41C-AD13-4942-A70A-540D918E66DF}" dt="2023-03-24T12:36:33.853" v="63" actId="21"/>
          <ac:spMkLst>
            <pc:docMk/>
            <pc:sldMk cId="1759976674" sldId="353"/>
            <ac:spMk id="5" creationId="{D83E888B-96CF-439E-8465-9EE7294F3C0D}"/>
          </ac:spMkLst>
        </pc:spChg>
        <pc:spChg chg="add del mod">
          <ac:chgData name="Haraštová Lenka" userId="932c389f-01fd-4d21-82e0-f1f2811460f5" providerId="ADAL" clId="{C0C7F41C-AD13-4942-A70A-540D918E66DF}" dt="2023-03-24T12:33:06.783" v="18" actId="21"/>
          <ac:spMkLst>
            <pc:docMk/>
            <pc:sldMk cId="1759976674" sldId="353"/>
            <ac:spMk id="6" creationId="{DF97D35D-04B8-F45D-E817-9E39998ECA07}"/>
          </ac:spMkLst>
        </pc:spChg>
        <pc:spChg chg="mod ord">
          <ac:chgData name="Haraštová Lenka" userId="932c389f-01fd-4d21-82e0-f1f2811460f5" providerId="ADAL" clId="{C0C7F41C-AD13-4942-A70A-540D918E66DF}" dt="2023-03-24T12:36:01.342" v="61" actId="20577"/>
          <ac:spMkLst>
            <pc:docMk/>
            <pc:sldMk cId="1759976674" sldId="353"/>
            <ac:spMk id="7" creationId="{0C2DDBF7-0BF2-482B-A42B-56E415995BE7}"/>
          </ac:spMkLst>
        </pc:spChg>
        <pc:spChg chg="mod">
          <ac:chgData name="Haraštová Lenka" userId="932c389f-01fd-4d21-82e0-f1f2811460f5" providerId="ADAL" clId="{C0C7F41C-AD13-4942-A70A-540D918E66DF}" dt="2023-03-24T12:33:13.124" v="19"/>
          <ac:spMkLst>
            <pc:docMk/>
            <pc:sldMk cId="1759976674" sldId="353"/>
            <ac:spMk id="9" creationId="{2D85890A-6925-72B9-7805-68ECB77B5B96}"/>
          </ac:spMkLst>
        </pc:spChg>
        <pc:spChg chg="mod">
          <ac:chgData name="Haraštová Lenka" userId="932c389f-01fd-4d21-82e0-f1f2811460f5" providerId="ADAL" clId="{C0C7F41C-AD13-4942-A70A-540D918E66DF}" dt="2023-03-24T12:35:04.111" v="57" actId="1076"/>
          <ac:spMkLst>
            <pc:docMk/>
            <pc:sldMk cId="1759976674" sldId="353"/>
            <ac:spMk id="10" creationId="{E1BDCC9E-459A-4457-D08A-303DA48669B7}"/>
          </ac:spMkLst>
        </pc:spChg>
        <pc:spChg chg="add mod">
          <ac:chgData name="Haraštová Lenka" userId="932c389f-01fd-4d21-82e0-f1f2811460f5" providerId="ADAL" clId="{C0C7F41C-AD13-4942-A70A-540D918E66DF}" dt="2023-03-24T12:37:11.434" v="71" actId="1076"/>
          <ac:spMkLst>
            <pc:docMk/>
            <pc:sldMk cId="1759976674" sldId="353"/>
            <ac:spMk id="11" creationId="{76C57725-48FD-160B-57FE-549F68DD0C03}"/>
          </ac:spMkLst>
        </pc:spChg>
        <pc:spChg chg="del">
          <ac:chgData name="Haraštová Lenka" userId="932c389f-01fd-4d21-82e0-f1f2811460f5" providerId="ADAL" clId="{C0C7F41C-AD13-4942-A70A-540D918E66DF}" dt="2023-03-24T12:33:25.691" v="45" actId="21"/>
          <ac:spMkLst>
            <pc:docMk/>
            <pc:sldMk cId="1759976674" sldId="353"/>
            <ac:spMk id="155651" creationId="{D1EEAD33-612B-491B-A45B-3BBB2C8B179A}"/>
          </ac:spMkLst>
        </pc:spChg>
        <pc:grpChg chg="add del mod">
          <ac:chgData name="Haraštová Lenka" userId="932c389f-01fd-4d21-82e0-f1f2811460f5" providerId="ADAL" clId="{C0C7F41C-AD13-4942-A70A-540D918E66DF}" dt="2023-03-24T12:32:26.405" v="9" actId="21"/>
          <ac:grpSpMkLst>
            <pc:docMk/>
            <pc:sldMk cId="1759976674" sldId="353"/>
            <ac:grpSpMk id="2" creationId="{32C79382-B8A6-D9EF-6FDB-9A1589A1A3E6}"/>
          </ac:grpSpMkLst>
        </pc:grpChg>
        <pc:grpChg chg="add mod">
          <ac:chgData name="Haraštová Lenka" userId="932c389f-01fd-4d21-82e0-f1f2811460f5" providerId="ADAL" clId="{C0C7F41C-AD13-4942-A70A-540D918E66DF}" dt="2023-03-24T12:35:07.459" v="58" actId="1076"/>
          <ac:grpSpMkLst>
            <pc:docMk/>
            <pc:sldMk cId="1759976674" sldId="353"/>
            <ac:grpSpMk id="8" creationId="{598558D9-0919-EA95-F711-8F6F33CA9B80}"/>
          </ac:grpSpMkLst>
        </pc:grpChg>
      </pc:sldChg>
      <pc:sldChg chg="del">
        <pc:chgData name="Haraštová Lenka" userId="932c389f-01fd-4d21-82e0-f1f2811460f5" providerId="ADAL" clId="{C0C7F41C-AD13-4942-A70A-540D918E66DF}" dt="2023-03-24T12:41:37.310" v="130" actId="2696"/>
        <pc:sldMkLst>
          <pc:docMk/>
          <pc:sldMk cId="1722801637" sldId="355"/>
        </pc:sldMkLst>
      </pc:sldChg>
      <pc:sldChg chg="del">
        <pc:chgData name="Haraštová Lenka" userId="932c389f-01fd-4d21-82e0-f1f2811460f5" providerId="ADAL" clId="{C0C7F41C-AD13-4942-A70A-540D918E66DF}" dt="2023-03-24T12:44:05.336" v="156" actId="2696"/>
        <pc:sldMkLst>
          <pc:docMk/>
          <pc:sldMk cId="2904350806" sldId="356"/>
        </pc:sldMkLst>
      </pc:sldChg>
      <pc:sldChg chg="modSp mod">
        <pc:chgData name="Haraštová Lenka" userId="932c389f-01fd-4d21-82e0-f1f2811460f5" providerId="ADAL" clId="{C0C7F41C-AD13-4942-A70A-540D918E66DF}" dt="2023-03-24T12:49:34.466" v="203" actId="14100"/>
        <pc:sldMkLst>
          <pc:docMk/>
          <pc:sldMk cId="4194984754" sldId="357"/>
        </pc:sldMkLst>
        <pc:grpChg chg="mod">
          <ac:chgData name="Haraštová Lenka" userId="932c389f-01fd-4d21-82e0-f1f2811460f5" providerId="ADAL" clId="{C0C7F41C-AD13-4942-A70A-540D918E66DF}" dt="2023-03-24T12:49:34.466" v="203" actId="14100"/>
          <ac:grpSpMkLst>
            <pc:docMk/>
            <pc:sldMk cId="4194984754" sldId="357"/>
            <ac:grpSpMk id="22" creationId="{B1E1CBF0-0546-4C99-A052-A0D6B499A119}"/>
          </ac:grpSpMkLst>
        </pc:grpChg>
      </pc:sldChg>
      <pc:sldChg chg="delSp modSp mod">
        <pc:chgData name="Haraštová Lenka" userId="932c389f-01fd-4d21-82e0-f1f2811460f5" providerId="ADAL" clId="{C0C7F41C-AD13-4942-A70A-540D918E66DF}" dt="2023-03-24T12:53:58.341" v="241" actId="20577"/>
        <pc:sldMkLst>
          <pc:docMk/>
          <pc:sldMk cId="944573578" sldId="359"/>
        </pc:sldMkLst>
        <pc:spChg chg="mod">
          <ac:chgData name="Haraštová Lenka" userId="932c389f-01fd-4d21-82e0-f1f2811460f5" providerId="ADAL" clId="{C0C7F41C-AD13-4942-A70A-540D918E66DF}" dt="2023-03-24T12:53:58.341" v="241" actId="20577"/>
          <ac:spMkLst>
            <pc:docMk/>
            <pc:sldMk cId="944573578" sldId="359"/>
            <ac:spMk id="3" creationId="{221CB4E1-B18E-418C-984D-61D783DD9117}"/>
          </ac:spMkLst>
        </pc:spChg>
        <pc:spChg chg="del mod">
          <ac:chgData name="Haraštová Lenka" userId="932c389f-01fd-4d21-82e0-f1f2811460f5" providerId="ADAL" clId="{C0C7F41C-AD13-4942-A70A-540D918E66DF}" dt="2023-03-24T12:48:37.375" v="195" actId="21"/>
          <ac:spMkLst>
            <pc:docMk/>
            <pc:sldMk cId="944573578" sldId="359"/>
            <ac:spMk id="12" creationId="{09BEEDDD-3430-4587-9C7A-04CB8372507C}"/>
          </ac:spMkLst>
        </pc:spChg>
        <pc:grpChg chg="mod">
          <ac:chgData name="Haraštová Lenka" userId="932c389f-01fd-4d21-82e0-f1f2811460f5" providerId="ADAL" clId="{C0C7F41C-AD13-4942-A70A-540D918E66DF}" dt="2023-03-24T12:49:00.062" v="199" actId="1076"/>
          <ac:grpSpMkLst>
            <pc:docMk/>
            <pc:sldMk cId="944573578" sldId="359"/>
            <ac:grpSpMk id="10" creationId="{A2C6D202-BC01-438B-9879-B0252A521C76}"/>
          </ac:grpSpMkLst>
        </pc:grpChg>
      </pc:sldChg>
      <pc:sldChg chg="modSp mod">
        <pc:chgData name="Haraštová Lenka" userId="932c389f-01fd-4d21-82e0-f1f2811460f5" providerId="ADAL" clId="{C0C7F41C-AD13-4942-A70A-540D918E66DF}" dt="2023-03-24T12:48:04.817" v="189" actId="1076"/>
        <pc:sldMkLst>
          <pc:docMk/>
          <pc:sldMk cId="3142916920" sldId="362"/>
        </pc:sldMkLst>
        <pc:grpChg chg="mod">
          <ac:chgData name="Haraštová Lenka" userId="932c389f-01fd-4d21-82e0-f1f2811460f5" providerId="ADAL" clId="{C0C7F41C-AD13-4942-A70A-540D918E66DF}" dt="2023-03-24T12:48:04.817" v="189" actId="1076"/>
          <ac:grpSpMkLst>
            <pc:docMk/>
            <pc:sldMk cId="3142916920" sldId="362"/>
            <ac:grpSpMk id="10" creationId="{A2C6D202-BC01-438B-9879-B0252A521C76}"/>
          </ac:grpSpMkLst>
        </pc:grpChg>
      </pc:sldChg>
      <pc:sldChg chg="modSp mod">
        <pc:chgData name="Haraštová Lenka" userId="932c389f-01fd-4d21-82e0-f1f2811460f5" providerId="ADAL" clId="{C0C7F41C-AD13-4942-A70A-540D918E66DF}" dt="2023-03-24T12:48:21.870" v="192" actId="1076"/>
        <pc:sldMkLst>
          <pc:docMk/>
          <pc:sldMk cId="1369298682" sldId="363"/>
        </pc:sldMkLst>
        <pc:grpChg chg="mod">
          <ac:chgData name="Haraštová Lenka" userId="932c389f-01fd-4d21-82e0-f1f2811460f5" providerId="ADAL" clId="{C0C7F41C-AD13-4942-A70A-540D918E66DF}" dt="2023-03-24T12:48:21.870" v="192" actId="1076"/>
          <ac:grpSpMkLst>
            <pc:docMk/>
            <pc:sldMk cId="1369298682" sldId="363"/>
            <ac:grpSpMk id="10" creationId="{A2C6D202-BC01-438B-9879-B0252A521C76}"/>
          </ac:grpSpMkLst>
        </pc:grpChg>
      </pc:sldChg>
      <pc:sldChg chg="modSp mod">
        <pc:chgData name="Haraštová Lenka" userId="932c389f-01fd-4d21-82e0-f1f2811460f5" providerId="ADAL" clId="{C0C7F41C-AD13-4942-A70A-540D918E66DF}" dt="2023-03-24T12:48:13.833" v="190" actId="1076"/>
        <pc:sldMkLst>
          <pc:docMk/>
          <pc:sldMk cId="843905773" sldId="365"/>
        </pc:sldMkLst>
        <pc:grpChg chg="mod">
          <ac:chgData name="Haraštová Lenka" userId="932c389f-01fd-4d21-82e0-f1f2811460f5" providerId="ADAL" clId="{C0C7F41C-AD13-4942-A70A-540D918E66DF}" dt="2023-03-24T12:48:13.833" v="190" actId="1076"/>
          <ac:grpSpMkLst>
            <pc:docMk/>
            <pc:sldMk cId="843905773" sldId="365"/>
            <ac:grpSpMk id="10" creationId="{A2C6D202-BC01-438B-9879-B0252A521C76}"/>
          </ac:grpSpMkLst>
        </pc:grpChg>
      </pc:sldChg>
      <pc:sldChg chg="modSp mod">
        <pc:chgData name="Haraštová Lenka" userId="932c389f-01fd-4d21-82e0-f1f2811460f5" providerId="ADAL" clId="{C0C7F41C-AD13-4942-A70A-540D918E66DF}" dt="2023-03-24T12:48:26.342" v="193" actId="1076"/>
        <pc:sldMkLst>
          <pc:docMk/>
          <pc:sldMk cId="1363694388" sldId="366"/>
        </pc:sldMkLst>
        <pc:grpChg chg="mod">
          <ac:chgData name="Haraštová Lenka" userId="932c389f-01fd-4d21-82e0-f1f2811460f5" providerId="ADAL" clId="{C0C7F41C-AD13-4942-A70A-540D918E66DF}" dt="2023-03-24T12:48:26.342" v="193" actId="1076"/>
          <ac:grpSpMkLst>
            <pc:docMk/>
            <pc:sldMk cId="1363694388" sldId="366"/>
            <ac:grpSpMk id="10" creationId="{A2C6D202-BC01-438B-9879-B0252A521C76}"/>
          </ac:grpSpMkLst>
        </pc:grpChg>
      </pc:sldChg>
      <pc:sldChg chg="modSp mod">
        <pc:chgData name="Haraštová Lenka" userId="932c389f-01fd-4d21-82e0-f1f2811460f5" providerId="ADAL" clId="{C0C7F41C-AD13-4942-A70A-540D918E66DF}" dt="2023-03-24T12:49:21.381" v="202" actId="14100"/>
        <pc:sldMkLst>
          <pc:docMk/>
          <pc:sldMk cId="601379320" sldId="367"/>
        </pc:sldMkLst>
        <pc:spChg chg="mod">
          <ac:chgData name="Haraštová Lenka" userId="932c389f-01fd-4d21-82e0-f1f2811460f5" providerId="ADAL" clId="{C0C7F41C-AD13-4942-A70A-540D918E66DF}" dt="2023-03-24T12:49:18.696" v="201" actId="14100"/>
          <ac:spMkLst>
            <pc:docMk/>
            <pc:sldMk cId="601379320" sldId="367"/>
            <ac:spMk id="18" creationId="{3A7BC69D-593F-48DE-B213-1276FF4D579D}"/>
          </ac:spMkLst>
        </pc:spChg>
        <pc:grpChg chg="mod">
          <ac:chgData name="Haraštová Lenka" userId="932c389f-01fd-4d21-82e0-f1f2811460f5" providerId="ADAL" clId="{C0C7F41C-AD13-4942-A70A-540D918E66DF}" dt="2023-03-24T12:49:21.381" v="202" actId="14100"/>
          <ac:grpSpMkLst>
            <pc:docMk/>
            <pc:sldMk cId="601379320" sldId="367"/>
            <ac:grpSpMk id="10" creationId="{A2C6D202-BC01-438B-9879-B0252A521C76}"/>
          </ac:grpSpMkLst>
        </pc:grpChg>
      </pc:sldChg>
      <pc:sldChg chg="modSp mod">
        <pc:chgData name="Haraštová Lenka" userId="932c389f-01fd-4d21-82e0-f1f2811460f5" providerId="ADAL" clId="{C0C7F41C-AD13-4942-A70A-540D918E66DF}" dt="2023-03-24T12:46:35.834" v="186" actId="20577"/>
        <pc:sldMkLst>
          <pc:docMk/>
          <pc:sldMk cId="1095207441" sldId="368"/>
        </pc:sldMkLst>
        <pc:spChg chg="mod">
          <ac:chgData name="Haraštová Lenka" userId="932c389f-01fd-4d21-82e0-f1f2811460f5" providerId="ADAL" clId="{C0C7F41C-AD13-4942-A70A-540D918E66DF}" dt="2023-03-24T12:46:35.834" v="186" actId="20577"/>
          <ac:spMkLst>
            <pc:docMk/>
            <pc:sldMk cId="1095207441" sldId="368"/>
            <ac:spMk id="18" creationId="{834B02F1-4DA9-4D76-AB7C-DCFAB7DA0A78}"/>
          </ac:spMkLst>
        </pc:spChg>
        <pc:spChg chg="mod">
          <ac:chgData name="Haraštová Lenka" userId="932c389f-01fd-4d21-82e0-f1f2811460f5" providerId="ADAL" clId="{C0C7F41C-AD13-4942-A70A-540D918E66DF}" dt="2023-03-24T12:45:01.312" v="161" actId="1076"/>
          <ac:spMkLst>
            <pc:docMk/>
            <pc:sldMk cId="1095207441" sldId="368"/>
            <ac:spMk id="24" creationId="{730867A7-49B4-404A-B2A6-BFBD2CD545E1}"/>
          </ac:spMkLst>
        </pc:spChg>
        <pc:grpChg chg="mod">
          <ac:chgData name="Haraštová Lenka" userId="932c389f-01fd-4d21-82e0-f1f2811460f5" providerId="ADAL" clId="{C0C7F41C-AD13-4942-A70A-540D918E66DF}" dt="2023-03-24T12:45:59.346" v="179" actId="14100"/>
          <ac:grpSpMkLst>
            <pc:docMk/>
            <pc:sldMk cId="1095207441" sldId="368"/>
            <ac:grpSpMk id="9" creationId="{7C83A776-88F3-4321-8B86-E04451E932AE}"/>
          </ac:grpSpMkLst>
        </pc:grpChg>
        <pc:grpChg chg="mod">
          <ac:chgData name="Haraštová Lenka" userId="932c389f-01fd-4d21-82e0-f1f2811460f5" providerId="ADAL" clId="{C0C7F41C-AD13-4942-A70A-540D918E66DF}" dt="2023-03-24T12:45:10.123" v="162" actId="1076"/>
          <ac:grpSpMkLst>
            <pc:docMk/>
            <pc:sldMk cId="1095207441" sldId="368"/>
            <ac:grpSpMk id="10" creationId="{6F23541B-465F-412D-8CD3-F31E4B2E4AE0}"/>
          </ac:grpSpMkLst>
        </pc:grpChg>
        <pc:grpChg chg="mod">
          <ac:chgData name="Haraštová Lenka" userId="932c389f-01fd-4d21-82e0-f1f2811460f5" providerId="ADAL" clId="{C0C7F41C-AD13-4942-A70A-540D918E66DF}" dt="2023-03-24T12:46:14.293" v="182" actId="14100"/>
          <ac:grpSpMkLst>
            <pc:docMk/>
            <pc:sldMk cId="1095207441" sldId="368"/>
            <ac:grpSpMk id="11" creationId="{53E49D9F-A6EE-4697-86DA-99482BDCA387}"/>
          </ac:grpSpMkLst>
        </pc:grpChg>
        <pc:grpChg chg="mod">
          <ac:chgData name="Haraštová Lenka" userId="932c389f-01fd-4d21-82e0-f1f2811460f5" providerId="ADAL" clId="{C0C7F41C-AD13-4942-A70A-540D918E66DF}" dt="2023-03-24T12:45:26.065" v="165" actId="1076"/>
          <ac:grpSpMkLst>
            <pc:docMk/>
            <pc:sldMk cId="1095207441" sldId="368"/>
            <ac:grpSpMk id="12" creationId="{7D9A1B26-7B1A-4CAE-B386-BA2EA8F1AC3D}"/>
          </ac:grpSpMkLst>
        </pc:grpChg>
        <pc:grpChg chg="mod">
          <ac:chgData name="Haraštová Lenka" userId="932c389f-01fd-4d21-82e0-f1f2811460f5" providerId="ADAL" clId="{C0C7F41C-AD13-4942-A70A-540D918E66DF}" dt="2023-03-24T12:46:08.542" v="180" actId="1076"/>
          <ac:grpSpMkLst>
            <pc:docMk/>
            <pc:sldMk cId="1095207441" sldId="368"/>
            <ac:grpSpMk id="13" creationId="{8381A92F-F264-4B25-BE6C-3A56B092DE6D}"/>
          </ac:grpSpMkLst>
        </pc:grpChg>
        <pc:grpChg chg="mod">
          <ac:chgData name="Haraštová Lenka" userId="932c389f-01fd-4d21-82e0-f1f2811460f5" providerId="ADAL" clId="{C0C7F41C-AD13-4942-A70A-540D918E66DF}" dt="2023-03-24T12:46:11.894" v="181" actId="1076"/>
          <ac:grpSpMkLst>
            <pc:docMk/>
            <pc:sldMk cId="1095207441" sldId="368"/>
            <ac:grpSpMk id="14" creationId="{FDEB7A2F-E0B3-44BE-9925-B208E5710973}"/>
          </ac:grpSpMkLst>
        </pc:grpChg>
      </pc:sldChg>
      <pc:sldChg chg="modSp mod">
        <pc:chgData name="Haraštová Lenka" userId="932c389f-01fd-4d21-82e0-f1f2811460f5" providerId="ADAL" clId="{C0C7F41C-AD13-4942-A70A-540D918E66DF}" dt="2023-03-24T12:50:08.864" v="208" actId="14100"/>
        <pc:sldMkLst>
          <pc:docMk/>
          <pc:sldMk cId="1144459308" sldId="371"/>
        </pc:sldMkLst>
        <pc:spChg chg="mod">
          <ac:chgData name="Haraštová Lenka" userId="932c389f-01fd-4d21-82e0-f1f2811460f5" providerId="ADAL" clId="{C0C7F41C-AD13-4942-A70A-540D918E66DF}" dt="2023-03-24T12:43:10.443" v="148" actId="255"/>
          <ac:spMkLst>
            <pc:docMk/>
            <pc:sldMk cId="1144459308" sldId="371"/>
            <ac:spMk id="16" creationId="{1A82EA10-05BF-4FB6-93F0-664AAEF8984D}"/>
          </ac:spMkLst>
        </pc:spChg>
        <pc:grpChg chg="mod">
          <ac:chgData name="Haraštová Lenka" userId="932c389f-01fd-4d21-82e0-f1f2811460f5" providerId="ADAL" clId="{C0C7F41C-AD13-4942-A70A-540D918E66DF}" dt="2023-03-24T12:43:18.694" v="149" actId="14100"/>
          <ac:grpSpMkLst>
            <pc:docMk/>
            <pc:sldMk cId="1144459308" sldId="371"/>
            <ac:grpSpMk id="11" creationId="{9AC994CB-5E61-4E92-9098-EE3DCC18548F}"/>
          </ac:grpSpMkLst>
        </pc:grpChg>
        <pc:grpChg chg="mod">
          <ac:chgData name="Haraštová Lenka" userId="932c389f-01fd-4d21-82e0-f1f2811460f5" providerId="ADAL" clId="{C0C7F41C-AD13-4942-A70A-540D918E66DF}" dt="2023-03-24T12:50:08.864" v="208" actId="14100"/>
          <ac:grpSpMkLst>
            <pc:docMk/>
            <pc:sldMk cId="1144459308" sldId="371"/>
            <ac:grpSpMk id="12" creationId="{3429EABC-D9B4-4CEB-AC3F-9F3A402AE980}"/>
          </ac:grpSpMkLst>
        </pc:grpChg>
      </pc:sldChg>
      <pc:sldChg chg="modSp mod">
        <pc:chgData name="Haraštová Lenka" userId="932c389f-01fd-4d21-82e0-f1f2811460f5" providerId="ADAL" clId="{C0C7F41C-AD13-4942-A70A-540D918E66DF}" dt="2023-03-24T12:47:51.238" v="188" actId="1076"/>
        <pc:sldMkLst>
          <pc:docMk/>
          <pc:sldMk cId="1657804474" sldId="373"/>
        </pc:sldMkLst>
        <pc:grpChg chg="mod">
          <ac:chgData name="Haraštová Lenka" userId="932c389f-01fd-4d21-82e0-f1f2811460f5" providerId="ADAL" clId="{C0C7F41C-AD13-4942-A70A-540D918E66DF}" dt="2023-03-24T12:47:51.238" v="188" actId="1076"/>
          <ac:grpSpMkLst>
            <pc:docMk/>
            <pc:sldMk cId="1657804474" sldId="373"/>
            <ac:grpSpMk id="24" creationId="{F072DAD5-1B14-4935-AB5F-3CC00730EFBE}"/>
          </ac:grpSpMkLst>
        </pc:grpChg>
      </pc:sldChg>
      <pc:sldChg chg="modSp mod">
        <pc:chgData name="Haraštová Lenka" userId="932c389f-01fd-4d21-82e0-f1f2811460f5" providerId="ADAL" clId="{C0C7F41C-AD13-4942-A70A-540D918E66DF}" dt="2023-03-24T12:40:12.970" v="112" actId="20577"/>
        <pc:sldMkLst>
          <pc:docMk/>
          <pc:sldMk cId="4024197166" sldId="383"/>
        </pc:sldMkLst>
        <pc:spChg chg="mod">
          <ac:chgData name="Haraštová Lenka" userId="932c389f-01fd-4d21-82e0-f1f2811460f5" providerId="ADAL" clId="{C0C7F41C-AD13-4942-A70A-540D918E66DF}" dt="2023-03-24T12:40:12.970" v="112" actId="20577"/>
          <ac:spMkLst>
            <pc:docMk/>
            <pc:sldMk cId="4024197166" sldId="383"/>
            <ac:spMk id="23" creationId="{99DC1DFC-0844-4EEE-B7CC-41161A39A89D}"/>
          </ac:spMkLst>
        </pc:spChg>
      </pc:sldChg>
      <pc:sldChg chg="modSp mod">
        <pc:chgData name="Haraštová Lenka" userId="932c389f-01fd-4d21-82e0-f1f2811460f5" providerId="ADAL" clId="{C0C7F41C-AD13-4942-A70A-540D918E66DF}" dt="2023-03-24T12:44:37.184" v="158" actId="14100"/>
        <pc:sldMkLst>
          <pc:docMk/>
          <pc:sldMk cId="2367688947" sldId="384"/>
        </pc:sldMkLst>
        <pc:spChg chg="mod">
          <ac:chgData name="Haraštová Lenka" userId="932c389f-01fd-4d21-82e0-f1f2811460f5" providerId="ADAL" clId="{C0C7F41C-AD13-4942-A70A-540D918E66DF}" dt="2023-03-24T12:44:37.184" v="158" actId="14100"/>
          <ac:spMkLst>
            <pc:docMk/>
            <pc:sldMk cId="2367688947" sldId="384"/>
            <ac:spMk id="7" creationId="{08667007-6ADC-46FA-8F46-081A0E82C011}"/>
          </ac:spMkLst>
        </pc:spChg>
      </pc:sldChg>
      <pc:sldChg chg="modSp mod">
        <pc:chgData name="Haraštová Lenka" userId="932c389f-01fd-4d21-82e0-f1f2811460f5" providerId="ADAL" clId="{C0C7F41C-AD13-4942-A70A-540D918E66DF}" dt="2023-03-24T12:48:55.088" v="198" actId="14100"/>
        <pc:sldMkLst>
          <pc:docMk/>
          <pc:sldMk cId="1343190309" sldId="386"/>
        </pc:sldMkLst>
        <pc:grpChg chg="mod">
          <ac:chgData name="Haraštová Lenka" userId="932c389f-01fd-4d21-82e0-f1f2811460f5" providerId="ADAL" clId="{C0C7F41C-AD13-4942-A70A-540D918E66DF}" dt="2023-03-24T12:48:55.088" v="198" actId="14100"/>
          <ac:grpSpMkLst>
            <pc:docMk/>
            <pc:sldMk cId="1343190309" sldId="386"/>
            <ac:grpSpMk id="10" creationId="{A2C6D202-BC01-438B-9879-B0252A521C76}"/>
          </ac:grpSpMkLst>
        </pc:grpChg>
      </pc:sldChg>
      <pc:sldChg chg="addSp delSp modSp add mod">
        <pc:chgData name="Haraštová Lenka" userId="932c389f-01fd-4d21-82e0-f1f2811460f5" providerId="ADAL" clId="{C0C7F41C-AD13-4942-A70A-540D918E66DF}" dt="2023-03-24T12:38:05.452" v="84" actId="20577"/>
        <pc:sldMkLst>
          <pc:docMk/>
          <pc:sldMk cId="26528549" sldId="387"/>
        </pc:sldMkLst>
        <pc:spChg chg="add mod">
          <ac:chgData name="Haraštová Lenka" userId="932c389f-01fd-4d21-82e0-f1f2811460f5" providerId="ADAL" clId="{C0C7F41C-AD13-4942-A70A-540D918E66DF}" dt="2023-03-24T12:38:05.452" v="84" actId="20577"/>
          <ac:spMkLst>
            <pc:docMk/>
            <pc:sldMk cId="26528549" sldId="387"/>
            <ac:spMk id="2" creationId="{C97F3CDD-E633-32C0-7B74-21B90A786AE1}"/>
          </ac:spMkLst>
        </pc:spChg>
        <pc:spChg chg="del">
          <ac:chgData name="Haraštová Lenka" userId="932c389f-01fd-4d21-82e0-f1f2811460f5" providerId="ADAL" clId="{C0C7F41C-AD13-4942-A70A-540D918E66DF}" dt="2023-03-24T12:37:23.860" v="73" actId="21"/>
          <ac:spMkLst>
            <pc:docMk/>
            <pc:sldMk cId="26528549" sldId="387"/>
            <ac:spMk id="7" creationId="{0C2DDBF7-0BF2-482B-A42B-56E415995BE7}"/>
          </ac:spMkLst>
        </pc:spChg>
      </pc:sldChg>
      <pc:sldChg chg="addSp delSp modSp add mod">
        <pc:chgData name="Haraštová Lenka" userId="932c389f-01fd-4d21-82e0-f1f2811460f5" providerId="ADAL" clId="{C0C7F41C-AD13-4942-A70A-540D918E66DF}" dt="2023-03-24T12:43:53.064" v="155" actId="20577"/>
        <pc:sldMkLst>
          <pc:docMk/>
          <pc:sldMk cId="391149685" sldId="388"/>
        </pc:sldMkLst>
        <pc:spChg chg="del">
          <ac:chgData name="Haraštová Lenka" userId="932c389f-01fd-4d21-82e0-f1f2811460f5" providerId="ADAL" clId="{C0C7F41C-AD13-4942-A70A-540D918E66DF}" dt="2023-03-24T12:41:45.958" v="132" actId="21"/>
          <ac:spMkLst>
            <pc:docMk/>
            <pc:sldMk cId="391149685" sldId="388"/>
            <ac:spMk id="2" creationId="{C97F3CDD-E633-32C0-7B74-21B90A786AE1}"/>
          </ac:spMkLst>
        </pc:spChg>
        <pc:spChg chg="add del mod">
          <ac:chgData name="Haraštová Lenka" userId="932c389f-01fd-4d21-82e0-f1f2811460f5" providerId="ADAL" clId="{C0C7F41C-AD13-4942-A70A-540D918E66DF}" dt="2023-03-24T12:41:58.156" v="135" actId="21"/>
          <ac:spMkLst>
            <pc:docMk/>
            <pc:sldMk cId="391149685" sldId="388"/>
            <ac:spMk id="4" creationId="{BDD28D66-4570-FFE1-5078-5BDF739CDACF}"/>
          </ac:spMkLst>
        </pc:spChg>
        <pc:spChg chg="add mod">
          <ac:chgData name="Haraštová Lenka" userId="932c389f-01fd-4d21-82e0-f1f2811460f5" providerId="ADAL" clId="{C0C7F41C-AD13-4942-A70A-540D918E66DF}" dt="2023-03-24T12:43:53.064" v="155" actId="20577"/>
          <ac:spMkLst>
            <pc:docMk/>
            <pc:sldMk cId="391149685" sldId="388"/>
            <ac:spMk id="5" creationId="{01A695B8-D4F0-AFDA-4D2F-47911FD87910}"/>
          </ac:spMkLst>
        </pc:spChg>
      </pc:sldChg>
    </pc:docChg>
  </pc:docChgLst>
  <pc:docChgLst>
    <pc:chgData name="Haraštová Lenka" userId="932c389f-01fd-4d21-82e0-f1f2811460f5" providerId="ADAL" clId="{9363E772-B75B-4DE1-998C-18A5B41DC30A}"/>
    <pc:docChg chg="undo custSel addSld delSld modSld modSection">
      <pc:chgData name="Haraštová Lenka" userId="932c389f-01fd-4d21-82e0-f1f2811460f5" providerId="ADAL" clId="{9363E772-B75B-4DE1-998C-18A5B41DC30A}" dt="2023-03-03T14:45:21.795" v="2914" actId="20577"/>
      <pc:docMkLst>
        <pc:docMk/>
      </pc:docMkLst>
      <pc:sldChg chg="modSp mod">
        <pc:chgData name="Haraštová Lenka" userId="932c389f-01fd-4d21-82e0-f1f2811460f5" providerId="ADAL" clId="{9363E772-B75B-4DE1-998C-18A5B41DC30A}" dt="2023-03-03T14:26:23.264" v="29" actId="20577"/>
        <pc:sldMkLst>
          <pc:docMk/>
          <pc:sldMk cId="1672658244" sldId="260"/>
        </pc:sldMkLst>
        <pc:spChg chg="mod">
          <ac:chgData name="Haraštová Lenka" userId="932c389f-01fd-4d21-82e0-f1f2811460f5" providerId="ADAL" clId="{9363E772-B75B-4DE1-998C-18A5B41DC30A}" dt="2023-03-03T14:26:23.264" v="29" actId="20577"/>
          <ac:spMkLst>
            <pc:docMk/>
            <pc:sldMk cId="1672658244" sldId="260"/>
            <ac:spMk id="5" creationId="{00000000-0000-0000-0000-000000000000}"/>
          </ac:spMkLst>
        </pc:spChg>
      </pc:sldChg>
      <pc:sldChg chg="modSp mod">
        <pc:chgData name="Haraštová Lenka" userId="932c389f-01fd-4d21-82e0-f1f2811460f5" providerId="ADAL" clId="{9363E772-B75B-4DE1-998C-18A5B41DC30A}" dt="2023-03-03T14:45:21.795" v="2914" actId="20577"/>
        <pc:sldMkLst>
          <pc:docMk/>
          <pc:sldMk cId="3473386958" sldId="262"/>
        </pc:sldMkLst>
        <pc:spChg chg="mod">
          <ac:chgData name="Haraštová Lenka" userId="932c389f-01fd-4d21-82e0-f1f2811460f5" providerId="ADAL" clId="{9363E772-B75B-4DE1-998C-18A5B41DC30A}" dt="2023-03-03T14:45:21.795" v="2914" actId="20577"/>
          <ac:spMkLst>
            <pc:docMk/>
            <pc:sldMk cId="3473386958" sldId="262"/>
            <ac:spMk id="7" creationId="{49F56949-2F9D-47E8-88FD-A9A9DF431A2C}"/>
          </ac:spMkLst>
        </pc:spChg>
      </pc:sldChg>
      <pc:sldChg chg="modSp mod">
        <pc:chgData name="Haraštová Lenka" userId="932c389f-01fd-4d21-82e0-f1f2811460f5" providerId="ADAL" clId="{9363E772-B75B-4DE1-998C-18A5B41DC30A}" dt="2023-03-03T14:30:33.570" v="92" actId="20577"/>
        <pc:sldMkLst>
          <pc:docMk/>
          <pc:sldMk cId="4217914493" sldId="327"/>
        </pc:sldMkLst>
        <pc:spChg chg="mod">
          <ac:chgData name="Haraštová Lenka" userId="932c389f-01fd-4d21-82e0-f1f2811460f5" providerId="ADAL" clId="{9363E772-B75B-4DE1-998C-18A5B41DC30A}" dt="2023-03-03T14:30:33.570" v="92" actId="20577"/>
          <ac:spMkLst>
            <pc:docMk/>
            <pc:sldMk cId="4217914493" sldId="327"/>
            <ac:spMk id="16" creationId="{1A82EA10-05BF-4FB6-93F0-664AAEF8984D}"/>
          </ac:spMkLst>
        </pc:spChg>
      </pc:sldChg>
      <pc:sldChg chg="modSp mod">
        <pc:chgData name="Haraštová Lenka" userId="932c389f-01fd-4d21-82e0-f1f2811460f5" providerId="ADAL" clId="{9363E772-B75B-4DE1-998C-18A5B41DC30A}" dt="2023-03-03T14:30:23.325" v="88" actId="14100"/>
        <pc:sldMkLst>
          <pc:docMk/>
          <pc:sldMk cId="913775154" sldId="328"/>
        </pc:sldMkLst>
        <pc:spChg chg="mod">
          <ac:chgData name="Haraštová Lenka" userId="932c389f-01fd-4d21-82e0-f1f2811460f5" providerId="ADAL" clId="{9363E772-B75B-4DE1-998C-18A5B41DC30A}" dt="2023-03-03T14:30:19.288" v="87" actId="20577"/>
          <ac:spMkLst>
            <pc:docMk/>
            <pc:sldMk cId="913775154" sldId="328"/>
            <ac:spMk id="3" creationId="{15CE1D51-EBED-4A4E-9E76-3AB6B08AE8D2}"/>
          </ac:spMkLst>
        </pc:spChg>
        <pc:spChg chg="mod">
          <ac:chgData name="Haraštová Lenka" userId="932c389f-01fd-4d21-82e0-f1f2811460f5" providerId="ADAL" clId="{9363E772-B75B-4DE1-998C-18A5B41DC30A}" dt="2023-03-03T14:30:23.325" v="88" actId="14100"/>
          <ac:spMkLst>
            <pc:docMk/>
            <pc:sldMk cId="913775154" sldId="328"/>
            <ac:spMk id="35" creationId="{E516437C-56D6-4009-8769-5874FC5BBEF7}"/>
          </ac:spMkLst>
        </pc:spChg>
      </pc:sldChg>
      <pc:sldChg chg="modSp mod">
        <pc:chgData name="Haraštová Lenka" userId="932c389f-01fd-4d21-82e0-f1f2811460f5" providerId="ADAL" clId="{9363E772-B75B-4DE1-998C-18A5B41DC30A}" dt="2023-03-03T14:37:36.482" v="1542" actId="13926"/>
        <pc:sldMkLst>
          <pc:docMk/>
          <pc:sldMk cId="1043232902" sldId="349"/>
        </pc:sldMkLst>
        <pc:spChg chg="mod">
          <ac:chgData name="Haraštová Lenka" userId="932c389f-01fd-4d21-82e0-f1f2811460f5" providerId="ADAL" clId="{9363E772-B75B-4DE1-998C-18A5B41DC30A}" dt="2023-03-03T14:37:36.482" v="1542" actId="13926"/>
          <ac:spMkLst>
            <pc:docMk/>
            <pc:sldMk cId="1043232902" sldId="349"/>
            <ac:spMk id="13" creationId="{CF25C18D-4DFD-4399-A7B5-C4986A0C6EAE}"/>
          </ac:spMkLst>
        </pc:spChg>
        <pc:spChg chg="mod">
          <ac:chgData name="Haraštová Lenka" userId="932c389f-01fd-4d21-82e0-f1f2811460f5" providerId="ADAL" clId="{9363E772-B75B-4DE1-998C-18A5B41DC30A}" dt="2023-03-03T14:31:27.238" v="209" actId="20577"/>
          <ac:spMkLst>
            <pc:docMk/>
            <pc:sldMk cId="1043232902" sldId="349"/>
            <ac:spMk id="21" creationId="{581AADCB-B600-4A82-AA99-3DE86E5B1772}"/>
          </ac:spMkLst>
        </pc:spChg>
        <pc:grpChg chg="mod">
          <ac:chgData name="Haraštová Lenka" userId="932c389f-01fd-4d21-82e0-f1f2811460f5" providerId="ADAL" clId="{9363E772-B75B-4DE1-998C-18A5B41DC30A}" dt="2023-03-03T14:35:07.374" v="1034" actId="14100"/>
          <ac:grpSpMkLst>
            <pc:docMk/>
            <pc:sldMk cId="1043232902" sldId="349"/>
            <ac:grpSpMk id="11" creationId="{C14378E5-0C3D-4D46-B789-0CF1D2CBA673}"/>
          </ac:grpSpMkLst>
        </pc:grpChg>
        <pc:grpChg chg="mod">
          <ac:chgData name="Haraštová Lenka" userId="932c389f-01fd-4d21-82e0-f1f2811460f5" providerId="ADAL" clId="{9363E772-B75B-4DE1-998C-18A5B41DC30A}" dt="2023-03-03T14:31:30.958" v="210" actId="14100"/>
          <ac:grpSpMkLst>
            <pc:docMk/>
            <pc:sldMk cId="1043232902" sldId="349"/>
            <ac:grpSpMk id="16" creationId="{6BA60F11-2B6A-4F27-A2A5-5606BC89F2F9}"/>
          </ac:grpSpMkLst>
        </pc:grpChg>
      </pc:sldChg>
      <pc:sldChg chg="modSp mod">
        <pc:chgData name="Haraštová Lenka" userId="932c389f-01fd-4d21-82e0-f1f2811460f5" providerId="ADAL" clId="{9363E772-B75B-4DE1-998C-18A5B41DC30A}" dt="2023-03-03T14:28:02.420" v="83" actId="20577"/>
        <pc:sldMkLst>
          <pc:docMk/>
          <pc:sldMk cId="2904350806" sldId="356"/>
        </pc:sldMkLst>
        <pc:spChg chg="mod">
          <ac:chgData name="Haraštová Lenka" userId="932c389f-01fd-4d21-82e0-f1f2811460f5" providerId="ADAL" clId="{9363E772-B75B-4DE1-998C-18A5B41DC30A}" dt="2023-03-03T14:28:02.420" v="83" actId="20577"/>
          <ac:spMkLst>
            <pc:docMk/>
            <pc:sldMk cId="2904350806" sldId="356"/>
            <ac:spMk id="7" creationId="{0C2DDBF7-0BF2-482B-A42B-56E415995BE7}"/>
          </ac:spMkLst>
        </pc:spChg>
      </pc:sldChg>
      <pc:sldChg chg="modSp mod">
        <pc:chgData name="Haraštová Lenka" userId="932c389f-01fd-4d21-82e0-f1f2811460f5" providerId="ADAL" clId="{9363E772-B75B-4DE1-998C-18A5B41DC30A}" dt="2023-03-03T14:27:11.262" v="77" actId="20577"/>
        <pc:sldMkLst>
          <pc:docMk/>
          <pc:sldMk cId="2367688947" sldId="384"/>
        </pc:sldMkLst>
        <pc:spChg chg="mod">
          <ac:chgData name="Haraštová Lenka" userId="932c389f-01fd-4d21-82e0-f1f2811460f5" providerId="ADAL" clId="{9363E772-B75B-4DE1-998C-18A5B41DC30A}" dt="2023-03-03T14:27:11.262" v="77" actId="20577"/>
          <ac:spMkLst>
            <pc:docMk/>
            <pc:sldMk cId="2367688947" sldId="384"/>
            <ac:spMk id="7" creationId="{08667007-6ADC-46FA-8F46-081A0E82C011}"/>
          </ac:spMkLst>
        </pc:spChg>
      </pc:sldChg>
      <pc:sldChg chg="modSp add mod">
        <pc:chgData name="Haraštová Lenka" userId="932c389f-01fd-4d21-82e0-f1f2811460f5" providerId="ADAL" clId="{9363E772-B75B-4DE1-998C-18A5B41DC30A}" dt="2023-03-03T14:30:54.380" v="97" actId="1076"/>
        <pc:sldMkLst>
          <pc:docMk/>
          <pc:sldMk cId="1431550648" sldId="385"/>
        </pc:sldMkLst>
        <pc:grpChg chg="mod">
          <ac:chgData name="Haraštová Lenka" userId="932c389f-01fd-4d21-82e0-f1f2811460f5" providerId="ADAL" clId="{9363E772-B75B-4DE1-998C-18A5B41DC30A}" dt="2023-03-03T14:30:54.380" v="97" actId="1076"/>
          <ac:grpSpMkLst>
            <pc:docMk/>
            <pc:sldMk cId="1431550648" sldId="385"/>
            <ac:grpSpMk id="11" creationId="{C14378E5-0C3D-4D46-B789-0CF1D2CBA673}"/>
          </ac:grpSpMkLst>
        </pc:grpChg>
      </pc:sldChg>
      <pc:sldChg chg="new del">
        <pc:chgData name="Haraštová Lenka" userId="932c389f-01fd-4d21-82e0-f1f2811460f5" providerId="ADAL" clId="{9363E772-B75B-4DE1-998C-18A5B41DC30A}" dt="2023-03-03T14:30:47.534" v="94" actId="680"/>
        <pc:sldMkLst>
          <pc:docMk/>
          <pc:sldMk cId="1829477567" sldId="385"/>
        </pc:sldMkLst>
      </pc:sldChg>
      <pc:sldChg chg="modSp add mod">
        <pc:chgData name="Haraštová Lenka" userId="932c389f-01fd-4d21-82e0-f1f2811460f5" providerId="ADAL" clId="{9363E772-B75B-4DE1-998C-18A5B41DC30A}" dt="2023-03-03T14:44:49.484" v="2846" actId="14100"/>
        <pc:sldMkLst>
          <pc:docMk/>
          <pc:sldMk cId="1343190309" sldId="386"/>
        </pc:sldMkLst>
        <pc:spChg chg="mod">
          <ac:chgData name="Haraštová Lenka" userId="932c389f-01fd-4d21-82e0-f1f2811460f5" providerId="ADAL" clId="{9363E772-B75B-4DE1-998C-18A5B41DC30A}" dt="2023-03-03T14:44:45.583" v="2845" actId="20577"/>
          <ac:spMkLst>
            <pc:docMk/>
            <pc:sldMk cId="1343190309" sldId="386"/>
            <ac:spMk id="3" creationId="{221CB4E1-B18E-418C-984D-61D783DD9117}"/>
          </ac:spMkLst>
        </pc:spChg>
        <pc:spChg chg="mod">
          <ac:chgData name="Haraštová Lenka" userId="932c389f-01fd-4d21-82e0-f1f2811460f5" providerId="ADAL" clId="{9363E772-B75B-4DE1-998C-18A5B41DC30A}" dt="2023-03-03T14:38:15.382" v="1649" actId="20577"/>
          <ac:spMkLst>
            <pc:docMk/>
            <pc:sldMk cId="1343190309" sldId="386"/>
            <ac:spMk id="18" creationId="{3A7BC69D-593F-48DE-B213-1276FF4D579D}"/>
          </ac:spMkLst>
        </pc:spChg>
        <pc:grpChg chg="mod">
          <ac:chgData name="Haraštová Lenka" userId="932c389f-01fd-4d21-82e0-f1f2811460f5" providerId="ADAL" clId="{9363E772-B75B-4DE1-998C-18A5B41DC30A}" dt="2023-03-03T14:44:49.484" v="2846" actId="14100"/>
          <ac:grpSpMkLst>
            <pc:docMk/>
            <pc:sldMk cId="1343190309" sldId="386"/>
            <ac:grpSpMk id="21" creationId="{955C5CAF-F42D-4E3C-9D40-49F3083FD212}"/>
          </ac:grpSpMkLst>
        </pc:gr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ks.crr.cz/"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ks.crr.cz/"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latin typeface="Calibri" panose="020F0502020204030204" pitchFamily="34" charset="0"/>
              <a:cs typeface="Calibri" panose="020F0502020204030204" pitchFamily="34" charset="0"/>
            </a:rPr>
            <a:t>Před podáním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custT="1"/>
      <dgm:spPr/>
      <dgm:t>
        <a:bodyPr/>
        <a:lstStyle/>
        <a:p>
          <a:r>
            <a:rPr lang="cs-CZ" sz="1100" dirty="0">
              <a:latin typeface="Calibri" panose="020F0502020204030204" pitchFamily="34" charset="0"/>
              <a:cs typeface="Calibri" panose="020F0502020204030204" pitchFamily="34" charset="0"/>
            </a:rPr>
            <a:t>Dotazy jsou podávány prostřednictvím konzultačního servisu Centra - </a:t>
          </a:r>
          <a:r>
            <a:rPr lang="cs-CZ" sz="1100" dirty="0">
              <a:latin typeface="Calibri" panose="020F0502020204030204" pitchFamily="34" charset="0"/>
              <a:cs typeface="Calibri" panose="020F0502020204030204" pitchFamily="34" charset="0"/>
              <a:hlinkClick xmlns:r="http://schemas.openxmlformats.org/officeDocument/2006/relationships" r:id="rId1"/>
            </a:rPr>
            <a:t>https://ks.crr.cz/</a:t>
          </a:r>
          <a:r>
            <a:rPr lang="cs-CZ" sz="1100" dirty="0">
              <a:latin typeface="Calibri" panose="020F0502020204030204" pitchFamily="34" charset="0"/>
              <a:cs typeface="Calibri" panose="020F0502020204030204" pitchFamily="34" charset="0"/>
            </a:rPr>
            <a:t> </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latin typeface="Calibri" panose="020F0502020204030204" pitchFamily="34" charset="0"/>
              <a:cs typeface="Calibri" panose="020F0502020204030204" pitchFamily="34" charset="0"/>
            </a:rPr>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custT="1"/>
      <dgm:spPr/>
      <dgm:t>
        <a:bodyPr/>
        <a:lstStyle/>
        <a:p>
          <a:r>
            <a:rPr lang="cs-CZ" sz="1100" dirty="0">
              <a:latin typeface="Calibri" panose="020F0502020204030204" pitchFamily="34" charset="0"/>
              <a:cs typeface="Calibri" panose="020F0502020204030204" pitchFamily="34" charset="0"/>
            </a:rPr>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latin typeface="Calibri" panose="020F0502020204030204" pitchFamily="34" charset="0"/>
              <a:cs typeface="Calibri" panose="020F0502020204030204" pitchFamily="34" charset="0"/>
            </a:rPr>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custT="1"/>
      <dgm:spPr/>
      <dgm:t>
        <a:bodyPr/>
        <a:lstStyle/>
        <a:p>
          <a:r>
            <a:rPr lang="cs-CZ" sz="1100" dirty="0">
              <a:latin typeface="Calibri" panose="020F0502020204030204" pitchFamily="34" charset="0"/>
              <a:cs typeface="Calibri" panose="020F0502020204030204" pitchFamily="34" charset="0"/>
            </a:rPr>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custT="1"/>
      <dgm:spPr/>
      <dgm:t>
        <a:bodyPr/>
        <a:lstStyle/>
        <a:p>
          <a:r>
            <a:rPr lang="cs-CZ" sz="1100" dirty="0">
              <a:latin typeface="Calibri" panose="020F0502020204030204" pitchFamily="34" charset="0"/>
              <a:cs typeface="Calibri" panose="020F0502020204030204" pitchFamily="34" charset="0"/>
            </a:rPr>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custScaleX="136051">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custScaleX="112411">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custScaleX="136275">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custScaleX="116216" custLinFactNeighborX="-259">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custScaleX="140798">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custScaleX="114965">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9A469-1D32-43AD-9DB6-57E708C2DF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cs-CZ"/>
        </a:p>
      </dgm:t>
    </dgm:pt>
    <dgm:pt modelId="{006F731C-AC1D-4363-85D3-1AF27314463B}">
      <dgm:prSet phldrT="[Text]"/>
      <dgm:spPr/>
      <dgm:t>
        <a:bodyPr/>
        <a:lstStyle/>
        <a:p>
          <a:r>
            <a:rPr lang="cs-CZ" dirty="0"/>
            <a:t>1. fáze</a:t>
          </a:r>
        </a:p>
      </dgm:t>
    </dgm:pt>
    <dgm:pt modelId="{C9FAE397-1B6A-4461-AE3A-26FECC24F36A}" type="parTrans" cxnId="{FAA2EA8B-FDD2-4636-A614-F647E1008235}">
      <dgm:prSet/>
      <dgm:spPr/>
      <dgm:t>
        <a:bodyPr/>
        <a:lstStyle/>
        <a:p>
          <a:endParaRPr lang="cs-CZ"/>
        </a:p>
      </dgm:t>
    </dgm:pt>
    <dgm:pt modelId="{58AC72C9-FD11-477C-9A4B-EB4ADB210B45}" type="sibTrans" cxnId="{FAA2EA8B-FDD2-4636-A614-F647E1008235}">
      <dgm:prSet/>
      <dgm:spPr/>
      <dgm:t>
        <a:bodyPr/>
        <a:lstStyle/>
        <a:p>
          <a:endParaRPr lang="cs-CZ"/>
        </a:p>
      </dgm:t>
    </dgm:pt>
    <dgm:pt modelId="{3FC73430-60AA-4CC7-8E30-F80FC9E8CC6E}">
      <dgm:prSet phldrT="[Text]" custT="1"/>
      <dgm:spPr/>
      <dgm:t>
        <a:bodyPr/>
        <a:lstStyle/>
        <a:p>
          <a:pPr>
            <a:buFontTx/>
            <a:buNone/>
          </a:pPr>
          <a:r>
            <a:rPr lang="cs-CZ" sz="1600" dirty="0">
              <a:latin typeface="Calibri" panose="020F0502020204030204" pitchFamily="34" charset="0"/>
              <a:cs typeface="Calibri" panose="020F0502020204030204" pitchFamily="34" charset="0"/>
            </a:rPr>
            <a:t>Kontrola zadávacích podmínek před zahájením ZŘ</a:t>
          </a:r>
        </a:p>
      </dgm:t>
    </dgm:pt>
    <dgm:pt modelId="{B832EF2D-7FAC-4E6D-9B17-69058E886929}" type="parTrans" cxnId="{66FC222E-A115-4B49-8FB9-AD31161C091E}">
      <dgm:prSet/>
      <dgm:spPr/>
      <dgm:t>
        <a:bodyPr/>
        <a:lstStyle/>
        <a:p>
          <a:endParaRPr lang="cs-CZ"/>
        </a:p>
      </dgm:t>
    </dgm:pt>
    <dgm:pt modelId="{3F9114C1-BF93-4A9D-BC6E-3A32AADDD68A}" type="sibTrans" cxnId="{66FC222E-A115-4B49-8FB9-AD31161C091E}">
      <dgm:prSet/>
      <dgm:spPr/>
      <dgm:t>
        <a:bodyPr/>
        <a:lstStyle/>
        <a:p>
          <a:endParaRPr lang="cs-CZ"/>
        </a:p>
      </dgm:t>
    </dgm:pt>
    <dgm:pt modelId="{23A449C2-3345-4C49-990E-E65441B2E7A4}">
      <dgm:prSet phldrT="[Text]"/>
      <dgm:spPr/>
      <dgm:t>
        <a:bodyPr/>
        <a:lstStyle/>
        <a:p>
          <a:r>
            <a:rPr lang="cs-CZ" dirty="0"/>
            <a:t>2. fáze</a:t>
          </a:r>
        </a:p>
      </dgm:t>
    </dgm:pt>
    <dgm:pt modelId="{4E0F1344-FF7B-4724-9EF0-38246A15B9BE}" type="parTrans" cxnId="{3A8CA3C9-745C-44E1-8D1D-90BE8009CAA9}">
      <dgm:prSet/>
      <dgm:spPr/>
      <dgm:t>
        <a:bodyPr/>
        <a:lstStyle/>
        <a:p>
          <a:endParaRPr lang="cs-CZ"/>
        </a:p>
      </dgm:t>
    </dgm:pt>
    <dgm:pt modelId="{EE59E7C9-238F-4337-B814-D8A7422D009B}" type="sibTrans" cxnId="{3A8CA3C9-745C-44E1-8D1D-90BE8009CAA9}">
      <dgm:prSet/>
      <dgm:spPr/>
      <dgm:t>
        <a:bodyPr/>
        <a:lstStyle/>
        <a:p>
          <a:endParaRPr lang="cs-CZ"/>
        </a:p>
      </dgm:t>
    </dgm:pt>
    <dgm:pt modelId="{721C0F9D-26CD-4BE9-A2AF-43CF61D3156A}">
      <dgm:prSet phldrT="[Text]" custT="1"/>
      <dgm:spPr/>
      <dgm:t>
        <a:bodyPr/>
        <a:lstStyle/>
        <a:p>
          <a:pPr>
            <a:buNone/>
          </a:pPr>
          <a:r>
            <a:rPr lang="cs-CZ" sz="1600" dirty="0">
              <a:latin typeface="Calibri" panose="020F0502020204030204" pitchFamily="34" charset="0"/>
              <a:cs typeface="Calibri" panose="020F0502020204030204" pitchFamily="34" charset="0"/>
            </a:rPr>
            <a:t>Kontrola průběhu ZŘ před podpisem smlouvy</a:t>
          </a:r>
        </a:p>
      </dgm:t>
    </dgm:pt>
    <dgm:pt modelId="{A7A0FAB3-9E04-4268-BCA3-24CA73E7F89A}" type="parTrans" cxnId="{A1ABA81E-1F49-430E-9F36-7B7DEE987F21}">
      <dgm:prSet/>
      <dgm:spPr/>
      <dgm:t>
        <a:bodyPr/>
        <a:lstStyle/>
        <a:p>
          <a:endParaRPr lang="cs-CZ"/>
        </a:p>
      </dgm:t>
    </dgm:pt>
    <dgm:pt modelId="{3F2C51D3-E713-48E5-8478-742C829CEED9}" type="sibTrans" cxnId="{A1ABA81E-1F49-430E-9F36-7B7DEE987F21}">
      <dgm:prSet/>
      <dgm:spPr/>
      <dgm:t>
        <a:bodyPr/>
        <a:lstStyle/>
        <a:p>
          <a:endParaRPr lang="cs-CZ"/>
        </a:p>
      </dgm:t>
    </dgm:pt>
    <dgm:pt modelId="{60846F43-9E1D-4D78-BA1F-DCB8C1E4D199}">
      <dgm:prSet phldrT="[Text]"/>
      <dgm:spPr/>
      <dgm:t>
        <a:bodyPr/>
        <a:lstStyle/>
        <a:p>
          <a:r>
            <a:rPr lang="cs-CZ" dirty="0"/>
            <a:t>3. fáze</a:t>
          </a:r>
        </a:p>
      </dgm:t>
    </dgm:pt>
    <dgm:pt modelId="{CA547B06-5A98-4FA9-82C1-41DACAF8E901}" type="parTrans" cxnId="{3A47D630-F7DF-45DA-8EDD-15908FC42D64}">
      <dgm:prSet/>
      <dgm:spPr/>
      <dgm:t>
        <a:bodyPr/>
        <a:lstStyle/>
        <a:p>
          <a:endParaRPr lang="cs-CZ"/>
        </a:p>
      </dgm:t>
    </dgm:pt>
    <dgm:pt modelId="{1619C2C3-8C07-46A0-AE62-988CB7255910}" type="sibTrans" cxnId="{3A47D630-F7DF-45DA-8EDD-15908FC42D64}">
      <dgm:prSet/>
      <dgm:spPr/>
      <dgm:t>
        <a:bodyPr/>
        <a:lstStyle/>
        <a:p>
          <a:endParaRPr lang="cs-CZ"/>
        </a:p>
      </dgm:t>
    </dgm:pt>
    <dgm:pt modelId="{53161DA6-61A0-4DBE-B23B-F2626E19CCA6}">
      <dgm:prSet phldrT="[Text]" custT="1"/>
      <dgm:spPr/>
      <dgm:t>
        <a:bodyPr/>
        <a:lstStyle/>
        <a:p>
          <a:pPr>
            <a:buNone/>
          </a:pPr>
          <a:r>
            <a:rPr lang="cs-CZ" sz="1600" dirty="0">
              <a:latin typeface="Calibri" panose="020F0502020204030204" pitchFamily="34" charset="0"/>
              <a:cs typeface="Calibri" panose="020F0502020204030204" pitchFamily="34" charset="0"/>
            </a:rPr>
            <a:t>Kontrola dokončení ZŘ po podpisu smlouvy</a:t>
          </a:r>
        </a:p>
      </dgm:t>
    </dgm:pt>
    <dgm:pt modelId="{7394C4A2-EC3C-46FF-BD37-940F7F079434}" type="parTrans" cxnId="{2AA8BD9A-8FF7-4D9C-A2E2-60193BB64D15}">
      <dgm:prSet/>
      <dgm:spPr/>
      <dgm:t>
        <a:bodyPr/>
        <a:lstStyle/>
        <a:p>
          <a:endParaRPr lang="cs-CZ"/>
        </a:p>
      </dgm:t>
    </dgm:pt>
    <dgm:pt modelId="{AB5969D3-12DF-400D-AFF0-CC9BA760C5AB}" type="sibTrans" cxnId="{2AA8BD9A-8FF7-4D9C-A2E2-60193BB64D15}">
      <dgm:prSet/>
      <dgm:spPr/>
      <dgm:t>
        <a:bodyPr/>
        <a:lstStyle/>
        <a:p>
          <a:endParaRPr lang="cs-CZ"/>
        </a:p>
      </dgm:t>
    </dgm:pt>
    <dgm:pt modelId="{CFFFB974-1F33-4A0C-A0CD-E27BDB80E39B}">
      <dgm:prSet/>
      <dgm:spPr/>
      <dgm:t>
        <a:bodyPr/>
        <a:lstStyle/>
        <a:p>
          <a:r>
            <a:rPr lang="cs-CZ" dirty="0"/>
            <a:t>4. fáze</a:t>
          </a:r>
        </a:p>
      </dgm:t>
    </dgm:pt>
    <dgm:pt modelId="{5B262DAA-725B-472C-BAAD-B14157E983FF}" type="parTrans" cxnId="{A80D6B68-D963-4FDF-AC43-82EC4ED95EAC}">
      <dgm:prSet/>
      <dgm:spPr/>
      <dgm:t>
        <a:bodyPr/>
        <a:lstStyle/>
        <a:p>
          <a:endParaRPr lang="cs-CZ"/>
        </a:p>
      </dgm:t>
    </dgm:pt>
    <dgm:pt modelId="{2D357FC2-4B2A-49D6-B6B8-A63C9D1529DC}" type="sibTrans" cxnId="{A80D6B68-D963-4FDF-AC43-82EC4ED95EAC}">
      <dgm:prSet/>
      <dgm:spPr/>
      <dgm:t>
        <a:bodyPr/>
        <a:lstStyle/>
        <a:p>
          <a:endParaRPr lang="cs-CZ"/>
        </a:p>
      </dgm:t>
    </dgm:pt>
    <dgm:pt modelId="{E8CA880F-3DB9-45DC-96EF-36EBE23123E9}">
      <dgm:prSet/>
      <dgm:spPr/>
      <dgm:t>
        <a:bodyPr/>
        <a:lstStyle/>
        <a:p>
          <a:r>
            <a:rPr lang="cs-CZ" dirty="0"/>
            <a:t>5. fáze</a:t>
          </a:r>
        </a:p>
      </dgm:t>
    </dgm:pt>
    <dgm:pt modelId="{09BF7473-E55E-4225-8A3E-FEDCEB0AB2D1}" type="parTrans" cxnId="{3BC61884-FD0D-4C4C-9094-5DDCF7A0DA6B}">
      <dgm:prSet/>
      <dgm:spPr/>
      <dgm:t>
        <a:bodyPr/>
        <a:lstStyle/>
        <a:p>
          <a:endParaRPr lang="cs-CZ"/>
        </a:p>
      </dgm:t>
    </dgm:pt>
    <dgm:pt modelId="{A28A32B2-137C-4417-94DC-BA01CB96CAB1}" type="sibTrans" cxnId="{3BC61884-FD0D-4C4C-9094-5DDCF7A0DA6B}">
      <dgm:prSet/>
      <dgm:spPr/>
      <dgm:t>
        <a:bodyPr/>
        <a:lstStyle/>
        <a:p>
          <a:endParaRPr lang="cs-CZ"/>
        </a:p>
      </dgm:t>
    </dgm:pt>
    <dgm:pt modelId="{B47E46AD-2742-4AB5-8C0D-27F163BFA677}">
      <dgm:prSet/>
      <dgm:spPr/>
      <dgm:t>
        <a:bodyPr/>
        <a:lstStyle/>
        <a:p>
          <a:r>
            <a:rPr lang="cs-CZ" dirty="0"/>
            <a:t>6. fáze</a:t>
          </a:r>
        </a:p>
      </dgm:t>
    </dgm:pt>
    <dgm:pt modelId="{7067D538-4A53-45B9-AFC2-1010B6720CD6}" type="parTrans" cxnId="{926C1708-745F-4666-9CEC-D14E2D1B5836}">
      <dgm:prSet/>
      <dgm:spPr/>
      <dgm:t>
        <a:bodyPr/>
        <a:lstStyle/>
        <a:p>
          <a:endParaRPr lang="cs-CZ"/>
        </a:p>
      </dgm:t>
    </dgm:pt>
    <dgm:pt modelId="{ABAD1AD1-B165-44C2-A566-CDB8A3C41BF9}" type="sibTrans" cxnId="{926C1708-745F-4666-9CEC-D14E2D1B5836}">
      <dgm:prSet/>
      <dgm:spPr/>
      <dgm:t>
        <a:bodyPr/>
        <a:lstStyle/>
        <a:p>
          <a:endParaRPr lang="cs-CZ"/>
        </a:p>
      </dgm:t>
    </dgm:pt>
    <dgm:pt modelId="{FE63E299-6596-415F-BB2C-71AC2262C98C}">
      <dgm:prSet custT="1"/>
      <dgm:spPr/>
      <dgm:t>
        <a:bodyPr/>
        <a:lstStyle/>
        <a:p>
          <a:pPr>
            <a:buNone/>
          </a:pPr>
          <a:r>
            <a:rPr lang="cs-CZ" sz="1600" dirty="0">
              <a:latin typeface="Calibri" panose="020F0502020204030204" pitchFamily="34" charset="0"/>
              <a:cs typeface="Calibri" panose="020F0502020204030204" pitchFamily="34" charset="0"/>
            </a:rPr>
            <a:t>Kontrola dodatku ke smlouvě před jeho uzavřením</a:t>
          </a:r>
        </a:p>
      </dgm:t>
    </dgm:pt>
    <dgm:pt modelId="{F81A3775-D30B-4F24-BB7D-8617F73EA3A1}" type="parTrans" cxnId="{D16DA36F-00FF-410F-A430-55010B36D695}">
      <dgm:prSet/>
      <dgm:spPr/>
      <dgm:t>
        <a:bodyPr/>
        <a:lstStyle/>
        <a:p>
          <a:endParaRPr lang="cs-CZ"/>
        </a:p>
      </dgm:t>
    </dgm:pt>
    <dgm:pt modelId="{AB3C37D4-3A49-4729-BD6C-3171774D4FDE}" type="sibTrans" cxnId="{D16DA36F-00FF-410F-A430-55010B36D695}">
      <dgm:prSet/>
      <dgm:spPr/>
      <dgm:t>
        <a:bodyPr/>
        <a:lstStyle/>
        <a:p>
          <a:endParaRPr lang="cs-CZ"/>
        </a:p>
      </dgm:t>
    </dgm:pt>
    <dgm:pt modelId="{36EA4103-6974-4E2C-80A9-A46FBBC01E6F}">
      <dgm:prSet custT="1"/>
      <dgm:spPr/>
      <dgm:t>
        <a:bodyPr/>
        <a:lstStyle/>
        <a:p>
          <a:pPr>
            <a:buNone/>
          </a:pPr>
          <a:r>
            <a:rPr lang="cs-CZ" sz="1600" dirty="0">
              <a:latin typeface="Calibri" panose="020F0502020204030204" pitchFamily="34" charset="0"/>
              <a:cs typeface="Calibri" panose="020F0502020204030204" pitchFamily="34" charset="0"/>
            </a:rPr>
            <a:t>Kontrola uzavřeného dodatku ke smlouvě</a:t>
          </a:r>
        </a:p>
      </dgm:t>
    </dgm:pt>
    <dgm:pt modelId="{2BA3C4F1-9B10-4D73-B3B8-F10DA36A2706}" type="parTrans" cxnId="{E3297A7A-1496-4AB3-B2CD-3094B28D3933}">
      <dgm:prSet/>
      <dgm:spPr/>
      <dgm:t>
        <a:bodyPr/>
        <a:lstStyle/>
        <a:p>
          <a:endParaRPr lang="cs-CZ"/>
        </a:p>
      </dgm:t>
    </dgm:pt>
    <dgm:pt modelId="{0346B6B5-FFB1-40CF-9AA8-643209FA544D}" type="sibTrans" cxnId="{E3297A7A-1496-4AB3-B2CD-3094B28D3933}">
      <dgm:prSet/>
      <dgm:spPr/>
      <dgm:t>
        <a:bodyPr/>
        <a:lstStyle/>
        <a:p>
          <a:endParaRPr lang="cs-CZ"/>
        </a:p>
      </dgm:t>
    </dgm:pt>
    <dgm:pt modelId="{A5DE2507-2E82-4137-9E96-D41235AF5B5F}">
      <dgm:prSet custT="1"/>
      <dgm:spPr/>
      <dgm:t>
        <a:bodyPr/>
        <a:lstStyle/>
        <a:p>
          <a:pPr>
            <a:buNone/>
          </a:pPr>
          <a:r>
            <a:rPr lang="cs-CZ" sz="1600" dirty="0">
              <a:latin typeface="Calibri" panose="020F0502020204030204" pitchFamily="34" charset="0"/>
              <a:cs typeface="Calibri" panose="020F0502020204030204" pitchFamily="34" charset="0"/>
            </a:rPr>
            <a:t>Kontrola dodatků / provedených změn smlouvy identifikovaných při ŽOP</a:t>
          </a:r>
        </a:p>
      </dgm:t>
    </dgm:pt>
    <dgm:pt modelId="{500B49CE-052A-4742-A90D-650EA9467C10}" type="parTrans" cxnId="{80D1FE87-4F6E-42AC-AF89-1C52E78CCCEA}">
      <dgm:prSet/>
      <dgm:spPr/>
      <dgm:t>
        <a:bodyPr/>
        <a:lstStyle/>
        <a:p>
          <a:endParaRPr lang="cs-CZ"/>
        </a:p>
      </dgm:t>
    </dgm:pt>
    <dgm:pt modelId="{EA21DC96-AC3E-4CB0-B2F5-A443BD99D1FF}" type="sibTrans" cxnId="{80D1FE87-4F6E-42AC-AF89-1C52E78CCCEA}">
      <dgm:prSet/>
      <dgm:spPr/>
      <dgm:t>
        <a:bodyPr/>
        <a:lstStyle/>
        <a:p>
          <a:endParaRPr lang="cs-CZ"/>
        </a:p>
      </dgm:t>
    </dgm:pt>
    <dgm:pt modelId="{33FB58F9-1F29-434B-9295-CFBC6E2277BA}">
      <dgm:prSet/>
      <dgm:spPr/>
      <dgm:t>
        <a:bodyPr/>
        <a:lstStyle/>
        <a:p>
          <a:r>
            <a:rPr lang="cs-CZ" dirty="0"/>
            <a:t>7. fáze</a:t>
          </a:r>
        </a:p>
      </dgm:t>
    </dgm:pt>
    <dgm:pt modelId="{C7F17B92-201F-452C-BE80-0D1BDE837C85}" type="parTrans" cxnId="{4451C2E3-96B4-4DAF-9684-ED0AB88A95E8}">
      <dgm:prSet/>
      <dgm:spPr/>
      <dgm:t>
        <a:bodyPr/>
        <a:lstStyle/>
        <a:p>
          <a:endParaRPr lang="cs-CZ"/>
        </a:p>
      </dgm:t>
    </dgm:pt>
    <dgm:pt modelId="{C28EF8A1-9D5B-4F98-9E70-E74D6FD4BD81}" type="sibTrans" cxnId="{4451C2E3-96B4-4DAF-9684-ED0AB88A95E8}">
      <dgm:prSet/>
      <dgm:spPr/>
      <dgm:t>
        <a:bodyPr/>
        <a:lstStyle/>
        <a:p>
          <a:endParaRPr lang="cs-CZ"/>
        </a:p>
      </dgm:t>
    </dgm:pt>
    <dgm:pt modelId="{74C71BE3-57D4-4EC8-A9AF-7C1622FB4600}">
      <dgm:prSet custT="1"/>
      <dgm:spPr/>
      <dgm:t>
        <a:bodyPr/>
        <a:lstStyle/>
        <a:p>
          <a:pPr>
            <a:buNone/>
          </a:pPr>
          <a:r>
            <a:rPr lang="cs-CZ" sz="1600" dirty="0">
              <a:latin typeface="Calibri" panose="020F0502020204030204" pitchFamily="34" charset="0"/>
              <a:cs typeface="Calibri" panose="020F0502020204030204" pitchFamily="34" charset="0"/>
            </a:rPr>
            <a:t>Kontrola dodatků / provedených změn v době udržitelnosti</a:t>
          </a:r>
        </a:p>
      </dgm:t>
    </dgm:pt>
    <dgm:pt modelId="{29D3C3AA-927D-41C0-B45B-BE1F2D7474B6}" type="parTrans" cxnId="{414DA204-3753-47D1-822E-859C413EA130}">
      <dgm:prSet/>
      <dgm:spPr/>
      <dgm:t>
        <a:bodyPr/>
        <a:lstStyle/>
        <a:p>
          <a:endParaRPr lang="cs-CZ"/>
        </a:p>
      </dgm:t>
    </dgm:pt>
    <dgm:pt modelId="{12FA3267-C37B-47F7-B762-DFB83DF41C82}" type="sibTrans" cxnId="{414DA204-3753-47D1-822E-859C413EA130}">
      <dgm:prSet/>
      <dgm:spPr/>
      <dgm:t>
        <a:bodyPr/>
        <a:lstStyle/>
        <a:p>
          <a:endParaRPr lang="cs-CZ"/>
        </a:p>
      </dgm:t>
    </dgm:pt>
    <dgm:pt modelId="{EC43BA53-7A4C-4900-BA6D-068621996995}" type="pres">
      <dgm:prSet presAssocID="{3F39A469-1D32-43AD-9DB6-57E708C2DF90}" presName="linearFlow" presStyleCnt="0">
        <dgm:presLayoutVars>
          <dgm:dir/>
          <dgm:animLvl val="lvl"/>
          <dgm:resizeHandles val="exact"/>
        </dgm:presLayoutVars>
      </dgm:prSet>
      <dgm:spPr/>
    </dgm:pt>
    <dgm:pt modelId="{3941550E-6E73-4C7C-94F9-7FA4726391FF}" type="pres">
      <dgm:prSet presAssocID="{006F731C-AC1D-4363-85D3-1AF27314463B}" presName="composite" presStyleCnt="0"/>
      <dgm:spPr/>
    </dgm:pt>
    <dgm:pt modelId="{DF87505E-9BE8-4DFE-AAE8-CFA848760476}" type="pres">
      <dgm:prSet presAssocID="{006F731C-AC1D-4363-85D3-1AF27314463B}" presName="parentText" presStyleLbl="alignNode1" presStyleIdx="0" presStyleCnt="7">
        <dgm:presLayoutVars>
          <dgm:chMax val="1"/>
          <dgm:bulletEnabled val="1"/>
        </dgm:presLayoutVars>
      </dgm:prSet>
      <dgm:spPr/>
    </dgm:pt>
    <dgm:pt modelId="{B2E5599F-7870-403F-8B3A-C681B6B16D15}" type="pres">
      <dgm:prSet presAssocID="{006F731C-AC1D-4363-85D3-1AF27314463B}" presName="descendantText" presStyleLbl="alignAcc1" presStyleIdx="0" presStyleCnt="7">
        <dgm:presLayoutVars>
          <dgm:bulletEnabled val="1"/>
        </dgm:presLayoutVars>
      </dgm:prSet>
      <dgm:spPr/>
    </dgm:pt>
    <dgm:pt modelId="{51902B51-E593-47B1-AF39-AF0A8FC90220}" type="pres">
      <dgm:prSet presAssocID="{58AC72C9-FD11-477C-9A4B-EB4ADB210B45}" presName="sp" presStyleCnt="0"/>
      <dgm:spPr/>
    </dgm:pt>
    <dgm:pt modelId="{D4496AA8-4A86-47F7-9630-590FD575D363}" type="pres">
      <dgm:prSet presAssocID="{23A449C2-3345-4C49-990E-E65441B2E7A4}" presName="composite" presStyleCnt="0"/>
      <dgm:spPr/>
    </dgm:pt>
    <dgm:pt modelId="{B7F8DF76-6C0C-48A7-91C7-39F7A32FF159}" type="pres">
      <dgm:prSet presAssocID="{23A449C2-3345-4C49-990E-E65441B2E7A4}" presName="parentText" presStyleLbl="alignNode1" presStyleIdx="1" presStyleCnt="7">
        <dgm:presLayoutVars>
          <dgm:chMax val="1"/>
          <dgm:bulletEnabled val="1"/>
        </dgm:presLayoutVars>
      </dgm:prSet>
      <dgm:spPr/>
    </dgm:pt>
    <dgm:pt modelId="{DE8709F2-E923-4626-B408-A6C63FF76F60}" type="pres">
      <dgm:prSet presAssocID="{23A449C2-3345-4C49-990E-E65441B2E7A4}" presName="descendantText" presStyleLbl="alignAcc1" presStyleIdx="1" presStyleCnt="7">
        <dgm:presLayoutVars>
          <dgm:bulletEnabled val="1"/>
        </dgm:presLayoutVars>
      </dgm:prSet>
      <dgm:spPr/>
    </dgm:pt>
    <dgm:pt modelId="{01D0AA50-3EAF-44C9-B59D-5851AEEA0072}" type="pres">
      <dgm:prSet presAssocID="{EE59E7C9-238F-4337-B814-D8A7422D009B}" presName="sp" presStyleCnt="0"/>
      <dgm:spPr/>
    </dgm:pt>
    <dgm:pt modelId="{640727D9-8260-48C0-973F-B6ACDB1A21C3}" type="pres">
      <dgm:prSet presAssocID="{60846F43-9E1D-4D78-BA1F-DCB8C1E4D199}" presName="composite" presStyleCnt="0"/>
      <dgm:spPr/>
    </dgm:pt>
    <dgm:pt modelId="{3E112618-E6B1-4C79-9EA9-C592C449328A}" type="pres">
      <dgm:prSet presAssocID="{60846F43-9E1D-4D78-BA1F-DCB8C1E4D199}" presName="parentText" presStyleLbl="alignNode1" presStyleIdx="2" presStyleCnt="7">
        <dgm:presLayoutVars>
          <dgm:chMax val="1"/>
          <dgm:bulletEnabled val="1"/>
        </dgm:presLayoutVars>
      </dgm:prSet>
      <dgm:spPr/>
    </dgm:pt>
    <dgm:pt modelId="{3EF87DE4-D9EF-41E6-9081-8C71D3A3CBC2}" type="pres">
      <dgm:prSet presAssocID="{60846F43-9E1D-4D78-BA1F-DCB8C1E4D199}" presName="descendantText" presStyleLbl="alignAcc1" presStyleIdx="2" presStyleCnt="7">
        <dgm:presLayoutVars>
          <dgm:bulletEnabled val="1"/>
        </dgm:presLayoutVars>
      </dgm:prSet>
      <dgm:spPr/>
    </dgm:pt>
    <dgm:pt modelId="{3AA1671C-7D53-4E93-816B-5B42FB1A2304}" type="pres">
      <dgm:prSet presAssocID="{1619C2C3-8C07-46A0-AE62-988CB7255910}" presName="sp" presStyleCnt="0"/>
      <dgm:spPr/>
    </dgm:pt>
    <dgm:pt modelId="{7983B004-A38A-4697-AB15-A3087507DDD5}" type="pres">
      <dgm:prSet presAssocID="{CFFFB974-1F33-4A0C-A0CD-E27BDB80E39B}" presName="composite" presStyleCnt="0"/>
      <dgm:spPr/>
    </dgm:pt>
    <dgm:pt modelId="{34AE0708-5404-45CA-9054-0B6698CBD1A6}" type="pres">
      <dgm:prSet presAssocID="{CFFFB974-1F33-4A0C-A0CD-E27BDB80E39B}" presName="parentText" presStyleLbl="alignNode1" presStyleIdx="3" presStyleCnt="7">
        <dgm:presLayoutVars>
          <dgm:chMax val="1"/>
          <dgm:bulletEnabled val="1"/>
        </dgm:presLayoutVars>
      </dgm:prSet>
      <dgm:spPr/>
    </dgm:pt>
    <dgm:pt modelId="{1C3C354B-FD5B-49FD-9DDF-2B775120F2A5}" type="pres">
      <dgm:prSet presAssocID="{CFFFB974-1F33-4A0C-A0CD-E27BDB80E39B}" presName="descendantText" presStyleLbl="alignAcc1" presStyleIdx="3" presStyleCnt="7">
        <dgm:presLayoutVars>
          <dgm:bulletEnabled val="1"/>
        </dgm:presLayoutVars>
      </dgm:prSet>
      <dgm:spPr/>
    </dgm:pt>
    <dgm:pt modelId="{28171288-E004-47ED-B6A9-7918B11D94B1}" type="pres">
      <dgm:prSet presAssocID="{2D357FC2-4B2A-49D6-B6B8-A63C9D1529DC}" presName="sp" presStyleCnt="0"/>
      <dgm:spPr/>
    </dgm:pt>
    <dgm:pt modelId="{8ED12F07-4E04-404B-8B96-1C644A85F2C7}" type="pres">
      <dgm:prSet presAssocID="{E8CA880F-3DB9-45DC-96EF-36EBE23123E9}" presName="composite" presStyleCnt="0"/>
      <dgm:spPr/>
    </dgm:pt>
    <dgm:pt modelId="{4FFD7B70-22BF-40B0-8EA6-0AD1CACF3CAF}" type="pres">
      <dgm:prSet presAssocID="{E8CA880F-3DB9-45DC-96EF-36EBE23123E9}" presName="parentText" presStyleLbl="alignNode1" presStyleIdx="4" presStyleCnt="7">
        <dgm:presLayoutVars>
          <dgm:chMax val="1"/>
          <dgm:bulletEnabled val="1"/>
        </dgm:presLayoutVars>
      </dgm:prSet>
      <dgm:spPr/>
    </dgm:pt>
    <dgm:pt modelId="{D94244C2-1B8E-46D1-A843-93B3BA77DE58}" type="pres">
      <dgm:prSet presAssocID="{E8CA880F-3DB9-45DC-96EF-36EBE23123E9}" presName="descendantText" presStyleLbl="alignAcc1" presStyleIdx="4" presStyleCnt="7">
        <dgm:presLayoutVars>
          <dgm:bulletEnabled val="1"/>
        </dgm:presLayoutVars>
      </dgm:prSet>
      <dgm:spPr/>
    </dgm:pt>
    <dgm:pt modelId="{73BBC59F-2999-44C8-99AC-32A15C0CCA06}" type="pres">
      <dgm:prSet presAssocID="{A28A32B2-137C-4417-94DC-BA01CB96CAB1}" presName="sp" presStyleCnt="0"/>
      <dgm:spPr/>
    </dgm:pt>
    <dgm:pt modelId="{0788AEFD-5F95-4C53-9E14-14BFB179F054}" type="pres">
      <dgm:prSet presAssocID="{B47E46AD-2742-4AB5-8C0D-27F163BFA677}" presName="composite" presStyleCnt="0"/>
      <dgm:spPr/>
    </dgm:pt>
    <dgm:pt modelId="{68412E67-0B66-4E3D-8710-75E336C77EB7}" type="pres">
      <dgm:prSet presAssocID="{B47E46AD-2742-4AB5-8C0D-27F163BFA677}" presName="parentText" presStyleLbl="alignNode1" presStyleIdx="5" presStyleCnt="7">
        <dgm:presLayoutVars>
          <dgm:chMax val="1"/>
          <dgm:bulletEnabled val="1"/>
        </dgm:presLayoutVars>
      </dgm:prSet>
      <dgm:spPr/>
    </dgm:pt>
    <dgm:pt modelId="{DBC773DC-DC83-468B-81D2-89296B46DFB8}" type="pres">
      <dgm:prSet presAssocID="{B47E46AD-2742-4AB5-8C0D-27F163BFA677}" presName="descendantText" presStyleLbl="alignAcc1" presStyleIdx="5" presStyleCnt="7">
        <dgm:presLayoutVars>
          <dgm:bulletEnabled val="1"/>
        </dgm:presLayoutVars>
      </dgm:prSet>
      <dgm:spPr/>
    </dgm:pt>
    <dgm:pt modelId="{A0DBF863-1688-40C2-833E-09E432465B67}" type="pres">
      <dgm:prSet presAssocID="{ABAD1AD1-B165-44C2-A566-CDB8A3C41BF9}" presName="sp" presStyleCnt="0"/>
      <dgm:spPr/>
    </dgm:pt>
    <dgm:pt modelId="{66A6186E-EC63-4810-8F68-178CFFED42C3}" type="pres">
      <dgm:prSet presAssocID="{33FB58F9-1F29-434B-9295-CFBC6E2277BA}" presName="composite" presStyleCnt="0"/>
      <dgm:spPr/>
    </dgm:pt>
    <dgm:pt modelId="{8685C34A-F491-47E5-B4E8-C117431058B5}" type="pres">
      <dgm:prSet presAssocID="{33FB58F9-1F29-434B-9295-CFBC6E2277BA}" presName="parentText" presStyleLbl="alignNode1" presStyleIdx="6" presStyleCnt="7">
        <dgm:presLayoutVars>
          <dgm:chMax val="1"/>
          <dgm:bulletEnabled val="1"/>
        </dgm:presLayoutVars>
      </dgm:prSet>
      <dgm:spPr/>
    </dgm:pt>
    <dgm:pt modelId="{D00060CB-01A6-44C4-906B-6AA5BD30B4B4}" type="pres">
      <dgm:prSet presAssocID="{33FB58F9-1F29-434B-9295-CFBC6E2277BA}" presName="descendantText" presStyleLbl="alignAcc1" presStyleIdx="6" presStyleCnt="7">
        <dgm:presLayoutVars>
          <dgm:bulletEnabled val="1"/>
        </dgm:presLayoutVars>
      </dgm:prSet>
      <dgm:spPr/>
    </dgm:pt>
  </dgm:ptLst>
  <dgm:cxnLst>
    <dgm:cxn modelId="{0202D503-5C86-4759-8DE3-D0F3026FB4D7}" type="presOf" srcId="{74C71BE3-57D4-4EC8-A9AF-7C1622FB4600}" destId="{D00060CB-01A6-44C4-906B-6AA5BD30B4B4}" srcOrd="0" destOrd="0" presId="urn:microsoft.com/office/officeart/2005/8/layout/chevron2"/>
    <dgm:cxn modelId="{414DA204-3753-47D1-822E-859C413EA130}" srcId="{33FB58F9-1F29-434B-9295-CFBC6E2277BA}" destId="{74C71BE3-57D4-4EC8-A9AF-7C1622FB4600}" srcOrd="0" destOrd="0" parTransId="{29D3C3AA-927D-41C0-B45B-BE1F2D7474B6}" sibTransId="{12FA3267-C37B-47F7-B762-DFB83DF41C82}"/>
    <dgm:cxn modelId="{E8222806-96DB-4D84-9E2E-9B0050B8401C}" type="presOf" srcId="{23A449C2-3345-4C49-990E-E65441B2E7A4}" destId="{B7F8DF76-6C0C-48A7-91C7-39F7A32FF159}" srcOrd="0" destOrd="0" presId="urn:microsoft.com/office/officeart/2005/8/layout/chevron2"/>
    <dgm:cxn modelId="{926C1708-745F-4666-9CEC-D14E2D1B5836}" srcId="{3F39A469-1D32-43AD-9DB6-57E708C2DF90}" destId="{B47E46AD-2742-4AB5-8C0D-27F163BFA677}" srcOrd="5" destOrd="0" parTransId="{7067D538-4A53-45B9-AFC2-1010B6720CD6}" sibTransId="{ABAD1AD1-B165-44C2-A566-CDB8A3C41BF9}"/>
    <dgm:cxn modelId="{A1ABA81E-1F49-430E-9F36-7B7DEE987F21}" srcId="{23A449C2-3345-4C49-990E-E65441B2E7A4}" destId="{721C0F9D-26CD-4BE9-A2AF-43CF61D3156A}" srcOrd="0" destOrd="0" parTransId="{A7A0FAB3-9E04-4268-BCA3-24CA73E7F89A}" sibTransId="{3F2C51D3-E713-48E5-8478-742C829CEED9}"/>
    <dgm:cxn modelId="{66FC222E-A115-4B49-8FB9-AD31161C091E}" srcId="{006F731C-AC1D-4363-85D3-1AF27314463B}" destId="{3FC73430-60AA-4CC7-8E30-F80FC9E8CC6E}" srcOrd="0" destOrd="0" parTransId="{B832EF2D-7FAC-4E6D-9B17-69058E886929}" sibTransId="{3F9114C1-BF93-4A9D-BC6E-3A32AADDD68A}"/>
    <dgm:cxn modelId="{3A47D630-F7DF-45DA-8EDD-15908FC42D64}" srcId="{3F39A469-1D32-43AD-9DB6-57E708C2DF90}" destId="{60846F43-9E1D-4D78-BA1F-DCB8C1E4D199}" srcOrd="2" destOrd="0" parTransId="{CA547B06-5A98-4FA9-82C1-41DACAF8E901}" sibTransId="{1619C2C3-8C07-46A0-AE62-988CB7255910}"/>
    <dgm:cxn modelId="{40E3163E-BAD4-435A-BCBE-EA20AD8D75FE}" type="presOf" srcId="{E8CA880F-3DB9-45DC-96EF-36EBE23123E9}" destId="{4FFD7B70-22BF-40B0-8EA6-0AD1CACF3CAF}" srcOrd="0" destOrd="0" presId="urn:microsoft.com/office/officeart/2005/8/layout/chevron2"/>
    <dgm:cxn modelId="{B1616A66-AD55-47BF-877D-D56DE00E4668}" type="presOf" srcId="{33FB58F9-1F29-434B-9295-CFBC6E2277BA}" destId="{8685C34A-F491-47E5-B4E8-C117431058B5}" srcOrd="0" destOrd="0" presId="urn:microsoft.com/office/officeart/2005/8/layout/chevron2"/>
    <dgm:cxn modelId="{1AC8E566-EF30-4132-8DF1-A5F666E5A868}" type="presOf" srcId="{3F39A469-1D32-43AD-9DB6-57E708C2DF90}" destId="{EC43BA53-7A4C-4900-BA6D-068621996995}" srcOrd="0" destOrd="0" presId="urn:microsoft.com/office/officeart/2005/8/layout/chevron2"/>
    <dgm:cxn modelId="{A80D6B68-D963-4FDF-AC43-82EC4ED95EAC}" srcId="{3F39A469-1D32-43AD-9DB6-57E708C2DF90}" destId="{CFFFB974-1F33-4A0C-A0CD-E27BDB80E39B}" srcOrd="3" destOrd="0" parTransId="{5B262DAA-725B-472C-BAAD-B14157E983FF}" sibTransId="{2D357FC2-4B2A-49D6-B6B8-A63C9D1529DC}"/>
    <dgm:cxn modelId="{FA14856B-4A0D-4C63-9CFB-FE0FBB28623A}" type="presOf" srcId="{CFFFB974-1F33-4A0C-A0CD-E27BDB80E39B}" destId="{34AE0708-5404-45CA-9054-0B6698CBD1A6}" srcOrd="0" destOrd="0" presId="urn:microsoft.com/office/officeart/2005/8/layout/chevron2"/>
    <dgm:cxn modelId="{F94F0B4C-0632-47BD-A8BD-A75CBA60F57A}" type="presOf" srcId="{36EA4103-6974-4E2C-80A9-A46FBBC01E6F}" destId="{D94244C2-1B8E-46D1-A843-93B3BA77DE58}" srcOrd="0" destOrd="0" presId="urn:microsoft.com/office/officeart/2005/8/layout/chevron2"/>
    <dgm:cxn modelId="{D16DA36F-00FF-410F-A430-55010B36D695}" srcId="{CFFFB974-1F33-4A0C-A0CD-E27BDB80E39B}" destId="{FE63E299-6596-415F-BB2C-71AC2262C98C}" srcOrd="0" destOrd="0" parTransId="{F81A3775-D30B-4F24-BB7D-8617F73EA3A1}" sibTransId="{AB3C37D4-3A49-4729-BD6C-3171774D4FDE}"/>
    <dgm:cxn modelId="{AEAC8451-E472-47A9-B1B4-4F3658223396}" type="presOf" srcId="{A5DE2507-2E82-4137-9E96-D41235AF5B5F}" destId="{DBC773DC-DC83-468B-81D2-89296B46DFB8}" srcOrd="0" destOrd="0" presId="urn:microsoft.com/office/officeart/2005/8/layout/chevron2"/>
    <dgm:cxn modelId="{D5294552-B1E2-4F06-B1F7-CF3A67D8FC48}" type="presOf" srcId="{721C0F9D-26CD-4BE9-A2AF-43CF61D3156A}" destId="{DE8709F2-E923-4626-B408-A6C63FF76F60}" srcOrd="0" destOrd="0" presId="urn:microsoft.com/office/officeart/2005/8/layout/chevron2"/>
    <dgm:cxn modelId="{E3297A7A-1496-4AB3-B2CD-3094B28D3933}" srcId="{E8CA880F-3DB9-45DC-96EF-36EBE23123E9}" destId="{36EA4103-6974-4E2C-80A9-A46FBBC01E6F}" srcOrd="0" destOrd="0" parTransId="{2BA3C4F1-9B10-4D73-B3B8-F10DA36A2706}" sibTransId="{0346B6B5-FFB1-40CF-9AA8-643209FA544D}"/>
    <dgm:cxn modelId="{EAB1CB7B-37AA-48C7-B414-0219ECDDAA24}" type="presOf" srcId="{3FC73430-60AA-4CC7-8E30-F80FC9E8CC6E}" destId="{B2E5599F-7870-403F-8B3A-C681B6B16D15}" srcOrd="0" destOrd="0" presId="urn:microsoft.com/office/officeart/2005/8/layout/chevron2"/>
    <dgm:cxn modelId="{8361E87B-4957-4F10-BE6E-32A1B861240B}" type="presOf" srcId="{53161DA6-61A0-4DBE-B23B-F2626E19CCA6}" destId="{3EF87DE4-D9EF-41E6-9081-8C71D3A3CBC2}" srcOrd="0" destOrd="0" presId="urn:microsoft.com/office/officeart/2005/8/layout/chevron2"/>
    <dgm:cxn modelId="{3BC61884-FD0D-4C4C-9094-5DDCF7A0DA6B}" srcId="{3F39A469-1D32-43AD-9DB6-57E708C2DF90}" destId="{E8CA880F-3DB9-45DC-96EF-36EBE23123E9}" srcOrd="4" destOrd="0" parTransId="{09BF7473-E55E-4225-8A3E-FEDCEB0AB2D1}" sibTransId="{A28A32B2-137C-4417-94DC-BA01CB96CAB1}"/>
    <dgm:cxn modelId="{99F7D185-4CA5-4877-B099-4E29FB6145AB}" type="presOf" srcId="{006F731C-AC1D-4363-85D3-1AF27314463B}" destId="{DF87505E-9BE8-4DFE-AAE8-CFA848760476}" srcOrd="0" destOrd="0" presId="urn:microsoft.com/office/officeart/2005/8/layout/chevron2"/>
    <dgm:cxn modelId="{80D1FE87-4F6E-42AC-AF89-1C52E78CCCEA}" srcId="{B47E46AD-2742-4AB5-8C0D-27F163BFA677}" destId="{A5DE2507-2E82-4137-9E96-D41235AF5B5F}" srcOrd="0" destOrd="0" parTransId="{500B49CE-052A-4742-A90D-650EA9467C10}" sibTransId="{EA21DC96-AC3E-4CB0-B2F5-A443BD99D1FF}"/>
    <dgm:cxn modelId="{FAA2EA8B-FDD2-4636-A614-F647E1008235}" srcId="{3F39A469-1D32-43AD-9DB6-57E708C2DF90}" destId="{006F731C-AC1D-4363-85D3-1AF27314463B}" srcOrd="0" destOrd="0" parTransId="{C9FAE397-1B6A-4461-AE3A-26FECC24F36A}" sibTransId="{58AC72C9-FD11-477C-9A4B-EB4ADB210B45}"/>
    <dgm:cxn modelId="{2AA8BD9A-8FF7-4D9C-A2E2-60193BB64D15}" srcId="{60846F43-9E1D-4D78-BA1F-DCB8C1E4D199}" destId="{53161DA6-61A0-4DBE-B23B-F2626E19CCA6}" srcOrd="0" destOrd="0" parTransId="{7394C4A2-EC3C-46FF-BD37-940F7F079434}" sibTransId="{AB5969D3-12DF-400D-AFF0-CC9BA760C5AB}"/>
    <dgm:cxn modelId="{3A8CA3C9-745C-44E1-8D1D-90BE8009CAA9}" srcId="{3F39A469-1D32-43AD-9DB6-57E708C2DF90}" destId="{23A449C2-3345-4C49-990E-E65441B2E7A4}" srcOrd="1" destOrd="0" parTransId="{4E0F1344-FF7B-4724-9EF0-38246A15B9BE}" sibTransId="{EE59E7C9-238F-4337-B814-D8A7422D009B}"/>
    <dgm:cxn modelId="{C5DB43DF-3AC7-407D-8857-7F5DAF4BB6F2}" type="presOf" srcId="{FE63E299-6596-415F-BB2C-71AC2262C98C}" destId="{1C3C354B-FD5B-49FD-9DDF-2B775120F2A5}" srcOrd="0" destOrd="0" presId="urn:microsoft.com/office/officeart/2005/8/layout/chevron2"/>
    <dgm:cxn modelId="{4451C2E3-96B4-4DAF-9684-ED0AB88A95E8}" srcId="{3F39A469-1D32-43AD-9DB6-57E708C2DF90}" destId="{33FB58F9-1F29-434B-9295-CFBC6E2277BA}" srcOrd="6" destOrd="0" parTransId="{C7F17B92-201F-452C-BE80-0D1BDE837C85}" sibTransId="{C28EF8A1-9D5B-4F98-9E70-E74D6FD4BD81}"/>
    <dgm:cxn modelId="{763726EA-51B3-44EF-AE04-74BB5AE20E57}" type="presOf" srcId="{B47E46AD-2742-4AB5-8C0D-27F163BFA677}" destId="{68412E67-0B66-4E3D-8710-75E336C77EB7}" srcOrd="0" destOrd="0" presId="urn:microsoft.com/office/officeart/2005/8/layout/chevron2"/>
    <dgm:cxn modelId="{B70041FB-0361-4EEE-A47E-58EFDA9BC2F4}" type="presOf" srcId="{60846F43-9E1D-4D78-BA1F-DCB8C1E4D199}" destId="{3E112618-E6B1-4C79-9EA9-C592C449328A}" srcOrd="0" destOrd="0" presId="urn:microsoft.com/office/officeart/2005/8/layout/chevron2"/>
    <dgm:cxn modelId="{09B4BF90-F2F2-46F5-9A22-8BBD7BCCD7AE}" type="presParOf" srcId="{EC43BA53-7A4C-4900-BA6D-068621996995}" destId="{3941550E-6E73-4C7C-94F9-7FA4726391FF}" srcOrd="0" destOrd="0" presId="urn:microsoft.com/office/officeart/2005/8/layout/chevron2"/>
    <dgm:cxn modelId="{34844A5D-8FF7-4D38-8CA6-FEB938FCB580}" type="presParOf" srcId="{3941550E-6E73-4C7C-94F9-7FA4726391FF}" destId="{DF87505E-9BE8-4DFE-AAE8-CFA848760476}" srcOrd="0" destOrd="0" presId="urn:microsoft.com/office/officeart/2005/8/layout/chevron2"/>
    <dgm:cxn modelId="{8020DBFC-2489-45D5-A6DB-EF0C46E34896}" type="presParOf" srcId="{3941550E-6E73-4C7C-94F9-7FA4726391FF}" destId="{B2E5599F-7870-403F-8B3A-C681B6B16D15}" srcOrd="1" destOrd="0" presId="urn:microsoft.com/office/officeart/2005/8/layout/chevron2"/>
    <dgm:cxn modelId="{0052DB35-CFD4-41A3-A532-E73C72158692}" type="presParOf" srcId="{EC43BA53-7A4C-4900-BA6D-068621996995}" destId="{51902B51-E593-47B1-AF39-AF0A8FC90220}" srcOrd="1" destOrd="0" presId="urn:microsoft.com/office/officeart/2005/8/layout/chevron2"/>
    <dgm:cxn modelId="{EE072AB4-BE47-4A6C-8DB8-7015070F7095}" type="presParOf" srcId="{EC43BA53-7A4C-4900-BA6D-068621996995}" destId="{D4496AA8-4A86-47F7-9630-590FD575D363}" srcOrd="2" destOrd="0" presId="urn:microsoft.com/office/officeart/2005/8/layout/chevron2"/>
    <dgm:cxn modelId="{972BDEFB-192E-44DC-922B-0922BEF706CD}" type="presParOf" srcId="{D4496AA8-4A86-47F7-9630-590FD575D363}" destId="{B7F8DF76-6C0C-48A7-91C7-39F7A32FF159}" srcOrd="0" destOrd="0" presId="urn:microsoft.com/office/officeart/2005/8/layout/chevron2"/>
    <dgm:cxn modelId="{2726731C-0941-40F4-9096-26DA503F4788}" type="presParOf" srcId="{D4496AA8-4A86-47F7-9630-590FD575D363}" destId="{DE8709F2-E923-4626-B408-A6C63FF76F60}" srcOrd="1" destOrd="0" presId="urn:microsoft.com/office/officeart/2005/8/layout/chevron2"/>
    <dgm:cxn modelId="{DCE1425D-1F60-47C1-9385-AF620F779E60}" type="presParOf" srcId="{EC43BA53-7A4C-4900-BA6D-068621996995}" destId="{01D0AA50-3EAF-44C9-B59D-5851AEEA0072}" srcOrd="3" destOrd="0" presId="urn:microsoft.com/office/officeart/2005/8/layout/chevron2"/>
    <dgm:cxn modelId="{BFE39F7C-C9CB-40C8-BDC0-8CA60AF19A16}" type="presParOf" srcId="{EC43BA53-7A4C-4900-BA6D-068621996995}" destId="{640727D9-8260-48C0-973F-B6ACDB1A21C3}" srcOrd="4" destOrd="0" presId="urn:microsoft.com/office/officeart/2005/8/layout/chevron2"/>
    <dgm:cxn modelId="{625E0CF6-55CC-497F-9C80-36B59B9FAEA2}" type="presParOf" srcId="{640727D9-8260-48C0-973F-B6ACDB1A21C3}" destId="{3E112618-E6B1-4C79-9EA9-C592C449328A}" srcOrd="0" destOrd="0" presId="urn:microsoft.com/office/officeart/2005/8/layout/chevron2"/>
    <dgm:cxn modelId="{EE54764D-26E7-4EB4-95F3-87C05B158431}" type="presParOf" srcId="{640727D9-8260-48C0-973F-B6ACDB1A21C3}" destId="{3EF87DE4-D9EF-41E6-9081-8C71D3A3CBC2}" srcOrd="1" destOrd="0" presId="urn:microsoft.com/office/officeart/2005/8/layout/chevron2"/>
    <dgm:cxn modelId="{954A57F6-507F-4C8A-AE7B-B519634C4E8D}" type="presParOf" srcId="{EC43BA53-7A4C-4900-BA6D-068621996995}" destId="{3AA1671C-7D53-4E93-816B-5B42FB1A2304}" srcOrd="5" destOrd="0" presId="urn:microsoft.com/office/officeart/2005/8/layout/chevron2"/>
    <dgm:cxn modelId="{4F49F2E1-68CA-4665-BEC5-CFB698D937EB}" type="presParOf" srcId="{EC43BA53-7A4C-4900-BA6D-068621996995}" destId="{7983B004-A38A-4697-AB15-A3087507DDD5}" srcOrd="6" destOrd="0" presId="urn:microsoft.com/office/officeart/2005/8/layout/chevron2"/>
    <dgm:cxn modelId="{CD44AECE-7867-4F72-B94F-6A35AFCB1A6E}" type="presParOf" srcId="{7983B004-A38A-4697-AB15-A3087507DDD5}" destId="{34AE0708-5404-45CA-9054-0B6698CBD1A6}" srcOrd="0" destOrd="0" presId="urn:microsoft.com/office/officeart/2005/8/layout/chevron2"/>
    <dgm:cxn modelId="{7C5A853C-7123-4709-9744-8AF3EAE4B4DD}" type="presParOf" srcId="{7983B004-A38A-4697-AB15-A3087507DDD5}" destId="{1C3C354B-FD5B-49FD-9DDF-2B775120F2A5}" srcOrd="1" destOrd="0" presId="urn:microsoft.com/office/officeart/2005/8/layout/chevron2"/>
    <dgm:cxn modelId="{59FFF35D-4F95-4CFC-A7CD-A35AD5C1C265}" type="presParOf" srcId="{EC43BA53-7A4C-4900-BA6D-068621996995}" destId="{28171288-E004-47ED-B6A9-7918B11D94B1}" srcOrd="7" destOrd="0" presId="urn:microsoft.com/office/officeart/2005/8/layout/chevron2"/>
    <dgm:cxn modelId="{DA49BF06-AE72-47EF-9EEE-976F12F102C2}" type="presParOf" srcId="{EC43BA53-7A4C-4900-BA6D-068621996995}" destId="{8ED12F07-4E04-404B-8B96-1C644A85F2C7}" srcOrd="8" destOrd="0" presId="urn:microsoft.com/office/officeart/2005/8/layout/chevron2"/>
    <dgm:cxn modelId="{D74F112F-6341-41FD-96F4-FA9B67CEECA1}" type="presParOf" srcId="{8ED12F07-4E04-404B-8B96-1C644A85F2C7}" destId="{4FFD7B70-22BF-40B0-8EA6-0AD1CACF3CAF}" srcOrd="0" destOrd="0" presId="urn:microsoft.com/office/officeart/2005/8/layout/chevron2"/>
    <dgm:cxn modelId="{B20B76AF-D21F-41D0-8BA9-F0F75DA31103}" type="presParOf" srcId="{8ED12F07-4E04-404B-8B96-1C644A85F2C7}" destId="{D94244C2-1B8E-46D1-A843-93B3BA77DE58}" srcOrd="1" destOrd="0" presId="urn:microsoft.com/office/officeart/2005/8/layout/chevron2"/>
    <dgm:cxn modelId="{92E8427D-69A9-499B-A087-D0CEB7471B7F}" type="presParOf" srcId="{EC43BA53-7A4C-4900-BA6D-068621996995}" destId="{73BBC59F-2999-44C8-99AC-32A15C0CCA06}" srcOrd="9" destOrd="0" presId="urn:microsoft.com/office/officeart/2005/8/layout/chevron2"/>
    <dgm:cxn modelId="{0EC543C0-41C1-4403-90D5-438D22D3B945}" type="presParOf" srcId="{EC43BA53-7A4C-4900-BA6D-068621996995}" destId="{0788AEFD-5F95-4C53-9E14-14BFB179F054}" srcOrd="10" destOrd="0" presId="urn:microsoft.com/office/officeart/2005/8/layout/chevron2"/>
    <dgm:cxn modelId="{28C1D731-167D-41A7-8BF3-7A5AD0EBA516}" type="presParOf" srcId="{0788AEFD-5F95-4C53-9E14-14BFB179F054}" destId="{68412E67-0B66-4E3D-8710-75E336C77EB7}" srcOrd="0" destOrd="0" presId="urn:microsoft.com/office/officeart/2005/8/layout/chevron2"/>
    <dgm:cxn modelId="{68543634-FFD3-4743-ACE5-0B9437158950}" type="presParOf" srcId="{0788AEFD-5F95-4C53-9E14-14BFB179F054}" destId="{DBC773DC-DC83-468B-81D2-89296B46DFB8}" srcOrd="1" destOrd="0" presId="urn:microsoft.com/office/officeart/2005/8/layout/chevron2"/>
    <dgm:cxn modelId="{A9F2865C-93DD-48F8-8402-E5179C5EB7CF}" type="presParOf" srcId="{EC43BA53-7A4C-4900-BA6D-068621996995}" destId="{A0DBF863-1688-40C2-833E-09E432465B67}" srcOrd="11" destOrd="0" presId="urn:microsoft.com/office/officeart/2005/8/layout/chevron2"/>
    <dgm:cxn modelId="{3C336F1B-D0BA-4A36-AF09-84F0F0FC6C8A}" type="presParOf" srcId="{EC43BA53-7A4C-4900-BA6D-068621996995}" destId="{66A6186E-EC63-4810-8F68-178CFFED42C3}" srcOrd="12" destOrd="0" presId="urn:microsoft.com/office/officeart/2005/8/layout/chevron2"/>
    <dgm:cxn modelId="{C6AD1106-0976-4FDA-8CBC-F746FA70B150}" type="presParOf" srcId="{66A6186E-EC63-4810-8F68-178CFFED42C3}" destId="{8685C34A-F491-47E5-B4E8-C117431058B5}" srcOrd="0" destOrd="0" presId="urn:microsoft.com/office/officeart/2005/8/layout/chevron2"/>
    <dgm:cxn modelId="{4359ABB3-4AF2-4C7A-B194-79F371FD6CB3}" type="presParOf" srcId="{66A6186E-EC63-4810-8F68-178CFFED42C3}" destId="{D00060CB-01A6-44C4-906B-6AA5BD30B4B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576886" y="1343"/>
          <a:ext cx="3039502"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Před podáním projektové žádosti</a:t>
          </a:r>
        </a:p>
      </dsp:txBody>
      <dsp:txXfrm>
        <a:off x="1099622" y="1343"/>
        <a:ext cx="1994030" cy="1045472"/>
      </dsp:txXfrm>
    </dsp:sp>
    <dsp:sp modelId="{9730006B-06FB-449F-9FCC-483A01C614F4}">
      <dsp:nvSpPr>
        <dsp:cNvPr id="0" name=""/>
        <dsp:cNvSpPr/>
      </dsp:nvSpPr>
      <dsp:spPr>
        <a:xfrm>
          <a:off x="3276610" y="90208"/>
          <a:ext cx="295142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710481" y="90208"/>
        <a:ext cx="2083687" cy="867742"/>
      </dsp:txXfrm>
    </dsp:sp>
    <dsp:sp modelId="{7EF1ED78-C86B-4E1A-8984-46F76D670988}">
      <dsp:nvSpPr>
        <dsp:cNvPr id="0" name=""/>
        <dsp:cNvSpPr/>
      </dsp:nvSpPr>
      <dsp:spPr>
        <a:xfrm>
          <a:off x="5924330" y="90208"/>
          <a:ext cx="2438594"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Dotazy jsou podávány prostřednictvím konzultačního servisu Centra - </a:t>
          </a:r>
          <a:r>
            <a:rPr lang="cs-CZ" sz="1100" kern="1200" dirty="0">
              <a:latin typeface="Calibri" panose="020F0502020204030204" pitchFamily="34" charset="0"/>
              <a:cs typeface="Calibri" panose="020F0502020204030204" pitchFamily="34" charset="0"/>
              <a:hlinkClick xmlns:r="http://schemas.openxmlformats.org/officeDocument/2006/relationships" r:id="rId1"/>
            </a:rPr>
            <a:t>https://ks.crr.cz/</a:t>
          </a:r>
          <a:r>
            <a:rPr lang="cs-CZ" sz="1100" kern="1200" dirty="0">
              <a:latin typeface="Calibri" panose="020F0502020204030204" pitchFamily="34" charset="0"/>
              <a:cs typeface="Calibri" panose="020F0502020204030204" pitchFamily="34" charset="0"/>
            </a:rPr>
            <a:t> </a:t>
          </a:r>
        </a:p>
      </dsp:txBody>
      <dsp:txXfrm>
        <a:off x="6358201" y="90208"/>
        <a:ext cx="1570852" cy="867742"/>
      </dsp:txXfrm>
    </dsp:sp>
    <dsp:sp modelId="{88DEEED9-8DEA-4EC7-899E-DBFFE700EAC9}">
      <dsp:nvSpPr>
        <dsp:cNvPr id="0" name=""/>
        <dsp:cNvSpPr/>
      </dsp:nvSpPr>
      <dsp:spPr>
        <a:xfrm>
          <a:off x="576886" y="1193181"/>
          <a:ext cx="2993527"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před vznikem povinnosti předkládat dokumentaci k VZ</a:t>
          </a:r>
        </a:p>
      </dsp:txBody>
      <dsp:txXfrm>
        <a:off x="1099622" y="1193181"/>
        <a:ext cx="1948055" cy="1045472"/>
      </dsp:txXfrm>
    </dsp:sp>
    <dsp:sp modelId="{E13B5AD4-E6A8-4AE6-9B54-F2AA3962C6F5}">
      <dsp:nvSpPr>
        <dsp:cNvPr id="0" name=""/>
        <dsp:cNvSpPr/>
      </dsp:nvSpPr>
      <dsp:spPr>
        <a:xfrm>
          <a:off x="3230635" y="1282046"/>
          <a:ext cx="295628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664506" y="1282046"/>
        <a:ext cx="2088547" cy="867742"/>
      </dsp:txXfrm>
    </dsp:sp>
    <dsp:sp modelId="{D3CC879D-E76F-45FC-BD03-59A5CB4593D8}">
      <dsp:nvSpPr>
        <dsp:cNvPr id="0" name=""/>
        <dsp:cNvSpPr/>
      </dsp:nvSpPr>
      <dsp:spPr>
        <a:xfrm>
          <a:off x="5882428" y="1282046"/>
          <a:ext cx="252113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 se s dotazem obrací na svého manažera projektu prostřednictvím MS2014+</a:t>
          </a:r>
        </a:p>
      </dsp:txBody>
      <dsp:txXfrm>
        <a:off x="6316299" y="1282046"/>
        <a:ext cx="1653396" cy="867742"/>
      </dsp:txXfrm>
    </dsp:sp>
    <dsp:sp modelId="{FCB15C55-ABCE-44D6-B687-8F11270C5BD8}">
      <dsp:nvSpPr>
        <dsp:cNvPr id="0" name=""/>
        <dsp:cNvSpPr/>
      </dsp:nvSpPr>
      <dsp:spPr>
        <a:xfrm>
          <a:off x="576886" y="2385020"/>
          <a:ext cx="2922539"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po vzniku povinnosti předkládat dokumentaci k VZ</a:t>
          </a:r>
        </a:p>
      </dsp:txBody>
      <dsp:txXfrm>
        <a:off x="1099622" y="2385020"/>
        <a:ext cx="1877067" cy="1045472"/>
      </dsp:txXfrm>
    </dsp:sp>
    <dsp:sp modelId="{BAB3D67B-10E9-4D93-B973-A08A225EAC94}">
      <dsp:nvSpPr>
        <dsp:cNvPr id="0" name=""/>
        <dsp:cNvSpPr/>
      </dsp:nvSpPr>
      <dsp:spPr>
        <a:xfrm>
          <a:off x="3159648" y="2473885"/>
          <a:ext cx="305440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Probíhá kontrola veřejné zakázky na základě dokumentace předložené žadatelem/příjemcem</a:t>
          </a:r>
        </a:p>
      </dsp:txBody>
      <dsp:txXfrm>
        <a:off x="3593519" y="2473885"/>
        <a:ext cx="2186666" cy="867742"/>
      </dsp:txXfrm>
    </dsp:sp>
    <dsp:sp modelId="{F7E9775C-EA76-402A-B0E9-FB302DB57E2D}">
      <dsp:nvSpPr>
        <dsp:cNvPr id="0" name=""/>
        <dsp:cNvSpPr/>
      </dsp:nvSpPr>
      <dsp:spPr>
        <a:xfrm>
          <a:off x="5910347" y="2473885"/>
          <a:ext cx="249399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Žadatel/příjemce předkládá dokumentaci ke kontrole prostřednictvím MS2014+</a:t>
          </a:r>
        </a:p>
      </dsp:txBody>
      <dsp:txXfrm>
        <a:off x="6344218" y="2473885"/>
        <a:ext cx="1626257" cy="867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505E-9BE8-4DFE-AAE8-CFA848760476}">
      <dsp:nvSpPr>
        <dsp:cNvPr id="0" name=""/>
        <dsp:cNvSpPr/>
      </dsp:nvSpPr>
      <dsp:spPr>
        <a:xfrm rot="5400000">
          <a:off x="-111148" y="113816"/>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1. fáze</a:t>
          </a:r>
        </a:p>
      </dsp:txBody>
      <dsp:txXfrm rot="-5400000">
        <a:off x="1" y="262013"/>
        <a:ext cx="518692" cy="222297"/>
      </dsp:txXfrm>
    </dsp:sp>
    <dsp:sp modelId="{B2E5599F-7870-403F-8B3A-C681B6B16D15}">
      <dsp:nvSpPr>
        <dsp:cNvPr id="0" name=""/>
        <dsp:cNvSpPr/>
      </dsp:nvSpPr>
      <dsp:spPr>
        <a:xfrm rot="5400000">
          <a:off x="3694467" y="-3173106"/>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Tx/>
            <a:buNone/>
          </a:pPr>
          <a:r>
            <a:rPr lang="cs-CZ" sz="1600" kern="1200" dirty="0">
              <a:latin typeface="Calibri" panose="020F0502020204030204" pitchFamily="34" charset="0"/>
              <a:cs typeface="Calibri" panose="020F0502020204030204" pitchFamily="34" charset="0"/>
            </a:rPr>
            <a:t>Kontrola zadávacích podmínek před zahájením ZŘ</a:t>
          </a:r>
        </a:p>
      </dsp:txBody>
      <dsp:txXfrm rot="-5400000">
        <a:off x="518693" y="26180"/>
        <a:ext cx="6809680" cy="434619"/>
      </dsp:txXfrm>
    </dsp:sp>
    <dsp:sp modelId="{B7F8DF76-6C0C-48A7-91C7-39F7A32FF159}">
      <dsp:nvSpPr>
        <dsp:cNvPr id="0" name=""/>
        <dsp:cNvSpPr/>
      </dsp:nvSpPr>
      <dsp:spPr>
        <a:xfrm rot="5400000">
          <a:off x="-111148" y="770059"/>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2. fáze</a:t>
          </a:r>
        </a:p>
      </dsp:txBody>
      <dsp:txXfrm rot="-5400000">
        <a:off x="1" y="918256"/>
        <a:ext cx="518692" cy="222297"/>
      </dsp:txXfrm>
    </dsp:sp>
    <dsp:sp modelId="{DE8709F2-E923-4626-B408-A6C63FF76F60}">
      <dsp:nvSpPr>
        <dsp:cNvPr id="0" name=""/>
        <dsp:cNvSpPr/>
      </dsp:nvSpPr>
      <dsp:spPr>
        <a:xfrm rot="5400000">
          <a:off x="3694467" y="-2516863"/>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průběhu ZŘ před podpisem smlouvy</a:t>
          </a:r>
        </a:p>
      </dsp:txBody>
      <dsp:txXfrm rot="-5400000">
        <a:off x="518693" y="682423"/>
        <a:ext cx="6809680" cy="434619"/>
      </dsp:txXfrm>
    </dsp:sp>
    <dsp:sp modelId="{3E112618-E6B1-4C79-9EA9-C592C449328A}">
      <dsp:nvSpPr>
        <dsp:cNvPr id="0" name=""/>
        <dsp:cNvSpPr/>
      </dsp:nvSpPr>
      <dsp:spPr>
        <a:xfrm rot="5400000">
          <a:off x="-111148" y="1426302"/>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3. fáze</a:t>
          </a:r>
        </a:p>
      </dsp:txBody>
      <dsp:txXfrm rot="-5400000">
        <a:off x="1" y="1574499"/>
        <a:ext cx="518692" cy="222297"/>
      </dsp:txXfrm>
    </dsp:sp>
    <dsp:sp modelId="{3EF87DE4-D9EF-41E6-9081-8C71D3A3CBC2}">
      <dsp:nvSpPr>
        <dsp:cNvPr id="0" name=""/>
        <dsp:cNvSpPr/>
      </dsp:nvSpPr>
      <dsp:spPr>
        <a:xfrm rot="5400000">
          <a:off x="3694467" y="-1860620"/>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dokončení ZŘ po podpisu smlouvy</a:t>
          </a:r>
        </a:p>
      </dsp:txBody>
      <dsp:txXfrm rot="-5400000">
        <a:off x="518693" y="1338666"/>
        <a:ext cx="6809680" cy="434619"/>
      </dsp:txXfrm>
    </dsp:sp>
    <dsp:sp modelId="{34AE0708-5404-45CA-9054-0B6698CBD1A6}">
      <dsp:nvSpPr>
        <dsp:cNvPr id="0" name=""/>
        <dsp:cNvSpPr/>
      </dsp:nvSpPr>
      <dsp:spPr>
        <a:xfrm rot="5400000">
          <a:off x="-111148" y="2082545"/>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4. fáze</a:t>
          </a:r>
        </a:p>
      </dsp:txBody>
      <dsp:txXfrm rot="-5400000">
        <a:off x="1" y="2230742"/>
        <a:ext cx="518692" cy="222297"/>
      </dsp:txXfrm>
    </dsp:sp>
    <dsp:sp modelId="{1C3C354B-FD5B-49FD-9DDF-2B775120F2A5}">
      <dsp:nvSpPr>
        <dsp:cNvPr id="0" name=""/>
        <dsp:cNvSpPr/>
      </dsp:nvSpPr>
      <dsp:spPr>
        <a:xfrm rot="5400000">
          <a:off x="3694467" y="-1204377"/>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dodatku ke smlouvě před jeho uzavřením</a:t>
          </a:r>
        </a:p>
      </dsp:txBody>
      <dsp:txXfrm rot="-5400000">
        <a:off x="518693" y="1994909"/>
        <a:ext cx="6809680" cy="434619"/>
      </dsp:txXfrm>
    </dsp:sp>
    <dsp:sp modelId="{4FFD7B70-22BF-40B0-8EA6-0AD1CACF3CAF}">
      <dsp:nvSpPr>
        <dsp:cNvPr id="0" name=""/>
        <dsp:cNvSpPr/>
      </dsp:nvSpPr>
      <dsp:spPr>
        <a:xfrm rot="5400000">
          <a:off x="-111148" y="2738788"/>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5. fáze</a:t>
          </a:r>
        </a:p>
      </dsp:txBody>
      <dsp:txXfrm rot="-5400000">
        <a:off x="1" y="2886985"/>
        <a:ext cx="518692" cy="222297"/>
      </dsp:txXfrm>
    </dsp:sp>
    <dsp:sp modelId="{D94244C2-1B8E-46D1-A843-93B3BA77DE58}">
      <dsp:nvSpPr>
        <dsp:cNvPr id="0" name=""/>
        <dsp:cNvSpPr/>
      </dsp:nvSpPr>
      <dsp:spPr>
        <a:xfrm rot="5400000">
          <a:off x="3694467" y="-548134"/>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uzavřeného dodatku ke smlouvě</a:t>
          </a:r>
        </a:p>
      </dsp:txBody>
      <dsp:txXfrm rot="-5400000">
        <a:off x="518693" y="2651152"/>
        <a:ext cx="6809680" cy="434619"/>
      </dsp:txXfrm>
    </dsp:sp>
    <dsp:sp modelId="{68412E67-0B66-4E3D-8710-75E336C77EB7}">
      <dsp:nvSpPr>
        <dsp:cNvPr id="0" name=""/>
        <dsp:cNvSpPr/>
      </dsp:nvSpPr>
      <dsp:spPr>
        <a:xfrm rot="5400000">
          <a:off x="-111148" y="3395031"/>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6. fáze</a:t>
          </a:r>
        </a:p>
      </dsp:txBody>
      <dsp:txXfrm rot="-5400000">
        <a:off x="1" y="3543228"/>
        <a:ext cx="518692" cy="222297"/>
      </dsp:txXfrm>
    </dsp:sp>
    <dsp:sp modelId="{DBC773DC-DC83-468B-81D2-89296B46DFB8}">
      <dsp:nvSpPr>
        <dsp:cNvPr id="0" name=""/>
        <dsp:cNvSpPr/>
      </dsp:nvSpPr>
      <dsp:spPr>
        <a:xfrm rot="5400000">
          <a:off x="3694467" y="108108"/>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dodatků / provedených změn smlouvy identifikovaných při ŽOP</a:t>
          </a:r>
        </a:p>
      </dsp:txBody>
      <dsp:txXfrm rot="-5400000">
        <a:off x="518693" y="3307394"/>
        <a:ext cx="6809680" cy="434619"/>
      </dsp:txXfrm>
    </dsp:sp>
    <dsp:sp modelId="{8685C34A-F491-47E5-B4E8-C117431058B5}">
      <dsp:nvSpPr>
        <dsp:cNvPr id="0" name=""/>
        <dsp:cNvSpPr/>
      </dsp:nvSpPr>
      <dsp:spPr>
        <a:xfrm rot="5400000">
          <a:off x="-111148" y="4051274"/>
          <a:ext cx="740989" cy="5186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7. fáze</a:t>
          </a:r>
        </a:p>
      </dsp:txBody>
      <dsp:txXfrm rot="-5400000">
        <a:off x="1" y="4199471"/>
        <a:ext cx="518692" cy="222297"/>
      </dsp:txXfrm>
    </dsp:sp>
    <dsp:sp modelId="{D00060CB-01A6-44C4-906B-6AA5BD30B4B4}">
      <dsp:nvSpPr>
        <dsp:cNvPr id="0" name=""/>
        <dsp:cNvSpPr/>
      </dsp:nvSpPr>
      <dsp:spPr>
        <a:xfrm rot="5400000">
          <a:off x="3694467" y="764351"/>
          <a:ext cx="481643" cy="68331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Kontrola dodatků / provedených změn v době udržitelnosti</a:t>
          </a:r>
        </a:p>
      </dsp:txBody>
      <dsp:txXfrm rot="-5400000">
        <a:off x="518693" y="3963637"/>
        <a:ext cx="6809680" cy="4346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4/3/2023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4/3/2023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17</a:t>
            </a:fld>
            <a:endParaRPr lang="en-US"/>
          </a:p>
        </p:txBody>
      </p:sp>
    </p:spTree>
    <p:extLst>
      <p:ext uri="{BB962C8B-B14F-4D97-AF65-F5344CB8AC3E}">
        <p14:creationId xmlns:p14="http://schemas.microsoft.com/office/powerpoint/2010/main" val="114643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18</a:t>
            </a:fld>
            <a:endParaRPr lang="en-US"/>
          </a:p>
        </p:txBody>
      </p:sp>
    </p:spTree>
    <p:extLst>
      <p:ext uri="{BB962C8B-B14F-4D97-AF65-F5344CB8AC3E}">
        <p14:creationId xmlns:p14="http://schemas.microsoft.com/office/powerpoint/2010/main" val="250505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19</a:t>
            </a:fld>
            <a:endParaRPr lang="en-US"/>
          </a:p>
        </p:txBody>
      </p:sp>
    </p:spTree>
    <p:extLst>
      <p:ext uri="{BB962C8B-B14F-4D97-AF65-F5344CB8AC3E}">
        <p14:creationId xmlns:p14="http://schemas.microsoft.com/office/powerpoint/2010/main" val="24664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20</a:t>
            </a:fld>
            <a:endParaRPr lang="en-US"/>
          </a:p>
        </p:txBody>
      </p:sp>
    </p:spTree>
    <p:extLst>
      <p:ext uri="{BB962C8B-B14F-4D97-AF65-F5344CB8AC3E}">
        <p14:creationId xmlns:p14="http://schemas.microsoft.com/office/powerpoint/2010/main" val="1323304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21</a:t>
            </a:fld>
            <a:endParaRPr lang="en-US"/>
          </a:p>
        </p:txBody>
      </p:sp>
    </p:spTree>
    <p:extLst>
      <p:ext uri="{BB962C8B-B14F-4D97-AF65-F5344CB8AC3E}">
        <p14:creationId xmlns:p14="http://schemas.microsoft.com/office/powerpoint/2010/main" val="363192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22</a:t>
            </a:fld>
            <a:endParaRPr lang="en-US"/>
          </a:p>
        </p:txBody>
      </p:sp>
    </p:spTree>
    <p:extLst>
      <p:ext uri="{BB962C8B-B14F-4D97-AF65-F5344CB8AC3E}">
        <p14:creationId xmlns:p14="http://schemas.microsoft.com/office/powerpoint/2010/main" val="4246210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23</a:t>
            </a:fld>
            <a:endParaRPr lang="en-US"/>
          </a:p>
        </p:txBody>
      </p:sp>
    </p:spTree>
    <p:extLst>
      <p:ext uri="{BB962C8B-B14F-4D97-AF65-F5344CB8AC3E}">
        <p14:creationId xmlns:p14="http://schemas.microsoft.com/office/powerpoint/2010/main" val="1186530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24</a:t>
            </a:fld>
            <a:endParaRPr lang="en-US"/>
          </a:p>
        </p:txBody>
      </p:sp>
    </p:spTree>
    <p:extLst>
      <p:ext uri="{BB962C8B-B14F-4D97-AF65-F5344CB8AC3E}">
        <p14:creationId xmlns:p14="http://schemas.microsoft.com/office/powerpoint/2010/main" val="111201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A35AD-0B81-F94A-83A1-9125CBB4FF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5938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25</a:t>
            </a:fld>
            <a:endParaRPr lang="en-US"/>
          </a:p>
        </p:txBody>
      </p:sp>
    </p:spTree>
    <p:extLst>
      <p:ext uri="{BB962C8B-B14F-4D97-AF65-F5344CB8AC3E}">
        <p14:creationId xmlns:p14="http://schemas.microsoft.com/office/powerpoint/2010/main" val="2135167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26</a:t>
            </a:fld>
            <a:endParaRPr lang="en-US"/>
          </a:p>
        </p:txBody>
      </p:sp>
    </p:spTree>
    <p:extLst>
      <p:ext uri="{BB962C8B-B14F-4D97-AF65-F5344CB8AC3E}">
        <p14:creationId xmlns:p14="http://schemas.microsoft.com/office/powerpoint/2010/main" val="42458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27</a:t>
            </a:fld>
            <a:endParaRPr lang="en-US"/>
          </a:p>
        </p:txBody>
      </p:sp>
    </p:spTree>
    <p:extLst>
      <p:ext uri="{BB962C8B-B14F-4D97-AF65-F5344CB8AC3E}">
        <p14:creationId xmlns:p14="http://schemas.microsoft.com/office/powerpoint/2010/main" val="1350052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28</a:t>
            </a:fld>
            <a:endParaRPr lang="en-US"/>
          </a:p>
        </p:txBody>
      </p:sp>
    </p:spTree>
    <p:extLst>
      <p:ext uri="{BB962C8B-B14F-4D97-AF65-F5344CB8AC3E}">
        <p14:creationId xmlns:p14="http://schemas.microsoft.com/office/powerpoint/2010/main" val="3761068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29</a:t>
            </a:fld>
            <a:endParaRPr lang="en-US"/>
          </a:p>
        </p:txBody>
      </p:sp>
    </p:spTree>
    <p:extLst>
      <p:ext uri="{BB962C8B-B14F-4D97-AF65-F5344CB8AC3E}">
        <p14:creationId xmlns:p14="http://schemas.microsoft.com/office/powerpoint/2010/main" val="384433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31</a:t>
            </a:fld>
            <a:endParaRPr lang="en-US"/>
          </a:p>
        </p:txBody>
      </p:sp>
    </p:spTree>
    <p:extLst>
      <p:ext uri="{BB962C8B-B14F-4D97-AF65-F5344CB8AC3E}">
        <p14:creationId xmlns:p14="http://schemas.microsoft.com/office/powerpoint/2010/main" val="2913000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32</a:t>
            </a:fld>
            <a:endParaRPr lang="en-US"/>
          </a:p>
        </p:txBody>
      </p:sp>
    </p:spTree>
    <p:extLst>
      <p:ext uri="{BB962C8B-B14F-4D97-AF65-F5344CB8AC3E}">
        <p14:creationId xmlns:p14="http://schemas.microsoft.com/office/powerpoint/2010/main" val="3431681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34</a:t>
            </a:fld>
            <a:endParaRPr lang="en-US"/>
          </a:p>
        </p:txBody>
      </p:sp>
    </p:spTree>
    <p:extLst>
      <p:ext uri="{BB962C8B-B14F-4D97-AF65-F5344CB8AC3E}">
        <p14:creationId xmlns:p14="http://schemas.microsoft.com/office/powerpoint/2010/main" val="3573876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35</a:t>
            </a:fld>
            <a:endParaRPr lang="en-US"/>
          </a:p>
        </p:txBody>
      </p:sp>
    </p:spTree>
    <p:extLst>
      <p:ext uri="{BB962C8B-B14F-4D97-AF65-F5344CB8AC3E}">
        <p14:creationId xmlns:p14="http://schemas.microsoft.com/office/powerpoint/2010/main" val="2175203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36</a:t>
            </a:fld>
            <a:endParaRPr lang="en-US"/>
          </a:p>
        </p:txBody>
      </p:sp>
    </p:spTree>
    <p:extLst>
      <p:ext uri="{BB962C8B-B14F-4D97-AF65-F5344CB8AC3E}">
        <p14:creationId xmlns:p14="http://schemas.microsoft.com/office/powerpoint/2010/main" val="169656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dirty="0"/>
          </a:p>
        </p:txBody>
      </p:sp>
    </p:spTree>
    <p:extLst>
      <p:ext uri="{BB962C8B-B14F-4D97-AF65-F5344CB8AC3E}">
        <p14:creationId xmlns:p14="http://schemas.microsoft.com/office/powerpoint/2010/main" val="3067915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38</a:t>
            </a:fld>
            <a:endParaRPr lang="en-US"/>
          </a:p>
        </p:txBody>
      </p:sp>
    </p:spTree>
    <p:extLst>
      <p:ext uri="{BB962C8B-B14F-4D97-AF65-F5344CB8AC3E}">
        <p14:creationId xmlns:p14="http://schemas.microsoft.com/office/powerpoint/2010/main" val="2802007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39</a:t>
            </a:fld>
            <a:endParaRPr lang="en-US"/>
          </a:p>
        </p:txBody>
      </p:sp>
    </p:spTree>
    <p:extLst>
      <p:ext uri="{BB962C8B-B14F-4D97-AF65-F5344CB8AC3E}">
        <p14:creationId xmlns:p14="http://schemas.microsoft.com/office/powerpoint/2010/main" val="58799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40</a:t>
            </a:fld>
            <a:endParaRPr lang="en-US"/>
          </a:p>
        </p:txBody>
      </p:sp>
    </p:spTree>
    <p:extLst>
      <p:ext uri="{BB962C8B-B14F-4D97-AF65-F5344CB8AC3E}">
        <p14:creationId xmlns:p14="http://schemas.microsoft.com/office/powerpoint/2010/main" val="3269616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41</a:t>
            </a:fld>
            <a:endParaRPr lang="en-US"/>
          </a:p>
        </p:txBody>
      </p:sp>
    </p:spTree>
    <p:extLst>
      <p:ext uri="{BB962C8B-B14F-4D97-AF65-F5344CB8AC3E}">
        <p14:creationId xmlns:p14="http://schemas.microsoft.com/office/powerpoint/2010/main" val="1513459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42</a:t>
            </a:fld>
            <a:endParaRPr lang="en-US"/>
          </a:p>
        </p:txBody>
      </p:sp>
    </p:spTree>
    <p:extLst>
      <p:ext uri="{BB962C8B-B14F-4D97-AF65-F5344CB8AC3E}">
        <p14:creationId xmlns:p14="http://schemas.microsoft.com/office/powerpoint/2010/main" val="896606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43</a:t>
            </a:fld>
            <a:endParaRPr lang="en-US"/>
          </a:p>
        </p:txBody>
      </p:sp>
    </p:spTree>
    <p:extLst>
      <p:ext uri="{BB962C8B-B14F-4D97-AF65-F5344CB8AC3E}">
        <p14:creationId xmlns:p14="http://schemas.microsoft.com/office/powerpoint/2010/main" val="823171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45</a:t>
            </a:fld>
            <a:endParaRPr lang="en-US"/>
          </a:p>
        </p:txBody>
      </p:sp>
    </p:spTree>
    <p:extLst>
      <p:ext uri="{BB962C8B-B14F-4D97-AF65-F5344CB8AC3E}">
        <p14:creationId xmlns:p14="http://schemas.microsoft.com/office/powerpoint/2010/main" val="3603329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46</a:t>
            </a:fld>
            <a:endParaRPr lang="en-US"/>
          </a:p>
        </p:txBody>
      </p:sp>
    </p:spTree>
    <p:extLst>
      <p:ext uri="{BB962C8B-B14F-4D97-AF65-F5344CB8AC3E}">
        <p14:creationId xmlns:p14="http://schemas.microsoft.com/office/powerpoint/2010/main" val="2833398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47</a:t>
            </a:fld>
            <a:endParaRPr lang="en-US"/>
          </a:p>
        </p:txBody>
      </p:sp>
    </p:spTree>
    <p:extLst>
      <p:ext uri="{BB962C8B-B14F-4D97-AF65-F5344CB8AC3E}">
        <p14:creationId xmlns:p14="http://schemas.microsoft.com/office/powerpoint/2010/main" val="1717159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48</a:t>
            </a:fld>
            <a:endParaRPr lang="en-US"/>
          </a:p>
        </p:txBody>
      </p:sp>
    </p:spTree>
    <p:extLst>
      <p:ext uri="{BB962C8B-B14F-4D97-AF65-F5344CB8AC3E}">
        <p14:creationId xmlns:p14="http://schemas.microsoft.com/office/powerpoint/2010/main" val="393192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49</a:t>
            </a:fld>
            <a:endParaRPr lang="en-US"/>
          </a:p>
        </p:txBody>
      </p:sp>
    </p:spTree>
    <p:extLst>
      <p:ext uri="{BB962C8B-B14F-4D97-AF65-F5344CB8AC3E}">
        <p14:creationId xmlns:p14="http://schemas.microsoft.com/office/powerpoint/2010/main" val="260681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50</a:t>
            </a:fld>
            <a:endParaRPr lang="en-US"/>
          </a:p>
        </p:txBody>
      </p:sp>
    </p:spTree>
    <p:extLst>
      <p:ext uri="{BB962C8B-B14F-4D97-AF65-F5344CB8AC3E}">
        <p14:creationId xmlns:p14="http://schemas.microsoft.com/office/powerpoint/2010/main" val="327870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51</a:t>
            </a:fld>
            <a:endParaRPr lang="en-US"/>
          </a:p>
        </p:txBody>
      </p:sp>
    </p:spTree>
    <p:extLst>
      <p:ext uri="{BB962C8B-B14F-4D97-AF65-F5344CB8AC3E}">
        <p14:creationId xmlns:p14="http://schemas.microsoft.com/office/powerpoint/2010/main" val="4171850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52</a:t>
            </a:fld>
            <a:endParaRPr lang="en-US"/>
          </a:p>
        </p:txBody>
      </p:sp>
    </p:spTree>
    <p:extLst>
      <p:ext uri="{BB962C8B-B14F-4D97-AF65-F5344CB8AC3E}">
        <p14:creationId xmlns:p14="http://schemas.microsoft.com/office/powerpoint/2010/main" val="237375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53</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a:extLst>
              <a:ext uri="{FF2B5EF4-FFF2-40B4-BE49-F238E27FC236}">
                <a16:creationId xmlns:a16="http://schemas.microsoft.com/office/drawing/2014/main" id="{0008AD33-9018-42CC-BFB4-E080E20FDEA8}"/>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Zástupný symbol pro poznámky 2">
            <a:extLst>
              <a:ext uri="{FF2B5EF4-FFF2-40B4-BE49-F238E27FC236}">
                <a16:creationId xmlns:a16="http://schemas.microsoft.com/office/drawing/2014/main" id="{4E37185C-3F22-4700-9AD8-82CFA11D1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cs-CZ"/>
          </a:p>
        </p:txBody>
      </p:sp>
      <p:sp>
        <p:nvSpPr>
          <p:cNvPr id="156676" name="Zástupný symbol pro číslo snímku 3">
            <a:extLst>
              <a:ext uri="{FF2B5EF4-FFF2-40B4-BE49-F238E27FC236}">
                <a16:creationId xmlns:a16="http://schemas.microsoft.com/office/drawing/2014/main" id="{5339EA9D-49B1-4525-ABA2-A5E44E207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EB0632-F456-4FAC-B5B6-16AB4834A5D2}" type="slidenum">
              <a:rPr lang="en-US" altLang="cs-CZ" smtClean="0"/>
              <a:pPr fontAlgn="base">
                <a:spcBef>
                  <a:spcPct val="0"/>
                </a:spcBef>
                <a:spcAft>
                  <a:spcPct val="0"/>
                </a:spcAft>
              </a:pPr>
              <a:t>10</a:t>
            </a:fld>
            <a:endParaRPr lang="en-US" altLang="cs-CZ"/>
          </a:p>
        </p:txBody>
      </p:sp>
    </p:spTree>
    <p:extLst>
      <p:ext uri="{BB962C8B-B14F-4D97-AF65-F5344CB8AC3E}">
        <p14:creationId xmlns:p14="http://schemas.microsoft.com/office/powerpoint/2010/main" val="150773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a:extLst>
              <a:ext uri="{FF2B5EF4-FFF2-40B4-BE49-F238E27FC236}">
                <a16:creationId xmlns:a16="http://schemas.microsoft.com/office/drawing/2014/main" id="{0008AD33-9018-42CC-BFB4-E080E20FDEA8}"/>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Zástupný symbol pro poznámky 2">
            <a:extLst>
              <a:ext uri="{FF2B5EF4-FFF2-40B4-BE49-F238E27FC236}">
                <a16:creationId xmlns:a16="http://schemas.microsoft.com/office/drawing/2014/main" id="{4E37185C-3F22-4700-9AD8-82CFA11D1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cs-CZ"/>
          </a:p>
        </p:txBody>
      </p:sp>
      <p:sp>
        <p:nvSpPr>
          <p:cNvPr id="156676" name="Zástupný symbol pro číslo snímku 3">
            <a:extLst>
              <a:ext uri="{FF2B5EF4-FFF2-40B4-BE49-F238E27FC236}">
                <a16:creationId xmlns:a16="http://schemas.microsoft.com/office/drawing/2014/main" id="{5339EA9D-49B1-4525-ABA2-A5E44E207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EB0632-F456-4FAC-B5B6-16AB4834A5D2}" type="slidenum">
              <a:rPr lang="en-US" altLang="cs-CZ" smtClean="0"/>
              <a:pPr fontAlgn="base">
                <a:spcBef>
                  <a:spcPct val="0"/>
                </a:spcBef>
                <a:spcAft>
                  <a:spcPct val="0"/>
                </a:spcAft>
              </a:pPr>
              <a:t>11</a:t>
            </a:fld>
            <a:endParaRPr lang="en-US" altLang="cs-CZ"/>
          </a:p>
        </p:txBody>
      </p:sp>
    </p:spTree>
    <p:extLst>
      <p:ext uri="{BB962C8B-B14F-4D97-AF65-F5344CB8AC3E}">
        <p14:creationId xmlns:p14="http://schemas.microsoft.com/office/powerpoint/2010/main" val="190458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obrázek snímku 1">
            <a:extLst>
              <a:ext uri="{FF2B5EF4-FFF2-40B4-BE49-F238E27FC236}">
                <a16:creationId xmlns:a16="http://schemas.microsoft.com/office/drawing/2014/main" id="{0008AD33-9018-42CC-BFB4-E080E20FDEA8}"/>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Zástupný symbol pro poznámky 2">
            <a:extLst>
              <a:ext uri="{FF2B5EF4-FFF2-40B4-BE49-F238E27FC236}">
                <a16:creationId xmlns:a16="http://schemas.microsoft.com/office/drawing/2014/main" id="{4E37185C-3F22-4700-9AD8-82CFA11D1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cs-CZ"/>
          </a:p>
        </p:txBody>
      </p:sp>
      <p:sp>
        <p:nvSpPr>
          <p:cNvPr id="156676" name="Zástupný symbol pro číslo snímku 3">
            <a:extLst>
              <a:ext uri="{FF2B5EF4-FFF2-40B4-BE49-F238E27FC236}">
                <a16:creationId xmlns:a16="http://schemas.microsoft.com/office/drawing/2014/main" id="{5339EA9D-49B1-4525-ABA2-A5E44E207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EB0632-F456-4FAC-B5B6-16AB4834A5D2}" type="slidenum">
              <a:rPr lang="en-US" altLang="cs-CZ" smtClean="0"/>
              <a:pPr fontAlgn="base">
                <a:spcBef>
                  <a:spcPct val="0"/>
                </a:spcBef>
                <a:spcAft>
                  <a:spcPct val="0"/>
                </a:spcAft>
              </a:pPr>
              <a:t>12</a:t>
            </a:fld>
            <a:endParaRPr lang="en-US" altLang="cs-CZ"/>
          </a:p>
        </p:txBody>
      </p:sp>
    </p:spTree>
    <p:extLst>
      <p:ext uri="{BB962C8B-B14F-4D97-AF65-F5344CB8AC3E}">
        <p14:creationId xmlns:p14="http://schemas.microsoft.com/office/powerpoint/2010/main" val="189217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3547657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va obsah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D0B2B50-84C5-4D2F-A40C-319649080141}"/>
              </a:ext>
            </a:extLst>
          </p:cNvPr>
          <p:cNvSpPr>
            <a:spLocks noGrp="1"/>
          </p:cNvSpPr>
          <p:nvPr>
            <p:ph type="sldNum" sz="quarter" idx="10"/>
          </p:nvPr>
        </p:nvSpPr>
        <p:spPr/>
        <p:txBody>
          <a:bodyPr/>
          <a:lstStyle>
            <a:lvl1pPr>
              <a:defRPr/>
            </a:lvl1pPr>
          </a:lstStyle>
          <a:p>
            <a:pPr>
              <a:defRPr/>
            </a:pPr>
            <a:fld id="{14186EEC-551E-4231-90A8-24120B44889D}" type="slidenum">
              <a:rPr lang="en-US"/>
              <a:pPr>
                <a:defRPr/>
              </a:pPr>
              <a:t>‹#›</a:t>
            </a:fld>
            <a:endParaRPr lang="en-US" dirty="0"/>
          </a:p>
        </p:txBody>
      </p:sp>
    </p:spTree>
    <p:extLst>
      <p:ext uri="{BB962C8B-B14F-4D97-AF65-F5344CB8AC3E}">
        <p14:creationId xmlns:p14="http://schemas.microsoft.com/office/powerpoint/2010/main" val="421647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722950152"/>
      </p:ext>
    </p:extLst>
  </p:cSld>
  <p:clrMap bg1="lt1" tx1="dk1" bg2="lt2" tx2="dk2" accent1="accent1" accent2="accent2" accent3="accent3" accent4="accent4" accent5="accent5" accent6="accent6" hlink="hlink" folHlink="folHlink"/>
  <p:sldLayoutIdLst>
    <p:sldLayoutId id="214748431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uohs.cz/"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portal-vz.cz/info-forum-vzdelavani/novy-zakon-c-134-2016-sb-o-zadavani-verejnych-zakazek/otazky-a-odpovedi/cast-desata-spolecne-ustanoveni-%c2%a7-210-%c2%a7-22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portal-vz.cz/metodiky-stanoviska/metodicka-doporuceni/"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portal-vz.cz/metodiky-stanoviska/metodicka-doporuceni-k-zzvz/doporuceni-k-zadavani-zakazek-v-dobe-koronavirove-nakazy/"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portal-vz.cz/metodiky-stanoviska/metodicka-doporucen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rr.cz/irop/verejne-zakazky-v-projektech-irop-pohledem-centra/"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czso.cz/csu/czso/indexy-cen-stavebnich-praci-indexy-cen-stavebnich-del-a-indexy-nakladu-stavebni-vyroby-ctvrtletni-casove-rady-3-ctvrtleti-2022"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ckait.cz/metodicky-pokyn-pro-uplatneni-inflacni-dolozky-ve-smlouvach-na-sluzby" TargetMode="External"/><Relationship Id="rId4" Type="http://schemas.openxmlformats.org/officeDocument/2006/relationships/hyperlink" Target="https://www.komora.cz/legislativa/vzorova-inflacni-dolozk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crr.cz/irop/projekt/verejne-zakazky-v-projektech-irop-pohledem-centr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sankce.datlab.eu/" TargetMode="External"/><Relationship Id="rId5" Type="http://schemas.openxmlformats.org/officeDocument/2006/relationships/hyperlink" Target="https://portal-vz.cz/metodiky-stanoviska/stanoviska/stanoviska-expertni-skupiny-mmr-k-zakonu-o-zadavani-verejnych-zakazek/"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hyperlink" Target="mailto:tomas.mosinger@crr.cz" TargetMode="External"/><Relationship Id="rId4" Type="http://schemas.openxmlformats.org/officeDocument/2006/relationships/hyperlink" Target="mailto:lenka.harastova@crr.cz"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irop.mmr.cz/cs/irop-2021-2027/dokumenty"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 y="2289207"/>
            <a:ext cx="9143999" cy="2456246"/>
          </a:xfrm>
          <a:prstGeom prst="rect">
            <a:avLst/>
          </a:prstGeom>
        </p:spPr>
        <p:txBody>
          <a:bodyPr>
            <a:noAutofit/>
          </a:bodyPr>
          <a:lstStyle/>
          <a:p>
            <a:pPr algn="ctr">
              <a:spcBef>
                <a:spcPts val="3000"/>
              </a:spcBef>
              <a:tabLst>
                <a:tab pos="177800" algn="l"/>
              </a:tabLst>
            </a:pPr>
            <a:r>
              <a:rPr lang="pl-PL" sz="5400" cap="all" dirty="0">
                <a:solidFill>
                  <a:schemeClr val="bg1"/>
                </a:solidFill>
              </a:rPr>
              <a:t>IROP ZAKÁZKY TOUR</a:t>
            </a:r>
            <a:r>
              <a:rPr lang="cs-CZ" sz="5400" dirty="0">
                <a:solidFill>
                  <a:srgbClr val="FF0000"/>
                </a:solidFill>
                <a:latin typeface="Calibri" panose="020F0502020204030204" pitchFamily="34" charset="0"/>
                <a:cs typeface="Calibri" panose="020F0502020204030204" pitchFamily="34" charset="0"/>
              </a:rPr>
              <a:t>.</a:t>
            </a:r>
            <a:endParaRPr lang="cs-CZ" sz="54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0" y="5709383"/>
            <a:ext cx="9143999" cy="369888"/>
          </a:xfrm>
          <a:prstGeom prst="rect">
            <a:avLst/>
          </a:prstGeom>
        </p:spPr>
        <p:txBody>
          <a:bodyPr>
            <a:normAutofit fontScale="92500" lnSpcReduction="20000"/>
          </a:bodyPr>
          <a:lstStyle/>
          <a:p>
            <a:pPr algn="ctr"/>
            <a:r>
              <a:rPr lang="cs-CZ" sz="2000" b="1" dirty="0">
                <a:solidFill>
                  <a:schemeClr val="bg1"/>
                </a:solidFill>
                <a:latin typeface="Arial" panose="020B0604020202020204" pitchFamily="34" charset="0"/>
                <a:cs typeface="Arial" panose="020B0604020202020204" pitchFamily="34" charset="0"/>
              </a:rPr>
              <a:t>České Budějovice, 4. dubna 2023</a:t>
            </a:r>
          </a:p>
          <a:p>
            <a:pPr algn="ctr"/>
            <a:endParaRPr lang="en-US" dirty="0"/>
          </a:p>
        </p:txBody>
      </p:sp>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F44BF369-57A0-E347-0D40-70080C77634D}"/>
              </a:ext>
            </a:extLst>
          </p:cNvPr>
          <p:cNvSpPr/>
          <p:nvPr/>
        </p:nvSpPr>
        <p:spPr>
          <a:xfrm>
            <a:off x="558372" y="501033"/>
            <a:ext cx="7667168" cy="5783899"/>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7" name="Zástupný symbol pro obsah 2">
            <a:extLst>
              <a:ext uri="{FF2B5EF4-FFF2-40B4-BE49-F238E27FC236}">
                <a16:creationId xmlns:a16="http://schemas.microsoft.com/office/drawing/2014/main" id="{0C2DDBF7-0BF2-482B-A42B-56E415995BE7}"/>
              </a:ext>
            </a:extLst>
          </p:cNvPr>
          <p:cNvSpPr txBox="1">
            <a:spLocks/>
          </p:cNvSpPr>
          <p:nvPr/>
        </p:nvSpPr>
        <p:spPr>
          <a:xfrm>
            <a:off x="730761" y="850600"/>
            <a:ext cx="7322390" cy="50847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defRPr/>
            </a:pPr>
            <a:r>
              <a:rPr lang="cs-CZ" altLang="cs-CZ" sz="1300" b="1" dirty="0">
                <a:cs typeface="Arial" panose="020B0604020202020204" pitchFamily="34" charset="0"/>
              </a:rPr>
              <a:t>1. FÁZE</a:t>
            </a:r>
          </a:p>
          <a:p>
            <a:pPr algn="just">
              <a:lnSpc>
                <a:spcPct val="100000"/>
              </a:lnSpc>
              <a:defRPr/>
            </a:pPr>
            <a:r>
              <a:rPr lang="cs-CZ" altLang="cs-CZ" sz="1300" dirty="0">
                <a:cs typeface="Arial" panose="020B0604020202020204" pitchFamily="34" charset="0"/>
              </a:rPr>
              <a:t>zadávací dokumentace včetně příloh, tj. včetně projektové dokumentace</a:t>
            </a:r>
          </a:p>
          <a:p>
            <a:pPr algn="just">
              <a:lnSpc>
                <a:spcPct val="100000"/>
              </a:lnSpc>
              <a:defRPr/>
            </a:pPr>
            <a:r>
              <a:rPr lang="cs-CZ" altLang="cs-CZ" sz="1300" dirty="0">
                <a:cs typeface="Arial" panose="020B0604020202020204" pitchFamily="34" charset="0"/>
              </a:rPr>
              <a:t>položkový rozpočet stavby u zakázek na stavební práce </a:t>
            </a:r>
            <a:r>
              <a:rPr lang="cs-CZ" sz="1300" dirty="0">
                <a:effectLst/>
                <a:ea typeface="MS Mincho" panose="02020609040205080304" pitchFamily="49" charset="-128"/>
                <a:cs typeface="Times New Roman" panose="02020603050405020304" pitchFamily="18" charset="0"/>
              </a:rPr>
              <a:t>vypracovaný na základě ocenění výkazu výměr, který splňuje požadavky na strukturu a členění dle vyhlášky č. 169/2016, ve formátu </a:t>
            </a:r>
            <a:r>
              <a:rPr lang="cs-CZ" sz="1300" dirty="0" err="1">
                <a:effectLst/>
                <a:ea typeface="MS Mincho" panose="02020609040205080304" pitchFamily="49" charset="-128"/>
                <a:cs typeface="Times New Roman" panose="02020603050405020304" pitchFamily="18" charset="0"/>
              </a:rPr>
              <a:t>pdf</a:t>
            </a:r>
            <a:r>
              <a:rPr lang="cs-CZ" sz="1300" dirty="0">
                <a:effectLst/>
                <a:ea typeface="MS Mincho" panose="02020609040205080304" pitchFamily="49" charset="-128"/>
                <a:cs typeface="Times New Roman" panose="02020603050405020304" pitchFamily="18" charset="0"/>
              </a:rPr>
              <a:t> a v elektronickém výstupu ze softwaru pro rozpočtování</a:t>
            </a:r>
          </a:p>
          <a:p>
            <a:pPr marL="0" indent="0" algn="just">
              <a:lnSpc>
                <a:spcPct val="100000"/>
              </a:lnSpc>
              <a:buNone/>
              <a:defRPr/>
            </a:pPr>
            <a:endParaRPr lang="cs-CZ" altLang="cs-CZ" sz="1300" dirty="0">
              <a:cs typeface="Arial" panose="020B0604020202020204" pitchFamily="34" charset="0"/>
            </a:endParaRPr>
          </a:p>
          <a:p>
            <a:pPr marL="0" indent="0" algn="just">
              <a:lnSpc>
                <a:spcPct val="100000"/>
              </a:lnSpc>
              <a:buNone/>
              <a:defRPr/>
            </a:pPr>
            <a:r>
              <a:rPr lang="cs-CZ" altLang="cs-CZ" sz="1300" b="1" dirty="0">
                <a:cs typeface="Arial" panose="020B0604020202020204" pitchFamily="34" charset="0"/>
              </a:rPr>
              <a:t>2. FÁZE</a:t>
            </a:r>
          </a:p>
          <a:p>
            <a:pPr algn="just"/>
            <a:r>
              <a:rPr lang="cs-CZ" sz="1300" dirty="0">
                <a:effectLst/>
                <a:ea typeface="MS Mincho" panose="02020609040205080304" pitchFamily="49" charset="-128"/>
                <a:cs typeface="Times New Roman" panose="02020603050405020304" pitchFamily="18" charset="0"/>
              </a:rPr>
              <a:t>oznámení nebo výzva o zahájení zadávacího řízení dle ZZVZ/ZVZ</a:t>
            </a:r>
          </a:p>
          <a:p>
            <a:pPr algn="just"/>
            <a:r>
              <a:rPr lang="cs-CZ" sz="1300" dirty="0">
                <a:effectLst/>
                <a:ea typeface="MS Mincho" panose="02020609040205080304" pitchFamily="49" charset="-128"/>
                <a:cs typeface="Times New Roman" panose="02020603050405020304" pitchFamily="18" charset="0"/>
              </a:rPr>
              <a:t>jmenování/rozhodnutí zadavatele o složení hodnotící komise nebo informace o fyzických osobách, které se podílely na otevírání nabídek, posouzení kvalifikace, posouzení nebo hodnocení nabídek dle ZZVZ </a:t>
            </a:r>
          </a:p>
          <a:p>
            <a:pPr algn="just"/>
            <a:r>
              <a:rPr lang="cs-CZ" sz="1300" dirty="0">
                <a:effectLst/>
                <a:ea typeface="MS Mincho" panose="02020609040205080304" pitchFamily="49" charset="-128"/>
                <a:cs typeface="Times New Roman" panose="02020603050405020304" pitchFamily="18" charset="0"/>
              </a:rPr>
              <a:t>protokol o otevírání obálek dle ZZVZ/ZVZ</a:t>
            </a:r>
          </a:p>
          <a:p>
            <a:pPr algn="just"/>
            <a:r>
              <a:rPr lang="cs-CZ" sz="1300" dirty="0">
                <a:effectLst/>
                <a:ea typeface="MS Mincho" panose="02020609040205080304" pitchFamily="49" charset="-128"/>
                <a:cs typeface="Times New Roman" panose="02020603050405020304" pitchFamily="18" charset="0"/>
              </a:rPr>
              <a:t>podepsaná prohlášení o nepodjatosti dle ZZVZ/ZVZ všech osob, které se účastnily jednání komise nebo se podílely na otevírání nabídek, posouzení kvalifikace, posouzení nebo hodnocení nabídek</a:t>
            </a:r>
          </a:p>
          <a:p>
            <a:pPr algn="just"/>
            <a:r>
              <a:rPr lang="cs-CZ" sz="1300" dirty="0">
                <a:effectLst/>
                <a:ea typeface="MS Mincho" panose="02020609040205080304" pitchFamily="49" charset="-128"/>
                <a:cs typeface="Times New Roman" panose="02020603050405020304" pitchFamily="18" charset="0"/>
              </a:rPr>
              <a:t>protokoly ze všech jednání komise dle ZZVZ/ZVZ</a:t>
            </a:r>
          </a:p>
          <a:p>
            <a:pPr algn="just"/>
            <a:r>
              <a:rPr lang="cs-CZ" sz="1300" dirty="0">
                <a:effectLst/>
                <a:ea typeface="MS Mincho" panose="02020609040205080304" pitchFamily="49" charset="-128"/>
                <a:cs typeface="Times New Roman" panose="02020603050405020304" pitchFamily="18" charset="0"/>
              </a:rPr>
              <a:t>zpráva o posouzení a/nebo hodnocení nabídek dle ZZVZ/ZVZ</a:t>
            </a:r>
          </a:p>
          <a:p>
            <a:pPr algn="just"/>
            <a:r>
              <a:rPr lang="cs-CZ" sz="1300" dirty="0">
                <a:effectLst/>
                <a:ea typeface="MS Mincho" panose="02020609040205080304" pitchFamily="49" charset="-128"/>
                <a:cs typeface="Times New Roman" panose="02020603050405020304" pitchFamily="18" charset="0"/>
              </a:rPr>
              <a:t>oznámení zadavatele uchazečům (oznámení o vyloučení, o výběru nejvhodnější nabídky apod.)</a:t>
            </a:r>
          </a:p>
          <a:p>
            <a:pPr algn="just"/>
            <a:r>
              <a:rPr lang="cs-CZ" sz="1300" dirty="0">
                <a:effectLst/>
                <a:ea typeface="MS Mincho" panose="02020609040205080304" pitchFamily="49" charset="-128"/>
                <a:cs typeface="Times New Roman" panose="02020603050405020304" pitchFamily="18" charset="0"/>
              </a:rPr>
              <a:t>komunikace zadavatel x dodavatelé, týkající se žádostí o dodatečné informace, doplnění / objasnění nabídek nebo námitek účastníků zadávacího řízení</a:t>
            </a:r>
          </a:p>
          <a:p>
            <a:pPr algn="just"/>
            <a:r>
              <a:rPr lang="cs-CZ" sz="1300" dirty="0">
                <a:effectLst/>
                <a:ea typeface="MS Mincho" panose="02020609040205080304" pitchFamily="49" charset="-128"/>
                <a:cs typeface="Times New Roman" panose="02020603050405020304" pitchFamily="18" charset="0"/>
              </a:rPr>
              <a:t>doklady předložené v rámci součinnosti před uzavřením smlouvy na plnění zakázky</a:t>
            </a:r>
          </a:p>
          <a:p>
            <a:pPr marL="0" indent="0" algn="just">
              <a:lnSpc>
                <a:spcPct val="100000"/>
              </a:lnSpc>
              <a:buNone/>
              <a:defRPr/>
            </a:pPr>
            <a:endParaRPr lang="cs-CZ" altLang="cs-CZ" sz="1600" dirty="0">
              <a:cs typeface="Arial" panose="020B0604020202020204" pitchFamily="34" charset="0"/>
            </a:endParaRPr>
          </a:p>
        </p:txBody>
      </p:sp>
      <p:grpSp>
        <p:nvGrpSpPr>
          <p:cNvPr id="8" name="Skupina 7">
            <a:extLst>
              <a:ext uri="{FF2B5EF4-FFF2-40B4-BE49-F238E27FC236}">
                <a16:creationId xmlns:a16="http://schemas.microsoft.com/office/drawing/2014/main" id="{598558D9-0919-EA95-F711-8F6F33CA9B80}"/>
              </a:ext>
            </a:extLst>
          </p:cNvPr>
          <p:cNvGrpSpPr/>
          <p:nvPr/>
        </p:nvGrpSpPr>
        <p:grpSpPr>
          <a:xfrm>
            <a:off x="918460" y="272373"/>
            <a:ext cx="3340031" cy="458550"/>
            <a:chOff x="-373475" y="22585"/>
            <a:chExt cx="5936520" cy="472320"/>
          </a:xfrm>
        </p:grpSpPr>
        <p:sp>
          <p:nvSpPr>
            <p:cNvPr id="9" name="Obdélník: se zakulacenými rohy 8">
              <a:extLst>
                <a:ext uri="{FF2B5EF4-FFF2-40B4-BE49-F238E27FC236}">
                  <a16:creationId xmlns:a16="http://schemas.microsoft.com/office/drawing/2014/main" id="{2D85890A-6925-72B9-7805-68ECB77B5B96}"/>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0" name="Obdélník: se zakulacenými rohy 6">
              <a:extLst>
                <a:ext uri="{FF2B5EF4-FFF2-40B4-BE49-F238E27FC236}">
                  <a16:creationId xmlns:a16="http://schemas.microsoft.com/office/drawing/2014/main" id="{E1BDCC9E-459A-4457-D08A-303DA48669B7}"/>
                </a:ext>
              </a:extLst>
            </p:cNvPr>
            <p:cNvSpPr txBox="1"/>
            <p:nvPr/>
          </p:nvSpPr>
          <p:spPr>
            <a:xfrm>
              <a:off x="-373475" y="45009"/>
              <a:ext cx="5936520"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600" b="0" i="0" u="none" strike="noStrike" kern="1200" cap="none" spc="0" normalizeH="0" baseline="0" noProof="0" dirty="0">
                  <a:ln>
                    <a:noFill/>
                  </a:ln>
                  <a:solidFill>
                    <a:sysClr val="window" lastClr="FFFFFF"/>
                  </a:solidFill>
                  <a:effectLst/>
                  <a:uLnTx/>
                  <a:uFillTx/>
                  <a:latin typeface="Calibri"/>
                  <a:ea typeface="+mn-ea"/>
                  <a:cs typeface="+mn-cs"/>
                </a:rPr>
                <a:t>Předkládaná  dokumentace</a:t>
              </a:r>
            </a:p>
          </p:txBody>
        </p:sp>
      </p:grpSp>
      <p:sp>
        <p:nvSpPr>
          <p:cNvPr id="11" name="Slide Number Placeholder 4">
            <a:extLst>
              <a:ext uri="{FF2B5EF4-FFF2-40B4-BE49-F238E27FC236}">
                <a16:creationId xmlns:a16="http://schemas.microsoft.com/office/drawing/2014/main" id="{76C57725-48FD-160B-57FE-549F68DD0C03}"/>
              </a:ext>
            </a:extLst>
          </p:cNvPr>
          <p:cNvSpPr txBox="1">
            <a:spLocks/>
          </p:cNvSpPr>
          <p:nvPr/>
        </p:nvSpPr>
        <p:spPr>
          <a:xfrm>
            <a:off x="183137" y="6369612"/>
            <a:ext cx="5004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00C4B2-41BC-D741-8B94-B76DB6967C01}" type="slidenum">
              <a:rPr lang="en-US" sz="1200" smtClean="0">
                <a:solidFill>
                  <a:srgbClr val="00529C"/>
                </a:solidFill>
                <a:latin typeface="Arial" panose="020B0604020202020204" pitchFamily="34" charset="0"/>
                <a:cs typeface="Arial" panose="020B0604020202020204" pitchFamily="34" charset="0"/>
              </a:rPr>
              <a:pPr/>
              <a:t>10</a:t>
            </a:fld>
            <a:endParaRPr lang="en-US" dirty="0">
              <a:solidFill>
                <a:srgbClr val="00529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97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F44BF369-57A0-E347-0D40-70080C77634D}"/>
              </a:ext>
            </a:extLst>
          </p:cNvPr>
          <p:cNvSpPr/>
          <p:nvPr/>
        </p:nvSpPr>
        <p:spPr>
          <a:xfrm>
            <a:off x="558372" y="501033"/>
            <a:ext cx="7667168" cy="5783899"/>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8" name="Skupina 7">
            <a:extLst>
              <a:ext uri="{FF2B5EF4-FFF2-40B4-BE49-F238E27FC236}">
                <a16:creationId xmlns:a16="http://schemas.microsoft.com/office/drawing/2014/main" id="{598558D9-0919-EA95-F711-8F6F33CA9B80}"/>
              </a:ext>
            </a:extLst>
          </p:cNvPr>
          <p:cNvGrpSpPr/>
          <p:nvPr/>
        </p:nvGrpSpPr>
        <p:grpSpPr>
          <a:xfrm>
            <a:off x="918460" y="272373"/>
            <a:ext cx="3340031" cy="458550"/>
            <a:chOff x="-373475" y="22585"/>
            <a:chExt cx="5936520" cy="472320"/>
          </a:xfrm>
        </p:grpSpPr>
        <p:sp>
          <p:nvSpPr>
            <p:cNvPr id="9" name="Obdélník: se zakulacenými rohy 8">
              <a:extLst>
                <a:ext uri="{FF2B5EF4-FFF2-40B4-BE49-F238E27FC236}">
                  <a16:creationId xmlns:a16="http://schemas.microsoft.com/office/drawing/2014/main" id="{2D85890A-6925-72B9-7805-68ECB77B5B96}"/>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0" name="Obdélník: se zakulacenými rohy 6">
              <a:extLst>
                <a:ext uri="{FF2B5EF4-FFF2-40B4-BE49-F238E27FC236}">
                  <a16:creationId xmlns:a16="http://schemas.microsoft.com/office/drawing/2014/main" id="{E1BDCC9E-459A-4457-D08A-303DA48669B7}"/>
                </a:ext>
              </a:extLst>
            </p:cNvPr>
            <p:cNvSpPr txBox="1"/>
            <p:nvPr/>
          </p:nvSpPr>
          <p:spPr>
            <a:xfrm>
              <a:off x="-373475" y="45009"/>
              <a:ext cx="5936520"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600" b="0" i="0" u="none" strike="noStrike" kern="1200" cap="none" spc="0" normalizeH="0" baseline="0" noProof="0" dirty="0">
                  <a:ln>
                    <a:noFill/>
                  </a:ln>
                  <a:solidFill>
                    <a:sysClr val="window" lastClr="FFFFFF"/>
                  </a:solidFill>
                  <a:effectLst/>
                  <a:uLnTx/>
                  <a:uFillTx/>
                  <a:latin typeface="Calibri"/>
                  <a:ea typeface="+mn-ea"/>
                  <a:cs typeface="+mn-cs"/>
                </a:rPr>
                <a:t>Předkládaná  dokumentace</a:t>
              </a:r>
            </a:p>
          </p:txBody>
        </p:sp>
      </p:grpSp>
      <p:sp>
        <p:nvSpPr>
          <p:cNvPr id="11" name="Slide Number Placeholder 4">
            <a:extLst>
              <a:ext uri="{FF2B5EF4-FFF2-40B4-BE49-F238E27FC236}">
                <a16:creationId xmlns:a16="http://schemas.microsoft.com/office/drawing/2014/main" id="{76C57725-48FD-160B-57FE-549F68DD0C03}"/>
              </a:ext>
            </a:extLst>
          </p:cNvPr>
          <p:cNvSpPr txBox="1">
            <a:spLocks/>
          </p:cNvSpPr>
          <p:nvPr/>
        </p:nvSpPr>
        <p:spPr>
          <a:xfrm>
            <a:off x="183137" y="6369612"/>
            <a:ext cx="5004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00C4B2-41BC-D741-8B94-B76DB6967C01}" type="slidenum">
              <a:rPr lang="en-US" sz="1200" smtClean="0">
                <a:solidFill>
                  <a:srgbClr val="00529C"/>
                </a:solidFill>
                <a:latin typeface="Arial" panose="020B0604020202020204" pitchFamily="34" charset="0"/>
                <a:cs typeface="Arial" panose="020B0604020202020204" pitchFamily="34" charset="0"/>
              </a:rPr>
              <a:pPr/>
              <a:t>11</a:t>
            </a:fld>
            <a:endParaRPr lang="en-US" dirty="0">
              <a:solidFill>
                <a:srgbClr val="00529C"/>
              </a:solidFill>
              <a:latin typeface="Arial" panose="020B0604020202020204" pitchFamily="34" charset="0"/>
              <a:cs typeface="Arial" panose="020B0604020202020204" pitchFamily="34" charset="0"/>
            </a:endParaRPr>
          </a:p>
        </p:txBody>
      </p:sp>
      <p:sp>
        <p:nvSpPr>
          <p:cNvPr id="2" name="Zástupný symbol pro obsah 2">
            <a:extLst>
              <a:ext uri="{FF2B5EF4-FFF2-40B4-BE49-F238E27FC236}">
                <a16:creationId xmlns:a16="http://schemas.microsoft.com/office/drawing/2014/main" id="{C97F3CDD-E633-32C0-7B74-21B90A786AE1}"/>
              </a:ext>
            </a:extLst>
          </p:cNvPr>
          <p:cNvSpPr txBox="1">
            <a:spLocks/>
          </p:cNvSpPr>
          <p:nvPr/>
        </p:nvSpPr>
        <p:spPr>
          <a:xfrm>
            <a:off x="710042" y="886618"/>
            <a:ext cx="7293136" cy="50847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cs-CZ" altLang="cs-CZ" sz="1300" b="1" dirty="0">
                <a:cs typeface="Arial" panose="020B0604020202020204" pitchFamily="34" charset="0"/>
              </a:rPr>
              <a:t>2. FÁZE - pokračování</a:t>
            </a:r>
          </a:p>
          <a:p>
            <a:pPr algn="just"/>
            <a:r>
              <a:rPr lang="cs-CZ" sz="1300" dirty="0">
                <a:effectLst/>
                <a:ea typeface="MS Mincho" panose="02020609040205080304" pitchFamily="49" charset="-128"/>
                <a:cs typeface="Times New Roman" panose="02020603050405020304" pitchFamily="18" charset="0"/>
              </a:rPr>
              <a:t>návrh smlouvy na plnění zakázky včetně příloh</a:t>
            </a:r>
          </a:p>
          <a:p>
            <a:pPr algn="just"/>
            <a:r>
              <a:rPr lang="cs-CZ" sz="1300" dirty="0">
                <a:effectLst/>
                <a:ea typeface="MS Mincho" panose="02020609040205080304" pitchFamily="49" charset="-128"/>
                <a:cs typeface="Times New Roman" panose="02020603050405020304" pitchFamily="18" charset="0"/>
              </a:rPr>
              <a:t>nabídka, která byla vybrána jako nejvhodnější (včetně položkového rozpočtu stavby u zakázek na stavební práce ve formátu </a:t>
            </a:r>
            <a:r>
              <a:rPr lang="cs-CZ" sz="1300" dirty="0" err="1">
                <a:effectLst/>
                <a:ea typeface="MS Mincho" panose="02020609040205080304" pitchFamily="49" charset="-128"/>
                <a:cs typeface="Times New Roman" panose="02020603050405020304" pitchFamily="18" charset="0"/>
              </a:rPr>
              <a:t>pdf</a:t>
            </a:r>
            <a:r>
              <a:rPr lang="cs-CZ" sz="1300" dirty="0">
                <a:effectLst/>
                <a:ea typeface="MS Mincho" panose="02020609040205080304" pitchFamily="49" charset="-128"/>
                <a:cs typeface="Times New Roman" panose="02020603050405020304" pitchFamily="18" charset="0"/>
              </a:rPr>
              <a:t> a v elektronickém výstupu ze softwaru pro rozpočtování. Doporučené elektronické formáty jsou .</a:t>
            </a:r>
            <a:r>
              <a:rPr lang="cs-CZ" sz="1300" dirty="0" err="1">
                <a:effectLst/>
                <a:ea typeface="MS Mincho" panose="02020609040205080304" pitchFamily="49" charset="-128"/>
                <a:cs typeface="Times New Roman" panose="02020603050405020304" pitchFamily="18" charset="0"/>
              </a:rPr>
              <a:t>kz</a:t>
            </a:r>
            <a:r>
              <a:rPr lang="cs-CZ" sz="1300" dirty="0">
                <a:effectLst/>
                <a:ea typeface="MS Mincho" panose="02020609040205080304" pitchFamily="49" charset="-128"/>
                <a:cs typeface="Times New Roman" panose="02020603050405020304" pitchFamily="18" charset="0"/>
              </a:rPr>
              <a:t>, .</a:t>
            </a:r>
            <a:r>
              <a:rPr lang="cs-CZ" sz="1300" dirty="0" err="1">
                <a:effectLst/>
                <a:ea typeface="MS Mincho" panose="02020609040205080304" pitchFamily="49" charset="-128"/>
                <a:cs typeface="Times New Roman" panose="02020603050405020304" pitchFamily="18" charset="0"/>
              </a:rPr>
              <a:t>kza</a:t>
            </a:r>
            <a:r>
              <a:rPr lang="cs-CZ" sz="1300" dirty="0">
                <a:effectLst/>
                <a:ea typeface="MS Mincho" panose="02020609040205080304" pitchFamily="49" charset="-128"/>
                <a:cs typeface="Times New Roman" panose="02020603050405020304" pitchFamily="18" charset="0"/>
              </a:rPr>
              <a:t>, .</a:t>
            </a:r>
            <a:r>
              <a:rPr lang="cs-CZ" sz="1300" dirty="0" err="1">
                <a:effectLst/>
                <a:ea typeface="MS Mincho" panose="02020609040205080304" pitchFamily="49" charset="-128"/>
                <a:cs typeface="Times New Roman" panose="02020603050405020304" pitchFamily="18" charset="0"/>
              </a:rPr>
              <a:t>unixml</a:t>
            </a:r>
            <a:r>
              <a:rPr lang="cs-CZ" sz="1300" dirty="0">
                <a:effectLst/>
                <a:ea typeface="MS Mincho" panose="02020609040205080304" pitchFamily="49" charset="-128"/>
                <a:cs typeface="Times New Roman" panose="02020603050405020304" pitchFamily="18" charset="0"/>
              </a:rPr>
              <a:t>, .</a:t>
            </a:r>
            <a:r>
              <a:rPr lang="cs-CZ" sz="1300" dirty="0" err="1">
                <a:effectLst/>
                <a:ea typeface="MS Mincho" panose="02020609040205080304" pitchFamily="49" charset="-128"/>
                <a:cs typeface="Times New Roman" panose="02020603050405020304" pitchFamily="18" charset="0"/>
              </a:rPr>
              <a:t>rts</a:t>
            </a:r>
            <a:r>
              <a:rPr lang="cs-CZ" sz="1300" dirty="0">
                <a:effectLst/>
                <a:ea typeface="MS Mincho" panose="02020609040205080304" pitchFamily="49" charset="-128"/>
                <a:cs typeface="Times New Roman" panose="02020603050405020304" pitchFamily="18" charset="0"/>
              </a:rPr>
              <a:t>, .xc4, .</a:t>
            </a:r>
            <a:r>
              <a:rPr lang="cs-CZ" sz="1300" dirty="0" err="1">
                <a:effectLst/>
                <a:ea typeface="MS Mincho" panose="02020609040205080304" pitchFamily="49" charset="-128"/>
                <a:cs typeface="Times New Roman" panose="02020603050405020304" pitchFamily="18" charset="0"/>
              </a:rPr>
              <a:t>utf</a:t>
            </a:r>
            <a:r>
              <a:rPr lang="cs-CZ" sz="1300" dirty="0">
                <a:effectLst/>
                <a:ea typeface="MS Mincho" panose="02020609040205080304" pitchFamily="49" charset="-128"/>
                <a:cs typeface="Times New Roman" panose="02020603050405020304" pitchFamily="18" charset="0"/>
              </a:rPr>
              <a:t>, </a:t>
            </a:r>
            <a:r>
              <a:rPr lang="cs-CZ" sz="1300" dirty="0" err="1">
                <a:effectLst/>
                <a:ea typeface="MS Mincho" panose="02020609040205080304" pitchFamily="49" charset="-128"/>
                <a:cs typeface="Times New Roman" panose="02020603050405020304" pitchFamily="18" charset="0"/>
              </a:rPr>
              <a:t>StavData</a:t>
            </a:r>
            <a:r>
              <a:rPr lang="cs-CZ" sz="1300" dirty="0">
                <a:effectLst/>
                <a:ea typeface="MS Mincho" panose="02020609040205080304" pitchFamily="49" charset="-128"/>
                <a:cs typeface="Times New Roman" panose="02020603050405020304" pitchFamily="18" charset="0"/>
              </a:rPr>
              <a:t> a jakýkoliv uzamčený excelovský soubor, který je přímým výstupem softwaru pro rozpočtování.) a případně doplnění a/nebo objasnění této nabídky</a:t>
            </a:r>
          </a:p>
          <a:p>
            <a:pPr algn="just"/>
            <a:r>
              <a:rPr lang="cs-CZ" sz="1300" dirty="0">
                <a:effectLst/>
                <a:ea typeface="MS Mincho" panose="02020609040205080304" pitchFamily="49" charset="-128"/>
                <a:cs typeface="Times New Roman" panose="02020603050405020304" pitchFamily="18" charset="0"/>
              </a:rPr>
              <a:t>nabídky, které byly vyřazeny a případná doplnění a/nebo objasnění těchto nabídek</a:t>
            </a:r>
          </a:p>
          <a:p>
            <a:pPr algn="just"/>
            <a:r>
              <a:rPr lang="cs-CZ" sz="1300" dirty="0">
                <a:ea typeface="MS Mincho" panose="02020609040205080304" pitchFamily="49" charset="-128"/>
                <a:cs typeface="Times New Roman" panose="02020603050405020304" pitchFamily="18" charset="0"/>
              </a:rPr>
              <a:t>námitky, včetně jejich vypořádání podaných v rámci zadávacího řízení, popř. potvrzení o tom, že v rámci zadávacího řízení nebyly podány námitky</a:t>
            </a:r>
          </a:p>
          <a:p>
            <a:pPr algn="just"/>
            <a:r>
              <a:rPr lang="cs-CZ" sz="1300" dirty="0">
                <a:ea typeface="MS Mincho" panose="02020609040205080304" pitchFamily="49" charset="-128"/>
                <a:cs typeface="Times New Roman" panose="02020603050405020304" pitchFamily="18" charset="0"/>
              </a:rPr>
              <a:t>výstup z elektronického nástroje (např. export dokumentace, auditní data), který bude prokazovat časový průběh jednotlivých provedených úkonů v rámci zadávacího řízení v elektronickém nástroji. </a:t>
            </a:r>
          </a:p>
          <a:p>
            <a:pPr marL="0" indent="0" algn="just">
              <a:lnSpc>
                <a:spcPct val="100000"/>
              </a:lnSpc>
              <a:buNone/>
              <a:defRPr/>
            </a:pPr>
            <a:endParaRPr lang="cs-CZ" altLang="cs-CZ" sz="1300" b="1" dirty="0">
              <a:cs typeface="Arial" panose="020B0604020202020204" pitchFamily="34" charset="0"/>
            </a:endParaRPr>
          </a:p>
          <a:p>
            <a:pPr marL="0" indent="0" algn="just">
              <a:lnSpc>
                <a:spcPct val="100000"/>
              </a:lnSpc>
              <a:buNone/>
              <a:defRPr/>
            </a:pPr>
            <a:endParaRPr lang="cs-CZ" altLang="cs-CZ" sz="1300" b="1" dirty="0">
              <a:cs typeface="Arial" panose="020B0604020202020204" pitchFamily="34" charset="0"/>
            </a:endParaRPr>
          </a:p>
          <a:p>
            <a:pPr marL="0" indent="0" algn="just">
              <a:lnSpc>
                <a:spcPct val="100000"/>
              </a:lnSpc>
              <a:buNone/>
              <a:defRPr/>
            </a:pPr>
            <a:r>
              <a:rPr lang="cs-CZ" altLang="cs-CZ" sz="1300" b="1" dirty="0">
                <a:cs typeface="Arial" panose="020B0604020202020204" pitchFamily="34" charset="0"/>
              </a:rPr>
              <a:t>3. FÁZE</a:t>
            </a:r>
          </a:p>
          <a:p>
            <a:pPr algn="just"/>
            <a:r>
              <a:rPr lang="cs-CZ" sz="1300" dirty="0">
                <a:ea typeface="MS Mincho" panose="02020609040205080304" pitchFamily="49" charset="-128"/>
                <a:cs typeface="Times New Roman" panose="02020603050405020304" pitchFamily="18" charset="0"/>
              </a:rPr>
              <a:t>uzavřená smlouva na plnění zakázky včetně příloh</a:t>
            </a:r>
          </a:p>
          <a:p>
            <a:pPr algn="just"/>
            <a:r>
              <a:rPr lang="cs-CZ" sz="1300" dirty="0">
                <a:ea typeface="MS Mincho" panose="02020609040205080304" pitchFamily="49" charset="-128"/>
                <a:cs typeface="Times New Roman" panose="02020603050405020304" pitchFamily="18" charset="0"/>
              </a:rPr>
              <a:t>písemná zpráva zadavatele dle ZZVZ/ZVZ</a:t>
            </a:r>
          </a:p>
          <a:p>
            <a:pPr algn="just"/>
            <a:r>
              <a:rPr lang="cs-CZ" sz="1300" dirty="0">
                <a:ea typeface="MS Mincho" panose="02020609040205080304" pitchFamily="49" charset="-128"/>
                <a:cs typeface="Times New Roman" panose="02020603050405020304" pitchFamily="18" charset="0"/>
              </a:rPr>
              <a:t>splnění </a:t>
            </a:r>
            <a:r>
              <a:rPr lang="cs-CZ" sz="1300" dirty="0" err="1">
                <a:ea typeface="MS Mincho" panose="02020609040205080304" pitchFamily="49" charset="-128"/>
                <a:cs typeface="Times New Roman" panose="02020603050405020304" pitchFamily="18" charset="0"/>
              </a:rPr>
              <a:t>uveřejňovacích</a:t>
            </a:r>
            <a:r>
              <a:rPr lang="cs-CZ" sz="1300" dirty="0">
                <a:ea typeface="MS Mincho" panose="02020609040205080304" pitchFamily="49" charset="-128"/>
                <a:cs typeface="Times New Roman" panose="02020603050405020304" pitchFamily="18" charset="0"/>
              </a:rPr>
              <a:t> povinností dle § 126 ZZVZ, § 219 ZZVZ</a:t>
            </a:r>
          </a:p>
          <a:p>
            <a:pPr marL="0" indent="0" algn="just">
              <a:buNone/>
            </a:pPr>
            <a:r>
              <a:rPr lang="cs-CZ" sz="1300">
                <a:ea typeface="MS Mincho" panose="02020609040205080304" pitchFamily="49" charset="-128"/>
                <a:cs typeface="Times New Roman" panose="02020603050405020304" pitchFamily="18" charset="0"/>
              </a:rPr>
              <a:t>+  další </a:t>
            </a:r>
            <a:r>
              <a:rPr lang="cs-CZ" sz="1300" dirty="0">
                <a:ea typeface="MS Mincho" panose="02020609040205080304" pitchFamily="49" charset="-128"/>
                <a:cs typeface="Times New Roman" panose="02020603050405020304" pitchFamily="18" charset="0"/>
              </a:rPr>
              <a:t>dokumenty (např. pojistné smlouvy, BZ, ESM, ČP k mezinárodním sankcím,..)</a:t>
            </a:r>
          </a:p>
          <a:p>
            <a:endParaRPr lang="cs-CZ" altLang="cs-CZ" sz="1800" dirty="0">
              <a:cs typeface="Arial" panose="020B0604020202020204" pitchFamily="34" charset="0"/>
            </a:endParaRPr>
          </a:p>
        </p:txBody>
      </p:sp>
    </p:spTree>
    <p:extLst>
      <p:ext uri="{BB962C8B-B14F-4D97-AF65-F5344CB8AC3E}">
        <p14:creationId xmlns:p14="http://schemas.microsoft.com/office/powerpoint/2010/main" val="2652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F44BF369-57A0-E347-0D40-70080C77634D}"/>
              </a:ext>
            </a:extLst>
          </p:cNvPr>
          <p:cNvSpPr/>
          <p:nvPr/>
        </p:nvSpPr>
        <p:spPr>
          <a:xfrm>
            <a:off x="558372" y="501033"/>
            <a:ext cx="7667168" cy="5783899"/>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8" name="Skupina 7">
            <a:extLst>
              <a:ext uri="{FF2B5EF4-FFF2-40B4-BE49-F238E27FC236}">
                <a16:creationId xmlns:a16="http://schemas.microsoft.com/office/drawing/2014/main" id="{598558D9-0919-EA95-F711-8F6F33CA9B80}"/>
              </a:ext>
            </a:extLst>
          </p:cNvPr>
          <p:cNvGrpSpPr/>
          <p:nvPr/>
        </p:nvGrpSpPr>
        <p:grpSpPr>
          <a:xfrm>
            <a:off x="918460" y="272373"/>
            <a:ext cx="3340031" cy="458550"/>
            <a:chOff x="-373475" y="22585"/>
            <a:chExt cx="5936520" cy="472320"/>
          </a:xfrm>
        </p:grpSpPr>
        <p:sp>
          <p:nvSpPr>
            <p:cNvPr id="9" name="Obdélník: se zakulacenými rohy 8">
              <a:extLst>
                <a:ext uri="{FF2B5EF4-FFF2-40B4-BE49-F238E27FC236}">
                  <a16:creationId xmlns:a16="http://schemas.microsoft.com/office/drawing/2014/main" id="{2D85890A-6925-72B9-7805-68ECB77B5B96}"/>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0" name="Obdélník: se zakulacenými rohy 6">
              <a:extLst>
                <a:ext uri="{FF2B5EF4-FFF2-40B4-BE49-F238E27FC236}">
                  <a16:creationId xmlns:a16="http://schemas.microsoft.com/office/drawing/2014/main" id="{E1BDCC9E-459A-4457-D08A-303DA48669B7}"/>
                </a:ext>
              </a:extLst>
            </p:cNvPr>
            <p:cNvSpPr txBox="1"/>
            <p:nvPr/>
          </p:nvSpPr>
          <p:spPr>
            <a:xfrm>
              <a:off x="-373475" y="45009"/>
              <a:ext cx="5936520"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600" b="0" i="0" u="none" strike="noStrike" kern="1200" cap="none" spc="0" normalizeH="0" baseline="0" noProof="0" dirty="0">
                  <a:ln>
                    <a:noFill/>
                  </a:ln>
                  <a:solidFill>
                    <a:sysClr val="window" lastClr="FFFFFF"/>
                  </a:solidFill>
                  <a:effectLst/>
                  <a:uLnTx/>
                  <a:uFillTx/>
                  <a:latin typeface="Calibri"/>
                  <a:ea typeface="+mn-ea"/>
                  <a:cs typeface="+mn-cs"/>
                </a:rPr>
                <a:t>Předkládaná  dokumentace</a:t>
              </a:r>
            </a:p>
          </p:txBody>
        </p:sp>
      </p:grpSp>
      <p:sp>
        <p:nvSpPr>
          <p:cNvPr id="11" name="Slide Number Placeholder 4">
            <a:extLst>
              <a:ext uri="{FF2B5EF4-FFF2-40B4-BE49-F238E27FC236}">
                <a16:creationId xmlns:a16="http://schemas.microsoft.com/office/drawing/2014/main" id="{76C57725-48FD-160B-57FE-549F68DD0C03}"/>
              </a:ext>
            </a:extLst>
          </p:cNvPr>
          <p:cNvSpPr txBox="1">
            <a:spLocks/>
          </p:cNvSpPr>
          <p:nvPr/>
        </p:nvSpPr>
        <p:spPr>
          <a:xfrm>
            <a:off x="183137" y="6369612"/>
            <a:ext cx="5004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00C4B2-41BC-D741-8B94-B76DB6967C01}" type="slidenum">
              <a:rPr lang="en-US" sz="1200" smtClean="0">
                <a:solidFill>
                  <a:srgbClr val="00529C"/>
                </a:solidFill>
                <a:latin typeface="Arial" panose="020B0604020202020204" pitchFamily="34" charset="0"/>
                <a:cs typeface="Arial" panose="020B0604020202020204" pitchFamily="34" charset="0"/>
              </a:rPr>
              <a:pPr/>
              <a:t>12</a:t>
            </a:fld>
            <a:endParaRPr lang="en-US" dirty="0">
              <a:solidFill>
                <a:srgbClr val="00529C"/>
              </a:solidFill>
              <a:latin typeface="Arial" panose="020B0604020202020204" pitchFamily="34" charset="0"/>
              <a:cs typeface="Arial" panose="020B0604020202020204" pitchFamily="34" charset="0"/>
            </a:endParaRPr>
          </a:p>
        </p:txBody>
      </p:sp>
      <p:sp>
        <p:nvSpPr>
          <p:cNvPr id="5" name="Zástupný symbol pro obsah 2">
            <a:extLst>
              <a:ext uri="{FF2B5EF4-FFF2-40B4-BE49-F238E27FC236}">
                <a16:creationId xmlns:a16="http://schemas.microsoft.com/office/drawing/2014/main" id="{01A695B8-D4F0-AFDA-4D2F-47911FD87910}"/>
              </a:ext>
            </a:extLst>
          </p:cNvPr>
          <p:cNvSpPr txBox="1">
            <a:spLocks/>
          </p:cNvSpPr>
          <p:nvPr/>
        </p:nvSpPr>
        <p:spPr>
          <a:xfrm>
            <a:off x="766353" y="886618"/>
            <a:ext cx="7158447" cy="50847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cs-CZ" altLang="cs-CZ" sz="1300" b="1" dirty="0">
                <a:cs typeface="Arial" panose="020B0604020202020204" pitchFamily="34" charset="0"/>
              </a:rPr>
              <a:t>4. FÁZE </a:t>
            </a:r>
          </a:p>
          <a:p>
            <a:pPr algn="just"/>
            <a:r>
              <a:rPr lang="cs-CZ" sz="1300" dirty="0">
                <a:effectLst/>
                <a:ea typeface="MS Mincho" panose="02020609040205080304" pitchFamily="49" charset="-128"/>
                <a:cs typeface="Times New Roman" panose="02020603050405020304" pitchFamily="18" charset="0"/>
              </a:rPr>
              <a:t>návrh dodatku včetně příloh</a:t>
            </a:r>
          </a:p>
          <a:p>
            <a:pPr algn="just"/>
            <a:r>
              <a:rPr lang="cs-CZ" sz="1300" dirty="0">
                <a:ea typeface="MS Mincho" panose="02020609040205080304" pitchFamily="49" charset="-128"/>
                <a:cs typeface="Times New Roman" panose="02020603050405020304" pitchFamily="18" charset="0"/>
              </a:rPr>
              <a:t>tabulka Přehled změny smlouvy – příloha č. 37 OPŽP (pokud dochází ke změně ceny)</a:t>
            </a:r>
            <a:endParaRPr lang="cs-CZ" sz="1300" dirty="0">
              <a:effectLst/>
              <a:ea typeface="MS Mincho" panose="02020609040205080304" pitchFamily="49" charset="-128"/>
              <a:cs typeface="Times New Roman" panose="02020603050405020304" pitchFamily="18" charset="0"/>
            </a:endParaRPr>
          </a:p>
          <a:p>
            <a:pPr algn="just"/>
            <a:r>
              <a:rPr lang="cs-CZ" sz="1300" dirty="0">
                <a:effectLst/>
                <a:ea typeface="MS Mincho" panose="02020609040205080304" pitchFamily="49" charset="-128"/>
                <a:cs typeface="Times New Roman" panose="02020603050405020304" pitchFamily="18" charset="0"/>
              </a:rPr>
              <a:t>v případě zakázky na stavební práce:</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odůvodnění přímého zadání dodavateli, který realizuje původní zakázku, s odkazem na ustanovení právního předpisu, který takový postup umožňuje; odůvodnění proč ke změně dochází z pohledu realizace stavebních prací a srozumitelný popis změny vč. specifikace použitých materiálů nebo technologií</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ocenění změn v rozpočtu stavebních prací – podrobný položkový rozpočet změny vypracovaný ve shodné struktuře a formátu jako byl předložen vysoutěžený položkový rozpočet stavby</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projektová dokumentace ke změnám v provádění stavebních prací, je-li relevantní</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případná další dokumentace, prokazující oprávněnost přímého zadání dodavateli, který realizuje původní zakázku (např. odborné posudky, vyžadující provedení dodatečných stavebních prací)</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fotodokumentace k předkládanému požadavku na změny v provádění stavebních prací</a:t>
            </a:r>
          </a:p>
          <a:p>
            <a:pPr lvl="1" algn="just">
              <a:buFont typeface="Courier New" panose="02070309020205020404" pitchFamily="49" charset="0"/>
              <a:buChar char="o"/>
            </a:pPr>
            <a:r>
              <a:rPr lang="cs-CZ" sz="1300" dirty="0">
                <a:effectLst/>
                <a:ea typeface="MS Mincho" panose="02020609040205080304" pitchFamily="49" charset="-128"/>
                <a:cs typeface="Times New Roman" panose="02020603050405020304" pitchFamily="18" charset="0"/>
              </a:rPr>
              <a:t>ke všem dodatkům a změnovým listům je nutné doložit také informaci, zda vícepráce uvedené v dodatku/změnovém listu jsou vedeny jako způsobilé nebo nezpůsobilé</a:t>
            </a:r>
            <a:endParaRPr lang="cs-CZ" sz="1300" dirty="0">
              <a:ea typeface="MS Mincho" panose="02020609040205080304" pitchFamily="49" charset="-128"/>
              <a:cs typeface="Times New Roman" panose="02020603050405020304" pitchFamily="18" charset="0"/>
            </a:endParaRPr>
          </a:p>
          <a:p>
            <a:pPr marL="0" indent="0" algn="just">
              <a:lnSpc>
                <a:spcPct val="100000"/>
              </a:lnSpc>
              <a:buNone/>
              <a:defRPr/>
            </a:pPr>
            <a:endParaRPr lang="cs-CZ" altLang="cs-CZ" sz="1300" b="1" dirty="0">
              <a:cs typeface="Arial" panose="020B0604020202020204" pitchFamily="34" charset="0"/>
            </a:endParaRPr>
          </a:p>
          <a:p>
            <a:pPr marL="0" indent="0" algn="just">
              <a:lnSpc>
                <a:spcPct val="100000"/>
              </a:lnSpc>
              <a:buNone/>
              <a:defRPr/>
            </a:pPr>
            <a:r>
              <a:rPr lang="cs-CZ" altLang="cs-CZ" sz="1300" b="1" dirty="0">
                <a:cs typeface="Arial" panose="020B0604020202020204" pitchFamily="34" charset="0"/>
              </a:rPr>
              <a:t>5. FÁZE</a:t>
            </a:r>
          </a:p>
          <a:p>
            <a:pPr algn="just"/>
            <a:r>
              <a:rPr lang="cs-CZ" sz="1300" dirty="0">
                <a:ea typeface="MS Mincho" panose="02020609040205080304" pitchFamily="49" charset="-128"/>
                <a:cs typeface="Times New Roman" panose="02020603050405020304" pitchFamily="18" charset="0"/>
              </a:rPr>
              <a:t>uzavřený dodatek včetně příloh</a:t>
            </a:r>
          </a:p>
          <a:p>
            <a:pPr algn="just"/>
            <a:r>
              <a:rPr lang="cs-CZ" sz="1300" dirty="0">
                <a:ea typeface="MS Mincho" panose="02020609040205080304" pitchFamily="49" charset="-128"/>
                <a:cs typeface="Times New Roman" panose="02020603050405020304" pitchFamily="18" charset="0"/>
              </a:rPr>
              <a:t>splnění </a:t>
            </a:r>
            <a:r>
              <a:rPr lang="cs-CZ" sz="1300" dirty="0" err="1">
                <a:ea typeface="MS Mincho" panose="02020609040205080304" pitchFamily="49" charset="-128"/>
                <a:cs typeface="Times New Roman" panose="02020603050405020304" pitchFamily="18" charset="0"/>
              </a:rPr>
              <a:t>uveřejňovacích</a:t>
            </a:r>
            <a:r>
              <a:rPr lang="cs-CZ" sz="1300" dirty="0">
                <a:ea typeface="MS Mincho" panose="02020609040205080304" pitchFamily="49" charset="-128"/>
                <a:cs typeface="Times New Roman" panose="02020603050405020304" pitchFamily="18" charset="0"/>
              </a:rPr>
              <a:t> povinností dle ust.§219 ZZVZ</a:t>
            </a:r>
          </a:p>
          <a:p>
            <a:endParaRPr lang="cs-CZ" altLang="cs-CZ" sz="1800" dirty="0">
              <a:cs typeface="Arial" panose="020B0604020202020204" pitchFamily="34" charset="0"/>
            </a:endParaRPr>
          </a:p>
        </p:txBody>
      </p:sp>
    </p:spTree>
    <p:extLst>
      <p:ext uri="{BB962C8B-B14F-4D97-AF65-F5344CB8AC3E}">
        <p14:creationId xmlns:p14="http://schemas.microsoft.com/office/powerpoint/2010/main" val="39114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NEJČASTĚJŠÍ POCHYBENÍ </a:t>
            </a:r>
          </a:p>
          <a:p>
            <a:pPr algn="ctr"/>
            <a:r>
              <a:rPr lang="cs-CZ" sz="4000" dirty="0">
                <a:solidFill>
                  <a:schemeClr val="bg1"/>
                </a:solidFill>
                <a:latin typeface="Calibri"/>
              </a:rPr>
              <a:t>PŘI ZADÁVÁNÍ VZ DLE ZZVZ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303855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z oblasti stanovení předmětu VZ</a:t>
            </a:r>
            <a:endParaRPr lang="en-US" sz="2600" dirty="0"/>
          </a:p>
        </p:txBody>
      </p:sp>
      <p:grpSp>
        <p:nvGrpSpPr>
          <p:cNvPr id="9" name="Skupina 8">
            <a:extLst>
              <a:ext uri="{FF2B5EF4-FFF2-40B4-BE49-F238E27FC236}">
                <a16:creationId xmlns:a16="http://schemas.microsoft.com/office/drawing/2014/main" id="{6787CBC6-0513-4157-A108-625834A2CA96}"/>
              </a:ext>
            </a:extLst>
          </p:cNvPr>
          <p:cNvGrpSpPr/>
          <p:nvPr/>
        </p:nvGrpSpPr>
        <p:grpSpPr>
          <a:xfrm>
            <a:off x="322032" y="1160142"/>
            <a:ext cx="8121276" cy="2268857"/>
            <a:chOff x="-181768" y="259618"/>
            <a:chExt cx="6902047" cy="1698934"/>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181768" y="259618"/>
              <a:ext cx="6902047"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chemeClr val="tx1"/>
                  </a:solidFill>
                  <a:latin typeface="Calibri" panose="020F0502020204030204" pitchFamily="34" charset="0"/>
                  <a:cs typeface="Calibri" panose="020F0502020204030204" pitchFamily="34" charset="0"/>
                </a:rPr>
                <a:t>Funkční celek tvořen místní, věcnou a časovou souvislostí. Větší důraz kladen na funkci plnění, tj. na cíle a záměry zadavatele.</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zadavatel rozdělí jednu VZ tak, že dojde ke snížení PH pod limity stanovené nařízením vlády pro ZZVZ (např. přístroje tvořící jeden celek a vzájemně nezbytné k funkčnosti zadá ve více VZ v režimu odpovídajícím vždy jen dané části a nikoliv celkové hodnotě všech částí/VZ).</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diskriminační sloučení předmětu VZ (např. sloučení stavebních prací a dodávky přístrojového vybavení, nábytku, IT vybavení atd., čímž omezí okruh dodavatelů).</a:t>
              </a: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832198" y="921941"/>
            <a:ext cx="4902525"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algn="l" defTabSz="577850">
                <a:lnSpc>
                  <a:spcPct val="90000"/>
                </a:lnSpc>
                <a:spcBef>
                  <a:spcPct val="0"/>
                </a:spcBef>
                <a:spcAft>
                  <a:spcPct val="35000"/>
                </a:spcAft>
                <a:buNone/>
                <a:tabLst>
                  <a:tab pos="93663" algn="l"/>
                  <a:tab pos="177800" algn="l"/>
                </a:tabLst>
              </a:pPr>
              <a:r>
                <a:rPr lang="cs-CZ" sz="16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308621" y="3752531"/>
            <a:ext cx="8103859" cy="2603819"/>
            <a:chOff x="-148715" y="2300826"/>
            <a:chExt cx="6868450" cy="1447241"/>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148715" y="2300826"/>
              <a:ext cx="6868450" cy="14472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Porušení § 36 odst. 1 ZZVZ a zásady zákazu diskriminace příliš „úzkým“, nebo naopak příliš obecným vymezením technických podmínek (obvykle směřujících k jednomu výrobku):</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např. požadavek, aby nějaký výrobek měl „jednoduché ovládání bez tlačítek, spínačů“ – takový požadavek vede k jednomu jedinému výrobku na trhu a současně je zcela neopodstatněný vzhledem ke způsobu a prostředí použití.</a:t>
              </a:r>
            </a:p>
            <a:p>
              <a:pPr marL="857250" lvl="3" indent="-285750" algn="just" defTabSz="533400">
                <a:lnSpc>
                  <a:spcPct val="90000"/>
                </a:lnSpc>
                <a:spcBef>
                  <a:spcPct val="0"/>
                </a:spcBef>
                <a:spcAft>
                  <a:spcPts val="600"/>
                </a:spcAft>
                <a:buFont typeface="Arial" panose="020B0604020202020204" pitchFamily="34" charset="0"/>
                <a:buChar char="•"/>
              </a:pPr>
              <a:r>
                <a:rPr lang="cs-CZ" sz="1200" dirty="0">
                  <a:solidFill>
                    <a:sysClr val="windowText" lastClr="000000">
                      <a:hueOff val="0"/>
                      <a:satOff val="0"/>
                      <a:lumOff val="0"/>
                      <a:alphaOff val="0"/>
                    </a:sysClr>
                  </a:solidFill>
                  <a:latin typeface="Calibri"/>
                </a:rPr>
                <a:t>požadavek např. na to, aby HDD měl technologii </a:t>
              </a:r>
              <a:r>
                <a:rPr lang="cs-CZ" sz="1200" dirty="0" err="1">
                  <a:solidFill>
                    <a:sysClr val="windowText" lastClr="000000">
                      <a:hueOff val="0"/>
                      <a:satOff val="0"/>
                      <a:lumOff val="0"/>
                      <a:alphaOff val="0"/>
                    </a:sysClr>
                  </a:solidFill>
                  <a:latin typeface="Calibri"/>
                </a:rPr>
                <a:t>IntelliPower</a:t>
              </a:r>
              <a:r>
                <a:rPr lang="cs-CZ" sz="1200" dirty="0">
                  <a:solidFill>
                    <a:sysClr val="windowText" lastClr="000000">
                      <a:hueOff val="0"/>
                      <a:satOff val="0"/>
                      <a:lumOff val="0"/>
                      <a:alphaOff val="0"/>
                    </a:sysClr>
                  </a:solidFill>
                  <a:latin typeface="Calibri"/>
                </a:rPr>
                <a:t>, což je označení funkčnosti vlastní produktům firmy Western Digital, ale jiné firmy tu samou technologii nabízejí také jen pod jiným označením.</a:t>
              </a:r>
            </a:p>
            <a:p>
              <a:pPr marL="857250" lvl="3" indent="-285750" algn="just" defTabSz="533400">
                <a:lnSpc>
                  <a:spcPct val="90000"/>
                </a:lnSpc>
                <a:spcBef>
                  <a:spcPct val="0"/>
                </a:spcBef>
                <a:spcAft>
                  <a:spcPts val="600"/>
                </a:spcAft>
                <a:buFont typeface="Arial" panose="020B0604020202020204" pitchFamily="34" charset="0"/>
                <a:buChar char="•"/>
              </a:pPr>
              <a:r>
                <a:rPr lang="cs-CZ" sz="1200" dirty="0">
                  <a:solidFill>
                    <a:sysClr val="windowText" lastClr="000000">
                      <a:hueOff val="0"/>
                      <a:satOff val="0"/>
                      <a:lumOff val="0"/>
                      <a:alphaOff val="0"/>
                    </a:sysClr>
                  </a:solidFill>
                  <a:latin typeface="Calibri"/>
                </a:rPr>
                <a:t>n</a:t>
              </a:r>
              <a:r>
                <a:rPr lang="cs-CZ" sz="1200" kern="1200" dirty="0">
                  <a:solidFill>
                    <a:sysClr val="windowText" lastClr="000000">
                      <a:hueOff val="0"/>
                      <a:satOff val="0"/>
                      <a:lumOff val="0"/>
                      <a:alphaOff val="0"/>
                    </a:sysClr>
                  </a:solidFill>
                  <a:latin typeface="Calibri"/>
                  <a:ea typeface="+mn-ea"/>
                  <a:cs typeface="+mn-cs"/>
                </a:rPr>
                <a:t>eposkytnutí ZD v podrobnostech nezbytných pro zpracování </a:t>
              </a:r>
              <a:r>
                <a:rPr lang="cs-CZ" sz="1200" dirty="0">
                  <a:solidFill>
                    <a:sysClr val="windowText" lastClr="000000">
                      <a:hueOff val="0"/>
                      <a:satOff val="0"/>
                      <a:lumOff val="0"/>
                      <a:alphaOff val="0"/>
                    </a:sysClr>
                  </a:solidFill>
                  <a:latin typeface="Calibri"/>
                </a:rPr>
                <a:t>nabídky – příliš obecná definice předmětu plnění (např. požadavek na dodání „učebnic pro výuku jazyků“ bez další podrobnosti; měrná jednotka typu komplet, soubor v položkovém rozpočtu bez detailního popisu).</a:t>
              </a: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758662" y="3518646"/>
            <a:ext cx="4585795" cy="560880"/>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1022960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24" name="Obdélník 23">
            <a:extLst>
              <a:ext uri="{FF2B5EF4-FFF2-40B4-BE49-F238E27FC236}">
                <a16:creationId xmlns:a16="http://schemas.microsoft.com/office/drawing/2014/main" id="{4BCE376A-89A1-4CC0-B024-9BC488C1B976}"/>
              </a:ext>
            </a:extLst>
          </p:cNvPr>
          <p:cNvSpPr/>
          <p:nvPr/>
        </p:nvSpPr>
        <p:spPr>
          <a:xfrm>
            <a:off x="536290" y="459431"/>
            <a:ext cx="7637766" cy="607389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6" name="Skupina 25">
            <a:extLst>
              <a:ext uri="{FF2B5EF4-FFF2-40B4-BE49-F238E27FC236}">
                <a16:creationId xmlns:a16="http://schemas.microsoft.com/office/drawing/2014/main" id="{DA1EBB8A-82C5-45CE-93F6-99B710EF8618}"/>
              </a:ext>
            </a:extLst>
          </p:cNvPr>
          <p:cNvGrpSpPr/>
          <p:nvPr/>
        </p:nvGrpSpPr>
        <p:grpSpPr>
          <a:xfrm>
            <a:off x="721621" y="203057"/>
            <a:ext cx="6786423" cy="501758"/>
            <a:chOff x="330425" y="2172811"/>
            <a:chExt cx="4625961" cy="531360"/>
          </a:xfrm>
        </p:grpSpPr>
        <p:sp>
          <p:nvSpPr>
            <p:cNvPr id="27" name="Obdélník: se zakulacenými rohy 26">
              <a:extLst>
                <a:ext uri="{FF2B5EF4-FFF2-40B4-BE49-F238E27FC236}">
                  <a16:creationId xmlns:a16="http://schemas.microsoft.com/office/drawing/2014/main" id="{130A2B6E-A2F5-415B-84C2-03389DF26055}"/>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bdélník: se zakulacenými rohy 10">
              <a:extLst>
                <a:ext uri="{FF2B5EF4-FFF2-40B4-BE49-F238E27FC236}">
                  <a16:creationId xmlns:a16="http://schemas.microsoft.com/office/drawing/2014/main" id="{1AB4B7F3-E5D5-40C5-A3EB-ED7A01A58352}"/>
                </a:ext>
              </a:extLst>
            </p:cNvPr>
            <p:cNvSpPr txBox="1"/>
            <p:nvPr/>
          </p:nvSpPr>
          <p:spPr>
            <a:xfrm>
              <a:off x="356364" y="2198750"/>
              <a:ext cx="4574083"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2" name="Obdélník 1">
            <a:extLst>
              <a:ext uri="{FF2B5EF4-FFF2-40B4-BE49-F238E27FC236}">
                <a16:creationId xmlns:a16="http://schemas.microsoft.com/office/drawing/2014/main" id="{C3138242-7EAA-413A-A6E9-379B841ACD3B}"/>
              </a:ext>
            </a:extLst>
          </p:cNvPr>
          <p:cNvSpPr/>
          <p:nvPr/>
        </p:nvSpPr>
        <p:spPr>
          <a:xfrm>
            <a:off x="819033" y="290154"/>
            <a:ext cx="7540354" cy="338554"/>
          </a:xfrm>
          <a:prstGeom prst="rect">
            <a:avLst/>
          </a:prstGeom>
        </p:spPr>
        <p:txBody>
          <a:bodyPr wrap="square">
            <a:spAutoFit/>
          </a:bodyPr>
          <a:lstStyle/>
          <a:p>
            <a:pPr lvl="0">
              <a:buNone/>
            </a:pPr>
            <a:r>
              <a:rPr lang="pl-PL" sz="1600" dirty="0">
                <a:solidFill>
                  <a:sysClr val="window" lastClr="FFFFFF"/>
                </a:solidFill>
                <a:latin typeface="Calibri"/>
              </a:rPr>
              <a:t>Odkazy na obchodní názvy a značky – § 89 odst. 5 a 6 ZZVZ a § 36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E51FC049-69D0-41B3-922D-F9E90A98A909}"/>
              </a:ext>
            </a:extLst>
          </p:cNvPr>
          <p:cNvSpPr/>
          <p:nvPr/>
        </p:nvSpPr>
        <p:spPr>
          <a:xfrm>
            <a:off x="683568" y="732786"/>
            <a:ext cx="7178307" cy="6032421"/>
          </a:xfrm>
          <a:prstGeom prst="rect">
            <a:avLst/>
          </a:prstGeom>
        </p:spPr>
        <p:txBody>
          <a:bodyPr wrap="square">
            <a:spAutoFit/>
          </a:bodyPr>
          <a:lstStyle/>
          <a:p>
            <a:pPr marL="285750" lvl="0"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 89 odst. 5 ZZVZ stanoví, že není-li to odůvodněno předmětem veřejné zakázky, zadavatel nesmí zvýhodnit nebo znevýhodnit určité dodavatele nebo výrobky tím, že technické podmínky stanoví prostřednictvím přímého nebo nepřímého odkazu na: </a:t>
            </a:r>
          </a:p>
          <a:p>
            <a:pPr marL="742950" lvl="1" indent="-285750" algn="just" defTabSz="533400">
              <a:lnSpc>
                <a:spcPct val="90000"/>
              </a:lnSpc>
              <a:spcBef>
                <a:spcPts val="600"/>
              </a:spcBef>
              <a:buFont typeface="Arial" panose="020B0604020202020204" pitchFamily="34" charset="0"/>
              <a:buChar cha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určité dodavatele nebo výrobky, nebo</a:t>
            </a:r>
          </a:p>
          <a:p>
            <a:pPr marL="742950" lvl="1" indent="-285750" algn="just" defTabSz="533400">
              <a:lnSpc>
                <a:spcPct val="90000"/>
              </a:lnSpc>
              <a:spcBef>
                <a:spcPts val="600"/>
              </a:spcBef>
              <a:buFont typeface="Arial" panose="020B0604020202020204" pitchFamily="34" charset="0"/>
              <a:buChar cha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patenty na vynálezy, užitné vzory, průmyslové vzory, ochranné známky nebo označení 	   původu.</a:t>
            </a:r>
          </a:p>
          <a:p>
            <a:pPr marL="285750" lvl="0"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stanovení technických podmínek nemůže být bez jejich označení dostatečně přesné nebo srozumitelné, je zadavatel povinen u každého takového odkazu dle § 89 odst. 5 a 6 ZZVZ uvést možnost nabídnout rovnocenné řešení.</a:t>
            </a:r>
          </a:p>
          <a:p>
            <a:pPr marL="285750"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Generální klauzule ve smyslu: </a:t>
            </a:r>
            <a:r>
              <a:rPr lang="cs-CZ" sz="1300" i="1" dirty="0">
                <a:latin typeface="Calibri" panose="020F0502020204030204" pitchFamily="34" charset="0"/>
                <a:cs typeface="Calibri" panose="020F0502020204030204" pitchFamily="34" charset="0"/>
              </a:rPr>
              <a:t>„Pokud se v zadávací dokumentaci nebo v jejích přílohách vyskytnou obchodní názvy některých výrobků nebo služeb, případně jiná označení mající vztah ke konkrétnímu dodavateli, jedná se o vymezení předpokládaného standardu plnění a účastník je oprávněn nabídnout jiné technicky a kvalitativně srovnatelné řešení.“</a:t>
            </a:r>
            <a:r>
              <a:rPr lang="cs-CZ" sz="1300" dirty="0">
                <a:latin typeface="Calibri" panose="020F0502020204030204" pitchFamily="34" charset="0"/>
                <a:cs typeface="Calibri" panose="020F0502020204030204" pitchFamily="34" charset="0"/>
              </a:rPr>
              <a:t> </a:t>
            </a: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285750" lvl="0" indent="-285750" algn="just" defTabSz="533400">
              <a:lnSpc>
                <a:spcPct val="90000"/>
              </a:lnSpc>
              <a:spcBef>
                <a:spcPts val="600"/>
              </a:spcBef>
              <a:buFont typeface="Wingdings" panose="05000000000000000000" pitchFamily="2" charset="2"/>
              <a:buChar char="q"/>
              <a:defRPr/>
            </a:pPr>
            <a:r>
              <a:rPr lang="cs-CZ" sz="1300" dirty="0">
                <a:latin typeface="Calibri" panose="020F0502020204030204" pitchFamily="34" charset="0"/>
                <a:cs typeface="Calibri" panose="020F0502020204030204" pitchFamily="34" charset="0"/>
              </a:rPr>
              <a:t>Na ZPŘ § 89 odst. 5 a 6 ZZVZ vysloveně nedopadají, ale použije se § 36 odst. 1 ZZVZ, který stanoví, že zadávací podmínky nesmí být stanoveny tak, aby určitým dodavatelům bezdůvodně přímo nebo nepřímo zaručovaly konkurenční výhodu nebo vytvářely bezdůvodné překážky hospodářské soutěže.</a:t>
            </a:r>
          </a:p>
          <a:p>
            <a:pPr marL="285750" lvl="1" indent="-285750" algn="just" defTabSz="533400">
              <a:lnSpc>
                <a:spcPct val="90000"/>
              </a:lnSpc>
              <a:spcBef>
                <a:spcPts val="6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Je přípustné v zadávacích podmínkách pomocí obchodních názvů a značek popsat stávající vybavení/zařízení zadavatele, se kterým má být nově dodávané plnění kompatibilní. Zadavatel by měl určit, co taková kompatibilita znamená/má obsahovat a zajišťovat. Požadavek na plnou kompatibilitu např. u ICT zakázek často vede pouze k produktům značky, kterou už zadavatel používá. </a:t>
            </a:r>
          </a:p>
          <a:p>
            <a:pPr marL="285750" lvl="1" indent="-285750" algn="just" defTabSz="533400">
              <a:lnSpc>
                <a:spcPct val="90000"/>
              </a:lnSpc>
              <a:spcBef>
                <a:spcPts val="6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ÚOHS-S0069/2020/VZ – </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„Zadavatel stanovil zadávací podmínky v rozporu s § 89 odst. 5 a 6 ZZVZ, když zvýhodnil určité dodavatele a výrobky tím, že v příloze „Tabulka s technickými parametry“ ZD a v čl. 5.6. „NORMY NEBO TECHNICKÉ DOKUMENTY OBSAŽENÉ V ZADÁVACÍ DOKUMENTACI“ ZD stanovil technické podmínky prostřednictvím přímých odkazů na konkrétní výrobky…(Karl </a:t>
            </a:r>
            <a:r>
              <a:rPr lang="cs-CZ" sz="1300" i="1"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Storz</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 </a:t>
            </a:r>
            <a:r>
              <a:rPr lang="cs-CZ" sz="1300" i="1"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Aesculab</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 </a:t>
            </a:r>
          </a:p>
          <a:p>
            <a:pPr marL="285750" lvl="1" indent="-285750" algn="just" defTabSz="533400">
              <a:lnSpc>
                <a:spcPct val="90000"/>
              </a:lnSpc>
              <a:spcBef>
                <a:spcPct val="0"/>
              </a:spcBef>
              <a:spcAft>
                <a:spcPts val="600"/>
              </a:spcAft>
              <a:buFont typeface="Wingdings" panose="05000000000000000000" pitchFamily="2" charset="2"/>
              <a:buChar char="q"/>
              <a:defRPr/>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sp>
        <p:nvSpPr>
          <p:cNvPr id="20" name="Title 3">
            <a:extLst>
              <a:ext uri="{FF2B5EF4-FFF2-40B4-BE49-F238E27FC236}">
                <a16:creationId xmlns:a16="http://schemas.microsoft.com/office/drawing/2014/main" id="{3B704E2E-B29E-455F-A556-7CEF83F66512}"/>
              </a:ext>
            </a:extLst>
          </p:cNvPr>
          <p:cNvSpPr txBox="1">
            <a:spLocks/>
          </p:cNvSpPr>
          <p:nvPr/>
        </p:nvSpPr>
        <p:spPr>
          <a:xfrm>
            <a:off x="515748" y="156367"/>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63568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82642" y="815212"/>
            <a:ext cx="7667169" cy="5191305"/>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16</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8" y="771239"/>
            <a:ext cx="3355595"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27440" y="42571"/>
              <a:ext cx="4579925"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Termíny plnění předmětu 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792480" y="1375720"/>
            <a:ext cx="7132320" cy="4335033"/>
          </a:xfrm>
          <a:prstGeom prst="rect">
            <a:avLst/>
          </a:prstGeom>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Není vhodné stanovit termín plnění pevným datem – má vždy potenciál ovlivnit rozhodování dodavatelů o účasti v ZŘ. Velmi problematické v okamžiku změny termínu (obvykle prodloužení).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Ještě problematičtější stanovení termínu plnění v kombinaci do </a:t>
            </a:r>
            <a:r>
              <a:rPr lang="cs-CZ" sz="1300" i="1" dirty="0">
                <a:latin typeface="Calibri" panose="020F0502020204030204" pitchFamily="34" charset="0"/>
                <a:cs typeface="Calibri" panose="020F0502020204030204" pitchFamily="34" charset="0"/>
              </a:rPr>
              <a:t>X dnů/týdnů/měsíců nejpozději však do </a:t>
            </a:r>
            <a:r>
              <a:rPr lang="cs-CZ" sz="1300" dirty="0">
                <a:latin typeface="Calibri" panose="020F0502020204030204" pitchFamily="34" charset="0"/>
                <a:cs typeface="Calibri" panose="020F0502020204030204" pitchFamily="34" charset="0"/>
              </a:rPr>
              <a:t>– stává se, že v době uzavření smlouvy již není stanovený počet dnů/týdnů/měsíců k dispozici, jelikož pevně stanovený termín nastane dříve.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Jako vhodnější se jeví nastavit klouzavé termíny ve dnech/týdnech/měsících od podpisu smlouvy (případně od jiného, ale jasně stanoveného okamžiku – u stavebních prací např. od předání staveniště). Pak mají dodavatelé k dispozici stejnou délku doby plnění, ať by se průběh zadávacího řízení z jakéhokoliv důvodu prodloužil.</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Termín plnění spojený s vydáním kolaudačního souhlasu – nevhodné, protože zhotovitel nemá možnost ovlivnit délku řízení u stavebního úřadu.</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Nevhodné klimatické podmínky jako důvod pro prodloužení termínu plnění nejsou vyšší mocí, je předvídatelné, že mohou nastat. Ve smlouvě specifikovat, co se bude považovat za nevhodné klimatické podmínky, stanovit pravidla – kdo o tom rozhodne, jak se to bude zaznamenávat a jak se bude prodlužovat termín plnění. Mít o tom průkaznou dokumentaci.</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To platí i pro epidemii </a:t>
            </a:r>
            <a:r>
              <a:rPr lang="cs-CZ" sz="1300" dirty="0" err="1">
                <a:latin typeface="Calibri" panose="020F0502020204030204" pitchFamily="34" charset="0"/>
                <a:cs typeface="Calibri" panose="020F0502020204030204" pitchFamily="34" charset="0"/>
              </a:rPr>
              <a:t>koronaviru</a:t>
            </a:r>
            <a:r>
              <a:rPr lang="cs-CZ" sz="1300" dirty="0">
                <a:latin typeface="Calibri" panose="020F0502020204030204" pitchFamily="34" charset="0"/>
                <a:cs typeface="Calibri" panose="020F0502020204030204" pitchFamily="34" charset="0"/>
              </a:rPr>
              <a:t> SARS-CoV-19. Je předvídatelné, že se situace může zhoršit, že na straně zhotovitele dojde k omezení provozu, že stát vyhlásí mimořádná opatření. Opět stanovit jasná pravidla a postupy pro prodloužení termínu plnění a mít patřičnou dokumentaci.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K možnosti prodloužení termínů plnění je vhodné využívat vyhrazených změn závazků ze smlouvy dle § 100 ZZVZ, taková změna však musí být vymezena zcela jednoznačně, aby  byl od počátku zřejmý zamýšlený postup.</a:t>
            </a: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26873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966B9B2B-8C4B-47F2-975F-5921EFCE97A6}"/>
              </a:ext>
            </a:extLst>
          </p:cNvPr>
          <p:cNvGrpSpPr/>
          <p:nvPr/>
        </p:nvGrpSpPr>
        <p:grpSpPr>
          <a:xfrm>
            <a:off x="321460" y="1557648"/>
            <a:ext cx="8053479" cy="3641369"/>
            <a:chOff x="-174689" y="266527"/>
            <a:chExt cx="6951414" cy="2656336"/>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65633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174689" y="281207"/>
              <a:ext cx="6951414" cy="15795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Předkládání dokladů o kvalifikaci:</a:t>
              </a:r>
            </a:p>
            <a:p>
              <a:pPr marL="74295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 53 odst. 4 ZZVZ: Doklady o kvalifikaci předkládají dodavatelé v nabídkách v kopiích a mohou je nahradit čestným prohlášením nebo jednotným evropským osvědčením pro veřejné zakázky podle § 87. =&gt; v ZPŘ zadavatel nemůže v nabídce požadovat předložení konkrétních dokladů o kvalifikaci.</a:t>
              </a:r>
            </a:p>
            <a:p>
              <a:pPr marL="74295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 86 odst. 2 ZZVZ: Pokud zadavatel nestanoví v zadávací dokumentaci jinak, může dodavatel v žádosti o účast, předběžné nabídce nebo nabídce nahradit předložení dokladů čestným prohlášením. Dodavatel může vždy nahradit požadované doklady jednotným evropským osvědčením pro veřejné zakázky. =&gt; v nadlimitním režimu zadavatel může v nabídce požadovat předložení konkrétních dokladů o kvalifikaci, musí si to však předem stanovit v zadávací dokumentaci.</a:t>
              </a:r>
            </a:p>
            <a:p>
              <a:pPr marL="285750" lvl="1" indent="-285750" algn="just" defTabSz="533400">
                <a:lnSpc>
                  <a:spcPct val="90000"/>
                </a:lnSpc>
                <a:spcBef>
                  <a:spcPct val="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Nepřiměřené/diskriminační požadavky na kvalifikaci – s ohledem na základní zásady § 6 ZZVZ musí zadavatel veškeré požadavky na způsobilost a kvalifikaci stanovit přiměřeně k rozsahu a složitosti předmětu VZ – příliš rozsáhlé požadavky mohou omezit okruh dodavatelů a tím hospodářskou soutěž. Veškeré požadavky na prokázání způsobilosti/kvalifikace musí být stanoveny jednoznačně a transparentně.</a:t>
              </a:r>
            </a:p>
            <a:p>
              <a:pPr marL="457200" lvl="2" algn="just" defTabSz="533400">
                <a:lnSpc>
                  <a:spcPct val="90000"/>
                </a:lnSpc>
                <a:spcBef>
                  <a:spcPct val="0"/>
                </a:spcBef>
                <a:spcAft>
                  <a:spcPts val="600"/>
                </a:spcAft>
              </a:pPr>
              <a:endParaRPr lang="cs-CZ" sz="1300" dirty="0">
                <a:solidFill>
                  <a:sysClr val="windowText" lastClr="000000">
                    <a:hueOff val="0"/>
                    <a:satOff val="0"/>
                    <a:lumOff val="0"/>
                    <a:alphaOff val="0"/>
                  </a:sysClr>
                </a:solidFill>
                <a:latin typeface="Calibri"/>
              </a:endParaRPr>
            </a:p>
            <a:p>
              <a:pPr marL="0" lvl="1" algn="just" defTabSz="533400">
                <a:lnSpc>
                  <a:spcPct val="90000"/>
                </a:lnSpc>
                <a:spcBef>
                  <a:spcPts val="600"/>
                </a:spcBef>
                <a:spcAft>
                  <a:spcPts val="600"/>
                </a:spcAft>
              </a:pPr>
              <a:endParaRPr lang="cs-CZ" sz="1300" kern="1200" dirty="0">
                <a:solidFill>
                  <a:sysClr val="windowText" lastClr="000000">
                    <a:hueOff val="0"/>
                    <a:satOff val="0"/>
                    <a:lumOff val="0"/>
                    <a:alphaOff val="0"/>
                  </a:sysClr>
                </a:solidFill>
                <a:highlight>
                  <a:srgbClr val="FFFF00"/>
                </a:highlight>
                <a:latin typeface="Calibri"/>
                <a:ea typeface="+mn-ea"/>
                <a:cs typeface="+mn-cs"/>
              </a:endParaRP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769060" y="1336088"/>
            <a:ext cx="2623996" cy="501840"/>
            <a:chOff x="-363685" y="29586"/>
            <a:chExt cx="4625962"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63684" y="2958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63685" y="61815"/>
              <a:ext cx="4405227" cy="4273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Kvalifikace obecn</a:t>
              </a:r>
              <a:r>
                <a:rPr lang="cs-CZ" sz="1600" dirty="0">
                  <a:solidFill>
                    <a:sysClr val="window" lastClr="FFFFFF"/>
                  </a:solidFill>
                  <a:latin typeface="Calibri"/>
                </a:rPr>
                <a:t>ě</a:t>
              </a:r>
              <a:endParaRPr lang="cs-CZ" sz="1600" kern="1200" dirty="0">
                <a:solidFill>
                  <a:sysClr val="window" lastClr="FFFFFF"/>
                </a:solidFill>
                <a:latin typeface="Calibri"/>
                <a:ea typeface="+mn-ea"/>
                <a:cs typeface="+mn-cs"/>
              </a:endParaRPr>
            </a:p>
          </p:txBody>
        </p:sp>
      </p:grpSp>
      <p:sp>
        <p:nvSpPr>
          <p:cNvPr id="19" name="Title 3">
            <a:extLst>
              <a:ext uri="{FF2B5EF4-FFF2-40B4-BE49-F238E27FC236}">
                <a16:creationId xmlns:a16="http://schemas.microsoft.com/office/drawing/2014/main" id="{77F9762C-37A4-4D12-9143-CC31CD3D017E}"/>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v oblasti nastavení způsobilosti/kvalifikace</a:t>
            </a:r>
            <a:endParaRPr lang="en-US" sz="2600" dirty="0"/>
          </a:p>
        </p:txBody>
      </p:sp>
    </p:spTree>
    <p:extLst>
      <p:ext uri="{BB962C8B-B14F-4D97-AF65-F5344CB8AC3E}">
        <p14:creationId xmlns:p14="http://schemas.microsoft.com/office/powerpoint/2010/main" val="696906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20">
            <a:extLst>
              <a:ext uri="{FF2B5EF4-FFF2-40B4-BE49-F238E27FC236}">
                <a16:creationId xmlns:a16="http://schemas.microsoft.com/office/drawing/2014/main" id="{C689F210-9058-425B-8F64-C4EE48B3B1AB}"/>
              </a:ext>
            </a:extLst>
          </p:cNvPr>
          <p:cNvGrpSpPr>
            <a:grpSpLocks/>
          </p:cNvGrpSpPr>
          <p:nvPr/>
        </p:nvGrpSpPr>
        <p:grpSpPr bwMode="auto">
          <a:xfrm>
            <a:off x="271526" y="679913"/>
            <a:ext cx="7882412" cy="5745753"/>
            <a:chOff x="-231031" y="235594"/>
            <a:chExt cx="6951414" cy="2414451"/>
          </a:xfrm>
        </p:grpSpPr>
        <p:sp>
          <p:nvSpPr>
            <p:cNvPr id="12" name="Obdélník 11">
              <a:extLst>
                <a:ext uri="{FF2B5EF4-FFF2-40B4-BE49-F238E27FC236}">
                  <a16:creationId xmlns:a16="http://schemas.microsoft.com/office/drawing/2014/main" id="{6CBED72B-02B3-4B5F-B0EF-ECDCD30CC3A4}"/>
                </a:ext>
              </a:extLst>
            </p:cNvPr>
            <p:cNvSpPr/>
            <p:nvPr/>
          </p:nvSpPr>
          <p:spPr>
            <a:xfrm>
              <a:off x="-2728" y="235594"/>
              <a:ext cx="6608566" cy="237733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13" name="TextovéPole 12">
              <a:extLst>
                <a:ext uri="{FF2B5EF4-FFF2-40B4-BE49-F238E27FC236}">
                  <a16:creationId xmlns:a16="http://schemas.microsoft.com/office/drawing/2014/main" id="{3423FF40-2714-4AEC-B771-460B8557758F}"/>
                </a:ext>
              </a:extLst>
            </p:cNvPr>
            <p:cNvSpPr txBox="1"/>
            <p:nvPr/>
          </p:nvSpPr>
          <p:spPr>
            <a:xfrm>
              <a:off x="-231031" y="272715"/>
              <a:ext cx="6951414" cy="2377330"/>
            </a:xfrm>
            <a:prstGeom prst="rect">
              <a:avLst/>
            </a:prstGeom>
            <a:noFill/>
            <a:ln>
              <a:noFill/>
            </a:ln>
            <a:effectLst/>
          </p:spPr>
          <p:txBody>
            <a:bodyPr lIns="512894" tIns="354076" rIns="512894" bIns="85344" spcCol="1270"/>
            <a:lstStyle/>
            <a:p>
              <a:pPr marL="285750" lvl="1" indent="-285750" algn="just" defTabSz="533400">
                <a:lnSpc>
                  <a:spcPct val="90000"/>
                </a:lnSpc>
                <a:spcBef>
                  <a:spcPct val="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Definovat požadavky na prokázání profesní způsobilosti dle § 77 odst. 2 písm. a) ZZVZ jednoznačně, aby byl postup zadavatele přezkoumatelný a bylo najisto postaveno, že byla požadovaná kvalifikace splněna:</a:t>
              </a:r>
            </a:p>
            <a:p>
              <a:pPr marL="742950" lvl="2" indent="-285750" algn="just" defTabSz="533400">
                <a:lnSpc>
                  <a:spcPct val="90000"/>
                </a:lnSpc>
                <a:spcBef>
                  <a:spcPts val="600"/>
                </a:spcBef>
                <a:buFont typeface="Arial" panose="020B0604020202020204" pitchFamily="34" charset="0"/>
                <a:buChar char="•"/>
              </a:pPr>
              <a:r>
                <a:rPr lang="cs-CZ" sz="1200" dirty="0">
                  <a:solidFill>
                    <a:sysClr val="windowText" lastClr="000000">
                      <a:hueOff val="0"/>
                      <a:satOff val="0"/>
                      <a:lumOff val="0"/>
                      <a:alphaOff val="0"/>
                    </a:sysClr>
                  </a:solidFill>
                  <a:latin typeface="Calibri"/>
                </a:rPr>
                <a:t>není dostačující vymezení obecného požadavku na předložení dokladu o oprávnění k podnikání v rozsahu odpovídajícímu předmětu veřejné zakázky. Zadavatel musí stanovit konkrétní oprávnění, která jsou nutná a požaduje je (popř. vymezit prostřednictvím požadované činnosti)</a:t>
              </a:r>
            </a:p>
            <a:p>
              <a:pPr marL="742950" lvl="2" indent="-285750" algn="just" defTabSz="533400">
                <a:lnSpc>
                  <a:spcPct val="90000"/>
                </a:lnSpc>
                <a:spcBef>
                  <a:spcPts val="600"/>
                </a:spcBef>
                <a:buFont typeface="Arial" panose="020B0604020202020204" pitchFamily="34" charset="0"/>
                <a:buChar char="•"/>
              </a:pPr>
              <a:r>
                <a:rPr lang="cs-CZ" sz="1200" dirty="0">
                  <a:solidFill>
                    <a:sysClr val="windowText" lastClr="000000">
                      <a:hueOff val="0"/>
                      <a:satOff val="0"/>
                      <a:lumOff val="0"/>
                      <a:alphaOff val="0"/>
                    </a:sysClr>
                  </a:solidFill>
                  <a:latin typeface="Calibri"/>
                </a:rPr>
                <a:t>Přístup Centra totožný s výkladem MMR a ÚOHS – </a:t>
              </a:r>
              <a:r>
                <a:rPr lang="cs-CZ" sz="1200" i="1" dirty="0">
                  <a:solidFill>
                    <a:sysClr val="windowText" lastClr="000000">
                      <a:hueOff val="0"/>
                      <a:satOff val="0"/>
                      <a:lumOff val="0"/>
                      <a:alphaOff val="0"/>
                    </a:sysClr>
                  </a:solidFill>
                  <a:latin typeface="Calibri"/>
                </a:rPr>
                <a:t>Společné stanovisko Ministerstva pro místní rozvoj a Úřadu pro ochranu hospodářské soutěže k vymezení požadavků na prokázání profesní způsobilosti dodavatele</a:t>
              </a:r>
              <a:r>
                <a:rPr lang="cs-CZ" sz="1200" dirty="0">
                  <a:solidFill>
                    <a:sysClr val="windowText" lastClr="000000">
                      <a:hueOff val="0"/>
                      <a:satOff val="0"/>
                      <a:lumOff val="0"/>
                      <a:alphaOff val="0"/>
                    </a:sysClr>
                  </a:solidFill>
                  <a:latin typeface="Calibri"/>
                </a:rPr>
                <a:t> (dostupné na </a:t>
              </a:r>
              <a:r>
                <a:rPr lang="cs-CZ" sz="1200" dirty="0">
                  <a:solidFill>
                    <a:sysClr val="windowText" lastClr="000000">
                      <a:hueOff val="0"/>
                      <a:satOff val="0"/>
                      <a:lumOff val="0"/>
                      <a:alphaOff val="0"/>
                    </a:sysClr>
                  </a:solidFill>
                  <a:latin typeface="Calibri"/>
                  <a:hlinkClick r:id="rId4"/>
                </a:rPr>
                <a:t>www.uohs.cz</a:t>
              </a:r>
              <a:r>
                <a:rPr lang="cs-CZ" sz="1200" dirty="0">
                  <a:solidFill>
                    <a:sysClr val="windowText" lastClr="000000">
                      <a:hueOff val="0"/>
                      <a:satOff val="0"/>
                      <a:lumOff val="0"/>
                      <a:alphaOff val="0"/>
                    </a:sysClr>
                  </a:solidFill>
                  <a:latin typeface="Calibri"/>
                </a:rPr>
                <a:t>)</a:t>
              </a:r>
            </a:p>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Nepřiměřený a diskriminační požadavek na prokázání profesní způsobilosti dle </a:t>
              </a:r>
              <a:r>
                <a:rPr kumimoji="0" lang="cs-CZ" sz="1300" b="0" i="0" u="none" strike="noStrike" kern="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ust</a:t>
              </a: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 77 odst. 2 písm. a) ZZVZ doklady prokazujícími živnostenská oprávnění na:</a:t>
              </a:r>
            </a:p>
            <a:p>
              <a:pPr marL="628650" marR="0" lvl="2" indent="-171450" algn="just" defTabSz="533400" eaLnBrk="0" fontAlgn="base" latinLnBrk="0" hangingPunct="0">
                <a:lnSpc>
                  <a:spcPct val="90000"/>
                </a:lnSpc>
                <a:spcBef>
                  <a:spcPts val="600"/>
                </a:spcBef>
                <a:buClrTx/>
                <a:buSzTx/>
                <a:buFont typeface="Arial" panose="020B0604020202020204" pitchFamily="34" charset="0"/>
                <a:buChar char="•"/>
                <a:tabLst/>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Montáž, opravy, revize a zkoušky elektrických zařízení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 „</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Vodoinstalatérství, topenářství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apod. a současně na živnostenské oprávnění „</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Provádění staveb, jejich změn a odstraňování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t>
              </a:r>
            </a:p>
            <a:p>
              <a:pPr marL="628650" marR="0" lvl="2" indent="-171450" algn="just" defTabSz="533400" eaLnBrk="0" fontAlgn="base" latinLnBrk="0" hangingPunct="0">
                <a:lnSpc>
                  <a:spcPct val="90000"/>
                </a:lnSpc>
                <a:spcBef>
                  <a:spcPts val="600"/>
                </a:spcBef>
                <a:buClrTx/>
                <a:buSzTx/>
                <a:buFont typeface="Arial" panose="020B0604020202020204" pitchFamily="34" charset="0"/>
                <a:buChar char="•"/>
                <a:tabLst/>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Dle nařízení vlády č. 278/2008 Sb. o obsahových náplních jednotlivých živností, mohou být v rámci živnosti „Provádění staveb, jejich změn a odstraňování“ při provádění stavebních prací prostřednictvím odborně způsobilých osob vykonávány i činnosti, které jsou jinak předmětem samostatných živností souvisejících s vedením, změnami a údržbou staveb, tedy i živnosti „Montáž, opravy, revize a zkoušky elektrických zařízení“ a „Vodoinstalatérství, topenářství“.</a:t>
              </a:r>
            </a:p>
            <a:p>
              <a:pPr marL="628650" lvl="2" indent="-171450" algn="just" defTabSz="533400" eaLnBrk="0" fontAlgn="base" hangingPunct="0">
                <a:lnSpc>
                  <a:spcPct val="90000"/>
                </a:lnSpc>
                <a:spcBef>
                  <a:spcPts val="600"/>
                </a:spcBef>
                <a:buFont typeface="Arial" panose="020B0604020202020204" pitchFamily="34" charset="0"/>
                <a:buChar char="•"/>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Obdobně se k dané problematice vyjádřil ÚOHS ve svém rozhodnutí č. j. ÚOHS-05747/2020/553/</a:t>
              </a:r>
              <a:r>
                <a:rPr kumimoji="0" lang="cs-CZ" sz="1200" b="0" i="0" u="none" strike="noStrike" kern="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LHl</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ze dne 21. 2. 2020. Věcí se zabývá i rozsudek Nejvyššího správního soudu č. j. 10 As 111/2014 ze dne 24. 7. 2014.</a:t>
              </a:r>
            </a:p>
            <a:p>
              <a:pPr marL="285750" lvl="1" indent="-285750" algn="just" defTabSz="533400" eaLnBrk="0" fontAlgn="base" hangingPunct="0">
                <a:lnSpc>
                  <a:spcPct val="90000"/>
                </a:lnSpc>
                <a:spcBef>
                  <a:spcPts val="1200"/>
                </a:spcBef>
                <a:buFont typeface="Wingdings" panose="05000000000000000000" pitchFamily="2" charset="2"/>
                <a:buChar char="q"/>
                <a:defRPr/>
              </a:pPr>
              <a:r>
                <a:rPr lang="cs-CZ" sz="1300" kern="0" dirty="0">
                  <a:solidFill>
                    <a:prstClr val="black">
                      <a:hueOff val="0"/>
                      <a:satOff val="0"/>
                      <a:lumOff val="0"/>
                      <a:alphaOff val="0"/>
                    </a:prstClr>
                  </a:solidFill>
                  <a:latin typeface="Calibri" panose="020F0502020204030204"/>
                  <a:cs typeface="Calibri" panose="020F0502020204030204" pitchFamily="34" charset="0"/>
                </a:rPr>
                <a:t>Požadavek </a:t>
              </a: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na živnostenské oprávnění „Projektová činnost ve výstavbě“ u zakázek na stavební práce, součástí jejichž předmětu plnění nejsou činnosti, ke kterým by tato živnost byla nutná (např. zhotovení dokumentace skutečného provedení stavby není podmíněno držením této živnosti, dokumentace skutečného provedení není považována za vybranou činnost ve výstavbě podle § 158 odst. 1 a 2 stavebního zákona) není důvodný.</a:t>
              </a:r>
              <a:endPar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17" name="Skupina 21">
            <a:extLst>
              <a:ext uri="{FF2B5EF4-FFF2-40B4-BE49-F238E27FC236}">
                <a16:creationId xmlns:a16="http://schemas.microsoft.com/office/drawing/2014/main" id="{51907D04-2E4C-47E7-9532-B2E6DCDB5BF9}"/>
              </a:ext>
            </a:extLst>
          </p:cNvPr>
          <p:cNvGrpSpPr>
            <a:grpSpLocks/>
          </p:cNvGrpSpPr>
          <p:nvPr/>
        </p:nvGrpSpPr>
        <p:grpSpPr bwMode="auto">
          <a:xfrm>
            <a:off x="699391" y="434438"/>
            <a:ext cx="4395123" cy="504418"/>
            <a:chOff x="-363684" y="29586"/>
            <a:chExt cx="4625962" cy="516088"/>
          </a:xfrm>
        </p:grpSpPr>
        <p:sp>
          <p:nvSpPr>
            <p:cNvPr id="18" name="Obdélník: se zakulacenými rohy 17">
              <a:extLst>
                <a:ext uri="{FF2B5EF4-FFF2-40B4-BE49-F238E27FC236}">
                  <a16:creationId xmlns:a16="http://schemas.microsoft.com/office/drawing/2014/main" id="{C378E084-9976-4EAD-817B-4D4F5BFA84E7}"/>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20" name="Obdélník: se zakulacenými rohy 6">
              <a:extLst>
                <a:ext uri="{FF2B5EF4-FFF2-40B4-BE49-F238E27FC236}">
                  <a16:creationId xmlns:a16="http://schemas.microsoft.com/office/drawing/2014/main" id="{4B1E83EA-9EE9-486F-B63C-A46EB9F60C7F}"/>
                </a:ext>
              </a:extLst>
            </p:cNvPr>
            <p:cNvSpPr txBox="1"/>
            <p:nvPr/>
          </p:nvSpPr>
          <p:spPr>
            <a:xfrm>
              <a:off x="-363684" y="44618"/>
              <a:ext cx="4625962" cy="501056"/>
            </a:xfrm>
            <a:prstGeom prst="rect">
              <a:avLst/>
            </a:prstGeom>
            <a:noFill/>
            <a:ln>
              <a:noFill/>
            </a:ln>
            <a:effectLst/>
          </p:spPr>
          <p:txBody>
            <a:bodyPr lIns="174850" tIns="0" rIns="174850" bIns="0" spcCol="1270" anchor="ctr"/>
            <a:lstStyle/>
            <a:p>
              <a:pPr marL="0" marR="0" lvl="0" indent="0"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baseline="0" noProof="0" dirty="0">
                  <a:ln>
                    <a:noFill/>
                  </a:ln>
                  <a:solidFill>
                    <a:prstClr val="white"/>
                  </a:solidFill>
                  <a:effectLst/>
                  <a:uLnTx/>
                  <a:uFillTx/>
                  <a:latin typeface="Calibri" panose="020F0502020204030204"/>
                  <a:ea typeface="+mn-ea"/>
                  <a:cs typeface="+mn-cs"/>
                </a:rPr>
                <a:t>Požadavky na profesní způsobilost - § 77 ZZVZ</a:t>
              </a:r>
            </a:p>
          </p:txBody>
        </p:sp>
      </p:grpSp>
    </p:spTree>
    <p:extLst>
      <p:ext uri="{BB962C8B-B14F-4D97-AF65-F5344CB8AC3E}">
        <p14:creationId xmlns:p14="http://schemas.microsoft.com/office/powerpoint/2010/main" val="409230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20">
            <a:extLst>
              <a:ext uri="{FF2B5EF4-FFF2-40B4-BE49-F238E27FC236}">
                <a16:creationId xmlns:a16="http://schemas.microsoft.com/office/drawing/2014/main" id="{BFF14EAC-5C6C-4387-B285-D0FE12761817}"/>
              </a:ext>
            </a:extLst>
          </p:cNvPr>
          <p:cNvGrpSpPr>
            <a:grpSpLocks/>
          </p:cNvGrpSpPr>
          <p:nvPr/>
        </p:nvGrpSpPr>
        <p:grpSpPr bwMode="auto">
          <a:xfrm>
            <a:off x="433351" y="1062447"/>
            <a:ext cx="8005079" cy="5659027"/>
            <a:chOff x="-200163" y="254597"/>
            <a:chExt cx="6951414" cy="2198261"/>
          </a:xfrm>
        </p:grpSpPr>
        <p:sp>
          <p:nvSpPr>
            <p:cNvPr id="19" name="Obdélník 18">
              <a:extLst>
                <a:ext uri="{FF2B5EF4-FFF2-40B4-BE49-F238E27FC236}">
                  <a16:creationId xmlns:a16="http://schemas.microsoft.com/office/drawing/2014/main" id="{2157E846-C1D1-48D2-818B-A07B71C37B1F}"/>
                </a:ext>
              </a:extLst>
            </p:cNvPr>
            <p:cNvSpPr/>
            <p:nvPr/>
          </p:nvSpPr>
          <p:spPr>
            <a:xfrm>
              <a:off x="-2728" y="254597"/>
              <a:ext cx="6608566" cy="1934834"/>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20" name="TextovéPole 19">
              <a:extLst>
                <a:ext uri="{FF2B5EF4-FFF2-40B4-BE49-F238E27FC236}">
                  <a16:creationId xmlns:a16="http://schemas.microsoft.com/office/drawing/2014/main" id="{8DC87575-BF9B-4BD9-92E6-A5B2AB805398}"/>
                </a:ext>
              </a:extLst>
            </p:cNvPr>
            <p:cNvSpPr txBox="1"/>
            <p:nvPr/>
          </p:nvSpPr>
          <p:spPr>
            <a:xfrm>
              <a:off x="-200163" y="331228"/>
              <a:ext cx="6951414" cy="2121630"/>
            </a:xfrm>
            <a:prstGeom prst="rect">
              <a:avLst/>
            </a:prstGeom>
            <a:noFill/>
            <a:ln>
              <a:noFill/>
            </a:ln>
            <a:effectLst/>
          </p:spPr>
          <p:txBody>
            <a:bodyPr lIns="512894" tIns="354076" rIns="512894" bIns="85344" spcCol="1270"/>
            <a:lstStyle/>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Požadavek, aby referenční zakázka dle § 79 odst. 2 písm. a) a b) ZZVZ byla realizována na typově zcela totožném či blízkém subjektu, jakým je sám zadavatel, ačkoliv takový požadavek není vzhledem ke složitosti a rozsahu předmětu veřejné zakázky (§ 73 odst. 6 ZZVZ) důvodný.</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Typicky, nikoliv však výhradně, se jedná např.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 popřípadě ještě za plného provozu.</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V kontextu uvedeného je nutné poukázat především na věcnou, respektive technickou stránku věci, neboť např. z pohledu dodavatelů stavebních prací nehraje roli, zda stavební práce vykonávají na budově školy, úřadu či nemocnice, neboť dodavatelé budou vždy postupovat dle projektové dokumentace, která je pro ně stěžejní. Stavební práce si jsou z technického hlediska rovnocenné bez ohledu na to, na jakém duhu budovy byly provedeny (vyjma velmi specifických případů).</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Obdobně se k dané problematice vyjádřil ÚOHS ve svém </a:t>
              </a:r>
              <a:r>
                <a:rPr lang="pl-PL" sz="1300" dirty="0">
                  <a:solidFill>
                    <a:sysClr val="windowText" lastClr="000000">
                      <a:hueOff val="0"/>
                      <a:satOff val="0"/>
                      <a:lumOff val="0"/>
                      <a:alphaOff val="0"/>
                    </a:sysClr>
                  </a:solidFill>
                  <a:latin typeface="Calibri"/>
                </a:rPr>
                <a:t>rozhodnutí č. j. ÚOHS-S277/2011/VZ-13912/2011/510/MLa ze dne 11. 11. 2011.</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pl-PL" sz="1300" dirty="0">
                  <a:solidFill>
                    <a:sysClr val="windowText" lastClr="000000">
                      <a:hueOff val="0"/>
                      <a:satOff val="0"/>
                      <a:lumOff val="0"/>
                      <a:alphaOff val="0"/>
                    </a:sysClr>
                  </a:solidFill>
                  <a:latin typeface="Calibri"/>
                </a:rPr>
                <a:t>Obdobná věc je řešena rovněž v rozhodnutí ÚOHS č. j. S056/2008/VZ-03935/2008/520/EM ze dne 7. 3. 2008.</a:t>
              </a:r>
              <a:endParaRPr lang="cs-CZ" sz="1300" dirty="0">
                <a:solidFill>
                  <a:sysClr val="windowText" lastClr="000000">
                    <a:hueOff val="0"/>
                    <a:satOff val="0"/>
                    <a:lumOff val="0"/>
                    <a:alphaOff val="0"/>
                  </a:sysClr>
                </a:solidFill>
                <a:latin typeface="Calibri"/>
              </a:endParaRPr>
            </a:p>
          </p:txBody>
        </p:sp>
      </p:grpSp>
      <p:grpSp>
        <p:nvGrpSpPr>
          <p:cNvPr id="21" name="Skupina 21">
            <a:extLst>
              <a:ext uri="{FF2B5EF4-FFF2-40B4-BE49-F238E27FC236}">
                <a16:creationId xmlns:a16="http://schemas.microsoft.com/office/drawing/2014/main" id="{2804245E-3860-4F9A-BBA5-F08476C082C7}"/>
              </a:ext>
            </a:extLst>
          </p:cNvPr>
          <p:cNvGrpSpPr>
            <a:grpSpLocks/>
          </p:cNvGrpSpPr>
          <p:nvPr/>
        </p:nvGrpSpPr>
        <p:grpSpPr bwMode="auto">
          <a:xfrm>
            <a:off x="864016" y="751780"/>
            <a:ext cx="7143750" cy="654050"/>
            <a:chOff x="-363684" y="29586"/>
            <a:chExt cx="4625962" cy="516088"/>
          </a:xfrm>
        </p:grpSpPr>
        <p:sp>
          <p:nvSpPr>
            <p:cNvPr id="22" name="Obdélník: se zakulacenými rohy 21">
              <a:extLst>
                <a:ext uri="{FF2B5EF4-FFF2-40B4-BE49-F238E27FC236}">
                  <a16:creationId xmlns:a16="http://schemas.microsoft.com/office/drawing/2014/main" id="{6D1EFA43-B09E-4C4C-A310-A05B85AFF2AD}"/>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23" name="Obdélník: se zakulacenými rohy 6">
              <a:extLst>
                <a:ext uri="{FF2B5EF4-FFF2-40B4-BE49-F238E27FC236}">
                  <a16:creationId xmlns:a16="http://schemas.microsoft.com/office/drawing/2014/main" id="{6C71F057-5C70-4C30-988F-DE60B8E61A1C}"/>
                </a:ext>
              </a:extLst>
            </p:cNvPr>
            <p:cNvSpPr txBox="1"/>
            <p:nvPr/>
          </p:nvSpPr>
          <p:spPr>
            <a:xfrm>
              <a:off x="-363684" y="44618"/>
              <a:ext cx="4625962" cy="501056"/>
            </a:xfrm>
            <a:prstGeom prst="rect">
              <a:avLst/>
            </a:prstGeom>
            <a:noFill/>
            <a:ln>
              <a:noFill/>
            </a:ln>
            <a:effectLst/>
          </p:spPr>
          <p:txBody>
            <a:bodyPr lIns="174850" tIns="0" rIns="174850" bIns="0" spcCol="1270" anchor="ctr"/>
            <a:lstStyle/>
            <a:p>
              <a:pPr marL="0" marR="0" lvl="0" indent="0"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baseline="0" noProof="0" dirty="0">
                  <a:ln>
                    <a:noFill/>
                  </a:ln>
                  <a:solidFill>
                    <a:prstClr val="white"/>
                  </a:solidFill>
                  <a:effectLst/>
                  <a:uLnTx/>
                  <a:uFillTx/>
                  <a:latin typeface="Calibri" panose="020F0502020204030204"/>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53512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478970" y="469783"/>
            <a:ext cx="8071493" cy="619107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1800"/>
              </a:spcAft>
              <a:buClrTx/>
              <a:buSzTx/>
              <a:buFontTx/>
              <a:buNone/>
              <a:tabLst/>
              <a:defRPr/>
            </a:pPr>
            <a:r>
              <a:rPr kumimoji="0" lang="cs-CZ" b="1" i="0" u="none" strike="noStrike" kern="1200" cap="all"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Obsah semináře:</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endParaRPr lang="cs-CZ" sz="2000" b="0" dirty="0">
              <a:solidFill>
                <a:prstClr val="white"/>
              </a:solidFill>
              <a:latin typeface="Calibri" panose="020F0502020204030204" pitchFamily="34" charset="0"/>
              <a:cs typeface="Calibri" panose="020F0502020204030204" pitchFamily="34" charset="0"/>
            </a:endParaRP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r>
              <a:rPr lang="cs-CZ" sz="2000" b="0" dirty="0">
                <a:solidFill>
                  <a:prstClr val="white"/>
                </a:solidFill>
                <a:latin typeface="Calibri" panose="020F0502020204030204" pitchFamily="34" charset="0"/>
                <a:cs typeface="Calibri" panose="020F0502020204030204" pitchFamily="34" charset="0"/>
              </a:rPr>
              <a:t>Obecný úvod – účel semináře</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r>
              <a:rPr lang="cs-CZ" sz="2000" b="0" dirty="0">
                <a:solidFill>
                  <a:prstClr val="white"/>
                </a:solidFill>
                <a:latin typeface="Calibri" panose="020F0502020204030204" pitchFamily="34" charset="0"/>
                <a:cs typeface="Calibri" panose="020F0502020204030204" pitchFamily="34" charset="0"/>
              </a:rPr>
              <a:t>Jak se domluvit – komunikace Centra a zadavatelů</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r>
              <a:rPr lang="cs-CZ" sz="2000" b="0" dirty="0">
                <a:solidFill>
                  <a:prstClr val="white"/>
                </a:solidFill>
                <a:latin typeface="Calibri" panose="020F0502020204030204" pitchFamily="34" charset="0"/>
                <a:cs typeface="Calibri" panose="020F0502020204030204" pitchFamily="34" charset="0"/>
              </a:rPr>
              <a:t>Obecné informace ke kontrole VZ</a:t>
            </a:r>
          </a:p>
          <a:p>
            <a:pPr marL="457200" marR="0" lvl="0" indent="-457200" algn="just" defTabSz="457200" rtl="0" eaLnBrk="1" fontAlgn="auto" latinLnBrk="0" hangingPunct="1">
              <a:lnSpc>
                <a:spcPct val="100000"/>
              </a:lnSpc>
              <a:spcBef>
                <a:spcPct val="0"/>
              </a:spcBef>
              <a:spcAft>
                <a:spcPts val="0"/>
              </a:spcAft>
              <a:buClrTx/>
              <a:buSzTx/>
              <a:buFontTx/>
              <a:buAutoNum type="arabicPeriod"/>
              <a:tabLst/>
              <a:defRPr/>
            </a:pPr>
            <a:endParaRPr lang="cs-CZ" sz="2000" b="0" dirty="0">
              <a:solidFill>
                <a:prstClr val="white"/>
              </a:solidFill>
              <a:latin typeface="Calibri" panose="020F0502020204030204" pitchFamily="34" charset="0"/>
              <a:cs typeface="Calibri" panose="020F0502020204030204" pitchFamily="34" charset="0"/>
            </a:endParaRPr>
          </a:p>
          <a:p>
            <a:pPr marR="0" lvl="0" algn="just" defTabSz="457200" rtl="0" eaLnBrk="1" fontAlgn="auto" latinLnBrk="0" hangingPunct="1">
              <a:lnSpc>
                <a:spcPct val="100000"/>
              </a:lnSpc>
              <a:spcBef>
                <a:spcPct val="0"/>
              </a:spcBef>
              <a:spcAft>
                <a:spcPts val="0"/>
              </a:spcAft>
              <a:buClrTx/>
              <a:buSzTx/>
              <a:tabLst/>
              <a:defRPr/>
            </a:pPr>
            <a:endParaRPr lang="cs-CZ" sz="2000" b="0" dirty="0">
              <a:solidFill>
                <a:prstClr val="white"/>
              </a:solidFill>
              <a:latin typeface="Calibri" panose="020F0502020204030204" pitchFamily="34" charset="0"/>
              <a:cs typeface="Calibri" panose="020F0502020204030204" pitchFamily="34" charset="0"/>
            </a:endParaRPr>
          </a:p>
          <a:p>
            <a:pPr marR="0" lvl="0" algn="just" defTabSz="457200" rtl="0" eaLnBrk="1" fontAlgn="auto" latinLnBrk="0" hangingPunct="1">
              <a:lnSpc>
                <a:spcPct val="100000"/>
              </a:lnSpc>
              <a:spcBef>
                <a:spcPct val="0"/>
              </a:spcBef>
              <a:spcAft>
                <a:spcPts val="600"/>
              </a:spcAft>
              <a:buClrTx/>
              <a:buSzTx/>
              <a:tabLst/>
              <a:defRPr/>
            </a:pPr>
            <a:r>
              <a:rPr lang="cs-CZ" sz="2000" b="0" dirty="0">
                <a:solidFill>
                  <a:prstClr val="white"/>
                </a:solidFill>
                <a:latin typeface="Calibri" panose="020F0502020204030204" pitchFamily="34" charset="0"/>
                <a:cs typeface="Calibri" panose="020F0502020204030204" pitchFamily="34" charset="0"/>
              </a:rPr>
              <a:t>Nejčastější pochybení při zadání VZ (+ doporučení, sdílení dobré praxe)</a:t>
            </a:r>
          </a:p>
          <a:p>
            <a:pPr marR="0" lvl="0" algn="just" defTabSz="457200" rtl="0" eaLnBrk="1" fontAlgn="auto" latinLnBrk="0" hangingPunct="1">
              <a:lnSpc>
                <a:spcPct val="100000"/>
              </a:lnSpc>
              <a:spcBef>
                <a:spcPct val="0"/>
              </a:spcBef>
              <a:spcAft>
                <a:spcPts val="0"/>
              </a:spcAft>
              <a:buClrTx/>
              <a:buSzTx/>
              <a:tabLst/>
              <a:defRPr/>
            </a:pPr>
            <a:r>
              <a:rPr lang="cs-CZ" sz="2000" b="0" dirty="0">
                <a:solidFill>
                  <a:prstClr val="white"/>
                </a:solidFill>
                <a:latin typeface="Calibri" panose="020F0502020204030204" pitchFamily="34" charset="0"/>
                <a:cs typeface="Calibri" panose="020F0502020204030204" pitchFamily="34" charset="0"/>
              </a:rPr>
              <a:t>4.	Nejčastější pochybení v oblasti předmětu VZ</a:t>
            </a:r>
          </a:p>
          <a:p>
            <a:pPr marL="457200" marR="0" lvl="0" indent="-457200" algn="just" defTabSz="457200" rtl="0" eaLnBrk="1" fontAlgn="auto" latinLnBrk="0" hangingPunct="1">
              <a:lnSpc>
                <a:spcPct val="100000"/>
              </a:lnSpc>
              <a:spcBef>
                <a:spcPct val="0"/>
              </a:spcBef>
              <a:spcAft>
                <a:spcPts val="0"/>
              </a:spcAft>
              <a:buClrTx/>
              <a:buSzTx/>
              <a:buAutoNum type="arabicPeriod" startAt="5"/>
              <a:tabLst/>
              <a:defRPr/>
            </a:pPr>
            <a:r>
              <a:rPr lang="cs-CZ" sz="2000" b="0" dirty="0">
                <a:solidFill>
                  <a:prstClr val="white"/>
                </a:solidFill>
                <a:latin typeface="Calibri" panose="020F0502020204030204" pitchFamily="34" charset="0"/>
                <a:cs typeface="Calibri" panose="020F0502020204030204" pitchFamily="34" charset="0"/>
              </a:rPr>
              <a:t>Nejčastější pochybení v oblasti kvalifikace</a:t>
            </a:r>
          </a:p>
          <a:p>
            <a:pPr marL="457200" marR="0" lvl="0" indent="-457200" algn="just" defTabSz="457200" rtl="0" eaLnBrk="1" fontAlgn="auto" latinLnBrk="0" hangingPunct="1">
              <a:lnSpc>
                <a:spcPct val="100000"/>
              </a:lnSpc>
              <a:spcBef>
                <a:spcPct val="0"/>
              </a:spcBef>
              <a:spcAft>
                <a:spcPts val="0"/>
              </a:spcAft>
              <a:buClrTx/>
              <a:buSzTx/>
              <a:buAutoNum type="arabicPeriod" startAt="5"/>
              <a:tabLst/>
              <a:defRPr/>
            </a:pPr>
            <a:r>
              <a:rPr lang="cs-CZ" sz="2000" b="0" dirty="0">
                <a:solidFill>
                  <a:prstClr val="white"/>
                </a:solidFill>
                <a:latin typeface="Calibri" panose="020F0502020204030204" pitchFamily="34" charset="0"/>
                <a:cs typeface="Calibri" panose="020F0502020204030204" pitchFamily="34" charset="0"/>
              </a:rPr>
              <a:t>Nejčastější pochybení při posouzení nabídek</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kumimoji="0" lang="cs-CZ" sz="2000" b="0" i="0" u="none" strike="noStrike" kern="1200" spc="0" normalizeH="0" baseline="0" noProof="0" dirty="0">
                <a:ln>
                  <a:noFill/>
                </a:ln>
                <a:solidFill>
                  <a:prstClr val="white"/>
                </a:solidFill>
                <a:effectLst/>
                <a:uLnTx/>
                <a:uFillTx/>
                <a:latin typeface="Calibri"/>
                <a:ea typeface="+mj-ea"/>
                <a:cs typeface="+mj-cs"/>
              </a:rPr>
              <a:t>Nejčastější pochybení při zadávání dle MPZ</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lang="cs-CZ" sz="2000" b="0" dirty="0">
                <a:solidFill>
                  <a:prstClr val="white"/>
                </a:solidFill>
                <a:latin typeface="Calibri"/>
              </a:rPr>
              <a:t>Problematika podstatné změny závazku ze smlouvy</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lang="cs-CZ" sz="2000" b="0" dirty="0">
                <a:solidFill>
                  <a:prstClr val="white"/>
                </a:solidFill>
                <a:latin typeface="Calibri"/>
              </a:rPr>
              <a:t>Realita dnešní doby (zvyšování cen, sankční seznamy)</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lang="cs-CZ" sz="2000" b="0">
                <a:solidFill>
                  <a:prstClr val="white"/>
                </a:solidFill>
                <a:latin typeface="Calibri"/>
              </a:rPr>
              <a:t>Novela ZZVZ</a:t>
            </a:r>
            <a:endParaRPr lang="cs-CZ" sz="2000" b="0" dirty="0">
              <a:solidFill>
                <a:prstClr val="white"/>
              </a:solidFill>
              <a:latin typeface="Calibri"/>
            </a:endParaRP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r>
              <a:rPr lang="cs-CZ" sz="2000" b="0" dirty="0">
                <a:solidFill>
                  <a:prstClr val="white"/>
                </a:solidFill>
                <a:latin typeface="Calibri"/>
              </a:rPr>
              <a:t>Diskuse, individuální dotazy a konzultace</a:t>
            </a:r>
          </a:p>
          <a:p>
            <a:pPr marL="457200" marR="0" lvl="0" indent="-457200" algn="just" defTabSz="457200" rtl="0" eaLnBrk="1" fontAlgn="auto" latinLnBrk="0" hangingPunct="1">
              <a:lnSpc>
                <a:spcPct val="100000"/>
              </a:lnSpc>
              <a:spcBef>
                <a:spcPct val="0"/>
              </a:spcBef>
              <a:spcAft>
                <a:spcPts val="0"/>
              </a:spcAft>
              <a:buClrTx/>
              <a:buSzTx/>
              <a:buAutoNum type="arabicPeriod" startAt="7"/>
              <a:tabLst/>
              <a:defRPr/>
            </a:pPr>
            <a:endParaRPr kumimoji="0" lang="cs-CZ" sz="2000" b="0" i="0" u="none" strike="noStrike" kern="1200" spc="0" normalizeH="0" baseline="0" noProof="0" dirty="0">
              <a:ln>
                <a:noFill/>
              </a:ln>
              <a:solidFill>
                <a:prstClr val="white"/>
              </a:solidFill>
              <a:effectLst/>
              <a:uLnTx/>
              <a:uFillTx/>
              <a:latin typeface="Calibri"/>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000" b="1" i="0" u="none" strike="noStrike" kern="1200" cap="none" spc="0" normalizeH="0" baseline="0" noProof="0" dirty="0">
                <a:ln>
                  <a:noFill/>
                </a:ln>
                <a:solidFill>
                  <a:prstClr val="white"/>
                </a:solidFill>
                <a:effectLst/>
                <a:uLnTx/>
                <a:uFillTx/>
                <a:latin typeface="Calibri"/>
                <a:ea typeface="+mj-ea"/>
                <a:cs typeface="+mj-cs"/>
              </a:rPr>
              <a:t> </a:t>
            </a:r>
          </a:p>
        </p:txBody>
      </p:sp>
    </p:spTree>
    <p:extLst>
      <p:ext uri="{BB962C8B-B14F-4D97-AF65-F5344CB8AC3E}">
        <p14:creationId xmlns:p14="http://schemas.microsoft.com/office/powerpoint/2010/main" val="236768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3" name="Skupina 12">
            <a:extLst>
              <a:ext uri="{FF2B5EF4-FFF2-40B4-BE49-F238E27FC236}">
                <a16:creationId xmlns:a16="http://schemas.microsoft.com/office/drawing/2014/main" id="{5E6E4DE1-B76B-4F10-9E3E-FE35FCA2F0B1}"/>
              </a:ext>
            </a:extLst>
          </p:cNvPr>
          <p:cNvGrpSpPr/>
          <p:nvPr/>
        </p:nvGrpSpPr>
        <p:grpSpPr>
          <a:xfrm>
            <a:off x="433352" y="468313"/>
            <a:ext cx="8053480" cy="6070600"/>
            <a:chOff x="-165001" y="2804797"/>
            <a:chExt cx="6919902" cy="1919272"/>
          </a:xfrm>
        </p:grpSpPr>
        <p:sp>
          <p:nvSpPr>
            <p:cNvPr id="14" name="Obdélník 13">
              <a:extLst>
                <a:ext uri="{FF2B5EF4-FFF2-40B4-BE49-F238E27FC236}">
                  <a16:creationId xmlns:a16="http://schemas.microsoft.com/office/drawing/2014/main" id="{61C60B44-1F45-4F87-A7F7-DC77D87EEFD1}"/>
                </a:ext>
              </a:extLst>
            </p:cNvPr>
            <p:cNvSpPr/>
            <p:nvPr/>
          </p:nvSpPr>
          <p:spPr>
            <a:xfrm>
              <a:off x="0" y="2804797"/>
              <a:ext cx="6608516" cy="1904504"/>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TextovéPole 14">
              <a:extLst>
                <a:ext uri="{FF2B5EF4-FFF2-40B4-BE49-F238E27FC236}">
                  <a16:creationId xmlns:a16="http://schemas.microsoft.com/office/drawing/2014/main" id="{637735ED-ED9E-4BF1-A907-D46059FAD200}"/>
                </a:ext>
              </a:extLst>
            </p:cNvPr>
            <p:cNvSpPr txBox="1"/>
            <p:nvPr/>
          </p:nvSpPr>
          <p:spPr>
            <a:xfrm>
              <a:off x="-165001" y="2820083"/>
              <a:ext cx="6919902" cy="19039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musí jednoznačně definovat obsah požadavků na předložení referenčních zakázek dle § 79 odst. 2 písm. a) ZZVZ způsobem dle § 73 odst. 6 ZZVZ, aby bylo zřejmé, jakou konkrétní referencí (s jakým obsahem a hodnotou) má dodavatel disponovat, aby splnil podmínky účasti v ZŘ.</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Důkladně zvážit důvodnost řetězení dílčích požadavků v rámci požadavku na jednu referenci (např. rekonstrukce min. 4 podlažního parkovacího domu s ocelovou konstrukcí a se založením stavby na vrtaných pilotech v intravilánu města, spolu s revitalizací veřejného prostranství včetně realizace zpevněných ploch (např. chodníky, komunikace), ve finančním objemu realizovaného objektu min. ... Kč bez DPH za každou zakázku).</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Požadavek na předložení „</a:t>
              </a:r>
              <a:r>
                <a:rPr lang="cs-CZ" sz="13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osvědčení realizátorů ETICS</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(u VZ na zateplování domů), které je vydáno certifikační autoritou (TZÚS Praha) je nedůvodný a jako takový rovněž nepřiměřený. Certifikát není obecně podmínkou pro provádění zateplování, je pořizován dobrovolně dodavateli (velmi malé okruh dodavatelů jej ale vlastní) a je vydáván pouze jednou certifikační autoritou.</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Nestanovovat požadavky na doklady (certifikáty) dle OHSAS / ISO, pokud to není relevantní ve vztahu k předmětu plnění VZ (např. řízení z hlediska ochrany životního prostředí dle norem řady ISO 14001 v oboru předmětu plnění VZ, pokud se na stavbě nevyskytují žádné zvláštní okolnosti a nejsou žádné nestandardní požadavky v této oblasti, tedy jde o stavbu spíše jednoduchou a bez rizik).</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Nedůvodný požadavek zadavatele dle § 79 odst. 2 písm. d) ZZVZ, aby měl stavbyvedoucí vysokoškolské vzdělání – autorizaci získá i osoba se SŠ vzděláním a odpovídající délkou praxe.</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Vztah § 105 odst</a:t>
              </a:r>
              <a:r>
                <a:rPr lang="cs-CZ" sz="1300" dirty="0">
                  <a:solidFill>
                    <a:sysClr val="windowText" lastClr="000000">
                      <a:hueOff val="0"/>
                      <a:satOff val="0"/>
                      <a:lumOff val="0"/>
                      <a:alphaOff val="0"/>
                    </a:sysClr>
                  </a:solidFill>
                  <a:latin typeface="Calibri"/>
                </a:rPr>
                <a:t>. 2 ZZVZ a požadavků na kvalifikaci dle § 79 odst. 2 písm. c) a d) ZZVZ, pokud má být např. stavbyvedoucí zaměstnanec, tak vymezit skrze významnou činnost dle § 105 odst. 2 ZZVZ, neomezovat prokázání kvalifikace jinou osobou bez vazby na § 105 odst. 2 ZZVZ.</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Zkušenosti člena týmu – zadavatel nesmí svazovat zkušenost člena týmu s konkrétním dodavatelem, jelikož to není pro danou zkušenost relevantní, jedná se o diskriminační požadavek (např. VZ na právní služby, projekční práce apod.). Viz např. rozhodnutí ÚOHS č.j.: S0675/2015/VZ-42860/2015/513/EPI.</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ts val="1560"/>
                </a:lnSpc>
                <a:spcBef>
                  <a:spcPts val="1200"/>
                </a:spcBef>
                <a:spcAft>
                  <a:spcPts val="600"/>
                </a:spcAft>
                <a:buFont typeface="Wingdings" panose="05000000000000000000" pitchFamily="2" charset="2"/>
                <a:buChar char="q"/>
              </a:pPr>
              <a:endParaRPr lang="cs-CZ" sz="13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grpSp>
      <p:grpSp>
        <p:nvGrpSpPr>
          <p:cNvPr id="16" name="Skupina 15">
            <a:extLst>
              <a:ext uri="{FF2B5EF4-FFF2-40B4-BE49-F238E27FC236}">
                <a16:creationId xmlns:a16="http://schemas.microsoft.com/office/drawing/2014/main" id="{947940C1-F06A-4A43-8C96-26A70294EFD7}"/>
              </a:ext>
            </a:extLst>
          </p:cNvPr>
          <p:cNvGrpSpPr/>
          <p:nvPr/>
        </p:nvGrpSpPr>
        <p:grpSpPr>
          <a:xfrm>
            <a:off x="926184" y="224665"/>
            <a:ext cx="6026565" cy="501840"/>
            <a:chOff x="-412680" y="2293056"/>
            <a:chExt cx="4625961" cy="501840"/>
          </a:xfrm>
        </p:grpSpPr>
        <p:sp>
          <p:nvSpPr>
            <p:cNvPr id="17" name="Obdélník: se zakulacenými rohy 16">
              <a:extLst>
                <a:ext uri="{FF2B5EF4-FFF2-40B4-BE49-F238E27FC236}">
                  <a16:creationId xmlns:a16="http://schemas.microsoft.com/office/drawing/2014/main" id="{4E4365E7-A343-4484-AD23-828ABB35D884}"/>
                </a:ext>
              </a:extLst>
            </p:cNvPr>
            <p:cNvSpPr/>
            <p:nvPr/>
          </p:nvSpPr>
          <p:spPr>
            <a:xfrm>
              <a:off x="-412680" y="229305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10">
              <a:extLst>
                <a:ext uri="{FF2B5EF4-FFF2-40B4-BE49-F238E27FC236}">
                  <a16:creationId xmlns:a16="http://schemas.microsoft.com/office/drawing/2014/main" id="{99AB03F1-929A-4ECC-923D-F0606EC3BC91}"/>
                </a:ext>
              </a:extLst>
            </p:cNvPr>
            <p:cNvSpPr txBox="1"/>
            <p:nvPr/>
          </p:nvSpPr>
          <p:spPr>
            <a:xfrm>
              <a:off x="-388182" y="231755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Požadavky na technickou kvalifikaci –  § 79 odst. 2</a:t>
              </a:r>
              <a:r>
                <a:rPr lang="cs-CZ" sz="1600" dirty="0">
                  <a:solidFill>
                    <a:sysClr val="window" lastClr="FFFFFF"/>
                  </a:solidFill>
                  <a:latin typeface="Calibri"/>
                </a:rPr>
                <a:t> </a:t>
              </a:r>
              <a:r>
                <a:rPr lang="cs-CZ" sz="1600" kern="1200" dirty="0">
                  <a:solidFill>
                    <a:sysClr val="window" lastClr="FFFFFF"/>
                  </a:solidFill>
                  <a:latin typeface="Calibri"/>
                  <a:ea typeface="+mn-ea"/>
                  <a:cs typeface="+mn-cs"/>
                </a:rPr>
                <a:t>ZZVZ</a:t>
              </a:r>
            </a:p>
          </p:txBody>
        </p:sp>
      </p:grpSp>
    </p:spTree>
    <p:extLst>
      <p:ext uri="{BB962C8B-B14F-4D97-AF65-F5344CB8AC3E}">
        <p14:creationId xmlns:p14="http://schemas.microsoft.com/office/powerpoint/2010/main" val="1570355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
        <p:nvSpPr>
          <p:cNvPr id="35" name="Obdélník 34">
            <a:extLst>
              <a:ext uri="{FF2B5EF4-FFF2-40B4-BE49-F238E27FC236}">
                <a16:creationId xmlns:a16="http://schemas.microsoft.com/office/drawing/2014/main" id="{E516437C-56D6-4009-8769-5874FC5BBEF7}"/>
              </a:ext>
            </a:extLst>
          </p:cNvPr>
          <p:cNvSpPr/>
          <p:nvPr/>
        </p:nvSpPr>
        <p:spPr>
          <a:xfrm>
            <a:off x="512307" y="1020148"/>
            <a:ext cx="7729365" cy="451503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7" name="Skupina 36">
            <a:extLst>
              <a:ext uri="{FF2B5EF4-FFF2-40B4-BE49-F238E27FC236}">
                <a16:creationId xmlns:a16="http://schemas.microsoft.com/office/drawing/2014/main" id="{EA62D234-E58C-49E5-9CFF-FAE3AEA1EACE}"/>
              </a:ext>
            </a:extLst>
          </p:cNvPr>
          <p:cNvGrpSpPr/>
          <p:nvPr/>
        </p:nvGrpSpPr>
        <p:grpSpPr>
          <a:xfrm>
            <a:off x="894267" y="734798"/>
            <a:ext cx="5497823" cy="501758"/>
            <a:chOff x="330425" y="2172811"/>
            <a:chExt cx="4625961" cy="531360"/>
          </a:xfrm>
        </p:grpSpPr>
        <p:sp>
          <p:nvSpPr>
            <p:cNvPr id="38" name="Obdélník: se zakulacenými rohy 37">
              <a:extLst>
                <a:ext uri="{FF2B5EF4-FFF2-40B4-BE49-F238E27FC236}">
                  <a16:creationId xmlns:a16="http://schemas.microsoft.com/office/drawing/2014/main" id="{626F37D8-0D42-4D1F-A4D4-79C058FB9010}"/>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bdélník: se zakulacenými rohy 10">
              <a:extLst>
                <a:ext uri="{FF2B5EF4-FFF2-40B4-BE49-F238E27FC236}">
                  <a16:creationId xmlns:a16="http://schemas.microsoft.com/office/drawing/2014/main" id="{67651FF0-2CF3-462D-98D8-5DB1B51565A7}"/>
                </a:ext>
              </a:extLst>
            </p:cNvPr>
            <p:cNvSpPr txBox="1"/>
            <p:nvPr/>
          </p:nvSpPr>
          <p:spPr>
            <a:xfrm>
              <a:off x="356364" y="2198750"/>
              <a:ext cx="3721649"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40" name="Obdélník 39">
            <a:extLst>
              <a:ext uri="{FF2B5EF4-FFF2-40B4-BE49-F238E27FC236}">
                <a16:creationId xmlns:a16="http://schemas.microsoft.com/office/drawing/2014/main" id="{AB31A9D8-0EC5-49B6-A3C2-42B83A106107}"/>
              </a:ext>
            </a:extLst>
          </p:cNvPr>
          <p:cNvSpPr/>
          <p:nvPr/>
        </p:nvSpPr>
        <p:spPr>
          <a:xfrm>
            <a:off x="987808" y="801552"/>
            <a:ext cx="6778362" cy="338554"/>
          </a:xfrm>
          <a:prstGeom prst="rect">
            <a:avLst/>
          </a:prstGeom>
        </p:spPr>
        <p:txBody>
          <a:bodyPr wrap="square">
            <a:spAutoFit/>
          </a:bodyPr>
          <a:lstStyle/>
          <a:p>
            <a:pPr lvl="0">
              <a:buNone/>
            </a:pPr>
            <a:r>
              <a:rPr lang="pl-PL" sz="1600" dirty="0">
                <a:solidFill>
                  <a:sysClr val="window" lastClr="FFFFFF"/>
                </a:solidFill>
                <a:latin typeface="Calibri"/>
              </a:rPr>
              <a:t>Požadavky na ekonomickou kvalifikaci – § 78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15CE1D51-EBED-4A4E-9E76-3AB6B08AE8D2}"/>
              </a:ext>
            </a:extLst>
          </p:cNvPr>
          <p:cNvSpPr/>
          <p:nvPr/>
        </p:nvSpPr>
        <p:spPr>
          <a:xfrm>
            <a:off x="818606" y="1405224"/>
            <a:ext cx="7036599" cy="3948773"/>
          </a:xfrm>
          <a:prstGeom prst="rect">
            <a:avLst/>
          </a:prstGeom>
        </p:spPr>
        <p:txBody>
          <a:bodyPr wrap="square">
            <a:spAutoFit/>
          </a:bodyPr>
          <a:lstStyle/>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Zadavatel může požadovat buď minimální roční obrat dodavatele nebo obrat dosažený dodavatelem s ohledem na předmět veřejné – nutné zvážit a v ZD jasně definovat.</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Zadavatel je dle komentáře (HERMAN, P.; FIDLER, V. a kol. Komentář k zákonu o zadávání veřejných zakázek. Plzeň: Aleš Čeněk, 2016. s. 206.) povinen konkrétně vymezit, které zakázky budou považovány za obdobné a měly by být zahrnuty do obratu s ohledem na předmět VZ. Pokud tak neučiní, bude prokazování obratu složité a v případě sporu zadavatel nebude moci pojem „s ohledem na předmět“ vykládat zužujícím způsobem.</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Obdobně se k dané problematice vyjádřil ÚOHS ve svém rozhodnutí č.j. ÚOHS-S0442/2017/VZ-03352/2018/542/Eše z 1.2.2018</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Stanovení výše obratu – výklad, že v případě víceletých kontraktů by měl zadavatel stanovit výši obratu s ohledem na předpokládanou hodnotu plnění za jeden kalendářní rok – viz </a:t>
            </a:r>
            <a:r>
              <a:rPr lang="pt-BR" sz="1300" dirty="0">
                <a:solidFill>
                  <a:sysClr val="windowText" lastClr="000000">
                    <a:hueOff val="0"/>
                    <a:satOff val="0"/>
                    <a:lumOff val="0"/>
                    <a:alphaOff val="0"/>
                  </a:sysClr>
                </a:solidFill>
                <a:latin typeface="Calibri"/>
              </a:rPr>
              <a:t>ÚOHS-S0167/2019/VZ-18195/2019/523/DFi, ÚOHS-R0193/2017/VZ-01330/2018/321/Hba</a:t>
            </a:r>
            <a:r>
              <a:rPr lang="cs-CZ" sz="1300" dirty="0">
                <a:solidFill>
                  <a:sysClr val="windowText" lastClr="000000">
                    <a:hueOff val="0"/>
                    <a:satOff val="0"/>
                    <a:lumOff val="0"/>
                    <a:alphaOff val="0"/>
                  </a:sysClr>
                </a:solidFill>
                <a:latin typeface="Calibri"/>
              </a:rPr>
              <a:t> byl následnou rozhodovací praxí rozvolněn – viz ÚOHS-S0459/2021/VZ-12729/2022/500, ÚOHS-R0104/2021/VZ-28954/2021/162/</a:t>
            </a:r>
            <a:r>
              <a:rPr lang="cs-CZ" sz="1300" dirty="0" err="1">
                <a:solidFill>
                  <a:sysClr val="windowText" lastClr="000000">
                    <a:hueOff val="0"/>
                    <a:satOff val="0"/>
                    <a:lumOff val="0"/>
                    <a:alphaOff val="0"/>
                  </a:sysClr>
                </a:solidFill>
                <a:latin typeface="Calibri"/>
              </a:rPr>
              <a:t>Dha</a:t>
            </a:r>
            <a:r>
              <a:rPr lang="cs-CZ" sz="1300" dirty="0">
                <a:solidFill>
                  <a:sysClr val="windowText" lastClr="000000">
                    <a:hueOff val="0"/>
                    <a:satOff val="0"/>
                    <a:lumOff val="0"/>
                    <a:alphaOff val="0"/>
                  </a:sysClr>
                </a:solidFill>
                <a:latin typeface="Calibri"/>
              </a:rPr>
              <a:t>. CRR doporučuje zadavatelům při víceletých kontraktech upravit výši obratu za 1 rok na předpokládanou hodnotu plnění za 1 rok.</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Pro stanovení maximální výše obratu lze použít předpokládanou hodnotu vypočítanou toliko za 1 rok v případě dle § 19 ZZVZ a případně i § 20 a 21 ZZVZ, jde-li o smlouvu na dobu určitou v délce jednoho roku.</a:t>
            </a:r>
          </a:p>
        </p:txBody>
      </p:sp>
    </p:spTree>
    <p:extLst>
      <p:ext uri="{BB962C8B-B14F-4D97-AF65-F5344CB8AC3E}">
        <p14:creationId xmlns:p14="http://schemas.microsoft.com/office/powerpoint/2010/main" val="91377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
        <p:nvSpPr>
          <p:cNvPr id="40" name="Obdélník 39">
            <a:extLst>
              <a:ext uri="{FF2B5EF4-FFF2-40B4-BE49-F238E27FC236}">
                <a16:creationId xmlns:a16="http://schemas.microsoft.com/office/drawing/2014/main" id="{AB31A9D8-0EC5-49B6-A3C2-42B83A106107}"/>
              </a:ext>
            </a:extLst>
          </p:cNvPr>
          <p:cNvSpPr/>
          <p:nvPr/>
        </p:nvSpPr>
        <p:spPr>
          <a:xfrm>
            <a:off x="919937" y="3882788"/>
            <a:ext cx="7540354" cy="338554"/>
          </a:xfrm>
          <a:prstGeom prst="rect">
            <a:avLst/>
          </a:prstGeom>
        </p:spPr>
        <p:txBody>
          <a:bodyPr wrap="square">
            <a:spAutoFit/>
          </a:bodyPr>
          <a:lstStyle/>
          <a:p>
            <a:pPr lvl="0">
              <a:buNone/>
            </a:pPr>
            <a:r>
              <a:rPr lang="pl-PL" sz="1600" dirty="0">
                <a:solidFill>
                  <a:sysClr val="window" lastClr="FFFFFF"/>
                </a:solidFill>
                <a:latin typeface="Calibri"/>
              </a:rPr>
              <a:t>Požadavky na ekonomickou kvalifikaci – § 78 odst. 1 ZZVZ</a:t>
            </a:r>
            <a:endParaRPr lang="cs-CZ" sz="1600" dirty="0">
              <a:solidFill>
                <a:sysClr val="window" lastClr="FFFFFF"/>
              </a:solidFill>
              <a:latin typeface="Calibri"/>
            </a:endParaRPr>
          </a:p>
        </p:txBody>
      </p:sp>
      <p:grpSp>
        <p:nvGrpSpPr>
          <p:cNvPr id="17" name="Skupina 20">
            <a:extLst>
              <a:ext uri="{FF2B5EF4-FFF2-40B4-BE49-F238E27FC236}">
                <a16:creationId xmlns:a16="http://schemas.microsoft.com/office/drawing/2014/main" id="{A9CA1AC6-3915-41DF-A23D-28013427CD9F}"/>
              </a:ext>
            </a:extLst>
          </p:cNvPr>
          <p:cNvGrpSpPr>
            <a:grpSpLocks/>
          </p:cNvGrpSpPr>
          <p:nvPr/>
        </p:nvGrpSpPr>
        <p:grpSpPr bwMode="auto">
          <a:xfrm>
            <a:off x="487682" y="907625"/>
            <a:ext cx="7817744" cy="5369845"/>
            <a:chOff x="-146550" y="254597"/>
            <a:chExt cx="6951414" cy="1965837"/>
          </a:xfrm>
        </p:grpSpPr>
        <p:sp>
          <p:nvSpPr>
            <p:cNvPr id="18" name="Obdélník 17">
              <a:extLst>
                <a:ext uri="{FF2B5EF4-FFF2-40B4-BE49-F238E27FC236}">
                  <a16:creationId xmlns:a16="http://schemas.microsoft.com/office/drawing/2014/main" id="{CEDEBBEA-5B9B-42B4-8F7B-59B8BD72C9AB}"/>
                </a:ext>
              </a:extLst>
            </p:cNvPr>
            <p:cNvSpPr/>
            <p:nvPr/>
          </p:nvSpPr>
          <p:spPr>
            <a:xfrm>
              <a:off x="-2728" y="254597"/>
              <a:ext cx="6608566" cy="187071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23" name="TextovéPole 22">
              <a:extLst>
                <a:ext uri="{FF2B5EF4-FFF2-40B4-BE49-F238E27FC236}">
                  <a16:creationId xmlns:a16="http://schemas.microsoft.com/office/drawing/2014/main" id="{3F86A3B9-BACF-434D-88EE-B328C7A979AD}"/>
                </a:ext>
              </a:extLst>
            </p:cNvPr>
            <p:cNvSpPr txBox="1"/>
            <p:nvPr/>
          </p:nvSpPr>
          <p:spPr>
            <a:xfrm>
              <a:off x="-146550" y="299559"/>
              <a:ext cx="6951414" cy="1920875"/>
            </a:xfrm>
            <a:prstGeom prst="rect">
              <a:avLst/>
            </a:prstGeom>
            <a:noFill/>
            <a:ln>
              <a:noFill/>
            </a:ln>
            <a:effectLst/>
          </p:spPr>
          <p:txBody>
            <a:bodyPr lIns="512894" tIns="354076" rIns="512894" bIns="85344" spcCol="1270"/>
            <a:lstStyle/>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Nelze požadovat, aby obsahem písemného závazku jiné osoby prokazující dodavateli kvalifikaci, byla společná a nerozdílná odpovědnost této osoby za plnění zakázky společně s dodavatelem. Obsah závazku je primárně definován v § 83 odst. 1 písm. d) ZZVZ. Požadavek na společnou a nerozdílnou odpovědnost je dle § 83 odst. 3 ZZVZ přípustný jen ve vztahu k ekonomické kvalifikaci dle § 78 ZZVZ.</a:t>
              </a:r>
            </a:p>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Uvedený požadavek je nepřípustným zpřísněním ZZVZ, když § 83 odst. 2 ZZVZ věta první obsahuje vyvratitelnou právní domněnku, že závazek jiné osoby, jejímž prostřednictvím dodavatel prokazuje kvalifikaci, je splněn tím, že se jiná osoba společně s dodavatelem písemně zaváže ke společné a nerozdílné odpovědnosti za plnění veřejné zakázky.</a:t>
              </a:r>
            </a:p>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a:p>
              <a:pPr marL="285750" marR="0" lvl="1" indent="-285750" algn="just" defTabSz="533400" rtl="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83 odst. 2 ZZVZ dále stanoví, že prokazuje-li dodavatel prostřednictvím jiné osoby kvalifikaci a předkládá doklady podle § 79 odst. 2 písm. a), b) nebo d) vztahující se k takové osobě, musí dokument podle odstavce 1 písm. d) obsahovat závazek, že jiná osoba bude vykonávat stavební práce či služby, ke kterým se prokazované kritérium kvalifikace vztahuje.</a:t>
              </a:r>
            </a:p>
            <a:p>
              <a:pPr marL="285750" marR="0" lvl="1" indent="-285750" algn="just" defTabSz="533400" rtl="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Uvedený výklad byl potvrzen rozsudkem Městského soudu v Praze </a:t>
              </a:r>
              <a:r>
                <a:rPr kumimoji="0" lang="pt-BR"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č. j. 11 A 92/2021- 33</a:t>
              </a: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ze dne 20. 7.2021.</a:t>
              </a:r>
            </a:p>
            <a:p>
              <a:pPr marL="285750" marR="0" lvl="1" indent="-285750" algn="just" defTabSz="533400" rtl="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Obdobně věc vykládá rovněž ÚOHS  - viz rozhodnutí č. j. ÚOHS-30735/2020/511/</a:t>
              </a:r>
              <a:r>
                <a:rPr kumimoji="0" lang="cs-CZ" sz="1300" b="0" i="0" u="none" strike="noStrike" kern="1200" cap="none" spc="0" normalizeH="0" baseline="0" noProof="0" dirty="0" err="1">
                  <a:ln>
                    <a:noFill/>
                  </a:ln>
                  <a:solidFill>
                    <a:sysClr val="windowText" lastClr="000000">
                      <a:hueOff val="0"/>
                      <a:satOff val="0"/>
                      <a:lumOff val="0"/>
                      <a:alphaOff val="0"/>
                    </a:sysClr>
                  </a:solidFill>
                  <a:effectLst/>
                  <a:uLnTx/>
                  <a:uFillTx/>
                  <a:latin typeface="Calibri" panose="020F0502020204030204"/>
                  <a:ea typeface="+mn-ea"/>
                  <a:cs typeface="+mn-cs"/>
                </a:rPr>
                <a:t>Mmi</a:t>
              </a: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ze dne 2. 10. 2020</a:t>
              </a:r>
              <a:endPar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a:p>
              <a:pPr marL="285750" marR="0" lvl="1" indent="-285750" algn="just" defTabSz="533400" eaLnBrk="0" fontAlgn="base" latinLnBrk="0" hangingPunct="0">
                <a:lnSpc>
                  <a:spcPct val="120000"/>
                </a:lnSpc>
                <a:spcBef>
                  <a:spcPct val="0"/>
                </a:spcBef>
                <a:spcAft>
                  <a:spcPts val="600"/>
                </a:spcAft>
                <a:buClrTx/>
                <a:buSzTx/>
                <a:buFont typeface="Wingdings" panose="05000000000000000000" pitchFamily="2" charset="2"/>
                <a:buChar char="q"/>
                <a:tabLst/>
                <a:defRPr/>
              </a:pPr>
              <a:endParaRPr kumimoji="0" lang="cs-CZ" sz="12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27" name="Skupina 21">
            <a:extLst>
              <a:ext uri="{FF2B5EF4-FFF2-40B4-BE49-F238E27FC236}">
                <a16:creationId xmlns:a16="http://schemas.microsoft.com/office/drawing/2014/main" id="{7008B2F7-E195-437C-B3F0-84B59D7E8A84}"/>
              </a:ext>
            </a:extLst>
          </p:cNvPr>
          <p:cNvGrpSpPr>
            <a:grpSpLocks/>
          </p:cNvGrpSpPr>
          <p:nvPr/>
        </p:nvGrpSpPr>
        <p:grpSpPr bwMode="auto">
          <a:xfrm>
            <a:off x="946187" y="647777"/>
            <a:ext cx="5050570" cy="519696"/>
            <a:chOff x="-363685" y="29586"/>
            <a:chExt cx="4625963" cy="516088"/>
          </a:xfrm>
        </p:grpSpPr>
        <p:sp>
          <p:nvSpPr>
            <p:cNvPr id="28" name="Obdélník: se zakulacenými rohy 27">
              <a:extLst>
                <a:ext uri="{FF2B5EF4-FFF2-40B4-BE49-F238E27FC236}">
                  <a16:creationId xmlns:a16="http://schemas.microsoft.com/office/drawing/2014/main" id="{6A3EC06D-196D-44D1-87F8-37E17D6EAF27}"/>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31" name="Obdélník: se zakulacenými rohy 6">
              <a:extLst>
                <a:ext uri="{FF2B5EF4-FFF2-40B4-BE49-F238E27FC236}">
                  <a16:creationId xmlns:a16="http://schemas.microsoft.com/office/drawing/2014/main" id="{DDDAB9F7-CED3-43CF-8E07-795F6F17919D}"/>
                </a:ext>
              </a:extLst>
            </p:cNvPr>
            <p:cNvSpPr txBox="1"/>
            <p:nvPr/>
          </p:nvSpPr>
          <p:spPr>
            <a:xfrm>
              <a:off x="-363685" y="44618"/>
              <a:ext cx="4625962" cy="501056"/>
            </a:xfrm>
            <a:prstGeom prst="rect">
              <a:avLst/>
            </a:prstGeom>
            <a:noFill/>
            <a:ln>
              <a:noFill/>
            </a:ln>
            <a:effectLst/>
          </p:spPr>
          <p:txBody>
            <a:bodyPr lIns="174850" tIns="0" rIns="174850" bIns="0" spcCol="1270" anchor="ctr"/>
            <a:lstStyle/>
            <a:p>
              <a:pPr marL="0" marR="0" lvl="0" indent="0"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noProof="0" dirty="0">
                  <a:ln>
                    <a:noFill/>
                  </a:ln>
                  <a:solidFill>
                    <a:prstClr val="white"/>
                  </a:solidFill>
                  <a:effectLst/>
                  <a:uLnTx/>
                  <a:uFillTx/>
                  <a:latin typeface="Calibri" panose="020F0502020204030204"/>
                  <a:ea typeface="+mn-ea"/>
                  <a:cs typeface="+mn-cs"/>
                </a:rPr>
                <a:t>Společná a nerozdílná odpovědnost </a:t>
              </a:r>
              <a:r>
                <a:rPr lang="cs-CZ" sz="1600" kern="0" dirty="0">
                  <a:solidFill>
                    <a:prstClr val="white"/>
                  </a:solidFill>
                  <a:latin typeface="Calibri" panose="020F0502020204030204"/>
                </a:rPr>
                <a:t>– </a:t>
              </a:r>
              <a:r>
                <a:rPr kumimoji="0" lang="cs-CZ" sz="1600" b="0" i="0" u="none" strike="noStrike" kern="0" spc="0" normalizeH="0" noProof="0" dirty="0">
                  <a:ln>
                    <a:noFill/>
                  </a:ln>
                  <a:solidFill>
                    <a:prstClr val="white"/>
                  </a:solidFill>
                  <a:effectLst/>
                  <a:uLnTx/>
                  <a:uFillTx/>
                  <a:latin typeface="Calibri" panose="020F0502020204030204"/>
                  <a:ea typeface="+mn-ea"/>
                  <a:cs typeface="+mn-cs"/>
                </a:rPr>
                <a:t>§ 83 odst. 2 ZZVZ</a:t>
              </a:r>
            </a:p>
          </p:txBody>
        </p:sp>
      </p:grpSp>
    </p:spTree>
    <p:extLst>
      <p:ext uri="{BB962C8B-B14F-4D97-AF65-F5344CB8AC3E}">
        <p14:creationId xmlns:p14="http://schemas.microsoft.com/office/powerpoint/2010/main" val="1361310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9AC994CB-5E61-4E92-9098-EE3DCC18548F}"/>
              </a:ext>
            </a:extLst>
          </p:cNvPr>
          <p:cNvGrpSpPr/>
          <p:nvPr/>
        </p:nvGrpSpPr>
        <p:grpSpPr>
          <a:xfrm>
            <a:off x="422233" y="1704873"/>
            <a:ext cx="7956928" cy="4848933"/>
            <a:chOff x="-172835" y="2719903"/>
            <a:chExt cx="6858266" cy="2209692"/>
          </a:xfrm>
        </p:grpSpPr>
        <p:sp>
          <p:nvSpPr>
            <p:cNvPr id="15" name="Obdélník 14">
              <a:extLst>
                <a:ext uri="{FF2B5EF4-FFF2-40B4-BE49-F238E27FC236}">
                  <a16:creationId xmlns:a16="http://schemas.microsoft.com/office/drawing/2014/main" id="{099264EB-0AC1-4B69-A4C9-52E72979BEBF}"/>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172835" y="2719903"/>
              <a:ext cx="6858266" cy="2209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postupuje v rozporu se zásadami 3E, když vyloučí dodavatele s nejvýhodnější nabídkou z další účasti v zadávacím řízení z důvodu nesplnění zadávacích podmínek (např. nedoložení splnění technických kvalifikačních předpokladů, neoceněné položky v rozpočtu, nejasná specifikace nabízeného předm</a:t>
              </a:r>
              <a:r>
                <a:rPr lang="cs-CZ" sz="1300" dirty="0">
                  <a:solidFill>
                    <a:sysClr val="windowText" lastClr="000000">
                      <a:hueOff val="0"/>
                      <a:satOff val="0"/>
                      <a:lumOff val="0"/>
                      <a:alphaOff val="0"/>
                    </a:sysClr>
                  </a:solidFill>
                  <a:latin typeface="Calibri"/>
                </a:rPr>
                <a:t>ětu plnění apod.</a:t>
              </a:r>
              <a:r>
                <a:rPr lang="cs-CZ" sz="1300" kern="1200" dirty="0">
                  <a:solidFill>
                    <a:sysClr val="windowText" lastClr="000000">
                      <a:hueOff val="0"/>
                      <a:satOff val="0"/>
                      <a:lumOff val="0"/>
                      <a:alphaOff val="0"/>
                    </a:sysClr>
                  </a:solidFill>
                  <a:latin typeface="Calibri"/>
                  <a:ea typeface="+mn-ea"/>
                  <a:cs typeface="+mn-cs"/>
                </a:rPr>
                <a:t>), aniž by dodavatele vyzval k objasnění nebo doplnění nabídky dle § 46 odst. 1 ZZVZ, a měl postaveno najisto, že tento účastník není schopen nedostatky nabídky ani po doplnění zhojit (pokud je náprava možná).</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Výše uvedený postup však nelze použít v případě, že se jedná o údaje nebo doklady, které se vztahují ke kritériím hodnocení nabídek. Pozor – za objasnění se dle § 46 odst. 3 ZZVZ považuje oprava položkového rozpočtu, pokud není dotčena celková nabídková cena nebo jiné kritérium hodnocení nabídek.</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Vyloučení účastníka z účasti v zadávacím řízení z důvodu nesplnění zadávacích podmínek a nevyužití možnosti v ustanovení § 46 odst. 1 ZZVZ a nevyzvání účastníka k doplnění dokladů/údajů, ačkoliv takový účastník předložil nabídku s nejnižší nabídkovou cenou, přičemž byla hodnocena pouze nejnižší nabídková cena a jedná se o zhojitelné vady nabídky je rovněž porušením povinnosti zadavatele postupovat dle čl. 5.1 bod 1 Obecných pravidel pro žadatele a příjemce, ve spojení s § 2 zákona č. 320/2001 Sb., o finanční kontrole ve veřejné správě a o změně některých zákonů.</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K nutnosti dodržování zásad 3E se vyjádřil Nejvyšší správní soud ve svém rozsudku ze dne 5. 6. 2008, č. j. 1 </a:t>
              </a:r>
              <a:r>
                <a:rPr lang="cs-CZ" sz="1300" kern="1200" dirty="0" err="1">
                  <a:solidFill>
                    <a:sysClr val="windowText" lastClr="000000">
                      <a:hueOff val="0"/>
                      <a:satOff val="0"/>
                      <a:lumOff val="0"/>
                      <a:alphaOff val="0"/>
                    </a:sysClr>
                  </a:solidFill>
                  <a:latin typeface="Calibri"/>
                  <a:ea typeface="+mn-ea"/>
                  <a:cs typeface="+mn-cs"/>
                </a:rPr>
                <a:t>Afs</a:t>
              </a:r>
              <a:r>
                <a:rPr lang="cs-CZ" sz="1300" kern="1200" dirty="0">
                  <a:solidFill>
                    <a:sysClr val="windowText" lastClr="000000">
                      <a:hueOff val="0"/>
                      <a:satOff val="0"/>
                      <a:lumOff val="0"/>
                      <a:alphaOff val="0"/>
                    </a:sysClr>
                  </a:solidFill>
                  <a:latin typeface="Calibri"/>
                  <a:ea typeface="+mn-ea"/>
                  <a:cs typeface="+mn-cs"/>
                </a:rPr>
                <a:t> 20/2008-152, podle nějž základním cílem zadávání veřejných zakázek „</a:t>
              </a:r>
              <a:r>
                <a:rPr lang="cs-CZ" sz="1300" i="1" kern="1200" dirty="0">
                  <a:solidFill>
                    <a:sysClr val="windowText" lastClr="000000">
                      <a:hueOff val="0"/>
                      <a:satOff val="0"/>
                      <a:lumOff val="0"/>
                      <a:alphaOff val="0"/>
                    </a:sysClr>
                  </a:solidFill>
                  <a:latin typeface="Calibri"/>
                  <a:ea typeface="+mn-ea"/>
                  <a:cs typeface="+mn-cs"/>
                </a:rPr>
                <a:t>je zajištění hospodárnosti, efektivnosti a účelnosti nakládání s veřejnými prostředky. Zákon tohoto cíle dosahuje především vytvářením podmínek pro to, aby smlouvy, jejichž plnění je hrazeno z veřejných prostředků, byly zadavateli uzavírány při zajištění hospodářské soutěže a konkurenčního prostředí mezi dodavateli</a:t>
              </a:r>
              <a:r>
                <a:rPr lang="cs-CZ" sz="1300" kern="1200" dirty="0">
                  <a:solidFill>
                    <a:sysClr val="windowText" lastClr="000000">
                      <a:hueOff val="0"/>
                      <a:satOff val="0"/>
                      <a:lumOff val="0"/>
                      <a:alphaOff val="0"/>
                    </a:sysClr>
                  </a:solidFill>
                  <a:latin typeface="Calibri"/>
                  <a:ea typeface="+mn-ea"/>
                  <a:cs typeface="+mn-cs"/>
                </a:rPr>
                <a:t>“. </a:t>
              </a:r>
            </a:p>
            <a:p>
              <a:pPr marL="0" lvl="1"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a:ea typeface="+mn-ea"/>
                  <a:cs typeface="+mn-cs"/>
                </a:rPr>
                <a:t>	</a:t>
              </a: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894267" y="1456692"/>
            <a:ext cx="5349143" cy="482453"/>
            <a:chOff x="-473496" y="-95272"/>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473496" y="-9527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465124" y="-65405"/>
              <a:ext cx="4579847" cy="426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Neuplatnění výzvy dle § 46 ZZVZ – porušení pravidel 3E</a:t>
              </a:r>
            </a:p>
          </p:txBody>
        </p:sp>
      </p:grpSp>
      <p:sp>
        <p:nvSpPr>
          <p:cNvPr id="17" name="Title 3">
            <a:extLst>
              <a:ext uri="{FF2B5EF4-FFF2-40B4-BE49-F238E27FC236}">
                <a16:creationId xmlns:a16="http://schemas.microsoft.com/office/drawing/2014/main" id="{F5C358F0-0321-402E-99B5-8955BB0DE114}"/>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posouzení nabídek / v procesu výběru nejvhodnější nabídky</a:t>
            </a:r>
            <a:endParaRPr lang="en-US" sz="2600" dirty="0"/>
          </a:p>
        </p:txBody>
      </p:sp>
    </p:spTree>
    <p:extLst>
      <p:ext uri="{BB962C8B-B14F-4D97-AF65-F5344CB8AC3E}">
        <p14:creationId xmlns:p14="http://schemas.microsoft.com/office/powerpoint/2010/main" val="421791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9AC994CB-5E61-4E92-9098-EE3DCC18548F}"/>
              </a:ext>
            </a:extLst>
          </p:cNvPr>
          <p:cNvGrpSpPr/>
          <p:nvPr/>
        </p:nvGrpSpPr>
        <p:grpSpPr>
          <a:xfrm>
            <a:off x="433352" y="923195"/>
            <a:ext cx="7956928" cy="5433154"/>
            <a:chOff x="-172835" y="2719903"/>
            <a:chExt cx="6858266" cy="2209692"/>
          </a:xfrm>
        </p:grpSpPr>
        <p:sp>
          <p:nvSpPr>
            <p:cNvPr id="15" name="Obdélník 14">
              <a:extLst>
                <a:ext uri="{FF2B5EF4-FFF2-40B4-BE49-F238E27FC236}">
                  <a16:creationId xmlns:a16="http://schemas.microsoft.com/office/drawing/2014/main" id="{099264EB-0AC1-4B69-A4C9-52E72979BEBF}"/>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172835" y="2719903"/>
              <a:ext cx="6858266" cy="2209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0" lvl="1" algn="just" defTabSz="533400">
                <a:lnSpc>
                  <a:spcPct val="90000"/>
                </a:lnSpc>
                <a:spcBef>
                  <a:spcPts val="1200"/>
                </a:spcBef>
              </a:pPr>
              <a:r>
                <a:rPr lang="cs-CZ" sz="1200" kern="1200" dirty="0">
                  <a:solidFill>
                    <a:sysClr val="windowText" lastClr="000000">
                      <a:hueOff val="0"/>
                      <a:satOff val="0"/>
                      <a:lumOff val="0"/>
                      <a:alphaOff val="0"/>
                    </a:sysClr>
                  </a:solidFill>
                  <a:latin typeface="Calibri"/>
                  <a:ea typeface="+mn-ea"/>
                  <a:cs typeface="+mn-cs"/>
                </a:rPr>
                <a:t>Pozor na podání nabídek dvou propojených dodavatelů a jejich postup při poskytování součinnosti</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Uložena finanční oprava (potvrzena ministryní): Zadavatel postupoval v rozporu se zásadami 3E, když uzavřel smlouvu s vybraným dodavatelem, přestože celková cena za plnění vybraného dodavatele ve výši 5 150 700,- Kč bez DPH byla pro zadavatele nevýhodná, neboť původně vybraný dodavatel, personálně a majetkově propojený s vybraným dodavatelem, nabídnul předmět plnění za celkovou cenu ve výši 4 581 900,- Kč bez DPH, přičemž následné neposkytnutí součinnosti před podpisem smlouvy ze strany původně vybraného dodavatele i přes opakovanou výzvu zadavatele mohlo být zjevně provedeno za účelem maximalizace zisku podnikatelské skupiny, což pro zadavatele postupujícího s péčí řádného hospodáře nemůže být akceptovatelné, a zadavatel tedy neměl po vyloučení původně vybraného dodavatele ze zadávacího řízení bez dalšího uzavřít smlouvu s vybraným dodavatelem, neboť vzhledem k existujícím okolnostem nemohl nabídku vybraného dodavatele považovat za vzešlou z řádné hospodářské soutěže.</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Z obsahu podaných nabídek vyplývalo, že v době podání nabídek měli oba účastníci zadávacího řízení stejného jednatele a jediného společníka, který také za obě společnosti, dokonce stejného dne, podepsal návrhy kupní smlouvy přiložené do nabídek těchto společností. Z vlastností a informací o dokumentech – návrzích smluv, které byly v nabídkách účastníků předloženy v editovatelné formě, bylo zřejmé, že oba dokumenty upravovala jako poslední autor změny stejná osoba.</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Rozsudek SDEU ve věci C-144/17 ze dne 8. 2. 2018: „…v zájmu dodržení zásady proporcionality se tedy vyžaduje, aby měl veřejný zadavatel povinnost přezkoumat a posoudit skutkový stav a mohl tak určit, zda měl vztah mezi dvěma entitami konkrétní vliv na obsah každé z nabídek předložených v rámci téhož veřejného zadávacího řízení, přičemž konstatování takového vlivu v jakékoli formě postačuje pro to, aby mohly být uvedené podniky z řízení vyloučeny“ (obdobně rozsudek SDEU C-531/16 ze dne 17. 5. 2018)</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Možnost zrušení zadávacího řízení: § 127 odst. 2 písm. b) ZZVZ, které lze aplikovat v případě, že vybranému dodavateli zanikne po jeho vyloučení účast v zadávacím řízení, příp. § 127 odst. 2 písm. d) ZZVZ, neboť po zadavateli nelze požadovat, aby uzavřel smlouvu s účastníkem, o kterém se lze s vysokou mírou pravděpodobnosti domnívat, že ovlivnil výsledek soutěže.</a:t>
              </a:r>
            </a:p>
            <a:p>
              <a:pPr marL="0" lvl="1" algn="just" defTabSz="533400">
                <a:lnSpc>
                  <a:spcPct val="90000"/>
                </a:lnSpc>
                <a:spcBef>
                  <a:spcPct val="0"/>
                </a:spcBef>
                <a:spcAft>
                  <a:spcPts val="600"/>
                </a:spcAft>
              </a:pPr>
              <a:endParaRPr lang="cs-CZ" sz="13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a:p>
              <a:pPr marL="0" lvl="1"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a:ea typeface="+mn-ea"/>
                  <a:cs typeface="+mn-cs"/>
                </a:rPr>
                <a:t>	</a:t>
              </a: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894268" y="625709"/>
            <a:ext cx="2388864" cy="482453"/>
            <a:chOff x="-473496" y="-95272"/>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473496" y="-9527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465124" y="-65405"/>
              <a:ext cx="4579847" cy="426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P</a:t>
              </a:r>
              <a:r>
                <a:rPr lang="cs-CZ" sz="1600" kern="1200" dirty="0">
                  <a:solidFill>
                    <a:sysClr val="window" lastClr="FFFFFF"/>
                  </a:solidFill>
                  <a:latin typeface="Calibri"/>
                  <a:ea typeface="+mn-ea"/>
                  <a:cs typeface="+mn-cs"/>
                </a:rPr>
                <a:t>orušení pravidel 3E</a:t>
              </a:r>
            </a:p>
          </p:txBody>
        </p:sp>
      </p:grpSp>
    </p:spTree>
    <p:extLst>
      <p:ext uri="{BB962C8B-B14F-4D97-AF65-F5344CB8AC3E}">
        <p14:creationId xmlns:p14="http://schemas.microsoft.com/office/powerpoint/2010/main" val="114445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381835" y="741973"/>
            <a:ext cx="7956928" cy="5614377"/>
            <a:chOff x="-137395" y="2278129"/>
            <a:chExt cx="6855216" cy="4469964"/>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436405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37395" y="2316610"/>
              <a:ext cx="6855216" cy="44314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musí vždy posoudit veškeré požadované parametry – i minimální odchylka je porušením zadávacích podmínek.</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Rozhodovací praxe ÚOHS – např. rozhodnutí č. j. ÚOHS-S155/2012/VZ-7797/2012/550/</a:t>
              </a:r>
              <a:r>
                <a:rPr lang="cs-CZ" sz="1300" dirty="0" err="1">
                  <a:solidFill>
                    <a:sysClr val="windowText" lastClr="000000">
                      <a:hueOff val="0"/>
                      <a:satOff val="0"/>
                      <a:lumOff val="0"/>
                      <a:alphaOff val="0"/>
                    </a:sysClr>
                  </a:solidFill>
                  <a:latin typeface="Calibri"/>
                </a:rPr>
                <a:t>SMo</a:t>
              </a:r>
              <a:r>
                <a:rPr lang="cs-CZ" sz="1300" dirty="0">
                  <a:solidFill>
                    <a:sysClr val="windowText" lastClr="000000">
                      <a:hueOff val="0"/>
                      <a:satOff val="0"/>
                      <a:lumOff val="0"/>
                      <a:alphaOff val="0"/>
                    </a:sysClr>
                  </a:solidFill>
                  <a:latin typeface="Calibri"/>
                </a:rPr>
                <a:t> ze dne 23. 7. 2012 (nesplnění požadavku na výkon projektoru 24 500 lumen) nebo rozhodnutí č. j. ÚOHS-S0071/2018/VZ-11729/2018/523/</a:t>
              </a:r>
              <a:r>
                <a:rPr lang="cs-CZ" sz="1300" dirty="0" err="1">
                  <a:solidFill>
                    <a:sysClr val="windowText" lastClr="000000">
                      <a:hueOff val="0"/>
                      <a:satOff val="0"/>
                      <a:lumOff val="0"/>
                      <a:alphaOff val="0"/>
                    </a:sysClr>
                  </a:solidFill>
                  <a:latin typeface="Calibri"/>
                </a:rPr>
                <a:t>Hvo</a:t>
              </a:r>
              <a:r>
                <a:rPr lang="cs-CZ" sz="1300" dirty="0">
                  <a:solidFill>
                    <a:sysClr val="windowText" lastClr="000000">
                      <a:hueOff val="0"/>
                      <a:satOff val="0"/>
                      <a:lumOff val="0"/>
                      <a:alphaOff val="0"/>
                    </a:sysClr>
                  </a:solidFill>
                  <a:latin typeface="Calibri"/>
                </a:rPr>
                <a:t> ze dne 20. 4. 2018 potvrzené rozhodnutím předsedy UOHS č. j. ÚOHS-R0073/2018/VZ-20851/2018/322/</a:t>
              </a:r>
              <a:r>
                <a:rPr lang="cs-CZ" sz="1300" dirty="0" err="1">
                  <a:solidFill>
                    <a:sysClr val="windowText" lastClr="000000">
                      <a:hueOff val="0"/>
                      <a:satOff val="0"/>
                      <a:lumOff val="0"/>
                      <a:alphaOff val="0"/>
                    </a:sysClr>
                  </a:solidFill>
                  <a:latin typeface="Calibri"/>
                </a:rPr>
                <a:t>Dja</a:t>
              </a:r>
              <a:r>
                <a:rPr lang="cs-CZ" sz="1300" dirty="0">
                  <a:solidFill>
                    <a:sysClr val="windowText" lastClr="000000">
                      <a:hueOff val="0"/>
                      <a:satOff val="0"/>
                      <a:lumOff val="0"/>
                      <a:alphaOff val="0"/>
                    </a:sysClr>
                  </a:solidFill>
                  <a:latin typeface="Calibri"/>
                </a:rPr>
                <a:t> ze dne 16. 7. 2018 (analyzátory s biochemickým a imunochemickým modulem nedisponovaly řídícím softwarem v českém jazyce, včetně chybových a varovných hlášení) nebo rozhodnutí ÚOHS č. j. ÚOHS-S0245/2018/VZ-24395/2018/533/</a:t>
              </a:r>
              <a:r>
                <a:rPr lang="cs-CZ" sz="1300" dirty="0" err="1">
                  <a:solidFill>
                    <a:sysClr val="windowText" lastClr="000000">
                      <a:hueOff val="0"/>
                      <a:satOff val="0"/>
                      <a:lumOff val="0"/>
                      <a:alphaOff val="0"/>
                    </a:sysClr>
                  </a:solidFill>
                  <a:latin typeface="Calibri"/>
                </a:rPr>
                <a:t>Bku</a:t>
              </a:r>
              <a:r>
                <a:rPr lang="cs-CZ" sz="1300" dirty="0">
                  <a:solidFill>
                    <a:sysClr val="windowText" lastClr="000000">
                      <a:hueOff val="0"/>
                      <a:satOff val="0"/>
                      <a:lumOff val="0"/>
                      <a:alphaOff val="0"/>
                    </a:sysClr>
                  </a:solidFill>
                  <a:latin typeface="Calibri"/>
                </a:rPr>
                <a:t> ze dne 21. 8. 2018 (nesplnění požadavku na digitální RF systém využívající paralelní techniky a disponující min. 64 kanály; v nabídce přístroj s pouze 48 kanály).</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Ekonomická výhodnost nabídky nemůže převážit fakt, že obsah nabídky nesplňuje zadávací podmínky zadávacího řízení stanovené zadavatelem, obecně není vyloučeno, že právě nesplnění zadávacích podmínek může být často důvodem, proč je nabídková cena určitého dodavatele podstatně nižší než u jeho konkurentů.</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Zásady hospodárnosti, efektivnosti a účelnosti vynaložených veřejných prostředků (dále rovněž „zásady 3E“) nemají aplikační přednost před splněním zadávacích podmínek, např. rozhodnutí ÚOHS č. j. ÚOHS-S0032/2018/VZ-08517/2018/541/</a:t>
              </a:r>
              <a:r>
                <a:rPr lang="cs-CZ" sz="1300" dirty="0" err="1">
                  <a:solidFill>
                    <a:sysClr val="windowText" lastClr="000000">
                      <a:hueOff val="0"/>
                      <a:satOff val="0"/>
                      <a:lumOff val="0"/>
                      <a:alphaOff val="0"/>
                    </a:sysClr>
                  </a:solidFill>
                  <a:latin typeface="Calibri"/>
                </a:rPr>
                <a:t>AHr</a:t>
              </a:r>
              <a:r>
                <a:rPr lang="cs-CZ" sz="1300" dirty="0">
                  <a:solidFill>
                    <a:sysClr val="windowText" lastClr="000000">
                      <a:hueOff val="0"/>
                      <a:satOff val="0"/>
                      <a:lumOff val="0"/>
                      <a:alphaOff val="0"/>
                    </a:sysClr>
                  </a:solidFill>
                  <a:latin typeface="Calibri"/>
                </a:rPr>
                <a:t> ze dne 20. 3. 2018.</a:t>
              </a:r>
            </a:p>
            <a:p>
              <a:pPr marL="114300" lvl="1" indent="-114300" algn="just" defTabSz="533400">
                <a:lnSpc>
                  <a:spcPts val="156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699391" y="509334"/>
            <a:ext cx="7162016" cy="472320"/>
            <a:chOff x="310466" y="2041969"/>
            <a:chExt cx="4645920"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61505"/>
              <a:ext cx="4625961"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Nevyloučení účastníka pro nesplnění zadávacích podmínek – technická specifikace </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12274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31" name="Obdélník 30">
            <a:extLst>
              <a:ext uri="{FF2B5EF4-FFF2-40B4-BE49-F238E27FC236}">
                <a16:creationId xmlns:a16="http://schemas.microsoft.com/office/drawing/2014/main" id="{7A66377C-20D2-44E5-A1D8-E2A547A0384B}"/>
              </a:ext>
            </a:extLst>
          </p:cNvPr>
          <p:cNvSpPr/>
          <p:nvPr/>
        </p:nvSpPr>
        <p:spPr>
          <a:xfrm>
            <a:off x="580719" y="1167337"/>
            <a:ext cx="7670065" cy="3317577"/>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22" name="Skupina 21">
            <a:extLst>
              <a:ext uri="{FF2B5EF4-FFF2-40B4-BE49-F238E27FC236}">
                <a16:creationId xmlns:a16="http://schemas.microsoft.com/office/drawing/2014/main" id="{BD0DCA1F-0BB1-4668-B7D6-4A04DE5C081B}"/>
              </a:ext>
            </a:extLst>
          </p:cNvPr>
          <p:cNvGrpSpPr/>
          <p:nvPr/>
        </p:nvGrpSpPr>
        <p:grpSpPr>
          <a:xfrm>
            <a:off x="849576" y="940072"/>
            <a:ext cx="5577350" cy="472320"/>
            <a:chOff x="329422" y="2474"/>
            <a:chExt cx="4645154"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2942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sp>
        <p:nvSpPr>
          <p:cNvPr id="19" name="Obdélník: se zakulacenými rohy 10">
            <a:extLst>
              <a:ext uri="{FF2B5EF4-FFF2-40B4-BE49-F238E27FC236}">
                <a16:creationId xmlns:a16="http://schemas.microsoft.com/office/drawing/2014/main" id="{7E3AEE20-204F-4213-8CC1-7316E44DCE19}"/>
              </a:ext>
            </a:extLst>
          </p:cNvPr>
          <p:cNvSpPr txBox="1"/>
          <p:nvPr/>
        </p:nvSpPr>
        <p:spPr>
          <a:xfrm>
            <a:off x="866837" y="963129"/>
            <a:ext cx="5415963" cy="430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Umožnění materiální změny nabídky – § 46 odst. 2 ZZVZ</a:t>
            </a:r>
          </a:p>
        </p:txBody>
      </p:sp>
      <p:sp>
        <p:nvSpPr>
          <p:cNvPr id="20" name="TextovéPole 19">
            <a:extLst>
              <a:ext uri="{FF2B5EF4-FFF2-40B4-BE49-F238E27FC236}">
                <a16:creationId xmlns:a16="http://schemas.microsoft.com/office/drawing/2014/main" id="{60EE3FB7-12AC-4C2B-BF92-6E67CB3A5EEC}"/>
              </a:ext>
            </a:extLst>
          </p:cNvPr>
          <p:cNvSpPr txBox="1"/>
          <p:nvPr/>
        </p:nvSpPr>
        <p:spPr>
          <a:xfrm>
            <a:off x="359758" y="1205731"/>
            <a:ext cx="8017888" cy="35317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Postupem dle § 46 ZZVZ nelze umožnit materiální změnu podané nabídky – např. nahrazení původně nabídnutého výrobku, který nesplňoval všechny technické požadavky zadavatele, výrobkem, který vše již splňuje. Tím zadavatel umožní materiální změnu nabídky po uplynutí lhůty pro podání nabídek a ve vztahu k vybranému dodavateli poruší § 48 odst. 8 ZZVZ ve spojení s § 48 odst. 2 písm. a) ZZVZ, když ho nevyloučí.</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posuzování je nutno rozlišovat mezi formální změnou nabídky a materiální (věcnou) změnou nabídky. Viz rozhodnutí ÚOHS č.j.: ÚOHS-11849/2020/322/</a:t>
            </a:r>
            <a:r>
              <a:rPr lang="cs-CZ" sz="1300" dirty="0" err="1">
                <a:solidFill>
                  <a:sysClr val="windowText" lastClr="000000">
                    <a:hueOff val="0"/>
                    <a:satOff val="0"/>
                    <a:lumOff val="0"/>
                    <a:alphaOff val="0"/>
                  </a:sysClr>
                </a:solidFill>
                <a:latin typeface="Calibri"/>
              </a:rPr>
              <a:t>Bví</a:t>
            </a:r>
            <a:r>
              <a:rPr lang="cs-CZ" sz="1300" dirty="0">
                <a:solidFill>
                  <a:sysClr val="windowText" lastClr="000000">
                    <a:hueOff val="0"/>
                    <a:satOff val="0"/>
                    <a:lumOff val="0"/>
                    <a:alphaOff val="0"/>
                  </a:sysClr>
                </a:solidFill>
                <a:latin typeface="Calibri"/>
              </a:rPr>
              <a:t> ze dne 21. 4. 2020.</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POZOR na ÚOHS-S0029/2018/VZ-07966/2018/532/</a:t>
            </a:r>
            <a:r>
              <a:rPr lang="cs-CZ" sz="1300" dirty="0" err="1">
                <a:solidFill>
                  <a:sysClr val="windowText" lastClr="000000">
                    <a:hueOff val="0"/>
                    <a:satOff val="0"/>
                    <a:lumOff val="0"/>
                    <a:alphaOff val="0"/>
                  </a:sysClr>
                </a:solidFill>
                <a:latin typeface="Calibri"/>
              </a:rPr>
              <a:t>VSt</a:t>
            </a:r>
            <a:r>
              <a:rPr lang="cs-CZ" sz="1300" dirty="0">
                <a:solidFill>
                  <a:sysClr val="windowText" lastClr="000000">
                    <a:hueOff val="0"/>
                    <a:satOff val="0"/>
                    <a:lumOff val="0"/>
                    <a:alphaOff val="0"/>
                  </a:sysClr>
                </a:solidFill>
                <a:latin typeface="Calibri"/>
              </a:rPr>
              <a:t> ze dne 14. 3. 2018 – již překonán novějšími rozhodnutími.</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 materiální změnu nabídky může být považována i změna harmonogramu (k tomu ÚOHS č.j.: ÚOHS-25009/2021/500/</a:t>
            </a:r>
            <a:r>
              <a:rPr lang="cs-CZ" sz="1300" dirty="0" err="1">
                <a:solidFill>
                  <a:sysClr val="windowText" lastClr="000000">
                    <a:hueOff val="0"/>
                    <a:satOff val="0"/>
                    <a:lumOff val="0"/>
                    <a:alphaOff val="0"/>
                  </a:sysClr>
                </a:solidFill>
                <a:latin typeface="Calibri"/>
              </a:rPr>
              <a:t>Aiv</a:t>
            </a:r>
            <a:r>
              <a:rPr lang="cs-CZ" sz="1300" dirty="0">
                <a:solidFill>
                  <a:sysClr val="windowText" lastClr="000000">
                    <a:hueOff val="0"/>
                    <a:satOff val="0"/>
                    <a:lumOff val="0"/>
                    <a:alphaOff val="0"/>
                  </a:sysClr>
                </a:solidFill>
                <a:latin typeface="Calibri"/>
              </a:rPr>
              <a:t>: „na základě zpracovaného harmonogramu prací vyjadřuje účastník zadávacího řízení svoji nabídku ohledně lhůty, ve které je schopen realizovat a dokončit dílo.“)</a:t>
            </a:r>
          </a:p>
        </p:txBody>
      </p:sp>
    </p:spTree>
    <p:extLst>
      <p:ext uri="{BB962C8B-B14F-4D97-AF65-F5344CB8AC3E}">
        <p14:creationId xmlns:p14="http://schemas.microsoft.com/office/powerpoint/2010/main" val="680134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8" y="1160143"/>
            <a:ext cx="7108910" cy="3532553"/>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10">
            <a:extLst>
              <a:ext uri="{FF2B5EF4-FFF2-40B4-BE49-F238E27FC236}">
                <a16:creationId xmlns:a16="http://schemas.microsoft.com/office/drawing/2014/main" id="{C14378E5-0C3D-4D46-B789-0CF1D2CBA673}"/>
              </a:ext>
            </a:extLst>
          </p:cNvPr>
          <p:cNvGrpSpPr/>
          <p:nvPr/>
        </p:nvGrpSpPr>
        <p:grpSpPr>
          <a:xfrm>
            <a:off x="331586" y="1427540"/>
            <a:ext cx="8017887" cy="3344757"/>
            <a:chOff x="-151147" y="2736680"/>
            <a:chExt cx="6910808" cy="2148232"/>
          </a:xfrm>
        </p:grpSpPr>
        <p:sp>
          <p:nvSpPr>
            <p:cNvPr id="12" name="Obdélník 11">
              <a:extLst>
                <a:ext uri="{FF2B5EF4-FFF2-40B4-BE49-F238E27FC236}">
                  <a16:creationId xmlns:a16="http://schemas.microsoft.com/office/drawing/2014/main" id="{BB7C876E-A763-4CC6-AD58-58C30B582BFD}"/>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TextovéPole 12">
              <a:extLst>
                <a:ext uri="{FF2B5EF4-FFF2-40B4-BE49-F238E27FC236}">
                  <a16:creationId xmlns:a16="http://schemas.microsoft.com/office/drawing/2014/main" id="{CF25C18D-4DFD-4399-A7B5-C4986A0C6EAE}"/>
                </a:ext>
              </a:extLst>
            </p:cNvPr>
            <p:cNvSpPr txBox="1"/>
            <p:nvPr/>
          </p:nvSpPr>
          <p:spPr>
            <a:xfrm>
              <a:off x="-151147" y="2821936"/>
              <a:ext cx="6910808" cy="20118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zadavatel prodlužuje lhůtu pro podání nabídek na konci této lhůty zejména v otevřeném nadlimitním řízení je ideální a doporučovaný prostup pro prodloužení lhůty tento:</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Zadavatel nejprve odešle do Věstníku VZ a Úředního Věstníku EU (dále jen „VZZ a TED“) formulář F14 – Oprava – Oznámení změn nebo dodatečných informací a až ve chvíli, kdy tento formulář uveřejní VVZ (naprosto stejně jako při zahájení ZŘ formulářem F02, nebo CZ02) uveřejní Vysvětlení zadávacích podmínek na profilu zadavatele a až v tento okamžik prodlouží lhůtu pro podání nabídek na profilu zadavatele!</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Podmínkou je, že během doby od odeslání formuláře k uveřejnění do doby jeho uveřejnění nesmí lhůta pro podání nabídek na profilu zadavatele skončit!!!</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Jiný postup zřejmě není souladný se ZZVZ, jak lze dovodit z </a:t>
              </a:r>
              <a:r>
                <a:rPr lang="cs-CZ" sz="1200" dirty="0">
                  <a:latin typeface="Calibri" panose="020F0502020204030204" pitchFamily="34" charset="0"/>
                  <a:cs typeface="Calibri" panose="020F0502020204030204" pitchFamily="34" charset="0"/>
                  <a:hlinkClick r:id="rId4"/>
                </a:rPr>
                <a:t>https://portal-vz.cz/info-forum-vzdelavani/novy-zakon-c-134-2016-sb-o-zadavani-verejnych-zakazek/otazky-a-odpovedi/cast-desata-spolecne-ustanoveni-%c2%a7-210-%c2%a7-223/</a:t>
              </a:r>
              <a:r>
                <a:rPr lang="cs-CZ" sz="1200" dirty="0">
                  <a:latin typeface="Calibri" panose="020F0502020204030204" pitchFamily="34" charset="0"/>
                  <a:cs typeface="Calibri" panose="020F0502020204030204" pitchFamily="34" charset="0"/>
                </a:rPr>
                <a:t> odpověď na dotaz s názvem Uveřejňování informací ve VVZ společně se změnou na profilu zadavatele (§ 212).</a:t>
              </a:r>
            </a:p>
            <a:p>
              <a:pPr marL="742950" lvl="2" indent="-285750" algn="just" defTabSz="533400">
                <a:lnSpc>
                  <a:spcPct val="90000"/>
                </a:lnSpc>
                <a:spcBef>
                  <a:spcPct val="0"/>
                </a:spcBef>
                <a:spcAft>
                  <a:spcPts val="600"/>
                </a:spcAft>
                <a:buFont typeface="Wingdings" panose="05000000000000000000" pitchFamily="2" charset="2"/>
                <a:buChar char="q"/>
              </a:pP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6" name="Skupina 15">
            <a:extLst>
              <a:ext uri="{FF2B5EF4-FFF2-40B4-BE49-F238E27FC236}">
                <a16:creationId xmlns:a16="http://schemas.microsoft.com/office/drawing/2014/main" id="{6BA60F11-2B6A-4F27-A2A5-5606BC89F2F9}"/>
              </a:ext>
            </a:extLst>
          </p:cNvPr>
          <p:cNvGrpSpPr/>
          <p:nvPr/>
        </p:nvGrpSpPr>
        <p:grpSpPr>
          <a:xfrm>
            <a:off x="794527" y="1166464"/>
            <a:ext cx="5327599" cy="476792"/>
            <a:chOff x="348615" y="20130"/>
            <a:chExt cx="4625961" cy="531360"/>
          </a:xfrm>
        </p:grpSpPr>
        <p:sp>
          <p:nvSpPr>
            <p:cNvPr id="17" name="Obdélník: se zakulacenými rohy 16">
              <a:extLst>
                <a:ext uri="{FF2B5EF4-FFF2-40B4-BE49-F238E27FC236}">
                  <a16:creationId xmlns:a16="http://schemas.microsoft.com/office/drawing/2014/main" id="{44B54329-B8C6-406B-AB8A-31132590D60F}"/>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Obdélník: se zakulacenými rohy 6">
              <a:extLst>
                <a:ext uri="{FF2B5EF4-FFF2-40B4-BE49-F238E27FC236}">
                  <a16:creationId xmlns:a16="http://schemas.microsoft.com/office/drawing/2014/main" id="{581AADCB-B600-4A82-AA99-3DE86E5B1772}"/>
                </a:ext>
              </a:extLst>
            </p:cNvPr>
            <p:cNvSpPr txBox="1"/>
            <p:nvPr/>
          </p:nvSpPr>
          <p:spPr>
            <a:xfrm>
              <a:off x="374553" y="46069"/>
              <a:ext cx="446829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Prodloužení lhůty pro podání nabídek v nadlimitním řízení</a:t>
              </a:r>
            </a:p>
          </p:txBody>
        </p:sp>
      </p:grpSp>
    </p:spTree>
    <p:extLst>
      <p:ext uri="{BB962C8B-B14F-4D97-AF65-F5344CB8AC3E}">
        <p14:creationId xmlns:p14="http://schemas.microsoft.com/office/powerpoint/2010/main" val="1043232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10">
            <a:extLst>
              <a:ext uri="{FF2B5EF4-FFF2-40B4-BE49-F238E27FC236}">
                <a16:creationId xmlns:a16="http://schemas.microsoft.com/office/drawing/2014/main" id="{C14378E5-0C3D-4D46-B789-0CF1D2CBA673}"/>
              </a:ext>
            </a:extLst>
          </p:cNvPr>
          <p:cNvGrpSpPr/>
          <p:nvPr/>
        </p:nvGrpSpPr>
        <p:grpSpPr>
          <a:xfrm>
            <a:off x="331586" y="1406268"/>
            <a:ext cx="8017887" cy="3801458"/>
            <a:chOff x="-151147" y="2724591"/>
            <a:chExt cx="6910808" cy="2160321"/>
          </a:xfrm>
        </p:grpSpPr>
        <p:sp>
          <p:nvSpPr>
            <p:cNvPr id="12" name="Obdélník 11">
              <a:extLst>
                <a:ext uri="{FF2B5EF4-FFF2-40B4-BE49-F238E27FC236}">
                  <a16:creationId xmlns:a16="http://schemas.microsoft.com/office/drawing/2014/main" id="{BB7C876E-A763-4CC6-AD58-58C30B582BFD}"/>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TextovéPole 12">
              <a:extLst>
                <a:ext uri="{FF2B5EF4-FFF2-40B4-BE49-F238E27FC236}">
                  <a16:creationId xmlns:a16="http://schemas.microsoft.com/office/drawing/2014/main" id="{CF25C18D-4DFD-4399-A7B5-C4986A0C6EAE}"/>
                </a:ext>
              </a:extLst>
            </p:cNvPr>
            <p:cNvSpPr txBox="1"/>
            <p:nvPr/>
          </p:nvSpPr>
          <p:spPr>
            <a:xfrm>
              <a:off x="-151147" y="2724591"/>
              <a:ext cx="6910808" cy="20118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457200" lvl="2" algn="just" defTabSz="533400">
                <a:lnSpc>
                  <a:spcPct val="90000"/>
                </a:lnSpc>
                <a:spcBef>
                  <a:spcPct val="0"/>
                </a:spcBef>
                <a:spcAft>
                  <a:spcPts val="600"/>
                </a:spcAft>
              </a:pPr>
              <a:r>
                <a:rPr lang="cs-CZ" sz="1200" dirty="0">
                  <a:latin typeface="Calibri" panose="020F0502020204030204" pitchFamily="34" charset="0"/>
                  <a:cs typeface="Calibri" panose="020F0502020204030204" pitchFamily="34" charset="0"/>
                </a:rPr>
                <a:t>A PROČ?</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Jelikož by mohla nastat situace, že než stihne VVZ nebo TED uveřejnil formulář F14, tak lhůta pro podání nabídek v těchto věstnících „skončí“ a dodavatelé (zejména zahraniční), kteří se řídí informacemi uvedenými ve VVZ nebo TED by se pak již o stále běžícím zadávacím řízení nedozvěděli a došlo by tak v podstatě k jejich diskriminaci.</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VVZ a TED mají určité lhůty, ve kterých musí uveřejnění provést. Provozovatel VVZ má dle ZZVZ lhůtu 3 pracovních dnů pro odeslání formuláře do TED. Pozor: od 3. 4. 2023 spuštěn nový VVZ, nové lhůty pro uveřejňování?</a:t>
              </a:r>
            </a:p>
            <a:p>
              <a:pPr marL="457200" lvl="2" algn="just" defTabSz="533400">
                <a:lnSpc>
                  <a:spcPct val="90000"/>
                </a:lnSpc>
                <a:spcBef>
                  <a:spcPct val="0"/>
                </a:spcBef>
                <a:spcAft>
                  <a:spcPts val="600"/>
                </a:spcAft>
              </a:pPr>
              <a:endParaRPr lang="cs-CZ" sz="1200" dirty="0">
                <a:latin typeface="Calibri" panose="020F0502020204030204" pitchFamily="34" charset="0"/>
                <a:cs typeface="Calibri" panose="020F0502020204030204" pitchFamily="34" charset="0"/>
              </a:endParaRPr>
            </a:p>
            <a:p>
              <a:pPr marL="457200" lvl="2" algn="just" defTabSz="533400">
                <a:lnSpc>
                  <a:spcPct val="90000"/>
                </a:lnSpc>
                <a:spcBef>
                  <a:spcPct val="0"/>
                </a:spcBef>
                <a:spcAft>
                  <a:spcPts val="600"/>
                </a:spcAft>
              </a:pPr>
              <a:r>
                <a:rPr lang="cs-CZ" sz="1200" dirty="0">
                  <a:latin typeface="Calibri" panose="020F0502020204030204" pitchFamily="34" charset="0"/>
                  <a:cs typeface="Calibri" panose="020F0502020204030204" pitchFamily="34" charset="0"/>
                </a:rPr>
                <a:t>ŘEŠENÍ?</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Pokud se zadavatel dostane do situace, že by lhůty pro uveřejnění formuláře ve VVZ a TED přesahovaly za aktuální konec lhůty pro podání nabídek, pak by měl zadávací řízení zrušit. </a:t>
              </a:r>
            </a:p>
            <a:p>
              <a:pPr marL="742950" lvl="2" indent="-285750" algn="just" defTabSz="533400">
                <a:lnSpc>
                  <a:spcPct val="90000"/>
                </a:lnSpc>
                <a:spcBef>
                  <a:spcPct val="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Podle dostupných informací se obdobným případem zabývá ÚOHS a čekáme na rozhodnutí.</a:t>
              </a:r>
            </a:p>
            <a:p>
              <a:pPr marL="742950" lvl="2" indent="-285750" algn="just" defTabSz="533400">
                <a:lnSpc>
                  <a:spcPct val="90000"/>
                </a:lnSpc>
                <a:spcBef>
                  <a:spcPct val="0"/>
                </a:spcBef>
                <a:spcAft>
                  <a:spcPts val="600"/>
                </a:spcAft>
                <a:buFont typeface="Wingdings" panose="05000000000000000000" pitchFamily="2" charset="2"/>
                <a:buChar char="q"/>
              </a:pP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6" name="Skupina 15">
            <a:extLst>
              <a:ext uri="{FF2B5EF4-FFF2-40B4-BE49-F238E27FC236}">
                <a16:creationId xmlns:a16="http://schemas.microsoft.com/office/drawing/2014/main" id="{6BA60F11-2B6A-4F27-A2A5-5606BC89F2F9}"/>
              </a:ext>
            </a:extLst>
          </p:cNvPr>
          <p:cNvGrpSpPr/>
          <p:nvPr/>
        </p:nvGrpSpPr>
        <p:grpSpPr>
          <a:xfrm>
            <a:off x="794527" y="1166464"/>
            <a:ext cx="5327599" cy="476792"/>
            <a:chOff x="348615" y="20130"/>
            <a:chExt cx="4625961" cy="531360"/>
          </a:xfrm>
        </p:grpSpPr>
        <p:sp>
          <p:nvSpPr>
            <p:cNvPr id="17" name="Obdélník: se zakulacenými rohy 16">
              <a:extLst>
                <a:ext uri="{FF2B5EF4-FFF2-40B4-BE49-F238E27FC236}">
                  <a16:creationId xmlns:a16="http://schemas.microsoft.com/office/drawing/2014/main" id="{44B54329-B8C6-406B-AB8A-31132590D60F}"/>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Obdélník: se zakulacenými rohy 6">
              <a:extLst>
                <a:ext uri="{FF2B5EF4-FFF2-40B4-BE49-F238E27FC236}">
                  <a16:creationId xmlns:a16="http://schemas.microsoft.com/office/drawing/2014/main" id="{581AADCB-B600-4A82-AA99-3DE86E5B1772}"/>
                </a:ext>
              </a:extLst>
            </p:cNvPr>
            <p:cNvSpPr txBox="1"/>
            <p:nvPr/>
          </p:nvSpPr>
          <p:spPr>
            <a:xfrm>
              <a:off x="374553" y="46069"/>
              <a:ext cx="446829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Prodloužení lhůty pro podání nabídek v nadlimitním řízení</a:t>
              </a:r>
            </a:p>
          </p:txBody>
        </p:sp>
      </p:grpSp>
    </p:spTree>
    <p:extLst>
      <p:ext uri="{BB962C8B-B14F-4D97-AF65-F5344CB8AC3E}">
        <p14:creationId xmlns:p14="http://schemas.microsoft.com/office/powerpoint/2010/main" val="1429473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10">
            <a:extLst>
              <a:ext uri="{FF2B5EF4-FFF2-40B4-BE49-F238E27FC236}">
                <a16:creationId xmlns:a16="http://schemas.microsoft.com/office/drawing/2014/main" id="{C14378E5-0C3D-4D46-B789-0CF1D2CBA673}"/>
              </a:ext>
            </a:extLst>
          </p:cNvPr>
          <p:cNvGrpSpPr/>
          <p:nvPr/>
        </p:nvGrpSpPr>
        <p:grpSpPr>
          <a:xfrm>
            <a:off x="331586" y="1415636"/>
            <a:ext cx="8017887" cy="2513723"/>
            <a:chOff x="-151147" y="2736680"/>
            <a:chExt cx="6910808" cy="2373110"/>
          </a:xfrm>
        </p:grpSpPr>
        <p:sp>
          <p:nvSpPr>
            <p:cNvPr id="12" name="Obdélník 11">
              <a:extLst>
                <a:ext uri="{FF2B5EF4-FFF2-40B4-BE49-F238E27FC236}">
                  <a16:creationId xmlns:a16="http://schemas.microsoft.com/office/drawing/2014/main" id="{BB7C876E-A763-4CC6-AD58-58C30B582BFD}"/>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TextovéPole 12">
              <a:extLst>
                <a:ext uri="{FF2B5EF4-FFF2-40B4-BE49-F238E27FC236}">
                  <a16:creationId xmlns:a16="http://schemas.microsoft.com/office/drawing/2014/main" id="{CF25C18D-4DFD-4399-A7B5-C4986A0C6EAE}"/>
                </a:ext>
              </a:extLst>
            </p:cNvPr>
            <p:cNvSpPr txBox="1"/>
            <p:nvPr/>
          </p:nvSpPr>
          <p:spPr>
            <a:xfrm>
              <a:off x="-151147" y="2803776"/>
              <a:ext cx="6910808" cy="23060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zadavatel (resp. hodnotící komise) postupuje v průběhu ZŘ dle § 39 odst. 5 ZZVZ a ověřuje si samostatně věrohodnost údajů/dokladů v nabídkách – např. telefonicky, pak je třeba o tom mít dokumentaci, jelikož dle § 216 odst. 2 ZZVZ je zadavatel povinen pořizovat dokumentaci o zadávacím řízení takovým způsobem, aby byl schopen v případě potřeby doložit dokumentaci k aktuální fázi zadávacího řízení. Také platí, že komunikace mezi zadavatelem a dodavateli musí probíhat v souladu s § 211 zejm. odst. 1 ZZVZ, tzn., pokud zadavatel využije ústní komunikaci pro ověření tvrzených skutečností, pak je jeho povinností vždy vyhotovit záznam o takto prováděných úkonech, ve kterém bude popsán postup zadavatele vč. zjištěných závěrů, a to zejména z důvodu dodržení zásady transparentnosti zadávacího řízení dle § 6 ZZVZ.</a:t>
              </a:r>
              <a:endParaRPr lang="cs-CZ" sz="13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6" name="Skupina 15">
            <a:extLst>
              <a:ext uri="{FF2B5EF4-FFF2-40B4-BE49-F238E27FC236}">
                <a16:creationId xmlns:a16="http://schemas.microsoft.com/office/drawing/2014/main" id="{6BA60F11-2B6A-4F27-A2A5-5606BC89F2F9}"/>
              </a:ext>
            </a:extLst>
          </p:cNvPr>
          <p:cNvGrpSpPr/>
          <p:nvPr/>
        </p:nvGrpSpPr>
        <p:grpSpPr>
          <a:xfrm>
            <a:off x="794527" y="1166464"/>
            <a:ext cx="4293175" cy="476792"/>
            <a:chOff x="348615" y="20130"/>
            <a:chExt cx="4625961" cy="531360"/>
          </a:xfrm>
        </p:grpSpPr>
        <p:sp>
          <p:nvSpPr>
            <p:cNvPr id="17" name="Obdélník: se zakulacenými rohy 16">
              <a:extLst>
                <a:ext uri="{FF2B5EF4-FFF2-40B4-BE49-F238E27FC236}">
                  <a16:creationId xmlns:a16="http://schemas.microsoft.com/office/drawing/2014/main" id="{44B54329-B8C6-406B-AB8A-31132590D60F}"/>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Obdélník: se zakulacenými rohy 6">
              <a:extLst>
                <a:ext uri="{FF2B5EF4-FFF2-40B4-BE49-F238E27FC236}">
                  <a16:creationId xmlns:a16="http://schemas.microsoft.com/office/drawing/2014/main" id="{581AADCB-B600-4A82-AA99-3DE86E5B1772}"/>
                </a:ext>
              </a:extLst>
            </p:cNvPr>
            <p:cNvSpPr txBox="1"/>
            <p:nvPr/>
          </p:nvSpPr>
          <p:spPr>
            <a:xfrm>
              <a:off x="374553" y="46069"/>
              <a:ext cx="446829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Doporučení pro vlastní ověřování skutečností </a:t>
              </a:r>
            </a:p>
          </p:txBody>
        </p:sp>
      </p:grpSp>
    </p:spTree>
    <p:extLst>
      <p:ext uri="{BB962C8B-B14F-4D97-AF65-F5344CB8AC3E}">
        <p14:creationId xmlns:p14="http://schemas.microsoft.com/office/powerpoint/2010/main" val="143155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2214694"/>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4000" cap="all" dirty="0">
                <a:solidFill>
                  <a:schemeClr val="bg1"/>
                </a:solidFill>
                <a:latin typeface="Calibri" panose="020F0502020204030204" pitchFamily="34" charset="0"/>
                <a:cs typeface="Calibri" panose="020F0502020204030204" pitchFamily="34" charset="0"/>
              </a:rPr>
              <a:t>Sporné aspekty kontroly VZ, aneb jak se domluvit</a:t>
            </a:r>
            <a:r>
              <a:rPr lang="cs-CZ" sz="4000" dirty="0">
                <a:solidFill>
                  <a:srgbClr val="FF0000"/>
                </a:solidFill>
                <a:latin typeface="Calibri" panose="020F0502020204030204" pitchFamily="34" charset="0"/>
                <a:cs typeface="Calibri" panose="020F0502020204030204" pitchFamily="34" charset="0"/>
              </a:rPr>
              <a:t>.</a:t>
            </a:r>
            <a:endParaRPr lang="cs-CZ" sz="4000" dirty="0">
              <a:solidFill>
                <a:schemeClr val="bg1"/>
              </a:solidFill>
              <a:latin typeface="Calibri"/>
            </a:endParaRPr>
          </a:p>
          <a:p>
            <a:pPr algn="ctr"/>
            <a:r>
              <a:rPr lang="cs-CZ" sz="4000" dirty="0">
                <a:solidFill>
                  <a:schemeClr val="bg1"/>
                </a:solidFill>
                <a:latin typeface="Calibri"/>
              </a:rPr>
              <a:t> </a:t>
            </a:r>
          </a:p>
        </p:txBody>
      </p:sp>
    </p:spTree>
    <p:extLst>
      <p:ext uri="{BB962C8B-B14F-4D97-AF65-F5344CB8AC3E}">
        <p14:creationId xmlns:p14="http://schemas.microsoft.com/office/powerpoint/2010/main" val="3923805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NEJČASTĚJŠÍ POCHYBENÍ </a:t>
            </a:r>
          </a:p>
          <a:p>
            <a:pPr algn="ctr"/>
            <a:r>
              <a:rPr lang="cs-CZ" sz="4000" dirty="0">
                <a:solidFill>
                  <a:schemeClr val="bg1"/>
                </a:solidFill>
                <a:latin typeface="Calibri"/>
              </a:rPr>
              <a:t>PŘI ZADÁVÁNÍ ZÁKAZEK DLE MPZ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3501971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371099" y="1460390"/>
            <a:ext cx="8044014" cy="2095121"/>
            <a:chOff x="-184457" y="289561"/>
            <a:chExt cx="6933328"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89561"/>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V uzavřené výzvě vyzývá zadavatel písemnou výzvou nejméně 3 dodavatele k podání nabídky. Zadavatel vyzve pouze takové dodavatele, o kterých má informace, že jsou způsobilí požadované plnění poskytnout.</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si musí </a:t>
              </a:r>
              <a:r>
                <a:rPr lang="cs-CZ" sz="1300" dirty="0">
                  <a:solidFill>
                    <a:sysClr val="windowText" lastClr="000000">
                      <a:hueOff val="0"/>
                      <a:satOff val="0"/>
                      <a:lumOff val="0"/>
                      <a:alphaOff val="0"/>
                    </a:sysClr>
                  </a:solidFill>
                  <a:latin typeface="Calibri"/>
                </a:rPr>
                <a:t>dopředu prověřit, zda opravdu ti dodavatelé, které chce vyzvat k podání nabídky, jsou způsobilí, tzn. mají potřebnou kvalifikaci a příp. zkušenosti s předmětem VZ.</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a:t>
              </a:r>
              <a:r>
                <a:rPr lang="cs-CZ" sz="1300" dirty="0">
                  <a:solidFill>
                    <a:sysClr val="windowText" lastClr="000000">
                      <a:hueOff val="0"/>
                      <a:satOff val="0"/>
                      <a:lumOff val="0"/>
                      <a:alphaOff val="0"/>
                    </a:sysClr>
                  </a:solidFill>
                  <a:latin typeface="Calibri"/>
                </a:rPr>
                <a:t>kontrole ověřujeme, zda zadavatelem vyzvaní dodavatelé splňovali výše uvedené podmínky. Zabýváme se také tím, proč dodavatelé nabídku nepodali, jak daleko jsou od místa plnění atd.</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68932" y="1197352"/>
            <a:ext cx="5358485"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Neoslovení min. 3 způsobilých dodavatelů – čl. 7.1.3 MPZ </a:t>
              </a: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dle MPZ</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596085" y="4133516"/>
            <a:ext cx="7710793" cy="1918755"/>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59939" y="3905401"/>
            <a:ext cx="7138034" cy="419726"/>
            <a:chOff x="330425" y="3318136"/>
            <a:chExt cx="46490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30428" y="3342633"/>
              <a:ext cx="4649058"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Otevřená výzva – uveřejnění na profilu zadavatele/web obce – čl. 7.1.2 MPZ </a:t>
              </a:r>
              <a:endParaRPr lang="cs-CZ" sz="1600" kern="1200" dirty="0">
                <a:solidFill>
                  <a:sysClr val="window" lastClr="FFFFFF"/>
                </a:solidFill>
                <a:latin typeface="Calibri"/>
                <a:ea typeface="+mn-ea"/>
                <a:cs typeface="+mn-cs"/>
              </a:endParaRP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786836" y="4515830"/>
            <a:ext cx="7219405" cy="1763560"/>
          </a:xfrm>
          <a:prstGeom prst="rect">
            <a:avLst/>
          </a:prstGeom>
          <a:noFill/>
        </p:spPr>
        <p:txBody>
          <a:bodyPr wrap="square">
            <a:sp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zadávávání veřejné zakázky malého rozsahu v otevřené výzvě je zadavatel povinen postupovat v souladu s čl. 7.1.2 MPZ a Oznámení výběrového řízení uveřejnit po celou dobu trvání lhůty pro podání nabídek na </a:t>
            </a:r>
            <a:r>
              <a:rPr lang="cs-CZ" sz="1300" b="1" dirty="0">
                <a:solidFill>
                  <a:sysClr val="windowText" lastClr="000000">
                    <a:hueOff val="0"/>
                    <a:satOff val="0"/>
                    <a:lumOff val="0"/>
                    <a:alphaOff val="0"/>
                  </a:sysClr>
                </a:solidFill>
                <a:latin typeface="Calibri"/>
              </a:rPr>
              <a:t>profilu zadavatele</a:t>
            </a:r>
            <a:r>
              <a:rPr lang="cs-CZ" sz="1300" dirty="0">
                <a:solidFill>
                  <a:sysClr val="windowText" lastClr="000000">
                    <a:hueOff val="0"/>
                    <a:satOff val="0"/>
                    <a:lumOff val="0"/>
                    <a:alphaOff val="0"/>
                  </a:sysClr>
                </a:solidFill>
                <a:latin typeface="Calibri"/>
              </a:rPr>
              <a:t>, nebo v národním elektronickém nástroji.</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současně může oznámení výběrového řízení uveřejnit také na internetové stránce zadavatele, tedy např. na webových stránkách města či obce, nicméně je toto pouze podpůrné a nelze jím nahradit výše uvedenou povinnost.</a:t>
            </a: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p:txBody>
      </p:sp>
    </p:spTree>
    <p:extLst>
      <p:ext uri="{BB962C8B-B14F-4D97-AF65-F5344CB8AC3E}">
        <p14:creationId xmlns:p14="http://schemas.microsoft.com/office/powerpoint/2010/main" val="153124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371099" y="1435748"/>
            <a:ext cx="8044014" cy="2683406"/>
            <a:chOff x="-184457" y="268554"/>
            <a:chExt cx="6933328" cy="1807057"/>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68554"/>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Přijetí nabídky prostřednictvím elektronické pošty na e-mailové adrese zadavatele, nebo zástupce zadavatele, kterým může být advokát, administrátor, popř. další jiná osoba, nebo přes el. uložiště (leteckaposta.cz, uschovna.cz apod.) či prostřednictvím datové schránky není možné akceptovat, jelikož nelze dostatečně zajistit, že nabídky podané v elektronické podobě nebudou zpřístupněny před uplynutím lhůty pro podání nabídek. </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Elektronická pošta, stejně jako datová úložiště, nedisponuje funkcionalitou potřebnou pro zajištění zpřístupnění nabídek až po uplynutí lhůty pro podání nabídek, a tudíž ji nelze pro podání nabídek v elektronické podobě použít.</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Není tak možné nezpochybnitelně prokázat, že nabídky nebyly zpřístupněny před uplynutím lhůty pro podání nabídek a s jejich obsahem se někdo neseznámil dříve, než tato lhůta uplynula.</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68933" y="1197352"/>
            <a:ext cx="4826474"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Nabídky e-mailem – čl. 8.2.2 MPZ a čl. 6.1.1 MPZ</a:t>
              </a: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dle MPZ</a:t>
            </a:r>
            <a:endParaRPr lang="en-US" sz="2600" dirty="0"/>
          </a:p>
        </p:txBody>
      </p:sp>
    </p:spTree>
    <p:extLst>
      <p:ext uri="{BB962C8B-B14F-4D97-AF65-F5344CB8AC3E}">
        <p14:creationId xmlns:p14="http://schemas.microsoft.com/office/powerpoint/2010/main" val="4194984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PODSTATNÁ ZMĚNA ZÁVAZKU ZE SMLOUVY VE VZ DLE ZZVZ I MPZ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1512549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29409" y="511439"/>
            <a:ext cx="7667169" cy="5844910"/>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34</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46144" y="511439"/>
            <a:ext cx="4940554"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Vyhrazená změna závazku dle § 100 odst. 1, 2 a 3 ZZVZ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683568" y="1025267"/>
            <a:ext cx="7141029" cy="5478423"/>
          </a:xfrm>
          <a:prstGeom prst="rect">
            <a:avLst/>
          </a:prstGeom>
        </p:spPr>
        <p:txBody>
          <a:bodyPr wrap="square">
            <a:spAutoFit/>
          </a:bodyPr>
          <a:lstStyle/>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si zadavatel vyhradí změnu závazku dle § 100 odst. 1 ZZVZ, pak musí stanovit zcela jasné podmínky pro její aplikaci a obsah změny, zároveň nesmí změna měnit celkovou povahu VZ. Změna se může týkat rozsahu plnění, ceny, termínu a dalších obchodních a technických podmínek.</a:t>
            </a:r>
            <a:r>
              <a:rPr lang="cs-CZ" sz="1300" dirty="0">
                <a:highlight>
                  <a:srgbClr val="FFFF00"/>
                </a:highlight>
                <a:latin typeface="Calibri" panose="020F0502020204030204" pitchFamily="34" charset="0"/>
                <a:cs typeface="Calibri" panose="020F0502020204030204" pitchFamily="34" charset="0"/>
              </a:rPr>
              <a:t> </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Je ale možná vyhrazená změna závazku na základě měření, včetně podmínek zakotvených ve smlouvě, kdy takto vyhrazená změna musí být stanovena min. v rozsahu podmínek a pravidel, za jakých bude měření probíhat, včetně identifikace konkrétních měřených položek tak, aby nebylo možné vyhrazenou změnu vykládat v libovolném rozsahu. </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Za měřené položky lze akceptovat pouze takové, které se skutečně měří, protože jejich rozsah lze předem jen odborně odhadnout (např. odvoz zeminy), nikoliv takové, které lze předem spočítat (počet semaforů, počet oken, apod.).  </a:t>
            </a:r>
            <a:endParaRPr lang="cs-CZ" sz="1300" dirty="0">
              <a:highlight>
                <a:srgbClr val="FFFF00"/>
              </a:highlight>
              <a:latin typeface="Calibri" panose="020F0502020204030204" pitchFamily="34" charset="0"/>
              <a:cs typeface="Calibri" panose="020F0502020204030204" pitchFamily="34" charset="0"/>
            </a:endParaRP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Zadavatel je povinen v souladu s § 16 odst. 3 ZZVZ zahrnout do předpokládané hodnoty VZ hodnotu změn závazků ze smlouvy, jejichž možnost byla vyhrazena v ZD podle ust. § 100 ZZVZ.</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2 ZZVZ lze vyhradit změnu dodavatele v průběhu plnění VZ, pokud jsou podmínky změny a určení nového dodavatele jasně vymezeny. U stavebních prací vyvstávají otázky záruky za již provedenou část díla předchozím zhotovitelem, stanovení ceny za dokončení díla atd. </a:t>
            </a:r>
          </a:p>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3 ZZVZ si zadavatel může v případě služeb a stavebních prací vyhradit možnost použití JŘBU pro poskytnutí nového plnění vybraným dodavatelem, pokud podmínky odpovídají § 66 ZZVZ, v ZD je uvedena předpokládaná doba a rozsah poskytnutí a předpokládaná hodnota nových služeb nebo stavebních prací nepřesáhne 30 % PH VZ. V tomto případě musí být v ZD uvedena předpokládaná hodnota takto vyhrazeného plnění a zahrnuta do předpokládané hodnoty VZ.</a:t>
            </a: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Metodický pokyn pro uplatnění inflační doložky ve smlouvách na služby ČKAIT </a:t>
            </a: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a:t>
            </a:r>
            <a:r>
              <a:rPr lang="cs-CZ" sz="1300" dirty="0" err="1">
                <a:solidFill>
                  <a:srgbClr val="000000"/>
                </a:solidFill>
                <a:latin typeface="Calibri" panose="020F0502020204030204" pitchFamily="34" charset="0"/>
                <a:cs typeface="Calibri" panose="020F0502020204030204" pitchFamily="34" charset="0"/>
                <a:hlinkClick r:id="rId4"/>
              </a:rPr>
              <a:t>metodicka</a:t>
            </a:r>
            <a:r>
              <a:rPr lang="cs-CZ" sz="1300">
                <a:solidFill>
                  <a:srgbClr val="000000"/>
                </a:solidFill>
                <a:latin typeface="Calibri" panose="020F0502020204030204" pitchFamily="34" charset="0"/>
                <a:cs typeface="Calibri" panose="020F0502020204030204" pitchFamily="34" charset="0"/>
                <a:hlinkClick r:id="rId4"/>
              </a:rPr>
              <a:t>-stanoviska/</a:t>
            </a:r>
            <a:r>
              <a:rPr lang="cs-CZ" sz="1300">
                <a:solidFill>
                  <a:srgbClr val="000000"/>
                </a:solidFill>
                <a:latin typeface="Calibri" panose="020F0502020204030204" pitchFamily="34" charset="0"/>
                <a:cs typeface="Calibri" panose="020F0502020204030204" pitchFamily="34" charset="0"/>
              </a:rPr>
              <a:t>.</a:t>
            </a:r>
            <a:endParaRPr lang="cs-CZ" sz="1300" dirty="0">
              <a:solidFill>
                <a:srgbClr val="000000"/>
              </a:solidFill>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Metodické doporučení (doplnění) týkající se růstu cen ve veřejných zakázkách </a:t>
            </a:r>
            <a:r>
              <a:rPr lang="cs-CZ" altLang="cs-CZ" sz="1300" dirty="0">
                <a:latin typeface="Calibri" panose="020F0502020204030204" pitchFamily="34" charset="0"/>
                <a:cs typeface="Calibri" panose="020F0502020204030204" pitchFamily="34" charset="0"/>
                <a:hlinkClick r:id="rId5"/>
              </a:rPr>
              <a:t>https://portal-vz.cz/metodiky-stanoviska/metodicka-doporuceni/</a:t>
            </a:r>
            <a:r>
              <a:rPr lang="cs-CZ" altLang="cs-CZ" sz="1300" dirty="0">
                <a:latin typeface="Calibri" panose="020F0502020204030204" pitchFamily="34" charset="0"/>
                <a:cs typeface="Calibri" panose="020F0502020204030204" pitchFamily="34" charset="0"/>
              </a:rPr>
              <a:t>  (indexace).</a:t>
            </a:r>
            <a:endParaRPr lang="cs-CZ" sz="12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4573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323625" y="1160143"/>
            <a:ext cx="8017887" cy="4473489"/>
            <a:chOff x="-186126" y="2357506"/>
            <a:chExt cx="6908200" cy="2054488"/>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86126" y="2387001"/>
              <a:ext cx="6908200" cy="20249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nesmí umožnit podstatnou změnu závazku ze smlouvy – § 222 odst. 1 ZZVZ a vymezení podstatné změny závazku ze smlouvy v § 222 odst. 3 ZZVZ.</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Obecně není úprava § 222 ZZVZ koncipována formou generálního zákazu jakýchkoliv změn smluv, ale formou zákazu změn dosahujících určité intenzity (založené konstantní rozhodovací praxí) vyjádřené pojmem „podstatná změna závazku ze smlouvy“. § 222 odst. 1 ZZVZ stanoví obecný zákaz umožnit podstatnou změnu závazku, přičemž samotná definice podstatné změny závazku je formulována v odst. 3. V § 222 odst. 2, 4, 5, 6 a 7 ZZVZ výslovně stanoveny případy, které – při naplnění všech podmínek v příslušném ustanovení uvedených – podstatnou změnou závazku ex lege nejsou.</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Limitace celkového cenového nárůstu do 30 % původní hodnoty závazku pro změny dle § 222 odst. 5 a 6 – § 222 odst. 9 ZZVZ.</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Nejčastěji pochybení spadají do problematiky termínů plnění (nedůvodné prodloužení), nevyžadování sjednaných bankovních záruk (pojištění), ačkoliv ve smlouvě požadovány jsou (často s navázanou smluvní pokutou), neuplatňovaní sjednaných smluvních pokut v okamžiku naplnění důvodů pro jejich uplatnění předvídaných ve smlouvě, zmírnění jakýchkoliv povinností pro zhotovitele.</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802488" y="921341"/>
            <a:ext cx="5887414" cy="472320"/>
            <a:chOff x="424737" y="1271502"/>
            <a:chExt cx="4672319"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424737" y="127150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517209" y="1294559"/>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Nedovolená změna závazku ze smlouvy - § 222 ZZVZ (čl. 9.2 MPZ)</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98241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711079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29409" y="511438"/>
            <a:ext cx="7667169" cy="5558435"/>
            <a:chOff x="2002972" y="3325773"/>
            <a:chExt cx="6608516" cy="226022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22602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36</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72269" y="438916"/>
            <a:ext cx="2719868"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Bankovní záruky a pojištění</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683568" y="1025267"/>
            <a:ext cx="7141029" cy="4398127"/>
          </a:xfrm>
          <a:prstGeom prst="rect">
            <a:avLst/>
          </a:prstGeom>
        </p:spPr>
        <p:txBody>
          <a:bodyPr wrap="square">
            <a:spAutoFit/>
          </a:bodyPr>
          <a:lstStyle/>
          <a:p>
            <a:pPr marL="285750" lvl="1" indent="-28575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Bankovní záruky za řádné provedení díla, pojištění odpovědnosti, či např. stavebně-montážní pojištění, či bankovní záruka za záruky </a:t>
            </a:r>
          </a:p>
          <a:p>
            <a:pPr marL="285750" lvl="1"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Je zásadní rozdíl, pokud zadavatel požaduje tyto doklady předložit před podpisem smlouvy, nebo po podpisu smlouvy</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Pokud před samotným podpisem a nejsou doloženy – jedná o situaci, kdy smlouva vůbec neměla být uzavřena, jelikož nebyla naplněna součinnost před podpisem smlouvy a pak se jedná o pochybení, za které se zadavatel vystavuje riziku uplatnění finanční opravy</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Pokud zadavatel požadoval tyto doklady až po podpisu smlouvy a nebyly vůbec předloženy a ani neexistovaly – pak se jedná o pochybení, za které se zadavatel vystavuje riziku uplatnění finanční opravy</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Pokud zadavatel požadoval tyto doklady až po podpisu smlouvy a nebyly vůbec předloženy a ani neexistovaly a za jejich nepředložení byla stanovena smluvní pokuta, která nebyla uplatněna – pak se jedná o pochybení, za které Centrum ukládá finanční opravu, je však možnost nápravného opatření v podobě uplatnění smluvní pokuty</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Pokud zadavatel požadoval tyto doklady až po podpisu smlouvy a nebyly vůbec předloženy, ale existovaly, splňovaly požadavky zadavatele a byly doloženy ex post - Centrum neukládá finanční opravu</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Pokud zadavatel požadoval tyto doklady až po podpisu smlouvy a nebyly vůbec předloženy, ale existovaly, avšak nesplňovaly požadavky zadavatele a byly doloženy ex post - Centrum ukládá finanční opravu</a:t>
            </a:r>
          </a:p>
          <a:p>
            <a:pPr marL="742950" lvl="2" indent="-285750" algn="just" defTabSz="533400">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rPr>
              <a:t>B</a:t>
            </a:r>
            <a:r>
              <a:rPr lang="cs-CZ" sz="1300" dirty="0">
                <a:latin typeface="Calibri" panose="020F0502020204030204" pitchFamily="34" charset="0"/>
                <a:cs typeface="Calibri" panose="020F0502020204030204" pitchFamily="34" charset="0"/>
              </a:rPr>
              <a:t>ankovní záruka za řádné plnění smlouvy či za záruky – zde je situace obdobná jako výše</a:t>
            </a:r>
            <a:endParaRPr lang="cs-CZ" sz="1200" dirty="0">
              <a:latin typeface="Calibri" panose="020F0502020204030204" pitchFamily="34" charset="0"/>
              <a:cs typeface="Calibri" panose="020F0502020204030204" pitchFamily="34" charset="0"/>
            </a:endParaRP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343190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10734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REALITA DNEŠNÍ DOBY – ZMĚNA ZÁVAZKU ZE SMLUV (navýšení ceny díla, prodloužení doby realizace...)</a:t>
            </a:r>
            <a:r>
              <a:rPr lang="cs-CZ" sz="4000" dirty="0">
                <a:solidFill>
                  <a:srgbClr val="FF0000"/>
                </a:solidFill>
                <a:latin typeface="Calibri" panose="020F0502020204030204" pitchFamily="34" charset="0"/>
                <a:cs typeface="Calibri" panose="020F0502020204030204" pitchFamily="34" charset="0"/>
              </a:rPr>
              <a:t>.</a:t>
            </a:r>
            <a:r>
              <a:rPr lang="cs-CZ" sz="4000" dirty="0">
                <a:solidFill>
                  <a:schemeClr val="bg1"/>
                </a:solidFill>
                <a:latin typeface="Calibri"/>
              </a:rPr>
              <a:t> </a:t>
            </a:r>
          </a:p>
        </p:txBody>
      </p:sp>
    </p:spTree>
    <p:extLst>
      <p:ext uri="{BB962C8B-B14F-4D97-AF65-F5344CB8AC3E}">
        <p14:creationId xmlns:p14="http://schemas.microsoft.com/office/powerpoint/2010/main" val="3243792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231846" y="894045"/>
            <a:ext cx="8017887" cy="5380798"/>
            <a:chOff x="-190379" y="2357506"/>
            <a:chExt cx="6908200" cy="1835823"/>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90379" y="2371230"/>
              <a:ext cx="6908200" cy="1760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https://portal-vz.cz/metodiky-stanoviska/metodiky-k-zakonu-c-134-2016-sb-o-zadavani-verejnych-zakazek/metodicka-stanoviska/</a:t>
              </a:r>
              <a:r>
                <a:rPr lang="cs-CZ" sz="1300" dirty="0">
                  <a:solidFill>
                    <a:srgbClr val="000000"/>
                  </a:solidFill>
                  <a:latin typeface="Calibri" panose="020F0502020204030204" pitchFamily="34" charset="0"/>
                  <a:cs typeface="Calibri" panose="020F0502020204030204" pitchFamily="34" charset="0"/>
                </a:rPr>
                <a:t> </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Informace k aktuální situaci odchodů ukrajinských pracovníků z realizace veřejných zakázek a dopadu na změny smluv</a:t>
              </a:r>
            </a:p>
            <a:p>
              <a:pPr marL="742950" lvl="1" indent="-285750" algn="just">
                <a:lnSpc>
                  <a:spcPct val="90000"/>
                </a:lnSpc>
                <a:spcBef>
                  <a:spcPts val="600"/>
                </a:spcBef>
                <a:buFont typeface="Arial" panose="020B0604020202020204" pitchFamily="34" charset="0"/>
                <a:buChar char="•"/>
              </a:pPr>
              <a:r>
                <a:rPr lang="pl-PL" sz="1300" dirty="0">
                  <a:solidFill>
                    <a:schemeClr val="tx1"/>
                  </a:solidFill>
                  <a:latin typeface="Calibri" panose="020F0502020204030204" pitchFamily="34" charset="0"/>
                  <a:cs typeface="Calibri" panose="020F0502020204030204" pitchFamily="34" charset="0"/>
                </a:rPr>
                <a:t>Informace ke změnám smluv s ohledem na situaci na Ukrajině</a:t>
              </a:r>
            </a:p>
            <a:p>
              <a:pPr marL="285750" indent="-285750" algn="just">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5"/>
                </a:rPr>
                <a:t>https://portal-vz.cz/metodiky-stanoviska/metodicka-doporuceni-k-zzvz/doporuceni-k-zadavani-zakazek-v-dobe-koronavirove-nakazy/</a:t>
              </a:r>
              <a:endParaRPr lang="pl-PL" sz="1300" dirty="0">
                <a:solidFill>
                  <a:srgbClr val="303030"/>
                </a:solidFill>
                <a:latin typeface="Calibri" panose="020F0502020204030204" pitchFamily="34" charset="0"/>
                <a:cs typeface="Calibri" panose="020F0502020204030204" pitchFamily="34" charset="0"/>
              </a:endParaRP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Stanovisko ÚOHS k možným změnám závazků smluv v době </a:t>
              </a:r>
              <a:r>
                <a:rPr lang="cs-CZ" sz="1300" dirty="0" err="1">
                  <a:solidFill>
                    <a:schemeClr val="tx1"/>
                  </a:solidFill>
                  <a:latin typeface="Calibri" panose="020F0502020204030204" pitchFamily="34" charset="0"/>
                  <a:cs typeface="Calibri" panose="020F0502020204030204" pitchFamily="34" charset="0"/>
                </a:rPr>
                <a:t>koronavirové</a:t>
              </a:r>
              <a:r>
                <a:rPr lang="cs-CZ" sz="1300" dirty="0">
                  <a:solidFill>
                    <a:schemeClr val="tx1"/>
                  </a:solidFill>
                  <a:latin typeface="Calibri" panose="020F0502020204030204" pitchFamily="34" charset="0"/>
                  <a:cs typeface="Calibri" panose="020F0502020204030204" pitchFamily="34" charset="0"/>
                </a:rPr>
                <a:t> nákazy</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Doporučení ke změnám v nouzovém stavu</a:t>
              </a:r>
              <a:endParaRPr lang="pl-PL" sz="1300" dirty="0">
                <a:solidFill>
                  <a:schemeClr val="tx1"/>
                </a:solidFill>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Samostatné prodloužení termínu plnění nelze podřadit pod § 222 odst. 4 ZZVZ.</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Prodloužení termínu plnění z důvodu Covid-19/války na Ukrajině – lze podřadit pod § 222 odst. 6 ZZVZ, ale:</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je nutné vždy prokázat naplnění znaku nepředvídatelnosti.</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délka prodloužení musí odpovídat konkrétním okolnostem, lze akceptovat prodloužení pouze po nezbytně nutnou dobu.</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zadavatel musí doložit podklady, ze kterých vyplyne důvod i délka prodloužení.</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zadavatel je povinen dle § 222 odst. 8 ZZVZ odeslat Oznámení o změně do Věstníku veřejných zakázek.</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U připravovaných VZ již bude zadavatel těžko dokazovat naplnění znaku nepředvídatelnosti z důvodu Covid-19/války na Ukrajině, když se v tuto chvíli již jedná o skutečnosti známé. Řešením je vyhrazená změna závazku dle § 100 ZZVZ.</a:t>
              </a:r>
              <a:endParaRPr lang="pl-PL" sz="1300" dirty="0">
                <a:solidFill>
                  <a:srgbClr val="303030"/>
                </a:solidFill>
                <a:latin typeface="Calibri" panose="020F0502020204030204" pitchFamily="34" charset="0"/>
                <a:cs typeface="Calibri" panose="020F0502020204030204" pitchFamily="34" charset="0"/>
              </a:endParaRP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724469" y="662093"/>
            <a:ext cx="5250661" cy="472320"/>
            <a:chOff x="310466" y="2041969"/>
            <a:chExt cx="4579847"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3518104"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7076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Prodloužení termínu plnění – válka / COVID</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657804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9"/>
            <a:ext cx="7856505" cy="3238056"/>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27712"/>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defRPr/>
              </a:pPr>
              <a:r>
                <a:rPr lang="cs-CZ" altLang="cs-CZ" sz="1300" dirty="0">
                  <a:latin typeface="Calibri" panose="020F0502020204030204" pitchFamily="34" charset="0"/>
                  <a:cs typeface="Calibri" panose="020F0502020204030204" pitchFamily="34" charset="0"/>
                  <a:hlinkClick r:id="rId4"/>
                </a:rPr>
                <a:t>https://portal-vz.cz/metodiky-stanoviska/metodicka-doporuceni/</a:t>
              </a:r>
              <a:endParaRPr lang="cs-CZ" sz="1300" dirty="0">
                <a:solidFill>
                  <a:srgbClr val="303030"/>
                </a:solidFill>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Metodické doporučení k aktuálnímu růstu cen materiálů, zboží, výrobků a komodit ve veřejných zakázkách</a:t>
              </a: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Společné stanovisko Ministerstva pro místní rozvoj a Úřadu pro ochranu hospodářské soutěže k problematice nárůstu cen stavebních materiálů</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Realizované VZ – § 222 odst. 4 ZZVZ, § 223 odst. 1 ZZVZ</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Probíhající VZ – § 99 ZZVZ, § 127odst. 2 písm. d) ZZVZ</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Připravované VZ – § 100 ZZVZ</a:t>
              </a: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Metodické doporučení (doplnění) týkající se růstu cen ve veřejných zakázkách</a:t>
              </a:r>
            </a:p>
            <a:p>
              <a:pPr marL="742950" lvl="1" indent="-285750" algn="just">
                <a:lnSpc>
                  <a:spcPct val="90000"/>
                </a:lnSpc>
                <a:spcBef>
                  <a:spcPts val="600"/>
                </a:spcBef>
                <a:buFont typeface="Arial" panose="020B0604020202020204" pitchFamily="34" charset="0"/>
                <a:buChar char="•"/>
                <a:defRPr/>
              </a:pPr>
              <a:r>
                <a:rPr lang="cs-CZ" sz="1300" dirty="0">
                  <a:solidFill>
                    <a:schemeClr val="tx1"/>
                  </a:solidFill>
                  <a:latin typeface="Calibri" panose="020F0502020204030204" pitchFamily="34" charset="0"/>
                  <a:cs typeface="Calibri" panose="020F0502020204030204" pitchFamily="34" charset="0"/>
                </a:rPr>
                <a:t>Indexace cen</a:t>
              </a:r>
            </a:p>
            <a:p>
              <a:pPr marL="285750" indent="-285750" algn="just">
                <a:lnSpc>
                  <a:spcPct val="90000"/>
                </a:lnSpc>
                <a:spcBef>
                  <a:spcPts val="600"/>
                </a:spcBef>
                <a:buFont typeface="Wingdings" panose="05000000000000000000" pitchFamily="2" charset="2"/>
                <a:buChar char="q"/>
                <a:defRPr/>
              </a:pPr>
              <a:r>
                <a:rPr lang="cs-CZ" sz="1300" dirty="0">
                  <a:solidFill>
                    <a:schemeClr val="tx1"/>
                  </a:solidFill>
                  <a:latin typeface="Calibri" panose="020F0502020204030204" pitchFamily="34" charset="0"/>
                  <a:cs typeface="Calibri" panose="020F0502020204030204" pitchFamily="34" charset="0"/>
                </a:rPr>
                <a:t>Doporučující materiál Svazu podnikatelů ve stavebnictví</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39</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07102" y="604126"/>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přehled</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14291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0" name="Obdélník 9">
            <a:extLst>
              <a:ext uri="{FF2B5EF4-FFF2-40B4-BE49-F238E27FC236}">
                <a16:creationId xmlns:a16="http://schemas.microsoft.com/office/drawing/2014/main" id="{EA8A8A36-5EAE-4321-8E9E-1BB2930928D5}"/>
              </a:ext>
            </a:extLst>
          </p:cNvPr>
          <p:cNvSpPr/>
          <p:nvPr/>
        </p:nvSpPr>
        <p:spPr>
          <a:xfrm>
            <a:off x="1140127" y="1088007"/>
            <a:ext cx="6687361" cy="468198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894267" y="969803"/>
            <a:ext cx="7213410" cy="50565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algn="just">
              <a:spcBef>
                <a:spcPts val="1200"/>
              </a:spcBef>
            </a:pPr>
            <a:r>
              <a:rPr lang="cs-CZ" sz="1600" dirty="0">
                <a:latin typeface="Calibri" panose="020F0502020204030204" pitchFamily="34" charset="0"/>
                <a:cs typeface="Calibri" panose="020F0502020204030204" pitchFamily="34" charset="0"/>
              </a:rPr>
              <a:t>Jednou ze základních součástí každého projektu jsou veřejné zakázky. Zadávání veřejných zakázek je věcně i právně složitý proces, jehož nedodržení může pro příjemce finančních prostředků IROP znamenat neposkytnutí části dotace z důvodu uložení finanční opravy. </a:t>
            </a:r>
          </a:p>
          <a:p>
            <a:pPr algn="just">
              <a:spcBef>
                <a:spcPts val="1200"/>
              </a:spcBef>
            </a:pPr>
            <a:r>
              <a:rPr lang="cs-CZ" sz="1600" dirty="0">
                <a:latin typeface="Calibri" panose="020F0502020204030204" pitchFamily="34" charset="0"/>
                <a:cs typeface="Calibri" panose="020F0502020204030204" pitchFamily="34" charset="0"/>
              </a:rPr>
              <a:t>Prostřednictvím této prezentace bychom proto rádi přispěli ke správnému zadávání veřejných zakázek podle zákona i zakázek realizovaných mimo režim zákona a pomohli tak Vám zadavatelům, příjemcům dotace při přípravách a následné realizaci zadávacích, popř. výběrových řízení, to vše s využitím zkušeností z dosud provedených kontrol veřejných zakázek zakázek financovaných z IROP. </a:t>
            </a:r>
          </a:p>
          <a:p>
            <a:pPr algn="just">
              <a:spcBef>
                <a:spcPts val="1200"/>
              </a:spcBef>
            </a:pPr>
            <a:r>
              <a:rPr lang="cs-CZ" sz="1600" dirty="0">
                <a:latin typeface="Calibri" panose="020F0502020204030204" pitchFamily="34" charset="0"/>
                <a:cs typeface="Calibri" panose="020F0502020204030204" pitchFamily="34" charset="0"/>
              </a:rPr>
              <a:t>Podrobné informace k nejčastějším pochybením při zadávání veřejných zakázek z pohledu IROP, jakožto i další informace (stanoviska, články) k tématu veřejných zakázek, je možné dohledat i na webových stránkách Centra – viz </a:t>
            </a:r>
            <a:r>
              <a:rPr lang="cs-CZ" sz="1600" dirty="0">
                <a:latin typeface="Calibri" panose="020F0502020204030204" pitchFamily="34" charset="0"/>
                <a:cs typeface="Calibri" panose="020F0502020204030204" pitchFamily="34" charset="0"/>
                <a:hlinkClick r:id="rId4"/>
              </a:rPr>
              <a:t>https://www.crr.cz/irop/verejne-zakazky-v-projektech-irop-pohledem-centra/</a:t>
            </a:r>
            <a:r>
              <a:rPr lang="cs-CZ" sz="1600" dirty="0">
                <a:latin typeface="Calibri" panose="020F0502020204030204" pitchFamily="34" charset="0"/>
                <a:cs typeface="Calibri" panose="020F0502020204030204" pitchFamily="34" charset="0"/>
              </a:rPr>
              <a:t> </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670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4792097"/>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8199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Volba indexu:</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Údaj ČSÚ o indexech cen stavebních prací, indexech cen stavebních děl a indexech nákladů stavební výroby (</a:t>
              </a:r>
              <a:r>
                <a:rPr lang="cs-CZ" sz="1300" dirty="0">
                  <a:solidFill>
                    <a:srgbClr val="000000"/>
                  </a:solidFill>
                  <a:latin typeface="Calibri" panose="020F0502020204030204" pitchFamily="34" charset="0"/>
                  <a:hlinkClick r:id="rId4"/>
                </a:rPr>
                <a:t>https://www.czso.cz/</a:t>
              </a:r>
              <a:r>
                <a:rPr lang="cs-CZ" sz="1300" dirty="0" err="1">
                  <a:solidFill>
                    <a:srgbClr val="000000"/>
                  </a:solidFill>
                  <a:latin typeface="Calibri" panose="020F0502020204030204" pitchFamily="34" charset="0"/>
                  <a:hlinkClick r:id="rId4"/>
                </a:rPr>
                <a:t>csu</a:t>
              </a:r>
              <a:r>
                <a:rPr lang="cs-CZ" sz="1300" dirty="0">
                  <a:solidFill>
                    <a:srgbClr val="000000"/>
                  </a:solidFill>
                  <a:latin typeface="Calibri" panose="020F0502020204030204" pitchFamily="34" charset="0"/>
                  <a:hlinkClick r:id="rId4"/>
                </a:rPr>
                <a:t>/</a:t>
              </a:r>
              <a:r>
                <a:rPr lang="cs-CZ" sz="1300" dirty="0" err="1">
                  <a:solidFill>
                    <a:srgbClr val="000000"/>
                  </a:solidFill>
                  <a:latin typeface="Calibri" panose="020F0502020204030204" pitchFamily="34" charset="0"/>
                  <a:hlinkClick r:id="rId4"/>
                </a:rPr>
                <a:t>czso</a:t>
              </a:r>
              <a:r>
                <a:rPr lang="cs-CZ" sz="1300" dirty="0">
                  <a:solidFill>
                    <a:srgbClr val="000000"/>
                  </a:solidFill>
                  <a:latin typeface="Calibri" panose="020F0502020204030204" pitchFamily="34" charset="0"/>
                  <a:hlinkClick r:id="rId4"/>
                </a:rPr>
                <a:t>/indexy-cen-stavebnich-praci-indexy-cen-stavebnich-del-a-indexy-nakladu-stavebni-vyroby-ctvrtletni-casove-rady-3-ctvrtleti-2022</a:t>
              </a:r>
              <a:r>
                <a:rPr lang="cs-CZ" sz="1300" dirty="0">
                  <a:solidFill>
                    <a:srgbClr val="000000"/>
                  </a:solidFill>
                  <a:latin typeface="Calibri" panose="020F0502020204030204" pitchFamily="34" charset="0"/>
                </a:rPr>
                <a:t>).</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Zadavatel musí určit, který z uveřejňovaných indexů zvolí.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Rozhodný okamžik pro výpočet indexu:</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Okamžik, od kterého bude index uplatněn; základními možnostmi jsou: konec lhůty pro podání nabídek nebo uzavření smlouvy. </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Okamžik, rozhodný pro ocenění; zde se jako nejpraktičtější jeví okamžik fakturace konkrétních materiálů, či prací.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Identifikace položek, které mohou být indexovány – nutné uvést v ZD, zda bude index bude použit na:</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celkovou cenu (zejména index založený na údajích o inflaci)</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jednotlivé položky (index vztažený na ceny materiálů, pozor na agregované položky)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Limity pro uplatnění výhrady:</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Např. inflace vyšší než 0,5 %, či nárůst položky o více než 10 %.</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Maximální limit pro navýšení ceny na základě indexace. Lze stanovit zejména limitaci celkového nárůstu ceny díla či stanovení hranice, od které již nebude změna nároková (automatická), ale bude podléhat schválení zadavatele.</a:t>
              </a: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40</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80976" y="598842"/>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indexace</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843905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3248523"/>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Vzor inflační doložky připravený Hospodářskou komorou ČR ve spolupráci s odborníky ze Svazu podnikatelů ve stavebnictví a Sdružením pro výstavbu silnic </a:t>
              </a:r>
              <a:r>
                <a:rPr lang="cs-CZ" sz="1300" dirty="0">
                  <a:solidFill>
                    <a:srgbClr val="000000"/>
                  </a:solidFill>
                  <a:latin typeface="Calibri" panose="020F0502020204030204" pitchFamily="34" charset="0"/>
                  <a:hlinkClick r:id="rId4"/>
                </a:rPr>
                <a:t>https://www.komora.cz/legislativa/vzorova-inflacni-dolozka/</a:t>
              </a:r>
              <a:r>
                <a:rPr lang="cs-CZ" sz="1300" dirty="0">
                  <a:solidFill>
                    <a:srgbClr val="000000"/>
                  </a:solidFill>
                  <a:latin typeface="Calibri" panose="020F0502020204030204" pitchFamily="34" charset="0"/>
                </a:rPr>
                <a:t>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Příklad inflační doložky – stanovisko ČKAIT dostupné zde </a:t>
              </a:r>
              <a:r>
                <a:rPr lang="cs-CZ" sz="1300" dirty="0">
                  <a:solidFill>
                    <a:srgbClr val="000000"/>
                  </a:solidFill>
                  <a:latin typeface="Calibri" panose="020F0502020204030204" pitchFamily="34" charset="0"/>
                  <a:hlinkClick r:id="rId5"/>
                </a:rPr>
                <a:t>https://www.ckait.cz/metodicky-pokyn-pro-uplatneni-inflacni-dolozky-ve-smlouvach-na-sluzby</a:t>
              </a:r>
              <a:r>
                <a:rPr lang="cs-CZ" sz="1300" dirty="0">
                  <a:solidFill>
                    <a:srgbClr val="000000"/>
                  </a:solidFill>
                  <a:latin typeface="Calibri" panose="020F0502020204030204" pitchFamily="34" charset="0"/>
                </a:rPr>
                <a:t>  (i na </a:t>
              </a:r>
              <a:r>
                <a:rPr lang="cs-CZ" sz="1300" dirty="0" err="1">
                  <a:solidFill>
                    <a:srgbClr val="000000"/>
                  </a:solidFill>
                  <a:latin typeface="Calibri" panose="020F0502020204030204" pitchFamily="34" charset="0"/>
                </a:rPr>
                <a:t>portal-vz</a:t>
              </a:r>
              <a:r>
                <a:rPr lang="cs-CZ" sz="1300" dirty="0">
                  <a:solidFill>
                    <a:srgbClr val="000000"/>
                  </a:solidFill>
                  <a:latin typeface="Calibri" panose="020F0502020204030204" pitchFamily="34" charset="0"/>
                </a:rPr>
                <a:t>)</a:t>
              </a:r>
            </a:p>
            <a:p>
              <a:pPr marL="742950" lvl="1"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V případě, že průměrný roční index spotřebitelských cen dle údajů Českého statistického úřadu, publikovaných na jeho internetových stránkách, uvedený ke kalendářnímu měsíci odpovídajícímu měsíci, v němž byla smlouva podepsána, vzroste o více než 3 %, zvýší se neuhrazená část smluvní ceny dle čl. XX této smlouvy o výši tohoto indexu, a to v každém roce trvání smlouvy. Ke zvýšení dochází ode dne v příslušném měsíci, který se číselným označením shoduje s datem podpisu smlouvy. Smluvní strany pro odstranění pochybností uvádí, že k úpravě ceny dle tohoto ustanovení smlouvy není třeba uzavírat dodatek ke smlouvě. Smluvní strany však mohou z důvodu právní jistoty o navýšení ceny sepsat zápis podepsaný oběma smluvními stranami. </a:t>
              </a: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41</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inflační doložka</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601379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74469" y="820138"/>
            <a:ext cx="7856504" cy="5217723"/>
            <a:chOff x="1869426" y="3410116"/>
            <a:chExt cx="6771709"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69426" y="3427339"/>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1200"/>
                </a:spcBef>
                <a:buFont typeface="Wingdings" panose="05000000000000000000" pitchFamily="2" charset="2"/>
                <a:buChar char="q"/>
                <a:defRPr/>
              </a:pPr>
              <a:r>
                <a:rPr lang="cs-CZ" altLang="cs-CZ" sz="1300" dirty="0">
                  <a:latin typeface="Calibri" panose="020F0502020204030204" pitchFamily="34" charset="0"/>
                  <a:cs typeface="Calibri" panose="020F0502020204030204" pitchFamily="34" charset="0"/>
                  <a:hlinkClick r:id="rId4"/>
                </a:rPr>
                <a:t>https://www.crr.cz/irop/projekt/verejne-zakazky-v-projektech-irop-pohledem-centra/</a:t>
              </a:r>
              <a:endParaRPr lang="cs-CZ" altLang="cs-CZ" sz="1300" dirty="0">
                <a:latin typeface="Calibri" panose="020F0502020204030204" pitchFamily="34" charset="0"/>
                <a:cs typeface="Calibri" panose="020F0502020204030204" pitchFamily="34" charset="0"/>
              </a:endParaRPr>
            </a:p>
            <a:p>
              <a:pPr marL="285750" indent="-285750" algn="just">
                <a:lnSpc>
                  <a:spcPct val="90000"/>
                </a:lnSpc>
                <a:spcBef>
                  <a:spcPts val="600"/>
                </a:spcBef>
                <a:buFont typeface="Wingdings" panose="05000000000000000000" pitchFamily="2" charset="2"/>
                <a:buChar char="q"/>
                <a:defRPr/>
              </a:pPr>
              <a:r>
                <a:rPr lang="cs-CZ" altLang="cs-CZ" sz="1300" dirty="0">
                  <a:latin typeface="Calibri" panose="020F0502020204030204" pitchFamily="34" charset="0"/>
                  <a:cs typeface="Calibri" panose="020F0502020204030204" pitchFamily="34" charset="0"/>
                </a:rPr>
                <a:t>S ohledem na přetrvávající trend růstu cen materiálu v zakázkách na stavební práce či jeho nedostatku si Centrum dovoluje ujistit příjemce, že situaci podrobně sleduje, a dopady do zakázek bude posuzovat s ohledem na východiska stanovená metodickými doporučeními a stanovisky MMR a ÚOHS, přičemž jednotlivé případy budou posuzovány individuálně. Předpokládaný dopad na zakázku </a:t>
              </a:r>
              <a:r>
                <a:rPr lang="cs-CZ" altLang="cs-CZ" sz="1300" b="1" dirty="0">
                  <a:latin typeface="Calibri" panose="020F0502020204030204" pitchFamily="34" charset="0"/>
                  <a:cs typeface="Calibri" panose="020F0502020204030204" pitchFamily="34" charset="0"/>
                </a:rPr>
                <a:t>bude aprobován v režimu změn de minimis </a:t>
              </a:r>
              <a:r>
                <a:rPr lang="cs-CZ" altLang="cs-CZ" sz="1300" dirty="0">
                  <a:latin typeface="Calibri" panose="020F0502020204030204" pitchFamily="34" charset="0"/>
                  <a:cs typeface="Calibri" panose="020F0502020204030204" pitchFamily="34" charset="0"/>
                </a:rPr>
                <a:t>s přihlédnutím k zachování zásady hospodárnosti, efektivnosti a účelnosti. Podle konkrétních okolností bude Centrum rovněž posuzovat </a:t>
              </a:r>
              <a:r>
                <a:rPr lang="cs-CZ" altLang="cs-CZ" sz="1300" b="1" dirty="0">
                  <a:latin typeface="Calibri" panose="020F0502020204030204" pitchFamily="34" charset="0"/>
                  <a:cs typeface="Calibri" panose="020F0502020204030204" pitchFamily="34" charset="0"/>
                </a:rPr>
                <a:t>i jiné odůvodnění změny </a:t>
              </a:r>
              <a:r>
                <a:rPr lang="cs-CZ" altLang="cs-CZ" sz="1300" dirty="0">
                  <a:latin typeface="Calibri" panose="020F0502020204030204" pitchFamily="34" charset="0"/>
                  <a:cs typeface="Calibri" panose="020F0502020204030204" pitchFamily="34" charset="0"/>
                </a:rPr>
                <a:t>závazku ze smlouvy, u nichž však bude vyžadovat výrazně </a:t>
              </a:r>
              <a:r>
                <a:rPr lang="cs-CZ" altLang="cs-CZ" sz="1300" b="1" dirty="0">
                  <a:latin typeface="Calibri" panose="020F0502020204030204" pitchFamily="34" charset="0"/>
                  <a:cs typeface="Calibri" panose="020F0502020204030204" pitchFamily="34" charset="0"/>
                </a:rPr>
                <a:t>podrobnější zdůvodnění </a:t>
              </a:r>
              <a:r>
                <a:rPr lang="cs-CZ" altLang="cs-CZ" sz="1300" dirty="0">
                  <a:latin typeface="Calibri" panose="020F0502020204030204" pitchFamily="34" charset="0"/>
                  <a:cs typeface="Calibri" panose="020F0502020204030204" pitchFamily="34" charset="0"/>
                </a:rPr>
                <a:t>ze strany příjemce. Obdobně bude Centrum přistupovat také k posuzování změn v zakázkách na dodávky, pokud se v nich projeví mimořádné faktory ovlivňující trh (nedostatek čipů apod.).</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Navyšovat cenu je možné pouze u položek, u kterých došlo k navýšení ceny z důvodu změny na trhu způsobené pandemií Covid-19/válkou na Ukrajině, nikoli plošně (plošné navýšení ceny díla o 15 % nelze). </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U navýšené ceny lze zohlednit pouze navýšení ceny stavebního materiálu – problém u položek vlastních či agregovaných (obsahující práce i materiál – různé komplety, položky projektanta apod.).</a:t>
              </a: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ea typeface="Calibri" panose="020F0502020204030204" pitchFamily="34" charset="0"/>
                  <a:cs typeface="Times New Roman" panose="02020603050405020304" pitchFamily="18" charset="0"/>
                </a:rPr>
                <a:t>Prostřednictvím rozpočtářských programů bude prověřeno, že navýšení položek je v souladu s cenovou hladinou platnou k datu provedení změny/uzavření dodatku, popř. s indexem dané komodity k okamžiku provedení změny/uzavření dodatku. </a:t>
              </a:r>
            </a:p>
            <a:p>
              <a:pPr marL="285750" indent="-285750" algn="just">
                <a:lnSpc>
                  <a:spcPct val="90000"/>
                </a:lnSpc>
                <a:spcBef>
                  <a:spcPts val="600"/>
                </a:spcBef>
                <a:buFont typeface="Wingdings" panose="05000000000000000000" pitchFamily="2" charset="2"/>
                <a:buChar char="q"/>
              </a:pPr>
              <a:r>
                <a:rPr lang="cs-CZ" sz="1300" dirty="0">
                  <a:latin typeface="Calibri" panose="020F0502020204030204" pitchFamily="34" charset="0"/>
                  <a:ea typeface="Calibri" panose="020F0502020204030204" pitchFamily="34" charset="0"/>
                  <a:cs typeface="Times New Roman" panose="02020603050405020304" pitchFamily="18" charset="0"/>
                </a:rPr>
                <a:t>Pokud neexistuje indexace dané položky/komodity musí příjemce doložit průzkum trhu, tj. příjemce předloží 3 referenční nabídky/ceníky v místě a čase obvyklé, rozklíčované po jednotlivých položkách, a to k okamžiku provedení změny/uzavření dodatku. </a:t>
              </a:r>
            </a:p>
            <a:p>
              <a:pPr marL="285750" indent="-285750" algn="just">
                <a:lnSpc>
                  <a:spcPct val="90000"/>
                </a:lnSpc>
                <a:spcBef>
                  <a:spcPts val="1200"/>
                </a:spcBef>
                <a:buFont typeface="Wingdings" panose="05000000000000000000" pitchFamily="2" charset="2"/>
                <a:buChar char="q"/>
                <a:defRPr/>
              </a:pPr>
              <a:endParaRPr lang="cs-CZ" altLang="cs-CZ" sz="1300" dirty="0">
                <a:latin typeface="Calibri" panose="020F0502020204030204" pitchFamily="34" charset="0"/>
                <a:cs typeface="Calibri" panose="020F0502020204030204" pitchFamily="34" charset="0"/>
              </a:endParaRP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42</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46784" y="590863"/>
            <a:ext cx="4644987" cy="458550"/>
            <a:chOff x="-373475" y="22585"/>
            <a:chExt cx="4673658"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4" y="45642"/>
              <a:ext cx="467365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pohled Centra</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369298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9"/>
            <a:ext cx="7856505" cy="3407914"/>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682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https://portal-vz.cz/metodiky-stanoviska/metodiky-k-zakonu-c-134-2016-sb-o-zadavani-verejnych-zakazek/metodicka-stanoviska/</a:t>
              </a:r>
              <a:endParaRPr lang="cs-CZ" sz="1300" dirty="0">
                <a:solidFill>
                  <a:srgbClr val="000000"/>
                </a:solidFill>
                <a:latin typeface="Calibri" panose="020F0502020204030204" pitchFamily="34" charset="0"/>
                <a:cs typeface="Calibri" panose="020F0502020204030204" pitchFamily="34" charset="0"/>
              </a:endParaRP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Sankce proti Rusku v oblasti veřejných zakázek</a:t>
              </a:r>
            </a:p>
            <a:p>
              <a:pPr marL="285750" indent="-285750" algn="just">
                <a:lnSpc>
                  <a:spcPct val="90000"/>
                </a:lnSpc>
                <a:spcBef>
                  <a:spcPts val="600"/>
                </a:spcBef>
                <a:buFont typeface="Wingdings" panose="05000000000000000000" pitchFamily="2" charset="2"/>
                <a:buChar char="q"/>
              </a:pPr>
              <a:r>
                <a:rPr lang="cs-CZ" altLang="cs-CZ" sz="1300" dirty="0">
                  <a:latin typeface="Calibri" panose="020F0502020204030204" pitchFamily="34" charset="0"/>
                  <a:cs typeface="Calibri" panose="020F0502020204030204" pitchFamily="34" charset="0"/>
                  <a:hlinkClick r:id="rId5"/>
                </a:rPr>
                <a:t>https://portal-vz.cz/metodiky-stanoviska/stanoviska/stanoviska-expertni-skupiny-mmr-k-zakonu-o-zadavani-verejnych-zakazek/</a:t>
              </a:r>
              <a:endParaRPr lang="cs-CZ" altLang="cs-CZ" sz="1300" dirty="0">
                <a:latin typeface="Calibri" panose="020F0502020204030204" pitchFamily="34" charset="0"/>
                <a:cs typeface="Calibri" panose="020F0502020204030204" pitchFamily="34" charset="0"/>
              </a:endParaRP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Dopad sankcí proti Rusku a Bělorusku do oblasti veřejných zakázek</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cs typeface="Calibri" panose="020F0502020204030204" pitchFamily="34" charset="0"/>
                  <a:hlinkClick r:id="rId6"/>
                </a:rPr>
                <a:t>https://sankce.datlab.eu/</a:t>
              </a:r>
              <a:r>
                <a:rPr lang="cs-CZ" sz="1300" dirty="0">
                  <a:solidFill>
                    <a:srgbClr val="303030"/>
                  </a:solidFill>
                  <a:latin typeface="Calibri" panose="020F0502020204030204" pitchFamily="34" charset="0"/>
                  <a:cs typeface="Calibri" panose="020F0502020204030204" pitchFamily="34" charset="0"/>
                </a:rPr>
                <a:t> </a:t>
              </a:r>
            </a:p>
            <a:p>
              <a:pPr marL="285750" indent="-285750" algn="just">
                <a:lnSpc>
                  <a:spcPct val="90000"/>
                </a:lnSpc>
                <a:spcBef>
                  <a:spcPts val="600"/>
                </a:spcBef>
                <a:buFont typeface="Wingdings" panose="05000000000000000000" pitchFamily="2" charset="2"/>
                <a:buChar char="q"/>
              </a:pPr>
              <a:r>
                <a:rPr lang="cs-CZ" sz="1300" dirty="0">
                  <a:solidFill>
                    <a:schemeClr val="tx1"/>
                  </a:solidFill>
                  <a:latin typeface="Calibri" panose="020F0502020204030204" pitchFamily="34" charset="0"/>
                  <a:cs typeface="Calibri" panose="020F0502020204030204" pitchFamily="34" charset="0"/>
                </a:rPr>
                <a:t>Novela ZZVZ účinná od 1.9.2022: </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účelem novely je stanovení pravidel zamezujících poskytnutí jakýchkoliv plateb účastníkům zadávacího řízení, pokud tomu brání mezinárodní sankce podle zákona upravujícího provádění mezinárodních sankcí.</a:t>
              </a:r>
            </a:p>
            <a:p>
              <a:pPr marL="742950" lvl="1" indent="-285750" algn="just">
                <a:lnSpc>
                  <a:spcPct val="90000"/>
                </a:lnSpc>
                <a:spcBef>
                  <a:spcPts val="600"/>
                </a:spcBef>
                <a:buFont typeface="Arial" panose="020B0604020202020204" pitchFamily="34" charset="0"/>
                <a:buChar char="•"/>
              </a:pPr>
              <a:r>
                <a:rPr lang="cs-CZ" sz="1300" dirty="0">
                  <a:solidFill>
                    <a:schemeClr val="tx1"/>
                  </a:solidFill>
                  <a:latin typeface="Calibri" panose="020F0502020204030204" pitchFamily="34" charset="0"/>
                  <a:cs typeface="Calibri" panose="020F0502020204030204" pitchFamily="34" charset="0"/>
                </a:rPr>
                <a:t>došlo k úpravě v ustanoveních § 36, § 39, § 130, § 144, § 148, § 223, § 268, a doplněna byla nová ustanovení § 48a a § 261a ZZVZ.</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43</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07102" y="592891"/>
            <a:ext cx="2419463"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Sankce proti Rusku</a:t>
              </a:r>
              <a:endParaRPr lang="cs-CZ" sz="1600" kern="1200" dirty="0">
                <a:solidFill>
                  <a:sysClr val="window" lastClr="FFFFFF"/>
                </a:solidFill>
                <a:latin typeface="Calibri"/>
                <a:ea typeface="+mn-ea"/>
                <a:cs typeface="+mn-cs"/>
              </a:endParaRP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363694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10734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NOVELA ZZVZ </a:t>
            </a:r>
          </a:p>
          <a:p>
            <a:pPr algn="ctr"/>
            <a:r>
              <a:rPr lang="cs-CZ" sz="4000" dirty="0">
                <a:solidFill>
                  <a:schemeClr val="bg1"/>
                </a:solidFill>
                <a:latin typeface="Calibri"/>
              </a:rPr>
              <a:t>vybrané změny a novinky... </a:t>
            </a:r>
            <a:r>
              <a:rPr lang="cs-CZ" sz="4000" dirty="0">
                <a:solidFill>
                  <a:srgbClr val="FF0000"/>
                </a:solidFill>
                <a:latin typeface="Calibri" panose="020F0502020204030204" pitchFamily="34" charset="0"/>
                <a:cs typeface="Calibri" panose="020F0502020204030204" pitchFamily="34" charset="0"/>
              </a:rPr>
              <a:t>.</a:t>
            </a:r>
          </a:p>
          <a:p>
            <a:pPr algn="ctr"/>
            <a:endParaRPr lang="cs-CZ" sz="4000" dirty="0">
              <a:solidFill>
                <a:srgbClr val="FF0000"/>
              </a:solidFill>
              <a:latin typeface="Calibri" panose="020F0502020204030204" pitchFamily="34" charset="0"/>
              <a:cs typeface="Calibri" panose="020F0502020204030204" pitchFamily="34" charset="0"/>
            </a:endParaRPr>
          </a:p>
          <a:p>
            <a:pPr algn="ctr"/>
            <a:r>
              <a:rPr lang="cs-CZ" sz="4000" dirty="0">
                <a:solidFill>
                  <a:schemeClr val="bg1"/>
                </a:solidFill>
                <a:latin typeface="Calibri"/>
              </a:rPr>
              <a:t> </a:t>
            </a:r>
          </a:p>
        </p:txBody>
      </p:sp>
    </p:spTree>
    <p:extLst>
      <p:ext uri="{BB962C8B-B14F-4D97-AF65-F5344CB8AC3E}">
        <p14:creationId xmlns:p14="http://schemas.microsoft.com/office/powerpoint/2010/main" val="4151044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5062502"/>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Upřesnění pravidel pro komunikaci § 211</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3) Písemná komunikace podle odstavce 1 musí probíhat elektronicky s výjimkou případů, kdy</a:t>
              </a:r>
            </a:p>
            <a:p>
              <a:pPr algn="just">
                <a:lnSpc>
                  <a:spcPct val="90000"/>
                </a:lnSpc>
                <a:spcBef>
                  <a:spcPts val="600"/>
                </a:spcBef>
                <a:spcAft>
                  <a:spcPts val="600"/>
                </a:spcAft>
              </a:pPr>
              <a:r>
                <a:rPr lang="cs-CZ" sz="1300" dirty="0">
                  <a:solidFill>
                    <a:srgbClr val="000000"/>
                  </a:solidFill>
                  <a:latin typeface="Calibri" panose="020F0502020204030204" pitchFamily="34" charset="0"/>
                </a:rPr>
                <a:t>	e)	jde o uzavření smlouvy na veřejnou zakázku podle § 124 odst. 1</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Předpokládaná hodnota veřejné zakázky § 16</a:t>
              </a:r>
            </a:p>
            <a:p>
              <a:pPr marL="285750" indent="-285750" algn="just">
                <a:lnSpc>
                  <a:spcPct val="90000"/>
                </a:lnSpc>
                <a:spcBef>
                  <a:spcPts val="12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1) </a:t>
              </a:r>
              <a:r>
                <a:rPr lang="cs-CZ" sz="1300" strike="sngStrike" dirty="0">
                  <a:solidFill>
                    <a:srgbClr val="000000"/>
                  </a:solidFill>
                  <a:latin typeface="Calibri" panose="020F0502020204030204" pitchFamily="34" charset="0"/>
                </a:rPr>
                <a:t>Před zahájením zadávacího řízení nebo před zadáním veřejné zakázky na základě výjimky podle § 30 stanoví zadavatel </a:t>
              </a:r>
              <a:r>
                <a:rPr lang="cs-CZ" sz="1300" dirty="0" err="1">
                  <a:solidFill>
                    <a:srgbClr val="000000"/>
                  </a:solidFill>
                  <a:latin typeface="Calibri" panose="020F0502020204030204" pitchFamily="34" charset="0"/>
                </a:rPr>
                <a:t>Zadavatel</a:t>
              </a:r>
              <a:r>
                <a:rPr lang="cs-CZ" sz="1300" dirty="0">
                  <a:solidFill>
                    <a:srgbClr val="000000"/>
                  </a:solidFill>
                  <a:latin typeface="Calibri" panose="020F0502020204030204" pitchFamily="34" charset="0"/>
                </a:rPr>
                <a:t> stanoví předpokládanou hodnotu veřejné zakázky. Předpokládanou hodnotou veřejné zakázky je zadavatelem předpokládaná výše úplaty za plnění veřejné zakázky vyjádřená v penězích. Do předpokládané hodnoty veřejné zakázky se nezahrnuje daň z přidané hodnoty.</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Jistota § 41</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Zákon nově </a:t>
              </a:r>
              <a:r>
                <a:rPr lang="cs-CZ" sz="1300" b="1" u="sng" dirty="0">
                  <a:solidFill>
                    <a:srgbClr val="000000"/>
                  </a:solidFill>
                  <a:latin typeface="Calibri" panose="020F0502020204030204" pitchFamily="34" charset="0"/>
                </a:rPr>
                <a:t>nevyžaduje předložení originálu záruční listiny </a:t>
              </a:r>
              <a:r>
                <a:rPr lang="cs-CZ" sz="1300" dirty="0">
                  <a:solidFill>
                    <a:srgbClr val="000000"/>
                  </a:solidFill>
                  <a:latin typeface="Calibri" panose="020F0502020204030204" pitchFamily="34" charset="0"/>
                </a:rPr>
                <a:t>(zadavatel je ale oprávněn jej požadovat)</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Zmírnění pravidel pro vylučování: </a:t>
              </a:r>
            </a:p>
            <a:p>
              <a:pPr marL="285750" indent="252413" algn="just">
                <a:lnSpc>
                  <a:spcPct val="90000"/>
                </a:lnSpc>
                <a:spcBef>
                  <a:spcPts val="600"/>
                </a:spcBef>
                <a:buFont typeface="Wingdings" panose="05000000000000000000" pitchFamily="2" charset="2"/>
                <a:buChar char="Ø"/>
              </a:pPr>
              <a:r>
                <a:rPr lang="cs-CZ" sz="1300" b="1" dirty="0">
                  <a:solidFill>
                    <a:srgbClr val="000000"/>
                  </a:solidFill>
                  <a:latin typeface="Calibri" panose="020F0502020204030204" pitchFamily="34" charset="0"/>
                </a:rPr>
                <a:t>může</a:t>
              </a:r>
              <a:r>
                <a:rPr lang="cs-CZ" sz="1300" dirty="0">
                  <a:solidFill>
                    <a:srgbClr val="000000"/>
                  </a:solidFill>
                  <a:latin typeface="Calibri" panose="020F0502020204030204" pitchFamily="34" charset="0"/>
                </a:rPr>
                <a:t> vyloučit</a:t>
              </a:r>
            </a:p>
            <a:p>
              <a:pPr marL="285750" indent="252413" algn="just">
                <a:lnSpc>
                  <a:spcPct val="90000"/>
                </a:lnSpc>
                <a:spcBef>
                  <a:spcPts val="600"/>
                </a:spcBef>
              </a:pPr>
              <a:r>
                <a:rPr lang="cs-CZ" sz="1300" dirty="0">
                  <a:solidFill>
                    <a:srgbClr val="000000"/>
                  </a:solidFill>
                  <a:latin typeface="Calibri" panose="020F0502020204030204" pitchFamily="34" charset="0"/>
                </a:rPr>
                <a:t>	- neprokázání poskytnutí</a:t>
              </a:r>
            </a:p>
            <a:p>
              <a:pPr marL="285750" indent="252413" algn="just">
                <a:lnSpc>
                  <a:spcPct val="90000"/>
                </a:lnSpc>
                <a:spcBef>
                  <a:spcPts val="600"/>
                </a:spcBef>
              </a:pPr>
              <a:r>
                <a:rPr lang="cs-CZ" sz="1300" dirty="0">
                  <a:solidFill>
                    <a:srgbClr val="000000"/>
                  </a:solidFill>
                  <a:latin typeface="Calibri" panose="020F0502020204030204" pitchFamily="34" charset="0"/>
                </a:rPr>
                <a:t>	- nezajištění jistoty po celou dobu trvání zadávací lhůty </a:t>
              </a:r>
            </a:p>
            <a:p>
              <a:pPr marL="285750" indent="252413" algn="just">
                <a:lnSpc>
                  <a:spcPct val="90000"/>
                </a:lnSpc>
                <a:spcBef>
                  <a:spcPts val="600"/>
                </a:spcBef>
                <a:buFont typeface="Wingdings" panose="05000000000000000000" pitchFamily="2" charset="2"/>
                <a:buChar char="Ø"/>
              </a:pPr>
              <a:r>
                <a:rPr lang="cs-CZ" sz="1300" dirty="0">
                  <a:solidFill>
                    <a:srgbClr val="000000"/>
                  </a:solidFill>
                  <a:latin typeface="Calibri" panose="020F0502020204030204" pitchFamily="34" charset="0"/>
                </a:rPr>
                <a:t>vybraného dodavatele </a:t>
              </a:r>
              <a:r>
                <a:rPr lang="cs-CZ" sz="1300" b="1" dirty="0">
                  <a:solidFill>
                    <a:srgbClr val="000000"/>
                  </a:solidFill>
                  <a:latin typeface="Calibri" panose="020F0502020204030204" pitchFamily="34" charset="0"/>
                </a:rPr>
                <a:t>musí</a:t>
              </a:r>
              <a:r>
                <a:rPr lang="cs-CZ" sz="1300" dirty="0">
                  <a:solidFill>
                    <a:srgbClr val="000000"/>
                  </a:solidFill>
                  <a:latin typeface="Calibri" panose="020F0502020204030204" pitchFamily="34" charset="0"/>
                </a:rPr>
                <a:t> vyloučit</a:t>
              </a:r>
            </a:p>
            <a:p>
              <a:pPr algn="just">
                <a:lnSpc>
                  <a:spcPct val="90000"/>
                </a:lnSpc>
                <a:spcBef>
                  <a:spcPts val="600"/>
                </a:spcBef>
              </a:pPr>
              <a:r>
                <a:rPr lang="cs-CZ" sz="1300" dirty="0">
                  <a:solidFill>
                    <a:srgbClr val="000000"/>
                  </a:solidFill>
                  <a:latin typeface="Calibri" panose="020F0502020204030204" pitchFamily="34" charset="0"/>
                </a:rPr>
                <a:t>	- nezajištění jistoty po celou dobu trvání zadávací lhůty </a:t>
              </a: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45</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39088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5062502"/>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Zadávací lhůta § 40</a:t>
              </a:r>
            </a:p>
            <a:p>
              <a:pPr algn="just">
                <a:lnSpc>
                  <a:spcPct val="90000"/>
                </a:lnSpc>
                <a:spcBef>
                  <a:spcPts val="1200"/>
                </a:spcBef>
              </a:pPr>
              <a:r>
                <a:rPr lang="cs-CZ" sz="1300" dirty="0">
                  <a:solidFill>
                    <a:srgbClr val="000000"/>
                  </a:solidFill>
                  <a:latin typeface="Calibri" panose="020F0502020204030204" pitchFamily="34" charset="0"/>
                </a:rPr>
                <a:t>Zadávací lhůta </a:t>
              </a:r>
              <a:r>
                <a:rPr lang="cs-CZ" sz="1300" b="1" dirty="0">
                  <a:solidFill>
                    <a:srgbClr val="000000"/>
                  </a:solidFill>
                  <a:latin typeface="Calibri" panose="020F0502020204030204" pitchFamily="34" charset="0"/>
                </a:rPr>
                <a:t>se prodlužuje </a:t>
              </a:r>
              <a:r>
                <a:rPr lang="cs-CZ" sz="1300" dirty="0">
                  <a:solidFill>
                    <a:srgbClr val="000000"/>
                  </a:solidFill>
                  <a:latin typeface="Calibri" panose="020F0502020204030204" pitchFamily="34" charset="0"/>
                </a:rPr>
                <a:t>o dobu, </a:t>
              </a:r>
            </a:p>
            <a:p>
              <a:pPr algn="just">
                <a:lnSpc>
                  <a:spcPct val="90000"/>
                </a:lnSpc>
                <a:spcBef>
                  <a:spcPts val="1200"/>
                </a:spcBef>
              </a:pPr>
              <a:r>
                <a:rPr lang="cs-CZ" sz="1300" dirty="0">
                  <a:solidFill>
                    <a:srgbClr val="000000"/>
                  </a:solidFill>
                  <a:latin typeface="Calibri" panose="020F0502020204030204" pitchFamily="34" charset="0"/>
                </a:rPr>
                <a:t>a) ve které zadavatel </a:t>
              </a:r>
              <a:r>
                <a:rPr lang="cs-CZ" sz="1300" b="1" dirty="0">
                  <a:solidFill>
                    <a:srgbClr val="000000"/>
                  </a:solidFill>
                  <a:latin typeface="Calibri" panose="020F0502020204030204" pitchFamily="34" charset="0"/>
                </a:rPr>
                <a:t>nesmí uzavřít smlouvu </a:t>
              </a:r>
              <a:r>
                <a:rPr lang="cs-CZ" sz="1300" dirty="0">
                  <a:solidFill>
                    <a:srgbClr val="000000"/>
                  </a:solidFill>
                  <a:latin typeface="Calibri" panose="020F0502020204030204" pitchFamily="34" charset="0"/>
                </a:rPr>
                <a:t>podle § 246, podle rozhodnutí Úřadu pro ochranu hospodářské soutěže (dále jen „Úřad“) nebo podle uloženého předběžného opatření, nebo </a:t>
              </a:r>
            </a:p>
            <a:p>
              <a:pPr algn="just">
                <a:lnSpc>
                  <a:spcPct val="90000"/>
                </a:lnSpc>
                <a:spcBef>
                  <a:spcPts val="1200"/>
                </a:spcBef>
              </a:pPr>
              <a:r>
                <a:rPr lang="cs-CZ" sz="1300" dirty="0">
                  <a:solidFill>
                    <a:srgbClr val="000000"/>
                  </a:solidFill>
                  <a:latin typeface="Calibri" panose="020F0502020204030204" pitchFamily="34" charset="0"/>
                </a:rPr>
                <a:t>b) na které se zadavatel dohodl s účastníky zadávacího řízení.</a:t>
              </a:r>
            </a:p>
            <a:p>
              <a:pPr marL="285750" indent="-285750" algn="just">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Informaci o době zákazu uzavření smlouvy zadavatel do 5 pracovních dnů od doručení písemné žádosti účastníka zadávacího řízení odešle všem účastníkům zadávacího řízení nebo uveřejní na profilu zadavatele. Poskytnutím informace je žádost vyřízena a případné změny v obsahu informace po jejím poskytnutí se již na základě této žádosti neposkytují.</a:t>
              </a:r>
            </a:p>
            <a:p>
              <a:pPr marL="285750" indent="-285750" algn="just">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Pokud zadavatel neodešle oznámení o výběru dodavatele v zadávací lhůtě, je zadávací řízení ukončeno uplynutím </a:t>
              </a:r>
              <a:r>
                <a:rPr lang="cs-CZ" sz="1300" b="1" dirty="0">
                  <a:solidFill>
                    <a:srgbClr val="000000"/>
                  </a:solidFill>
                  <a:latin typeface="Calibri" panose="020F0502020204030204" pitchFamily="34" charset="0"/>
                </a:rPr>
                <a:t>3 měsíců od skončení zadávací lhůty</a:t>
              </a:r>
              <a:r>
                <a:rPr lang="cs-CZ" sz="1300" dirty="0">
                  <a:solidFill>
                    <a:srgbClr val="000000"/>
                  </a:solidFill>
                  <a:latin typeface="Calibri" panose="020F0502020204030204" pitchFamily="34" charset="0"/>
                </a:rPr>
                <a:t>.</a:t>
              </a:r>
            </a:p>
            <a:p>
              <a:pPr marL="285750" indent="-285750" algn="just">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Pokud je rozhodnutí o výběru dodavatele odeslané v zadávací lhůtě následně zrušeno zadavatelem opatřením k nápravě podle § 49 odst. 1 nebo § 245 odst. 1, hledí se na něj pro účely věty první, jako by nebylo odesláno. </a:t>
              </a:r>
            </a:p>
            <a:p>
              <a:pPr marL="285750" indent="-285750" algn="just">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V případě ukončení zadávacího řízení podle odstavce 4 zadavatel </a:t>
              </a:r>
              <a:r>
                <a:rPr lang="cs-CZ" sz="1300" b="1" dirty="0">
                  <a:solidFill>
                    <a:srgbClr val="000000"/>
                  </a:solidFill>
                  <a:latin typeface="Calibri" panose="020F0502020204030204" pitchFamily="34" charset="0"/>
                </a:rPr>
                <a:t>uhradí</a:t>
              </a:r>
              <a:r>
                <a:rPr lang="cs-CZ" sz="1300" dirty="0">
                  <a:solidFill>
                    <a:srgbClr val="000000"/>
                  </a:solidFill>
                  <a:latin typeface="Calibri" panose="020F0502020204030204" pitchFamily="34" charset="0"/>
                </a:rPr>
                <a:t> účastníku zadávacího řízení na základě jeho písemné žádosti </a:t>
              </a:r>
              <a:r>
                <a:rPr lang="cs-CZ" sz="1300" b="1" dirty="0">
                  <a:solidFill>
                    <a:srgbClr val="000000"/>
                  </a:solidFill>
                  <a:latin typeface="Calibri" panose="020F0502020204030204" pitchFamily="34" charset="0"/>
                </a:rPr>
                <a:t>účelně vynaložené náklady </a:t>
              </a:r>
              <a:r>
                <a:rPr lang="cs-CZ" sz="1300" dirty="0">
                  <a:solidFill>
                    <a:srgbClr val="000000"/>
                  </a:solidFill>
                  <a:latin typeface="Calibri" panose="020F0502020204030204" pitchFamily="34" charset="0"/>
                </a:rPr>
                <a:t>spojené s jeho účastí v zadávacím řízení. Právo na náhradu účelně vynaložených nákladů zaniká, pokud nebylo u zadavatele uplatněno ve lhůtě 6 měsíců od uveřejnění oznámení podle § 53 odst. 8, § 128 odst. 2 nebo § 129a odst. 6.</a:t>
              </a: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46</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780281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4431131"/>
            <a:chOff x="1839778" y="3410116"/>
            <a:chExt cx="6771710"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9381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Zpřísnění pravidel ZPŘ § 53</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V § 53 odst. 4 doplněno na základě požadavku Legislativní rady vlády:</a:t>
              </a:r>
            </a:p>
            <a:p>
              <a:pPr marL="269875" algn="just">
                <a:lnSpc>
                  <a:spcPct val="90000"/>
                </a:lnSpc>
                <a:spcBef>
                  <a:spcPts val="600"/>
                </a:spcBef>
              </a:pPr>
              <a:r>
                <a:rPr lang="cs-CZ" sz="1300" dirty="0">
                  <a:solidFill>
                    <a:srgbClr val="000000"/>
                  </a:solidFill>
                  <a:latin typeface="Calibri" panose="020F0502020204030204" pitchFamily="34" charset="0"/>
                </a:rPr>
                <a:t>„Veřejný zadavatel musí požadovat prokázání základní způsobilosti podle § 74. Pokud zadavatel v zadávací dokumentaci nestanoví jinak, prokazuje dodavatel splnění základní způsobilosti čestným prohlášením.“</a:t>
              </a:r>
            </a:p>
            <a:p>
              <a:pPr marL="269875" algn="just">
                <a:lnSpc>
                  <a:spcPct val="90000"/>
                </a:lnSpc>
                <a:spcBef>
                  <a:spcPts val="600"/>
                </a:spcBef>
              </a:pPr>
              <a:r>
                <a:rPr lang="cs-CZ" sz="1300" dirty="0">
                  <a:solidFill>
                    <a:srgbClr val="000000"/>
                  </a:solidFill>
                  <a:latin typeface="Calibri" panose="020F0502020204030204" pitchFamily="34" charset="0"/>
                </a:rPr>
                <a:t>„Ustanovení § 81 až 85, § 86 odst. 3, § 87 a 88 se použijí ve zjednodušeném podlimitním řízení obdobně.“</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Jednací řízení bez uveřejnění § 63</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odst. 1 písm. b)</a:t>
              </a:r>
            </a:p>
            <a:p>
              <a:pPr algn="just">
                <a:lnSpc>
                  <a:spcPct val="90000"/>
                </a:lnSpc>
                <a:spcBef>
                  <a:spcPts val="600"/>
                </a:spcBef>
              </a:pPr>
              <a:r>
                <a:rPr lang="cs-CZ" sz="1300" dirty="0">
                  <a:solidFill>
                    <a:srgbClr val="000000"/>
                  </a:solidFill>
                  <a:latin typeface="Calibri" panose="020F0502020204030204" pitchFamily="34" charset="0"/>
                </a:rPr>
                <a:t>	- podané nabídky </a:t>
              </a:r>
              <a:r>
                <a:rPr lang="cs-CZ" sz="1300" strike="sngStrike" dirty="0">
                  <a:solidFill>
                    <a:srgbClr val="000000"/>
                  </a:solidFill>
                  <a:latin typeface="Calibri" panose="020F0502020204030204" pitchFamily="34" charset="0"/>
                </a:rPr>
                <a:t>nesplňovaly </a:t>
              </a:r>
              <a:r>
                <a:rPr lang="cs-CZ" sz="1300" b="1" dirty="0">
                  <a:solidFill>
                    <a:srgbClr val="000000"/>
                  </a:solidFill>
                  <a:latin typeface="Calibri" panose="020F0502020204030204" pitchFamily="34" charset="0"/>
                </a:rPr>
                <a:t>bez zásadních změn </a:t>
              </a:r>
              <a:r>
                <a:rPr lang="cs-CZ" sz="1300" dirty="0">
                  <a:solidFill>
                    <a:srgbClr val="000000"/>
                  </a:solidFill>
                  <a:latin typeface="Calibri" panose="020F0502020204030204" pitchFamily="34" charset="0"/>
                </a:rPr>
                <a:t>nemohou uspokojit požadavky zadavatele 	   na předmět veřejné zakázky, nebo</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odst. 3 písm. a)</a:t>
              </a:r>
            </a:p>
            <a:p>
              <a:pPr algn="just">
                <a:lnSpc>
                  <a:spcPct val="90000"/>
                </a:lnSpc>
                <a:spcBef>
                  <a:spcPts val="600"/>
                </a:spcBef>
              </a:pPr>
              <a:r>
                <a:rPr lang="cs-CZ" sz="1300" dirty="0">
                  <a:solidFill>
                    <a:srgbClr val="000000"/>
                  </a:solidFill>
                  <a:latin typeface="Calibri" panose="020F0502020204030204" pitchFamily="34" charset="0"/>
                </a:rPr>
                <a:t>	- předmětem plnění veřejné zakázky je </a:t>
              </a:r>
              <a:r>
                <a:rPr lang="cs-CZ" sz="1300" strike="sngStrike" dirty="0">
                  <a:solidFill>
                    <a:srgbClr val="000000"/>
                  </a:solidFill>
                  <a:latin typeface="Calibri" panose="020F0502020204030204" pitchFamily="34" charset="0"/>
                </a:rPr>
                <a:t>jedinečné </a:t>
              </a:r>
              <a:r>
                <a:rPr lang="cs-CZ" sz="1300" dirty="0">
                  <a:solidFill>
                    <a:srgbClr val="000000"/>
                  </a:solidFill>
                  <a:latin typeface="Calibri" panose="020F0502020204030204" pitchFamily="34" charset="0"/>
                </a:rPr>
                <a:t>umělecké dílo nebo výkon,</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odst. 4) </a:t>
              </a:r>
            </a:p>
            <a:p>
              <a:pPr algn="just">
                <a:lnSpc>
                  <a:spcPct val="90000"/>
                </a:lnSpc>
                <a:spcBef>
                  <a:spcPts val="600"/>
                </a:spcBef>
              </a:pPr>
              <a:r>
                <a:rPr lang="cs-CZ" sz="1300" dirty="0">
                  <a:solidFill>
                    <a:srgbClr val="000000"/>
                  </a:solidFill>
                  <a:latin typeface="Calibri" panose="020F0502020204030204" pitchFamily="34" charset="0"/>
                </a:rPr>
                <a:t>	- podmínky podle odstavce 3 písm. b) a c) jsou splněny pouze v takovém případě, že nelze 	   využít jiného </a:t>
              </a:r>
              <a:r>
                <a:rPr lang="cs-CZ" sz="1300" strike="sngStrike" dirty="0">
                  <a:solidFill>
                    <a:srgbClr val="000000"/>
                  </a:solidFill>
                  <a:latin typeface="Calibri" panose="020F0502020204030204" pitchFamily="34" charset="0"/>
                </a:rPr>
                <a:t>postupu </a:t>
              </a:r>
              <a:r>
                <a:rPr lang="cs-CZ" sz="1300" b="1" dirty="0">
                  <a:solidFill>
                    <a:srgbClr val="000000"/>
                  </a:solidFill>
                  <a:latin typeface="Calibri" panose="020F0502020204030204" pitchFamily="34" charset="0"/>
                </a:rPr>
                <a:t>přiměřeného řešení </a:t>
              </a:r>
              <a:r>
                <a:rPr lang="cs-CZ" sz="1300" dirty="0">
                  <a:solidFill>
                    <a:srgbClr val="000000"/>
                  </a:solidFill>
                  <a:latin typeface="Calibri" panose="020F0502020204030204" pitchFamily="34" charset="0"/>
                </a:rPr>
                <a:t>a že zadavatel nestanovil zadávací podmínky 	   veřejné zakázky s cílem vyloučit hospodářskou soutěž.</a:t>
              </a: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47</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440334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7"/>
            <a:ext cx="7856505" cy="5424615"/>
            <a:chOff x="1839778" y="3410116"/>
            <a:chExt cx="6771710" cy="2212821"/>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21282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Změny v kvalifikaci § 88</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Dojde ke zmírnění sankce za nenahlášení změny v kvalifikaci</a:t>
              </a:r>
            </a:p>
            <a:p>
              <a:pPr marL="742950" lvl="1" indent="-285750" algn="just">
                <a:lnSpc>
                  <a:spcPct val="90000"/>
                </a:lnSpc>
                <a:spcBef>
                  <a:spcPts val="600"/>
                </a:spcBef>
                <a:buFontTx/>
                <a:buChar char="-"/>
              </a:pPr>
              <a:r>
                <a:rPr lang="cs-CZ" sz="1300" dirty="0">
                  <a:solidFill>
                    <a:srgbClr val="000000"/>
                  </a:solidFill>
                  <a:latin typeface="Calibri" panose="020F0502020204030204" pitchFamily="34" charset="0"/>
                </a:rPr>
                <a:t>zadavatel může vyloučit účastníka zadávacího řízení, pokud prokáže, že účastník zadávacího řízení nesplnil povinnost oznámit zadavateli změnu kvalifikace.</a:t>
              </a:r>
            </a:p>
            <a:p>
              <a:pPr marL="742950" lvl="1" indent="-285750" algn="just">
                <a:lnSpc>
                  <a:spcPct val="90000"/>
                </a:lnSpc>
                <a:spcBef>
                  <a:spcPts val="600"/>
                </a:spcBef>
                <a:spcAft>
                  <a:spcPts val="600"/>
                </a:spcAft>
                <a:buFontTx/>
                <a:buChar char="-"/>
              </a:pPr>
              <a:r>
                <a:rPr lang="cs-CZ" sz="1300" dirty="0">
                  <a:solidFill>
                    <a:srgbClr val="000000"/>
                  </a:solidFill>
                  <a:latin typeface="Calibri" panose="020F0502020204030204" pitchFamily="34" charset="0"/>
                </a:rPr>
                <a:t>v aktuálním znění ZZVZ je vyloučení povinností zadavatele</a:t>
              </a:r>
            </a:p>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Předkládání dokladů o kvalifikaci § 86</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Sjednocena lhůta pro maximální stáří dokladů - 3 měsíce přede dnem zahájení zadávacího řízení</a:t>
              </a:r>
            </a:p>
            <a:p>
              <a:pPr marL="285750" indent="-285750" algn="just">
                <a:lnSpc>
                  <a:spcPct val="90000"/>
                </a:lnSpc>
                <a:spcBef>
                  <a:spcPts val="600"/>
                </a:spcBef>
                <a:buFont typeface="Arial" panose="020B0604020202020204" pitchFamily="34" charset="0"/>
                <a:buChar char="•"/>
              </a:pPr>
              <a:r>
                <a:rPr lang="cs-CZ" sz="1300" dirty="0">
                  <a:solidFill>
                    <a:srgbClr val="000000"/>
                  </a:solidFill>
                  <a:latin typeface="Calibri" panose="020F0502020204030204" pitchFamily="34" charset="0"/>
                </a:rPr>
                <a:t>Vyjasnění pravidel pro prokazování kvalifikace jinou osobou</a:t>
              </a:r>
            </a:p>
            <a:p>
              <a:pPr marL="742950" lvl="1" indent="-285750" algn="just">
                <a:lnSpc>
                  <a:spcPct val="90000"/>
                </a:lnSpc>
                <a:spcBef>
                  <a:spcPts val="600"/>
                </a:spcBef>
                <a:spcAft>
                  <a:spcPts val="600"/>
                </a:spcAft>
                <a:buFontTx/>
                <a:buChar char="-"/>
              </a:pPr>
              <a:r>
                <a:rPr lang="cs-CZ" sz="1300" dirty="0">
                  <a:solidFill>
                    <a:srgbClr val="000000"/>
                  </a:solidFill>
                  <a:latin typeface="Calibri" panose="020F0502020204030204" pitchFamily="34" charset="0"/>
                </a:rPr>
                <a:t>§ 83 odst. 5  Na kvalifikaci jiné osoby, jejímž prostřednictvím je prokazována kvalifikace, se vztahují pravidla stanovená tímto zákonem nebo zadávacími podmínkami pro kvalifikaci dodavatele, za kterého je kvalifikace prokazována.</a:t>
              </a:r>
            </a:p>
            <a:p>
              <a:pPr marL="285750" indent="-285750" algn="just">
                <a:lnSpc>
                  <a:spcPct val="90000"/>
                </a:lnSpc>
                <a:spcBef>
                  <a:spcPts val="600"/>
                </a:spcBef>
                <a:spcAft>
                  <a:spcPts val="600"/>
                </a:spcAft>
                <a:buFont typeface="Wingdings" panose="05000000000000000000" pitchFamily="2" charset="2"/>
                <a:buChar char="q"/>
              </a:pPr>
              <a:r>
                <a:rPr lang="cs-CZ" sz="1300" dirty="0">
                  <a:solidFill>
                    <a:srgbClr val="000000"/>
                  </a:solidFill>
                  <a:latin typeface="Calibri" panose="020F0502020204030204" pitchFamily="34" charset="0"/>
                </a:rPr>
                <a:t>Rozšíření práv účastníků zadávacího řízení</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 109 - možnost požadovat údaje z nabídek odpovídající číselně vyjádřitelným kritériím hodnocení</a:t>
              </a:r>
            </a:p>
            <a:p>
              <a:pPr marL="444500" indent="269875" algn="just">
                <a:lnSpc>
                  <a:spcPct val="90000"/>
                </a:lnSpc>
                <a:buFont typeface="Wingdings" panose="05000000000000000000" pitchFamily="2" charset="2"/>
                <a:buChar char="Ø"/>
              </a:pPr>
              <a:r>
                <a:rPr lang="cs-CZ" sz="1300" dirty="0">
                  <a:solidFill>
                    <a:srgbClr val="000000"/>
                  </a:solidFill>
                  <a:latin typeface="Calibri" panose="020F0502020204030204" pitchFamily="34" charset="0"/>
                </a:rPr>
                <a:t>na základě písemné žádosti účastníka ZŘ </a:t>
              </a:r>
            </a:p>
            <a:p>
              <a:pPr marL="444500" indent="269875" algn="just">
                <a:lnSpc>
                  <a:spcPct val="90000"/>
                </a:lnSpc>
                <a:buFont typeface="Wingdings" panose="05000000000000000000" pitchFamily="2" charset="2"/>
                <a:buChar char="Ø"/>
              </a:pPr>
              <a:r>
                <a:rPr lang="cs-CZ" sz="1300" dirty="0">
                  <a:solidFill>
                    <a:srgbClr val="000000"/>
                  </a:solidFill>
                  <a:latin typeface="Calibri" panose="020F0502020204030204" pitchFamily="34" charset="0"/>
                </a:rPr>
                <a:t>po skončení lhůty pro podání nabídek</a:t>
              </a:r>
            </a:p>
            <a:p>
              <a:pPr marL="444500" indent="269875" algn="just">
                <a:lnSpc>
                  <a:spcPct val="90000"/>
                </a:lnSpc>
                <a:buFont typeface="Wingdings" panose="05000000000000000000" pitchFamily="2" charset="2"/>
                <a:buChar char="Ø"/>
              </a:pPr>
              <a:r>
                <a:rPr lang="cs-CZ" sz="1300" dirty="0">
                  <a:solidFill>
                    <a:srgbClr val="000000"/>
                  </a:solidFill>
                  <a:latin typeface="Calibri" panose="020F0502020204030204" pitchFamily="34" charset="0"/>
                </a:rPr>
                <a:t>zadavatel odešle všem nebo uveřejní na profilu</a:t>
              </a:r>
            </a:p>
            <a:p>
              <a:pPr marL="444500" indent="269875" algn="just">
                <a:lnSpc>
                  <a:spcPct val="90000"/>
                </a:lnSpc>
                <a:buFont typeface="Wingdings" panose="05000000000000000000" pitchFamily="2" charset="2"/>
                <a:buChar char="Ø"/>
              </a:pPr>
              <a:r>
                <a:rPr lang="cs-CZ" sz="1300" dirty="0">
                  <a:solidFill>
                    <a:srgbClr val="000000"/>
                  </a:solidFill>
                  <a:latin typeface="Calibri" panose="020F0502020204030204" pitchFamily="34" charset="0"/>
                </a:rPr>
                <a:t>do 5 pracovních dnů</a:t>
              </a:r>
            </a:p>
            <a:p>
              <a:pPr marL="444500" indent="269875" algn="just">
                <a:lnSpc>
                  <a:spcPct val="90000"/>
                </a:lnSpc>
                <a:buFont typeface="Wingdings" panose="05000000000000000000" pitchFamily="2" charset="2"/>
                <a:buChar char="Ø"/>
              </a:pPr>
              <a:r>
                <a:rPr lang="cs-CZ" sz="1300" dirty="0">
                  <a:solidFill>
                    <a:srgbClr val="000000"/>
                  </a:solidFill>
                  <a:latin typeface="Calibri" panose="020F0502020204030204" pitchFamily="34" charset="0"/>
                </a:rPr>
                <a:t>bez identifikačních údajů</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Postup podle odstavce 3 nevylučuje poskytnutí i jiných údajů z nabídek nebo jejich poskytnutí bez žádosti účastníka zadávacího řízení.</a:t>
              </a: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48</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593080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4422422"/>
            <a:chOff x="1839778" y="3410116"/>
            <a:chExt cx="6771710" cy="2212821"/>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21282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Poskytování součinnosti před podpisem smlouvy § 122</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Zadavatel odešle vybranému  dodavateli výzvu k předložení</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dokladů o jeho kvalifikaci, které zadavatel požadoval a nemá je k dispozici</a:t>
              </a:r>
            </a:p>
            <a:p>
              <a:pPr marL="285750" indent="-285750" algn="just">
                <a:lnSpc>
                  <a:spcPct val="90000"/>
                </a:lnSpc>
                <a:spcAft>
                  <a:spcPts val="600"/>
                </a:spcAft>
                <a:buFontTx/>
                <a:buChar char="-"/>
              </a:pPr>
              <a:r>
                <a:rPr lang="cs-CZ" sz="1300" dirty="0">
                  <a:solidFill>
                    <a:srgbClr val="000000"/>
                  </a:solidFill>
                  <a:latin typeface="Calibri" panose="020F0502020204030204" pitchFamily="34" charset="0"/>
                </a:rPr>
                <a:t>včetně dokladů „kvalifikačních“ poddodavatelů</a:t>
              </a:r>
            </a:p>
            <a:p>
              <a:pPr marL="285750" indent="-285750" algn="just">
                <a:lnSpc>
                  <a:spcPct val="90000"/>
                </a:lnSpc>
                <a:spcAft>
                  <a:spcPts val="600"/>
                </a:spcAft>
                <a:buFontTx/>
                <a:buChar char="-"/>
              </a:pPr>
              <a:r>
                <a:rPr lang="cs-CZ" sz="1300" dirty="0">
                  <a:solidFill>
                    <a:srgbClr val="000000"/>
                  </a:solidFill>
                  <a:latin typeface="Calibri" panose="020F0502020204030204" pitchFamily="34" charset="0"/>
                </a:rPr>
                <a:t>doklady o základní způsobilosti musí prokazovat splnění požadovaného kritéria způsobilosti nejpozději v době 3 měsíců přede dnem zahájení zadávacího řízení</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dokladů nebo vzorků, jejichž předložení je podmínkou uzavření smlouvy</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dokladů podle § 85 odst. 1 (nekvalifikační poddodavatelé), pokud je zadavatel požadoval</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Zadavatel může požadovat</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originály nebo úředně ověřené kopie dokladů</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doklady o základní způsobilosti podle § 74 prokazující splnění požadovaného kritéria způsobilosti po doručení výzvy</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písemné čestné prohlášení, že se nezměnily údaje rozhodné pro posouzení splnění kvalifikace, nebo nové doklady, pokud se rozhodné údaje v těchto dokladech změnily.</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49</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7124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2" y="492818"/>
            <a:ext cx="7856504" cy="5783899"/>
            <a:chOff x="1869426" y="3410116"/>
            <a:chExt cx="6771709"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69426" y="3442973"/>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marR="0" lvl="0" indent="-285750" algn="just" defTabSz="457200" rtl="0" eaLnBrk="1" fontAlgn="auto" latinLnBrk="0" hangingPunct="1">
                <a:lnSpc>
                  <a:spcPct val="90000"/>
                </a:lnSpc>
                <a:spcBef>
                  <a:spcPts val="600"/>
                </a:spcBef>
                <a:spcAft>
                  <a:spcPts val="0"/>
                </a:spcAft>
                <a:buClrTx/>
                <a:buSzTx/>
                <a:buFont typeface="Wingdings" panose="05000000000000000000" pitchFamily="2" charset="2"/>
                <a:buChar char="q"/>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Centrum (kontrolor VZ) nevykládá ZZVZ správně</a:t>
              </a:r>
              <a:r>
                <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69875" marR="0" lvl="0" indent="-269875" algn="just" defTabSz="457200" rtl="0" eaLnBrk="1" fontAlgn="auto" latinLnBrk="0" hangingPunct="1">
                <a:lnSpc>
                  <a:spcPct val="90000"/>
                </a:lnSpc>
                <a:spcBef>
                  <a:spcPts val="600"/>
                </a:spcBef>
                <a:spcAft>
                  <a:spcPts val="0"/>
                </a:spcAft>
                <a:buClrTx/>
                <a:buSzTx/>
                <a:tabLst/>
                <a:defRPr/>
              </a:pPr>
              <a:r>
                <a:rPr lang="cs-CZ" sz="1300" b="1" dirty="0">
                  <a:solidFill>
                    <a:srgbClr val="000000"/>
                  </a:solidFill>
                  <a:latin typeface="Calibri" panose="020F0502020204030204" pitchFamily="34" charset="0"/>
                </a:rPr>
                <a:t>	Centrum:</a:t>
              </a:r>
              <a:r>
                <a:rPr lang="cs-CZ" sz="1300" dirty="0">
                  <a:solidFill>
                    <a:srgbClr val="000000"/>
                  </a:solidFill>
                  <a:latin typeface="Calibri" panose="020F0502020204030204" pitchFamily="34" charset="0"/>
                </a:rPr>
                <a:t> ZZVZ je právní předpis a jako takový neskýtá pouze jeden výklad. Odlišný výklad ZZZV z pohledu Centra a z pohledu zadavatele není známkou nepřiměřeného postupu kontrolního orgánu, ale pouze odrazem charakteru práva (právní vědy). Centrum ve svých závěrech vždy zohledňuje aktuální výklady ZZVZ (odborná literatura), rozhodovací praxi ÚOHS a soudní judikaturu. I Centrum se však může mýlit = institut námitek proti závěrům kontroly VZ – námitky jako legitimní možnost zadavatele k obhajobě svého postupu.</a:t>
              </a:r>
            </a:p>
            <a:p>
              <a:pPr marL="269875" marR="0" lvl="0" indent="-269875" algn="just" defTabSz="457200" rtl="0" eaLnBrk="1" fontAlgn="auto" latinLnBrk="0" hangingPunct="1">
                <a:lnSpc>
                  <a:spcPct val="90000"/>
                </a:lnSpc>
                <a:spcAft>
                  <a:spcPts val="0"/>
                </a:spcAft>
                <a:buClrTx/>
                <a:buSzTx/>
                <a:tabLst/>
                <a:defRPr/>
              </a:pPr>
              <a:endParaRPr lang="cs-CZ" sz="1300" dirty="0">
                <a:solidFill>
                  <a:srgbClr val="000000"/>
                </a:solidFill>
                <a:latin typeface="Calibri" panose="020F0502020204030204" pitchFamily="34" charset="0"/>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q"/>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Dotazy v rámci kontroly VZ jsou nadbytečné a mnohdy nelogické (zbytečná administrativní zátěž)</a:t>
              </a:r>
              <a:r>
                <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69875" marR="0" lvl="0" algn="just" defTabSz="457200" rtl="0" eaLnBrk="1" fontAlgn="auto" latinLnBrk="0" hangingPunct="1">
                <a:lnSpc>
                  <a:spcPct val="90000"/>
                </a:lnSpc>
                <a:spcBef>
                  <a:spcPts val="600"/>
                </a:spcBef>
                <a:spcAft>
                  <a:spcPts val="0"/>
                </a:spcAft>
                <a:buClrTx/>
                <a:buSzTx/>
                <a:tabLst/>
                <a:defRPr/>
              </a:pPr>
              <a:r>
                <a:rPr lang="cs-CZ" sz="1300" b="1" dirty="0">
                  <a:solidFill>
                    <a:srgbClr val="000000"/>
                  </a:solidFill>
                  <a:latin typeface="Calibri" panose="020F0502020204030204" pitchFamily="34" charset="0"/>
                </a:rPr>
                <a:t>Centrum:</a:t>
              </a:r>
              <a:r>
                <a:rPr lang="cs-CZ" sz="1300" dirty="0">
                  <a:solidFill>
                    <a:srgbClr val="000000"/>
                  </a:solidFill>
                  <a:latin typeface="Calibri" panose="020F0502020204030204" pitchFamily="34" charset="0"/>
                </a:rPr>
                <a:t> Kontrolor VZ ověřuje soulad postupu zadavatele se ZZVZ, a to ve všech aspektech daného výběrového/zadávacího řízení i v širších souvislostech. Zdánlivě nelogický dotaz tak může mít legitimní důvod – doporučujeme zadavateli vyjasnit si případné nejasnosti přímo s kontrolorem VZ (např. telefonicky). Žádný kontrolor VZ si nelibuje v prodlužování kontroly VZ pokládáním nelogických a nadbytečných dotazů. I kontrolor VZ je však pouze člověk, který může občas něco přehlédnout, či nejasně formulovat dotaz – v těchto případech je na místě aktivní komunikace zadavatele. Zároveň je povinností zadavatele obhájit svůj postup.</a:t>
              </a:r>
            </a:p>
            <a:p>
              <a:pPr marL="269875" marR="0" lvl="0" algn="just" defTabSz="457200" rtl="0" eaLnBrk="1" fontAlgn="auto" latinLnBrk="0" hangingPunct="1">
                <a:lnSpc>
                  <a:spcPct val="90000"/>
                </a:lnSpc>
                <a:spcAft>
                  <a:spcPts val="0"/>
                </a:spcAft>
                <a:buClrTx/>
                <a:buSzTx/>
                <a:tabLst/>
                <a:defRPr/>
              </a:pPr>
              <a:endParaRPr lang="cs-CZ" sz="1300" dirty="0">
                <a:solidFill>
                  <a:srgbClr val="000000"/>
                </a:solidFill>
                <a:latin typeface="Calibri" panose="020F0502020204030204" pitchFamily="34" charset="0"/>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q"/>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Kontrolor VZ požaduje předložení nerelevantních dokladů, popř. takových, které je možné ověřit dálkově.</a:t>
              </a: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69875" marR="0" lvl="0" algn="just" defTabSz="457200" rtl="0" eaLnBrk="1" fontAlgn="auto" latinLnBrk="0" hangingPunct="1">
                <a:lnSpc>
                  <a:spcPct val="90000"/>
                </a:lnSpc>
                <a:spcBef>
                  <a:spcPts val="600"/>
                </a:spcBef>
                <a:spcAft>
                  <a:spcPts val="0"/>
                </a:spcAft>
                <a:buClrTx/>
                <a:buSzTx/>
                <a:tabLst/>
                <a:defRPr/>
              </a:pPr>
              <a:r>
                <a:rPr lang="cs-CZ" sz="1300" b="1" dirty="0">
                  <a:solidFill>
                    <a:srgbClr val="000000"/>
                  </a:solidFill>
                  <a:latin typeface="Calibri" panose="020F0502020204030204" pitchFamily="34" charset="0"/>
                </a:rPr>
                <a:t>Centrum:</a:t>
              </a:r>
              <a:r>
                <a:rPr lang="cs-CZ" sz="1300" dirty="0">
                  <a:solidFill>
                    <a:srgbClr val="000000"/>
                  </a:solidFill>
                  <a:latin typeface="Calibri" panose="020F0502020204030204" pitchFamily="34" charset="0"/>
                </a:rPr>
                <a:t> Proces kontroly VZ musí mít ověřitelnou auditní stopu, veškeré doklady musí být uloženy v MS2014+, i když je možné je ověřit i dálkově (např. na profilu zadavatele, ve Věstníku veřejných zakázek apod.). Kontrolor VZ nesmí dovozovat postup zadavatele na základě subjektivního pocitu či s odkazem na logiku věci – tzn., že pokud nejsou obsahem předložené dokumentace např. námitky, nelze bez dotazu na zadavatele učinit závěr, že námitky nebyly podány (stejně tak v případě vysvětlení ZD a podobných situací).</a:t>
              </a: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457200" rtl="0" eaLnBrk="1" fontAlgn="auto" latinLnBrk="0" hangingPunct="1">
                <a:lnSpc>
                  <a:spcPct val="90000"/>
                </a:lnSpc>
                <a:spcBef>
                  <a:spcPts val="1200"/>
                </a:spcBef>
                <a:spcAft>
                  <a:spcPts val="0"/>
                </a:spcAft>
                <a:buClrTx/>
                <a:buSzTx/>
                <a:buFontTx/>
                <a:buNone/>
                <a:tabLst/>
                <a:defRPr/>
              </a:pP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1" indent="0" algn="just" defTabSz="533400" rtl="0" eaLnBrk="1" fontAlgn="auto" latinLnBrk="0" hangingPunct="1">
                <a:lnSpc>
                  <a:spcPct val="90000"/>
                </a:lnSpc>
                <a:spcBef>
                  <a:spcPct val="0"/>
                </a:spcBef>
                <a:spcAft>
                  <a:spcPts val="600"/>
                </a:spcAft>
                <a:buClrTx/>
                <a:buSzTx/>
                <a:buFontTx/>
                <a:buNone/>
                <a:tabLst/>
                <a:defRPr/>
              </a:pPr>
              <a:endParaRPr kumimoji="0" lang="cs-CZ" sz="12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endParaRPr>
            </a:p>
          </p:txBody>
        </p:sp>
      </p:gr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00C4B2-41BC-D741-8B94-B76DB6967C01}" type="slidenum">
              <a:rPr kumimoji="0" lang="en-US" sz="1200" b="0" i="0" u="none" strike="noStrike" kern="1200" cap="none" spc="0" normalizeH="0" baseline="0" noProof="0" smtClean="0">
                <a:ln>
                  <a:noFill/>
                </a:ln>
                <a:solidFill>
                  <a:srgbClr val="00529C"/>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8" y="236869"/>
            <a:ext cx="6882406" cy="458550"/>
            <a:chOff x="-373475" y="22585"/>
            <a:chExt cx="5936520"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5936520"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600" b="0" i="0" u="none" strike="noStrike" kern="1200" cap="none" spc="0" normalizeH="0" baseline="0" noProof="0" dirty="0">
                  <a:ln>
                    <a:noFill/>
                  </a:ln>
                  <a:solidFill>
                    <a:sysClr val="window" lastClr="FFFFFF"/>
                  </a:solidFill>
                  <a:effectLst/>
                  <a:uLnTx/>
                  <a:uFillTx/>
                  <a:latin typeface="Calibri"/>
                  <a:ea typeface="+mn-ea"/>
                  <a:cs typeface="+mn-cs"/>
                </a:rPr>
                <a:t>Co zadavatelé kontrolorům VZ vytýkají</a:t>
              </a:r>
              <a:r>
                <a:rPr lang="cs-CZ" sz="1600" dirty="0">
                  <a:solidFill>
                    <a:sysClr val="window" lastClr="FFFFFF"/>
                  </a:solidFill>
                  <a:latin typeface="Calibri"/>
                </a:rPr>
                <a:t> a pohled kontrolorů VZ</a:t>
              </a:r>
              <a:endParaRPr kumimoji="0" lang="cs-CZ"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33352" y="232970"/>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00529C"/>
              </a:solidFill>
              <a:effectLst/>
              <a:uLnTx/>
              <a:uFillTx/>
              <a:latin typeface="Arial" panose="020B0604020202020204"/>
              <a:ea typeface="+mj-ea"/>
              <a:cs typeface="+mj-cs"/>
            </a:endParaRPr>
          </a:p>
        </p:txBody>
      </p:sp>
    </p:spTree>
    <p:extLst>
      <p:ext uri="{BB962C8B-B14F-4D97-AF65-F5344CB8AC3E}">
        <p14:creationId xmlns:p14="http://schemas.microsoft.com/office/powerpoint/2010/main" val="4024197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5214712"/>
            <a:chOff x="1839778" y="3410116"/>
            <a:chExt cx="6771710" cy="2212821"/>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21282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Změny smlouvy § 222 odst. 1</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1) Zadavatel nesmí umožnit podstatnou změnu závazku ze smlouvy na veřejnou zakázku po dobu jeho trvání bez provedení zadávacího řízení; to neplatí v případě změn, u nichž jsou splněny podmínky pro výjimku z povinnosti zadat veřejnou zakázku v zadávacím řízení stanovenou tímto zákonem. Je-li taková výjimka omezena pro podlimitní veřejnou zakázku, veřejnou zakázku malého rozsahu, nebo koncesi malého rozsahu, lze ji pro změnu závazku ze smlouvy na veřejnou zakázku použít pouze tehdy, pokud celková hodnota závazku po jeho změně nepřekročí limit podle </a:t>
              </a:r>
            </a:p>
            <a:p>
              <a:pPr indent="263525" algn="just">
                <a:lnSpc>
                  <a:spcPct val="90000"/>
                </a:lnSpc>
                <a:spcAft>
                  <a:spcPts val="600"/>
                </a:spcAft>
              </a:pPr>
              <a:r>
                <a:rPr lang="cs-CZ" sz="1300" dirty="0">
                  <a:solidFill>
                    <a:srgbClr val="000000"/>
                  </a:solidFill>
                  <a:latin typeface="Calibri" panose="020F0502020204030204" pitchFamily="34" charset="0"/>
                </a:rPr>
                <a:t>a) § 25, jde-li o podlimitní veřejnou zakázku, </a:t>
              </a:r>
            </a:p>
            <a:p>
              <a:pPr indent="263525" algn="just">
                <a:lnSpc>
                  <a:spcPct val="90000"/>
                </a:lnSpc>
                <a:spcAft>
                  <a:spcPts val="600"/>
                </a:spcAft>
              </a:pPr>
              <a:r>
                <a:rPr lang="cs-CZ" sz="1300" dirty="0">
                  <a:solidFill>
                    <a:srgbClr val="000000"/>
                  </a:solidFill>
                  <a:latin typeface="Calibri" panose="020F0502020204030204" pitchFamily="34" charset="0"/>
                </a:rPr>
                <a:t>b) § 27, jde-li o veřejnou zakázku malého rozsahu, nebo </a:t>
              </a:r>
            </a:p>
            <a:p>
              <a:pPr indent="263525" algn="just">
                <a:lnSpc>
                  <a:spcPct val="90000"/>
                </a:lnSpc>
              </a:pPr>
              <a:r>
                <a:rPr lang="cs-CZ" sz="1300" dirty="0">
                  <a:solidFill>
                    <a:srgbClr val="000000"/>
                  </a:solidFill>
                  <a:latin typeface="Calibri" panose="020F0502020204030204" pitchFamily="34" charset="0"/>
                </a:rPr>
                <a:t>c) § 178, jde-li o koncesi malého rozsahu</a:t>
              </a:r>
            </a:p>
            <a:p>
              <a:pPr indent="263525" algn="just">
                <a:lnSpc>
                  <a:spcPct val="90000"/>
                </a:lnSpc>
                <a:spcAft>
                  <a:spcPts val="600"/>
                </a:spcAft>
              </a:pPr>
              <a:endParaRPr lang="cs-CZ" sz="1300" dirty="0">
                <a:solidFill>
                  <a:srgbClr val="000000"/>
                </a:solidFill>
                <a:latin typeface="Calibri" panose="020F0502020204030204" pitchFamily="34" charset="0"/>
              </a:endParaRPr>
            </a:p>
            <a:p>
              <a:pPr marL="285750" indent="-285750" algn="just">
                <a:lnSpc>
                  <a:spcPct val="90000"/>
                </a:lnSpc>
                <a:spcAft>
                  <a:spcPts val="600"/>
                </a:spcAft>
                <a:buFont typeface="Wingdings" panose="05000000000000000000" pitchFamily="2" charset="2"/>
                <a:buChar char="q"/>
              </a:pPr>
              <a:r>
                <a:rPr lang="pl-PL" sz="1300" dirty="0">
                  <a:solidFill>
                    <a:srgbClr val="000000"/>
                  </a:solidFill>
                  <a:latin typeface="Calibri" panose="020F0502020204030204" pitchFamily="34" charset="0"/>
                </a:rPr>
                <a:t>Změny smlouvy § 222 odst. 5 a 6</a:t>
              </a:r>
              <a:endParaRPr lang="cs-CZ" sz="1300" dirty="0">
                <a:solidFill>
                  <a:srgbClr val="000000"/>
                </a:solidFill>
                <a:latin typeface="Calibri" panose="020F0502020204030204" pitchFamily="34" charset="0"/>
              </a:endParaRP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Je odstraňován zákaz překročení 50% </a:t>
              </a:r>
            </a:p>
            <a:p>
              <a:pPr marL="538163" indent="-274638" algn="just">
                <a:lnSpc>
                  <a:spcPct val="90000"/>
                </a:lnSpc>
                <a:spcBef>
                  <a:spcPts val="600"/>
                </a:spcBef>
                <a:buFont typeface="Wingdings" panose="05000000000000000000" pitchFamily="2" charset="2"/>
                <a:buChar char="Ø"/>
              </a:pPr>
              <a:r>
                <a:rPr lang="cs-CZ" sz="1300" dirty="0">
                  <a:solidFill>
                    <a:srgbClr val="000000"/>
                  </a:solidFill>
                  <a:latin typeface="Calibri" panose="020F0502020204030204" pitchFamily="34" charset="0"/>
                </a:rPr>
                <a:t>hodnota dodatečných stavebních prací, služeb nebo dodávek</a:t>
              </a:r>
            </a:p>
            <a:p>
              <a:pPr marL="538163" indent="-274638" algn="just">
                <a:lnSpc>
                  <a:spcPct val="90000"/>
                </a:lnSpc>
                <a:spcBef>
                  <a:spcPts val="600"/>
                </a:spcBef>
                <a:buFont typeface="Wingdings" panose="05000000000000000000" pitchFamily="2" charset="2"/>
                <a:buChar char="Ø"/>
              </a:pPr>
              <a:r>
                <a:rPr lang="cs-CZ" sz="1300" dirty="0">
                  <a:solidFill>
                    <a:srgbClr val="000000"/>
                  </a:solidFill>
                  <a:latin typeface="Calibri" panose="020F0502020204030204" pitchFamily="34" charset="0"/>
                </a:rPr>
                <a:t>hodnota změny</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zůstává společný limit 30% v § 222 odst. 9</a:t>
              </a:r>
            </a:p>
            <a:p>
              <a:pPr algn="just">
                <a:lnSpc>
                  <a:spcPct val="90000"/>
                </a:lnSpc>
              </a:pPr>
              <a:r>
                <a:rPr lang="cs-CZ" sz="1300" dirty="0">
                  <a:solidFill>
                    <a:srgbClr val="000000"/>
                  </a:solidFill>
                  <a:latin typeface="Calibri" panose="020F0502020204030204" pitchFamily="34" charset="0"/>
                </a:rPr>
                <a:t>vyloučen pro sektorové veřejné zakázky (§ 173) a pro koncese, které zadává jiný než veřejný zadavatel (§ 186)</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výhrady dle § 100 postačí v zadávací dokumentaci (nemusí být vždy ve smlouvě)</a:t>
              </a:r>
            </a:p>
            <a:p>
              <a:pPr algn="just">
                <a:lnSpc>
                  <a:spcPct val="90000"/>
                </a:lnSpc>
                <a:spcBef>
                  <a:spcPts val="600"/>
                </a:spcBef>
                <a:spcAft>
                  <a:spcPts val="600"/>
                </a:spcAft>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Tx/>
                <a:buChar char="-"/>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 typeface="Arial" panose="020B0604020202020204" pitchFamily="34" charset="0"/>
                <a:buChar char="•"/>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 typeface="Arial" panose="020B0604020202020204" pitchFamily="34" charset="0"/>
                <a:buChar char="•"/>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50</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4121581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5214712"/>
            <a:chOff x="1839778" y="3410116"/>
            <a:chExt cx="6771710" cy="2212821"/>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21282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cs-CZ" sz="1300" dirty="0">
                  <a:solidFill>
                    <a:srgbClr val="000000"/>
                  </a:solidFill>
                  <a:latin typeface="Calibri" panose="020F0502020204030204" pitchFamily="34" charset="0"/>
                </a:rPr>
                <a:t>Společensky odpovědné zadávání</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 6 odst. 4</a:t>
              </a:r>
            </a:p>
            <a:p>
              <a:pPr algn="just">
                <a:lnSpc>
                  <a:spcPct val="90000"/>
                </a:lnSpc>
                <a:spcAft>
                  <a:spcPts val="600"/>
                </a:spcAft>
              </a:pPr>
              <a:r>
                <a:rPr lang="cs-CZ" sz="1300" dirty="0">
                  <a:solidFill>
                    <a:srgbClr val="000000"/>
                  </a:solidFill>
                  <a:latin typeface="Calibri" panose="020F0502020204030204" pitchFamily="34" charset="0"/>
                </a:rPr>
                <a:t>Zadavatel je při postupu podle tohoto zákona, a to při vytváření zadávacích podmínek, hodnocení nabídek a výběru dodavatele, povinen za předpokladu, že to bude vzhledem k povaze a smyslu zakázky </a:t>
              </a:r>
              <a:r>
                <a:rPr lang="cs-CZ" sz="1300" strike="sngStrike" dirty="0">
                  <a:solidFill>
                    <a:srgbClr val="000000"/>
                  </a:solidFill>
                  <a:latin typeface="Calibri" panose="020F0502020204030204" pitchFamily="34" charset="0"/>
                </a:rPr>
                <a:t>možné </a:t>
              </a:r>
              <a:r>
                <a:rPr lang="cs-CZ" sz="1300" b="1" dirty="0">
                  <a:solidFill>
                    <a:srgbClr val="000000"/>
                  </a:solidFill>
                  <a:latin typeface="Calibri" panose="020F0502020204030204" pitchFamily="34" charset="0"/>
                </a:rPr>
                <a:t>vhodné</a:t>
              </a:r>
              <a:r>
                <a:rPr lang="cs-CZ" sz="1300" dirty="0">
                  <a:solidFill>
                    <a:srgbClr val="000000"/>
                  </a:solidFill>
                  <a:latin typeface="Calibri" panose="020F0502020204030204" pitchFamily="34" charset="0"/>
                </a:rPr>
                <a:t>, dodržovat zásady sociálně odpovědného zadávání, environmentálně odpovědného zadávání a inovací ve smyslu tohoto zákona. Svůj postup je zadavatel povinen řádně odůvodnit. </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 § 31 </a:t>
              </a:r>
            </a:p>
            <a:p>
              <a:pPr algn="just">
                <a:lnSpc>
                  <a:spcPct val="90000"/>
                </a:lnSpc>
                <a:spcAft>
                  <a:spcPts val="600"/>
                </a:spcAft>
              </a:pPr>
              <a:r>
                <a:rPr lang="cs-CZ" sz="1300" dirty="0">
                  <a:solidFill>
                    <a:srgbClr val="000000"/>
                  </a:solidFill>
                  <a:latin typeface="Calibri" panose="020F0502020204030204" pitchFamily="34" charset="0"/>
                </a:rPr>
                <a:t>Výjimka pro veřejné zakázky malého rozsahu</a:t>
              </a:r>
            </a:p>
            <a:p>
              <a:pPr algn="just">
                <a:lnSpc>
                  <a:spcPct val="90000"/>
                </a:lnSpc>
                <a:spcAft>
                  <a:spcPts val="600"/>
                </a:spcAft>
              </a:pPr>
              <a:r>
                <a:rPr lang="cs-CZ" sz="1300" dirty="0">
                  <a:solidFill>
                    <a:srgbClr val="000000"/>
                  </a:solidFill>
                  <a:latin typeface="Calibri" panose="020F0502020204030204" pitchFamily="34" charset="0"/>
                </a:rPr>
                <a:t>Zadavatel není povinen zadat v zadávacím řízení veřejnou zakázku malého rozsahu. Při jejím zadávání je však zadavatel povinen dodržet zásady podle § 6 </a:t>
              </a:r>
              <a:r>
                <a:rPr lang="cs-CZ" sz="1300" b="1" dirty="0">
                  <a:solidFill>
                    <a:srgbClr val="000000"/>
                  </a:solidFill>
                  <a:latin typeface="Calibri" panose="020F0502020204030204" pitchFamily="34" charset="0"/>
                </a:rPr>
                <a:t>odst. 1 až 3</a:t>
              </a:r>
              <a:r>
                <a:rPr lang="cs-CZ" sz="1300" dirty="0">
                  <a:solidFill>
                    <a:srgbClr val="000000"/>
                  </a:solidFill>
                  <a:latin typeface="Calibri" panose="020F0502020204030204" pitchFamily="34" charset="0"/>
                </a:rPr>
                <a:t>.</a:t>
              </a:r>
            </a:p>
            <a:p>
              <a:pPr marL="285750" indent="-285750" algn="just">
                <a:lnSpc>
                  <a:spcPct val="90000"/>
                </a:lnSpc>
                <a:spcBef>
                  <a:spcPts val="600"/>
                </a:spcBef>
                <a:spcAft>
                  <a:spcPts val="600"/>
                </a:spcAft>
                <a:buFont typeface="Wingdings" panose="05000000000000000000" pitchFamily="2" charset="2"/>
                <a:buChar char="q"/>
              </a:pPr>
              <a:r>
                <a:rPr lang="cs-CZ" sz="1300" dirty="0">
                  <a:solidFill>
                    <a:srgbClr val="000000"/>
                  </a:solidFill>
                  <a:latin typeface="Calibri" panose="020F0502020204030204" pitchFamily="34" charset="0"/>
                </a:rPr>
                <a:t>Nové výjimky</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podlimitní výjimky</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o) zadávanou zadavatelem, který je spolkem, pobočnému spolku,</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p) zadávanou příjemcem podpory od veřejného zadavatele na dodávky nebo služby související s podporou práce s dětmi a mládeží.</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výjimka z definice dotované zakázky</a:t>
              </a:r>
            </a:p>
            <a:p>
              <a:pPr marL="538163" indent="-274638" algn="just">
                <a:lnSpc>
                  <a:spcPct val="90000"/>
                </a:lnSpc>
                <a:spcBef>
                  <a:spcPts val="600"/>
                </a:spcBef>
                <a:spcAft>
                  <a:spcPts val="600"/>
                </a:spcAft>
                <a:buFont typeface="Wingdings" panose="05000000000000000000" pitchFamily="2" charset="2"/>
                <a:buChar char="Ø"/>
              </a:pPr>
              <a:r>
                <a:rPr lang="cs-CZ" sz="1300" dirty="0">
                  <a:solidFill>
                    <a:srgbClr val="000000"/>
                  </a:solidFill>
                  <a:latin typeface="Calibri" panose="020F0502020204030204" pitchFamily="34" charset="0"/>
                </a:rPr>
                <a:t>VZ na stavební práce plněna mimo území EU</a:t>
              </a:r>
            </a:p>
            <a:p>
              <a:pPr algn="just">
                <a:lnSpc>
                  <a:spcPct val="90000"/>
                </a:lnSpc>
                <a:spcBef>
                  <a:spcPts val="600"/>
                </a:spcBef>
                <a:spcAft>
                  <a:spcPts val="600"/>
                </a:spcAft>
              </a:pPr>
              <a:endParaRPr lang="cs-CZ" sz="1300" dirty="0">
                <a:solidFill>
                  <a:srgbClr val="000000"/>
                </a:solidFill>
                <a:latin typeface="Calibri" panose="020F0502020204030204" pitchFamily="34" charset="0"/>
              </a:endParaRPr>
            </a:p>
            <a:p>
              <a:pPr algn="just">
                <a:lnSpc>
                  <a:spcPct val="90000"/>
                </a:lnSpc>
                <a:spcBef>
                  <a:spcPts val="600"/>
                </a:spcBef>
                <a:spcAft>
                  <a:spcPts val="600"/>
                </a:spcAft>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Tx/>
                <a:buChar char="-"/>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 typeface="Arial" panose="020B0604020202020204" pitchFamily="34" charset="0"/>
                <a:buChar char="•"/>
              </a:pPr>
              <a:endParaRPr lang="cs-CZ" sz="1300" dirty="0">
                <a:solidFill>
                  <a:srgbClr val="000000"/>
                </a:solidFill>
                <a:latin typeface="Calibri" panose="020F0502020204030204" pitchFamily="34" charset="0"/>
              </a:endParaRPr>
            </a:p>
            <a:p>
              <a:pPr marL="285750" indent="-285750" algn="just">
                <a:lnSpc>
                  <a:spcPct val="90000"/>
                </a:lnSpc>
                <a:spcBef>
                  <a:spcPts val="600"/>
                </a:spcBef>
                <a:buFont typeface="Arial" panose="020B0604020202020204" pitchFamily="34" charset="0"/>
                <a:buChar char="•"/>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51</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576710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3821531"/>
            <a:chOff x="1839778" y="3410116"/>
            <a:chExt cx="6771710" cy="2212821"/>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21282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1385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600"/>
                </a:spcBef>
                <a:buFont typeface="Wingdings" panose="05000000000000000000" pitchFamily="2" charset="2"/>
                <a:buChar char="q"/>
              </a:pPr>
              <a:r>
                <a:rPr lang="pl-PL" sz="1300" dirty="0">
                  <a:solidFill>
                    <a:srgbClr val="000000"/>
                  </a:solidFill>
                  <a:latin typeface="Calibri" panose="020F0502020204030204" pitchFamily="34" charset="0"/>
                </a:rPr>
                <a:t>Výjimka z definice dotované zakázky</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„(6) Za zadavatele podle odstavce 2 se nepovažuje osoba, která zadává veřejnou zakázku, jejímž předmětem jsou dodávky a služby, k jejichž úhradě tato osoba získá peněžní prostředky v rámci podpor poskytovaných podle jiného právního předpisu na základě předem stanovené sazby, nebo dodávky a služby v oblasti společné zemědělské politiky v odvětví ovoce a zeleniny, včelařství, vína, ostatních odvětví; to neplatí, jde-li o nadlimitní veřejnou zakázku na stavební práce nebo nadlimitní veřejnou zakázku na služby související s těmito stavebními pracemi, na jejíž úhradu poskytne veřejný zadavatel více než 50 % peněžních prostředků.“.</a:t>
              </a:r>
            </a:p>
            <a:p>
              <a:pPr marL="285750" indent="-285750" algn="just">
                <a:lnSpc>
                  <a:spcPct val="90000"/>
                </a:lnSpc>
                <a:spcBef>
                  <a:spcPts val="600"/>
                </a:spcBef>
                <a:spcAft>
                  <a:spcPts val="600"/>
                </a:spcAft>
                <a:buFont typeface="Wingdings" panose="05000000000000000000" pitchFamily="2" charset="2"/>
                <a:buChar char="q"/>
              </a:pPr>
              <a:r>
                <a:rPr lang="cs-CZ" sz="1300" dirty="0">
                  <a:solidFill>
                    <a:srgbClr val="000000"/>
                  </a:solidFill>
                  <a:latin typeface="Calibri" panose="020F0502020204030204" pitchFamily="34" charset="0"/>
                </a:rPr>
                <a:t>Kdy novela ZZVZ začne platit</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Nyní k projednání v Senátu PČR</a:t>
              </a:r>
            </a:p>
            <a:p>
              <a:pPr marL="285750" indent="-285750" algn="just">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Podpis prezidenta republiky</a:t>
              </a:r>
            </a:p>
            <a:p>
              <a:pPr marL="285750" indent="-285750" algn="ctr">
                <a:lnSpc>
                  <a:spcPct val="90000"/>
                </a:lnSpc>
                <a:spcBef>
                  <a:spcPts val="600"/>
                </a:spcBef>
                <a:spcAft>
                  <a:spcPts val="600"/>
                </a:spcAft>
                <a:buFont typeface="Arial" panose="020B0604020202020204" pitchFamily="34" charset="0"/>
                <a:buChar char="•"/>
              </a:pPr>
              <a:r>
                <a:rPr lang="cs-CZ" sz="1300" dirty="0">
                  <a:solidFill>
                    <a:srgbClr val="000000"/>
                  </a:solidFill>
                  <a:latin typeface="Calibri" panose="020F0502020204030204" pitchFamily="34" charset="0"/>
                </a:rPr>
                <a:t>Účinnost</a:t>
              </a:r>
            </a:p>
            <a:p>
              <a:pPr algn="ctr">
                <a:lnSpc>
                  <a:spcPct val="90000"/>
                </a:lnSpc>
                <a:spcBef>
                  <a:spcPts val="600"/>
                </a:spcBef>
                <a:spcAft>
                  <a:spcPts val="600"/>
                </a:spcAft>
              </a:pPr>
              <a:r>
                <a:rPr lang="cs-CZ" sz="1300" dirty="0">
                  <a:solidFill>
                    <a:srgbClr val="000000"/>
                  </a:solidFill>
                  <a:latin typeface="Calibri" panose="020F0502020204030204" pitchFamily="34" charset="0"/>
                </a:rPr>
                <a:t>Tento zákon nabývá účinnosti třicátým dnem po jeho vyhlášení.</a:t>
              </a: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600"/>
                </a:spcBef>
              </a:pPr>
              <a:endParaRPr lang="cs-CZ" sz="1300" dirty="0">
                <a:solidFill>
                  <a:srgbClr val="000000"/>
                </a:solidFill>
                <a:latin typeface="Calibri" panose="020F0502020204030204" pitchFamily="34" charset="0"/>
              </a:endParaRP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52</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763560" y="590863"/>
            <a:ext cx="4809926" cy="458550"/>
            <a:chOff x="-373475" y="22585"/>
            <a:chExt cx="4735382"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73538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Vybrané změny a novinky z novely ZZVZ</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4291183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1344617"/>
            <a:ext cx="9143999" cy="890466"/>
          </a:xfrm>
          <a:prstGeom prst="rect">
            <a:avLst/>
          </a:prstGeom>
        </p:spPr>
        <p:txBody>
          <a:bodyPr>
            <a:noAutofit/>
          </a:bodyPr>
          <a:lstStyle/>
          <a:p>
            <a:pPr algn="ctr"/>
            <a:r>
              <a:rPr lang="cs-CZ" sz="5000" dirty="0">
                <a:solidFill>
                  <a:schemeClr val="bg1"/>
                </a:solidFill>
                <a:latin typeface="Calibri" panose="020F0502020204030204" pitchFamily="34" charset="0"/>
                <a:cs typeface="Calibri" panose="020F0502020204030204" pitchFamily="34" charset="0"/>
              </a:rPr>
              <a:t>Děkujeme Vám za pozornost</a:t>
            </a:r>
            <a:r>
              <a:rPr lang="cs-CZ" sz="5000" dirty="0">
                <a:solidFill>
                  <a:srgbClr val="FF0000"/>
                </a:solidFill>
                <a:latin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53</a:t>
            </a:fld>
            <a:endParaRPr lang="en-US" dirty="0"/>
          </a:p>
        </p:txBody>
      </p:sp>
      <p:sp>
        <p:nvSpPr>
          <p:cNvPr id="7" name="Obdélník 6">
            <a:extLst>
              <a:ext uri="{FF2B5EF4-FFF2-40B4-BE49-F238E27FC236}">
                <a16:creationId xmlns:a16="http://schemas.microsoft.com/office/drawing/2014/main" id="{49F56949-2F9D-47E8-88FD-A9A9DF431A2C}"/>
              </a:ext>
            </a:extLst>
          </p:cNvPr>
          <p:cNvSpPr/>
          <p:nvPr/>
        </p:nvSpPr>
        <p:spPr>
          <a:xfrm>
            <a:off x="-1" y="2648139"/>
            <a:ext cx="9144000" cy="3570208"/>
          </a:xfrm>
          <a:prstGeom prst="rect">
            <a:avLst/>
          </a:prstGeom>
        </p:spPr>
        <p:txBody>
          <a:bodyPr wrap="square">
            <a:spAutoFit/>
          </a:bodyPr>
          <a:lstStyle/>
          <a:p>
            <a:pPr algn="ctr">
              <a:spcAft>
                <a:spcPts val="300"/>
              </a:spcAft>
            </a:pPr>
            <a:r>
              <a:rPr lang="cs-CZ" sz="1700" b="1" dirty="0">
                <a:solidFill>
                  <a:schemeClr val="bg1"/>
                </a:solidFill>
                <a:latin typeface="Calibri" panose="020F0502020204030204" pitchFamily="34" charset="0"/>
                <a:cs typeface="Calibri" panose="020F0502020204030204" pitchFamily="34" charset="0"/>
              </a:rPr>
              <a:t>Centrum pro regionální rozvoj České republiky</a:t>
            </a:r>
          </a:p>
          <a:p>
            <a:pPr algn="ctr">
              <a:spcAft>
                <a:spcPts val="300"/>
              </a:spcAft>
            </a:pPr>
            <a:r>
              <a:rPr lang="cs-CZ" sz="1700" b="1" dirty="0">
                <a:solidFill>
                  <a:schemeClr val="bg1"/>
                </a:solidFill>
                <a:latin typeface="Calibri" panose="020F0502020204030204" pitchFamily="34" charset="0"/>
                <a:cs typeface="Calibri" panose="020F0502020204030204" pitchFamily="34" charset="0"/>
              </a:rPr>
              <a:t>Územní odbor IROP pro Plzeňský kraj</a:t>
            </a:r>
          </a:p>
          <a:p>
            <a:pPr algn="ctr"/>
            <a:r>
              <a:rPr lang="cs-CZ" sz="1700" b="1" dirty="0">
                <a:solidFill>
                  <a:schemeClr val="bg1"/>
                </a:solidFill>
                <a:latin typeface="Calibri" panose="020F0502020204030204" pitchFamily="34" charset="0"/>
                <a:cs typeface="Calibri" panose="020F0502020204030204" pitchFamily="34" charset="0"/>
              </a:rPr>
              <a:t>Oddělení administrace veřejných zakázek</a:t>
            </a:r>
          </a:p>
          <a:p>
            <a:pPr algn="ctr"/>
            <a:endParaRPr lang="cs-CZ" sz="1700" b="1" dirty="0">
              <a:solidFill>
                <a:schemeClr val="bg1"/>
              </a:solidFill>
              <a:latin typeface="Calibri" panose="020F0502020204030204" pitchFamily="34" charset="0"/>
              <a:cs typeface="Calibri" panose="020F0502020204030204" pitchFamily="34" charset="0"/>
            </a:endParaRPr>
          </a:p>
          <a:p>
            <a:pPr algn="ctr"/>
            <a:r>
              <a:rPr lang="cs-CZ" sz="1700" b="1" dirty="0">
                <a:solidFill>
                  <a:schemeClr val="bg1"/>
                </a:solidFill>
                <a:latin typeface="Calibri" panose="020F0502020204030204" pitchFamily="34" charset="0"/>
                <a:cs typeface="Calibri" panose="020F0502020204030204" pitchFamily="34" charset="0"/>
              </a:rPr>
              <a:t>Mgr. Lenka Haraštová, </a:t>
            </a:r>
            <a:r>
              <a:rPr lang="cs-CZ" sz="17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lenka.harastova@crr.cz</a:t>
            </a:r>
            <a:r>
              <a:rPr lang="cs-CZ" sz="1700" b="1" dirty="0">
                <a:solidFill>
                  <a:schemeClr val="bg1"/>
                </a:solidFill>
                <a:latin typeface="Calibri" panose="020F0502020204030204" pitchFamily="34" charset="0"/>
                <a:cs typeface="Calibri" panose="020F0502020204030204" pitchFamily="34" charset="0"/>
              </a:rPr>
              <a:t> </a:t>
            </a:r>
          </a:p>
          <a:p>
            <a:pPr algn="ctr"/>
            <a:r>
              <a:rPr lang="cs-CZ" sz="1700" b="1" dirty="0">
                <a:solidFill>
                  <a:schemeClr val="bg1"/>
                </a:solidFill>
                <a:latin typeface="Calibri" panose="020F0502020204030204" pitchFamily="34" charset="0"/>
                <a:cs typeface="Calibri" panose="020F0502020204030204" pitchFamily="34" charset="0"/>
              </a:rPr>
              <a:t>Mgr. Tomáš Mosinger, </a:t>
            </a:r>
            <a:r>
              <a:rPr lang="cs-CZ" sz="17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tomas.mosinger@crr.cz</a:t>
            </a:r>
            <a:r>
              <a:rPr lang="cs-CZ" sz="1700" b="1" dirty="0">
                <a:solidFill>
                  <a:schemeClr val="bg1"/>
                </a:solidFill>
                <a:latin typeface="Calibri" panose="020F0502020204030204" pitchFamily="34" charset="0"/>
                <a:cs typeface="Calibri" panose="020F0502020204030204" pitchFamily="34" charset="0"/>
              </a:rPr>
              <a:t> </a:t>
            </a: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338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702593" y="897621"/>
            <a:ext cx="7956928" cy="3313651"/>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KONTROLA VZ V PROJEKTECH IROP </a:t>
            </a:r>
          </a:p>
          <a:p>
            <a:pPr algn="ctr"/>
            <a:r>
              <a:rPr lang="cs-CZ" sz="4000" dirty="0">
                <a:solidFill>
                  <a:schemeClr val="bg1"/>
                </a:solidFill>
                <a:latin typeface="Calibri"/>
              </a:rPr>
              <a:t>(častá pochybení ve VZ dle ZZVZ i MPZ, sdílení dobré praxe, doporučení Centra)</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128366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618309" y="1312495"/>
            <a:ext cx="7402284" cy="804472"/>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ct val="90000"/>
                </a:lnSpc>
                <a:spcBef>
                  <a:spcPct val="0"/>
                </a:spcBef>
                <a:spcAft>
                  <a:spcPct val="150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919609" y="1059221"/>
            <a:ext cx="4523138" cy="496817"/>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54329"/>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618309" y="2501522"/>
            <a:ext cx="7402283" cy="1541073"/>
            <a:chOff x="-1" y="1548422"/>
            <a:chExt cx="6454067" cy="1134375"/>
          </a:xfrm>
        </p:grpSpPr>
        <p:sp>
          <p:nvSpPr>
            <p:cNvPr id="21" name="Obdélník 20">
              <a:extLst>
                <a:ext uri="{FF2B5EF4-FFF2-40B4-BE49-F238E27FC236}">
                  <a16:creationId xmlns:a16="http://schemas.microsoft.com/office/drawing/2014/main" id="{AE57DB5F-71DD-4B18-AFA2-4B5A922F640C}"/>
                </a:ext>
              </a:extLst>
            </p:cNvPr>
            <p:cNvSpPr/>
            <p:nvPr/>
          </p:nvSpPr>
          <p:spPr>
            <a:xfrm>
              <a:off x="-1" y="1548422"/>
              <a:ext cx="6454066" cy="108759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573513"/>
              <a:ext cx="6454066" cy="11092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ts val="156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IROP1 - </a:t>
              </a:r>
              <a:r>
                <a:rPr lang="cs-CZ" sz="1300" kern="1200" dirty="0">
                  <a:solidFill>
                    <a:sysClr val="windowText" lastClr="000000">
                      <a:hueOff val="0"/>
                      <a:satOff val="0"/>
                      <a:lumOff val="0"/>
                      <a:alphaOff val="0"/>
                    </a:sysClr>
                  </a:solidFill>
                  <a:latin typeface="Calibri"/>
                  <a:ea typeface="+mn-ea"/>
                  <a:cs typeface="+mn-cs"/>
                </a:rPr>
                <a:t>Metodický pokyn pro oblast zadávání zakázek pro programové období 2014–2020 (dále jen „MPZ“), aktuální vydání 1.15, platnost od 30. 3. 2023</a:t>
              </a:r>
            </a:p>
            <a:p>
              <a:pPr marL="285750" lvl="1" indent="-285750" algn="just" defTabSz="533400">
                <a:lnSpc>
                  <a:spcPts val="156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IROP2 - Metodický pokyn pro oblast zadávání zakázek pro programové období 2021–2027, </a:t>
              </a:r>
              <a:r>
                <a:rPr lang="cs-CZ" sz="1300" kern="1200" dirty="0">
                  <a:solidFill>
                    <a:sysClr val="windowText" lastClr="000000">
                      <a:hueOff val="0"/>
                      <a:satOff val="0"/>
                      <a:lumOff val="0"/>
                      <a:alphaOff val="0"/>
                    </a:sysClr>
                  </a:solidFill>
                  <a:latin typeface="Calibri"/>
                  <a:ea typeface="+mn-ea"/>
                  <a:cs typeface="+mn-cs"/>
                  <a:hlinkClick r:id="rId4"/>
                </a:rPr>
                <a:t>https://irop.mmr.cz/cs/irop-2021-2027/dokumenty</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942693" y="2269276"/>
            <a:ext cx="4517872" cy="472320"/>
            <a:chOff x="354996" y="1514453"/>
            <a:chExt cx="4517872" cy="472320"/>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514453"/>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401136" y="1529892"/>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618308" y="4278755"/>
            <a:ext cx="7402283" cy="2104210"/>
            <a:chOff x="0" y="2736706"/>
            <a:chExt cx="6454066" cy="1281774"/>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63016"/>
              <a:ext cx="6454066" cy="12554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171450" lvl="1" indent="-171450" algn="just" defTabSz="488950">
                <a:lnSpc>
                  <a:spcPct val="90000"/>
                </a:lnSpc>
                <a:spcBef>
                  <a:spcPct val="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Obecná pravidla pro žadatele a příjemce (dále jen „OPŽP“) – kap. 5 Investiční plánování a zadávání zakázek (obsahuje zejména pravidla pro </a:t>
              </a:r>
              <a:r>
                <a:rPr lang="cs-CZ" sz="1300" dirty="0">
                  <a:solidFill>
                    <a:sysClr val="windowText" lastClr="000000">
                      <a:hueOff val="0"/>
                      <a:satOff val="0"/>
                      <a:lumOff val="0"/>
                      <a:alphaOff val="0"/>
                    </a:sysClr>
                  </a:solidFill>
                  <a:latin typeface="Calibri"/>
                </a:rPr>
                <a:t>p</a:t>
              </a:r>
              <a:r>
                <a:rPr lang="cs-CZ" sz="1300" kern="1200" dirty="0">
                  <a:solidFill>
                    <a:sysClr val="windowText" lastClr="000000">
                      <a:hueOff val="0"/>
                      <a:satOff val="0"/>
                      <a:lumOff val="0"/>
                      <a:alphaOff val="0"/>
                    </a:sysClr>
                  </a:solidFill>
                  <a:latin typeface="Calibri"/>
                  <a:ea typeface="+mn-ea"/>
                  <a:cs typeface="+mn-cs"/>
                </a:rPr>
                <a:t>ředkládání dokumentace ke kontrole)</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č.3  OPŽP – výše uvedený MPZ</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č.5 OPŽP – Finanční opravy za nedodržení postupu stanoveného v ZZVZ a v MPZ</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č.35 OPŽP – Postup pro práci s modulem VZ</a:t>
              </a:r>
            </a:p>
            <a:p>
              <a:pPr marL="457200" lvl="2" algn="just" defTabSz="533400">
                <a:lnSpc>
                  <a:spcPts val="1560"/>
                </a:lnSpc>
              </a:pPr>
              <a:r>
                <a:rPr lang="cs-CZ" sz="1300" kern="1200" dirty="0">
                  <a:solidFill>
                    <a:sysClr val="windowText" lastClr="000000">
                      <a:hueOff val="0"/>
                      <a:satOff val="0"/>
                      <a:lumOff val="0"/>
                      <a:alphaOff val="0"/>
                    </a:sysClr>
                  </a:solidFill>
                  <a:latin typeface="Calibri"/>
                  <a:ea typeface="+mn-ea"/>
                  <a:cs typeface="+mn-cs"/>
                </a:rPr>
                <a:t>- Příloha č.37 OPŽP – Přehled změny smlouvy</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942719" y="4042595"/>
            <a:ext cx="4517846" cy="472320"/>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Pravidla pro žadatele a příjemce</a:t>
              </a:r>
            </a:p>
          </p:txBody>
        </p:sp>
      </p:grpSp>
    </p:spTree>
    <p:extLst>
      <p:ext uri="{BB962C8B-B14F-4D97-AF65-F5344CB8AC3E}">
        <p14:creationId xmlns:p14="http://schemas.microsoft.com/office/powerpoint/2010/main" val="109520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93016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Proces konzultací / Kontroly veřejných zakázek</a:t>
            </a:r>
            <a:endParaRPr lang="en-US" sz="2800" cap="all" dirty="0">
              <a:latin typeface="Arial" panose="020B0604020202020204" pitchFamily="34" charset="0"/>
              <a:cs typeface="Arial" panose="020B0604020202020204" pitchFamily="34" charset="0"/>
            </a:endParaRPr>
          </a:p>
        </p:txBody>
      </p:sp>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4068870920"/>
              </p:ext>
            </p:extLst>
          </p:nvPr>
        </p:nvGraphicFramePr>
        <p:xfrm>
          <a:off x="0" y="1787779"/>
          <a:ext cx="8981240" cy="3431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021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0" y="436343"/>
            <a:ext cx="9144000" cy="757899"/>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veřejné zakázky - fáze Kontroly</a:t>
            </a:r>
            <a:endParaRPr lang="en-US" sz="2800" cap="all" dirty="0">
              <a:latin typeface="Arial" panose="020B0604020202020204" pitchFamily="34" charset="0"/>
              <a:cs typeface="Arial" panose="020B0604020202020204" pitchFamily="34" charset="0"/>
            </a:endParaRPr>
          </a:p>
        </p:txBody>
      </p:sp>
      <p:sp>
        <p:nvSpPr>
          <p:cNvPr id="96" name="Šipka: dvojitá 24">
            <a:extLst>
              <a:ext uri="{FF2B5EF4-FFF2-40B4-BE49-F238E27FC236}">
                <a16:creationId xmlns:a16="http://schemas.microsoft.com/office/drawing/2014/main" id="{21F833FB-01BF-455E-AC0E-52AC131B5B1B}"/>
              </a:ext>
            </a:extLst>
          </p:cNvPr>
          <p:cNvSpPr txBox="1"/>
          <p:nvPr/>
        </p:nvSpPr>
        <p:spPr>
          <a:xfrm>
            <a:off x="1475769" y="5544107"/>
            <a:ext cx="532011" cy="237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1" tIns="8891" rIns="8891" bIns="8891" numCol="1" spcCol="1270" anchor="ctr" anchorCtr="0">
            <a:noAutofit/>
          </a:bodyPr>
          <a:lstStyle/>
          <a:p>
            <a:pPr algn="ctr" defTabSz="622284">
              <a:lnSpc>
                <a:spcPct val="90000"/>
              </a:lnSpc>
              <a:spcBef>
                <a:spcPct val="0"/>
              </a:spcBef>
              <a:spcAft>
                <a:spcPct val="35000"/>
              </a:spcAft>
            </a:pPr>
            <a:r>
              <a:rPr lang="cs-CZ" sz="1400" dirty="0">
                <a:solidFill>
                  <a:sysClr val="window" lastClr="FFFFFF"/>
                </a:solidFill>
                <a:latin typeface="Calibri"/>
              </a:rPr>
              <a:t>  6. - 7. fáze</a:t>
            </a:r>
          </a:p>
        </p:txBody>
      </p:sp>
      <p:graphicFrame>
        <p:nvGraphicFramePr>
          <p:cNvPr id="46" name="Diagram 45">
            <a:extLst>
              <a:ext uri="{FF2B5EF4-FFF2-40B4-BE49-F238E27FC236}">
                <a16:creationId xmlns:a16="http://schemas.microsoft.com/office/drawing/2014/main" id="{58BD49F6-6B22-49D4-B6DC-AB6285DDAA93}"/>
              </a:ext>
            </a:extLst>
          </p:cNvPr>
          <p:cNvGraphicFramePr/>
          <p:nvPr>
            <p:extLst>
              <p:ext uri="{D42A27DB-BD31-4B8C-83A1-F6EECF244321}">
                <p14:modId xmlns:p14="http://schemas.microsoft.com/office/powerpoint/2010/main" val="2656606584"/>
              </p:ext>
            </p:extLst>
          </p:nvPr>
        </p:nvGraphicFramePr>
        <p:xfrm>
          <a:off x="603675" y="1606316"/>
          <a:ext cx="7351885" cy="468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6465187"/>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4333</TotalTime>
  <Words>10071</Words>
  <Application>Microsoft Office PowerPoint</Application>
  <PresentationFormat>Předvádění na obrazovce (4:3)</PresentationFormat>
  <Paragraphs>570</Paragraphs>
  <Slides>53</Slides>
  <Notes>44</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53</vt:i4>
      </vt:variant>
    </vt:vector>
  </HeadingPairs>
  <TitlesOfParts>
    <vt:vector size="60" baseType="lpstr">
      <vt:lpstr>Arial</vt:lpstr>
      <vt:lpstr>Calibri</vt:lpstr>
      <vt:lpstr>Calibri Light</vt:lpstr>
      <vt:lpstr>Courier New</vt:lpstr>
      <vt:lpstr>Wingdings</vt:lpstr>
      <vt:lpstr>CRR template</vt:lpstr>
      <vt:lpstr>Motiv Office</vt:lpstr>
      <vt:lpstr>IROP ZAKÁZKY TOUR.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Děkujeme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Haraštová Lenka</cp:lastModifiedBy>
  <cp:revision>398</cp:revision>
  <cp:lastPrinted>2023-04-03T06:51:37Z</cp:lastPrinted>
  <dcterms:created xsi:type="dcterms:W3CDTF">2021-01-13T14:58:16Z</dcterms:created>
  <dcterms:modified xsi:type="dcterms:W3CDTF">2023-04-03T13:27:17Z</dcterms:modified>
  <cp:category/>
</cp:coreProperties>
</file>