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60" r:id="rId2"/>
    <p:sldId id="384" r:id="rId3"/>
    <p:sldId id="368" r:id="rId4"/>
    <p:sldId id="318" r:id="rId5"/>
    <p:sldId id="352" r:id="rId6"/>
    <p:sldId id="388" r:id="rId7"/>
    <p:sldId id="389" r:id="rId8"/>
    <p:sldId id="390" r:id="rId9"/>
    <p:sldId id="343" r:id="rId10"/>
    <p:sldId id="319" r:id="rId11"/>
    <p:sldId id="334" r:id="rId12"/>
    <p:sldId id="321" r:id="rId13"/>
    <p:sldId id="322" r:id="rId14"/>
    <p:sldId id="320" r:id="rId15"/>
    <p:sldId id="345" r:id="rId16"/>
    <p:sldId id="331" r:id="rId17"/>
    <p:sldId id="346" r:id="rId18"/>
    <p:sldId id="328" r:id="rId19"/>
    <p:sldId id="327" r:id="rId20"/>
    <p:sldId id="371" r:id="rId21"/>
    <p:sldId id="338" r:id="rId22"/>
    <p:sldId id="337" r:id="rId23"/>
    <p:sldId id="349" r:id="rId24"/>
    <p:sldId id="375" r:id="rId25"/>
    <p:sldId id="341" r:id="rId26"/>
    <p:sldId id="357" r:id="rId27"/>
    <p:sldId id="379" r:id="rId28"/>
    <p:sldId id="348" r:id="rId29"/>
    <p:sldId id="359" r:id="rId30"/>
    <p:sldId id="376" r:id="rId31"/>
    <p:sldId id="373" r:id="rId32"/>
    <p:sldId id="360" r:id="rId33"/>
    <p:sldId id="362" r:id="rId34"/>
    <p:sldId id="365" r:id="rId35"/>
    <p:sldId id="367" r:id="rId36"/>
    <p:sldId id="363" r:id="rId37"/>
    <p:sldId id="364" r:id="rId38"/>
    <p:sldId id="366" r:id="rId39"/>
    <p:sldId id="381" r:id="rId40"/>
    <p:sldId id="392" r:id="rId41"/>
    <p:sldId id="393" r:id="rId42"/>
    <p:sldId id="385" r:id="rId43"/>
    <p:sldId id="394" r:id="rId44"/>
    <p:sldId id="395" r:id="rId45"/>
    <p:sldId id="391" r:id="rId46"/>
    <p:sldId id="383" r:id="rId47"/>
    <p:sldId id="262" r:id="rId4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028D51FE-C3EE-433C-8EC8-4C623CB6A640}">
          <p14:sldIdLst>
            <p14:sldId id="260"/>
            <p14:sldId id="384"/>
            <p14:sldId id="368"/>
            <p14:sldId id="318"/>
            <p14:sldId id="352"/>
            <p14:sldId id="388"/>
            <p14:sldId id="389"/>
            <p14:sldId id="390"/>
            <p14:sldId id="343"/>
            <p14:sldId id="319"/>
            <p14:sldId id="334"/>
            <p14:sldId id="321"/>
            <p14:sldId id="322"/>
            <p14:sldId id="320"/>
            <p14:sldId id="345"/>
            <p14:sldId id="331"/>
            <p14:sldId id="346"/>
            <p14:sldId id="328"/>
            <p14:sldId id="327"/>
            <p14:sldId id="371"/>
            <p14:sldId id="338"/>
            <p14:sldId id="337"/>
            <p14:sldId id="349"/>
            <p14:sldId id="375"/>
            <p14:sldId id="341"/>
            <p14:sldId id="357"/>
            <p14:sldId id="379"/>
            <p14:sldId id="348"/>
            <p14:sldId id="359"/>
            <p14:sldId id="376"/>
            <p14:sldId id="373"/>
            <p14:sldId id="360"/>
            <p14:sldId id="362"/>
            <p14:sldId id="365"/>
            <p14:sldId id="367"/>
            <p14:sldId id="363"/>
            <p14:sldId id="364"/>
            <p14:sldId id="366"/>
            <p14:sldId id="381"/>
            <p14:sldId id="392"/>
            <p14:sldId id="393"/>
            <p14:sldId id="385"/>
            <p14:sldId id="394"/>
            <p14:sldId id="395"/>
            <p14:sldId id="391"/>
            <p14:sldId id="383"/>
            <p14:sldId id="262"/>
          </p14:sldIdLst>
        </p14:section>
      </p14:sectionLst>
    </p:ex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rubá Julie" initials="HJ" lastIdx="9" clrIdx="0">
    <p:extLst>
      <p:ext uri="{19B8F6BF-5375-455C-9EA6-DF929625EA0E}">
        <p15:presenceInfo xmlns:p15="http://schemas.microsoft.com/office/powerpoint/2012/main" userId="S::HrubaJ@crr.cz::03c13586-8f81-4900-b28e-cfc959d156d4" providerId="AD"/>
      </p:ext>
    </p:extLst>
  </p:cmAuthor>
  <p:cmAuthor id="2" name="Holub Lukáš" initials="HL" lastIdx="3" clrIdx="1">
    <p:extLst>
      <p:ext uri="{19B8F6BF-5375-455C-9EA6-DF929625EA0E}">
        <p15:presenceInfo xmlns:p15="http://schemas.microsoft.com/office/powerpoint/2012/main" userId="S::HolubL@crr.cz::e044f296-746e-44ab-a696-febeacf21ffa" providerId="AD"/>
      </p:ext>
    </p:extLst>
  </p:cmAuthor>
  <p:cmAuthor id="3" name="Marečková Eva" initials="ME" lastIdx="3" clrIdx="2">
    <p:extLst>
      <p:ext uri="{19B8F6BF-5375-455C-9EA6-DF929625EA0E}">
        <p15:presenceInfo xmlns:p15="http://schemas.microsoft.com/office/powerpoint/2012/main" userId="S::MareckovaE@crr.cz::efae6d2c-b79a-4788-b4c8-8fd67f84fa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E5"/>
    <a:srgbClr val="00529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25"/>
    <p:restoredTop sz="96357" autoAdjust="0"/>
  </p:normalViewPr>
  <p:slideViewPr>
    <p:cSldViewPr snapToGrid="0" snapToObjects="1">
      <p:cViewPr varScale="1">
        <p:scale>
          <a:sx n="110" d="100"/>
          <a:sy n="110" d="100"/>
        </p:scale>
        <p:origin x="1242" y="102"/>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hyperlink" Target="https://ks.crr.cz/"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ks.crr.cz/"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C348D-703B-4F8A-93B8-D181933B39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cs-CZ"/>
        </a:p>
      </dgm:t>
    </dgm:pt>
    <dgm:pt modelId="{D2A428FA-14EF-4869-B561-D4102FAA43FD}">
      <dgm:prSet phldrT="[Text]"/>
      <dgm:spPr/>
      <dgm:t>
        <a:bodyPr/>
        <a:lstStyle/>
        <a:p>
          <a:r>
            <a:rPr lang="cs-CZ" dirty="0">
              <a:latin typeface="Calibri" panose="020F0502020204030204" pitchFamily="34" charset="0"/>
              <a:cs typeface="Calibri" panose="020F0502020204030204" pitchFamily="34" charset="0"/>
            </a:rPr>
            <a:t>Před podáním projektové žádosti</a:t>
          </a:r>
        </a:p>
      </dgm:t>
    </dgm:pt>
    <dgm:pt modelId="{D8DAD741-142C-4347-8831-30B84EE5B97F}" type="parTrans" cxnId="{44ACB3C0-B680-4091-BE39-E34B6AD9A632}">
      <dgm:prSet/>
      <dgm:spPr/>
      <dgm:t>
        <a:bodyPr/>
        <a:lstStyle/>
        <a:p>
          <a:endParaRPr lang="cs-CZ"/>
        </a:p>
      </dgm:t>
    </dgm:pt>
    <dgm:pt modelId="{6BBDCDB1-40F8-4529-B0B3-A2B496755DF8}" type="sibTrans" cxnId="{44ACB3C0-B680-4091-BE39-E34B6AD9A632}">
      <dgm:prSet/>
      <dgm:spPr/>
      <dgm:t>
        <a:bodyPr/>
        <a:lstStyle/>
        <a:p>
          <a:endParaRPr lang="cs-CZ"/>
        </a:p>
      </dgm:t>
    </dgm:pt>
    <dgm:pt modelId="{35CBF9D7-D10C-4418-ADD9-5DC11A2E1B0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8D1F57CD-8CCC-4773-8699-1FBC878FE0D6}" type="parTrans" cxnId="{DB5CD31E-30E4-4B49-A470-AF9B532ED867}">
      <dgm:prSet/>
      <dgm:spPr/>
      <dgm:t>
        <a:bodyPr/>
        <a:lstStyle/>
        <a:p>
          <a:endParaRPr lang="cs-CZ"/>
        </a:p>
      </dgm:t>
    </dgm:pt>
    <dgm:pt modelId="{8A58BC5C-1F40-44BB-B050-0B722CC3C168}" type="sibTrans" cxnId="{DB5CD31E-30E4-4B49-A470-AF9B532ED867}">
      <dgm:prSet/>
      <dgm:spPr/>
      <dgm:t>
        <a:bodyPr/>
        <a:lstStyle/>
        <a:p>
          <a:endParaRPr lang="cs-CZ"/>
        </a:p>
      </dgm:t>
    </dgm:pt>
    <dgm:pt modelId="{B6502065-6167-42A4-B8DF-790AA3C77F11}">
      <dgm:prSet phldrT="[Text]" custT="1"/>
      <dgm:spPr/>
      <dgm:t>
        <a:bodyPr/>
        <a:lstStyle/>
        <a:p>
          <a:r>
            <a:rPr lang="cs-CZ" sz="1100" dirty="0">
              <a:latin typeface="Calibri" panose="020F0502020204030204" pitchFamily="34" charset="0"/>
              <a:cs typeface="Calibri" panose="020F0502020204030204" pitchFamily="34" charset="0"/>
            </a:rPr>
            <a:t>Dotazy jsou podávány prostřednictvím konzultačního servisu Centra - </a:t>
          </a:r>
          <a:r>
            <a:rPr lang="cs-CZ" sz="1100" dirty="0">
              <a:latin typeface="Calibri" panose="020F0502020204030204" pitchFamily="34" charset="0"/>
              <a:cs typeface="Calibri" panose="020F0502020204030204" pitchFamily="34" charset="0"/>
              <a:hlinkClick xmlns:r="http://schemas.openxmlformats.org/officeDocument/2006/relationships" r:id="rId1"/>
            </a:rPr>
            <a:t>https://ks.crr.cz/</a:t>
          </a:r>
          <a:r>
            <a:rPr lang="cs-CZ" sz="1100" dirty="0">
              <a:latin typeface="Calibri" panose="020F0502020204030204" pitchFamily="34" charset="0"/>
              <a:cs typeface="Calibri" panose="020F0502020204030204" pitchFamily="34" charset="0"/>
            </a:rPr>
            <a:t> </a:t>
          </a:r>
        </a:p>
      </dgm:t>
    </dgm:pt>
    <dgm:pt modelId="{00C62F0E-E8C6-46C0-94ED-F822ACCE6AB8}" type="parTrans" cxnId="{DF5EFE56-A9EC-4F58-9240-37C11A95688E}">
      <dgm:prSet/>
      <dgm:spPr/>
      <dgm:t>
        <a:bodyPr/>
        <a:lstStyle/>
        <a:p>
          <a:endParaRPr lang="cs-CZ"/>
        </a:p>
      </dgm:t>
    </dgm:pt>
    <dgm:pt modelId="{EEDF419D-771E-4696-BEE7-B6CB21E7B08A}" type="sibTrans" cxnId="{DF5EFE56-A9EC-4F58-9240-37C11A95688E}">
      <dgm:prSet/>
      <dgm:spPr/>
      <dgm:t>
        <a:bodyPr/>
        <a:lstStyle/>
        <a:p>
          <a:endParaRPr lang="cs-CZ"/>
        </a:p>
      </dgm:t>
    </dgm:pt>
    <dgm:pt modelId="{8D2CD10E-7623-450E-B6EF-FE129C02E845}">
      <dgm:prSet phldrT="[Text]"/>
      <dgm:spPr/>
      <dgm:t>
        <a:bodyPr/>
        <a:lstStyle/>
        <a:p>
          <a:pPr algn="ctr"/>
          <a:r>
            <a:rPr lang="cs-CZ" dirty="0">
              <a:latin typeface="Calibri" panose="020F0502020204030204" pitchFamily="34" charset="0"/>
              <a:cs typeface="Calibri" panose="020F0502020204030204" pitchFamily="34" charset="0"/>
            </a:rPr>
            <a:t>Po podání projektové žádosti – před vznikem povinnosti předkládat dokumentaci k VZ</a:t>
          </a:r>
        </a:p>
      </dgm:t>
    </dgm:pt>
    <dgm:pt modelId="{2506165F-2DD1-4DD1-B2BB-AAE9202BFAF7}" type="parTrans" cxnId="{66CC1FB5-7CAF-4C9B-B0E9-C9557B10372D}">
      <dgm:prSet/>
      <dgm:spPr/>
      <dgm:t>
        <a:bodyPr/>
        <a:lstStyle/>
        <a:p>
          <a:endParaRPr lang="cs-CZ"/>
        </a:p>
      </dgm:t>
    </dgm:pt>
    <dgm:pt modelId="{04EE76B4-6C85-44B8-965B-E3E32E7CFE19}" type="sibTrans" cxnId="{66CC1FB5-7CAF-4C9B-B0E9-C9557B10372D}">
      <dgm:prSet/>
      <dgm:spPr/>
      <dgm:t>
        <a:bodyPr/>
        <a:lstStyle/>
        <a:p>
          <a:endParaRPr lang="cs-CZ"/>
        </a:p>
      </dgm:t>
    </dgm:pt>
    <dgm:pt modelId="{09AC638A-83BF-42F4-9BD3-C68704BA0C5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72D3BB4B-CEF9-48ED-9233-7DFC1C6CAF7E}" type="parTrans" cxnId="{5BFCB3D7-D0D7-4E42-83C5-75BB86E339DD}">
      <dgm:prSet/>
      <dgm:spPr/>
      <dgm:t>
        <a:bodyPr/>
        <a:lstStyle/>
        <a:p>
          <a:endParaRPr lang="cs-CZ"/>
        </a:p>
      </dgm:t>
    </dgm:pt>
    <dgm:pt modelId="{BD6A763B-1395-41D8-A96A-594966A1A057}" type="sibTrans" cxnId="{5BFCB3D7-D0D7-4E42-83C5-75BB86E339DD}">
      <dgm:prSet/>
      <dgm:spPr/>
      <dgm:t>
        <a:bodyPr/>
        <a:lstStyle/>
        <a:p>
          <a:endParaRPr lang="cs-CZ"/>
        </a:p>
      </dgm:t>
    </dgm:pt>
    <dgm:pt modelId="{00D71D0E-D749-496D-BD2E-ED04D3592A0B}">
      <dgm:prSet phldrT="[Text]" custT="1"/>
      <dgm:spPr/>
      <dgm:t>
        <a:bodyPr/>
        <a:lstStyle/>
        <a:p>
          <a:r>
            <a:rPr lang="cs-CZ" sz="1100" dirty="0">
              <a:latin typeface="Calibri" panose="020F0502020204030204" pitchFamily="34" charset="0"/>
              <a:cs typeface="Calibri" panose="020F0502020204030204" pitchFamily="34" charset="0"/>
            </a:rPr>
            <a:t>Žadatel se s dotazem obrací na svého manažera projektu prostřednictvím MS2014+</a:t>
          </a:r>
        </a:p>
      </dgm:t>
    </dgm:pt>
    <dgm:pt modelId="{B822E469-D0E5-447A-9733-2D62CF364308}" type="parTrans" cxnId="{369EAD83-C148-483A-9636-A0C79E70DE92}">
      <dgm:prSet/>
      <dgm:spPr/>
      <dgm:t>
        <a:bodyPr/>
        <a:lstStyle/>
        <a:p>
          <a:endParaRPr lang="cs-CZ"/>
        </a:p>
      </dgm:t>
    </dgm:pt>
    <dgm:pt modelId="{98DFB05B-7546-4516-B8B2-00503C448850}" type="sibTrans" cxnId="{369EAD83-C148-483A-9636-A0C79E70DE92}">
      <dgm:prSet/>
      <dgm:spPr/>
      <dgm:t>
        <a:bodyPr/>
        <a:lstStyle/>
        <a:p>
          <a:endParaRPr lang="cs-CZ"/>
        </a:p>
      </dgm:t>
    </dgm:pt>
    <dgm:pt modelId="{7ABB19B5-E0CB-4C8C-8D14-2B40254F5E6C}">
      <dgm:prSet phldrT="[Text]"/>
      <dgm:spPr/>
      <dgm:t>
        <a:bodyPr/>
        <a:lstStyle/>
        <a:p>
          <a:r>
            <a:rPr lang="cs-CZ" dirty="0">
              <a:latin typeface="Calibri" panose="020F0502020204030204" pitchFamily="34" charset="0"/>
              <a:cs typeface="Calibri" panose="020F0502020204030204" pitchFamily="34" charset="0"/>
            </a:rPr>
            <a:t>Po podání projektové žádosti – po vzniku povinnosti předkládat dokumentaci k VZ</a:t>
          </a:r>
        </a:p>
      </dgm:t>
    </dgm:pt>
    <dgm:pt modelId="{2DE28605-A31F-4E58-A4D3-2C016DC10827}" type="parTrans" cxnId="{29AC1EF7-D3A4-4950-B3EA-900362068914}">
      <dgm:prSet/>
      <dgm:spPr/>
      <dgm:t>
        <a:bodyPr/>
        <a:lstStyle/>
        <a:p>
          <a:endParaRPr lang="cs-CZ"/>
        </a:p>
      </dgm:t>
    </dgm:pt>
    <dgm:pt modelId="{1A2840AF-D6BC-48A4-867F-E37EC88E9643}" type="sibTrans" cxnId="{29AC1EF7-D3A4-4950-B3EA-900362068914}">
      <dgm:prSet/>
      <dgm:spPr/>
      <dgm:t>
        <a:bodyPr/>
        <a:lstStyle/>
        <a:p>
          <a:endParaRPr lang="cs-CZ"/>
        </a:p>
      </dgm:t>
    </dgm:pt>
    <dgm:pt modelId="{6F88368C-7B2F-4159-AB29-654431B93F66}">
      <dgm:prSet phldrT="[Text]" custT="1"/>
      <dgm:spPr/>
      <dgm:t>
        <a:bodyPr/>
        <a:lstStyle/>
        <a:p>
          <a:r>
            <a:rPr lang="cs-CZ" sz="1100" dirty="0">
              <a:latin typeface="Calibri" panose="020F0502020204030204" pitchFamily="34" charset="0"/>
              <a:cs typeface="Calibri" panose="020F0502020204030204" pitchFamily="34" charset="0"/>
            </a:rPr>
            <a:t>Probíhá kontrola veřejné zakázky na základě dokumentace předložené žadatelem/příjemcem</a:t>
          </a:r>
        </a:p>
      </dgm:t>
    </dgm:pt>
    <dgm:pt modelId="{23CC1314-4DBF-4074-9758-0F778074B136}" type="parTrans" cxnId="{C0AD6275-0E46-4C69-83C9-72C5A1466304}">
      <dgm:prSet/>
      <dgm:spPr/>
      <dgm:t>
        <a:bodyPr/>
        <a:lstStyle/>
        <a:p>
          <a:endParaRPr lang="cs-CZ"/>
        </a:p>
      </dgm:t>
    </dgm:pt>
    <dgm:pt modelId="{20F7D9B7-E3DD-457E-9464-96A8E2F16891}" type="sibTrans" cxnId="{C0AD6275-0E46-4C69-83C9-72C5A1466304}">
      <dgm:prSet/>
      <dgm:spPr/>
      <dgm:t>
        <a:bodyPr/>
        <a:lstStyle/>
        <a:p>
          <a:endParaRPr lang="cs-CZ"/>
        </a:p>
      </dgm:t>
    </dgm:pt>
    <dgm:pt modelId="{6F046E0C-FDC6-4148-9E6A-6F24E320792B}">
      <dgm:prSet phldrT="[Text]" custT="1"/>
      <dgm:spPr/>
      <dgm:t>
        <a:bodyPr/>
        <a:lstStyle/>
        <a:p>
          <a:r>
            <a:rPr lang="cs-CZ" sz="1100" dirty="0">
              <a:latin typeface="Calibri" panose="020F0502020204030204" pitchFamily="34" charset="0"/>
              <a:cs typeface="Calibri" panose="020F0502020204030204" pitchFamily="34" charset="0"/>
            </a:rPr>
            <a:t>Žadatel/příjemce předkládá dokumentaci ke kontrole prostřednictvím MS2014+</a:t>
          </a:r>
        </a:p>
      </dgm:t>
    </dgm:pt>
    <dgm:pt modelId="{D81E52BC-FB66-4BEE-BA43-C2B6738354FB}" type="parTrans" cxnId="{5F007BDA-B572-462D-8FF8-21380E6EFED9}">
      <dgm:prSet/>
      <dgm:spPr/>
      <dgm:t>
        <a:bodyPr/>
        <a:lstStyle/>
        <a:p>
          <a:endParaRPr lang="cs-CZ"/>
        </a:p>
      </dgm:t>
    </dgm:pt>
    <dgm:pt modelId="{75F383FE-BE82-4BE1-87C4-0A03D7387EF2}" type="sibTrans" cxnId="{5F007BDA-B572-462D-8FF8-21380E6EFED9}">
      <dgm:prSet/>
      <dgm:spPr/>
      <dgm:t>
        <a:bodyPr/>
        <a:lstStyle/>
        <a:p>
          <a:endParaRPr lang="cs-CZ"/>
        </a:p>
      </dgm:t>
    </dgm:pt>
    <dgm:pt modelId="{A30B2B00-66EB-4F7C-BCE4-AC60DE7A3878}" type="pres">
      <dgm:prSet presAssocID="{ABEC348D-703B-4F8A-93B8-D181933B3997}" presName="Name0" presStyleCnt="0">
        <dgm:presLayoutVars>
          <dgm:chPref val="3"/>
          <dgm:dir/>
          <dgm:animLvl val="lvl"/>
          <dgm:resizeHandles/>
        </dgm:presLayoutVars>
      </dgm:prSet>
      <dgm:spPr/>
    </dgm:pt>
    <dgm:pt modelId="{0CB9787C-7654-4DB4-8122-B7EC162BAC2B}" type="pres">
      <dgm:prSet presAssocID="{D2A428FA-14EF-4869-B561-D4102FAA43FD}" presName="horFlow" presStyleCnt="0"/>
      <dgm:spPr/>
    </dgm:pt>
    <dgm:pt modelId="{40682867-4498-4F1C-83A1-F59CDC264FDE}" type="pres">
      <dgm:prSet presAssocID="{D2A428FA-14EF-4869-B561-D4102FAA43FD}" presName="bigChev" presStyleLbl="node1" presStyleIdx="0" presStyleCnt="3" custScaleX="116292"/>
      <dgm:spPr/>
    </dgm:pt>
    <dgm:pt modelId="{D528D989-0EE0-40B2-A819-B178A6031F67}" type="pres">
      <dgm:prSet presAssocID="{8D1F57CD-8CCC-4773-8699-1FBC878FE0D6}" presName="parTrans" presStyleCnt="0"/>
      <dgm:spPr/>
    </dgm:pt>
    <dgm:pt modelId="{9730006B-06FB-449F-9FCC-483A01C614F4}" type="pres">
      <dgm:prSet presAssocID="{35CBF9D7-D10C-4418-ADD9-5DC11A2E1B02}" presName="node" presStyleLbl="alignAccFollowNode1" presStyleIdx="0" presStyleCnt="6" custScaleX="136051">
        <dgm:presLayoutVars>
          <dgm:bulletEnabled val="1"/>
        </dgm:presLayoutVars>
      </dgm:prSet>
      <dgm:spPr/>
    </dgm:pt>
    <dgm:pt modelId="{B1DA788F-CA43-4DBA-8BFE-3C0947D75316}" type="pres">
      <dgm:prSet presAssocID="{8A58BC5C-1F40-44BB-B050-0B722CC3C168}" presName="sibTrans" presStyleCnt="0"/>
      <dgm:spPr/>
    </dgm:pt>
    <dgm:pt modelId="{7EF1ED78-C86B-4E1A-8984-46F76D670988}" type="pres">
      <dgm:prSet presAssocID="{B6502065-6167-42A4-B8DF-790AA3C77F11}" presName="node" presStyleLbl="alignAccFollowNode1" presStyleIdx="1" presStyleCnt="6" custScaleX="112411">
        <dgm:presLayoutVars>
          <dgm:bulletEnabled val="1"/>
        </dgm:presLayoutVars>
      </dgm:prSet>
      <dgm:spPr/>
    </dgm:pt>
    <dgm:pt modelId="{E2B417FC-E332-4B59-9C0A-C2FD385DCDC7}" type="pres">
      <dgm:prSet presAssocID="{D2A428FA-14EF-4869-B561-D4102FAA43FD}" presName="vSp" presStyleCnt="0"/>
      <dgm:spPr/>
    </dgm:pt>
    <dgm:pt modelId="{32F2185C-7FA0-4782-AF77-B6A1BAEE2EC6}" type="pres">
      <dgm:prSet presAssocID="{8D2CD10E-7623-450E-B6EF-FE129C02E845}" presName="horFlow" presStyleCnt="0"/>
      <dgm:spPr/>
    </dgm:pt>
    <dgm:pt modelId="{88DEEED9-8DEA-4EC7-899E-DBFFE700EAC9}" type="pres">
      <dgm:prSet presAssocID="{8D2CD10E-7623-450E-B6EF-FE129C02E845}" presName="bigChev" presStyleLbl="node1" presStyleIdx="1" presStyleCnt="3" custScaleX="114533"/>
      <dgm:spPr/>
    </dgm:pt>
    <dgm:pt modelId="{760510F8-5993-4456-ABA9-6B4FD7497467}" type="pres">
      <dgm:prSet presAssocID="{72D3BB4B-CEF9-48ED-9233-7DFC1C6CAF7E}" presName="parTrans" presStyleCnt="0"/>
      <dgm:spPr/>
    </dgm:pt>
    <dgm:pt modelId="{E13B5AD4-E6A8-4AE6-9B54-F2AA3962C6F5}" type="pres">
      <dgm:prSet presAssocID="{09AC638A-83BF-42F4-9BD3-C68704BA0C52}" presName="node" presStyleLbl="alignAccFollowNode1" presStyleIdx="2" presStyleCnt="6" custScaleX="136275">
        <dgm:presLayoutVars>
          <dgm:bulletEnabled val="1"/>
        </dgm:presLayoutVars>
      </dgm:prSet>
      <dgm:spPr/>
    </dgm:pt>
    <dgm:pt modelId="{26EF57F8-9296-4E9A-B903-E99AC9AA9F82}" type="pres">
      <dgm:prSet presAssocID="{BD6A763B-1395-41D8-A96A-594966A1A057}" presName="sibTrans" presStyleCnt="0"/>
      <dgm:spPr/>
    </dgm:pt>
    <dgm:pt modelId="{D3CC879D-E76F-45FC-BD03-59A5CB4593D8}" type="pres">
      <dgm:prSet presAssocID="{00D71D0E-D749-496D-BD2E-ED04D3592A0B}" presName="node" presStyleLbl="alignAccFollowNode1" presStyleIdx="3" presStyleCnt="6" custScaleX="116216" custLinFactNeighborX="-259">
        <dgm:presLayoutVars>
          <dgm:bulletEnabled val="1"/>
        </dgm:presLayoutVars>
      </dgm:prSet>
      <dgm:spPr/>
    </dgm:pt>
    <dgm:pt modelId="{1F52AB66-3CAE-4186-AE71-58C277F66D97}" type="pres">
      <dgm:prSet presAssocID="{8D2CD10E-7623-450E-B6EF-FE129C02E845}" presName="vSp" presStyleCnt="0"/>
      <dgm:spPr/>
    </dgm:pt>
    <dgm:pt modelId="{55A9F5AF-CF96-4DA0-B748-40B03926D035}" type="pres">
      <dgm:prSet presAssocID="{7ABB19B5-E0CB-4C8C-8D14-2B40254F5E6C}" presName="horFlow" presStyleCnt="0"/>
      <dgm:spPr/>
    </dgm:pt>
    <dgm:pt modelId="{FCB15C55-ABCE-44D6-B687-8F11270C5BD8}" type="pres">
      <dgm:prSet presAssocID="{7ABB19B5-E0CB-4C8C-8D14-2B40254F5E6C}" presName="bigChev" presStyleLbl="node1" presStyleIdx="2" presStyleCnt="3" custScaleX="111817"/>
      <dgm:spPr/>
    </dgm:pt>
    <dgm:pt modelId="{BC082FC4-C22A-46ED-989D-5199D1BD3354}" type="pres">
      <dgm:prSet presAssocID="{23CC1314-4DBF-4074-9758-0F778074B136}" presName="parTrans" presStyleCnt="0"/>
      <dgm:spPr/>
    </dgm:pt>
    <dgm:pt modelId="{BAB3D67B-10E9-4D93-B973-A08A225EAC94}" type="pres">
      <dgm:prSet presAssocID="{6F88368C-7B2F-4159-AB29-654431B93F66}" presName="node" presStyleLbl="alignAccFollowNode1" presStyleIdx="4" presStyleCnt="6" custScaleX="140798">
        <dgm:presLayoutVars>
          <dgm:bulletEnabled val="1"/>
        </dgm:presLayoutVars>
      </dgm:prSet>
      <dgm:spPr/>
    </dgm:pt>
    <dgm:pt modelId="{3A715453-E055-4AEB-978C-603F3365D5C0}" type="pres">
      <dgm:prSet presAssocID="{20F7D9B7-E3DD-457E-9464-96A8E2F16891}" presName="sibTrans" presStyleCnt="0"/>
      <dgm:spPr/>
    </dgm:pt>
    <dgm:pt modelId="{F7E9775C-EA76-402A-B0E9-FB302DB57E2D}" type="pres">
      <dgm:prSet presAssocID="{6F046E0C-FDC6-4148-9E6A-6F24E320792B}" presName="node" presStyleLbl="alignAccFollowNode1" presStyleIdx="5" presStyleCnt="6" custScaleX="114965">
        <dgm:presLayoutVars>
          <dgm:bulletEnabled val="1"/>
        </dgm:presLayoutVars>
      </dgm:prSet>
      <dgm:spPr/>
    </dgm:pt>
  </dgm:ptLst>
  <dgm:cxnLst>
    <dgm:cxn modelId="{E50D5F10-3798-410F-A2BF-78902DF4155A}" type="presOf" srcId="{8D2CD10E-7623-450E-B6EF-FE129C02E845}" destId="{88DEEED9-8DEA-4EC7-899E-DBFFE700EAC9}" srcOrd="0" destOrd="0" presId="urn:microsoft.com/office/officeart/2005/8/layout/lProcess3"/>
    <dgm:cxn modelId="{51BC361E-1DBA-40B2-BB70-1276CD872B12}" type="presOf" srcId="{ABEC348D-703B-4F8A-93B8-D181933B3997}" destId="{A30B2B00-66EB-4F7C-BCE4-AC60DE7A3878}" srcOrd="0" destOrd="0" presId="urn:microsoft.com/office/officeart/2005/8/layout/lProcess3"/>
    <dgm:cxn modelId="{DB5CD31E-30E4-4B49-A470-AF9B532ED867}" srcId="{D2A428FA-14EF-4869-B561-D4102FAA43FD}" destId="{35CBF9D7-D10C-4418-ADD9-5DC11A2E1B02}" srcOrd="0" destOrd="0" parTransId="{8D1F57CD-8CCC-4773-8699-1FBC878FE0D6}" sibTransId="{8A58BC5C-1F40-44BB-B050-0B722CC3C168}"/>
    <dgm:cxn modelId="{CCB56D3E-B793-4591-8FCE-D860D5B30020}" type="presOf" srcId="{D2A428FA-14EF-4869-B561-D4102FAA43FD}" destId="{40682867-4498-4F1C-83A1-F59CDC264FDE}" srcOrd="0" destOrd="0" presId="urn:microsoft.com/office/officeart/2005/8/layout/lProcess3"/>
    <dgm:cxn modelId="{C3209072-101D-40AA-A30F-B9B15FFDEF68}" type="presOf" srcId="{B6502065-6167-42A4-B8DF-790AA3C77F11}" destId="{7EF1ED78-C86B-4E1A-8984-46F76D670988}" srcOrd="0" destOrd="0" presId="urn:microsoft.com/office/officeart/2005/8/layout/lProcess3"/>
    <dgm:cxn modelId="{C0AD6275-0E46-4C69-83C9-72C5A1466304}" srcId="{7ABB19B5-E0CB-4C8C-8D14-2B40254F5E6C}" destId="{6F88368C-7B2F-4159-AB29-654431B93F66}" srcOrd="0" destOrd="0" parTransId="{23CC1314-4DBF-4074-9758-0F778074B136}" sibTransId="{20F7D9B7-E3DD-457E-9464-96A8E2F16891}"/>
    <dgm:cxn modelId="{DF5EFE56-A9EC-4F58-9240-37C11A95688E}" srcId="{D2A428FA-14EF-4869-B561-D4102FAA43FD}" destId="{B6502065-6167-42A4-B8DF-790AA3C77F11}" srcOrd="1" destOrd="0" parTransId="{00C62F0E-E8C6-46C0-94ED-F822ACCE6AB8}" sibTransId="{EEDF419D-771E-4696-BEE7-B6CB21E7B08A}"/>
    <dgm:cxn modelId="{1C606759-3215-4CC8-BBD6-0E2E58F0C8A0}" type="presOf" srcId="{7ABB19B5-E0CB-4C8C-8D14-2B40254F5E6C}" destId="{FCB15C55-ABCE-44D6-B687-8F11270C5BD8}" srcOrd="0" destOrd="0" presId="urn:microsoft.com/office/officeart/2005/8/layout/lProcess3"/>
    <dgm:cxn modelId="{369EAD83-C148-483A-9636-A0C79E70DE92}" srcId="{8D2CD10E-7623-450E-B6EF-FE129C02E845}" destId="{00D71D0E-D749-496D-BD2E-ED04D3592A0B}" srcOrd="1" destOrd="0" parTransId="{B822E469-D0E5-447A-9733-2D62CF364308}" sibTransId="{98DFB05B-7546-4516-B8B2-00503C448850}"/>
    <dgm:cxn modelId="{2CE86FAF-038C-448F-8AEF-9006377A7E52}" type="presOf" srcId="{35CBF9D7-D10C-4418-ADD9-5DC11A2E1B02}" destId="{9730006B-06FB-449F-9FCC-483A01C614F4}" srcOrd="0" destOrd="0" presId="urn:microsoft.com/office/officeart/2005/8/layout/lProcess3"/>
    <dgm:cxn modelId="{66CC1FB5-7CAF-4C9B-B0E9-C9557B10372D}" srcId="{ABEC348D-703B-4F8A-93B8-D181933B3997}" destId="{8D2CD10E-7623-450E-B6EF-FE129C02E845}" srcOrd="1" destOrd="0" parTransId="{2506165F-2DD1-4DD1-B2BB-AAE9202BFAF7}" sibTransId="{04EE76B4-6C85-44B8-965B-E3E32E7CFE19}"/>
    <dgm:cxn modelId="{44ACB3C0-B680-4091-BE39-E34B6AD9A632}" srcId="{ABEC348D-703B-4F8A-93B8-D181933B3997}" destId="{D2A428FA-14EF-4869-B561-D4102FAA43FD}" srcOrd="0" destOrd="0" parTransId="{D8DAD741-142C-4347-8831-30B84EE5B97F}" sibTransId="{6BBDCDB1-40F8-4529-B0B3-A2B496755DF8}"/>
    <dgm:cxn modelId="{54122CC3-78F8-40CE-B1D1-C09317D27014}" type="presOf" srcId="{6F046E0C-FDC6-4148-9E6A-6F24E320792B}" destId="{F7E9775C-EA76-402A-B0E9-FB302DB57E2D}" srcOrd="0" destOrd="0" presId="urn:microsoft.com/office/officeart/2005/8/layout/lProcess3"/>
    <dgm:cxn modelId="{B72D1DC4-5F26-45DA-848A-79AB51CC843D}" type="presOf" srcId="{09AC638A-83BF-42F4-9BD3-C68704BA0C52}" destId="{E13B5AD4-E6A8-4AE6-9B54-F2AA3962C6F5}" srcOrd="0" destOrd="0" presId="urn:microsoft.com/office/officeart/2005/8/layout/lProcess3"/>
    <dgm:cxn modelId="{5BFCB3D7-D0D7-4E42-83C5-75BB86E339DD}" srcId="{8D2CD10E-7623-450E-B6EF-FE129C02E845}" destId="{09AC638A-83BF-42F4-9BD3-C68704BA0C52}" srcOrd="0" destOrd="0" parTransId="{72D3BB4B-CEF9-48ED-9233-7DFC1C6CAF7E}" sibTransId="{BD6A763B-1395-41D8-A96A-594966A1A057}"/>
    <dgm:cxn modelId="{5F007BDA-B572-462D-8FF8-21380E6EFED9}" srcId="{7ABB19B5-E0CB-4C8C-8D14-2B40254F5E6C}" destId="{6F046E0C-FDC6-4148-9E6A-6F24E320792B}" srcOrd="1" destOrd="0" parTransId="{D81E52BC-FB66-4BEE-BA43-C2B6738354FB}" sibTransId="{75F383FE-BE82-4BE1-87C4-0A03D7387EF2}"/>
    <dgm:cxn modelId="{FDD50CDF-B3A5-4453-BAB7-026703DD6EB9}" type="presOf" srcId="{6F88368C-7B2F-4159-AB29-654431B93F66}" destId="{BAB3D67B-10E9-4D93-B973-A08A225EAC94}" srcOrd="0" destOrd="0" presId="urn:microsoft.com/office/officeart/2005/8/layout/lProcess3"/>
    <dgm:cxn modelId="{F8A2CCEF-9DE1-4842-A9B0-82855885F6C8}" type="presOf" srcId="{00D71D0E-D749-496D-BD2E-ED04D3592A0B}" destId="{D3CC879D-E76F-45FC-BD03-59A5CB4593D8}" srcOrd="0" destOrd="0" presId="urn:microsoft.com/office/officeart/2005/8/layout/lProcess3"/>
    <dgm:cxn modelId="{29AC1EF7-D3A4-4950-B3EA-900362068914}" srcId="{ABEC348D-703B-4F8A-93B8-D181933B3997}" destId="{7ABB19B5-E0CB-4C8C-8D14-2B40254F5E6C}" srcOrd="2" destOrd="0" parTransId="{2DE28605-A31F-4E58-A4D3-2C016DC10827}" sibTransId="{1A2840AF-D6BC-48A4-867F-E37EC88E9643}"/>
    <dgm:cxn modelId="{E1B7938B-1FB2-401F-A9AD-E1249341A87A}" type="presParOf" srcId="{A30B2B00-66EB-4F7C-BCE4-AC60DE7A3878}" destId="{0CB9787C-7654-4DB4-8122-B7EC162BAC2B}" srcOrd="0" destOrd="0" presId="urn:microsoft.com/office/officeart/2005/8/layout/lProcess3"/>
    <dgm:cxn modelId="{7564EB1F-B333-40E1-B7A6-24194506B4AC}" type="presParOf" srcId="{0CB9787C-7654-4DB4-8122-B7EC162BAC2B}" destId="{40682867-4498-4F1C-83A1-F59CDC264FDE}" srcOrd="0" destOrd="0" presId="urn:microsoft.com/office/officeart/2005/8/layout/lProcess3"/>
    <dgm:cxn modelId="{C8F2BA86-82EC-4BF8-896A-ACECA8E703A5}" type="presParOf" srcId="{0CB9787C-7654-4DB4-8122-B7EC162BAC2B}" destId="{D528D989-0EE0-40B2-A819-B178A6031F67}" srcOrd="1" destOrd="0" presId="urn:microsoft.com/office/officeart/2005/8/layout/lProcess3"/>
    <dgm:cxn modelId="{18091341-B043-4BD7-9BA3-C3A6DE1F0C42}" type="presParOf" srcId="{0CB9787C-7654-4DB4-8122-B7EC162BAC2B}" destId="{9730006B-06FB-449F-9FCC-483A01C614F4}" srcOrd="2" destOrd="0" presId="urn:microsoft.com/office/officeart/2005/8/layout/lProcess3"/>
    <dgm:cxn modelId="{9600A684-3557-4EC0-9B18-5F8F8184B950}" type="presParOf" srcId="{0CB9787C-7654-4DB4-8122-B7EC162BAC2B}" destId="{B1DA788F-CA43-4DBA-8BFE-3C0947D75316}" srcOrd="3" destOrd="0" presId="urn:microsoft.com/office/officeart/2005/8/layout/lProcess3"/>
    <dgm:cxn modelId="{3E470062-4454-413A-9A56-F346B37FC6A0}" type="presParOf" srcId="{0CB9787C-7654-4DB4-8122-B7EC162BAC2B}" destId="{7EF1ED78-C86B-4E1A-8984-46F76D670988}" srcOrd="4" destOrd="0" presId="urn:microsoft.com/office/officeart/2005/8/layout/lProcess3"/>
    <dgm:cxn modelId="{5D4F05E2-DD59-47C1-9C84-2DCA48C761FD}" type="presParOf" srcId="{A30B2B00-66EB-4F7C-BCE4-AC60DE7A3878}" destId="{E2B417FC-E332-4B59-9C0A-C2FD385DCDC7}" srcOrd="1" destOrd="0" presId="urn:microsoft.com/office/officeart/2005/8/layout/lProcess3"/>
    <dgm:cxn modelId="{8950F958-5C7B-44C0-972D-401042663BEB}" type="presParOf" srcId="{A30B2B00-66EB-4F7C-BCE4-AC60DE7A3878}" destId="{32F2185C-7FA0-4782-AF77-B6A1BAEE2EC6}" srcOrd="2" destOrd="0" presId="urn:microsoft.com/office/officeart/2005/8/layout/lProcess3"/>
    <dgm:cxn modelId="{F253B12E-278E-4FDB-B483-707F8F08987D}" type="presParOf" srcId="{32F2185C-7FA0-4782-AF77-B6A1BAEE2EC6}" destId="{88DEEED9-8DEA-4EC7-899E-DBFFE700EAC9}" srcOrd="0" destOrd="0" presId="urn:microsoft.com/office/officeart/2005/8/layout/lProcess3"/>
    <dgm:cxn modelId="{C9EC1D82-5268-4527-AE48-33DECB430B71}" type="presParOf" srcId="{32F2185C-7FA0-4782-AF77-B6A1BAEE2EC6}" destId="{760510F8-5993-4456-ABA9-6B4FD7497467}" srcOrd="1" destOrd="0" presId="urn:microsoft.com/office/officeart/2005/8/layout/lProcess3"/>
    <dgm:cxn modelId="{9CE7A7DF-75FE-4035-BF6F-CC4FD12664B1}" type="presParOf" srcId="{32F2185C-7FA0-4782-AF77-B6A1BAEE2EC6}" destId="{E13B5AD4-E6A8-4AE6-9B54-F2AA3962C6F5}" srcOrd="2" destOrd="0" presId="urn:microsoft.com/office/officeart/2005/8/layout/lProcess3"/>
    <dgm:cxn modelId="{ED2B3443-43B5-4DB0-9CF5-5E57FFD6DB34}" type="presParOf" srcId="{32F2185C-7FA0-4782-AF77-B6A1BAEE2EC6}" destId="{26EF57F8-9296-4E9A-B903-E99AC9AA9F82}" srcOrd="3" destOrd="0" presId="urn:microsoft.com/office/officeart/2005/8/layout/lProcess3"/>
    <dgm:cxn modelId="{8B1BB562-1624-43CB-BA50-0C2994CBD1DF}" type="presParOf" srcId="{32F2185C-7FA0-4782-AF77-B6A1BAEE2EC6}" destId="{D3CC879D-E76F-45FC-BD03-59A5CB4593D8}" srcOrd="4" destOrd="0" presId="urn:microsoft.com/office/officeart/2005/8/layout/lProcess3"/>
    <dgm:cxn modelId="{14E1F42B-8D6C-47BB-A370-AED356477F70}" type="presParOf" srcId="{A30B2B00-66EB-4F7C-BCE4-AC60DE7A3878}" destId="{1F52AB66-3CAE-4186-AE71-58C277F66D97}" srcOrd="3" destOrd="0" presId="urn:microsoft.com/office/officeart/2005/8/layout/lProcess3"/>
    <dgm:cxn modelId="{1DF14A34-1AB5-4404-8911-92268634B112}" type="presParOf" srcId="{A30B2B00-66EB-4F7C-BCE4-AC60DE7A3878}" destId="{55A9F5AF-CF96-4DA0-B748-40B03926D035}" srcOrd="4" destOrd="0" presId="urn:microsoft.com/office/officeart/2005/8/layout/lProcess3"/>
    <dgm:cxn modelId="{8C5ADBA6-D324-4E9B-94A0-3E374A5111E8}" type="presParOf" srcId="{55A9F5AF-CF96-4DA0-B748-40B03926D035}" destId="{FCB15C55-ABCE-44D6-B687-8F11270C5BD8}" srcOrd="0" destOrd="0" presId="urn:microsoft.com/office/officeart/2005/8/layout/lProcess3"/>
    <dgm:cxn modelId="{6EB0B9C6-EF05-4CFD-AA90-B9328DFC41CC}" type="presParOf" srcId="{55A9F5AF-CF96-4DA0-B748-40B03926D035}" destId="{BC082FC4-C22A-46ED-989D-5199D1BD3354}" srcOrd="1" destOrd="0" presId="urn:microsoft.com/office/officeart/2005/8/layout/lProcess3"/>
    <dgm:cxn modelId="{027A3FA5-5875-4D50-8639-1D136C08F173}" type="presParOf" srcId="{55A9F5AF-CF96-4DA0-B748-40B03926D035}" destId="{BAB3D67B-10E9-4D93-B973-A08A225EAC94}" srcOrd="2" destOrd="0" presId="urn:microsoft.com/office/officeart/2005/8/layout/lProcess3"/>
    <dgm:cxn modelId="{5FC85A9C-52FF-4C2D-AFA4-C4A518C94FE3}" type="presParOf" srcId="{55A9F5AF-CF96-4DA0-B748-40B03926D035}" destId="{3A715453-E055-4AEB-978C-603F3365D5C0}" srcOrd="3" destOrd="0" presId="urn:microsoft.com/office/officeart/2005/8/layout/lProcess3"/>
    <dgm:cxn modelId="{6F442068-6062-4A74-ABF4-698B8396F0F1}" type="presParOf" srcId="{55A9F5AF-CF96-4DA0-B748-40B03926D035}" destId="{F7E9775C-EA76-402A-B0E9-FB302DB57E2D}"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39A469-1D32-43AD-9DB6-57E708C2DF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cs-CZ"/>
        </a:p>
      </dgm:t>
    </dgm:pt>
    <dgm:pt modelId="{006F731C-AC1D-4363-85D3-1AF27314463B}">
      <dgm:prSet phldrT="[Text]"/>
      <dgm:spPr/>
      <dgm:t>
        <a:bodyPr/>
        <a:lstStyle/>
        <a:p>
          <a:r>
            <a:rPr lang="cs-CZ" dirty="0"/>
            <a:t>1. fáze</a:t>
          </a:r>
        </a:p>
      </dgm:t>
    </dgm:pt>
    <dgm:pt modelId="{C9FAE397-1B6A-4461-AE3A-26FECC24F36A}" type="parTrans" cxnId="{FAA2EA8B-FDD2-4636-A614-F647E1008235}">
      <dgm:prSet/>
      <dgm:spPr/>
      <dgm:t>
        <a:bodyPr/>
        <a:lstStyle/>
        <a:p>
          <a:endParaRPr lang="cs-CZ"/>
        </a:p>
      </dgm:t>
    </dgm:pt>
    <dgm:pt modelId="{58AC72C9-FD11-477C-9A4B-EB4ADB210B45}" type="sibTrans" cxnId="{FAA2EA8B-FDD2-4636-A614-F647E1008235}">
      <dgm:prSet/>
      <dgm:spPr/>
      <dgm:t>
        <a:bodyPr/>
        <a:lstStyle/>
        <a:p>
          <a:endParaRPr lang="cs-CZ"/>
        </a:p>
      </dgm:t>
    </dgm:pt>
    <dgm:pt modelId="{3FC73430-60AA-4CC7-8E30-F80FC9E8CC6E}">
      <dgm:prSet phldrT="[Text]" custT="1"/>
      <dgm:spPr/>
      <dgm:t>
        <a:bodyPr/>
        <a:lstStyle/>
        <a:p>
          <a:r>
            <a:rPr lang="cs-CZ" sz="1800" dirty="0">
              <a:latin typeface="Calibri" panose="020F0502020204030204" pitchFamily="34" charset="0"/>
              <a:cs typeface="Calibri" panose="020F0502020204030204" pitchFamily="34" charset="0"/>
            </a:rPr>
            <a:t>Kontrola zadávacích podmínek před zahájením ZŘ</a:t>
          </a:r>
        </a:p>
      </dgm:t>
    </dgm:pt>
    <dgm:pt modelId="{B832EF2D-7FAC-4E6D-9B17-69058E886929}" type="parTrans" cxnId="{66FC222E-A115-4B49-8FB9-AD31161C091E}">
      <dgm:prSet/>
      <dgm:spPr/>
      <dgm:t>
        <a:bodyPr/>
        <a:lstStyle/>
        <a:p>
          <a:endParaRPr lang="cs-CZ"/>
        </a:p>
      </dgm:t>
    </dgm:pt>
    <dgm:pt modelId="{3F9114C1-BF93-4A9D-BC6E-3A32AADDD68A}" type="sibTrans" cxnId="{66FC222E-A115-4B49-8FB9-AD31161C091E}">
      <dgm:prSet/>
      <dgm:spPr/>
      <dgm:t>
        <a:bodyPr/>
        <a:lstStyle/>
        <a:p>
          <a:endParaRPr lang="cs-CZ"/>
        </a:p>
      </dgm:t>
    </dgm:pt>
    <dgm:pt modelId="{23A449C2-3345-4C49-990E-E65441B2E7A4}">
      <dgm:prSet phldrT="[Text]"/>
      <dgm:spPr/>
      <dgm:t>
        <a:bodyPr/>
        <a:lstStyle/>
        <a:p>
          <a:r>
            <a:rPr lang="cs-CZ" dirty="0"/>
            <a:t>2. fáze</a:t>
          </a:r>
        </a:p>
      </dgm:t>
    </dgm:pt>
    <dgm:pt modelId="{4E0F1344-FF7B-4724-9EF0-38246A15B9BE}" type="parTrans" cxnId="{3A8CA3C9-745C-44E1-8D1D-90BE8009CAA9}">
      <dgm:prSet/>
      <dgm:spPr/>
      <dgm:t>
        <a:bodyPr/>
        <a:lstStyle/>
        <a:p>
          <a:endParaRPr lang="cs-CZ"/>
        </a:p>
      </dgm:t>
    </dgm:pt>
    <dgm:pt modelId="{EE59E7C9-238F-4337-B814-D8A7422D009B}" type="sibTrans" cxnId="{3A8CA3C9-745C-44E1-8D1D-90BE8009CAA9}">
      <dgm:prSet/>
      <dgm:spPr/>
      <dgm:t>
        <a:bodyPr/>
        <a:lstStyle/>
        <a:p>
          <a:endParaRPr lang="cs-CZ"/>
        </a:p>
      </dgm:t>
    </dgm:pt>
    <dgm:pt modelId="{721C0F9D-26CD-4BE9-A2AF-43CF61D3156A}">
      <dgm:prSet phldrT="[Text]" custT="1"/>
      <dgm:spPr/>
      <dgm:t>
        <a:bodyPr/>
        <a:lstStyle/>
        <a:p>
          <a:r>
            <a:rPr lang="cs-CZ" sz="1800" dirty="0">
              <a:latin typeface="Calibri" panose="020F0502020204030204" pitchFamily="34" charset="0"/>
              <a:cs typeface="Calibri" panose="020F0502020204030204" pitchFamily="34" charset="0"/>
            </a:rPr>
            <a:t>Kontrola průběhu ZŘ před podpisem smlouvy</a:t>
          </a:r>
        </a:p>
      </dgm:t>
    </dgm:pt>
    <dgm:pt modelId="{A7A0FAB3-9E04-4268-BCA3-24CA73E7F89A}" type="parTrans" cxnId="{A1ABA81E-1F49-430E-9F36-7B7DEE987F21}">
      <dgm:prSet/>
      <dgm:spPr/>
      <dgm:t>
        <a:bodyPr/>
        <a:lstStyle/>
        <a:p>
          <a:endParaRPr lang="cs-CZ"/>
        </a:p>
      </dgm:t>
    </dgm:pt>
    <dgm:pt modelId="{3F2C51D3-E713-48E5-8478-742C829CEED9}" type="sibTrans" cxnId="{A1ABA81E-1F49-430E-9F36-7B7DEE987F21}">
      <dgm:prSet/>
      <dgm:spPr/>
      <dgm:t>
        <a:bodyPr/>
        <a:lstStyle/>
        <a:p>
          <a:endParaRPr lang="cs-CZ"/>
        </a:p>
      </dgm:t>
    </dgm:pt>
    <dgm:pt modelId="{60846F43-9E1D-4D78-BA1F-DCB8C1E4D199}">
      <dgm:prSet phldrT="[Text]"/>
      <dgm:spPr/>
      <dgm:t>
        <a:bodyPr/>
        <a:lstStyle/>
        <a:p>
          <a:r>
            <a:rPr lang="cs-CZ" dirty="0"/>
            <a:t>3. fáze</a:t>
          </a:r>
        </a:p>
      </dgm:t>
    </dgm:pt>
    <dgm:pt modelId="{CA547B06-5A98-4FA9-82C1-41DACAF8E901}" type="parTrans" cxnId="{3A47D630-F7DF-45DA-8EDD-15908FC42D64}">
      <dgm:prSet/>
      <dgm:spPr/>
      <dgm:t>
        <a:bodyPr/>
        <a:lstStyle/>
        <a:p>
          <a:endParaRPr lang="cs-CZ"/>
        </a:p>
      </dgm:t>
    </dgm:pt>
    <dgm:pt modelId="{1619C2C3-8C07-46A0-AE62-988CB7255910}" type="sibTrans" cxnId="{3A47D630-F7DF-45DA-8EDD-15908FC42D64}">
      <dgm:prSet/>
      <dgm:spPr/>
      <dgm:t>
        <a:bodyPr/>
        <a:lstStyle/>
        <a:p>
          <a:endParaRPr lang="cs-CZ"/>
        </a:p>
      </dgm:t>
    </dgm:pt>
    <dgm:pt modelId="{53161DA6-61A0-4DBE-B23B-F2626E19CCA6}">
      <dgm:prSet phldrT="[Text]" custT="1"/>
      <dgm:spPr/>
      <dgm:t>
        <a:bodyPr/>
        <a:lstStyle/>
        <a:p>
          <a:r>
            <a:rPr lang="cs-CZ" sz="1800" dirty="0">
              <a:latin typeface="Calibri" panose="020F0502020204030204" pitchFamily="34" charset="0"/>
              <a:cs typeface="Calibri" panose="020F0502020204030204" pitchFamily="34" charset="0"/>
            </a:rPr>
            <a:t>Kontrola dokončení ZŘ po podpisu smlouvy</a:t>
          </a:r>
        </a:p>
      </dgm:t>
    </dgm:pt>
    <dgm:pt modelId="{7394C4A2-EC3C-46FF-BD37-940F7F079434}" type="parTrans" cxnId="{2AA8BD9A-8FF7-4D9C-A2E2-60193BB64D15}">
      <dgm:prSet/>
      <dgm:spPr/>
      <dgm:t>
        <a:bodyPr/>
        <a:lstStyle/>
        <a:p>
          <a:endParaRPr lang="cs-CZ"/>
        </a:p>
      </dgm:t>
    </dgm:pt>
    <dgm:pt modelId="{AB5969D3-12DF-400D-AFF0-CC9BA760C5AB}" type="sibTrans" cxnId="{2AA8BD9A-8FF7-4D9C-A2E2-60193BB64D15}">
      <dgm:prSet/>
      <dgm:spPr/>
      <dgm:t>
        <a:bodyPr/>
        <a:lstStyle/>
        <a:p>
          <a:endParaRPr lang="cs-CZ"/>
        </a:p>
      </dgm:t>
    </dgm:pt>
    <dgm:pt modelId="{CFFFB974-1F33-4A0C-A0CD-E27BDB80E39B}">
      <dgm:prSet/>
      <dgm:spPr/>
      <dgm:t>
        <a:bodyPr/>
        <a:lstStyle/>
        <a:p>
          <a:r>
            <a:rPr lang="cs-CZ" dirty="0"/>
            <a:t>4. fáze</a:t>
          </a:r>
        </a:p>
      </dgm:t>
    </dgm:pt>
    <dgm:pt modelId="{5B262DAA-725B-472C-BAAD-B14157E983FF}" type="parTrans" cxnId="{A80D6B68-D963-4FDF-AC43-82EC4ED95EAC}">
      <dgm:prSet/>
      <dgm:spPr/>
      <dgm:t>
        <a:bodyPr/>
        <a:lstStyle/>
        <a:p>
          <a:endParaRPr lang="cs-CZ"/>
        </a:p>
      </dgm:t>
    </dgm:pt>
    <dgm:pt modelId="{2D357FC2-4B2A-49D6-B6B8-A63C9D1529DC}" type="sibTrans" cxnId="{A80D6B68-D963-4FDF-AC43-82EC4ED95EAC}">
      <dgm:prSet/>
      <dgm:spPr/>
      <dgm:t>
        <a:bodyPr/>
        <a:lstStyle/>
        <a:p>
          <a:endParaRPr lang="cs-CZ"/>
        </a:p>
      </dgm:t>
    </dgm:pt>
    <dgm:pt modelId="{E8CA880F-3DB9-45DC-96EF-36EBE23123E9}">
      <dgm:prSet/>
      <dgm:spPr/>
      <dgm:t>
        <a:bodyPr/>
        <a:lstStyle/>
        <a:p>
          <a:r>
            <a:rPr lang="cs-CZ" dirty="0"/>
            <a:t>5. fáze</a:t>
          </a:r>
        </a:p>
      </dgm:t>
    </dgm:pt>
    <dgm:pt modelId="{09BF7473-E55E-4225-8A3E-FEDCEB0AB2D1}" type="parTrans" cxnId="{3BC61884-FD0D-4C4C-9094-5DDCF7A0DA6B}">
      <dgm:prSet/>
      <dgm:spPr/>
      <dgm:t>
        <a:bodyPr/>
        <a:lstStyle/>
        <a:p>
          <a:endParaRPr lang="cs-CZ"/>
        </a:p>
      </dgm:t>
    </dgm:pt>
    <dgm:pt modelId="{A28A32B2-137C-4417-94DC-BA01CB96CAB1}" type="sibTrans" cxnId="{3BC61884-FD0D-4C4C-9094-5DDCF7A0DA6B}">
      <dgm:prSet/>
      <dgm:spPr/>
      <dgm:t>
        <a:bodyPr/>
        <a:lstStyle/>
        <a:p>
          <a:endParaRPr lang="cs-CZ"/>
        </a:p>
      </dgm:t>
    </dgm:pt>
    <dgm:pt modelId="{B47E46AD-2742-4AB5-8C0D-27F163BFA677}">
      <dgm:prSet/>
      <dgm:spPr/>
      <dgm:t>
        <a:bodyPr/>
        <a:lstStyle/>
        <a:p>
          <a:r>
            <a:rPr lang="cs-CZ" dirty="0"/>
            <a:t>6. fáze</a:t>
          </a:r>
        </a:p>
      </dgm:t>
    </dgm:pt>
    <dgm:pt modelId="{7067D538-4A53-45B9-AFC2-1010B6720CD6}" type="parTrans" cxnId="{926C1708-745F-4666-9CEC-D14E2D1B5836}">
      <dgm:prSet/>
      <dgm:spPr/>
      <dgm:t>
        <a:bodyPr/>
        <a:lstStyle/>
        <a:p>
          <a:endParaRPr lang="cs-CZ"/>
        </a:p>
      </dgm:t>
    </dgm:pt>
    <dgm:pt modelId="{ABAD1AD1-B165-44C2-A566-CDB8A3C41BF9}" type="sibTrans" cxnId="{926C1708-745F-4666-9CEC-D14E2D1B5836}">
      <dgm:prSet/>
      <dgm:spPr/>
      <dgm:t>
        <a:bodyPr/>
        <a:lstStyle/>
        <a:p>
          <a:endParaRPr lang="cs-CZ"/>
        </a:p>
      </dgm:t>
    </dgm:pt>
    <dgm:pt modelId="{FE63E299-6596-415F-BB2C-71AC2262C98C}">
      <dgm:prSet custT="1"/>
      <dgm:spPr/>
      <dgm:t>
        <a:bodyPr/>
        <a:lstStyle/>
        <a:p>
          <a:r>
            <a:rPr lang="cs-CZ" sz="1800" dirty="0">
              <a:latin typeface="Calibri" panose="020F0502020204030204" pitchFamily="34" charset="0"/>
              <a:cs typeface="Calibri" panose="020F0502020204030204" pitchFamily="34" charset="0"/>
            </a:rPr>
            <a:t>Kontrola dodatku ke smlouvě před jeho uzavřením</a:t>
          </a:r>
        </a:p>
      </dgm:t>
    </dgm:pt>
    <dgm:pt modelId="{F81A3775-D30B-4F24-BB7D-8617F73EA3A1}" type="parTrans" cxnId="{D16DA36F-00FF-410F-A430-55010B36D695}">
      <dgm:prSet/>
      <dgm:spPr/>
      <dgm:t>
        <a:bodyPr/>
        <a:lstStyle/>
        <a:p>
          <a:endParaRPr lang="cs-CZ"/>
        </a:p>
      </dgm:t>
    </dgm:pt>
    <dgm:pt modelId="{AB3C37D4-3A49-4729-BD6C-3171774D4FDE}" type="sibTrans" cxnId="{D16DA36F-00FF-410F-A430-55010B36D695}">
      <dgm:prSet/>
      <dgm:spPr/>
      <dgm:t>
        <a:bodyPr/>
        <a:lstStyle/>
        <a:p>
          <a:endParaRPr lang="cs-CZ"/>
        </a:p>
      </dgm:t>
    </dgm:pt>
    <dgm:pt modelId="{36EA4103-6974-4E2C-80A9-A46FBBC01E6F}">
      <dgm:prSet custT="1"/>
      <dgm:spPr/>
      <dgm:t>
        <a:bodyPr/>
        <a:lstStyle/>
        <a:p>
          <a:r>
            <a:rPr lang="cs-CZ" sz="1800" dirty="0">
              <a:latin typeface="Calibri" panose="020F0502020204030204" pitchFamily="34" charset="0"/>
              <a:cs typeface="Calibri" panose="020F0502020204030204" pitchFamily="34" charset="0"/>
            </a:rPr>
            <a:t>Kontrola uzavřeného dodatku ke smlouvě</a:t>
          </a:r>
        </a:p>
      </dgm:t>
    </dgm:pt>
    <dgm:pt modelId="{2BA3C4F1-9B10-4D73-B3B8-F10DA36A2706}" type="parTrans" cxnId="{E3297A7A-1496-4AB3-B2CD-3094B28D3933}">
      <dgm:prSet/>
      <dgm:spPr/>
      <dgm:t>
        <a:bodyPr/>
        <a:lstStyle/>
        <a:p>
          <a:endParaRPr lang="cs-CZ"/>
        </a:p>
      </dgm:t>
    </dgm:pt>
    <dgm:pt modelId="{0346B6B5-FFB1-40CF-9AA8-643209FA544D}" type="sibTrans" cxnId="{E3297A7A-1496-4AB3-B2CD-3094B28D3933}">
      <dgm:prSet/>
      <dgm:spPr/>
      <dgm:t>
        <a:bodyPr/>
        <a:lstStyle/>
        <a:p>
          <a:endParaRPr lang="cs-CZ"/>
        </a:p>
      </dgm:t>
    </dgm:pt>
    <dgm:pt modelId="{A5DE2507-2E82-4137-9E96-D41235AF5B5F}">
      <dgm:prSet custT="1"/>
      <dgm:spPr/>
      <dgm:t>
        <a:bodyPr/>
        <a:lstStyle/>
        <a:p>
          <a:r>
            <a:rPr lang="cs-CZ" sz="1800" dirty="0">
              <a:latin typeface="Calibri" panose="020F0502020204030204" pitchFamily="34" charset="0"/>
              <a:cs typeface="Calibri" panose="020F0502020204030204" pitchFamily="34" charset="0"/>
            </a:rPr>
            <a:t>Kontrola dodatků / provedených změn smlouvy identifikovaných při ŽOP</a:t>
          </a:r>
        </a:p>
      </dgm:t>
    </dgm:pt>
    <dgm:pt modelId="{500B49CE-052A-4742-A90D-650EA9467C10}" type="parTrans" cxnId="{80D1FE87-4F6E-42AC-AF89-1C52E78CCCEA}">
      <dgm:prSet/>
      <dgm:spPr/>
      <dgm:t>
        <a:bodyPr/>
        <a:lstStyle/>
        <a:p>
          <a:endParaRPr lang="cs-CZ"/>
        </a:p>
      </dgm:t>
    </dgm:pt>
    <dgm:pt modelId="{EA21DC96-AC3E-4CB0-B2F5-A443BD99D1FF}" type="sibTrans" cxnId="{80D1FE87-4F6E-42AC-AF89-1C52E78CCCEA}">
      <dgm:prSet/>
      <dgm:spPr/>
      <dgm:t>
        <a:bodyPr/>
        <a:lstStyle/>
        <a:p>
          <a:endParaRPr lang="cs-CZ"/>
        </a:p>
      </dgm:t>
    </dgm:pt>
    <dgm:pt modelId="{33FB58F9-1F29-434B-9295-CFBC6E2277BA}">
      <dgm:prSet/>
      <dgm:spPr/>
      <dgm:t>
        <a:bodyPr/>
        <a:lstStyle/>
        <a:p>
          <a:r>
            <a:rPr lang="cs-CZ" dirty="0"/>
            <a:t>7. fáze</a:t>
          </a:r>
        </a:p>
      </dgm:t>
    </dgm:pt>
    <dgm:pt modelId="{C7F17B92-201F-452C-BE80-0D1BDE837C85}" type="parTrans" cxnId="{4451C2E3-96B4-4DAF-9684-ED0AB88A95E8}">
      <dgm:prSet/>
      <dgm:spPr/>
      <dgm:t>
        <a:bodyPr/>
        <a:lstStyle/>
        <a:p>
          <a:endParaRPr lang="cs-CZ"/>
        </a:p>
      </dgm:t>
    </dgm:pt>
    <dgm:pt modelId="{C28EF8A1-9D5B-4F98-9E70-E74D6FD4BD81}" type="sibTrans" cxnId="{4451C2E3-96B4-4DAF-9684-ED0AB88A95E8}">
      <dgm:prSet/>
      <dgm:spPr/>
      <dgm:t>
        <a:bodyPr/>
        <a:lstStyle/>
        <a:p>
          <a:endParaRPr lang="cs-CZ"/>
        </a:p>
      </dgm:t>
    </dgm:pt>
    <dgm:pt modelId="{74C71BE3-57D4-4EC8-A9AF-7C1622FB4600}">
      <dgm:prSet custT="1"/>
      <dgm:spPr/>
      <dgm:t>
        <a:bodyPr/>
        <a:lstStyle/>
        <a:p>
          <a:r>
            <a:rPr lang="cs-CZ" sz="1800" dirty="0">
              <a:latin typeface="Calibri" panose="020F0502020204030204" pitchFamily="34" charset="0"/>
              <a:cs typeface="Calibri" panose="020F0502020204030204" pitchFamily="34" charset="0"/>
            </a:rPr>
            <a:t>Kontrola dodatků / provedených změn v době udržitelnosti</a:t>
          </a:r>
        </a:p>
      </dgm:t>
    </dgm:pt>
    <dgm:pt modelId="{29D3C3AA-927D-41C0-B45B-BE1F2D7474B6}" type="parTrans" cxnId="{414DA204-3753-47D1-822E-859C413EA130}">
      <dgm:prSet/>
      <dgm:spPr/>
      <dgm:t>
        <a:bodyPr/>
        <a:lstStyle/>
        <a:p>
          <a:endParaRPr lang="cs-CZ"/>
        </a:p>
      </dgm:t>
    </dgm:pt>
    <dgm:pt modelId="{12FA3267-C37B-47F7-B762-DFB83DF41C82}" type="sibTrans" cxnId="{414DA204-3753-47D1-822E-859C413EA130}">
      <dgm:prSet/>
      <dgm:spPr/>
      <dgm:t>
        <a:bodyPr/>
        <a:lstStyle/>
        <a:p>
          <a:endParaRPr lang="cs-CZ"/>
        </a:p>
      </dgm:t>
    </dgm:pt>
    <dgm:pt modelId="{EC43BA53-7A4C-4900-BA6D-068621996995}" type="pres">
      <dgm:prSet presAssocID="{3F39A469-1D32-43AD-9DB6-57E708C2DF90}" presName="linearFlow" presStyleCnt="0">
        <dgm:presLayoutVars>
          <dgm:dir/>
          <dgm:animLvl val="lvl"/>
          <dgm:resizeHandles val="exact"/>
        </dgm:presLayoutVars>
      </dgm:prSet>
      <dgm:spPr/>
    </dgm:pt>
    <dgm:pt modelId="{3941550E-6E73-4C7C-94F9-7FA4726391FF}" type="pres">
      <dgm:prSet presAssocID="{006F731C-AC1D-4363-85D3-1AF27314463B}" presName="composite" presStyleCnt="0"/>
      <dgm:spPr/>
    </dgm:pt>
    <dgm:pt modelId="{DF87505E-9BE8-4DFE-AAE8-CFA848760476}" type="pres">
      <dgm:prSet presAssocID="{006F731C-AC1D-4363-85D3-1AF27314463B}" presName="parentText" presStyleLbl="alignNode1" presStyleIdx="0" presStyleCnt="7">
        <dgm:presLayoutVars>
          <dgm:chMax val="1"/>
          <dgm:bulletEnabled val="1"/>
        </dgm:presLayoutVars>
      </dgm:prSet>
      <dgm:spPr/>
    </dgm:pt>
    <dgm:pt modelId="{B2E5599F-7870-403F-8B3A-C681B6B16D15}" type="pres">
      <dgm:prSet presAssocID="{006F731C-AC1D-4363-85D3-1AF27314463B}" presName="descendantText" presStyleLbl="alignAcc1" presStyleIdx="0" presStyleCnt="7">
        <dgm:presLayoutVars>
          <dgm:bulletEnabled val="1"/>
        </dgm:presLayoutVars>
      </dgm:prSet>
      <dgm:spPr/>
    </dgm:pt>
    <dgm:pt modelId="{51902B51-E593-47B1-AF39-AF0A8FC90220}" type="pres">
      <dgm:prSet presAssocID="{58AC72C9-FD11-477C-9A4B-EB4ADB210B45}" presName="sp" presStyleCnt="0"/>
      <dgm:spPr/>
    </dgm:pt>
    <dgm:pt modelId="{D4496AA8-4A86-47F7-9630-590FD575D363}" type="pres">
      <dgm:prSet presAssocID="{23A449C2-3345-4C49-990E-E65441B2E7A4}" presName="composite" presStyleCnt="0"/>
      <dgm:spPr/>
    </dgm:pt>
    <dgm:pt modelId="{B7F8DF76-6C0C-48A7-91C7-39F7A32FF159}" type="pres">
      <dgm:prSet presAssocID="{23A449C2-3345-4C49-990E-E65441B2E7A4}" presName="parentText" presStyleLbl="alignNode1" presStyleIdx="1" presStyleCnt="7">
        <dgm:presLayoutVars>
          <dgm:chMax val="1"/>
          <dgm:bulletEnabled val="1"/>
        </dgm:presLayoutVars>
      </dgm:prSet>
      <dgm:spPr/>
    </dgm:pt>
    <dgm:pt modelId="{DE8709F2-E923-4626-B408-A6C63FF76F60}" type="pres">
      <dgm:prSet presAssocID="{23A449C2-3345-4C49-990E-E65441B2E7A4}" presName="descendantText" presStyleLbl="alignAcc1" presStyleIdx="1" presStyleCnt="7">
        <dgm:presLayoutVars>
          <dgm:bulletEnabled val="1"/>
        </dgm:presLayoutVars>
      </dgm:prSet>
      <dgm:spPr/>
    </dgm:pt>
    <dgm:pt modelId="{01D0AA50-3EAF-44C9-B59D-5851AEEA0072}" type="pres">
      <dgm:prSet presAssocID="{EE59E7C9-238F-4337-B814-D8A7422D009B}" presName="sp" presStyleCnt="0"/>
      <dgm:spPr/>
    </dgm:pt>
    <dgm:pt modelId="{640727D9-8260-48C0-973F-B6ACDB1A21C3}" type="pres">
      <dgm:prSet presAssocID="{60846F43-9E1D-4D78-BA1F-DCB8C1E4D199}" presName="composite" presStyleCnt="0"/>
      <dgm:spPr/>
    </dgm:pt>
    <dgm:pt modelId="{3E112618-E6B1-4C79-9EA9-C592C449328A}" type="pres">
      <dgm:prSet presAssocID="{60846F43-9E1D-4D78-BA1F-DCB8C1E4D199}" presName="parentText" presStyleLbl="alignNode1" presStyleIdx="2" presStyleCnt="7">
        <dgm:presLayoutVars>
          <dgm:chMax val="1"/>
          <dgm:bulletEnabled val="1"/>
        </dgm:presLayoutVars>
      </dgm:prSet>
      <dgm:spPr/>
    </dgm:pt>
    <dgm:pt modelId="{3EF87DE4-D9EF-41E6-9081-8C71D3A3CBC2}" type="pres">
      <dgm:prSet presAssocID="{60846F43-9E1D-4D78-BA1F-DCB8C1E4D199}" presName="descendantText" presStyleLbl="alignAcc1" presStyleIdx="2" presStyleCnt="7">
        <dgm:presLayoutVars>
          <dgm:bulletEnabled val="1"/>
        </dgm:presLayoutVars>
      </dgm:prSet>
      <dgm:spPr/>
    </dgm:pt>
    <dgm:pt modelId="{3AA1671C-7D53-4E93-816B-5B42FB1A2304}" type="pres">
      <dgm:prSet presAssocID="{1619C2C3-8C07-46A0-AE62-988CB7255910}" presName="sp" presStyleCnt="0"/>
      <dgm:spPr/>
    </dgm:pt>
    <dgm:pt modelId="{7983B004-A38A-4697-AB15-A3087507DDD5}" type="pres">
      <dgm:prSet presAssocID="{CFFFB974-1F33-4A0C-A0CD-E27BDB80E39B}" presName="composite" presStyleCnt="0"/>
      <dgm:spPr/>
    </dgm:pt>
    <dgm:pt modelId="{34AE0708-5404-45CA-9054-0B6698CBD1A6}" type="pres">
      <dgm:prSet presAssocID="{CFFFB974-1F33-4A0C-A0CD-E27BDB80E39B}" presName="parentText" presStyleLbl="alignNode1" presStyleIdx="3" presStyleCnt="7">
        <dgm:presLayoutVars>
          <dgm:chMax val="1"/>
          <dgm:bulletEnabled val="1"/>
        </dgm:presLayoutVars>
      </dgm:prSet>
      <dgm:spPr/>
    </dgm:pt>
    <dgm:pt modelId="{1C3C354B-FD5B-49FD-9DDF-2B775120F2A5}" type="pres">
      <dgm:prSet presAssocID="{CFFFB974-1F33-4A0C-A0CD-E27BDB80E39B}" presName="descendantText" presStyleLbl="alignAcc1" presStyleIdx="3" presStyleCnt="7">
        <dgm:presLayoutVars>
          <dgm:bulletEnabled val="1"/>
        </dgm:presLayoutVars>
      </dgm:prSet>
      <dgm:spPr/>
    </dgm:pt>
    <dgm:pt modelId="{28171288-E004-47ED-B6A9-7918B11D94B1}" type="pres">
      <dgm:prSet presAssocID="{2D357FC2-4B2A-49D6-B6B8-A63C9D1529DC}" presName="sp" presStyleCnt="0"/>
      <dgm:spPr/>
    </dgm:pt>
    <dgm:pt modelId="{8ED12F07-4E04-404B-8B96-1C644A85F2C7}" type="pres">
      <dgm:prSet presAssocID="{E8CA880F-3DB9-45DC-96EF-36EBE23123E9}" presName="composite" presStyleCnt="0"/>
      <dgm:spPr/>
    </dgm:pt>
    <dgm:pt modelId="{4FFD7B70-22BF-40B0-8EA6-0AD1CACF3CAF}" type="pres">
      <dgm:prSet presAssocID="{E8CA880F-3DB9-45DC-96EF-36EBE23123E9}" presName="parentText" presStyleLbl="alignNode1" presStyleIdx="4" presStyleCnt="7">
        <dgm:presLayoutVars>
          <dgm:chMax val="1"/>
          <dgm:bulletEnabled val="1"/>
        </dgm:presLayoutVars>
      </dgm:prSet>
      <dgm:spPr/>
    </dgm:pt>
    <dgm:pt modelId="{D94244C2-1B8E-46D1-A843-93B3BA77DE58}" type="pres">
      <dgm:prSet presAssocID="{E8CA880F-3DB9-45DC-96EF-36EBE23123E9}" presName="descendantText" presStyleLbl="alignAcc1" presStyleIdx="4" presStyleCnt="7">
        <dgm:presLayoutVars>
          <dgm:bulletEnabled val="1"/>
        </dgm:presLayoutVars>
      </dgm:prSet>
      <dgm:spPr/>
    </dgm:pt>
    <dgm:pt modelId="{73BBC59F-2999-44C8-99AC-32A15C0CCA06}" type="pres">
      <dgm:prSet presAssocID="{A28A32B2-137C-4417-94DC-BA01CB96CAB1}" presName="sp" presStyleCnt="0"/>
      <dgm:spPr/>
    </dgm:pt>
    <dgm:pt modelId="{0788AEFD-5F95-4C53-9E14-14BFB179F054}" type="pres">
      <dgm:prSet presAssocID="{B47E46AD-2742-4AB5-8C0D-27F163BFA677}" presName="composite" presStyleCnt="0"/>
      <dgm:spPr/>
    </dgm:pt>
    <dgm:pt modelId="{68412E67-0B66-4E3D-8710-75E336C77EB7}" type="pres">
      <dgm:prSet presAssocID="{B47E46AD-2742-4AB5-8C0D-27F163BFA677}" presName="parentText" presStyleLbl="alignNode1" presStyleIdx="5" presStyleCnt="7">
        <dgm:presLayoutVars>
          <dgm:chMax val="1"/>
          <dgm:bulletEnabled val="1"/>
        </dgm:presLayoutVars>
      </dgm:prSet>
      <dgm:spPr/>
    </dgm:pt>
    <dgm:pt modelId="{DBC773DC-DC83-468B-81D2-89296B46DFB8}" type="pres">
      <dgm:prSet presAssocID="{B47E46AD-2742-4AB5-8C0D-27F163BFA677}" presName="descendantText" presStyleLbl="alignAcc1" presStyleIdx="5" presStyleCnt="7">
        <dgm:presLayoutVars>
          <dgm:bulletEnabled val="1"/>
        </dgm:presLayoutVars>
      </dgm:prSet>
      <dgm:spPr/>
    </dgm:pt>
    <dgm:pt modelId="{A0DBF863-1688-40C2-833E-09E432465B67}" type="pres">
      <dgm:prSet presAssocID="{ABAD1AD1-B165-44C2-A566-CDB8A3C41BF9}" presName="sp" presStyleCnt="0"/>
      <dgm:spPr/>
    </dgm:pt>
    <dgm:pt modelId="{66A6186E-EC63-4810-8F68-178CFFED42C3}" type="pres">
      <dgm:prSet presAssocID="{33FB58F9-1F29-434B-9295-CFBC6E2277BA}" presName="composite" presStyleCnt="0"/>
      <dgm:spPr/>
    </dgm:pt>
    <dgm:pt modelId="{8685C34A-F491-47E5-B4E8-C117431058B5}" type="pres">
      <dgm:prSet presAssocID="{33FB58F9-1F29-434B-9295-CFBC6E2277BA}" presName="parentText" presStyleLbl="alignNode1" presStyleIdx="6" presStyleCnt="7">
        <dgm:presLayoutVars>
          <dgm:chMax val="1"/>
          <dgm:bulletEnabled val="1"/>
        </dgm:presLayoutVars>
      </dgm:prSet>
      <dgm:spPr/>
    </dgm:pt>
    <dgm:pt modelId="{D00060CB-01A6-44C4-906B-6AA5BD30B4B4}" type="pres">
      <dgm:prSet presAssocID="{33FB58F9-1F29-434B-9295-CFBC6E2277BA}" presName="descendantText" presStyleLbl="alignAcc1" presStyleIdx="6" presStyleCnt="7">
        <dgm:presLayoutVars>
          <dgm:bulletEnabled val="1"/>
        </dgm:presLayoutVars>
      </dgm:prSet>
      <dgm:spPr/>
    </dgm:pt>
  </dgm:ptLst>
  <dgm:cxnLst>
    <dgm:cxn modelId="{0202D503-5C86-4759-8DE3-D0F3026FB4D7}" type="presOf" srcId="{74C71BE3-57D4-4EC8-A9AF-7C1622FB4600}" destId="{D00060CB-01A6-44C4-906B-6AA5BD30B4B4}" srcOrd="0" destOrd="0" presId="urn:microsoft.com/office/officeart/2005/8/layout/chevron2"/>
    <dgm:cxn modelId="{414DA204-3753-47D1-822E-859C413EA130}" srcId="{33FB58F9-1F29-434B-9295-CFBC6E2277BA}" destId="{74C71BE3-57D4-4EC8-A9AF-7C1622FB4600}" srcOrd="0" destOrd="0" parTransId="{29D3C3AA-927D-41C0-B45B-BE1F2D7474B6}" sibTransId="{12FA3267-C37B-47F7-B762-DFB83DF41C82}"/>
    <dgm:cxn modelId="{E8222806-96DB-4D84-9E2E-9B0050B8401C}" type="presOf" srcId="{23A449C2-3345-4C49-990E-E65441B2E7A4}" destId="{B7F8DF76-6C0C-48A7-91C7-39F7A32FF159}" srcOrd="0" destOrd="0" presId="urn:microsoft.com/office/officeart/2005/8/layout/chevron2"/>
    <dgm:cxn modelId="{926C1708-745F-4666-9CEC-D14E2D1B5836}" srcId="{3F39A469-1D32-43AD-9DB6-57E708C2DF90}" destId="{B47E46AD-2742-4AB5-8C0D-27F163BFA677}" srcOrd="5" destOrd="0" parTransId="{7067D538-4A53-45B9-AFC2-1010B6720CD6}" sibTransId="{ABAD1AD1-B165-44C2-A566-CDB8A3C41BF9}"/>
    <dgm:cxn modelId="{A1ABA81E-1F49-430E-9F36-7B7DEE987F21}" srcId="{23A449C2-3345-4C49-990E-E65441B2E7A4}" destId="{721C0F9D-26CD-4BE9-A2AF-43CF61D3156A}" srcOrd="0" destOrd="0" parTransId="{A7A0FAB3-9E04-4268-BCA3-24CA73E7F89A}" sibTransId="{3F2C51D3-E713-48E5-8478-742C829CEED9}"/>
    <dgm:cxn modelId="{66FC222E-A115-4B49-8FB9-AD31161C091E}" srcId="{006F731C-AC1D-4363-85D3-1AF27314463B}" destId="{3FC73430-60AA-4CC7-8E30-F80FC9E8CC6E}" srcOrd="0" destOrd="0" parTransId="{B832EF2D-7FAC-4E6D-9B17-69058E886929}" sibTransId="{3F9114C1-BF93-4A9D-BC6E-3A32AADDD68A}"/>
    <dgm:cxn modelId="{3A47D630-F7DF-45DA-8EDD-15908FC42D64}" srcId="{3F39A469-1D32-43AD-9DB6-57E708C2DF90}" destId="{60846F43-9E1D-4D78-BA1F-DCB8C1E4D199}" srcOrd="2" destOrd="0" parTransId="{CA547B06-5A98-4FA9-82C1-41DACAF8E901}" sibTransId="{1619C2C3-8C07-46A0-AE62-988CB7255910}"/>
    <dgm:cxn modelId="{40E3163E-BAD4-435A-BCBE-EA20AD8D75FE}" type="presOf" srcId="{E8CA880F-3DB9-45DC-96EF-36EBE23123E9}" destId="{4FFD7B70-22BF-40B0-8EA6-0AD1CACF3CAF}" srcOrd="0" destOrd="0" presId="urn:microsoft.com/office/officeart/2005/8/layout/chevron2"/>
    <dgm:cxn modelId="{B1616A66-AD55-47BF-877D-D56DE00E4668}" type="presOf" srcId="{33FB58F9-1F29-434B-9295-CFBC6E2277BA}" destId="{8685C34A-F491-47E5-B4E8-C117431058B5}" srcOrd="0" destOrd="0" presId="urn:microsoft.com/office/officeart/2005/8/layout/chevron2"/>
    <dgm:cxn modelId="{1AC8E566-EF30-4132-8DF1-A5F666E5A868}" type="presOf" srcId="{3F39A469-1D32-43AD-9DB6-57E708C2DF90}" destId="{EC43BA53-7A4C-4900-BA6D-068621996995}" srcOrd="0" destOrd="0" presId="urn:microsoft.com/office/officeart/2005/8/layout/chevron2"/>
    <dgm:cxn modelId="{A80D6B68-D963-4FDF-AC43-82EC4ED95EAC}" srcId="{3F39A469-1D32-43AD-9DB6-57E708C2DF90}" destId="{CFFFB974-1F33-4A0C-A0CD-E27BDB80E39B}" srcOrd="3" destOrd="0" parTransId="{5B262DAA-725B-472C-BAAD-B14157E983FF}" sibTransId="{2D357FC2-4B2A-49D6-B6B8-A63C9D1529DC}"/>
    <dgm:cxn modelId="{FA14856B-4A0D-4C63-9CFB-FE0FBB28623A}" type="presOf" srcId="{CFFFB974-1F33-4A0C-A0CD-E27BDB80E39B}" destId="{34AE0708-5404-45CA-9054-0B6698CBD1A6}" srcOrd="0" destOrd="0" presId="urn:microsoft.com/office/officeart/2005/8/layout/chevron2"/>
    <dgm:cxn modelId="{F94F0B4C-0632-47BD-A8BD-A75CBA60F57A}" type="presOf" srcId="{36EA4103-6974-4E2C-80A9-A46FBBC01E6F}" destId="{D94244C2-1B8E-46D1-A843-93B3BA77DE58}" srcOrd="0" destOrd="0" presId="urn:microsoft.com/office/officeart/2005/8/layout/chevron2"/>
    <dgm:cxn modelId="{D16DA36F-00FF-410F-A430-55010B36D695}" srcId="{CFFFB974-1F33-4A0C-A0CD-E27BDB80E39B}" destId="{FE63E299-6596-415F-BB2C-71AC2262C98C}" srcOrd="0" destOrd="0" parTransId="{F81A3775-D30B-4F24-BB7D-8617F73EA3A1}" sibTransId="{AB3C37D4-3A49-4729-BD6C-3171774D4FDE}"/>
    <dgm:cxn modelId="{AEAC8451-E472-47A9-B1B4-4F3658223396}" type="presOf" srcId="{A5DE2507-2E82-4137-9E96-D41235AF5B5F}" destId="{DBC773DC-DC83-468B-81D2-89296B46DFB8}" srcOrd="0" destOrd="0" presId="urn:microsoft.com/office/officeart/2005/8/layout/chevron2"/>
    <dgm:cxn modelId="{D5294552-B1E2-4F06-B1F7-CF3A67D8FC48}" type="presOf" srcId="{721C0F9D-26CD-4BE9-A2AF-43CF61D3156A}" destId="{DE8709F2-E923-4626-B408-A6C63FF76F60}" srcOrd="0" destOrd="0" presId="urn:microsoft.com/office/officeart/2005/8/layout/chevron2"/>
    <dgm:cxn modelId="{E3297A7A-1496-4AB3-B2CD-3094B28D3933}" srcId="{E8CA880F-3DB9-45DC-96EF-36EBE23123E9}" destId="{36EA4103-6974-4E2C-80A9-A46FBBC01E6F}" srcOrd="0" destOrd="0" parTransId="{2BA3C4F1-9B10-4D73-B3B8-F10DA36A2706}" sibTransId="{0346B6B5-FFB1-40CF-9AA8-643209FA544D}"/>
    <dgm:cxn modelId="{EAB1CB7B-37AA-48C7-B414-0219ECDDAA24}" type="presOf" srcId="{3FC73430-60AA-4CC7-8E30-F80FC9E8CC6E}" destId="{B2E5599F-7870-403F-8B3A-C681B6B16D15}" srcOrd="0" destOrd="0" presId="urn:microsoft.com/office/officeart/2005/8/layout/chevron2"/>
    <dgm:cxn modelId="{8361E87B-4957-4F10-BE6E-32A1B861240B}" type="presOf" srcId="{53161DA6-61A0-4DBE-B23B-F2626E19CCA6}" destId="{3EF87DE4-D9EF-41E6-9081-8C71D3A3CBC2}" srcOrd="0" destOrd="0" presId="urn:microsoft.com/office/officeart/2005/8/layout/chevron2"/>
    <dgm:cxn modelId="{3BC61884-FD0D-4C4C-9094-5DDCF7A0DA6B}" srcId="{3F39A469-1D32-43AD-9DB6-57E708C2DF90}" destId="{E8CA880F-3DB9-45DC-96EF-36EBE23123E9}" srcOrd="4" destOrd="0" parTransId="{09BF7473-E55E-4225-8A3E-FEDCEB0AB2D1}" sibTransId="{A28A32B2-137C-4417-94DC-BA01CB96CAB1}"/>
    <dgm:cxn modelId="{99F7D185-4CA5-4877-B099-4E29FB6145AB}" type="presOf" srcId="{006F731C-AC1D-4363-85D3-1AF27314463B}" destId="{DF87505E-9BE8-4DFE-AAE8-CFA848760476}" srcOrd="0" destOrd="0" presId="urn:microsoft.com/office/officeart/2005/8/layout/chevron2"/>
    <dgm:cxn modelId="{80D1FE87-4F6E-42AC-AF89-1C52E78CCCEA}" srcId="{B47E46AD-2742-4AB5-8C0D-27F163BFA677}" destId="{A5DE2507-2E82-4137-9E96-D41235AF5B5F}" srcOrd="0" destOrd="0" parTransId="{500B49CE-052A-4742-A90D-650EA9467C10}" sibTransId="{EA21DC96-AC3E-4CB0-B2F5-A443BD99D1FF}"/>
    <dgm:cxn modelId="{FAA2EA8B-FDD2-4636-A614-F647E1008235}" srcId="{3F39A469-1D32-43AD-9DB6-57E708C2DF90}" destId="{006F731C-AC1D-4363-85D3-1AF27314463B}" srcOrd="0" destOrd="0" parTransId="{C9FAE397-1B6A-4461-AE3A-26FECC24F36A}" sibTransId="{58AC72C9-FD11-477C-9A4B-EB4ADB210B45}"/>
    <dgm:cxn modelId="{2AA8BD9A-8FF7-4D9C-A2E2-60193BB64D15}" srcId="{60846F43-9E1D-4D78-BA1F-DCB8C1E4D199}" destId="{53161DA6-61A0-4DBE-B23B-F2626E19CCA6}" srcOrd="0" destOrd="0" parTransId="{7394C4A2-EC3C-46FF-BD37-940F7F079434}" sibTransId="{AB5969D3-12DF-400D-AFF0-CC9BA760C5AB}"/>
    <dgm:cxn modelId="{3A8CA3C9-745C-44E1-8D1D-90BE8009CAA9}" srcId="{3F39A469-1D32-43AD-9DB6-57E708C2DF90}" destId="{23A449C2-3345-4C49-990E-E65441B2E7A4}" srcOrd="1" destOrd="0" parTransId="{4E0F1344-FF7B-4724-9EF0-38246A15B9BE}" sibTransId="{EE59E7C9-238F-4337-B814-D8A7422D009B}"/>
    <dgm:cxn modelId="{C5DB43DF-3AC7-407D-8857-7F5DAF4BB6F2}" type="presOf" srcId="{FE63E299-6596-415F-BB2C-71AC2262C98C}" destId="{1C3C354B-FD5B-49FD-9DDF-2B775120F2A5}" srcOrd="0" destOrd="0" presId="urn:microsoft.com/office/officeart/2005/8/layout/chevron2"/>
    <dgm:cxn modelId="{4451C2E3-96B4-4DAF-9684-ED0AB88A95E8}" srcId="{3F39A469-1D32-43AD-9DB6-57E708C2DF90}" destId="{33FB58F9-1F29-434B-9295-CFBC6E2277BA}" srcOrd="6" destOrd="0" parTransId="{C7F17B92-201F-452C-BE80-0D1BDE837C85}" sibTransId="{C28EF8A1-9D5B-4F98-9E70-E74D6FD4BD81}"/>
    <dgm:cxn modelId="{763726EA-51B3-44EF-AE04-74BB5AE20E57}" type="presOf" srcId="{B47E46AD-2742-4AB5-8C0D-27F163BFA677}" destId="{68412E67-0B66-4E3D-8710-75E336C77EB7}" srcOrd="0" destOrd="0" presId="urn:microsoft.com/office/officeart/2005/8/layout/chevron2"/>
    <dgm:cxn modelId="{B70041FB-0361-4EEE-A47E-58EFDA9BC2F4}" type="presOf" srcId="{60846F43-9E1D-4D78-BA1F-DCB8C1E4D199}" destId="{3E112618-E6B1-4C79-9EA9-C592C449328A}" srcOrd="0" destOrd="0" presId="urn:microsoft.com/office/officeart/2005/8/layout/chevron2"/>
    <dgm:cxn modelId="{09B4BF90-F2F2-46F5-9A22-8BBD7BCCD7AE}" type="presParOf" srcId="{EC43BA53-7A4C-4900-BA6D-068621996995}" destId="{3941550E-6E73-4C7C-94F9-7FA4726391FF}" srcOrd="0" destOrd="0" presId="urn:microsoft.com/office/officeart/2005/8/layout/chevron2"/>
    <dgm:cxn modelId="{34844A5D-8FF7-4D38-8CA6-FEB938FCB580}" type="presParOf" srcId="{3941550E-6E73-4C7C-94F9-7FA4726391FF}" destId="{DF87505E-9BE8-4DFE-AAE8-CFA848760476}" srcOrd="0" destOrd="0" presId="urn:microsoft.com/office/officeart/2005/8/layout/chevron2"/>
    <dgm:cxn modelId="{8020DBFC-2489-45D5-A6DB-EF0C46E34896}" type="presParOf" srcId="{3941550E-6E73-4C7C-94F9-7FA4726391FF}" destId="{B2E5599F-7870-403F-8B3A-C681B6B16D15}" srcOrd="1" destOrd="0" presId="urn:microsoft.com/office/officeart/2005/8/layout/chevron2"/>
    <dgm:cxn modelId="{0052DB35-CFD4-41A3-A532-E73C72158692}" type="presParOf" srcId="{EC43BA53-7A4C-4900-BA6D-068621996995}" destId="{51902B51-E593-47B1-AF39-AF0A8FC90220}" srcOrd="1" destOrd="0" presId="urn:microsoft.com/office/officeart/2005/8/layout/chevron2"/>
    <dgm:cxn modelId="{EE072AB4-BE47-4A6C-8DB8-7015070F7095}" type="presParOf" srcId="{EC43BA53-7A4C-4900-BA6D-068621996995}" destId="{D4496AA8-4A86-47F7-9630-590FD575D363}" srcOrd="2" destOrd="0" presId="urn:microsoft.com/office/officeart/2005/8/layout/chevron2"/>
    <dgm:cxn modelId="{972BDEFB-192E-44DC-922B-0922BEF706CD}" type="presParOf" srcId="{D4496AA8-4A86-47F7-9630-590FD575D363}" destId="{B7F8DF76-6C0C-48A7-91C7-39F7A32FF159}" srcOrd="0" destOrd="0" presId="urn:microsoft.com/office/officeart/2005/8/layout/chevron2"/>
    <dgm:cxn modelId="{2726731C-0941-40F4-9096-26DA503F4788}" type="presParOf" srcId="{D4496AA8-4A86-47F7-9630-590FD575D363}" destId="{DE8709F2-E923-4626-B408-A6C63FF76F60}" srcOrd="1" destOrd="0" presId="urn:microsoft.com/office/officeart/2005/8/layout/chevron2"/>
    <dgm:cxn modelId="{DCE1425D-1F60-47C1-9385-AF620F779E60}" type="presParOf" srcId="{EC43BA53-7A4C-4900-BA6D-068621996995}" destId="{01D0AA50-3EAF-44C9-B59D-5851AEEA0072}" srcOrd="3" destOrd="0" presId="urn:microsoft.com/office/officeart/2005/8/layout/chevron2"/>
    <dgm:cxn modelId="{BFE39F7C-C9CB-40C8-BDC0-8CA60AF19A16}" type="presParOf" srcId="{EC43BA53-7A4C-4900-BA6D-068621996995}" destId="{640727D9-8260-48C0-973F-B6ACDB1A21C3}" srcOrd="4" destOrd="0" presId="urn:microsoft.com/office/officeart/2005/8/layout/chevron2"/>
    <dgm:cxn modelId="{625E0CF6-55CC-497F-9C80-36B59B9FAEA2}" type="presParOf" srcId="{640727D9-8260-48C0-973F-B6ACDB1A21C3}" destId="{3E112618-E6B1-4C79-9EA9-C592C449328A}" srcOrd="0" destOrd="0" presId="urn:microsoft.com/office/officeart/2005/8/layout/chevron2"/>
    <dgm:cxn modelId="{EE54764D-26E7-4EB4-95F3-87C05B158431}" type="presParOf" srcId="{640727D9-8260-48C0-973F-B6ACDB1A21C3}" destId="{3EF87DE4-D9EF-41E6-9081-8C71D3A3CBC2}" srcOrd="1" destOrd="0" presId="urn:microsoft.com/office/officeart/2005/8/layout/chevron2"/>
    <dgm:cxn modelId="{954A57F6-507F-4C8A-AE7B-B519634C4E8D}" type="presParOf" srcId="{EC43BA53-7A4C-4900-BA6D-068621996995}" destId="{3AA1671C-7D53-4E93-816B-5B42FB1A2304}" srcOrd="5" destOrd="0" presId="urn:microsoft.com/office/officeart/2005/8/layout/chevron2"/>
    <dgm:cxn modelId="{4F49F2E1-68CA-4665-BEC5-CFB698D937EB}" type="presParOf" srcId="{EC43BA53-7A4C-4900-BA6D-068621996995}" destId="{7983B004-A38A-4697-AB15-A3087507DDD5}" srcOrd="6" destOrd="0" presId="urn:microsoft.com/office/officeart/2005/8/layout/chevron2"/>
    <dgm:cxn modelId="{CD44AECE-7867-4F72-B94F-6A35AFCB1A6E}" type="presParOf" srcId="{7983B004-A38A-4697-AB15-A3087507DDD5}" destId="{34AE0708-5404-45CA-9054-0B6698CBD1A6}" srcOrd="0" destOrd="0" presId="urn:microsoft.com/office/officeart/2005/8/layout/chevron2"/>
    <dgm:cxn modelId="{7C5A853C-7123-4709-9744-8AF3EAE4B4DD}" type="presParOf" srcId="{7983B004-A38A-4697-AB15-A3087507DDD5}" destId="{1C3C354B-FD5B-49FD-9DDF-2B775120F2A5}" srcOrd="1" destOrd="0" presId="urn:microsoft.com/office/officeart/2005/8/layout/chevron2"/>
    <dgm:cxn modelId="{59FFF35D-4F95-4CFC-A7CD-A35AD5C1C265}" type="presParOf" srcId="{EC43BA53-7A4C-4900-BA6D-068621996995}" destId="{28171288-E004-47ED-B6A9-7918B11D94B1}" srcOrd="7" destOrd="0" presId="urn:microsoft.com/office/officeart/2005/8/layout/chevron2"/>
    <dgm:cxn modelId="{DA49BF06-AE72-47EF-9EEE-976F12F102C2}" type="presParOf" srcId="{EC43BA53-7A4C-4900-BA6D-068621996995}" destId="{8ED12F07-4E04-404B-8B96-1C644A85F2C7}" srcOrd="8" destOrd="0" presId="urn:microsoft.com/office/officeart/2005/8/layout/chevron2"/>
    <dgm:cxn modelId="{D74F112F-6341-41FD-96F4-FA9B67CEECA1}" type="presParOf" srcId="{8ED12F07-4E04-404B-8B96-1C644A85F2C7}" destId="{4FFD7B70-22BF-40B0-8EA6-0AD1CACF3CAF}" srcOrd="0" destOrd="0" presId="urn:microsoft.com/office/officeart/2005/8/layout/chevron2"/>
    <dgm:cxn modelId="{B20B76AF-D21F-41D0-8BA9-F0F75DA31103}" type="presParOf" srcId="{8ED12F07-4E04-404B-8B96-1C644A85F2C7}" destId="{D94244C2-1B8E-46D1-A843-93B3BA77DE58}" srcOrd="1" destOrd="0" presId="urn:microsoft.com/office/officeart/2005/8/layout/chevron2"/>
    <dgm:cxn modelId="{92E8427D-69A9-499B-A087-D0CEB7471B7F}" type="presParOf" srcId="{EC43BA53-7A4C-4900-BA6D-068621996995}" destId="{73BBC59F-2999-44C8-99AC-32A15C0CCA06}" srcOrd="9" destOrd="0" presId="urn:microsoft.com/office/officeart/2005/8/layout/chevron2"/>
    <dgm:cxn modelId="{0EC543C0-41C1-4403-90D5-438D22D3B945}" type="presParOf" srcId="{EC43BA53-7A4C-4900-BA6D-068621996995}" destId="{0788AEFD-5F95-4C53-9E14-14BFB179F054}" srcOrd="10" destOrd="0" presId="urn:microsoft.com/office/officeart/2005/8/layout/chevron2"/>
    <dgm:cxn modelId="{28C1D731-167D-41A7-8BF3-7A5AD0EBA516}" type="presParOf" srcId="{0788AEFD-5F95-4C53-9E14-14BFB179F054}" destId="{68412E67-0B66-4E3D-8710-75E336C77EB7}" srcOrd="0" destOrd="0" presId="urn:microsoft.com/office/officeart/2005/8/layout/chevron2"/>
    <dgm:cxn modelId="{68543634-FFD3-4743-ACE5-0B9437158950}" type="presParOf" srcId="{0788AEFD-5F95-4C53-9E14-14BFB179F054}" destId="{DBC773DC-DC83-468B-81D2-89296B46DFB8}" srcOrd="1" destOrd="0" presId="urn:microsoft.com/office/officeart/2005/8/layout/chevron2"/>
    <dgm:cxn modelId="{A9F2865C-93DD-48F8-8402-E5179C5EB7CF}" type="presParOf" srcId="{EC43BA53-7A4C-4900-BA6D-068621996995}" destId="{A0DBF863-1688-40C2-833E-09E432465B67}" srcOrd="11" destOrd="0" presId="urn:microsoft.com/office/officeart/2005/8/layout/chevron2"/>
    <dgm:cxn modelId="{3C336F1B-D0BA-4A36-AF09-84F0F0FC6C8A}" type="presParOf" srcId="{EC43BA53-7A4C-4900-BA6D-068621996995}" destId="{66A6186E-EC63-4810-8F68-178CFFED42C3}" srcOrd="12" destOrd="0" presId="urn:microsoft.com/office/officeart/2005/8/layout/chevron2"/>
    <dgm:cxn modelId="{C6AD1106-0976-4FDA-8CBC-F746FA70B150}" type="presParOf" srcId="{66A6186E-EC63-4810-8F68-178CFFED42C3}" destId="{8685C34A-F491-47E5-B4E8-C117431058B5}" srcOrd="0" destOrd="0" presId="urn:microsoft.com/office/officeart/2005/8/layout/chevron2"/>
    <dgm:cxn modelId="{4359ABB3-4AF2-4C7A-B194-79F371FD6CB3}" type="presParOf" srcId="{66A6186E-EC63-4810-8F68-178CFFED42C3}" destId="{D00060CB-01A6-44C4-906B-6AA5BD30B4B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2867-4498-4F1C-83A1-F59CDC264FDE}">
      <dsp:nvSpPr>
        <dsp:cNvPr id="0" name=""/>
        <dsp:cNvSpPr/>
      </dsp:nvSpPr>
      <dsp:spPr>
        <a:xfrm>
          <a:off x="576886" y="1343"/>
          <a:ext cx="3039502"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Před podáním projektové žádosti</a:t>
          </a:r>
        </a:p>
      </dsp:txBody>
      <dsp:txXfrm>
        <a:off x="1099622" y="1343"/>
        <a:ext cx="1994030" cy="1045472"/>
      </dsp:txXfrm>
    </dsp:sp>
    <dsp:sp modelId="{9730006B-06FB-449F-9FCC-483A01C614F4}">
      <dsp:nvSpPr>
        <dsp:cNvPr id="0" name=""/>
        <dsp:cNvSpPr/>
      </dsp:nvSpPr>
      <dsp:spPr>
        <a:xfrm>
          <a:off x="3276610" y="90208"/>
          <a:ext cx="295142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710481" y="90208"/>
        <a:ext cx="2083687" cy="867742"/>
      </dsp:txXfrm>
    </dsp:sp>
    <dsp:sp modelId="{7EF1ED78-C86B-4E1A-8984-46F76D670988}">
      <dsp:nvSpPr>
        <dsp:cNvPr id="0" name=""/>
        <dsp:cNvSpPr/>
      </dsp:nvSpPr>
      <dsp:spPr>
        <a:xfrm>
          <a:off x="5924330" y="90208"/>
          <a:ext cx="2438594"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Dotazy jsou podávány prostřednictvím konzultačního servisu Centra - </a:t>
          </a:r>
          <a:r>
            <a:rPr lang="cs-CZ" sz="1100" kern="1200" dirty="0">
              <a:latin typeface="Calibri" panose="020F0502020204030204" pitchFamily="34" charset="0"/>
              <a:cs typeface="Calibri" panose="020F0502020204030204" pitchFamily="34" charset="0"/>
              <a:hlinkClick xmlns:r="http://schemas.openxmlformats.org/officeDocument/2006/relationships" r:id="rId1"/>
            </a:rPr>
            <a:t>https://ks.crr.cz/</a:t>
          </a:r>
          <a:r>
            <a:rPr lang="cs-CZ" sz="1100" kern="1200" dirty="0">
              <a:latin typeface="Calibri" panose="020F0502020204030204" pitchFamily="34" charset="0"/>
              <a:cs typeface="Calibri" panose="020F0502020204030204" pitchFamily="34" charset="0"/>
            </a:rPr>
            <a:t> </a:t>
          </a:r>
        </a:p>
      </dsp:txBody>
      <dsp:txXfrm>
        <a:off x="6358201" y="90208"/>
        <a:ext cx="1570852" cy="867742"/>
      </dsp:txXfrm>
    </dsp:sp>
    <dsp:sp modelId="{88DEEED9-8DEA-4EC7-899E-DBFFE700EAC9}">
      <dsp:nvSpPr>
        <dsp:cNvPr id="0" name=""/>
        <dsp:cNvSpPr/>
      </dsp:nvSpPr>
      <dsp:spPr>
        <a:xfrm>
          <a:off x="576886" y="1193181"/>
          <a:ext cx="2993527"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před vznikem povinnosti předkládat dokumentaci k VZ</a:t>
          </a:r>
        </a:p>
      </dsp:txBody>
      <dsp:txXfrm>
        <a:off x="1099622" y="1193181"/>
        <a:ext cx="1948055" cy="1045472"/>
      </dsp:txXfrm>
    </dsp:sp>
    <dsp:sp modelId="{E13B5AD4-E6A8-4AE6-9B54-F2AA3962C6F5}">
      <dsp:nvSpPr>
        <dsp:cNvPr id="0" name=""/>
        <dsp:cNvSpPr/>
      </dsp:nvSpPr>
      <dsp:spPr>
        <a:xfrm>
          <a:off x="3230635" y="1282046"/>
          <a:ext cx="295628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664506" y="1282046"/>
        <a:ext cx="2088547" cy="867742"/>
      </dsp:txXfrm>
    </dsp:sp>
    <dsp:sp modelId="{D3CC879D-E76F-45FC-BD03-59A5CB4593D8}">
      <dsp:nvSpPr>
        <dsp:cNvPr id="0" name=""/>
        <dsp:cNvSpPr/>
      </dsp:nvSpPr>
      <dsp:spPr>
        <a:xfrm>
          <a:off x="5882428" y="1282046"/>
          <a:ext cx="252113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 se s dotazem obrací na svého manažera projektu prostřednictvím MS2014+</a:t>
          </a:r>
        </a:p>
      </dsp:txBody>
      <dsp:txXfrm>
        <a:off x="6316299" y="1282046"/>
        <a:ext cx="1653396" cy="867742"/>
      </dsp:txXfrm>
    </dsp:sp>
    <dsp:sp modelId="{FCB15C55-ABCE-44D6-B687-8F11270C5BD8}">
      <dsp:nvSpPr>
        <dsp:cNvPr id="0" name=""/>
        <dsp:cNvSpPr/>
      </dsp:nvSpPr>
      <dsp:spPr>
        <a:xfrm>
          <a:off x="576886" y="2385020"/>
          <a:ext cx="2922539"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po vzniku povinnosti předkládat dokumentaci k VZ</a:t>
          </a:r>
        </a:p>
      </dsp:txBody>
      <dsp:txXfrm>
        <a:off x="1099622" y="2385020"/>
        <a:ext cx="1877067" cy="1045472"/>
      </dsp:txXfrm>
    </dsp:sp>
    <dsp:sp modelId="{BAB3D67B-10E9-4D93-B973-A08A225EAC94}">
      <dsp:nvSpPr>
        <dsp:cNvPr id="0" name=""/>
        <dsp:cNvSpPr/>
      </dsp:nvSpPr>
      <dsp:spPr>
        <a:xfrm>
          <a:off x="3159648" y="2473885"/>
          <a:ext cx="305440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Probíhá kontrola veřejné zakázky na základě dokumentace předložené žadatelem/příjemcem</a:t>
          </a:r>
        </a:p>
      </dsp:txBody>
      <dsp:txXfrm>
        <a:off x="3593519" y="2473885"/>
        <a:ext cx="2186666" cy="867742"/>
      </dsp:txXfrm>
    </dsp:sp>
    <dsp:sp modelId="{F7E9775C-EA76-402A-B0E9-FB302DB57E2D}">
      <dsp:nvSpPr>
        <dsp:cNvPr id="0" name=""/>
        <dsp:cNvSpPr/>
      </dsp:nvSpPr>
      <dsp:spPr>
        <a:xfrm>
          <a:off x="5910347" y="2473885"/>
          <a:ext cx="249399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Žadatel/příjemce předkládá dokumentaci ke kontrole prostřednictvím MS2014+</a:t>
          </a:r>
        </a:p>
      </dsp:txBody>
      <dsp:txXfrm>
        <a:off x="6344218" y="2473885"/>
        <a:ext cx="1626257" cy="867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505E-9BE8-4DFE-AAE8-CFA848760476}">
      <dsp:nvSpPr>
        <dsp:cNvPr id="0" name=""/>
        <dsp:cNvSpPr/>
      </dsp:nvSpPr>
      <dsp:spPr>
        <a:xfrm rot="5400000">
          <a:off x="-111039" y="115992"/>
          <a:ext cx="740265" cy="5181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1. fáze</a:t>
          </a:r>
        </a:p>
      </dsp:txBody>
      <dsp:txXfrm rot="-5400000">
        <a:off x="2" y="264045"/>
        <a:ext cx="518185" cy="222080"/>
      </dsp:txXfrm>
    </dsp:sp>
    <dsp:sp modelId="{B2E5599F-7870-403F-8B3A-C681B6B16D15}">
      <dsp:nvSpPr>
        <dsp:cNvPr id="0" name=""/>
        <dsp:cNvSpPr/>
      </dsp:nvSpPr>
      <dsp:spPr>
        <a:xfrm rot="5400000">
          <a:off x="3694449" y="-3171310"/>
          <a:ext cx="481172" cy="6833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zadávacích podmínek před zahájením ZŘ</a:t>
          </a:r>
        </a:p>
      </dsp:txBody>
      <dsp:txXfrm rot="-5400000">
        <a:off x="518186" y="28442"/>
        <a:ext cx="6810210" cy="434194"/>
      </dsp:txXfrm>
    </dsp:sp>
    <dsp:sp modelId="{B7F8DF76-6C0C-48A7-91C7-39F7A32FF159}">
      <dsp:nvSpPr>
        <dsp:cNvPr id="0" name=""/>
        <dsp:cNvSpPr/>
      </dsp:nvSpPr>
      <dsp:spPr>
        <a:xfrm rot="5400000">
          <a:off x="-111039" y="771594"/>
          <a:ext cx="740265" cy="5181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2. fáze</a:t>
          </a:r>
        </a:p>
      </dsp:txBody>
      <dsp:txXfrm rot="-5400000">
        <a:off x="2" y="919647"/>
        <a:ext cx="518185" cy="222080"/>
      </dsp:txXfrm>
    </dsp:sp>
    <dsp:sp modelId="{DE8709F2-E923-4626-B408-A6C63FF76F60}">
      <dsp:nvSpPr>
        <dsp:cNvPr id="0" name=""/>
        <dsp:cNvSpPr/>
      </dsp:nvSpPr>
      <dsp:spPr>
        <a:xfrm rot="5400000">
          <a:off x="3694449" y="-2515708"/>
          <a:ext cx="481172" cy="6833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průběhu ZŘ před podpisem smlouvy</a:t>
          </a:r>
        </a:p>
      </dsp:txBody>
      <dsp:txXfrm rot="-5400000">
        <a:off x="518186" y="684044"/>
        <a:ext cx="6810210" cy="434194"/>
      </dsp:txXfrm>
    </dsp:sp>
    <dsp:sp modelId="{3E112618-E6B1-4C79-9EA9-C592C449328A}">
      <dsp:nvSpPr>
        <dsp:cNvPr id="0" name=""/>
        <dsp:cNvSpPr/>
      </dsp:nvSpPr>
      <dsp:spPr>
        <a:xfrm rot="5400000">
          <a:off x="-111039" y="1427196"/>
          <a:ext cx="740265" cy="5181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3. fáze</a:t>
          </a:r>
        </a:p>
      </dsp:txBody>
      <dsp:txXfrm rot="-5400000">
        <a:off x="2" y="1575249"/>
        <a:ext cx="518185" cy="222080"/>
      </dsp:txXfrm>
    </dsp:sp>
    <dsp:sp modelId="{3EF87DE4-D9EF-41E6-9081-8C71D3A3CBC2}">
      <dsp:nvSpPr>
        <dsp:cNvPr id="0" name=""/>
        <dsp:cNvSpPr/>
      </dsp:nvSpPr>
      <dsp:spPr>
        <a:xfrm rot="5400000">
          <a:off x="3694449" y="-1860106"/>
          <a:ext cx="481172" cy="6833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dokončení ZŘ po podpisu smlouvy</a:t>
          </a:r>
        </a:p>
      </dsp:txBody>
      <dsp:txXfrm rot="-5400000">
        <a:off x="518186" y="1339646"/>
        <a:ext cx="6810210" cy="434194"/>
      </dsp:txXfrm>
    </dsp:sp>
    <dsp:sp modelId="{34AE0708-5404-45CA-9054-0B6698CBD1A6}">
      <dsp:nvSpPr>
        <dsp:cNvPr id="0" name=""/>
        <dsp:cNvSpPr/>
      </dsp:nvSpPr>
      <dsp:spPr>
        <a:xfrm rot="5400000">
          <a:off x="-111039" y="2082799"/>
          <a:ext cx="740265" cy="5181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4. fáze</a:t>
          </a:r>
        </a:p>
      </dsp:txBody>
      <dsp:txXfrm rot="-5400000">
        <a:off x="2" y="2230852"/>
        <a:ext cx="518185" cy="222080"/>
      </dsp:txXfrm>
    </dsp:sp>
    <dsp:sp modelId="{1C3C354B-FD5B-49FD-9DDF-2B775120F2A5}">
      <dsp:nvSpPr>
        <dsp:cNvPr id="0" name=""/>
        <dsp:cNvSpPr/>
      </dsp:nvSpPr>
      <dsp:spPr>
        <a:xfrm rot="5400000">
          <a:off x="3694449" y="-1204504"/>
          <a:ext cx="481172" cy="6833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dodatku ke smlouvě před jeho uzavřením</a:t>
          </a:r>
        </a:p>
      </dsp:txBody>
      <dsp:txXfrm rot="-5400000">
        <a:off x="518186" y="1995248"/>
        <a:ext cx="6810210" cy="434194"/>
      </dsp:txXfrm>
    </dsp:sp>
    <dsp:sp modelId="{4FFD7B70-22BF-40B0-8EA6-0AD1CACF3CAF}">
      <dsp:nvSpPr>
        <dsp:cNvPr id="0" name=""/>
        <dsp:cNvSpPr/>
      </dsp:nvSpPr>
      <dsp:spPr>
        <a:xfrm rot="5400000">
          <a:off x="-111039" y="2738401"/>
          <a:ext cx="740265" cy="5181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5. fáze</a:t>
          </a:r>
        </a:p>
      </dsp:txBody>
      <dsp:txXfrm rot="-5400000">
        <a:off x="2" y="2886454"/>
        <a:ext cx="518185" cy="222080"/>
      </dsp:txXfrm>
    </dsp:sp>
    <dsp:sp modelId="{D94244C2-1B8E-46D1-A843-93B3BA77DE58}">
      <dsp:nvSpPr>
        <dsp:cNvPr id="0" name=""/>
        <dsp:cNvSpPr/>
      </dsp:nvSpPr>
      <dsp:spPr>
        <a:xfrm rot="5400000">
          <a:off x="3694449" y="-548901"/>
          <a:ext cx="481172" cy="6833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uzavřeného dodatku ke smlouvě</a:t>
          </a:r>
        </a:p>
      </dsp:txBody>
      <dsp:txXfrm rot="-5400000">
        <a:off x="518186" y="2650851"/>
        <a:ext cx="6810210" cy="434194"/>
      </dsp:txXfrm>
    </dsp:sp>
    <dsp:sp modelId="{68412E67-0B66-4E3D-8710-75E336C77EB7}">
      <dsp:nvSpPr>
        <dsp:cNvPr id="0" name=""/>
        <dsp:cNvSpPr/>
      </dsp:nvSpPr>
      <dsp:spPr>
        <a:xfrm rot="5400000">
          <a:off x="-111039" y="3394003"/>
          <a:ext cx="740265" cy="5181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6. fáze</a:t>
          </a:r>
        </a:p>
      </dsp:txBody>
      <dsp:txXfrm rot="-5400000">
        <a:off x="2" y="3542056"/>
        <a:ext cx="518185" cy="222080"/>
      </dsp:txXfrm>
    </dsp:sp>
    <dsp:sp modelId="{DBC773DC-DC83-468B-81D2-89296B46DFB8}">
      <dsp:nvSpPr>
        <dsp:cNvPr id="0" name=""/>
        <dsp:cNvSpPr/>
      </dsp:nvSpPr>
      <dsp:spPr>
        <a:xfrm rot="5400000">
          <a:off x="3694449" y="106700"/>
          <a:ext cx="481172" cy="6833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dodatků / provedených změn smlouvy identifikovaných při ŽOP</a:t>
          </a:r>
        </a:p>
      </dsp:txBody>
      <dsp:txXfrm rot="-5400000">
        <a:off x="518186" y="3306453"/>
        <a:ext cx="6810210" cy="434194"/>
      </dsp:txXfrm>
    </dsp:sp>
    <dsp:sp modelId="{8685C34A-F491-47E5-B4E8-C117431058B5}">
      <dsp:nvSpPr>
        <dsp:cNvPr id="0" name=""/>
        <dsp:cNvSpPr/>
      </dsp:nvSpPr>
      <dsp:spPr>
        <a:xfrm rot="5400000">
          <a:off x="-111039" y="4049605"/>
          <a:ext cx="740265" cy="51818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7. fáze</a:t>
          </a:r>
        </a:p>
      </dsp:txBody>
      <dsp:txXfrm rot="-5400000">
        <a:off x="2" y="4197658"/>
        <a:ext cx="518185" cy="222080"/>
      </dsp:txXfrm>
    </dsp:sp>
    <dsp:sp modelId="{D00060CB-01A6-44C4-906B-6AA5BD30B4B4}">
      <dsp:nvSpPr>
        <dsp:cNvPr id="0" name=""/>
        <dsp:cNvSpPr/>
      </dsp:nvSpPr>
      <dsp:spPr>
        <a:xfrm rot="5400000">
          <a:off x="3694449" y="762302"/>
          <a:ext cx="481172" cy="683369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dodatků / provedených změn v době udržitelnosti</a:t>
          </a:r>
        </a:p>
      </dsp:txBody>
      <dsp:txXfrm rot="-5400000">
        <a:off x="518186" y="3962055"/>
        <a:ext cx="6810210" cy="43419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t>4/14/2023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t>4/14/2023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a:t>
            </a:fld>
            <a:endParaRPr lang="en-US" dirty="0"/>
          </a:p>
        </p:txBody>
      </p:sp>
    </p:spTree>
    <p:extLst>
      <p:ext uri="{BB962C8B-B14F-4D97-AF65-F5344CB8AC3E}">
        <p14:creationId xmlns:p14="http://schemas.microsoft.com/office/powerpoint/2010/main" val="1470156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12</a:t>
            </a:fld>
            <a:endParaRPr lang="en-US"/>
          </a:p>
        </p:txBody>
      </p:sp>
    </p:spTree>
    <p:extLst>
      <p:ext uri="{BB962C8B-B14F-4D97-AF65-F5344CB8AC3E}">
        <p14:creationId xmlns:p14="http://schemas.microsoft.com/office/powerpoint/2010/main" val="343539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13</a:t>
            </a:fld>
            <a:endParaRPr lang="en-US"/>
          </a:p>
        </p:txBody>
      </p:sp>
    </p:spTree>
    <p:extLst>
      <p:ext uri="{BB962C8B-B14F-4D97-AF65-F5344CB8AC3E}">
        <p14:creationId xmlns:p14="http://schemas.microsoft.com/office/powerpoint/2010/main" val="53350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14</a:t>
            </a:fld>
            <a:endParaRPr lang="en-US"/>
          </a:p>
        </p:txBody>
      </p:sp>
    </p:spTree>
    <p:extLst>
      <p:ext uri="{BB962C8B-B14F-4D97-AF65-F5344CB8AC3E}">
        <p14:creationId xmlns:p14="http://schemas.microsoft.com/office/powerpoint/2010/main" val="114643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15</a:t>
            </a:fld>
            <a:endParaRPr lang="en-US"/>
          </a:p>
        </p:txBody>
      </p:sp>
    </p:spTree>
    <p:extLst>
      <p:ext uri="{BB962C8B-B14F-4D97-AF65-F5344CB8AC3E}">
        <p14:creationId xmlns:p14="http://schemas.microsoft.com/office/powerpoint/2010/main" val="250505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16</a:t>
            </a:fld>
            <a:endParaRPr lang="en-US"/>
          </a:p>
        </p:txBody>
      </p:sp>
    </p:spTree>
    <p:extLst>
      <p:ext uri="{BB962C8B-B14F-4D97-AF65-F5344CB8AC3E}">
        <p14:creationId xmlns:p14="http://schemas.microsoft.com/office/powerpoint/2010/main" val="1323304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17</a:t>
            </a:fld>
            <a:endParaRPr lang="en-US"/>
          </a:p>
        </p:txBody>
      </p:sp>
    </p:spTree>
    <p:extLst>
      <p:ext uri="{BB962C8B-B14F-4D97-AF65-F5344CB8AC3E}">
        <p14:creationId xmlns:p14="http://schemas.microsoft.com/office/powerpoint/2010/main" val="24664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18</a:t>
            </a:fld>
            <a:endParaRPr lang="en-US"/>
          </a:p>
        </p:txBody>
      </p:sp>
    </p:spTree>
    <p:extLst>
      <p:ext uri="{BB962C8B-B14F-4D97-AF65-F5344CB8AC3E}">
        <p14:creationId xmlns:p14="http://schemas.microsoft.com/office/powerpoint/2010/main" val="3631926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19</a:t>
            </a:fld>
            <a:endParaRPr lang="en-US"/>
          </a:p>
        </p:txBody>
      </p:sp>
    </p:spTree>
    <p:extLst>
      <p:ext uri="{BB962C8B-B14F-4D97-AF65-F5344CB8AC3E}">
        <p14:creationId xmlns:p14="http://schemas.microsoft.com/office/powerpoint/2010/main" val="1186530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20</a:t>
            </a:fld>
            <a:endParaRPr lang="en-US"/>
          </a:p>
        </p:txBody>
      </p:sp>
    </p:spTree>
    <p:extLst>
      <p:ext uri="{BB962C8B-B14F-4D97-AF65-F5344CB8AC3E}">
        <p14:creationId xmlns:p14="http://schemas.microsoft.com/office/powerpoint/2010/main" val="1112014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21</a:t>
            </a:fld>
            <a:endParaRPr lang="en-US"/>
          </a:p>
        </p:txBody>
      </p:sp>
    </p:spTree>
    <p:extLst>
      <p:ext uri="{BB962C8B-B14F-4D97-AF65-F5344CB8AC3E}">
        <p14:creationId xmlns:p14="http://schemas.microsoft.com/office/powerpoint/2010/main" val="213516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a:t>
            </a:fld>
            <a:endParaRPr lang="en-US" dirty="0"/>
          </a:p>
        </p:txBody>
      </p:sp>
    </p:spTree>
    <p:extLst>
      <p:ext uri="{BB962C8B-B14F-4D97-AF65-F5344CB8AC3E}">
        <p14:creationId xmlns:p14="http://schemas.microsoft.com/office/powerpoint/2010/main" val="3067915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22</a:t>
            </a:fld>
            <a:endParaRPr lang="en-US"/>
          </a:p>
        </p:txBody>
      </p:sp>
    </p:spTree>
    <p:extLst>
      <p:ext uri="{BB962C8B-B14F-4D97-AF65-F5344CB8AC3E}">
        <p14:creationId xmlns:p14="http://schemas.microsoft.com/office/powerpoint/2010/main" val="424586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23</a:t>
            </a:fld>
            <a:endParaRPr lang="en-US"/>
          </a:p>
        </p:txBody>
      </p:sp>
    </p:spTree>
    <p:extLst>
      <p:ext uri="{BB962C8B-B14F-4D97-AF65-F5344CB8AC3E}">
        <p14:creationId xmlns:p14="http://schemas.microsoft.com/office/powerpoint/2010/main" val="1350052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25</a:t>
            </a:fld>
            <a:endParaRPr lang="en-US"/>
          </a:p>
        </p:txBody>
      </p:sp>
    </p:spTree>
    <p:extLst>
      <p:ext uri="{BB962C8B-B14F-4D97-AF65-F5344CB8AC3E}">
        <p14:creationId xmlns:p14="http://schemas.microsoft.com/office/powerpoint/2010/main" val="2913000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26</a:t>
            </a:fld>
            <a:endParaRPr lang="en-US"/>
          </a:p>
        </p:txBody>
      </p:sp>
    </p:spTree>
    <p:extLst>
      <p:ext uri="{BB962C8B-B14F-4D97-AF65-F5344CB8AC3E}">
        <p14:creationId xmlns:p14="http://schemas.microsoft.com/office/powerpoint/2010/main" val="3431681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28</a:t>
            </a:fld>
            <a:endParaRPr lang="en-US"/>
          </a:p>
        </p:txBody>
      </p:sp>
    </p:spTree>
    <p:extLst>
      <p:ext uri="{BB962C8B-B14F-4D97-AF65-F5344CB8AC3E}">
        <p14:creationId xmlns:p14="http://schemas.microsoft.com/office/powerpoint/2010/main" val="2175203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29</a:t>
            </a:fld>
            <a:endParaRPr lang="en-US"/>
          </a:p>
        </p:txBody>
      </p:sp>
    </p:spTree>
    <p:extLst>
      <p:ext uri="{BB962C8B-B14F-4D97-AF65-F5344CB8AC3E}">
        <p14:creationId xmlns:p14="http://schemas.microsoft.com/office/powerpoint/2010/main" val="3573876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31</a:t>
            </a:fld>
            <a:endParaRPr lang="en-US"/>
          </a:p>
        </p:txBody>
      </p:sp>
    </p:spTree>
    <p:extLst>
      <p:ext uri="{BB962C8B-B14F-4D97-AF65-F5344CB8AC3E}">
        <p14:creationId xmlns:p14="http://schemas.microsoft.com/office/powerpoint/2010/main" val="2802007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32</a:t>
            </a:fld>
            <a:endParaRPr lang="en-US"/>
          </a:p>
        </p:txBody>
      </p:sp>
    </p:spTree>
    <p:extLst>
      <p:ext uri="{BB962C8B-B14F-4D97-AF65-F5344CB8AC3E}">
        <p14:creationId xmlns:p14="http://schemas.microsoft.com/office/powerpoint/2010/main" val="4259141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33</a:t>
            </a:fld>
            <a:endParaRPr lang="en-US"/>
          </a:p>
        </p:txBody>
      </p:sp>
    </p:spTree>
    <p:extLst>
      <p:ext uri="{BB962C8B-B14F-4D97-AF65-F5344CB8AC3E}">
        <p14:creationId xmlns:p14="http://schemas.microsoft.com/office/powerpoint/2010/main" val="587991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34</a:t>
            </a:fld>
            <a:endParaRPr lang="en-US"/>
          </a:p>
        </p:txBody>
      </p:sp>
    </p:spTree>
    <p:extLst>
      <p:ext uri="{BB962C8B-B14F-4D97-AF65-F5344CB8AC3E}">
        <p14:creationId xmlns:p14="http://schemas.microsoft.com/office/powerpoint/2010/main" val="326961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a:t>
            </a:fld>
            <a:endParaRPr lang="en-US"/>
          </a:p>
        </p:txBody>
      </p:sp>
    </p:spTree>
    <p:extLst>
      <p:ext uri="{BB962C8B-B14F-4D97-AF65-F5344CB8AC3E}">
        <p14:creationId xmlns:p14="http://schemas.microsoft.com/office/powerpoint/2010/main" val="174153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35</a:t>
            </a:fld>
            <a:endParaRPr lang="en-US"/>
          </a:p>
        </p:txBody>
      </p:sp>
    </p:spTree>
    <p:extLst>
      <p:ext uri="{BB962C8B-B14F-4D97-AF65-F5344CB8AC3E}">
        <p14:creationId xmlns:p14="http://schemas.microsoft.com/office/powerpoint/2010/main" val="1513459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36</a:t>
            </a:fld>
            <a:endParaRPr lang="en-US"/>
          </a:p>
        </p:txBody>
      </p:sp>
    </p:spTree>
    <p:extLst>
      <p:ext uri="{BB962C8B-B14F-4D97-AF65-F5344CB8AC3E}">
        <p14:creationId xmlns:p14="http://schemas.microsoft.com/office/powerpoint/2010/main" val="896606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37</a:t>
            </a:fld>
            <a:endParaRPr lang="en-US"/>
          </a:p>
        </p:txBody>
      </p:sp>
    </p:spTree>
    <p:extLst>
      <p:ext uri="{BB962C8B-B14F-4D97-AF65-F5344CB8AC3E}">
        <p14:creationId xmlns:p14="http://schemas.microsoft.com/office/powerpoint/2010/main" val="2160461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38</a:t>
            </a:fld>
            <a:endParaRPr lang="en-US"/>
          </a:p>
        </p:txBody>
      </p:sp>
    </p:spTree>
    <p:extLst>
      <p:ext uri="{BB962C8B-B14F-4D97-AF65-F5344CB8AC3E}">
        <p14:creationId xmlns:p14="http://schemas.microsoft.com/office/powerpoint/2010/main" val="823171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40</a:t>
            </a:fld>
            <a:endParaRPr lang="en-US" dirty="0"/>
          </a:p>
        </p:txBody>
      </p:sp>
    </p:spTree>
    <p:extLst>
      <p:ext uri="{BB962C8B-B14F-4D97-AF65-F5344CB8AC3E}">
        <p14:creationId xmlns:p14="http://schemas.microsoft.com/office/powerpoint/2010/main" val="2641182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41</a:t>
            </a:fld>
            <a:endParaRPr lang="en-US" dirty="0"/>
          </a:p>
        </p:txBody>
      </p:sp>
    </p:spTree>
    <p:extLst>
      <p:ext uri="{BB962C8B-B14F-4D97-AF65-F5344CB8AC3E}">
        <p14:creationId xmlns:p14="http://schemas.microsoft.com/office/powerpoint/2010/main" val="1196204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42</a:t>
            </a:fld>
            <a:endParaRPr lang="en-US" dirty="0"/>
          </a:p>
        </p:txBody>
      </p:sp>
    </p:spTree>
    <p:extLst>
      <p:ext uri="{BB962C8B-B14F-4D97-AF65-F5344CB8AC3E}">
        <p14:creationId xmlns:p14="http://schemas.microsoft.com/office/powerpoint/2010/main" val="1006974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43</a:t>
            </a:fld>
            <a:endParaRPr lang="en-US" dirty="0"/>
          </a:p>
        </p:txBody>
      </p:sp>
    </p:spTree>
    <p:extLst>
      <p:ext uri="{BB962C8B-B14F-4D97-AF65-F5344CB8AC3E}">
        <p14:creationId xmlns:p14="http://schemas.microsoft.com/office/powerpoint/2010/main" val="1987633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44</a:t>
            </a:fld>
            <a:endParaRPr lang="en-US" dirty="0"/>
          </a:p>
        </p:txBody>
      </p:sp>
    </p:spTree>
    <p:extLst>
      <p:ext uri="{BB962C8B-B14F-4D97-AF65-F5344CB8AC3E}">
        <p14:creationId xmlns:p14="http://schemas.microsoft.com/office/powerpoint/2010/main" val="3978429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A35AD-0B81-F94A-83A1-9125CBB4FF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593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17575" y="744538"/>
            <a:ext cx="4962525" cy="3722687"/>
          </a:xfrm>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a:t>
            </a:fld>
            <a:endParaRPr lang="en-US"/>
          </a:p>
        </p:txBody>
      </p:sp>
    </p:spTree>
    <p:extLst>
      <p:ext uri="{BB962C8B-B14F-4D97-AF65-F5344CB8AC3E}">
        <p14:creationId xmlns:p14="http://schemas.microsoft.com/office/powerpoint/2010/main" val="548087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47</a:t>
            </a:fld>
            <a:endParaRPr lang="en-US"/>
          </a:p>
        </p:txBody>
      </p:sp>
    </p:spTree>
    <p:extLst>
      <p:ext uri="{BB962C8B-B14F-4D97-AF65-F5344CB8AC3E}">
        <p14:creationId xmlns:p14="http://schemas.microsoft.com/office/powerpoint/2010/main" val="203426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6</a:t>
            </a:fld>
            <a:endParaRPr lang="en-US" dirty="0"/>
          </a:p>
        </p:txBody>
      </p:sp>
    </p:spTree>
    <p:extLst>
      <p:ext uri="{BB962C8B-B14F-4D97-AF65-F5344CB8AC3E}">
        <p14:creationId xmlns:p14="http://schemas.microsoft.com/office/powerpoint/2010/main" val="62911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7</a:t>
            </a:fld>
            <a:endParaRPr lang="en-US" dirty="0"/>
          </a:p>
        </p:txBody>
      </p:sp>
    </p:spTree>
    <p:extLst>
      <p:ext uri="{BB962C8B-B14F-4D97-AF65-F5344CB8AC3E}">
        <p14:creationId xmlns:p14="http://schemas.microsoft.com/office/powerpoint/2010/main" val="378094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8</a:t>
            </a:fld>
            <a:endParaRPr lang="en-US" dirty="0"/>
          </a:p>
        </p:txBody>
      </p:sp>
    </p:spTree>
    <p:extLst>
      <p:ext uri="{BB962C8B-B14F-4D97-AF65-F5344CB8AC3E}">
        <p14:creationId xmlns:p14="http://schemas.microsoft.com/office/powerpoint/2010/main" val="92685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10</a:t>
            </a:fld>
            <a:endParaRPr lang="en-US"/>
          </a:p>
        </p:txBody>
      </p:sp>
    </p:spTree>
    <p:extLst>
      <p:ext uri="{BB962C8B-B14F-4D97-AF65-F5344CB8AC3E}">
        <p14:creationId xmlns:p14="http://schemas.microsoft.com/office/powerpoint/2010/main" val="410581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11</a:t>
            </a:fld>
            <a:endParaRPr lang="en-US"/>
          </a:p>
        </p:txBody>
      </p:sp>
    </p:spTree>
    <p:extLst>
      <p:ext uri="{BB962C8B-B14F-4D97-AF65-F5344CB8AC3E}">
        <p14:creationId xmlns:p14="http://schemas.microsoft.com/office/powerpoint/2010/main" val="3547657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sldNum="0"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rr.cz/irop/projekt/verejne-zakazky-v-projektech-irop-pohledem-centr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uohs.cz/"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irop.mmr.cz/cs/irop-2021-2027/dokumenty" TargetMode="External"/><Relationship Id="rId4" Type="http://schemas.openxmlformats.org/officeDocument/2006/relationships/hyperlink" Target="https://irop.mmr.cz/cs/zadatele-a-prijemci/dokumenty/zakladni-dokumenty/obecna-pravidla-pro-zadatele-a-prijemce/obecna-pravidla-aktualni-verz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portal-vz.cz/metodiky-stanoviska/metodicka-doporuceni/" TargetMode="External"/><Relationship Id="rId4" Type="http://schemas.openxmlformats.org/officeDocument/2006/relationships/hyperlink" Target="https://portal-vz.cz/metodiky-stanoviska/metodiky-k-zakonu-c-134-2016-sb-o-zadavani-verejnych-zakazek/metodicka-stanovisk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irop.mmr.cz/cs/irop-2021-2027/dokumenty" TargetMode="External"/><Relationship Id="rId4" Type="http://schemas.openxmlformats.org/officeDocument/2006/relationships/hyperlink" Target="https://irop.mmr.cz/cs/zadatele-a-prijemci/dokumenty/zakladni-dokumenty/obecna-pravidla-pro-zadatele-a-prijemce/obecna-pravidla-aktualni-verz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portal-vz.cz/metodiky-stanoviska/metodicka-doporuceni-k-zzvz/doporuceni-k-zadavani-zakazek-v-dobe-koronavirove-nakazy/" TargetMode="External"/><Relationship Id="rId4" Type="http://schemas.openxmlformats.org/officeDocument/2006/relationships/hyperlink" Target="https://portal-vz.cz/metodiky-stanoviska/metodiky-k-zakonu-c-134-2016-sb-o-zadavani-verejnych-zakazek/metodicka-stanovisk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portal-vz.cz/metodiky-stanoviska/metodicka-doporuceni/"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czso.cz/csu/czso/indexy-cen-stavebnich-praci-indexy-cen-stavebnich-del-a-indexy-nakladu-stavebni-vyroby-ctvrtletni-casove-rady-3-ctvrtleti-202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ckait.cz/metodicky-pokyn-pro-uplatneni-inflacni-dolozky-ve-smlouvach-na-sluzby" TargetMode="External"/><Relationship Id="rId4" Type="http://schemas.openxmlformats.org/officeDocument/2006/relationships/hyperlink" Target="https://www.komora.cz/legislativa/vzorova-inflacni-dolozk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crr.cz/irop/projekt/verejne-zakazky-v-projektech-irop-pohledem-centr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irop.mmr.cz/cs/zadatele-a-prijemci/dokumenty/zakladni-dokumenty/obecna-pravidla-pro-zadatele-a-prijemce/obecna-pravidla-aktualni-verz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crr.cz/irop/verejne-zakazky-v-projektech-irop-pohledem-centra/" TargetMode="External"/><Relationship Id="rId5" Type="http://schemas.openxmlformats.org/officeDocument/2006/relationships/hyperlink" Target="https://portal-vz.cz/metodiky-stanoviska/stanoviska/stanoviska-expertni-skupiny-mmr-k-zakonu-o-zadavani-verejnych-zakazek/" TargetMode="External"/><Relationship Id="rId4" Type="http://schemas.openxmlformats.org/officeDocument/2006/relationships/hyperlink" Target="https://portal-vz.cz/metodiky-stanoviska/metodiky-k-zakonu-c-134-2016-sb-o-zadavani-verejnych-zakazek/metodicka-stanoviska/"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hyperlink" Target="mailto:lukas.darilek@crr.cz" TargetMode="External"/><Relationship Id="rId5" Type="http://schemas.openxmlformats.org/officeDocument/2006/relationships/hyperlink" Target="mailto:helena.mertova@crr.cz" TargetMode="External"/><Relationship Id="rId4" Type="http://schemas.openxmlformats.org/officeDocument/2006/relationships/hyperlink" Target="mailto:tomas.vontor@crr.cz"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 y="2289207"/>
            <a:ext cx="9143999" cy="2456246"/>
          </a:xfrm>
          <a:prstGeom prst="rect">
            <a:avLst/>
          </a:prstGeom>
        </p:spPr>
        <p:txBody>
          <a:bodyPr>
            <a:noAutofit/>
          </a:bodyPr>
          <a:lstStyle/>
          <a:p>
            <a:pPr algn="ctr">
              <a:spcBef>
                <a:spcPts val="3000"/>
              </a:spcBef>
              <a:tabLst>
                <a:tab pos="177800" algn="l"/>
              </a:tabLst>
            </a:pPr>
            <a:r>
              <a:rPr lang="pl-PL" sz="5400" cap="all" dirty="0">
                <a:solidFill>
                  <a:schemeClr val="bg1"/>
                </a:solidFill>
              </a:rPr>
              <a:t>IROP ZAKÁZKY TOUR</a:t>
            </a:r>
            <a:r>
              <a:rPr lang="cs-CZ" sz="5400" dirty="0">
                <a:solidFill>
                  <a:srgbClr val="FF0000"/>
                </a:solidFill>
                <a:latin typeface="Calibri" panose="020F0502020204030204" pitchFamily="34" charset="0"/>
                <a:cs typeface="Calibri" panose="020F0502020204030204" pitchFamily="34" charset="0"/>
              </a:rPr>
              <a:t>.</a:t>
            </a:r>
            <a:endParaRPr lang="cs-CZ" sz="5400" cap="all"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0" y="5709383"/>
            <a:ext cx="9143999" cy="369888"/>
          </a:xfrm>
          <a:prstGeom prst="rect">
            <a:avLst/>
          </a:prstGeom>
        </p:spPr>
        <p:txBody>
          <a:bodyPr>
            <a:normAutofit fontScale="92500" lnSpcReduction="20000"/>
          </a:bodyPr>
          <a:lstStyle/>
          <a:p>
            <a:pPr algn="ctr"/>
            <a:r>
              <a:rPr lang="cs-CZ" sz="2000" b="1" dirty="0">
                <a:solidFill>
                  <a:schemeClr val="bg1"/>
                </a:solidFill>
                <a:latin typeface="Arial" panose="020B0604020202020204" pitchFamily="34" charset="0"/>
                <a:cs typeface="Arial" panose="020B0604020202020204" pitchFamily="34" charset="0"/>
              </a:rPr>
              <a:t>Praha, 19. 4. 2023</a:t>
            </a:r>
          </a:p>
          <a:p>
            <a:pPr algn="ctr"/>
            <a:endParaRPr lang="en-US" dirty="0"/>
          </a:p>
        </p:txBody>
      </p:sp>
    </p:spTree>
    <p:extLst>
      <p:ext uri="{BB962C8B-B14F-4D97-AF65-F5344CB8AC3E}">
        <p14:creationId xmlns:p14="http://schemas.microsoft.com/office/powerpoint/2010/main" val="16726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0" name="Obdélník 9">
            <a:extLst>
              <a:ext uri="{FF2B5EF4-FFF2-40B4-BE49-F238E27FC236}">
                <a16:creationId xmlns:a16="http://schemas.microsoft.com/office/drawing/2014/main" id="{EA8A8A36-5EAE-4321-8E9E-1BB2930928D5}"/>
              </a:ext>
            </a:extLst>
          </p:cNvPr>
          <p:cNvSpPr/>
          <p:nvPr/>
        </p:nvSpPr>
        <p:spPr>
          <a:xfrm>
            <a:off x="1140127" y="1088007"/>
            <a:ext cx="6687361" cy="4681986"/>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894267" y="969803"/>
            <a:ext cx="7213410" cy="50565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algn="just">
              <a:spcBef>
                <a:spcPts val="1200"/>
              </a:spcBef>
            </a:pPr>
            <a:r>
              <a:rPr lang="cs-CZ" sz="1600" dirty="0">
                <a:latin typeface="Calibri" panose="020F0502020204030204" pitchFamily="34" charset="0"/>
                <a:cs typeface="Calibri" panose="020F0502020204030204" pitchFamily="34" charset="0"/>
              </a:rPr>
              <a:t>Jednou ze základních součástí každého projektu jsou veřejné zakázky. Zadávání veřejných zakázek je věcně i právně složitý proces, jehož nedodržení může pro příjemce finančních prostředků IROP znamenat neposkytnutí části dotace z důvodu uložení finanční opravy. </a:t>
            </a:r>
          </a:p>
          <a:p>
            <a:pPr algn="just">
              <a:spcBef>
                <a:spcPts val="1200"/>
              </a:spcBef>
            </a:pPr>
            <a:r>
              <a:rPr lang="cs-CZ" sz="1600" dirty="0">
                <a:latin typeface="Calibri" panose="020F0502020204030204" pitchFamily="34" charset="0"/>
                <a:cs typeface="Calibri" panose="020F0502020204030204" pitchFamily="34" charset="0"/>
              </a:rPr>
              <a:t>Prostřednictvím této prezentace bychom proto rádi přispěli ke správnému zadávání veřejných zakázek podle zákona i zakázek realizovaných mimo režim zákona a pomohli tak Vám zadavatelům, příjemcům dotace při přípravách a následné realizaci zadávacích, popř. výběrových řízení, to vše s využitím zkušeností z dosud provedených kontrol veřejných zakázek zakázek financovaných z IROP. </a:t>
            </a:r>
          </a:p>
          <a:p>
            <a:pPr algn="just">
              <a:spcBef>
                <a:spcPts val="1200"/>
              </a:spcBef>
            </a:pPr>
            <a:r>
              <a:rPr lang="cs-CZ" sz="1600" dirty="0">
                <a:latin typeface="Calibri" panose="020F0502020204030204" pitchFamily="34" charset="0"/>
                <a:cs typeface="Calibri" panose="020F0502020204030204" pitchFamily="34" charset="0"/>
              </a:rPr>
              <a:t>Podrobné informace k nejčastějším pochybením při zadávání veřejných zakázek z pohledu IROP, jakožto i další informace (stanoviska, články) k tématu veřejných zakázek, je možné dohledat i na webových stránkách Centra – viz </a:t>
            </a:r>
            <a:r>
              <a:rPr lang="cs-CZ" sz="1600" dirty="0">
                <a:latin typeface="Calibri" panose="020F0502020204030204" pitchFamily="34" charset="0"/>
                <a:cs typeface="Calibri" panose="020F0502020204030204" pitchFamily="34" charset="0"/>
                <a:hlinkClick r:id="rId4"/>
              </a:rPr>
              <a:t>https://www.crr.cz/irop/projekt/verejne-zakazky-v-projektech-irop-pohledem-centra/</a:t>
            </a:r>
            <a:r>
              <a:rPr lang="cs-CZ" sz="1600" dirty="0">
                <a:latin typeface="Calibri" panose="020F0502020204030204" pitchFamily="34" charset="0"/>
                <a:cs typeface="Calibri" panose="020F0502020204030204" pitchFamily="34" charset="0"/>
              </a:rPr>
              <a:t>  </a:t>
            </a: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1670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z oblasti stanovení předmětu VZ</a:t>
            </a:r>
            <a:endParaRPr lang="en-US" sz="2600" dirty="0"/>
          </a:p>
        </p:txBody>
      </p:sp>
      <p:grpSp>
        <p:nvGrpSpPr>
          <p:cNvPr id="9" name="Skupina 8">
            <a:extLst>
              <a:ext uri="{FF2B5EF4-FFF2-40B4-BE49-F238E27FC236}">
                <a16:creationId xmlns:a16="http://schemas.microsoft.com/office/drawing/2014/main" id="{6787CBC6-0513-4157-A108-625834A2CA96}"/>
              </a:ext>
            </a:extLst>
          </p:cNvPr>
          <p:cNvGrpSpPr/>
          <p:nvPr/>
        </p:nvGrpSpPr>
        <p:grpSpPr>
          <a:xfrm>
            <a:off x="308621" y="1294793"/>
            <a:ext cx="8121276" cy="1990072"/>
            <a:chOff x="-181768" y="259618"/>
            <a:chExt cx="6902047" cy="1698934"/>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181768" y="259618"/>
              <a:ext cx="6902047" cy="1645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Při vymezení předmětu veřejné zakázky může dojít k porušení § 18 ZZVZ a základních zásad dle § 6 ZZVZ zejména v případě:</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zadavatel rozdělí jednu VZ tak, že dojde ke snížení PH pod limity stanovené nařízením vlády pro ZZVZ (např. přístroje tvořící jeden celek a vzájemně nezbytné k funkčnosti zadá ve více VZ v režimu odpovídajícím vždy jen dané části a nikoliv celkové hodnotě všech částí/VZ).</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diskriminační sloučení předmětu VZ (např. sloučení stavebních prací a dodávky přístrojového vybavení, nábytku, IT vybavení atd., čímž omezí okruh dodavatelů).</a:t>
              </a: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894268" y="1049124"/>
            <a:ext cx="4902525" cy="560880"/>
            <a:chOff x="348615" y="28278"/>
            <a:chExt cx="4625961" cy="560880"/>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48615" y="28278"/>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75995" y="55658"/>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algn="l" defTabSz="577850">
                <a:lnSpc>
                  <a:spcPct val="90000"/>
                </a:lnSpc>
                <a:spcBef>
                  <a:spcPct val="0"/>
                </a:spcBef>
                <a:spcAft>
                  <a:spcPct val="35000"/>
                </a:spcAft>
                <a:buNone/>
                <a:tabLst>
                  <a:tab pos="93663" algn="l"/>
                  <a:tab pos="177800" algn="l"/>
                </a:tabLst>
              </a:pPr>
              <a:r>
                <a:rPr lang="cs-CZ" sz="1600" kern="1200" dirty="0">
                  <a:solidFill>
                    <a:sysClr val="window" lastClr="FFFFFF"/>
                  </a:solidFill>
                  <a:latin typeface="Calibri"/>
                  <a:ea typeface="+mn-ea"/>
                  <a:cs typeface="+mn-cs"/>
                </a:rPr>
                <a:t>Vymezení předmětu veřejné zakázky (funkčního celku)</a:t>
              </a:r>
            </a:p>
          </p:txBody>
        </p:sp>
      </p:grpSp>
      <p:grpSp>
        <p:nvGrpSpPr>
          <p:cNvPr id="11" name="Skupina 10">
            <a:extLst>
              <a:ext uri="{FF2B5EF4-FFF2-40B4-BE49-F238E27FC236}">
                <a16:creationId xmlns:a16="http://schemas.microsoft.com/office/drawing/2014/main" id="{37321230-D59B-4A28-86A6-5BE34475CF75}"/>
              </a:ext>
            </a:extLst>
          </p:cNvPr>
          <p:cNvGrpSpPr/>
          <p:nvPr/>
        </p:nvGrpSpPr>
        <p:grpSpPr>
          <a:xfrm>
            <a:off x="308621" y="3752531"/>
            <a:ext cx="8103859" cy="2603819"/>
            <a:chOff x="-148715" y="2300826"/>
            <a:chExt cx="6868450" cy="1447241"/>
          </a:xfrm>
        </p:grpSpPr>
        <p:sp>
          <p:nvSpPr>
            <p:cNvPr id="15" name="Obdélník 14">
              <a:extLst>
                <a:ext uri="{FF2B5EF4-FFF2-40B4-BE49-F238E27FC236}">
                  <a16:creationId xmlns:a16="http://schemas.microsoft.com/office/drawing/2014/main" id="{67C68F64-A76C-46AA-8378-C1B3658D8D80}"/>
                </a:ext>
              </a:extLst>
            </p:cNvPr>
            <p:cNvSpPr/>
            <p:nvPr/>
          </p:nvSpPr>
          <p:spPr>
            <a:xfrm>
              <a:off x="0" y="2341592"/>
              <a:ext cx="6608516" cy="14064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6430BC59-430C-4D13-A784-48521994B0F4}"/>
                </a:ext>
              </a:extLst>
            </p:cNvPr>
            <p:cNvSpPr txBox="1"/>
            <p:nvPr/>
          </p:nvSpPr>
          <p:spPr>
            <a:xfrm>
              <a:off x="-148715" y="2300826"/>
              <a:ext cx="6868450" cy="14472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Porušení § 36 odst. 1 ZZVZ a zásady zákazu diskriminace příliš „úzkým“, nebo naopak příliš obecným vymezením technických podmínek (obvykle směřujících k jednomu výrobku):</a:t>
              </a:r>
            </a:p>
            <a:p>
              <a:pPr marL="857250" lvl="3" indent="-285750" algn="just" defTabSz="533400">
                <a:lnSpc>
                  <a:spcPct val="90000"/>
                </a:lnSpc>
                <a:spcBef>
                  <a:spcPct val="0"/>
                </a:spcBef>
                <a:spcAft>
                  <a:spcPts val="600"/>
                </a:spcAft>
                <a:buFont typeface="Arial" panose="020B0604020202020204" pitchFamily="34" charset="0"/>
                <a:buChar char="•"/>
              </a:pPr>
              <a:r>
                <a:rPr lang="cs-CZ" sz="1200" kern="1200" dirty="0">
                  <a:solidFill>
                    <a:sysClr val="windowText" lastClr="000000">
                      <a:hueOff val="0"/>
                      <a:satOff val="0"/>
                      <a:lumOff val="0"/>
                      <a:alphaOff val="0"/>
                    </a:sysClr>
                  </a:solidFill>
                  <a:latin typeface="Calibri"/>
                  <a:ea typeface="+mn-ea"/>
                  <a:cs typeface="+mn-cs"/>
                </a:rPr>
                <a:t>např. požadavek, aby nějaký výrobek měl „jednoduché ovládání bez tlačítek, spínačů“ = takový požadavek vede k jednomu jedinému výrobku na trhu a současně je zcela neopodstatněný vzhledem ke způsobu a prostředí použití.</a:t>
              </a:r>
            </a:p>
            <a:p>
              <a:pPr marL="857250" lvl="3" indent="-285750" algn="just" defTabSz="533400">
                <a:lnSpc>
                  <a:spcPct val="90000"/>
                </a:lnSpc>
                <a:spcBef>
                  <a:spcPct val="0"/>
                </a:spcBef>
                <a:spcAft>
                  <a:spcPts val="600"/>
                </a:spcAft>
                <a:buFont typeface="Arial" panose="020B0604020202020204" pitchFamily="34" charset="0"/>
                <a:buChar char="•"/>
              </a:pPr>
              <a:r>
                <a:rPr lang="cs-CZ" sz="1200" dirty="0">
                  <a:solidFill>
                    <a:sysClr val="windowText" lastClr="000000">
                      <a:hueOff val="0"/>
                      <a:satOff val="0"/>
                      <a:lumOff val="0"/>
                      <a:alphaOff val="0"/>
                    </a:sysClr>
                  </a:solidFill>
                  <a:latin typeface="Calibri"/>
                </a:rPr>
                <a:t>požadavek např. na to, aby HDD měl technologii </a:t>
              </a:r>
              <a:r>
                <a:rPr lang="cs-CZ" sz="1200" dirty="0" err="1">
                  <a:solidFill>
                    <a:sysClr val="windowText" lastClr="000000">
                      <a:hueOff val="0"/>
                      <a:satOff val="0"/>
                      <a:lumOff val="0"/>
                      <a:alphaOff val="0"/>
                    </a:sysClr>
                  </a:solidFill>
                  <a:latin typeface="Calibri"/>
                </a:rPr>
                <a:t>IntelliPower</a:t>
              </a:r>
              <a:r>
                <a:rPr lang="cs-CZ" sz="1200" dirty="0">
                  <a:solidFill>
                    <a:sysClr val="windowText" lastClr="000000">
                      <a:hueOff val="0"/>
                      <a:satOff val="0"/>
                      <a:lumOff val="0"/>
                      <a:alphaOff val="0"/>
                    </a:sysClr>
                  </a:solidFill>
                  <a:latin typeface="Calibri"/>
                </a:rPr>
                <a:t>, což je označení funkčnosti vlastní produktům firmy Western Digital, ale jiné firmy tu samou technologii nabízejí také jen pod jiným označením.</a:t>
              </a:r>
            </a:p>
            <a:p>
              <a:pPr marL="857250" lvl="3" indent="-285750" algn="just" defTabSz="533400">
                <a:lnSpc>
                  <a:spcPct val="90000"/>
                </a:lnSpc>
                <a:spcBef>
                  <a:spcPct val="0"/>
                </a:spcBef>
                <a:spcAft>
                  <a:spcPts val="600"/>
                </a:spcAft>
                <a:buFont typeface="Arial" panose="020B0604020202020204" pitchFamily="34" charset="0"/>
                <a:buChar char="•"/>
              </a:pPr>
              <a:r>
                <a:rPr lang="cs-CZ" sz="1200" dirty="0">
                  <a:solidFill>
                    <a:sysClr val="windowText" lastClr="000000">
                      <a:hueOff val="0"/>
                      <a:satOff val="0"/>
                      <a:lumOff val="0"/>
                      <a:alphaOff val="0"/>
                    </a:sysClr>
                  </a:solidFill>
                  <a:latin typeface="Calibri"/>
                </a:rPr>
                <a:t>n</a:t>
              </a:r>
              <a:r>
                <a:rPr lang="cs-CZ" sz="1200" kern="1200" dirty="0">
                  <a:solidFill>
                    <a:sysClr val="windowText" lastClr="000000">
                      <a:hueOff val="0"/>
                      <a:satOff val="0"/>
                      <a:lumOff val="0"/>
                      <a:alphaOff val="0"/>
                    </a:sysClr>
                  </a:solidFill>
                  <a:latin typeface="Calibri"/>
                  <a:ea typeface="+mn-ea"/>
                  <a:cs typeface="+mn-cs"/>
                </a:rPr>
                <a:t>eposkytnutí ZD v podrobnostech nezbytných pro zpracování </a:t>
              </a:r>
              <a:r>
                <a:rPr lang="cs-CZ" sz="1200" dirty="0">
                  <a:solidFill>
                    <a:sysClr val="windowText" lastClr="000000">
                      <a:hueOff val="0"/>
                      <a:satOff val="0"/>
                      <a:lumOff val="0"/>
                      <a:alphaOff val="0"/>
                    </a:sysClr>
                  </a:solidFill>
                  <a:latin typeface="Calibri"/>
                </a:rPr>
                <a:t>nabídky – příliš obecná definice předmětu plnění (např. požadavek na dodání „učebnic pro výuku jazyků“ bez další podrobnosti; měrná jednotka typu komplet, soubor v položkovém rozpočtu bez detailního popisu).</a:t>
              </a: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3818B47-9919-4732-B002-BB06943C2F07}"/>
              </a:ext>
            </a:extLst>
          </p:cNvPr>
          <p:cNvGrpSpPr/>
          <p:nvPr/>
        </p:nvGrpSpPr>
        <p:grpSpPr>
          <a:xfrm>
            <a:off x="875438" y="3515197"/>
            <a:ext cx="4585795" cy="560880"/>
            <a:chOff x="330425" y="2061153"/>
            <a:chExt cx="4625961" cy="560880"/>
          </a:xfrm>
        </p:grpSpPr>
        <p:sp>
          <p:nvSpPr>
            <p:cNvPr id="13" name="Obdélník: se zakulacenými rohy 12">
              <a:extLst>
                <a:ext uri="{FF2B5EF4-FFF2-40B4-BE49-F238E27FC236}">
                  <a16:creationId xmlns:a16="http://schemas.microsoft.com/office/drawing/2014/main" id="{1861AFA8-0A7F-4FF9-89A0-B61BDBBF9179}"/>
                </a:ext>
              </a:extLst>
            </p:cNvPr>
            <p:cNvSpPr/>
            <p:nvPr/>
          </p:nvSpPr>
          <p:spPr>
            <a:xfrm>
              <a:off x="330425" y="2061153"/>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7A481DA1-CC05-44BB-A782-0542C89C722F}"/>
                </a:ext>
              </a:extLst>
            </p:cNvPr>
            <p:cNvSpPr txBox="1"/>
            <p:nvPr/>
          </p:nvSpPr>
          <p:spPr>
            <a:xfrm>
              <a:off x="357805" y="2088533"/>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Vymezení technických parametrů předmětu plnění</a:t>
              </a:r>
            </a:p>
          </p:txBody>
        </p:sp>
      </p:grpSp>
    </p:spTree>
    <p:extLst>
      <p:ext uri="{BB962C8B-B14F-4D97-AF65-F5344CB8AC3E}">
        <p14:creationId xmlns:p14="http://schemas.microsoft.com/office/powerpoint/2010/main" val="102296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24" name="Obdélník 23">
            <a:extLst>
              <a:ext uri="{FF2B5EF4-FFF2-40B4-BE49-F238E27FC236}">
                <a16:creationId xmlns:a16="http://schemas.microsoft.com/office/drawing/2014/main" id="{4BCE376A-89A1-4CC0-B024-9BC488C1B976}"/>
              </a:ext>
            </a:extLst>
          </p:cNvPr>
          <p:cNvSpPr/>
          <p:nvPr/>
        </p:nvSpPr>
        <p:spPr>
          <a:xfrm>
            <a:off x="551596" y="946334"/>
            <a:ext cx="7637766" cy="521077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6" name="Skupina 25">
            <a:extLst>
              <a:ext uri="{FF2B5EF4-FFF2-40B4-BE49-F238E27FC236}">
                <a16:creationId xmlns:a16="http://schemas.microsoft.com/office/drawing/2014/main" id="{DA1EBB8A-82C5-45CE-93F6-99B710EF8618}"/>
              </a:ext>
            </a:extLst>
          </p:cNvPr>
          <p:cNvGrpSpPr/>
          <p:nvPr/>
        </p:nvGrpSpPr>
        <p:grpSpPr>
          <a:xfrm>
            <a:off x="843562" y="609791"/>
            <a:ext cx="6786423" cy="501758"/>
            <a:chOff x="330425" y="2172811"/>
            <a:chExt cx="4625961" cy="531360"/>
          </a:xfrm>
        </p:grpSpPr>
        <p:sp>
          <p:nvSpPr>
            <p:cNvPr id="27" name="Obdélník: se zakulacenými rohy 26">
              <a:extLst>
                <a:ext uri="{FF2B5EF4-FFF2-40B4-BE49-F238E27FC236}">
                  <a16:creationId xmlns:a16="http://schemas.microsoft.com/office/drawing/2014/main" id="{130A2B6E-A2F5-415B-84C2-03389DF26055}"/>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bdélník: se zakulacenými rohy 10">
              <a:extLst>
                <a:ext uri="{FF2B5EF4-FFF2-40B4-BE49-F238E27FC236}">
                  <a16:creationId xmlns:a16="http://schemas.microsoft.com/office/drawing/2014/main" id="{1AB4B7F3-E5D5-40C5-A3EB-ED7A01A58352}"/>
                </a:ext>
              </a:extLst>
            </p:cNvPr>
            <p:cNvSpPr txBox="1"/>
            <p:nvPr/>
          </p:nvSpPr>
          <p:spPr>
            <a:xfrm>
              <a:off x="356364" y="2198750"/>
              <a:ext cx="4574083" cy="385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300" kern="1200" dirty="0">
                <a:solidFill>
                  <a:sysClr val="window" lastClr="FFFFFF"/>
                </a:solidFill>
                <a:latin typeface="Calibri"/>
                <a:ea typeface="+mn-ea"/>
                <a:cs typeface="+mn-cs"/>
              </a:endParaRPr>
            </a:p>
          </p:txBody>
        </p:sp>
      </p:grpSp>
      <p:sp>
        <p:nvSpPr>
          <p:cNvPr id="2" name="Obdélník 1">
            <a:extLst>
              <a:ext uri="{FF2B5EF4-FFF2-40B4-BE49-F238E27FC236}">
                <a16:creationId xmlns:a16="http://schemas.microsoft.com/office/drawing/2014/main" id="{C3138242-7EAA-413A-A6E9-379B841ACD3B}"/>
              </a:ext>
            </a:extLst>
          </p:cNvPr>
          <p:cNvSpPr/>
          <p:nvPr/>
        </p:nvSpPr>
        <p:spPr>
          <a:xfrm>
            <a:off x="928697" y="700890"/>
            <a:ext cx="7540354" cy="338554"/>
          </a:xfrm>
          <a:prstGeom prst="rect">
            <a:avLst/>
          </a:prstGeom>
        </p:spPr>
        <p:txBody>
          <a:bodyPr wrap="square">
            <a:spAutoFit/>
          </a:bodyPr>
          <a:lstStyle/>
          <a:p>
            <a:pPr lvl="0">
              <a:buNone/>
            </a:pPr>
            <a:r>
              <a:rPr lang="pl-PL" sz="1600" dirty="0">
                <a:solidFill>
                  <a:sysClr val="window" lastClr="FFFFFF"/>
                </a:solidFill>
                <a:latin typeface="Calibri"/>
              </a:rPr>
              <a:t>Odkazy na obchodní názvy a značky – § 89 odst. 5 a 6 ZZVZ a § 36 odst. 1 ZZVZ</a:t>
            </a:r>
            <a:endParaRPr lang="cs-CZ" sz="1600" dirty="0">
              <a:solidFill>
                <a:sysClr val="window" lastClr="FFFFFF"/>
              </a:solidFill>
              <a:latin typeface="Calibri"/>
            </a:endParaRPr>
          </a:p>
        </p:txBody>
      </p:sp>
      <p:sp>
        <p:nvSpPr>
          <p:cNvPr id="3" name="Obdélník 2">
            <a:extLst>
              <a:ext uri="{FF2B5EF4-FFF2-40B4-BE49-F238E27FC236}">
                <a16:creationId xmlns:a16="http://schemas.microsoft.com/office/drawing/2014/main" id="{E51FC049-69D0-41B3-922D-F9E90A98A909}"/>
              </a:ext>
            </a:extLst>
          </p:cNvPr>
          <p:cNvSpPr/>
          <p:nvPr/>
        </p:nvSpPr>
        <p:spPr>
          <a:xfrm>
            <a:off x="781326" y="1322818"/>
            <a:ext cx="7178307" cy="5146024"/>
          </a:xfrm>
          <a:prstGeom prst="rect">
            <a:avLst/>
          </a:prstGeom>
        </p:spPr>
        <p:txBody>
          <a:bodyPr wrap="square">
            <a:spAutoFit/>
          </a:bodyPr>
          <a:lstStyle/>
          <a:p>
            <a:pPr marL="285750" lvl="0" indent="-285750" algn="just" defTabSz="533400">
              <a:lnSpc>
                <a:spcPct val="90000"/>
              </a:lnSpc>
              <a:spcBef>
                <a:spcPct val="0"/>
              </a:spcBef>
              <a:buFont typeface="Wingdings" panose="05000000000000000000" pitchFamily="2" charset="2"/>
              <a:buChar char="q"/>
            </a:pPr>
            <a:r>
              <a:rPr lang="cs-CZ" sz="1200" dirty="0">
                <a:latin typeface="Calibri" panose="020F0502020204030204" pitchFamily="34" charset="0"/>
                <a:cs typeface="Calibri" panose="020F0502020204030204" pitchFamily="34" charset="0"/>
              </a:rPr>
              <a:t>§ 89 odst. 5 ZZVZ stanoví, že není-li to odůvodněno předmětem veřejné zakázky, zadavatel nesmí zvýhodnit nebo znevýhodnit určité dodavatele nebo výrobky tím, že technické podmínky stanoví prostřednictvím přímého nebo nepřímého odkazu na: </a:t>
            </a:r>
          </a:p>
          <a:p>
            <a:pPr marL="742950" lvl="1" indent="-285750" algn="just" defTabSz="533400">
              <a:lnSpc>
                <a:spcPct val="90000"/>
              </a:lnSpc>
              <a:spcBef>
                <a:spcPct val="0"/>
              </a:spcBef>
              <a:buFont typeface="Arial" panose="020B0604020202020204" pitchFamily="34" charset="0"/>
              <a:buChar char="•"/>
            </a:pPr>
            <a:r>
              <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určité dodavatele nebo výrobky, nebo</a:t>
            </a:r>
          </a:p>
          <a:p>
            <a:pPr marL="742950" lvl="1" indent="-285750" algn="just" defTabSz="533400">
              <a:lnSpc>
                <a:spcPct val="90000"/>
              </a:lnSpc>
              <a:spcBef>
                <a:spcPct val="0"/>
              </a:spcBef>
              <a:buFont typeface="Arial" panose="020B0604020202020204" pitchFamily="34" charset="0"/>
              <a:buChar char="•"/>
            </a:pPr>
            <a:r>
              <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patenty na vynálezy, užitné vzory, průmyslové vzory, ochranné známky nebo označení 	   původu.</a:t>
            </a:r>
          </a:p>
          <a:p>
            <a:pPr marL="285750" lvl="0" indent="-285750" algn="just" defTabSz="533400">
              <a:lnSpc>
                <a:spcPct val="90000"/>
              </a:lnSpc>
              <a:spcBef>
                <a:spcPts val="60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Pokud stanovení technických podmínek nemůže být bez jejich označení dostatečně přesné nebo srozumitelné, je zadavatel povinen u každého takového odkazu dle § 89 odst. 5 a 6 ZZVZ uvést možnost nabídnout rovnocenné řešení.</a:t>
            </a:r>
          </a:p>
          <a:p>
            <a:pPr marL="285750" indent="-285750" algn="just" defTabSz="533400">
              <a:lnSpc>
                <a:spcPct val="90000"/>
              </a:lnSpc>
              <a:spcBef>
                <a:spcPts val="600"/>
              </a:spcBef>
              <a:spcAft>
                <a:spcPts val="600"/>
              </a:spcAft>
              <a:buFont typeface="Wingdings" panose="05000000000000000000" pitchFamily="2" charset="2"/>
              <a:buChar char="q"/>
            </a:pPr>
            <a:r>
              <a:rPr lang="cs-CZ" sz="1200" dirty="0">
                <a:latin typeface="Calibri" panose="020F0502020204030204" pitchFamily="34" charset="0"/>
                <a:cs typeface="Calibri" panose="020F0502020204030204" pitchFamily="34" charset="0"/>
              </a:rPr>
              <a:t>Generální klauzule ve smyslu: „Pokud se v zadávací dokumentaci nebo v jejích přílohách vyskytnou obchodní názvy některých výrobků nebo služeb, případně jiná označení mající vztah ke konkrétnímu dodavateli, jedná se o vymezení předpokládaného standardu plnění a účastník je oprávněn nabídnout jiné technicky a kvalitativně srovnatelné řešení.“ </a:t>
            </a:r>
            <a:endPar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285750" lvl="0" indent="-285750" algn="just" defTabSz="533400">
              <a:lnSpc>
                <a:spcPct val="90000"/>
              </a:lnSpc>
              <a:spcBef>
                <a:spcPct val="0"/>
              </a:spcBef>
              <a:spcAft>
                <a:spcPts val="600"/>
              </a:spcAft>
              <a:buFont typeface="Wingdings" panose="05000000000000000000" pitchFamily="2" charset="2"/>
              <a:buChar char="q"/>
              <a:defRPr/>
            </a:pPr>
            <a:r>
              <a:rPr lang="cs-CZ" sz="1200" dirty="0">
                <a:latin typeface="Calibri" panose="020F0502020204030204" pitchFamily="34" charset="0"/>
                <a:cs typeface="Calibri" panose="020F0502020204030204" pitchFamily="34" charset="0"/>
              </a:rPr>
              <a:t>Na ZPŘ § 89 odst. 5 a 6 ZZVZ vysloveně nedopadají, ale použije se § 36 odst. 1 ZZVZ, který stanoví, že zadávací podmínky nesmí být stanoveny tak, aby určitým dodavatelům bezdůvodně přímo nebo nepřímo zaručovaly konkurenční výhodu nebo vytvářely bezdůvodné překážky hospodářské soutěže.</a:t>
            </a:r>
          </a:p>
          <a:p>
            <a:pPr marL="285750" lvl="1" indent="-285750" algn="just" defTabSz="533400">
              <a:lnSpc>
                <a:spcPct val="90000"/>
              </a:lnSpc>
              <a:spcBef>
                <a:spcPct val="0"/>
              </a:spcBef>
              <a:spcAft>
                <a:spcPts val="600"/>
              </a:spcAft>
              <a:buFont typeface="Wingdings" panose="05000000000000000000" pitchFamily="2" charset="2"/>
              <a:buChar char="q"/>
              <a:defRPr/>
            </a:pPr>
            <a:r>
              <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Je přípustné v zadávacích podmínkách pomocí obchodních názvů a značek popsat stávající vybavení/zařízení zadavatele, se kterým má být nově dodávané plnění kompatibilní. Zadavatel by měl určit, co taková kompatibilita znamená/má obsahovat a zajišťovat. Požadavek na plnou kompatibilitu např. u ICT zakázek často vede pouze k produktům značky, kterou už zadavatel používá. </a:t>
            </a:r>
          </a:p>
          <a:p>
            <a:pPr marL="285750" lvl="1" indent="-285750" algn="just" defTabSz="533400">
              <a:lnSpc>
                <a:spcPct val="90000"/>
              </a:lnSpc>
              <a:spcBef>
                <a:spcPct val="0"/>
              </a:spcBef>
              <a:spcAft>
                <a:spcPts val="600"/>
              </a:spcAft>
              <a:buFont typeface="Wingdings" panose="05000000000000000000" pitchFamily="2" charset="2"/>
              <a:buChar char="q"/>
              <a:defRPr/>
            </a:pPr>
            <a:r>
              <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ÚOHS-S0069/2020/VZ – „Zadavatel stanovil zadávací podmínky v rozporu s § 89 odst. 5 a 6 ZZVZ, když zvýhodnil určité dodavatele a výrobky tím, že v příloze „Tabulka s technickými parametry“ ZD a v čl. 5.6. „NORMY NEBO TECHNICKÉ DOKUMENTY OBSAŽENÉ V ZADÁVACÍ DOKUMENTACI“ ZD stanovil technické podmínky prostřednictvím přímých odkazů na konkrétní výrobky…(Karl </a:t>
            </a:r>
            <a:r>
              <a:rPr lang="cs-CZ" sz="1200"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Storz</a:t>
            </a:r>
            <a:r>
              <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a:t>
            </a:r>
            <a:r>
              <a:rPr lang="cs-CZ" sz="1200" dirty="0" err="1">
                <a:solidFill>
                  <a:sysClr val="windowText" lastClr="000000">
                    <a:hueOff val="0"/>
                    <a:satOff val="0"/>
                    <a:lumOff val="0"/>
                    <a:alphaOff val="0"/>
                  </a:sysClr>
                </a:solidFill>
                <a:latin typeface="Calibri" panose="020F0502020204030204" pitchFamily="34" charset="0"/>
                <a:cs typeface="Calibri" panose="020F0502020204030204" pitchFamily="34" charset="0"/>
              </a:rPr>
              <a:t>Aesculab</a:t>
            </a:r>
            <a:r>
              <a:rPr lang="cs-CZ" sz="12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 </a:t>
            </a:r>
          </a:p>
          <a:p>
            <a:pPr marL="285750" lvl="1" indent="-285750" algn="just" defTabSz="533400">
              <a:lnSpc>
                <a:spcPct val="90000"/>
              </a:lnSpc>
              <a:spcBef>
                <a:spcPct val="0"/>
              </a:spcBef>
              <a:spcAft>
                <a:spcPts val="600"/>
              </a:spcAft>
              <a:buFont typeface="Wingdings" panose="05000000000000000000" pitchFamily="2" charset="2"/>
              <a:buChar char="q"/>
              <a:defRPr/>
            </a:pP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p:txBody>
      </p:sp>
      <p:sp>
        <p:nvSpPr>
          <p:cNvPr id="20" name="Title 3">
            <a:extLst>
              <a:ext uri="{FF2B5EF4-FFF2-40B4-BE49-F238E27FC236}">
                <a16:creationId xmlns:a16="http://schemas.microsoft.com/office/drawing/2014/main" id="{3B704E2E-B29E-455F-A556-7CEF83F66512}"/>
              </a:ext>
            </a:extLst>
          </p:cNvPr>
          <p:cNvSpPr txBox="1">
            <a:spLocks/>
          </p:cNvSpPr>
          <p:nvPr/>
        </p:nvSpPr>
        <p:spPr>
          <a:xfrm>
            <a:off x="515748" y="156367"/>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635685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82642" y="815212"/>
            <a:ext cx="7667169" cy="5262359"/>
            <a:chOff x="2002972" y="3325773"/>
            <a:chExt cx="6608516" cy="2232575"/>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1913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894189" y="761026"/>
            <a:ext cx="3355595"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27440" y="42571"/>
              <a:ext cx="4579925"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Termíny plnění předmětu VZ</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792480" y="1375720"/>
            <a:ext cx="7132320" cy="4335033"/>
          </a:xfrm>
          <a:prstGeom prst="rect">
            <a:avLst/>
          </a:prstGeom>
        </p:spPr>
        <p:txBody>
          <a:bodyPr wrap="square">
            <a:sp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Není vhodné stanovit termín plnění pevným datem – má vždy potenciál ovlivnit rozhodování dodavatelů o účasti v ZŘ. Velmi problematické v okamžiku změny termínu (obvykle prodloužení).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Ještě problematičtější stanovení termínu plnění v kombinaci do </a:t>
            </a:r>
            <a:r>
              <a:rPr lang="cs-CZ" sz="1300" i="1" dirty="0">
                <a:latin typeface="Calibri" panose="020F0502020204030204" pitchFamily="34" charset="0"/>
                <a:cs typeface="Calibri" panose="020F0502020204030204" pitchFamily="34" charset="0"/>
              </a:rPr>
              <a:t>X dnů/týdnů/měsíců nejpozději však do </a:t>
            </a:r>
            <a:r>
              <a:rPr lang="cs-CZ" sz="1300" dirty="0">
                <a:latin typeface="Calibri" panose="020F0502020204030204" pitchFamily="34" charset="0"/>
                <a:cs typeface="Calibri" panose="020F0502020204030204" pitchFamily="34" charset="0"/>
              </a:rPr>
              <a:t>– stává se, že v době uzavření smlouvy již není stanovený počet dnů/týdnů/měsíců k dispozici, jelikož pevně stanovený termín nastane dříve.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Jako vhodnější se jeví nastavit klouzavé termíny ve dnech/týdnech/měsících od podpisu smlouvy (případně od jiného, ale jasně stanoveného okamžiku – u stavebních prací např. od předání staveniště). Pak mají dodavatelé k dispozici stejnou délku doby plnění, ať by se průběh zadávacího řízení z jakéhokoliv důvodu prodloužil.</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Termín plnění spojený s vydáním kolaudačního souhlasu. Nevhodné, protože zhotovitel nemá možnost ovlivnit délku řízení u stavebního úřadu.</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Nevhodné klimatické podmínky jako důvod pro prodloužení termínu plnění nejsou vyšší mocí, je předvídatelné, že mohou nastat. Ve smlouvě specifikovat, co se bude považovat za nevhodné klimatické podmínky, stanovit pravidla – kdo o tom rozhodne, jak se to bude zaznamenávat a jak se bude prodlužovat termín plnění. Mít o tom průkaznou dokumentaci.</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To platí i pro epidemii </a:t>
            </a:r>
            <a:r>
              <a:rPr lang="cs-CZ" sz="1300" dirty="0" err="1">
                <a:latin typeface="Calibri" panose="020F0502020204030204" pitchFamily="34" charset="0"/>
                <a:cs typeface="Calibri" panose="020F0502020204030204" pitchFamily="34" charset="0"/>
              </a:rPr>
              <a:t>koronaviru</a:t>
            </a:r>
            <a:r>
              <a:rPr lang="cs-CZ" sz="1300" dirty="0">
                <a:latin typeface="Calibri" panose="020F0502020204030204" pitchFamily="34" charset="0"/>
                <a:cs typeface="Calibri" panose="020F0502020204030204" pitchFamily="34" charset="0"/>
              </a:rPr>
              <a:t> SARS-CoV-19. Je předvídatelné, že se situace může zhoršit, že na straně zhotovitele dojde k omezení provozu, že stát vyhlásí mimořádná opatření. Opět stanovit jasná pravidla a postupy pro prodloužení termínu plnění a mít patřičnou dokumentaci. </a:t>
            </a:r>
          </a:p>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K možnosti prodloužení termínů plnění je vhodné využívat vyhrazených změn závazků ze smlouvy dle § 100 ZZVZ, taková změna však musí být vymezena zcela jednoznačně, aby  byl od počátku zřejmý zamýšlený postup.</a:t>
            </a:r>
          </a:p>
        </p:txBody>
      </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226873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966B9B2B-8C4B-47F2-975F-5921EFCE97A6}"/>
              </a:ext>
            </a:extLst>
          </p:cNvPr>
          <p:cNvGrpSpPr/>
          <p:nvPr/>
        </p:nvGrpSpPr>
        <p:grpSpPr>
          <a:xfrm>
            <a:off x="321460" y="1557648"/>
            <a:ext cx="8053479" cy="3641369"/>
            <a:chOff x="-174689" y="266527"/>
            <a:chExt cx="6951414" cy="2656336"/>
          </a:xfrm>
        </p:grpSpPr>
        <p:sp>
          <p:nvSpPr>
            <p:cNvPr id="31" name="Obdélník 30">
              <a:extLst>
                <a:ext uri="{FF2B5EF4-FFF2-40B4-BE49-F238E27FC236}">
                  <a16:creationId xmlns:a16="http://schemas.microsoft.com/office/drawing/2014/main" id="{96A6A2D7-218A-4BE8-8E4F-03C05B8FEFF1}"/>
                </a:ext>
              </a:extLst>
            </p:cNvPr>
            <p:cNvSpPr/>
            <p:nvPr/>
          </p:nvSpPr>
          <p:spPr>
            <a:xfrm>
              <a:off x="0" y="266527"/>
              <a:ext cx="6608516" cy="2656336"/>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72B73250-A377-4B98-B134-FEC0EEBD6508}"/>
                </a:ext>
              </a:extLst>
            </p:cNvPr>
            <p:cNvSpPr txBox="1"/>
            <p:nvPr/>
          </p:nvSpPr>
          <p:spPr>
            <a:xfrm>
              <a:off x="-174689" y="281207"/>
              <a:ext cx="6951414" cy="15795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Předkládání dokladů o kvalifikaci:</a:t>
              </a:r>
            </a:p>
            <a:p>
              <a:pPr marL="742950" lvl="2" indent="-285750" algn="just" defTabSz="533400">
                <a:lnSpc>
                  <a:spcPct val="90000"/>
                </a:lnSpc>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a:rPr>
                <a:t>§ 53 odst. 4 ZZVZ: Doklady o kvalifikaci předkládají dodavatelé v nabídkách v kopiích a mohou je nahradit čestným prohlášením nebo jednotným evropským osvědčením pro veřejné zakázky podle § 87. =&gt; v ZPŘ zadavatel nemůže v nabídce požadovat předložení konkrétních dokladů o kvalifikaci.</a:t>
              </a:r>
            </a:p>
            <a:p>
              <a:pPr marL="742950" lvl="2" indent="-285750" algn="just" defTabSz="533400">
                <a:lnSpc>
                  <a:spcPct val="90000"/>
                </a:lnSpc>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a:rPr>
                <a:t>§ 86 odst. 2 ZZVZ: Pokud zadavatel nestanoví v zadávací dokumentaci jinak, může dodavatel v žádosti o účast, předběžné nabídce nebo nabídce nahradit předložení dokladů čestným prohlášením. Dodavatel může vždy nahradit požadované doklady jednotným evropským osvědčením pro veřejné zakázky. =&gt; v nadlimitním režimu zadavatel může v nabídce požadovat předložení konkrétních dokladů o kvalifikaci, musí si to však předem stanovit v zadávací dokumentaci.</a:t>
              </a:r>
            </a:p>
            <a:p>
              <a:pPr marL="285750" lvl="1" indent="-285750" algn="just" defTabSz="533400">
                <a:lnSpc>
                  <a:spcPct val="90000"/>
                </a:lnSpc>
                <a:spcBef>
                  <a:spcPct val="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Nepřiměřené požadavky na kvalifikaci – s ohledem na základní zásady § 6 ZZVZ musí zadavatel veškeré požadavky na způsobilost a kvalifikaci stanovit přiměřeně k rozsahu a složitosti předmětu VZ – příliš rozsáhlé požadavky mohou omezit okruh dodavatelů a tím hospodářskou soutěž. Veškeré požadavky na prokázání způsobilosti/kvalifikace musí být stanoveny jednoznačně a transparentně.</a:t>
              </a:r>
            </a:p>
            <a:p>
              <a:pPr marL="457200" lvl="2" algn="just" defTabSz="533400">
                <a:lnSpc>
                  <a:spcPct val="90000"/>
                </a:lnSpc>
                <a:spcBef>
                  <a:spcPct val="0"/>
                </a:spcBef>
                <a:spcAft>
                  <a:spcPts val="600"/>
                </a:spcAft>
              </a:pPr>
              <a:endParaRPr lang="cs-CZ" sz="1300" dirty="0">
                <a:solidFill>
                  <a:sysClr val="windowText" lastClr="000000">
                    <a:hueOff val="0"/>
                    <a:satOff val="0"/>
                    <a:lumOff val="0"/>
                    <a:alphaOff val="0"/>
                  </a:sysClr>
                </a:solidFill>
                <a:latin typeface="Calibri"/>
              </a:endParaRPr>
            </a:p>
            <a:p>
              <a:pPr marL="0" lvl="1" algn="just" defTabSz="533400">
                <a:lnSpc>
                  <a:spcPct val="90000"/>
                </a:lnSpc>
                <a:spcBef>
                  <a:spcPts val="600"/>
                </a:spcBef>
                <a:spcAft>
                  <a:spcPts val="600"/>
                </a:spcAft>
              </a:pPr>
              <a:endParaRPr lang="cs-CZ" sz="1300" kern="1200" dirty="0">
                <a:solidFill>
                  <a:sysClr val="windowText" lastClr="000000">
                    <a:hueOff val="0"/>
                    <a:satOff val="0"/>
                    <a:lumOff val="0"/>
                    <a:alphaOff val="0"/>
                  </a:sysClr>
                </a:solidFill>
                <a:highlight>
                  <a:srgbClr val="FFFF00"/>
                </a:highlight>
                <a:latin typeface="Calibri"/>
                <a:ea typeface="+mn-ea"/>
                <a:cs typeface="+mn-cs"/>
              </a:endParaRPr>
            </a:p>
          </p:txBody>
        </p:sp>
      </p:grpSp>
      <p:grpSp>
        <p:nvGrpSpPr>
          <p:cNvPr id="22" name="Skupina 21">
            <a:extLst>
              <a:ext uri="{FF2B5EF4-FFF2-40B4-BE49-F238E27FC236}">
                <a16:creationId xmlns:a16="http://schemas.microsoft.com/office/drawing/2014/main" id="{46D3F000-34F6-4FB2-B94A-BDEA042F708D}"/>
              </a:ext>
            </a:extLst>
          </p:cNvPr>
          <p:cNvGrpSpPr/>
          <p:nvPr/>
        </p:nvGrpSpPr>
        <p:grpSpPr>
          <a:xfrm>
            <a:off x="769060" y="1336088"/>
            <a:ext cx="2623996" cy="501840"/>
            <a:chOff x="-363685" y="29586"/>
            <a:chExt cx="4625962" cy="501840"/>
          </a:xfrm>
        </p:grpSpPr>
        <p:sp>
          <p:nvSpPr>
            <p:cNvPr id="29" name="Obdélník: se zakulacenými rohy 28">
              <a:extLst>
                <a:ext uri="{FF2B5EF4-FFF2-40B4-BE49-F238E27FC236}">
                  <a16:creationId xmlns:a16="http://schemas.microsoft.com/office/drawing/2014/main" id="{5160247B-D9E9-4F41-998D-51C699A7F74C}"/>
                </a:ext>
              </a:extLst>
            </p:cNvPr>
            <p:cNvSpPr/>
            <p:nvPr/>
          </p:nvSpPr>
          <p:spPr>
            <a:xfrm>
              <a:off x="-363684" y="2958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7ADD37B6-4AC7-4668-AA16-E6888443DA6B}"/>
                </a:ext>
              </a:extLst>
            </p:cNvPr>
            <p:cNvSpPr txBox="1"/>
            <p:nvPr/>
          </p:nvSpPr>
          <p:spPr>
            <a:xfrm>
              <a:off x="-363685" y="61815"/>
              <a:ext cx="4405227" cy="4273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Kvalifikace obecn</a:t>
              </a:r>
              <a:r>
                <a:rPr lang="cs-CZ" sz="1600" dirty="0">
                  <a:solidFill>
                    <a:sysClr val="window" lastClr="FFFFFF"/>
                  </a:solidFill>
                  <a:latin typeface="Calibri"/>
                </a:rPr>
                <a:t>ě</a:t>
              </a:r>
              <a:endParaRPr lang="cs-CZ" sz="1600" kern="1200" dirty="0">
                <a:solidFill>
                  <a:sysClr val="window" lastClr="FFFFFF"/>
                </a:solidFill>
                <a:latin typeface="Calibri"/>
                <a:ea typeface="+mn-ea"/>
                <a:cs typeface="+mn-cs"/>
              </a:endParaRPr>
            </a:p>
          </p:txBody>
        </p:sp>
      </p:grpSp>
      <p:sp>
        <p:nvSpPr>
          <p:cNvPr id="19" name="Title 3">
            <a:extLst>
              <a:ext uri="{FF2B5EF4-FFF2-40B4-BE49-F238E27FC236}">
                <a16:creationId xmlns:a16="http://schemas.microsoft.com/office/drawing/2014/main" id="{77F9762C-37A4-4D12-9143-CC31CD3D017E}"/>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v oblasti nastavení způsobilosti/kvalifikace</a:t>
            </a:r>
            <a:endParaRPr lang="en-US" sz="2600" dirty="0"/>
          </a:p>
        </p:txBody>
      </p:sp>
    </p:spTree>
    <p:extLst>
      <p:ext uri="{BB962C8B-B14F-4D97-AF65-F5344CB8AC3E}">
        <p14:creationId xmlns:p14="http://schemas.microsoft.com/office/powerpoint/2010/main" val="696906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1" name="Skupina 20">
            <a:extLst>
              <a:ext uri="{FF2B5EF4-FFF2-40B4-BE49-F238E27FC236}">
                <a16:creationId xmlns:a16="http://schemas.microsoft.com/office/drawing/2014/main" id="{C689F210-9058-425B-8F64-C4EE48B3B1AB}"/>
              </a:ext>
            </a:extLst>
          </p:cNvPr>
          <p:cNvGrpSpPr>
            <a:grpSpLocks/>
          </p:cNvGrpSpPr>
          <p:nvPr/>
        </p:nvGrpSpPr>
        <p:grpSpPr bwMode="auto">
          <a:xfrm>
            <a:off x="271526" y="850518"/>
            <a:ext cx="7882412" cy="5745753"/>
            <a:chOff x="-231031" y="235594"/>
            <a:chExt cx="6951414" cy="2414451"/>
          </a:xfrm>
        </p:grpSpPr>
        <p:sp>
          <p:nvSpPr>
            <p:cNvPr id="12" name="Obdélník 11">
              <a:extLst>
                <a:ext uri="{FF2B5EF4-FFF2-40B4-BE49-F238E27FC236}">
                  <a16:creationId xmlns:a16="http://schemas.microsoft.com/office/drawing/2014/main" id="{6CBED72B-02B3-4B5F-B0EF-ECDCD30CC3A4}"/>
                </a:ext>
              </a:extLst>
            </p:cNvPr>
            <p:cNvSpPr/>
            <p:nvPr/>
          </p:nvSpPr>
          <p:spPr>
            <a:xfrm>
              <a:off x="-2728" y="235594"/>
              <a:ext cx="6608566" cy="237733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p:spPr>
        </p:sp>
        <p:sp>
          <p:nvSpPr>
            <p:cNvPr id="13" name="TextovéPole 12">
              <a:extLst>
                <a:ext uri="{FF2B5EF4-FFF2-40B4-BE49-F238E27FC236}">
                  <a16:creationId xmlns:a16="http://schemas.microsoft.com/office/drawing/2014/main" id="{3423FF40-2714-4AEC-B771-460B8557758F}"/>
                </a:ext>
              </a:extLst>
            </p:cNvPr>
            <p:cNvSpPr txBox="1"/>
            <p:nvPr/>
          </p:nvSpPr>
          <p:spPr>
            <a:xfrm>
              <a:off x="-231031" y="272715"/>
              <a:ext cx="6951414" cy="2377330"/>
            </a:xfrm>
            <a:prstGeom prst="rect">
              <a:avLst/>
            </a:prstGeom>
            <a:noFill/>
            <a:ln>
              <a:noFill/>
            </a:ln>
            <a:effectLst/>
          </p:spPr>
          <p:txBody>
            <a:bodyPr lIns="512894" tIns="354076" rIns="512894" bIns="85344" spcCol="1270"/>
            <a:lstStyle/>
            <a:p>
              <a:pPr marL="285750" lvl="1" indent="-285750" algn="just" defTabSz="533400">
                <a:lnSpc>
                  <a:spcPct val="90000"/>
                </a:lnSpc>
                <a:spcBef>
                  <a:spcPct val="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Definovat požadavky na prokázání profesní způsobilosti dle § 77 odst. 2 písm. a) ZZVZ jednoznačně, aby byl postup zadavatele přezkoumatelný a bylo najisto postaveno, že byla požadovaná kvalifikace splněna:</a:t>
              </a:r>
            </a:p>
            <a:p>
              <a:pPr marL="742950" lvl="2" indent="-285750" algn="just" defTabSz="533400">
                <a:lnSpc>
                  <a:spcPct val="90000"/>
                </a:lnSpc>
                <a:spcBef>
                  <a:spcPts val="600"/>
                </a:spcBef>
                <a:buFont typeface="Arial" panose="020B0604020202020204" pitchFamily="34" charset="0"/>
                <a:buChar char="•"/>
              </a:pPr>
              <a:r>
                <a:rPr lang="cs-CZ" sz="1200" dirty="0">
                  <a:solidFill>
                    <a:sysClr val="windowText" lastClr="000000">
                      <a:hueOff val="0"/>
                      <a:satOff val="0"/>
                      <a:lumOff val="0"/>
                      <a:alphaOff val="0"/>
                    </a:sysClr>
                  </a:solidFill>
                  <a:latin typeface="Calibri"/>
                </a:rPr>
                <a:t>není dostačující vymezení obecného požadavku na předložení dokladu o oprávnění k podnikání v rozsahu odpovídajícímu předmětu veřejné zakázky. Zadavatel musí stanovit konkrétní oprávnění, která jsou nutná a požaduje je (popř. vymezit prostřednictvím požadované činnosti)</a:t>
              </a:r>
            </a:p>
            <a:p>
              <a:pPr marL="742950" lvl="2" indent="-285750" algn="just" defTabSz="533400">
                <a:lnSpc>
                  <a:spcPct val="90000"/>
                </a:lnSpc>
                <a:spcBef>
                  <a:spcPts val="600"/>
                </a:spcBef>
                <a:buFont typeface="Arial" panose="020B0604020202020204" pitchFamily="34" charset="0"/>
                <a:buChar char="•"/>
              </a:pPr>
              <a:r>
                <a:rPr lang="cs-CZ" sz="1200" dirty="0">
                  <a:solidFill>
                    <a:sysClr val="windowText" lastClr="000000">
                      <a:hueOff val="0"/>
                      <a:satOff val="0"/>
                      <a:lumOff val="0"/>
                      <a:alphaOff val="0"/>
                    </a:sysClr>
                  </a:solidFill>
                  <a:latin typeface="Calibri"/>
                </a:rPr>
                <a:t>Přístup Centra totožný s výkladem MMR a ÚOHS – </a:t>
              </a:r>
              <a:r>
                <a:rPr lang="cs-CZ" sz="1200" i="1" dirty="0">
                  <a:solidFill>
                    <a:sysClr val="windowText" lastClr="000000">
                      <a:hueOff val="0"/>
                      <a:satOff val="0"/>
                      <a:lumOff val="0"/>
                      <a:alphaOff val="0"/>
                    </a:sysClr>
                  </a:solidFill>
                  <a:latin typeface="Calibri"/>
                </a:rPr>
                <a:t>Společné stanovisko Ministerstva pro místní rozvoj a Úřadu pro ochranu hospodářské soutěže k vymezení požadavků na prokázání profesní způsobilosti dodavatele</a:t>
              </a:r>
              <a:r>
                <a:rPr lang="cs-CZ" sz="1200" dirty="0">
                  <a:solidFill>
                    <a:sysClr val="windowText" lastClr="000000">
                      <a:hueOff val="0"/>
                      <a:satOff val="0"/>
                      <a:lumOff val="0"/>
                      <a:alphaOff val="0"/>
                    </a:sysClr>
                  </a:solidFill>
                  <a:latin typeface="Calibri"/>
                </a:rPr>
                <a:t> (dostupné na </a:t>
              </a:r>
              <a:r>
                <a:rPr lang="cs-CZ" sz="1200" dirty="0">
                  <a:solidFill>
                    <a:sysClr val="windowText" lastClr="000000">
                      <a:hueOff val="0"/>
                      <a:satOff val="0"/>
                      <a:lumOff val="0"/>
                      <a:alphaOff val="0"/>
                    </a:sysClr>
                  </a:solidFill>
                  <a:latin typeface="Calibri"/>
                  <a:hlinkClick r:id="rId4"/>
                </a:rPr>
                <a:t>www.uohs.cz</a:t>
              </a:r>
              <a:r>
                <a:rPr lang="cs-CZ" sz="1200" dirty="0">
                  <a:solidFill>
                    <a:sysClr val="windowText" lastClr="000000">
                      <a:hueOff val="0"/>
                      <a:satOff val="0"/>
                      <a:lumOff val="0"/>
                      <a:alphaOff val="0"/>
                    </a:sysClr>
                  </a:solidFill>
                  <a:latin typeface="Calibri"/>
                </a:rPr>
                <a:t>)</a:t>
              </a:r>
            </a:p>
            <a:p>
              <a:pPr marL="285750" marR="0" lvl="1" indent="-285750" algn="just" defTabSz="533400" eaLnBrk="0" fontAlgn="base" latinLnBrk="0" hangingPunct="0">
                <a:lnSpc>
                  <a:spcPct val="90000"/>
                </a:lnSpc>
                <a:spcBef>
                  <a:spcPts val="1200"/>
                </a:spcBef>
                <a:buClrTx/>
                <a:buSzTx/>
                <a:buFont typeface="Wingdings" panose="05000000000000000000" pitchFamily="2" charset="2"/>
                <a:buChar char="q"/>
                <a:tabLst/>
                <a:defRPr/>
              </a:pP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Nepřiměřený a diskriminační požadavek na prokázání profesní způsobilosti dle </a:t>
              </a:r>
              <a:r>
                <a:rPr kumimoji="0" lang="cs-CZ" sz="1300" b="0" i="0" u="none" strike="noStrike" kern="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ust</a:t>
              </a: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 77 odst. 2 písm. a) ZZVZ doklady prokazujícími živnostenská oprávnění na:</a:t>
              </a:r>
            </a:p>
            <a:p>
              <a:pPr marL="628650" marR="0" lvl="2" indent="-171450" algn="just" defTabSz="533400" eaLnBrk="0" fontAlgn="base" latinLnBrk="0" hangingPunct="0">
                <a:lnSpc>
                  <a:spcPct val="90000"/>
                </a:lnSpc>
                <a:spcBef>
                  <a:spcPts val="600"/>
                </a:spcBef>
                <a:buClrTx/>
                <a:buSzTx/>
                <a:buFont typeface="Arial" panose="020B0604020202020204" pitchFamily="34" charset="0"/>
                <a:buChar char="•"/>
                <a:tabLst/>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a:t>
              </a:r>
              <a:r>
                <a:rPr kumimoji="0" lang="cs-CZ" sz="1200" b="0" i="1"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Montáž, opravy, revize a zkoušky elektrických zařízení</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a „</a:t>
              </a:r>
              <a:r>
                <a:rPr kumimoji="0" lang="cs-CZ" sz="1200" b="0" i="1"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Vodoinstalatérství, topenářství</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apod. a současně na živnostenské oprávnění „</a:t>
              </a:r>
              <a:r>
                <a:rPr kumimoji="0" lang="cs-CZ" sz="1200" b="0" i="1"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Provádění staveb, jejich změn a odstraňování</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a:t>
              </a:r>
            </a:p>
            <a:p>
              <a:pPr marL="628650" marR="0" lvl="2" indent="-171450" algn="just" defTabSz="533400" eaLnBrk="0" fontAlgn="base" latinLnBrk="0" hangingPunct="0">
                <a:lnSpc>
                  <a:spcPct val="90000"/>
                </a:lnSpc>
                <a:spcBef>
                  <a:spcPts val="600"/>
                </a:spcBef>
                <a:buClrTx/>
                <a:buSzTx/>
                <a:buFont typeface="Arial" panose="020B0604020202020204" pitchFamily="34" charset="0"/>
                <a:buChar char="•"/>
                <a:tabLst/>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Dle nařízení vlády č. 278/2008 Sb. o obsahových náplních jednotlivých živností, mohou být v rámci živnosti „Provádění staveb, jejich změn a odstraňování“ při provádění stavebních prací prostřednictvím odborně způsobilých osob vykonávány i činnosti, které jsou jinak předmětem samostatných živností souvisejících s vedením, změnami a údržbou staveb, tedy i živnosti „Montáž, opravy, revize a zkoušky elektrických zařízení“ a „Vodoinstalatérství, topenářství“.</a:t>
              </a:r>
            </a:p>
            <a:p>
              <a:pPr marL="628650" lvl="2" indent="-171450" algn="just" defTabSz="533400" eaLnBrk="0" fontAlgn="base" hangingPunct="0">
                <a:lnSpc>
                  <a:spcPct val="90000"/>
                </a:lnSpc>
                <a:spcBef>
                  <a:spcPts val="600"/>
                </a:spcBef>
                <a:buFont typeface="Arial" panose="020B0604020202020204" pitchFamily="34" charset="0"/>
                <a:buChar char="•"/>
                <a:defRPr/>
              </a:pP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Obdobně se k dané problematice vyjádřil ÚOHS ve svém rozhodnutí č. j. ÚOHS-05747/2020/553/</a:t>
              </a:r>
              <a:r>
                <a:rPr kumimoji="0" lang="cs-CZ" sz="1200" b="0" i="0" u="none" strike="noStrike" kern="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LHl</a:t>
              </a:r>
              <a:r>
                <a:rPr kumimoji="0" lang="cs-CZ" sz="12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 ze dne 21. 2. 2020. Věcí se zabývá i rozsudek Nejvyššího správního soudu č. j. 10 As 111/2014 ze dne 24. 7. 2014.</a:t>
              </a:r>
            </a:p>
            <a:p>
              <a:pPr marL="285750" lvl="1" indent="-285750" algn="just" defTabSz="533400" eaLnBrk="0" fontAlgn="base" hangingPunct="0">
                <a:lnSpc>
                  <a:spcPct val="90000"/>
                </a:lnSpc>
                <a:spcBef>
                  <a:spcPts val="1200"/>
                </a:spcBef>
                <a:buFont typeface="Wingdings" panose="05000000000000000000" pitchFamily="2" charset="2"/>
                <a:buChar char="q"/>
                <a:defRPr/>
              </a:pPr>
              <a:r>
                <a:rPr lang="cs-CZ" sz="1300" kern="0" dirty="0">
                  <a:solidFill>
                    <a:prstClr val="black">
                      <a:hueOff val="0"/>
                      <a:satOff val="0"/>
                      <a:lumOff val="0"/>
                      <a:alphaOff val="0"/>
                    </a:prstClr>
                  </a:solidFill>
                  <a:latin typeface="Calibri" panose="020F0502020204030204"/>
                  <a:cs typeface="Calibri" panose="020F0502020204030204" pitchFamily="34" charset="0"/>
                </a:rPr>
                <a:t>Požadavek </a:t>
              </a:r>
              <a:r>
                <a:rPr kumimoji="0" lang="cs-CZ" sz="13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Calibri" panose="020F0502020204030204" pitchFamily="34" charset="0"/>
                </a:rPr>
                <a:t>na živnostenské oprávnění „Projektová činnost ve výstavbě“ u zakázek na stavební práce, součástí jejichž předmětu plnění nejsou činnosti, ke kterým by tato živnost byla nutná (např. zhotovení dokumentace skutečného provedení stavby není podmíněno držením této živnosti) není důvodný.</a:t>
              </a:r>
              <a:endParaRPr kumimoji="0" lang="cs-CZ" sz="13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grpSp>
      <p:grpSp>
        <p:nvGrpSpPr>
          <p:cNvPr id="17" name="Skupina 21">
            <a:extLst>
              <a:ext uri="{FF2B5EF4-FFF2-40B4-BE49-F238E27FC236}">
                <a16:creationId xmlns:a16="http://schemas.microsoft.com/office/drawing/2014/main" id="{51907D04-2E4C-47E7-9532-B2E6DCDB5BF9}"/>
              </a:ext>
            </a:extLst>
          </p:cNvPr>
          <p:cNvGrpSpPr>
            <a:grpSpLocks/>
          </p:cNvGrpSpPr>
          <p:nvPr/>
        </p:nvGrpSpPr>
        <p:grpSpPr bwMode="auto">
          <a:xfrm>
            <a:off x="699391" y="605042"/>
            <a:ext cx="4395123" cy="504418"/>
            <a:chOff x="-363684" y="29586"/>
            <a:chExt cx="4625962" cy="516088"/>
          </a:xfrm>
        </p:grpSpPr>
        <p:sp>
          <p:nvSpPr>
            <p:cNvPr id="18" name="Obdélník: se zakulacenými rohy 17">
              <a:extLst>
                <a:ext uri="{FF2B5EF4-FFF2-40B4-BE49-F238E27FC236}">
                  <a16:creationId xmlns:a16="http://schemas.microsoft.com/office/drawing/2014/main" id="{C378E084-9976-4EAD-817B-4D4F5BFA84E7}"/>
                </a:ext>
              </a:extLst>
            </p:cNvPr>
            <p:cNvSpPr/>
            <p:nvPr/>
          </p:nvSpPr>
          <p:spPr>
            <a:xfrm>
              <a:off x="-363684" y="29586"/>
              <a:ext cx="4625962" cy="50230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p:spPr>
        </p:sp>
        <p:sp>
          <p:nvSpPr>
            <p:cNvPr id="20" name="Obdélník: se zakulacenými rohy 6">
              <a:extLst>
                <a:ext uri="{FF2B5EF4-FFF2-40B4-BE49-F238E27FC236}">
                  <a16:creationId xmlns:a16="http://schemas.microsoft.com/office/drawing/2014/main" id="{4B1E83EA-9EE9-486F-B63C-A46EB9F60C7F}"/>
                </a:ext>
              </a:extLst>
            </p:cNvPr>
            <p:cNvSpPr txBox="1"/>
            <p:nvPr/>
          </p:nvSpPr>
          <p:spPr>
            <a:xfrm>
              <a:off x="-363684" y="44618"/>
              <a:ext cx="4625962" cy="501056"/>
            </a:xfrm>
            <a:prstGeom prst="rect">
              <a:avLst/>
            </a:prstGeom>
            <a:noFill/>
            <a:ln>
              <a:noFill/>
            </a:ln>
            <a:effectLst/>
          </p:spPr>
          <p:txBody>
            <a:bodyPr lIns="174850" tIns="0" rIns="174850" bIns="0" spcCol="1270" anchor="ctr"/>
            <a:lstStyle/>
            <a:p>
              <a:pPr marL="0" marR="0" lvl="0" indent="0" defTabSz="577850" eaLnBrk="0" fontAlgn="base" latinLnBrk="0" hangingPunct="0">
                <a:lnSpc>
                  <a:spcPct val="90000"/>
                </a:lnSpc>
                <a:spcBef>
                  <a:spcPct val="0"/>
                </a:spcBef>
                <a:spcAft>
                  <a:spcPct val="35000"/>
                </a:spcAft>
                <a:buClrTx/>
                <a:buSzTx/>
                <a:buFontTx/>
                <a:buNone/>
                <a:tabLst/>
                <a:defRPr/>
              </a:pPr>
              <a:r>
                <a:rPr kumimoji="0" lang="cs-CZ" sz="1600" b="0" i="0" u="none" strike="noStrike" kern="0" spc="0" normalizeH="0" baseline="0" noProof="0" dirty="0">
                  <a:ln>
                    <a:noFill/>
                  </a:ln>
                  <a:solidFill>
                    <a:prstClr val="white"/>
                  </a:solidFill>
                  <a:effectLst/>
                  <a:uLnTx/>
                  <a:uFillTx/>
                  <a:latin typeface="Calibri" panose="020F0502020204030204"/>
                  <a:ea typeface="+mn-ea"/>
                  <a:cs typeface="+mn-cs"/>
                </a:rPr>
                <a:t>Požadavky na profesní způsobilost - § 77 ZZVZ</a:t>
              </a:r>
            </a:p>
          </p:txBody>
        </p:sp>
      </p:grpSp>
    </p:spTree>
    <p:extLst>
      <p:ext uri="{BB962C8B-B14F-4D97-AF65-F5344CB8AC3E}">
        <p14:creationId xmlns:p14="http://schemas.microsoft.com/office/powerpoint/2010/main" val="4092307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3" name="Skupina 12">
            <a:extLst>
              <a:ext uri="{FF2B5EF4-FFF2-40B4-BE49-F238E27FC236}">
                <a16:creationId xmlns:a16="http://schemas.microsoft.com/office/drawing/2014/main" id="{5E6E4DE1-B76B-4F10-9E3E-FE35FCA2F0B1}"/>
              </a:ext>
            </a:extLst>
          </p:cNvPr>
          <p:cNvGrpSpPr/>
          <p:nvPr/>
        </p:nvGrpSpPr>
        <p:grpSpPr>
          <a:xfrm>
            <a:off x="391129" y="1222347"/>
            <a:ext cx="8053480" cy="5233409"/>
            <a:chOff x="-165001" y="2804797"/>
            <a:chExt cx="6919902" cy="1941380"/>
          </a:xfrm>
        </p:grpSpPr>
        <p:sp>
          <p:nvSpPr>
            <p:cNvPr id="14" name="Obdélník 13">
              <a:extLst>
                <a:ext uri="{FF2B5EF4-FFF2-40B4-BE49-F238E27FC236}">
                  <a16:creationId xmlns:a16="http://schemas.microsoft.com/office/drawing/2014/main" id="{61C60B44-1F45-4F87-A7F7-DC77D87EEFD1}"/>
                </a:ext>
              </a:extLst>
            </p:cNvPr>
            <p:cNvSpPr/>
            <p:nvPr/>
          </p:nvSpPr>
          <p:spPr>
            <a:xfrm>
              <a:off x="0" y="2804797"/>
              <a:ext cx="6608516" cy="1904504"/>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TextovéPole 14">
              <a:extLst>
                <a:ext uri="{FF2B5EF4-FFF2-40B4-BE49-F238E27FC236}">
                  <a16:creationId xmlns:a16="http://schemas.microsoft.com/office/drawing/2014/main" id="{637735ED-ED9E-4BF1-A907-D46059FAD200}"/>
                </a:ext>
              </a:extLst>
            </p:cNvPr>
            <p:cNvSpPr txBox="1"/>
            <p:nvPr/>
          </p:nvSpPr>
          <p:spPr>
            <a:xfrm>
              <a:off x="-165001" y="2848029"/>
              <a:ext cx="6919902" cy="18981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musí jednoznačně definovat obsah požadavků na předložení referenčních zakázek dle § 79 odst. 2 písm. a) ZZVZ způsobem dle § 73 odst. 6 ZZVZ, aby bylo zřejmé, jakou konkrétní referencí (s jakým obsahem a hodnotou) má dodavatel disponovat, aby splnil podmínky účasti v ZŘ.</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Důkladně zvážit důvodnost řetězení dílčích požadavků v rámci požadavku na jednu referenci (např. rekonstrukce min. 4 podlažního parkovacího domu s ocelovou konstrukcí a se založením stavby na vrtaných pilotech v intravilánu města, spolu s revitalizací veřejného prostranství včetně realizace zpevněných ploch (např. chodníky, komunikace), ve finančním objemu realizovaného objektu min. ... Kč bez DPH za každou zakázku).</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Požadavek na předložení referencí </a:t>
              </a:r>
              <a:r>
                <a:rPr lang="cs-CZ" sz="1300" dirty="0">
                  <a:latin typeface="Calibri" panose="020F0502020204030204" pitchFamily="34" charset="0"/>
                  <a:cs typeface="Calibri" panose="020F0502020204030204" pitchFamily="34" charset="0"/>
                </a:rPr>
                <a:t>dle § 79 odst. 2 písm. b) ZZVZ</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k dodávce</a:t>
              </a:r>
              <a:r>
                <a:rPr lang="cs-CZ" sz="1300" dirty="0">
                  <a:latin typeface="Calibri" panose="020F0502020204030204" pitchFamily="34" charset="0"/>
                  <a:cs typeface="Calibri" panose="020F0502020204030204" pitchFamily="34" charset="0"/>
                </a:rPr>
                <a:t> </a:t>
              </a: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identického plnění (přístroje), jakým je předmět VZ = se jeví diskriminačně. Je vhodné požadavek referenčních zakázek více rozvolnit – např. „dodávka diagnostických ultrazvukových přístrojů.“</a:t>
              </a:r>
            </a:p>
            <a:p>
              <a:pPr marL="285750" lvl="1" indent="-285750" algn="just" defTabSz="533400">
                <a:lnSpc>
                  <a:spcPct val="90000"/>
                </a:lnSpc>
                <a:spcBef>
                  <a:spcPts val="1200"/>
                </a:spcBef>
                <a:buFont typeface="Wingdings" panose="05000000000000000000" pitchFamily="2" charset="2"/>
                <a:buChar char="q"/>
              </a:pPr>
              <a:r>
                <a:rPr lang="cs-CZ" sz="1300" dirty="0">
                  <a:latin typeface="Calibri" panose="020F0502020204030204" pitchFamily="34" charset="0"/>
                  <a:cs typeface="Calibri" panose="020F0502020204030204" pitchFamily="34" charset="0"/>
                </a:rPr>
                <a:t>Nedůvodný požadavek zadavatele dle § 79 odst. 2 písm. d) ZZVZ, aby měl stavbyvedoucí vysokoškolské vzdělání – autorizaci získá i osoba se SŠ vzděláním a odpovídající délkou praxe.</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Nestanovovat požadavky na doklady (certifikáty) dle OHSAS / ISO, pokud to není relevantní ve vztahu k předmětu plnění VZ (např. řízení z hlediska ochrany životního prostředí dle norem řady ISO 14001 v oboru předmětu plnění VZ, pokud se na stavbě nevyskytují žádné zvláštní okolnosti a nejsou žádné nestandardní požadavky v této oblasti, tedy jde o stavbu spíše jednoduchou a bez rizik).</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Vztah § 105 odst</a:t>
              </a:r>
              <a:r>
                <a:rPr lang="cs-CZ" sz="1300" dirty="0">
                  <a:solidFill>
                    <a:sysClr val="windowText" lastClr="000000">
                      <a:hueOff val="0"/>
                      <a:satOff val="0"/>
                      <a:lumOff val="0"/>
                      <a:alphaOff val="0"/>
                    </a:sysClr>
                  </a:solidFill>
                  <a:latin typeface="Calibri"/>
                </a:rPr>
                <a:t>. 2 ZZVZ a požadavků na kvalifikaci dle § 79 odst. 2 písm. c) a d) ZZVZ, pokud má být např. stavbyvedoucí zaměstnanec, tak vymezit skrze významnou činnost dle § 105 odst. 2 ZZVZ, neomezovat prokázání kvalifikace jinou osobou bez vazby na § 105 odst. 2 ZZVZ</a:t>
              </a:r>
              <a:endParaRPr lang="cs-CZ" sz="13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ts val="1560"/>
                </a:lnSpc>
                <a:spcBef>
                  <a:spcPts val="1200"/>
                </a:spcBef>
                <a:spcAft>
                  <a:spcPts val="600"/>
                </a:spcAft>
                <a:buFont typeface="Wingdings" panose="05000000000000000000" pitchFamily="2" charset="2"/>
                <a:buChar char="q"/>
              </a:pPr>
              <a:endParaRPr lang="cs-CZ" sz="13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p:txBody>
        </p:sp>
      </p:grpSp>
      <p:grpSp>
        <p:nvGrpSpPr>
          <p:cNvPr id="16" name="Skupina 15">
            <a:extLst>
              <a:ext uri="{FF2B5EF4-FFF2-40B4-BE49-F238E27FC236}">
                <a16:creationId xmlns:a16="http://schemas.microsoft.com/office/drawing/2014/main" id="{947940C1-F06A-4A43-8C96-26A70294EFD7}"/>
              </a:ext>
            </a:extLst>
          </p:cNvPr>
          <p:cNvGrpSpPr/>
          <p:nvPr/>
        </p:nvGrpSpPr>
        <p:grpSpPr>
          <a:xfrm>
            <a:off x="894269" y="952927"/>
            <a:ext cx="6026565" cy="501840"/>
            <a:chOff x="-412680" y="2293056"/>
            <a:chExt cx="4625961" cy="501840"/>
          </a:xfrm>
        </p:grpSpPr>
        <p:sp>
          <p:nvSpPr>
            <p:cNvPr id="17" name="Obdélník: se zakulacenými rohy 16">
              <a:extLst>
                <a:ext uri="{FF2B5EF4-FFF2-40B4-BE49-F238E27FC236}">
                  <a16:creationId xmlns:a16="http://schemas.microsoft.com/office/drawing/2014/main" id="{4E4365E7-A343-4484-AD23-828ABB35D884}"/>
                </a:ext>
              </a:extLst>
            </p:cNvPr>
            <p:cNvSpPr/>
            <p:nvPr/>
          </p:nvSpPr>
          <p:spPr>
            <a:xfrm>
              <a:off x="-412680" y="229305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10">
              <a:extLst>
                <a:ext uri="{FF2B5EF4-FFF2-40B4-BE49-F238E27FC236}">
                  <a16:creationId xmlns:a16="http://schemas.microsoft.com/office/drawing/2014/main" id="{99AB03F1-929A-4ECC-923D-F0606EC3BC91}"/>
                </a:ext>
              </a:extLst>
            </p:cNvPr>
            <p:cNvSpPr txBox="1"/>
            <p:nvPr/>
          </p:nvSpPr>
          <p:spPr>
            <a:xfrm>
              <a:off x="-388182" y="231755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Požadavky na technickou kvalifikaci –  § 79 odst. 2</a:t>
              </a:r>
              <a:r>
                <a:rPr lang="cs-CZ" sz="1600" dirty="0">
                  <a:solidFill>
                    <a:sysClr val="window" lastClr="FFFFFF"/>
                  </a:solidFill>
                  <a:latin typeface="Calibri"/>
                </a:rPr>
                <a:t> </a:t>
              </a:r>
              <a:r>
                <a:rPr lang="cs-CZ" sz="1600" kern="1200" dirty="0">
                  <a:solidFill>
                    <a:sysClr val="window" lastClr="FFFFFF"/>
                  </a:solidFill>
                  <a:latin typeface="Calibri"/>
                  <a:ea typeface="+mn-ea"/>
                  <a:cs typeface="+mn-cs"/>
                </a:rPr>
                <a:t>ZZVZ</a:t>
              </a:r>
            </a:p>
          </p:txBody>
        </p:sp>
      </p:grpSp>
    </p:spTree>
    <p:extLst>
      <p:ext uri="{BB962C8B-B14F-4D97-AF65-F5344CB8AC3E}">
        <p14:creationId xmlns:p14="http://schemas.microsoft.com/office/powerpoint/2010/main" val="157035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1" name="Skupina 20">
            <a:extLst>
              <a:ext uri="{FF2B5EF4-FFF2-40B4-BE49-F238E27FC236}">
                <a16:creationId xmlns:a16="http://schemas.microsoft.com/office/drawing/2014/main" id="{BFF14EAC-5C6C-4387-B285-D0FE12761817}"/>
              </a:ext>
            </a:extLst>
          </p:cNvPr>
          <p:cNvGrpSpPr>
            <a:grpSpLocks/>
          </p:cNvGrpSpPr>
          <p:nvPr/>
        </p:nvGrpSpPr>
        <p:grpSpPr bwMode="auto">
          <a:xfrm>
            <a:off x="456766" y="1216637"/>
            <a:ext cx="8005079" cy="5504837"/>
            <a:chOff x="-179830" y="254597"/>
            <a:chExt cx="6951414" cy="2161602"/>
          </a:xfrm>
        </p:grpSpPr>
        <p:sp>
          <p:nvSpPr>
            <p:cNvPr id="19" name="Obdélník 18">
              <a:extLst>
                <a:ext uri="{FF2B5EF4-FFF2-40B4-BE49-F238E27FC236}">
                  <a16:creationId xmlns:a16="http://schemas.microsoft.com/office/drawing/2014/main" id="{2157E846-C1D1-48D2-818B-A07B71C37B1F}"/>
                </a:ext>
              </a:extLst>
            </p:cNvPr>
            <p:cNvSpPr/>
            <p:nvPr/>
          </p:nvSpPr>
          <p:spPr>
            <a:xfrm>
              <a:off x="-2728" y="254597"/>
              <a:ext cx="6608566" cy="1934834"/>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p:spPr>
        </p:sp>
        <p:sp>
          <p:nvSpPr>
            <p:cNvPr id="20" name="TextovéPole 19">
              <a:extLst>
                <a:ext uri="{FF2B5EF4-FFF2-40B4-BE49-F238E27FC236}">
                  <a16:creationId xmlns:a16="http://schemas.microsoft.com/office/drawing/2014/main" id="{8DC87575-BF9B-4BD9-92E6-A5B2AB805398}"/>
                </a:ext>
              </a:extLst>
            </p:cNvPr>
            <p:cNvSpPr txBox="1"/>
            <p:nvPr/>
          </p:nvSpPr>
          <p:spPr>
            <a:xfrm>
              <a:off x="-179830" y="294569"/>
              <a:ext cx="6951414" cy="2121630"/>
            </a:xfrm>
            <a:prstGeom prst="rect">
              <a:avLst/>
            </a:prstGeom>
            <a:noFill/>
            <a:ln>
              <a:noFill/>
            </a:ln>
            <a:effectLst/>
          </p:spPr>
          <p:txBody>
            <a:bodyPr lIns="512894" tIns="354076" rIns="512894" bIns="85344" spcCol="1270"/>
            <a:lstStyle/>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Požadavek, aby referenční zakázka dle § 79 odst. 2 písm. a) a b) ZZVZ byla realizována na typově zcela totožném či blízkém subjektu, jakým je sám zadavatel, ačkoliv takový požadavek není vzhledem ke složitosti a rozsahu předmětu veřejné zakázky (§ 73 odst. 6 ZZVZ) důvodný.</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Typicky, nikoliv však výhradně, se jedná např. o zadavatele z oblasti školství či zdravotnictví, kteří požadují např. u veřejné zakázky na stavební úpravy budovy školy či nemocnice nebo na dodávku standardních IT technologií (PC stanice, notebooky, tiskárny apod.) jako podmínku předkládaných referencí mj. skutečnost, aby reference prokazující technickou kvalifikaci byly realizovány pro školská, respektive zdravotnická zařízení či dokonce výlučně nemocnice, popřípadě ještě za plného provozu.</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V kontextu uvedeného je nutné poukázat především na věcnou, respektive technickou stránku věci, neboť např. z pohledu dodavatelů stavebních prací nehraje roli, zda stavební práce vykonávají na budově školy, úřadu či nemocnice, neboť dodavatelé budou vždy postupovat dle projektové dokumentace, která je pro ně stěžejní. Stavební práce si jsou z technického hlediska rovnocenné bez ohledu na to, na jakém duhu budovy byly provedeny (vyjma velmi specifických případů).</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cs-CZ" sz="1300" dirty="0">
                  <a:solidFill>
                    <a:sysClr val="windowText" lastClr="000000">
                      <a:hueOff val="0"/>
                      <a:satOff val="0"/>
                      <a:lumOff val="0"/>
                      <a:alphaOff val="0"/>
                    </a:sysClr>
                  </a:solidFill>
                  <a:latin typeface="Calibri"/>
                </a:rPr>
                <a:t>Obdobně se k dané problematice vyjádřil ÚOHS ve svém </a:t>
              </a:r>
              <a:r>
                <a:rPr lang="pl-PL" sz="1300" dirty="0">
                  <a:solidFill>
                    <a:sysClr val="windowText" lastClr="000000">
                      <a:hueOff val="0"/>
                      <a:satOff val="0"/>
                      <a:lumOff val="0"/>
                      <a:alphaOff val="0"/>
                    </a:sysClr>
                  </a:solidFill>
                  <a:latin typeface="Calibri"/>
                </a:rPr>
                <a:t>rozhodnutí č. j. ÚOHS-S277/2011/VZ-13912/2011/510/MLa ze dne 11. 11. 2011.</a:t>
              </a:r>
            </a:p>
            <a:p>
              <a:pPr marL="285750" marR="0" lvl="1" indent="-285750" algn="just" defTabSz="533400" fontAlgn="base">
                <a:lnSpc>
                  <a:spcPct val="90000"/>
                </a:lnSpc>
                <a:spcBef>
                  <a:spcPts val="1200"/>
                </a:spcBef>
                <a:spcAft>
                  <a:spcPts val="600"/>
                </a:spcAft>
                <a:buClrTx/>
                <a:buSzTx/>
                <a:buFont typeface="Wingdings" panose="05000000000000000000" pitchFamily="2" charset="2"/>
                <a:buChar char="q"/>
                <a:tabLst/>
                <a:defRPr/>
              </a:pPr>
              <a:r>
                <a:rPr lang="pl-PL" sz="1300" dirty="0">
                  <a:solidFill>
                    <a:sysClr val="windowText" lastClr="000000">
                      <a:hueOff val="0"/>
                      <a:satOff val="0"/>
                      <a:lumOff val="0"/>
                      <a:alphaOff val="0"/>
                    </a:sysClr>
                  </a:solidFill>
                  <a:latin typeface="Calibri"/>
                </a:rPr>
                <a:t>Obdobná věc je řešena rovněž v rozhodnutí ÚOHS č. j. S056/2008/VZ-03935/2008/520/EM ze dne 7. 3. 2008.</a:t>
              </a:r>
              <a:endParaRPr lang="cs-CZ" sz="1300" dirty="0">
                <a:solidFill>
                  <a:sysClr val="windowText" lastClr="000000">
                    <a:hueOff val="0"/>
                    <a:satOff val="0"/>
                    <a:lumOff val="0"/>
                    <a:alphaOff val="0"/>
                  </a:sysClr>
                </a:solidFill>
                <a:latin typeface="Calibri"/>
              </a:endParaRPr>
            </a:p>
            <a:p>
              <a:pPr marL="285750" marR="0" lvl="1" indent="-285750" algn="just" defTabSz="533400" eaLnBrk="0" fontAlgn="base" latinLnBrk="0" hangingPunct="0">
                <a:lnSpc>
                  <a:spcPct val="120000"/>
                </a:lnSpc>
                <a:spcBef>
                  <a:spcPct val="0"/>
                </a:spcBef>
                <a:spcAft>
                  <a:spcPts val="1200"/>
                </a:spcAft>
                <a:buClrTx/>
                <a:buSzTx/>
                <a:buFont typeface="Wingdings" panose="05000000000000000000" pitchFamily="2" charset="2"/>
                <a:buChar char="q"/>
                <a:tabLst/>
                <a:defRPr/>
              </a:pPr>
              <a:endParaRPr kumimoji="0" lang="cs-CZ" sz="12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a:p>
              <a:pPr marL="285750" marR="0" lvl="1" indent="-285750" algn="just" defTabSz="533400" eaLnBrk="0" fontAlgn="base" latinLnBrk="0" hangingPunct="0">
                <a:lnSpc>
                  <a:spcPct val="120000"/>
                </a:lnSpc>
                <a:spcBef>
                  <a:spcPct val="0"/>
                </a:spcBef>
                <a:spcAft>
                  <a:spcPts val="1200"/>
                </a:spcAft>
                <a:buClrTx/>
                <a:buSzTx/>
                <a:buFont typeface="Wingdings" panose="05000000000000000000" pitchFamily="2" charset="2"/>
                <a:buChar char="q"/>
                <a:tabLst/>
                <a:defRPr/>
              </a:pPr>
              <a:endParaRPr kumimoji="0" lang="cs-CZ" sz="1200" b="0" i="0" u="none" strike="noStrike" kern="0" cap="none" spc="0" normalizeH="0" baseline="0" noProof="0" dirty="0">
                <a:ln>
                  <a:noFill/>
                </a:ln>
                <a:solidFill>
                  <a:sysClr val="windowText" lastClr="000000">
                    <a:hueOff val="0"/>
                    <a:satOff val="0"/>
                    <a:lumOff val="0"/>
                    <a:alphaOff val="0"/>
                  </a:sysClr>
                </a:solidFill>
                <a:effectLst/>
                <a:uLnTx/>
                <a:uFillTx/>
                <a:latin typeface="Calibri" panose="020F0502020204030204"/>
                <a:ea typeface="+mn-ea"/>
                <a:cs typeface="+mn-cs"/>
              </a:endParaRPr>
            </a:p>
          </p:txBody>
        </p:sp>
      </p:grpSp>
      <p:grpSp>
        <p:nvGrpSpPr>
          <p:cNvPr id="21" name="Skupina 21">
            <a:extLst>
              <a:ext uri="{FF2B5EF4-FFF2-40B4-BE49-F238E27FC236}">
                <a16:creationId xmlns:a16="http://schemas.microsoft.com/office/drawing/2014/main" id="{2804245E-3860-4F9A-BBA5-F08476C082C7}"/>
              </a:ext>
            </a:extLst>
          </p:cNvPr>
          <p:cNvGrpSpPr>
            <a:grpSpLocks/>
          </p:cNvGrpSpPr>
          <p:nvPr/>
        </p:nvGrpSpPr>
        <p:grpSpPr bwMode="auto">
          <a:xfrm>
            <a:off x="864016" y="889612"/>
            <a:ext cx="7143750" cy="654050"/>
            <a:chOff x="-363684" y="29586"/>
            <a:chExt cx="4625962" cy="516088"/>
          </a:xfrm>
        </p:grpSpPr>
        <p:sp>
          <p:nvSpPr>
            <p:cNvPr id="22" name="Obdélník: se zakulacenými rohy 21">
              <a:extLst>
                <a:ext uri="{FF2B5EF4-FFF2-40B4-BE49-F238E27FC236}">
                  <a16:creationId xmlns:a16="http://schemas.microsoft.com/office/drawing/2014/main" id="{6D1EFA43-B09E-4C4C-A310-A05B85AFF2AD}"/>
                </a:ext>
              </a:extLst>
            </p:cNvPr>
            <p:cNvSpPr/>
            <p:nvPr/>
          </p:nvSpPr>
          <p:spPr>
            <a:xfrm>
              <a:off x="-363684" y="29586"/>
              <a:ext cx="4625962" cy="50230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p:spPr>
        </p:sp>
        <p:sp>
          <p:nvSpPr>
            <p:cNvPr id="23" name="Obdélník: se zakulacenými rohy 6">
              <a:extLst>
                <a:ext uri="{FF2B5EF4-FFF2-40B4-BE49-F238E27FC236}">
                  <a16:creationId xmlns:a16="http://schemas.microsoft.com/office/drawing/2014/main" id="{6C71F057-5C70-4C30-988F-DE60B8E61A1C}"/>
                </a:ext>
              </a:extLst>
            </p:cNvPr>
            <p:cNvSpPr txBox="1"/>
            <p:nvPr/>
          </p:nvSpPr>
          <p:spPr>
            <a:xfrm>
              <a:off x="-363684" y="44618"/>
              <a:ext cx="4625962" cy="501056"/>
            </a:xfrm>
            <a:prstGeom prst="rect">
              <a:avLst/>
            </a:prstGeom>
            <a:noFill/>
            <a:ln>
              <a:noFill/>
            </a:ln>
            <a:effectLst/>
          </p:spPr>
          <p:txBody>
            <a:bodyPr lIns="174850" tIns="0" rIns="174850" bIns="0" spcCol="1270" anchor="ctr"/>
            <a:lstStyle/>
            <a:p>
              <a:pPr marL="0" marR="0" lvl="0" indent="0" algn="ctr" defTabSz="577850" eaLnBrk="0" fontAlgn="base" latinLnBrk="0" hangingPunct="0">
                <a:lnSpc>
                  <a:spcPct val="90000"/>
                </a:lnSpc>
                <a:spcBef>
                  <a:spcPct val="0"/>
                </a:spcBef>
                <a:spcAft>
                  <a:spcPct val="35000"/>
                </a:spcAft>
                <a:buClrTx/>
                <a:buSzTx/>
                <a:buFontTx/>
                <a:buNone/>
                <a:tabLst/>
                <a:defRPr/>
              </a:pPr>
              <a:r>
                <a:rPr kumimoji="0" lang="cs-CZ" sz="1600" b="0" i="0" u="none" strike="noStrike" kern="0" spc="0" normalizeH="0" baseline="0" noProof="0" dirty="0">
                  <a:ln>
                    <a:noFill/>
                  </a:ln>
                  <a:solidFill>
                    <a:prstClr val="white"/>
                  </a:solidFill>
                  <a:effectLst/>
                  <a:uLnTx/>
                  <a:uFillTx/>
                  <a:latin typeface="Calibri" panose="020F0502020204030204"/>
                  <a:ea typeface="+mn-ea"/>
                  <a:cs typeface="+mn-cs"/>
                </a:rPr>
                <a:t>Nepřiměřená technická kvalifikace spočívající v požadavku na doložení referencí s vazbou na konkrétní typ zadavatele </a:t>
              </a:r>
            </a:p>
          </p:txBody>
        </p:sp>
      </p:grpSp>
    </p:spTree>
    <p:extLst>
      <p:ext uri="{BB962C8B-B14F-4D97-AF65-F5344CB8AC3E}">
        <p14:creationId xmlns:p14="http://schemas.microsoft.com/office/powerpoint/2010/main" val="535121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2" name="Title 3">
            <a:extLst>
              <a:ext uri="{FF2B5EF4-FFF2-40B4-BE49-F238E27FC236}">
                <a16:creationId xmlns:a16="http://schemas.microsoft.com/office/drawing/2014/main" id="{575A260A-9B92-4BEA-B46C-7669051639F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
        <p:nvSpPr>
          <p:cNvPr id="35" name="Obdélník 34">
            <a:extLst>
              <a:ext uri="{FF2B5EF4-FFF2-40B4-BE49-F238E27FC236}">
                <a16:creationId xmlns:a16="http://schemas.microsoft.com/office/drawing/2014/main" id="{E516437C-56D6-4009-8769-5874FC5BBEF7}"/>
              </a:ext>
            </a:extLst>
          </p:cNvPr>
          <p:cNvSpPr/>
          <p:nvPr/>
        </p:nvSpPr>
        <p:spPr>
          <a:xfrm>
            <a:off x="512307" y="1020148"/>
            <a:ext cx="7729365" cy="5222968"/>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7" name="Skupina 36">
            <a:extLst>
              <a:ext uri="{FF2B5EF4-FFF2-40B4-BE49-F238E27FC236}">
                <a16:creationId xmlns:a16="http://schemas.microsoft.com/office/drawing/2014/main" id="{EA62D234-E58C-49E5-9CFF-FAE3AEA1EACE}"/>
              </a:ext>
            </a:extLst>
          </p:cNvPr>
          <p:cNvGrpSpPr/>
          <p:nvPr/>
        </p:nvGrpSpPr>
        <p:grpSpPr>
          <a:xfrm>
            <a:off x="894267" y="731484"/>
            <a:ext cx="5497823" cy="501758"/>
            <a:chOff x="330425" y="2172811"/>
            <a:chExt cx="4625961" cy="531360"/>
          </a:xfrm>
        </p:grpSpPr>
        <p:sp>
          <p:nvSpPr>
            <p:cNvPr id="38" name="Obdélník: se zakulacenými rohy 37">
              <a:extLst>
                <a:ext uri="{FF2B5EF4-FFF2-40B4-BE49-F238E27FC236}">
                  <a16:creationId xmlns:a16="http://schemas.microsoft.com/office/drawing/2014/main" id="{626F37D8-0D42-4D1F-A4D4-79C058FB9010}"/>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bdélník: se zakulacenými rohy 10">
              <a:extLst>
                <a:ext uri="{FF2B5EF4-FFF2-40B4-BE49-F238E27FC236}">
                  <a16:creationId xmlns:a16="http://schemas.microsoft.com/office/drawing/2014/main" id="{67651FF0-2CF3-462D-98D8-5DB1B51565A7}"/>
                </a:ext>
              </a:extLst>
            </p:cNvPr>
            <p:cNvSpPr txBox="1"/>
            <p:nvPr/>
          </p:nvSpPr>
          <p:spPr>
            <a:xfrm>
              <a:off x="356364" y="2198750"/>
              <a:ext cx="3721649" cy="385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300" kern="1200" dirty="0">
                <a:solidFill>
                  <a:sysClr val="window" lastClr="FFFFFF"/>
                </a:solidFill>
                <a:latin typeface="Calibri"/>
                <a:ea typeface="+mn-ea"/>
                <a:cs typeface="+mn-cs"/>
              </a:endParaRPr>
            </a:p>
          </p:txBody>
        </p:sp>
      </p:grpSp>
      <p:sp>
        <p:nvSpPr>
          <p:cNvPr id="40" name="Obdélník 39">
            <a:extLst>
              <a:ext uri="{FF2B5EF4-FFF2-40B4-BE49-F238E27FC236}">
                <a16:creationId xmlns:a16="http://schemas.microsoft.com/office/drawing/2014/main" id="{AB31A9D8-0EC5-49B6-A3C2-42B83A106107}"/>
              </a:ext>
            </a:extLst>
          </p:cNvPr>
          <p:cNvSpPr/>
          <p:nvPr/>
        </p:nvSpPr>
        <p:spPr>
          <a:xfrm>
            <a:off x="902328" y="818208"/>
            <a:ext cx="6778362" cy="338554"/>
          </a:xfrm>
          <a:prstGeom prst="rect">
            <a:avLst/>
          </a:prstGeom>
        </p:spPr>
        <p:txBody>
          <a:bodyPr wrap="square">
            <a:spAutoFit/>
          </a:bodyPr>
          <a:lstStyle/>
          <a:p>
            <a:pPr lvl="0">
              <a:buNone/>
            </a:pPr>
            <a:r>
              <a:rPr lang="pl-PL" sz="1600" dirty="0">
                <a:solidFill>
                  <a:sysClr val="window" lastClr="FFFFFF"/>
                </a:solidFill>
                <a:latin typeface="Calibri"/>
              </a:rPr>
              <a:t>Požadavky na ekonomickou kvalifikaci – § 78 odst. 1 ZZVZ</a:t>
            </a:r>
            <a:endParaRPr lang="cs-CZ" sz="1600" dirty="0">
              <a:solidFill>
                <a:sysClr val="window" lastClr="FFFFFF"/>
              </a:solidFill>
              <a:latin typeface="Calibri"/>
            </a:endParaRPr>
          </a:p>
        </p:txBody>
      </p:sp>
      <p:sp>
        <p:nvSpPr>
          <p:cNvPr id="3" name="Obdélník 2">
            <a:extLst>
              <a:ext uri="{FF2B5EF4-FFF2-40B4-BE49-F238E27FC236}">
                <a16:creationId xmlns:a16="http://schemas.microsoft.com/office/drawing/2014/main" id="{15CE1D51-EBED-4A4E-9E76-3AB6B08AE8D2}"/>
              </a:ext>
            </a:extLst>
          </p:cNvPr>
          <p:cNvSpPr/>
          <p:nvPr/>
        </p:nvSpPr>
        <p:spPr>
          <a:xfrm>
            <a:off x="818606" y="1405224"/>
            <a:ext cx="7036599" cy="4385816"/>
          </a:xfrm>
          <a:prstGeom prst="rect">
            <a:avLst/>
          </a:prstGeom>
        </p:spPr>
        <p:txBody>
          <a:bodyPr wrap="square">
            <a:spAutoFit/>
          </a:bodyPr>
          <a:lstStyle/>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Požadavek zadavatele na minimální roční obrat dodavatele nebo obrat dosažený dodavatelem s ohledem na předmět veřejné zakázky dosahoval minimální úrovně 20 mil. Kč/rok, a to za 3 bezprostředně předcházející účetní období…“</a:t>
            </a: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Zadavatel je dle komentáře (HERMAN, P.; FIDLER, V. a kol. Komentář k zákonu o zadávání veřejných zakázek. Plzeň: Aleš Čeněk, 2016. s. 206.) povinen konkrétně vymezit, které zakázky budou považovány za obdobné a měly by být zahrnuty do obratu s ohledem na předmět VZ. Pokud tak neučiní, bude prokazování obratu složité a v případě sporu zadavatel nebude moci pojem „s ohledem na předmět“ vykládat zužujícím způsobem.</a:t>
            </a: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Obdobně se k dané problematice vyjádřil ÚOHS ve svém rozhodnutí č.j. ÚOHS-S0442/2017/VZ-03352/2018/542/Eše z 1.2.2018</a:t>
            </a: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Výklad, že v případě víceletých kontraktů by měl zadavatel stanovit výši obratu s ohledem na předpokládanou hodnotu plnění za jeden kalendářní rok – viz </a:t>
            </a:r>
            <a:r>
              <a:rPr lang="pt-BR" sz="1300" dirty="0">
                <a:solidFill>
                  <a:sysClr val="windowText" lastClr="000000">
                    <a:hueOff val="0"/>
                    <a:satOff val="0"/>
                    <a:lumOff val="0"/>
                    <a:alphaOff val="0"/>
                  </a:sysClr>
                </a:solidFill>
                <a:latin typeface="Calibri"/>
              </a:rPr>
              <a:t>ÚOHS-S0167/2019/VZ-18195/2019/523/DFi, ÚOHS-R0193/2017/VZ-01330/2018/321/Hba</a:t>
            </a:r>
            <a:r>
              <a:rPr lang="cs-CZ" sz="1300" dirty="0">
                <a:solidFill>
                  <a:sysClr val="windowText" lastClr="000000">
                    <a:hueOff val="0"/>
                    <a:satOff val="0"/>
                    <a:lumOff val="0"/>
                    <a:alphaOff val="0"/>
                  </a:sysClr>
                </a:solidFill>
                <a:latin typeface="Calibri"/>
              </a:rPr>
              <a:t> byl následnou rozhodovací praxí překonán – viz ÚOHS-S0459/2021/VZ-12729/2022/500, ÚOHS-R0104/2021/VZ-28954/2021/162/</a:t>
            </a:r>
            <a:r>
              <a:rPr lang="cs-CZ" sz="1300" dirty="0" err="1">
                <a:solidFill>
                  <a:sysClr val="windowText" lastClr="000000">
                    <a:hueOff val="0"/>
                    <a:satOff val="0"/>
                    <a:lumOff val="0"/>
                    <a:alphaOff val="0"/>
                  </a:sysClr>
                </a:solidFill>
                <a:latin typeface="Calibri"/>
              </a:rPr>
              <a:t>Dha</a:t>
            </a:r>
            <a:endParaRPr lang="cs-CZ" sz="1300" dirty="0">
              <a:solidFill>
                <a:sysClr val="windowText" lastClr="000000">
                  <a:hueOff val="0"/>
                  <a:satOff val="0"/>
                  <a:lumOff val="0"/>
                  <a:alphaOff val="0"/>
                </a:sysClr>
              </a:solidFill>
              <a:latin typeface="Calibri"/>
            </a:endParaRPr>
          </a:p>
          <a:p>
            <a:pPr marL="285750" lvl="1" indent="-285750" algn="just" defTabSz="533400" fontAlgn="base">
              <a:lnSpc>
                <a:spcPct val="90000"/>
              </a:lnSpc>
              <a:spcBef>
                <a:spcPts val="1200"/>
              </a:spcBef>
              <a:buFont typeface="Wingdings" panose="05000000000000000000" pitchFamily="2" charset="2"/>
              <a:buChar char="q"/>
              <a:defRPr/>
            </a:pPr>
            <a:r>
              <a:rPr lang="cs-CZ" sz="1300" dirty="0">
                <a:solidFill>
                  <a:sysClr val="windowText" lastClr="000000">
                    <a:hueOff val="0"/>
                    <a:satOff val="0"/>
                    <a:lumOff val="0"/>
                    <a:alphaOff val="0"/>
                  </a:sysClr>
                </a:solidFill>
                <a:latin typeface="Calibri"/>
              </a:rPr>
              <a:t>Pro stanovení maximální výše obratu lze použít předpokládanou hodnotu vypočítanou toliko za 1 rok v případě dle § 19 a případně i § 20 a 21 ZZVZ, jde-li o smlouvu na dobu určitou v délce jednoho roku.</a:t>
            </a:r>
          </a:p>
          <a:p>
            <a:pPr marL="285750" lvl="0" indent="-285750" algn="just" defTabSz="533400">
              <a:lnSpc>
                <a:spcPct val="90000"/>
              </a:lnSpc>
              <a:spcBef>
                <a:spcPct val="0"/>
              </a:spcBef>
              <a:spcAft>
                <a:spcPts val="600"/>
              </a:spcAft>
              <a:buFont typeface="Wingdings" panose="05000000000000000000" pitchFamily="2" charset="2"/>
              <a:buChar char="q"/>
            </a:pP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93663" lvl="0" indent="-93663" algn="just" defTabSz="533400">
              <a:lnSpc>
                <a:spcPct val="90000"/>
              </a:lnSpc>
              <a:spcBef>
                <a:spcPct val="0"/>
              </a:spcBef>
              <a:spcAft>
                <a:spcPts val="600"/>
              </a:spcAft>
              <a:buFont typeface="Arial" panose="020B0604020202020204" pitchFamily="34" charset="0"/>
              <a:buChar char="•"/>
            </a:pPr>
            <a:endParaRPr lang="cs-CZ" sz="1300" dirty="0">
              <a:solidFill>
                <a:sysClr val="windowText" lastClr="000000">
                  <a:hueOff val="0"/>
                  <a:satOff val="0"/>
                  <a:lumOff val="0"/>
                  <a:alphaOff val="0"/>
                </a:sysClr>
              </a:solidFill>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3775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9AC994CB-5E61-4E92-9098-EE3DCC18548F}"/>
              </a:ext>
            </a:extLst>
          </p:cNvPr>
          <p:cNvGrpSpPr/>
          <p:nvPr/>
        </p:nvGrpSpPr>
        <p:grpSpPr>
          <a:xfrm>
            <a:off x="422233" y="1704873"/>
            <a:ext cx="7956928" cy="4848933"/>
            <a:chOff x="-172835" y="2719903"/>
            <a:chExt cx="6858266" cy="2209692"/>
          </a:xfrm>
        </p:grpSpPr>
        <p:sp>
          <p:nvSpPr>
            <p:cNvPr id="15" name="Obdélník 14">
              <a:extLst>
                <a:ext uri="{FF2B5EF4-FFF2-40B4-BE49-F238E27FC236}">
                  <a16:creationId xmlns:a16="http://schemas.microsoft.com/office/drawing/2014/main" id="{099264EB-0AC1-4B69-A4C9-52E72979BEBF}"/>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172835" y="2719903"/>
              <a:ext cx="6858266" cy="22096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postupuje v rozporu se zásadami 3E, když vyloučí dodavatele s nejvýhodnější nabídkou z další účasti v zadávacím řízení z důvodu nesplnění zadávacích podmínek (např. nedoložení splnění technických kvalifikačních předpokladů, neoceněné položky v rozpočtu, nejasná specifikace nabízeného předm</a:t>
              </a:r>
              <a:r>
                <a:rPr lang="cs-CZ" sz="1300" dirty="0">
                  <a:solidFill>
                    <a:sysClr val="windowText" lastClr="000000">
                      <a:hueOff val="0"/>
                      <a:satOff val="0"/>
                      <a:lumOff val="0"/>
                      <a:alphaOff val="0"/>
                    </a:sysClr>
                  </a:solidFill>
                  <a:latin typeface="Calibri"/>
                </a:rPr>
                <a:t>ětu plnění apod.</a:t>
              </a:r>
              <a:r>
                <a:rPr lang="cs-CZ" sz="1300" kern="1200" dirty="0">
                  <a:solidFill>
                    <a:sysClr val="windowText" lastClr="000000">
                      <a:hueOff val="0"/>
                      <a:satOff val="0"/>
                      <a:lumOff val="0"/>
                      <a:alphaOff val="0"/>
                    </a:sysClr>
                  </a:solidFill>
                  <a:latin typeface="Calibri"/>
                  <a:ea typeface="+mn-ea"/>
                  <a:cs typeface="+mn-cs"/>
                </a:rPr>
                <a:t>), aniž by dodavatele vyzval k objasnění nebo doplnění nabídky dle § 46 odst. 1 ZZVZ, a měl postaveno najisto, že tento účastník není schopen nedostatky nabídky ani po doplnění zhojit (pokud je náprava možná).</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Výše uvedený postup však nelze použít v případě, že se jedná o údaje nebo doklady, které se vztahují ke kritériím hodnocení nabídek. Pozor – za objasnění se dle § 46 odst. 3 ZZVZ považuje oprava položkového rozpočtu, pokud není dotčena celková nabídková cena nebo jiné kritérium hodnocení nabídek.</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Vyloučení účastníka z účasti v zadávacím řízení z důvodu nesplnění zadávacích podmínek a nevyužití možnosti v ustanovení § 46 odst. 1 ZZVZ a nevyzvání účastníka k doplnění dokladů/údajů, ačkoliv takový účastník předložil nabídku s nejnižší nabídkovou cenou, přičemž byla hodnocena pouze nejnižší nabídková cena a jedná se o zhojitelné vady nabídky je rovněž porušením povinnosti zadavatele postupovat dle čl. 5.1 bod 1 Obecných pravidel pro žadatele a příjemce, ve spojení s § 2 zákona č. 320/2001 Sb., o finanční kontrole ve veřejné správě a o změně některých zákonů.</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K nutnosti dodržování zásad 3E se vyjádřil Nejvyšší správní soud ve svém rozsudku ze dne 5. 6. 2008, č. j. 1 </a:t>
              </a:r>
              <a:r>
                <a:rPr lang="cs-CZ" sz="1300" kern="1200" dirty="0" err="1">
                  <a:solidFill>
                    <a:sysClr val="windowText" lastClr="000000">
                      <a:hueOff val="0"/>
                      <a:satOff val="0"/>
                      <a:lumOff val="0"/>
                      <a:alphaOff val="0"/>
                    </a:sysClr>
                  </a:solidFill>
                  <a:latin typeface="Calibri"/>
                  <a:ea typeface="+mn-ea"/>
                  <a:cs typeface="+mn-cs"/>
                </a:rPr>
                <a:t>Afs</a:t>
              </a:r>
              <a:r>
                <a:rPr lang="cs-CZ" sz="1300" kern="1200" dirty="0">
                  <a:solidFill>
                    <a:sysClr val="windowText" lastClr="000000">
                      <a:hueOff val="0"/>
                      <a:satOff val="0"/>
                      <a:lumOff val="0"/>
                      <a:alphaOff val="0"/>
                    </a:sysClr>
                  </a:solidFill>
                  <a:latin typeface="Calibri"/>
                  <a:ea typeface="+mn-ea"/>
                  <a:cs typeface="+mn-cs"/>
                </a:rPr>
                <a:t> 20/2008-152, podle nějž základním cílem zadávání veřejných zakázek „</a:t>
              </a:r>
              <a:r>
                <a:rPr lang="cs-CZ" sz="1300" i="1" kern="1200" dirty="0">
                  <a:solidFill>
                    <a:sysClr val="windowText" lastClr="000000">
                      <a:hueOff val="0"/>
                      <a:satOff val="0"/>
                      <a:lumOff val="0"/>
                      <a:alphaOff val="0"/>
                    </a:sysClr>
                  </a:solidFill>
                  <a:latin typeface="Calibri"/>
                  <a:ea typeface="+mn-ea"/>
                  <a:cs typeface="+mn-cs"/>
                </a:rPr>
                <a:t>je zajištění hospodárnosti, efektivnosti a účelnosti nakládání s veřejnými prostředky. Zákon tohoto cíle dosahuje především vytvářením podmínek pro to, aby smlouvy, jejichž plnění je hrazeno z veřejných prostředků, byly zadavateli uzavírány při zajištění hospodářské soutěže a konkurenčního prostředí mezi dodavateli</a:t>
              </a:r>
              <a:r>
                <a:rPr lang="cs-CZ" sz="1300" kern="1200" dirty="0">
                  <a:solidFill>
                    <a:sysClr val="windowText" lastClr="000000">
                      <a:hueOff val="0"/>
                      <a:satOff val="0"/>
                      <a:lumOff val="0"/>
                      <a:alphaOff val="0"/>
                    </a:sysClr>
                  </a:solidFill>
                  <a:latin typeface="Calibri"/>
                  <a:ea typeface="+mn-ea"/>
                  <a:cs typeface="+mn-cs"/>
                </a:rPr>
                <a:t>“. </a:t>
              </a: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a:p>
              <a:pPr marL="0" lvl="1" algn="just" defTabSz="533400">
                <a:lnSpc>
                  <a:spcPct val="90000"/>
                </a:lnSpc>
                <a:spcBef>
                  <a:spcPct val="0"/>
                </a:spcBef>
                <a:spcAft>
                  <a:spcPts val="600"/>
                </a:spcAft>
              </a:pPr>
              <a:r>
                <a:rPr lang="cs-CZ" sz="1300" kern="1200" dirty="0">
                  <a:solidFill>
                    <a:sysClr val="windowText" lastClr="000000">
                      <a:hueOff val="0"/>
                      <a:satOff val="0"/>
                      <a:lumOff val="0"/>
                      <a:alphaOff val="0"/>
                    </a:sysClr>
                  </a:solidFill>
                  <a:latin typeface="Calibri"/>
                  <a:ea typeface="+mn-ea"/>
                  <a:cs typeface="+mn-cs"/>
                </a:rPr>
                <a:t>	</a:t>
              </a: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894267" y="1456692"/>
            <a:ext cx="5349143" cy="482453"/>
            <a:chOff x="-473496" y="-95272"/>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473496" y="-9527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465124" y="-65405"/>
              <a:ext cx="4579847" cy="4262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Neuplatnění výzvy dle § 46 ZZVZ – porušení pravidel 3E</a:t>
              </a:r>
            </a:p>
          </p:txBody>
        </p:sp>
      </p:grpSp>
      <p:sp>
        <p:nvSpPr>
          <p:cNvPr id="17" name="Title 3">
            <a:extLst>
              <a:ext uri="{FF2B5EF4-FFF2-40B4-BE49-F238E27FC236}">
                <a16:creationId xmlns:a16="http://schemas.microsoft.com/office/drawing/2014/main" id="{F5C358F0-0321-402E-99B5-8955BB0DE114}"/>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posouzení nabídek / v procesu výběru nejvhodnější nabídky</a:t>
            </a:r>
            <a:endParaRPr lang="en-US" sz="2600" dirty="0"/>
          </a:p>
        </p:txBody>
      </p:sp>
    </p:spTree>
    <p:extLst>
      <p:ext uri="{BB962C8B-B14F-4D97-AF65-F5344CB8AC3E}">
        <p14:creationId xmlns:p14="http://schemas.microsoft.com/office/powerpoint/2010/main" val="4217914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8EB5D2F-475B-0246-8AE6-0E20A0EAFCDD}"/>
              </a:ext>
            </a:extLst>
          </p:cNvPr>
          <p:cNvSpPr txBox="1">
            <a:spLocks/>
          </p:cNvSpPr>
          <p:nvPr/>
        </p:nvSpPr>
        <p:spPr>
          <a:xfrm>
            <a:off x="0" y="326772"/>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zadávání veřejných zakázek - předpisy</a:t>
            </a:r>
            <a:endParaRPr lang="en-US" sz="2800" cap="all" dirty="0">
              <a:latin typeface="Arial" panose="020B0604020202020204" pitchFamily="34" charset="0"/>
              <a:cs typeface="Arial" panose="020B0604020202020204" pitchFamily="34" charset="0"/>
            </a:endParaRPr>
          </a:p>
        </p:txBody>
      </p:sp>
      <p:grpSp>
        <p:nvGrpSpPr>
          <p:cNvPr id="9" name="Skupina 8">
            <a:extLst>
              <a:ext uri="{FF2B5EF4-FFF2-40B4-BE49-F238E27FC236}">
                <a16:creationId xmlns:a16="http://schemas.microsoft.com/office/drawing/2014/main" id="{7C83A776-88F3-4321-8B86-E04451E932AE}"/>
              </a:ext>
            </a:extLst>
          </p:cNvPr>
          <p:cNvGrpSpPr/>
          <p:nvPr/>
        </p:nvGrpSpPr>
        <p:grpSpPr>
          <a:xfrm>
            <a:off x="683568" y="1458126"/>
            <a:ext cx="7727007" cy="804472"/>
            <a:chOff x="0" y="579586"/>
            <a:chExt cx="6454066" cy="756000"/>
          </a:xfrm>
        </p:grpSpPr>
        <p:sp>
          <p:nvSpPr>
            <p:cNvPr id="25" name="Obdélník 24">
              <a:extLst>
                <a:ext uri="{FF2B5EF4-FFF2-40B4-BE49-F238E27FC236}">
                  <a16:creationId xmlns:a16="http://schemas.microsoft.com/office/drawing/2014/main" id="{F5C50E80-957D-4040-9DE8-BC6410D73297}"/>
                </a:ext>
              </a:extLst>
            </p:cNvPr>
            <p:cNvSpPr/>
            <p:nvPr/>
          </p:nvSpPr>
          <p:spPr>
            <a:xfrm>
              <a:off x="0" y="57958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0" y="57958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ct val="90000"/>
                </a:lnSpc>
                <a:spcBef>
                  <a:spcPct val="0"/>
                </a:spcBef>
                <a:spcAft>
                  <a:spcPct val="15000"/>
                </a:spcAft>
                <a:buFont typeface="Wingdings" panose="05000000000000000000" pitchFamily="2" charset="2"/>
                <a:buChar char="q"/>
              </a:pPr>
              <a:r>
                <a:rPr lang="cs-CZ" sz="1400" kern="1200" dirty="0">
                  <a:solidFill>
                    <a:sysClr val="windowText" lastClr="000000">
                      <a:hueOff val="0"/>
                      <a:satOff val="0"/>
                      <a:lumOff val="0"/>
                      <a:alphaOff val="0"/>
                    </a:sysClr>
                  </a:solidFill>
                  <a:latin typeface="Calibri"/>
                  <a:ea typeface="+mn-ea"/>
                  <a:cs typeface="+mn-cs"/>
                </a:rPr>
                <a:t>Zákon č. 134/2016 Sb., o zadávání veřejných zakázek, v platném znění (dále jen „ZZVZ“)</a:t>
              </a:r>
            </a:p>
          </p:txBody>
        </p:sp>
      </p:grpSp>
      <p:grpSp>
        <p:nvGrpSpPr>
          <p:cNvPr id="10" name="Skupina 9">
            <a:extLst>
              <a:ext uri="{FF2B5EF4-FFF2-40B4-BE49-F238E27FC236}">
                <a16:creationId xmlns:a16="http://schemas.microsoft.com/office/drawing/2014/main" id="{6F23541B-465F-412D-8CD3-F31E4B2E4AE0}"/>
              </a:ext>
            </a:extLst>
          </p:cNvPr>
          <p:cNvGrpSpPr/>
          <p:nvPr/>
        </p:nvGrpSpPr>
        <p:grpSpPr>
          <a:xfrm>
            <a:off x="1097060" y="1129318"/>
            <a:ext cx="4523138" cy="496817"/>
            <a:chOff x="372761" y="340091"/>
            <a:chExt cx="4517846" cy="472320"/>
          </a:xfrm>
        </p:grpSpPr>
        <p:sp>
          <p:nvSpPr>
            <p:cNvPr id="23" name="Obdélník: se zakulacenými rohy 22">
              <a:extLst>
                <a:ext uri="{FF2B5EF4-FFF2-40B4-BE49-F238E27FC236}">
                  <a16:creationId xmlns:a16="http://schemas.microsoft.com/office/drawing/2014/main" id="{49D52EF0-81EB-412E-A5FB-445E86E9EA03}"/>
                </a:ext>
              </a:extLst>
            </p:cNvPr>
            <p:cNvSpPr/>
            <p:nvPr/>
          </p:nvSpPr>
          <p:spPr>
            <a:xfrm>
              <a:off x="372761" y="340091"/>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4" name="Obdélník: se zakulacenými rohy 6">
              <a:extLst>
                <a:ext uri="{FF2B5EF4-FFF2-40B4-BE49-F238E27FC236}">
                  <a16:creationId xmlns:a16="http://schemas.microsoft.com/office/drawing/2014/main" id="{730867A7-49B4-404A-B2A6-BFBD2CD545E1}"/>
                </a:ext>
              </a:extLst>
            </p:cNvPr>
            <p:cNvSpPr txBox="1"/>
            <p:nvPr/>
          </p:nvSpPr>
          <p:spPr>
            <a:xfrm>
              <a:off x="378046" y="364285"/>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Právní předpisy upravující zadávání VZ</a:t>
              </a:r>
            </a:p>
          </p:txBody>
        </p:sp>
      </p:grpSp>
      <p:grpSp>
        <p:nvGrpSpPr>
          <p:cNvPr id="11" name="Skupina 10">
            <a:extLst>
              <a:ext uri="{FF2B5EF4-FFF2-40B4-BE49-F238E27FC236}">
                <a16:creationId xmlns:a16="http://schemas.microsoft.com/office/drawing/2014/main" id="{53E49D9F-A6EE-4697-86DA-99482BDCA387}"/>
              </a:ext>
            </a:extLst>
          </p:cNvPr>
          <p:cNvGrpSpPr/>
          <p:nvPr/>
        </p:nvGrpSpPr>
        <p:grpSpPr>
          <a:xfrm>
            <a:off x="683568" y="3064753"/>
            <a:ext cx="7727007" cy="2429598"/>
            <a:chOff x="-1" y="1548422"/>
            <a:chExt cx="6454067" cy="1276113"/>
          </a:xfrm>
        </p:grpSpPr>
        <p:sp>
          <p:nvSpPr>
            <p:cNvPr id="21" name="Obdélník 20">
              <a:extLst>
                <a:ext uri="{FF2B5EF4-FFF2-40B4-BE49-F238E27FC236}">
                  <a16:creationId xmlns:a16="http://schemas.microsoft.com/office/drawing/2014/main" id="{AE57DB5F-71DD-4B18-AFA2-4B5A922F640C}"/>
                </a:ext>
              </a:extLst>
            </p:cNvPr>
            <p:cNvSpPr/>
            <p:nvPr/>
          </p:nvSpPr>
          <p:spPr>
            <a:xfrm>
              <a:off x="-1" y="1548422"/>
              <a:ext cx="6454066" cy="1087598"/>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TextovéPole 21">
              <a:extLst>
                <a:ext uri="{FF2B5EF4-FFF2-40B4-BE49-F238E27FC236}">
                  <a16:creationId xmlns:a16="http://schemas.microsoft.com/office/drawing/2014/main" id="{0ECBAFB5-B6E5-493D-B120-82722F6A412B}"/>
                </a:ext>
              </a:extLst>
            </p:cNvPr>
            <p:cNvSpPr txBox="1"/>
            <p:nvPr/>
          </p:nvSpPr>
          <p:spPr>
            <a:xfrm>
              <a:off x="0" y="1573513"/>
              <a:ext cx="6454066" cy="12510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ts val="1560"/>
                </a:lnSpc>
                <a:spcBef>
                  <a:spcPct val="0"/>
                </a:spcBef>
                <a:spcAft>
                  <a:spcPts val="1200"/>
                </a:spcAft>
                <a:buFont typeface="Wingdings" panose="05000000000000000000" pitchFamily="2" charset="2"/>
                <a:buChar char="q"/>
              </a:pPr>
              <a:r>
                <a:rPr lang="cs-CZ" sz="1400" kern="1200" dirty="0">
                  <a:solidFill>
                    <a:sysClr val="windowText" lastClr="000000">
                      <a:hueOff val="0"/>
                      <a:satOff val="0"/>
                      <a:lumOff val="0"/>
                      <a:alphaOff val="0"/>
                    </a:sysClr>
                  </a:solidFill>
                  <a:latin typeface="Calibri"/>
                  <a:ea typeface="+mn-ea"/>
                  <a:cs typeface="+mn-cs"/>
                </a:rPr>
                <a:t>IROP1 - Metodický pokyn pro oblast zadávání zakázek pro programové období 2014–2020 (dále jen „MPZ“), - příloha č.3 OPŽP, </a:t>
              </a:r>
              <a:r>
                <a:rPr lang="cs-CZ" sz="1400" kern="1200" dirty="0">
                  <a:solidFill>
                    <a:sysClr val="windowText" lastClr="000000">
                      <a:hueOff val="0"/>
                      <a:satOff val="0"/>
                      <a:lumOff val="0"/>
                      <a:alphaOff val="0"/>
                    </a:sysClr>
                  </a:solidFill>
                  <a:latin typeface="Calibri"/>
                  <a:ea typeface="+mn-ea"/>
                  <a:cs typeface="+mn-cs"/>
                  <a:hlinkClick r:id="rId4"/>
                </a:rPr>
                <a:t>https://irop.mmr.cz/cs/zadatele-a-prijemci/dokumenty/zakladni-dokumenty/obecna-pravidla-pro-zadatele-a-prijemce/obecna-pravidla-aktualni-verze</a:t>
              </a:r>
              <a:r>
                <a:rPr lang="cs-CZ" sz="1400" kern="1200" dirty="0">
                  <a:solidFill>
                    <a:sysClr val="windowText" lastClr="000000">
                      <a:hueOff val="0"/>
                      <a:satOff val="0"/>
                      <a:lumOff val="0"/>
                      <a:alphaOff val="0"/>
                    </a:sysClr>
                  </a:solidFill>
                  <a:latin typeface="Calibri"/>
                  <a:ea typeface="+mn-ea"/>
                  <a:cs typeface="+mn-cs"/>
                </a:rPr>
                <a:t>  </a:t>
              </a:r>
            </a:p>
            <a:p>
              <a:pPr marL="285750" lvl="1" indent="-285750" algn="just" defTabSz="533400">
                <a:lnSpc>
                  <a:spcPts val="1560"/>
                </a:lnSpc>
                <a:spcBef>
                  <a:spcPct val="0"/>
                </a:spcBef>
                <a:spcAft>
                  <a:spcPts val="600"/>
                </a:spcAft>
                <a:buFont typeface="Wingdings" panose="05000000000000000000" pitchFamily="2" charset="2"/>
                <a:buChar char="q"/>
              </a:pPr>
              <a:r>
                <a:rPr lang="cs-CZ" sz="1400" kern="1200" dirty="0">
                  <a:solidFill>
                    <a:sysClr val="windowText" lastClr="000000">
                      <a:hueOff val="0"/>
                      <a:satOff val="0"/>
                      <a:lumOff val="0"/>
                      <a:alphaOff val="0"/>
                    </a:sysClr>
                  </a:solidFill>
                  <a:latin typeface="Calibri"/>
                  <a:ea typeface="+mn-ea"/>
                  <a:cs typeface="+mn-cs"/>
                </a:rPr>
                <a:t>IROP2 - Metodický pokyn pro oblast zadávání zakázek pro programové období 2021–2027, </a:t>
              </a:r>
              <a:r>
                <a:rPr lang="cs-CZ" sz="1400" kern="1200" dirty="0">
                  <a:solidFill>
                    <a:sysClr val="windowText" lastClr="000000">
                      <a:hueOff val="0"/>
                      <a:satOff val="0"/>
                      <a:lumOff val="0"/>
                      <a:alphaOff val="0"/>
                    </a:sysClr>
                  </a:solidFill>
                  <a:latin typeface="Calibri"/>
                  <a:ea typeface="+mn-ea"/>
                  <a:cs typeface="+mn-cs"/>
                  <a:hlinkClick r:id="rId5"/>
                </a:rPr>
                <a:t>https://irop.mmr.cz/cs/irop-2021-2027/dokumenty</a:t>
              </a:r>
              <a:endParaRPr lang="cs-CZ" sz="14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7D9A1B26-7B1A-4CAE-B386-BA2EA8F1AC3D}"/>
              </a:ext>
            </a:extLst>
          </p:cNvPr>
          <p:cNvGrpSpPr/>
          <p:nvPr/>
        </p:nvGrpSpPr>
        <p:grpSpPr>
          <a:xfrm>
            <a:off x="1102351" y="2764745"/>
            <a:ext cx="4517872" cy="472320"/>
            <a:chOff x="354996" y="1514453"/>
            <a:chExt cx="4517872" cy="472320"/>
          </a:xfrm>
        </p:grpSpPr>
        <p:sp>
          <p:nvSpPr>
            <p:cNvPr id="19" name="Obdélník: se zakulacenými rohy 18">
              <a:extLst>
                <a:ext uri="{FF2B5EF4-FFF2-40B4-BE49-F238E27FC236}">
                  <a16:creationId xmlns:a16="http://schemas.microsoft.com/office/drawing/2014/main" id="{395E4120-EF3E-4D99-AF9A-C859FD3E96ED}"/>
                </a:ext>
              </a:extLst>
            </p:cNvPr>
            <p:cNvSpPr/>
            <p:nvPr/>
          </p:nvSpPr>
          <p:spPr>
            <a:xfrm>
              <a:off x="354996" y="1514453"/>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Obdélník: se zakulacenými rohy 10">
              <a:extLst>
                <a:ext uri="{FF2B5EF4-FFF2-40B4-BE49-F238E27FC236}">
                  <a16:creationId xmlns:a16="http://schemas.microsoft.com/office/drawing/2014/main" id="{5B38B9C4-22ED-424E-B304-9B8947DCE273}"/>
                </a:ext>
              </a:extLst>
            </p:cNvPr>
            <p:cNvSpPr txBox="1"/>
            <p:nvPr/>
          </p:nvSpPr>
          <p:spPr>
            <a:xfrm>
              <a:off x="401136" y="1529892"/>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Metodické předpisy upravující zadávání VZ</a:t>
              </a:r>
            </a:p>
          </p:txBody>
        </p:sp>
      </p:grpSp>
    </p:spTree>
    <p:extLst>
      <p:ext uri="{BB962C8B-B14F-4D97-AF65-F5344CB8AC3E}">
        <p14:creationId xmlns:p14="http://schemas.microsoft.com/office/powerpoint/2010/main" val="2391499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9AC994CB-5E61-4E92-9098-EE3DCC18548F}"/>
              </a:ext>
            </a:extLst>
          </p:cNvPr>
          <p:cNvGrpSpPr/>
          <p:nvPr/>
        </p:nvGrpSpPr>
        <p:grpSpPr>
          <a:xfrm>
            <a:off x="433352" y="923195"/>
            <a:ext cx="7956928" cy="5590817"/>
            <a:chOff x="-172835" y="2719903"/>
            <a:chExt cx="6858266" cy="2270775"/>
          </a:xfrm>
        </p:grpSpPr>
        <p:sp>
          <p:nvSpPr>
            <p:cNvPr id="15" name="Obdélník 14">
              <a:extLst>
                <a:ext uri="{FF2B5EF4-FFF2-40B4-BE49-F238E27FC236}">
                  <a16:creationId xmlns:a16="http://schemas.microsoft.com/office/drawing/2014/main" id="{099264EB-0AC1-4B69-A4C9-52E72979BEBF}"/>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172835" y="2719903"/>
              <a:ext cx="6858266" cy="2270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0" lvl="1" algn="just" defTabSz="533400">
                <a:lnSpc>
                  <a:spcPct val="90000"/>
                </a:lnSpc>
                <a:spcBef>
                  <a:spcPts val="1200"/>
                </a:spcBef>
              </a:pPr>
              <a:r>
                <a:rPr lang="cs-CZ" sz="1200" kern="1200" dirty="0">
                  <a:solidFill>
                    <a:sysClr val="windowText" lastClr="000000">
                      <a:hueOff val="0"/>
                      <a:satOff val="0"/>
                      <a:lumOff val="0"/>
                      <a:alphaOff val="0"/>
                    </a:sysClr>
                  </a:solidFill>
                  <a:latin typeface="Calibri"/>
                  <a:ea typeface="+mn-ea"/>
                  <a:cs typeface="+mn-cs"/>
                </a:rPr>
                <a:t>Pozor na podání nabídek dvou propojených dodavatelů a jejich postup při poskytování součinnosti</a:t>
              </a:r>
            </a:p>
            <a:p>
              <a:pPr marL="285750" lvl="1" indent="-285750" algn="just" defTabSz="533400">
                <a:lnSpc>
                  <a:spcPct val="90000"/>
                </a:lnSpc>
                <a:spcBef>
                  <a:spcPts val="1200"/>
                </a:spcBef>
                <a:buFont typeface="Wingdings" panose="05000000000000000000" pitchFamily="2" charset="2"/>
                <a:buChar char="q"/>
              </a:pPr>
              <a:r>
                <a:rPr lang="cs-CZ" sz="1200" kern="1200" dirty="0">
                  <a:solidFill>
                    <a:sysClr val="windowText" lastClr="000000">
                      <a:hueOff val="0"/>
                      <a:satOff val="0"/>
                      <a:lumOff val="0"/>
                      <a:alphaOff val="0"/>
                    </a:sysClr>
                  </a:solidFill>
                  <a:latin typeface="Calibri"/>
                  <a:ea typeface="+mn-ea"/>
                  <a:cs typeface="+mn-cs"/>
                </a:rPr>
                <a:t>Uložena finanční oprava (potvrzena ministryní): Zadavatel postupoval v rozporu se zásadami 3E, když uzavřel smlouvu s vybraným dodavatelem, přestože celková cena za plnění vybraného dodavatele ve výši 5 150 700,- Kč bez DPH byla pro zadavatele nevýhodná, neboť původně vybraný dodavatel, personálně a majetkově propojený s vybraným dodavatelem, nabídnul předmět plnění za celkovou cenu ve výši 4 581 900,- Kč bez DPH, přičemž následné neposkytnutí součinnosti před podpisem smlouvy ze strany původně vybraného dodavatele i přes opakovanou výzvu zadavatele mohlo být zjevně provedeno za účelem maximalizace zisku podnikatelské skupiny, což pro zadavatele postupujícího s péčí řádného hospodáře nemůže být akceptovatelné, a zadavatel tedy neměl po vyloučení původně vybraného dodavatele ze zadávacího řízení bez dalšího uzavřít smlouvu s vybraným dodavatelem, neboť vzhledem k existujícím okolnostem nemohl nabídku vybraného dodavatele považovat za vzešlou z řádné hospodářské soutěže.</a:t>
              </a:r>
            </a:p>
            <a:p>
              <a:pPr marL="285750" lvl="1" indent="-285750" algn="just" defTabSz="533400">
                <a:lnSpc>
                  <a:spcPct val="90000"/>
                </a:lnSpc>
                <a:spcBef>
                  <a:spcPts val="1200"/>
                </a:spcBef>
                <a:buFont typeface="Wingdings" panose="05000000000000000000" pitchFamily="2" charset="2"/>
                <a:buChar char="q"/>
              </a:pPr>
              <a:r>
                <a:rPr lang="cs-CZ" sz="1200" kern="1200" dirty="0">
                  <a:solidFill>
                    <a:sysClr val="windowText" lastClr="000000">
                      <a:hueOff val="0"/>
                      <a:satOff val="0"/>
                      <a:lumOff val="0"/>
                      <a:alphaOff val="0"/>
                    </a:sysClr>
                  </a:solidFill>
                  <a:latin typeface="Calibri"/>
                  <a:ea typeface="+mn-ea"/>
                  <a:cs typeface="+mn-cs"/>
                </a:rPr>
                <a:t>Z obsahu podaných nabídek vyplývalo, že v době podání nabídek měli oba účastníci zadávacího řízení stejného jednatele a jediného společníka, který také za obě společnosti, dokonce stejného dne, podepsal návrhy kupní smlouvy přiložené do nabídek těchto společností. Z vlastností a informací o dokumentech – návrzích smluv, které byly v nabídkách účastníků předloženy v editovatelné formě, bylo zřejmé, že oba dokumenty upravovala jako poslední autor změny stejná osoba.</a:t>
              </a:r>
            </a:p>
            <a:p>
              <a:pPr marL="285750" lvl="1" indent="-285750" algn="just" defTabSz="533400">
                <a:lnSpc>
                  <a:spcPct val="90000"/>
                </a:lnSpc>
                <a:spcBef>
                  <a:spcPts val="1200"/>
                </a:spcBef>
                <a:buFont typeface="Wingdings" panose="05000000000000000000" pitchFamily="2" charset="2"/>
                <a:buChar char="q"/>
              </a:pPr>
              <a:r>
                <a:rPr lang="cs-CZ" sz="1200" kern="1200" dirty="0">
                  <a:solidFill>
                    <a:sysClr val="windowText" lastClr="000000">
                      <a:hueOff val="0"/>
                      <a:satOff val="0"/>
                      <a:lumOff val="0"/>
                      <a:alphaOff val="0"/>
                    </a:sysClr>
                  </a:solidFill>
                  <a:latin typeface="Calibri"/>
                  <a:ea typeface="+mn-ea"/>
                  <a:cs typeface="+mn-cs"/>
                </a:rPr>
                <a:t>Rozsudek SDEU ve věci C-144/17 ze dne 8. 2. 2018: „…v zájmu dodržení zásady proporcionality se tedy vyžaduje, aby měl veřejný zadavatel povinnost přezkoumat a posoudit skutkový stav a mohl tak určit, zda měl vztah mezi dvěma entitami konkrétní vliv na obsah každé z nabídek předložených v rámci téhož veřejného zadávacího řízení, přičemž konstatování takového vlivu v jakékoli formě postačuje pro to, aby mohly být uvedené podniky z řízení vyloučeny“ (obdobně rozsudek SDEU C-531/16 ze dne 17. 5. 2018)</a:t>
              </a:r>
            </a:p>
            <a:p>
              <a:pPr marL="285750" lvl="1" indent="-285750" algn="just" defTabSz="533400">
                <a:lnSpc>
                  <a:spcPct val="90000"/>
                </a:lnSpc>
                <a:spcBef>
                  <a:spcPts val="1200"/>
                </a:spcBef>
                <a:buFont typeface="Wingdings" panose="05000000000000000000" pitchFamily="2" charset="2"/>
                <a:buChar char="q"/>
              </a:pPr>
              <a:r>
                <a:rPr lang="cs-CZ" sz="1200" kern="1200" dirty="0">
                  <a:solidFill>
                    <a:sysClr val="windowText" lastClr="000000">
                      <a:hueOff val="0"/>
                      <a:satOff val="0"/>
                      <a:lumOff val="0"/>
                      <a:alphaOff val="0"/>
                    </a:sysClr>
                  </a:solidFill>
                  <a:latin typeface="Calibri"/>
                  <a:ea typeface="+mn-ea"/>
                  <a:cs typeface="+mn-cs"/>
                </a:rPr>
                <a:t>Možnost zrušení zadávacího řízení: § 127 odst. 2 písm. b) ZZVZ, které lze aplikovat v případě, že vybranému dodavateli zanikne po jeho vyloučení účast v zadávacím řízení, příp. § 127 odst. 2 písm. d) ZZVZ, neboť po zadavateli nelze požadovat, aby uzavřel smlouvu s účastníkem, o kterém se lze s vysokou mírou pravděpodobnosti domnívat, že ovlivnil výsledek soutěže.</a:t>
              </a:r>
            </a:p>
            <a:p>
              <a:pPr marL="0" lvl="1" algn="just" defTabSz="533400">
                <a:lnSpc>
                  <a:spcPct val="90000"/>
                </a:lnSpc>
                <a:spcBef>
                  <a:spcPct val="0"/>
                </a:spcBef>
                <a:spcAft>
                  <a:spcPts val="600"/>
                </a:spcAft>
              </a:pPr>
              <a:endParaRPr lang="cs-CZ" sz="1300" kern="1200" dirty="0">
                <a:solidFill>
                  <a:sysClr val="windowText" lastClr="000000">
                    <a:hueOff val="0"/>
                    <a:satOff val="0"/>
                    <a:lumOff val="0"/>
                    <a:alphaOff val="0"/>
                  </a:sysClr>
                </a:solidFill>
                <a:latin typeface="Calibri"/>
                <a:ea typeface="+mn-ea"/>
                <a:cs typeface="+mn-cs"/>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a:p>
              <a:pPr marL="0" lvl="1" algn="just" defTabSz="533400">
                <a:lnSpc>
                  <a:spcPct val="90000"/>
                </a:lnSpc>
                <a:spcBef>
                  <a:spcPct val="0"/>
                </a:spcBef>
                <a:spcAft>
                  <a:spcPts val="600"/>
                </a:spcAft>
              </a:pPr>
              <a:r>
                <a:rPr lang="cs-CZ" sz="1300" kern="1200" dirty="0">
                  <a:solidFill>
                    <a:sysClr val="windowText" lastClr="000000">
                      <a:hueOff val="0"/>
                      <a:satOff val="0"/>
                      <a:lumOff val="0"/>
                      <a:alphaOff val="0"/>
                    </a:sysClr>
                  </a:solidFill>
                  <a:latin typeface="Calibri"/>
                  <a:ea typeface="+mn-ea"/>
                  <a:cs typeface="+mn-cs"/>
                </a:rPr>
                <a:t>	</a:t>
              </a: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894267" y="625709"/>
            <a:ext cx="5349143" cy="482453"/>
            <a:chOff x="-473496" y="-95272"/>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473496" y="-9527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465124" y="-65405"/>
              <a:ext cx="4579847" cy="4262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dirty="0">
                  <a:solidFill>
                    <a:sysClr val="window" lastClr="FFFFFF"/>
                  </a:solidFill>
                  <a:latin typeface="Calibri"/>
                </a:rPr>
                <a:t>P</a:t>
              </a:r>
              <a:r>
                <a:rPr lang="cs-CZ" sz="1600" kern="1200" dirty="0">
                  <a:solidFill>
                    <a:sysClr val="window" lastClr="FFFFFF"/>
                  </a:solidFill>
                  <a:latin typeface="Calibri"/>
                  <a:ea typeface="+mn-ea"/>
                  <a:cs typeface="+mn-cs"/>
                </a:rPr>
                <a:t>orušení pravidel 3E</a:t>
              </a:r>
            </a:p>
          </p:txBody>
        </p:sp>
      </p:grpSp>
    </p:spTree>
    <p:extLst>
      <p:ext uri="{BB962C8B-B14F-4D97-AF65-F5344CB8AC3E}">
        <p14:creationId xmlns:p14="http://schemas.microsoft.com/office/powerpoint/2010/main" val="1144459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252803" y="741973"/>
            <a:ext cx="8085960" cy="6116027"/>
            <a:chOff x="-248561" y="2278129"/>
            <a:chExt cx="6966382" cy="4869360"/>
          </a:xfrm>
        </p:grpSpPr>
        <p:sp>
          <p:nvSpPr>
            <p:cNvPr id="27" name="Obdélník 26">
              <a:extLst>
                <a:ext uri="{FF2B5EF4-FFF2-40B4-BE49-F238E27FC236}">
                  <a16:creationId xmlns:a16="http://schemas.microsoft.com/office/drawing/2014/main" id="{809C2050-FA41-42E6-ABD3-30C90282305E}"/>
                </a:ext>
              </a:extLst>
            </p:cNvPr>
            <p:cNvSpPr/>
            <p:nvPr/>
          </p:nvSpPr>
          <p:spPr>
            <a:xfrm>
              <a:off x="0" y="2278129"/>
              <a:ext cx="6608516" cy="4364058"/>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248561" y="2316610"/>
              <a:ext cx="6966382" cy="48308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musí vždy posoudit veškeré požadované parametry – i minimální odchylka je porušením zadávacích podmínek.</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Např.: zadavatel postupoval v rozporu s § 48 odst. 8 ZZVZ ve spojení s ustanovením § 48 odst. 2 písm. a) ZZVZ, neboť nevyloučil vybraného dodavatele z účasti v zadávacím řízení, ačkoliv vybraným dodavatelem v nabídce předložené gynekologické křeslo vyšetřovací nesplnilo zadávací podmínku elektricky nastavitelnou výšku v rozpětí min. 650-900 mm, stanovenou v technické specifikaci, když u předmětného gynekologického křesla vyšetřovacího byl v nabídce uveden rozsah 860-1060 mm, přičemž tento postup zadavatele ovlivnil výběr nejvhodnější nabídky.</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Rozhodovací praxe ÚOHS – např. rozhodnutí č. j. ÚOHS-S155/2012/VZ-7797/2012/550/</a:t>
              </a:r>
              <a:r>
                <a:rPr lang="cs-CZ" sz="1300" dirty="0" err="1">
                  <a:solidFill>
                    <a:sysClr val="windowText" lastClr="000000">
                      <a:hueOff val="0"/>
                      <a:satOff val="0"/>
                      <a:lumOff val="0"/>
                      <a:alphaOff val="0"/>
                    </a:sysClr>
                  </a:solidFill>
                  <a:latin typeface="Calibri"/>
                </a:rPr>
                <a:t>SMo</a:t>
              </a:r>
              <a:r>
                <a:rPr lang="cs-CZ" sz="1300" dirty="0">
                  <a:solidFill>
                    <a:sysClr val="windowText" lastClr="000000">
                      <a:hueOff val="0"/>
                      <a:satOff val="0"/>
                      <a:lumOff val="0"/>
                      <a:alphaOff val="0"/>
                    </a:sysClr>
                  </a:solidFill>
                  <a:latin typeface="Calibri"/>
                </a:rPr>
                <a:t> ze dne 23. 7. 2012 (nesplnění požadavku na výkon projektoru 24 500 lumen) nebo rozhodnutí č. j. ÚOHS-S0071/2018/VZ-11729/2018/523/</a:t>
              </a:r>
              <a:r>
                <a:rPr lang="cs-CZ" sz="1300" dirty="0" err="1">
                  <a:solidFill>
                    <a:sysClr val="windowText" lastClr="000000">
                      <a:hueOff val="0"/>
                      <a:satOff val="0"/>
                      <a:lumOff val="0"/>
                      <a:alphaOff val="0"/>
                    </a:sysClr>
                  </a:solidFill>
                  <a:latin typeface="Calibri"/>
                </a:rPr>
                <a:t>Hvo</a:t>
              </a:r>
              <a:r>
                <a:rPr lang="cs-CZ" sz="1300" dirty="0">
                  <a:solidFill>
                    <a:sysClr val="windowText" lastClr="000000">
                      <a:hueOff val="0"/>
                      <a:satOff val="0"/>
                      <a:lumOff val="0"/>
                      <a:alphaOff val="0"/>
                    </a:sysClr>
                  </a:solidFill>
                  <a:latin typeface="Calibri"/>
                </a:rPr>
                <a:t> ze dne 20. 4. 2018 potvrzené rozhodnutím předsedy UOHS č. j. ÚOHS-R0073/2018/VZ-20851/2018/322/</a:t>
              </a:r>
              <a:r>
                <a:rPr lang="cs-CZ" sz="1300" dirty="0" err="1">
                  <a:solidFill>
                    <a:sysClr val="windowText" lastClr="000000">
                      <a:hueOff val="0"/>
                      <a:satOff val="0"/>
                      <a:lumOff val="0"/>
                      <a:alphaOff val="0"/>
                    </a:sysClr>
                  </a:solidFill>
                  <a:latin typeface="Calibri"/>
                </a:rPr>
                <a:t>Dja</a:t>
              </a:r>
              <a:r>
                <a:rPr lang="cs-CZ" sz="1300" dirty="0">
                  <a:solidFill>
                    <a:sysClr val="windowText" lastClr="000000">
                      <a:hueOff val="0"/>
                      <a:satOff val="0"/>
                      <a:lumOff val="0"/>
                      <a:alphaOff val="0"/>
                    </a:sysClr>
                  </a:solidFill>
                  <a:latin typeface="Calibri"/>
                </a:rPr>
                <a:t> ze dne 16. 7. 2018 (analyzátory s biochemickým a imunochemickým modulem nedisponovaly řídícím softwarem v českém jazyce, včetně chybových a varovných hlášení) nebo rozhodnutí ÚOHS č. j. ÚOHS-S0245/2018/VZ-24395/2018/533/</a:t>
              </a:r>
              <a:r>
                <a:rPr lang="cs-CZ" sz="1300" dirty="0" err="1">
                  <a:solidFill>
                    <a:sysClr val="windowText" lastClr="000000">
                      <a:hueOff val="0"/>
                      <a:satOff val="0"/>
                      <a:lumOff val="0"/>
                      <a:alphaOff val="0"/>
                    </a:sysClr>
                  </a:solidFill>
                  <a:latin typeface="Calibri"/>
                </a:rPr>
                <a:t>Bku</a:t>
              </a:r>
              <a:r>
                <a:rPr lang="cs-CZ" sz="1300" dirty="0">
                  <a:solidFill>
                    <a:sysClr val="windowText" lastClr="000000">
                      <a:hueOff val="0"/>
                      <a:satOff val="0"/>
                      <a:lumOff val="0"/>
                      <a:alphaOff val="0"/>
                    </a:sysClr>
                  </a:solidFill>
                  <a:latin typeface="Calibri"/>
                </a:rPr>
                <a:t> ze dne 21. 8. 2018 (nesplnění požadavku na digitální RF systém využívající paralelní techniky a disponující min. 64 kanály; v nabídce přístroj s pouze 48 kanály).</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Ekonomická výhodnost nabídky nemůže převážit fakt, že obsah nabídky nesplňuje zadávací podmínky zadávacího řízení stanovené zadavatelem, obecně není vyloučeno, že právě nesplnění zadávacích podmínek může být často důvodem, proč je nabídková cena určitého dodavatele podstatně nižší než u jeho konkurentů.</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Zásady hospodárnosti, efektivnosti a účelnosti vynaložených veřejných prostředků (dále rovněž „zásady 3E“) nemají aplikační přednost před splněním zadávacích podmínek, např. rozhodnutí ÚOHS č. j. ÚOHS-S0032/2018/VZ-08517/2018/541/</a:t>
              </a:r>
              <a:r>
                <a:rPr lang="cs-CZ" sz="1300" dirty="0" err="1">
                  <a:solidFill>
                    <a:sysClr val="windowText" lastClr="000000">
                      <a:hueOff val="0"/>
                      <a:satOff val="0"/>
                      <a:lumOff val="0"/>
                      <a:alphaOff val="0"/>
                    </a:sysClr>
                  </a:solidFill>
                  <a:latin typeface="Calibri"/>
                </a:rPr>
                <a:t>AHr</a:t>
              </a:r>
              <a:r>
                <a:rPr lang="cs-CZ" sz="1300" dirty="0">
                  <a:solidFill>
                    <a:sysClr val="windowText" lastClr="000000">
                      <a:hueOff val="0"/>
                      <a:satOff val="0"/>
                      <a:lumOff val="0"/>
                      <a:alphaOff val="0"/>
                    </a:sysClr>
                  </a:solidFill>
                  <a:latin typeface="Calibri"/>
                </a:rPr>
                <a:t> ze dne 20. 3. 2018.</a:t>
              </a:r>
            </a:p>
            <a:p>
              <a:pPr marL="114300" lvl="1" indent="-114300" algn="just" defTabSz="533400">
                <a:lnSpc>
                  <a:spcPts val="156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ts val="156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699391" y="509334"/>
            <a:ext cx="7162016" cy="472320"/>
            <a:chOff x="310466" y="2041969"/>
            <a:chExt cx="4645920"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10466" y="2061505"/>
              <a:ext cx="4625961"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dirty="0">
                  <a:solidFill>
                    <a:sysClr val="window" lastClr="FFFFFF"/>
                  </a:solidFill>
                  <a:latin typeface="Calibri"/>
                </a:rPr>
                <a:t>Nevyloučení účastníka pro nesplnění zadávacích podmínek – technická specifikace </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122749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31" name="Obdélník 30">
            <a:extLst>
              <a:ext uri="{FF2B5EF4-FFF2-40B4-BE49-F238E27FC236}">
                <a16:creationId xmlns:a16="http://schemas.microsoft.com/office/drawing/2014/main" id="{7A66377C-20D2-44E5-A1D8-E2A547A0384B}"/>
              </a:ext>
            </a:extLst>
          </p:cNvPr>
          <p:cNvSpPr/>
          <p:nvPr/>
        </p:nvSpPr>
        <p:spPr>
          <a:xfrm>
            <a:off x="580719" y="1167337"/>
            <a:ext cx="7670065" cy="3317577"/>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22" name="Skupina 21">
            <a:extLst>
              <a:ext uri="{FF2B5EF4-FFF2-40B4-BE49-F238E27FC236}">
                <a16:creationId xmlns:a16="http://schemas.microsoft.com/office/drawing/2014/main" id="{BD0DCA1F-0BB1-4668-B7D6-4A04DE5C081B}"/>
              </a:ext>
            </a:extLst>
          </p:cNvPr>
          <p:cNvGrpSpPr/>
          <p:nvPr/>
        </p:nvGrpSpPr>
        <p:grpSpPr>
          <a:xfrm>
            <a:off x="849576" y="940072"/>
            <a:ext cx="5577350" cy="472320"/>
            <a:chOff x="329422" y="2474"/>
            <a:chExt cx="4645154" cy="472320"/>
          </a:xfrm>
        </p:grpSpPr>
        <p:sp>
          <p:nvSpPr>
            <p:cNvPr id="29" name="Obdélník: se zakulacenými rohy 28">
              <a:extLst>
                <a:ext uri="{FF2B5EF4-FFF2-40B4-BE49-F238E27FC236}">
                  <a16:creationId xmlns:a16="http://schemas.microsoft.com/office/drawing/2014/main" id="{AF1DA799-FE6D-4EE0-9945-EF200B9E7076}"/>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AF3FCBB3-FECD-48A5-8225-24F1B7E0D31D}"/>
                </a:ext>
              </a:extLst>
            </p:cNvPr>
            <p:cNvSpPr txBox="1"/>
            <p:nvPr/>
          </p:nvSpPr>
          <p:spPr>
            <a:xfrm>
              <a:off x="32942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endParaRPr lang="cs-CZ" sz="1600" kern="1200" dirty="0">
                <a:solidFill>
                  <a:sysClr val="window" lastClr="FFFFFF"/>
                </a:solidFill>
                <a:latin typeface="Calibri"/>
                <a:ea typeface="+mn-ea"/>
                <a:cs typeface="+mn-cs"/>
              </a:endParaRPr>
            </a:p>
          </p:txBody>
        </p:sp>
      </p:grpSp>
      <p:sp>
        <p:nvSpPr>
          <p:cNvPr id="19" name="Obdélník: se zakulacenými rohy 10">
            <a:extLst>
              <a:ext uri="{FF2B5EF4-FFF2-40B4-BE49-F238E27FC236}">
                <a16:creationId xmlns:a16="http://schemas.microsoft.com/office/drawing/2014/main" id="{7E3AEE20-204F-4213-8CC1-7316E44DCE19}"/>
              </a:ext>
            </a:extLst>
          </p:cNvPr>
          <p:cNvSpPr txBox="1"/>
          <p:nvPr/>
        </p:nvSpPr>
        <p:spPr>
          <a:xfrm>
            <a:off x="866837" y="963129"/>
            <a:ext cx="5415963" cy="430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dirty="0">
                <a:solidFill>
                  <a:sysClr val="window" lastClr="FFFFFF"/>
                </a:solidFill>
                <a:latin typeface="Calibri"/>
              </a:rPr>
              <a:t>Umožnění materiální změny nabídky – § 46 odst. 2 ZZVZ</a:t>
            </a:r>
          </a:p>
        </p:txBody>
      </p:sp>
      <p:sp>
        <p:nvSpPr>
          <p:cNvPr id="20" name="TextovéPole 19">
            <a:extLst>
              <a:ext uri="{FF2B5EF4-FFF2-40B4-BE49-F238E27FC236}">
                <a16:creationId xmlns:a16="http://schemas.microsoft.com/office/drawing/2014/main" id="{60EE3FB7-12AC-4C2B-BF92-6E67CB3A5EEC}"/>
              </a:ext>
            </a:extLst>
          </p:cNvPr>
          <p:cNvSpPr txBox="1"/>
          <p:nvPr/>
        </p:nvSpPr>
        <p:spPr>
          <a:xfrm>
            <a:off x="359758" y="1205731"/>
            <a:ext cx="8017888" cy="35317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Postupem dle § 46 ZZVZ nelze umožnit materiální změnu podané nabídky – např. nahrazení původně nabídnutého výrobku, který nesplňoval všechny technické požadavky zadavatele, výrobkem, který vše již splňuje. Tím zadavatel umožní materiální změnu nabídky po uplynutí lhůty pro podání nabídek a ve vztahu k vybranému dodavateli poruší § 48 odst. 8 ZZVZ ve spojení s § 48 odst. 2 písm. a) ZZVZ, když ho nevyloučí.</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 posuzování je nutno rozlišovat mezi formální změnou nabídky a materiální (věcnou) změnou nabídky. Viz rozhodnutí ÚOHS č.j.: ÚOHS-11849/2020/322/</a:t>
            </a:r>
            <a:r>
              <a:rPr lang="cs-CZ" sz="1300" dirty="0" err="1">
                <a:solidFill>
                  <a:sysClr val="windowText" lastClr="000000">
                    <a:hueOff val="0"/>
                    <a:satOff val="0"/>
                    <a:lumOff val="0"/>
                    <a:alphaOff val="0"/>
                  </a:sysClr>
                </a:solidFill>
                <a:latin typeface="Calibri"/>
              </a:rPr>
              <a:t>Bví</a:t>
            </a:r>
            <a:r>
              <a:rPr lang="cs-CZ" sz="1300" dirty="0">
                <a:solidFill>
                  <a:sysClr val="windowText" lastClr="000000">
                    <a:hueOff val="0"/>
                    <a:satOff val="0"/>
                    <a:lumOff val="0"/>
                    <a:alphaOff val="0"/>
                  </a:sysClr>
                </a:solidFill>
                <a:latin typeface="Calibri"/>
              </a:rPr>
              <a:t> ze dne 21. 4. 2020.</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POZOR na ÚOHS-S0029/2018/VZ-07966/2018/532/</a:t>
            </a:r>
            <a:r>
              <a:rPr lang="cs-CZ" sz="1300" dirty="0" err="1">
                <a:solidFill>
                  <a:sysClr val="windowText" lastClr="000000">
                    <a:hueOff val="0"/>
                    <a:satOff val="0"/>
                    <a:lumOff val="0"/>
                    <a:alphaOff val="0"/>
                  </a:sysClr>
                </a:solidFill>
                <a:latin typeface="Calibri"/>
              </a:rPr>
              <a:t>VSt</a:t>
            </a:r>
            <a:r>
              <a:rPr lang="cs-CZ" sz="1300" dirty="0">
                <a:solidFill>
                  <a:sysClr val="windowText" lastClr="000000">
                    <a:hueOff val="0"/>
                    <a:satOff val="0"/>
                    <a:lumOff val="0"/>
                    <a:alphaOff val="0"/>
                  </a:sysClr>
                </a:solidFill>
                <a:latin typeface="Calibri"/>
              </a:rPr>
              <a:t> ze dne 14. 3. 2018 – již překonán novějšími rozhodnutími.</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Za materiální změnu nabídky může být považována i změna harmonogramu (k tomu ÚOHS č.j.: ÚOHS-25009/2021/500/</a:t>
            </a:r>
            <a:r>
              <a:rPr lang="cs-CZ" sz="1300" dirty="0" err="1">
                <a:solidFill>
                  <a:sysClr val="windowText" lastClr="000000">
                    <a:hueOff val="0"/>
                    <a:satOff val="0"/>
                    <a:lumOff val="0"/>
                    <a:alphaOff val="0"/>
                  </a:sysClr>
                </a:solidFill>
                <a:latin typeface="Calibri"/>
              </a:rPr>
              <a:t>Aiv</a:t>
            </a:r>
            <a:r>
              <a:rPr lang="cs-CZ" sz="1300" dirty="0">
                <a:solidFill>
                  <a:sysClr val="windowText" lastClr="000000">
                    <a:hueOff val="0"/>
                    <a:satOff val="0"/>
                    <a:lumOff val="0"/>
                    <a:alphaOff val="0"/>
                  </a:sysClr>
                </a:solidFill>
                <a:latin typeface="Calibri"/>
              </a:rPr>
              <a:t>: „na základě zpracovaného harmonogramu prací vyjadřuje účastník zadávacího řízení svoji nabídku ohledně lhůty, ve které je schopen realizovat a dokončit dílo.“)</a:t>
            </a:r>
          </a:p>
        </p:txBody>
      </p:sp>
    </p:spTree>
    <p:extLst>
      <p:ext uri="{BB962C8B-B14F-4D97-AF65-F5344CB8AC3E}">
        <p14:creationId xmlns:p14="http://schemas.microsoft.com/office/powerpoint/2010/main" val="680134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grpSp>
        <p:nvGrpSpPr>
          <p:cNvPr id="11" name="Skupina 10">
            <a:extLst>
              <a:ext uri="{FF2B5EF4-FFF2-40B4-BE49-F238E27FC236}">
                <a16:creationId xmlns:a16="http://schemas.microsoft.com/office/drawing/2014/main" id="{C14378E5-0C3D-4D46-B789-0CF1D2CBA673}"/>
              </a:ext>
            </a:extLst>
          </p:cNvPr>
          <p:cNvGrpSpPr/>
          <p:nvPr/>
        </p:nvGrpSpPr>
        <p:grpSpPr>
          <a:xfrm>
            <a:off x="331586" y="1415636"/>
            <a:ext cx="8017887" cy="2513723"/>
            <a:chOff x="-151147" y="2736680"/>
            <a:chExt cx="6910808" cy="2373110"/>
          </a:xfrm>
        </p:grpSpPr>
        <p:sp>
          <p:nvSpPr>
            <p:cNvPr id="12" name="Obdélník 11">
              <a:extLst>
                <a:ext uri="{FF2B5EF4-FFF2-40B4-BE49-F238E27FC236}">
                  <a16:creationId xmlns:a16="http://schemas.microsoft.com/office/drawing/2014/main" id="{BB7C876E-A763-4CC6-AD58-58C30B582BFD}"/>
                </a:ext>
              </a:extLst>
            </p:cNvPr>
            <p:cNvSpPr/>
            <p:nvPr/>
          </p:nvSpPr>
          <p:spPr>
            <a:xfrm>
              <a:off x="0" y="2736680"/>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TextovéPole 12">
              <a:extLst>
                <a:ext uri="{FF2B5EF4-FFF2-40B4-BE49-F238E27FC236}">
                  <a16:creationId xmlns:a16="http://schemas.microsoft.com/office/drawing/2014/main" id="{CF25C18D-4DFD-4399-A7B5-C4986A0C6EAE}"/>
                </a:ext>
              </a:extLst>
            </p:cNvPr>
            <p:cNvSpPr txBox="1"/>
            <p:nvPr/>
          </p:nvSpPr>
          <p:spPr>
            <a:xfrm>
              <a:off x="-151147" y="2803776"/>
              <a:ext cx="6910808" cy="23060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ct val="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zadavatel (resp. hodnotící komise) postupuje v průběhu ZŘ dle § 39 odst. 5 ZZVZ a ověřuje si samostatně věrohodnost údajů/dokladů v nabídkách – např. telefonicky, pak je třeba o tom mít dokumentaci, jelikož dle § 216 odst. 2 ZZVZ je zadavatel povinen pořizovat dokumentaci o zadávacím řízení takovým způsobem, aby byl schopen v případě potřeby doložit dokumentaci k aktuální fázi zadávacího řízení. Také platí, že komunikace mezi zadavatelem a dodavateli musí probíhat v souladu s § 211 zejm. odst. 1 ZZVZ, tzn., pokud zadavatel využije ústní komunikaci pro ověření tvrzených skutečností, pak je jeho povinností vždy vyhotovit záznam o takto prováděných úkonech, ve kterém bude popsán postup zadavatele vč. zjištěných závěrů, a to zejména z důvodu dodržení zásady transparentnosti zadávacího řízení dle § 6 ZZVZ.</a:t>
              </a:r>
              <a:endParaRPr lang="cs-CZ" sz="1300"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FontTx/>
                <a:buChar char="•"/>
              </a:pPr>
              <a:endParaRPr lang="cs-CZ" sz="12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6" name="Skupina 15">
            <a:extLst>
              <a:ext uri="{FF2B5EF4-FFF2-40B4-BE49-F238E27FC236}">
                <a16:creationId xmlns:a16="http://schemas.microsoft.com/office/drawing/2014/main" id="{6BA60F11-2B6A-4F27-A2A5-5606BC89F2F9}"/>
              </a:ext>
            </a:extLst>
          </p:cNvPr>
          <p:cNvGrpSpPr/>
          <p:nvPr/>
        </p:nvGrpSpPr>
        <p:grpSpPr>
          <a:xfrm>
            <a:off x="794527" y="1166464"/>
            <a:ext cx="4293175" cy="476792"/>
            <a:chOff x="348615" y="20130"/>
            <a:chExt cx="4625961" cy="531360"/>
          </a:xfrm>
        </p:grpSpPr>
        <p:sp>
          <p:nvSpPr>
            <p:cNvPr id="17" name="Obdélník: se zakulacenými rohy 16">
              <a:extLst>
                <a:ext uri="{FF2B5EF4-FFF2-40B4-BE49-F238E27FC236}">
                  <a16:creationId xmlns:a16="http://schemas.microsoft.com/office/drawing/2014/main" id="{44B54329-B8C6-406B-AB8A-31132590D60F}"/>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1" name="Obdélník: se zakulacenými rohy 6">
              <a:extLst>
                <a:ext uri="{FF2B5EF4-FFF2-40B4-BE49-F238E27FC236}">
                  <a16:creationId xmlns:a16="http://schemas.microsoft.com/office/drawing/2014/main" id="{581AADCB-B600-4A82-AA99-3DE86E5B1772}"/>
                </a:ext>
              </a:extLst>
            </p:cNvPr>
            <p:cNvSpPr txBox="1"/>
            <p:nvPr/>
          </p:nvSpPr>
          <p:spPr>
            <a:xfrm>
              <a:off x="374553" y="46069"/>
              <a:ext cx="446829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Doporučení pro vlastní ověřování skutečností </a:t>
              </a:r>
            </a:p>
          </p:txBody>
        </p:sp>
      </p:grpSp>
    </p:spTree>
    <p:extLst>
      <p:ext uri="{BB962C8B-B14F-4D97-AF65-F5344CB8AC3E}">
        <p14:creationId xmlns:p14="http://schemas.microsoft.com/office/powerpoint/2010/main" val="1043232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77007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NEJČASTĚJŠÍ POCHYBENÍ </a:t>
            </a:r>
          </a:p>
          <a:p>
            <a:pPr algn="ctr"/>
            <a:r>
              <a:rPr lang="cs-CZ" sz="4000" dirty="0">
                <a:solidFill>
                  <a:schemeClr val="bg1"/>
                </a:solidFill>
                <a:latin typeface="Calibri"/>
              </a:rPr>
              <a:t>PŘI ZADÁVÁNÍ ZÁKAZEK DLE MPZ</a:t>
            </a:r>
            <a:r>
              <a:rPr lang="cs-CZ" sz="4000" dirty="0">
                <a:solidFill>
                  <a:srgbClr val="FF0000"/>
                </a:solidFill>
                <a:latin typeface="Calibri" panose="020F0502020204030204" pitchFamily="34" charset="0"/>
                <a:cs typeface="Calibri" panose="020F0502020204030204" pitchFamily="34" charset="0"/>
              </a:rPr>
              <a:t>.</a:t>
            </a:r>
            <a:endParaRPr lang="en-US" sz="4000" dirty="0">
              <a:solidFill>
                <a:schemeClr val="bg1"/>
              </a:solidFill>
            </a:endParaRPr>
          </a:p>
        </p:txBody>
      </p:sp>
    </p:spTree>
    <p:extLst>
      <p:ext uri="{BB962C8B-B14F-4D97-AF65-F5344CB8AC3E}">
        <p14:creationId xmlns:p14="http://schemas.microsoft.com/office/powerpoint/2010/main" val="3501971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1" name="Skupina 20">
            <a:extLst>
              <a:ext uri="{FF2B5EF4-FFF2-40B4-BE49-F238E27FC236}">
                <a16:creationId xmlns:a16="http://schemas.microsoft.com/office/drawing/2014/main" id="{E29F3B14-CFC6-4188-B8A8-4C8A3CEA30A8}"/>
              </a:ext>
            </a:extLst>
          </p:cNvPr>
          <p:cNvGrpSpPr/>
          <p:nvPr/>
        </p:nvGrpSpPr>
        <p:grpSpPr>
          <a:xfrm>
            <a:off x="371099" y="1246355"/>
            <a:ext cx="8044014" cy="2035093"/>
            <a:chOff x="-184457" y="250908"/>
            <a:chExt cx="6933328" cy="1824703"/>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84457" y="250908"/>
              <a:ext cx="6933328"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V uzavřené výzvě vyzývá zadavatel písemnou výzvou nejméně 3 dodavatele k podání nabídky. Zadavatel vyzve pouze takové dodavatele, o kterých má informace, že jsou způsobilí požadované plnění poskytnout.</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si musí </a:t>
              </a:r>
              <a:r>
                <a:rPr lang="cs-CZ" sz="1300" dirty="0">
                  <a:solidFill>
                    <a:sysClr val="windowText" lastClr="000000">
                      <a:hueOff val="0"/>
                      <a:satOff val="0"/>
                      <a:lumOff val="0"/>
                      <a:alphaOff val="0"/>
                    </a:sysClr>
                  </a:solidFill>
                  <a:latin typeface="Calibri"/>
                </a:rPr>
                <a:t>dopředu prověřit, zda opravdu ti dodavatelé, které chce vyzvat k podání nabídky jsou způsobilí, tzn. mají potřebnou kvalifikaci a příp. zkušenosti s předmětem VZ.</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Při </a:t>
              </a:r>
              <a:r>
                <a:rPr lang="cs-CZ" sz="1300" dirty="0">
                  <a:solidFill>
                    <a:sysClr val="windowText" lastClr="000000">
                      <a:hueOff val="0"/>
                      <a:satOff val="0"/>
                      <a:lumOff val="0"/>
                      <a:alphaOff val="0"/>
                    </a:sysClr>
                  </a:solidFill>
                  <a:latin typeface="Calibri"/>
                </a:rPr>
                <a:t>kontrole ověřujeme, zda zadavatelem vyzvaní dodavatelé splňovali výše uvedené podmínky. Zabýváme se také tím, proč dodavatelé nabídku nepodali, jak daleko jsou od místa plnění atd.</a:t>
              </a: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868932" y="1033947"/>
            <a:ext cx="5358485" cy="476792"/>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Neoslovení min. 3 způsobilých dodavatelů – čl. 7.1.3 MPZ </a:t>
              </a: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dle MPZ</a:t>
            </a:r>
            <a:endParaRPr lang="en-US" sz="2600" dirty="0"/>
          </a:p>
        </p:txBody>
      </p:sp>
      <p:grpSp>
        <p:nvGrpSpPr>
          <p:cNvPr id="12" name="Skupina 11">
            <a:extLst>
              <a:ext uri="{FF2B5EF4-FFF2-40B4-BE49-F238E27FC236}">
                <a16:creationId xmlns:a16="http://schemas.microsoft.com/office/drawing/2014/main" id="{B21E7425-B788-4C18-A7C0-D71B07F4AE97}"/>
              </a:ext>
            </a:extLst>
          </p:cNvPr>
          <p:cNvGrpSpPr/>
          <p:nvPr/>
        </p:nvGrpSpPr>
        <p:grpSpPr>
          <a:xfrm>
            <a:off x="585105" y="3692890"/>
            <a:ext cx="7710793" cy="3028584"/>
            <a:chOff x="0" y="3569056"/>
            <a:chExt cx="6631802" cy="987477"/>
          </a:xfrm>
        </p:grpSpPr>
        <p:sp>
          <p:nvSpPr>
            <p:cNvPr id="13" name="Obdélník 12">
              <a:extLst>
                <a:ext uri="{FF2B5EF4-FFF2-40B4-BE49-F238E27FC236}">
                  <a16:creationId xmlns:a16="http://schemas.microsoft.com/office/drawing/2014/main" id="{991DE3CA-F3E9-4720-86B0-B4D54D1D22F3}"/>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3C6958B8-65E2-4CC2-8B51-ECCBE02BC7B2}"/>
                </a:ext>
              </a:extLst>
            </p:cNvPr>
            <p:cNvSpPr txBox="1"/>
            <p:nvPr/>
          </p:nvSpPr>
          <p:spPr>
            <a:xfrm>
              <a:off x="23286" y="3573259"/>
              <a:ext cx="6608516" cy="98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5" name="Skupina 14">
            <a:extLst>
              <a:ext uri="{FF2B5EF4-FFF2-40B4-BE49-F238E27FC236}">
                <a16:creationId xmlns:a16="http://schemas.microsoft.com/office/drawing/2014/main" id="{8AB73296-2DFB-4EC2-9CF2-F06AEB939FDA}"/>
              </a:ext>
            </a:extLst>
          </p:cNvPr>
          <p:cNvGrpSpPr/>
          <p:nvPr/>
        </p:nvGrpSpPr>
        <p:grpSpPr>
          <a:xfrm>
            <a:off x="786836" y="3445382"/>
            <a:ext cx="7138034" cy="419726"/>
            <a:chOff x="330425" y="3318136"/>
            <a:chExt cx="4649061" cy="501840"/>
          </a:xfrm>
        </p:grpSpPr>
        <p:sp>
          <p:nvSpPr>
            <p:cNvPr id="16" name="Obdélník: se zakulacenými rohy 15">
              <a:extLst>
                <a:ext uri="{FF2B5EF4-FFF2-40B4-BE49-F238E27FC236}">
                  <a16:creationId xmlns:a16="http://schemas.microsoft.com/office/drawing/2014/main" id="{C8F3E9C0-6F45-4EFA-A0CD-9B639898C51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Obdélník: se zakulacenými rohy 10">
              <a:extLst>
                <a:ext uri="{FF2B5EF4-FFF2-40B4-BE49-F238E27FC236}">
                  <a16:creationId xmlns:a16="http://schemas.microsoft.com/office/drawing/2014/main" id="{298E0E5A-79C0-4949-B246-AFA238E80C60}"/>
                </a:ext>
              </a:extLst>
            </p:cNvPr>
            <p:cNvSpPr txBox="1"/>
            <p:nvPr/>
          </p:nvSpPr>
          <p:spPr>
            <a:xfrm>
              <a:off x="330428" y="3342633"/>
              <a:ext cx="4649058"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Neoslovení min. 3 dodavatelů – čl. 7.1.3 MPZ </a:t>
              </a:r>
            </a:p>
          </p:txBody>
        </p:sp>
      </p:grpSp>
      <p:sp>
        <p:nvSpPr>
          <p:cNvPr id="19" name="TextovéPole 18">
            <a:extLst>
              <a:ext uri="{FF2B5EF4-FFF2-40B4-BE49-F238E27FC236}">
                <a16:creationId xmlns:a16="http://schemas.microsoft.com/office/drawing/2014/main" id="{94328BF9-CF59-439E-8502-BF9FBB703BAE}"/>
              </a:ext>
            </a:extLst>
          </p:cNvPr>
          <p:cNvSpPr txBox="1"/>
          <p:nvPr/>
        </p:nvSpPr>
        <p:spPr>
          <a:xfrm>
            <a:off x="708903" y="3885597"/>
            <a:ext cx="7451028" cy="3177793"/>
          </a:xfrm>
          <a:prstGeom prst="rect">
            <a:avLst/>
          </a:prstGeom>
          <a:noFill/>
        </p:spPr>
        <p:txBody>
          <a:bodyPr wrap="square">
            <a:sp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Pojem dodavatele uvedený v MPZ je nutné posuzovat nejenom v kontextu zákonné definice dodavatele dle ZZVZ, ale i z pohledu zákona  č. 143/2001 Sb., o ochraně hospodářské soutěže, v platném znění, kdy dodavatel musí naplňovat i definici soutěžitele dle §2 odst. 1 OHS. </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Pokud zadavatel vyzve  v rámci uzavřené výzvy k podání nabídky např.  společnost A </a:t>
            </a:r>
            <a:r>
              <a:rPr lang="cs-CZ" sz="1300" dirty="0" err="1">
                <a:solidFill>
                  <a:sysClr val="windowText" lastClr="000000">
                    <a:hueOff val="0"/>
                    <a:satOff val="0"/>
                    <a:lumOff val="0"/>
                    <a:alphaOff val="0"/>
                  </a:sysClr>
                </a:solidFill>
                <a:latin typeface="Calibri"/>
              </a:rPr>
              <a:t>a</a:t>
            </a:r>
            <a:r>
              <a:rPr lang="cs-CZ" sz="1300" dirty="0">
                <a:solidFill>
                  <a:sysClr val="windowText" lastClr="000000">
                    <a:hueOff val="0"/>
                    <a:satOff val="0"/>
                    <a:lumOff val="0"/>
                    <a:alphaOff val="0"/>
                  </a:sysClr>
                </a:solidFill>
                <a:latin typeface="Calibri"/>
              </a:rPr>
              <a:t> zároveň její dceřinou společnost B, případně sesterskou společnost C, budou se  v rámci stanovení dostatečného počtu oslovených dodavatelů v uzavřené výzvě považovat společnosti A,B,C pouze za jednoho soutěžitele, resp. za jednoho dodavatele. Pokud v rámci předmětné výzvy nedojde k oslovení i dalších společností nesouvisejících se společnostmi A,B,C, nedojde k naplnění minimálního počtu oslovených dodavatelů tak, jak stanovuje MPZ. </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Taktéž v případě, že se shodné osoby budou podílet na vedení/řízení tří vyzvaných dodavatelů (tj. u tří společností, které budou v rámci dané výzvy osloveny,  bude vystupovat jedna a tatáž osoba jako statutární orgán) a nebudou osloveni i další dodavatelé, nedojde k naplnění požadavku na minimální počet oslovených dodavatelů v rámci dané výzvy. </a:t>
            </a:r>
          </a:p>
          <a:p>
            <a:pPr marL="0" lvl="1" algn="just" defTabSz="533400">
              <a:lnSpc>
                <a:spcPct val="90000"/>
              </a:lnSpc>
              <a:spcBef>
                <a:spcPct val="0"/>
              </a:spcBef>
              <a:spcAft>
                <a:spcPts val="600"/>
              </a:spcAft>
            </a:pPr>
            <a:endParaRPr lang="cs-CZ" sz="1300" dirty="0">
              <a:solidFill>
                <a:sysClr val="windowText" lastClr="000000">
                  <a:hueOff val="0"/>
                  <a:satOff val="0"/>
                  <a:lumOff val="0"/>
                  <a:alphaOff val="0"/>
                </a:sysClr>
              </a:solidFill>
              <a:latin typeface="Calibri"/>
            </a:endParaRPr>
          </a:p>
          <a:p>
            <a:pPr marL="114300" lvl="1" indent="-114300" algn="just" defTabSz="533400">
              <a:lnSpc>
                <a:spcPct val="90000"/>
              </a:lnSpc>
              <a:spcBef>
                <a:spcPct val="0"/>
              </a:spcBef>
              <a:spcAft>
                <a:spcPts val="600"/>
              </a:spcAft>
              <a:buChar char="•"/>
            </a:pPr>
            <a:endParaRPr lang="cs-CZ" sz="1300" dirty="0">
              <a:solidFill>
                <a:sysClr val="windowText" lastClr="000000">
                  <a:hueOff val="0"/>
                  <a:satOff val="0"/>
                  <a:lumOff val="0"/>
                  <a:alphaOff val="0"/>
                </a:sysClr>
              </a:solidFill>
              <a:latin typeface="Calibri"/>
            </a:endParaRPr>
          </a:p>
        </p:txBody>
      </p:sp>
    </p:spTree>
    <p:extLst>
      <p:ext uri="{BB962C8B-B14F-4D97-AF65-F5344CB8AC3E}">
        <p14:creationId xmlns:p14="http://schemas.microsoft.com/office/powerpoint/2010/main" val="1531243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E29F3B14-CFC6-4188-B8A8-4C8A3CEA30A8}"/>
              </a:ext>
            </a:extLst>
          </p:cNvPr>
          <p:cNvGrpSpPr/>
          <p:nvPr/>
        </p:nvGrpSpPr>
        <p:grpSpPr>
          <a:xfrm>
            <a:off x="371099" y="3672943"/>
            <a:ext cx="8044014" cy="2683406"/>
            <a:chOff x="-184457" y="268554"/>
            <a:chExt cx="6933328" cy="1807057"/>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184457" y="268554"/>
              <a:ext cx="6933328"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Přijetí nabídky prostřednictvím elektronické pošty na e-mailové adrese zadavatele, nebo zástupce zadavatele, kterým může být advokát, administrátor, popř. další jiná osoba, nebo přes el. uložiště (leteckaposta.cz, uschovna.cz apod.) či prostřednictvím datové schránky není možné akceptovat, jelikož nelze dostatečně zajistit, že nabídky podané v elektronické podobě nebudou zpřístupněny před uplynutím lhůty pro podání nabídek. </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Elektronická pošta, stejně jako datová úložiště, nedisponuje funkcionalitou potřebnou pro zajištění zpřístupnění nabídek až po uplynutí lhůty pro podání nabídek, a tudíž ji nelze pro podání nabídek v elektronické podobě použít.</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Není tak možné nezpochybnitelně prokázat, že nabídky nebyly zpřístupněny před uplynutím lhůty pro podání nabídek a s jejich obsahem se někdo neseznámil dříve, než tato lhůta uplynula.</a:t>
              </a: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891726" y="3418950"/>
            <a:ext cx="5358485" cy="476792"/>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lvl="0" defTabSz="577850">
                <a:lnSpc>
                  <a:spcPct val="90000"/>
                </a:lnSpc>
                <a:spcBef>
                  <a:spcPct val="0"/>
                </a:spcBef>
                <a:spcAft>
                  <a:spcPct val="35000"/>
                </a:spcAft>
              </a:pPr>
              <a:r>
                <a:rPr lang="cs-CZ" sz="1600" dirty="0">
                  <a:solidFill>
                    <a:sysClr val="window" lastClr="FFFFFF"/>
                  </a:solidFill>
                  <a:latin typeface="Calibri"/>
                </a:rPr>
                <a:t>Nabídky e-mailem – čl. 8.2.2 MPZ a čl. 6.1.1 MPZ</a:t>
              </a:r>
            </a:p>
          </p:txBody>
        </p:sp>
      </p:grpSp>
      <p:sp>
        <p:nvSpPr>
          <p:cNvPr id="18" name="Title 3">
            <a:extLst>
              <a:ext uri="{FF2B5EF4-FFF2-40B4-BE49-F238E27FC236}">
                <a16:creationId xmlns:a16="http://schemas.microsoft.com/office/drawing/2014/main" id="{83FD0B0A-BD9B-461D-BAA8-9BDF97B23AB7}"/>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dirty="0">
                <a:latin typeface="Calibri"/>
              </a:rPr>
              <a:t>Nejčastější pochybení při zadávání VZ dle MPZ</a:t>
            </a:r>
            <a:endParaRPr lang="en-US" sz="2600" dirty="0"/>
          </a:p>
        </p:txBody>
      </p:sp>
      <p:grpSp>
        <p:nvGrpSpPr>
          <p:cNvPr id="6" name="Skupina 5">
            <a:extLst>
              <a:ext uri="{FF2B5EF4-FFF2-40B4-BE49-F238E27FC236}">
                <a16:creationId xmlns:a16="http://schemas.microsoft.com/office/drawing/2014/main" id="{9940ACAE-4BB7-2A5F-B642-22FCBE9FA2DF}"/>
              </a:ext>
            </a:extLst>
          </p:cNvPr>
          <p:cNvGrpSpPr/>
          <p:nvPr/>
        </p:nvGrpSpPr>
        <p:grpSpPr>
          <a:xfrm>
            <a:off x="329548" y="1501922"/>
            <a:ext cx="8044014" cy="1762458"/>
            <a:chOff x="-225183" y="217239"/>
            <a:chExt cx="6933328" cy="1858372"/>
          </a:xfrm>
        </p:grpSpPr>
        <p:sp>
          <p:nvSpPr>
            <p:cNvPr id="8" name="Obdélník 7">
              <a:extLst>
                <a:ext uri="{FF2B5EF4-FFF2-40B4-BE49-F238E27FC236}">
                  <a16:creationId xmlns:a16="http://schemas.microsoft.com/office/drawing/2014/main" id="{367FD54C-1832-E6C8-657B-24A09E7B8850}"/>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 name="TextovéPole 8">
              <a:extLst>
                <a:ext uri="{FF2B5EF4-FFF2-40B4-BE49-F238E27FC236}">
                  <a16:creationId xmlns:a16="http://schemas.microsoft.com/office/drawing/2014/main" id="{0ED8EF00-563C-8238-4301-BB7F960E75D4}"/>
                </a:ext>
              </a:extLst>
            </p:cNvPr>
            <p:cNvSpPr txBox="1"/>
            <p:nvPr/>
          </p:nvSpPr>
          <p:spPr>
            <a:xfrm>
              <a:off x="-225183" y="217239"/>
              <a:ext cx="6933328"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endParaRPr lang="cs-CZ" sz="1300" dirty="0">
                <a:solidFill>
                  <a:sysClr val="windowText" lastClr="000000">
                    <a:hueOff val="0"/>
                    <a:satOff val="0"/>
                    <a:lumOff val="0"/>
                    <a:alphaOff val="0"/>
                  </a:sysClr>
                </a:solidFill>
                <a:latin typeface="Calibri"/>
              </a:endParaRPr>
            </a:p>
          </p:txBody>
        </p:sp>
      </p:grpSp>
      <p:grpSp>
        <p:nvGrpSpPr>
          <p:cNvPr id="10" name="Skupina 9">
            <a:extLst>
              <a:ext uri="{FF2B5EF4-FFF2-40B4-BE49-F238E27FC236}">
                <a16:creationId xmlns:a16="http://schemas.microsoft.com/office/drawing/2014/main" id="{BEDD5563-00BA-2100-B280-B9AEF35734EE}"/>
              </a:ext>
            </a:extLst>
          </p:cNvPr>
          <p:cNvGrpSpPr/>
          <p:nvPr/>
        </p:nvGrpSpPr>
        <p:grpSpPr>
          <a:xfrm>
            <a:off x="891726" y="1297821"/>
            <a:ext cx="7202458" cy="476792"/>
            <a:chOff x="348615" y="20130"/>
            <a:chExt cx="5074381" cy="531360"/>
          </a:xfrm>
        </p:grpSpPr>
        <p:sp>
          <p:nvSpPr>
            <p:cNvPr id="11" name="Obdélník: se zakulacenými rohy 10">
              <a:extLst>
                <a:ext uri="{FF2B5EF4-FFF2-40B4-BE49-F238E27FC236}">
                  <a16:creationId xmlns:a16="http://schemas.microsoft.com/office/drawing/2014/main" id="{F5F9C193-2616-F6C9-A6EF-A493BCF4B8A6}"/>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Obdélník: se zakulacenými rohy 6">
              <a:extLst>
                <a:ext uri="{FF2B5EF4-FFF2-40B4-BE49-F238E27FC236}">
                  <a16:creationId xmlns:a16="http://schemas.microsoft.com/office/drawing/2014/main" id="{15A37472-6695-525B-B3D5-EB8579A4B7A1}"/>
                </a:ext>
              </a:extLst>
            </p:cNvPr>
            <p:cNvSpPr txBox="1"/>
            <p:nvPr/>
          </p:nvSpPr>
          <p:spPr>
            <a:xfrm>
              <a:off x="374554" y="46069"/>
              <a:ext cx="5048442"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defTabSz="577850">
                <a:lnSpc>
                  <a:spcPct val="90000"/>
                </a:lnSpc>
                <a:spcBef>
                  <a:spcPct val="0"/>
                </a:spcBef>
                <a:spcAft>
                  <a:spcPct val="35000"/>
                </a:spcAft>
              </a:pPr>
              <a:endParaRPr lang="cs-CZ" sz="1600" dirty="0">
                <a:solidFill>
                  <a:sysClr val="window" lastClr="FFFFFF"/>
                </a:solidFill>
                <a:latin typeface="Calibri"/>
              </a:endParaRPr>
            </a:p>
            <a:p>
              <a:pPr defTabSz="577850">
                <a:lnSpc>
                  <a:spcPct val="90000"/>
                </a:lnSpc>
                <a:spcBef>
                  <a:spcPct val="0"/>
                </a:spcBef>
                <a:spcAft>
                  <a:spcPct val="35000"/>
                </a:spcAft>
              </a:pPr>
              <a:r>
                <a:rPr lang="cs-CZ" sz="1600" dirty="0">
                  <a:solidFill>
                    <a:sysClr val="window" lastClr="FFFFFF"/>
                  </a:solidFill>
                  <a:latin typeface="Calibri"/>
                </a:rPr>
                <a:t>Otevřená výzva – uveřejnění na profilu zadavatele/web obce – čl. 7.1.2 MPZ </a:t>
              </a:r>
              <a:endParaRPr lang="cs-CZ" sz="1600" kern="1200" dirty="0">
                <a:solidFill>
                  <a:sysClr val="window" lastClr="FFFFFF"/>
                </a:solidFill>
                <a:latin typeface="Calibri"/>
                <a:ea typeface="+mn-ea"/>
                <a:cs typeface="+mn-cs"/>
              </a:endParaRPr>
            </a:p>
            <a:p>
              <a:pPr lvl="0" defTabSz="577850">
                <a:lnSpc>
                  <a:spcPct val="90000"/>
                </a:lnSpc>
                <a:spcBef>
                  <a:spcPct val="0"/>
                </a:spcBef>
                <a:spcAft>
                  <a:spcPct val="35000"/>
                </a:spcAft>
              </a:pPr>
              <a:endParaRPr lang="cs-CZ" sz="1600" dirty="0">
                <a:solidFill>
                  <a:sysClr val="window" lastClr="FFFFFF"/>
                </a:solidFill>
                <a:latin typeface="Calibri"/>
              </a:endParaRPr>
            </a:p>
          </p:txBody>
        </p:sp>
      </p:grpSp>
      <p:sp>
        <p:nvSpPr>
          <p:cNvPr id="16" name="TextovéPole 15">
            <a:extLst>
              <a:ext uri="{FF2B5EF4-FFF2-40B4-BE49-F238E27FC236}">
                <a16:creationId xmlns:a16="http://schemas.microsoft.com/office/drawing/2014/main" id="{F8218E5A-0A7F-3E53-77C9-ED28F5E79611}"/>
              </a:ext>
            </a:extLst>
          </p:cNvPr>
          <p:cNvSpPr txBox="1"/>
          <p:nvPr/>
        </p:nvSpPr>
        <p:spPr>
          <a:xfrm>
            <a:off x="824328" y="1868252"/>
            <a:ext cx="7165642" cy="1326517"/>
          </a:xfrm>
          <a:prstGeom prst="rect">
            <a:avLst/>
          </a:prstGeom>
          <a:noFill/>
        </p:spPr>
        <p:txBody>
          <a:bodyPr wrap="square">
            <a:spAutoFit/>
          </a:bodyPr>
          <a:lstStyle/>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Při zadávávání veřejné zakázky malého rozsahu v otevřené výzvě je zadavatel povinen postupovat v souladu s čl. 7.1.2 MPZ a Oznámení výběrového řízení uveřejnit po celou dobu trvání lhůty pro podání nabídek na </a:t>
            </a:r>
            <a:r>
              <a:rPr lang="cs-CZ" sz="1300" b="1" dirty="0">
                <a:solidFill>
                  <a:sysClr val="windowText" lastClr="000000">
                    <a:hueOff val="0"/>
                    <a:satOff val="0"/>
                    <a:lumOff val="0"/>
                    <a:alphaOff val="0"/>
                  </a:sysClr>
                </a:solidFill>
                <a:latin typeface="Calibri"/>
              </a:rPr>
              <a:t>profilu zadavatele</a:t>
            </a:r>
            <a:r>
              <a:rPr lang="cs-CZ" sz="1300" dirty="0">
                <a:solidFill>
                  <a:sysClr val="windowText" lastClr="000000">
                    <a:hueOff val="0"/>
                    <a:satOff val="0"/>
                    <a:lumOff val="0"/>
                    <a:alphaOff val="0"/>
                  </a:sysClr>
                </a:solidFill>
                <a:latin typeface="Calibri"/>
              </a:rPr>
              <a:t>, nebo v národním elektronickém nástroji.</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Zadavatel současně může oznámení výběrového řízení uveřejnit také na internetové stránce zadavatele, tedy např. na webových stránkách města či obce, nicméně je toto pouze podpůrné a nelze jím nahradit výše uvedenou povinnost.</a:t>
            </a:r>
          </a:p>
        </p:txBody>
      </p:sp>
    </p:spTree>
    <p:extLst>
      <p:ext uri="{BB962C8B-B14F-4D97-AF65-F5344CB8AC3E}">
        <p14:creationId xmlns:p14="http://schemas.microsoft.com/office/powerpoint/2010/main" val="4194984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77007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PODSTATNÁ ZMĚNA ZÁVAZKU ZE SMLOUVY VE VZ DLE ZZVZ I MPZ</a:t>
            </a:r>
            <a:r>
              <a:rPr lang="cs-CZ" sz="4000" dirty="0">
                <a:solidFill>
                  <a:srgbClr val="FF0000"/>
                </a:solidFill>
                <a:latin typeface="Calibri" panose="020F0502020204030204" pitchFamily="34" charset="0"/>
                <a:cs typeface="Calibri" panose="020F0502020204030204" pitchFamily="34" charset="0"/>
              </a:rPr>
              <a:t>.</a:t>
            </a:r>
            <a:endParaRPr lang="en-US" sz="4000" dirty="0">
              <a:solidFill>
                <a:schemeClr val="bg1"/>
              </a:solidFill>
            </a:endParaRPr>
          </a:p>
        </p:txBody>
      </p:sp>
    </p:spTree>
    <p:extLst>
      <p:ext uri="{BB962C8B-B14F-4D97-AF65-F5344CB8AC3E}">
        <p14:creationId xmlns:p14="http://schemas.microsoft.com/office/powerpoint/2010/main" val="1512549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318689" y="1160143"/>
            <a:ext cx="8017887" cy="4929761"/>
            <a:chOff x="-190379" y="2357506"/>
            <a:chExt cx="6908200" cy="2038717"/>
          </a:xfrm>
        </p:grpSpPr>
        <p:sp>
          <p:nvSpPr>
            <p:cNvPr id="27" name="Obdélník 26">
              <a:extLst>
                <a:ext uri="{FF2B5EF4-FFF2-40B4-BE49-F238E27FC236}">
                  <a16:creationId xmlns:a16="http://schemas.microsoft.com/office/drawing/2014/main" id="{809C2050-FA41-42E6-ABD3-30C90282305E}"/>
                </a:ext>
              </a:extLst>
            </p:cNvPr>
            <p:cNvSpPr/>
            <p:nvPr/>
          </p:nvSpPr>
          <p:spPr>
            <a:xfrm>
              <a:off x="0" y="2357506"/>
              <a:ext cx="6608516" cy="183582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190379" y="2371230"/>
              <a:ext cx="6908200" cy="20249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Zadavatel nesmí umožnit podstatnou změnu závazku ze smlouvy - § 222 odst. 1 ZZVZ a vymezení podstatné změny závazku ze smlouvy v § 222 odst. 3 ZZVZ.</a:t>
              </a: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Obecně: úprava § 222 ZZVZ není koncipována formou generálního zákazu jakýchkoliv změn smluv, ale formou zákazu změn dosahujících určité intenzity (založené konstantní rozhodovací praxí) vyjádřené pojmem „podstatná změna závazku ze smlouvy“. Odst. 1 stanoví obecný zákaz umožnit podstatnou změnu závazku, přičemž samotná definice podstatné změny závazku je formulována v odst. 3. V § 222 odst. 2, 4, 5, 6 a 7 ZZVZ výslovně stanoveny případy, které – při naplnění všech podmínek v příslušném ustanovení uvedených – podstatnou změnou závazku ex lege nejsou.</a:t>
              </a:r>
            </a:p>
            <a:p>
              <a:pPr marL="285750" lvl="1" indent="-285750" algn="just" defTabSz="533400">
                <a:lnSpc>
                  <a:spcPct val="90000"/>
                </a:lnSpc>
                <a:spcBef>
                  <a:spcPts val="1200"/>
                </a:spcBef>
                <a:buFont typeface="Wingdings" panose="05000000000000000000" pitchFamily="2" charset="2"/>
                <a:buChar char="q"/>
              </a:pPr>
              <a:r>
                <a:rPr lang="cs-CZ" sz="1300" dirty="0">
                  <a:solidFill>
                    <a:sysClr val="windowText" lastClr="000000">
                      <a:hueOff val="0"/>
                      <a:satOff val="0"/>
                      <a:lumOff val="0"/>
                      <a:alphaOff val="0"/>
                    </a:sysClr>
                  </a:solidFill>
                  <a:latin typeface="Calibri"/>
                </a:rPr>
                <a:t>ZZVZ povolené nepodstatné změny závazku v § 222 odst. 4, 5, 6 a 7 a limitace celkového cenového nárůstu do 30 % původní hodnoty závazku pro změny dle odst. 5 a 6 - § 222 odst. 9 ZZVZ.</a:t>
              </a:r>
              <a:endParaRPr lang="cs-CZ" sz="13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ct val="90000"/>
                </a:lnSpc>
                <a:spcBef>
                  <a:spcPts val="1200"/>
                </a:spcBef>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Nejčastěji pochybení spadají do problematiky termínů plnění (nedůvodné prodloužení), nevyžadování sjednaných bankovních záruk (pojištění) ačkoliv ve smlouvě požadovány jsou (často s navázanou smluvní pokutou), neuplatňovaní sjednaných smluvních pokut v okamžiku naplnění důvodů pro jejich uplatnění předvídaných ve smlouvě, zmírnění jakýchkoliv povinností pro zhotovitele.</a:t>
              </a: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807424" y="910455"/>
            <a:ext cx="5897757" cy="506263"/>
            <a:chOff x="424737" y="1237559"/>
            <a:chExt cx="4680527" cy="506263"/>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424737" y="1271502"/>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525417" y="1237559"/>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Nedovolená změna závazku ze smlouvy - § 222 ZZVZ (čl. 9.2 MPZ)</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98241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3711079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529409" y="610254"/>
            <a:ext cx="7667169" cy="5555654"/>
            <a:chOff x="2002972" y="3325773"/>
            <a:chExt cx="6608516" cy="2232575"/>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2002972" y="3325773"/>
              <a:ext cx="6608516" cy="19137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894189" y="554823"/>
            <a:ext cx="4940554" cy="458550"/>
            <a:chOff x="-373475" y="22585"/>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Vyhrazená změna závazku dle § 100 odst. 1, 2 a 3 ZZVZ</a:t>
              </a:r>
            </a:p>
          </p:txBody>
        </p:sp>
      </p:grpSp>
      <p:sp>
        <p:nvSpPr>
          <p:cNvPr id="3" name="Obdélník 2">
            <a:extLst>
              <a:ext uri="{FF2B5EF4-FFF2-40B4-BE49-F238E27FC236}">
                <a16:creationId xmlns:a16="http://schemas.microsoft.com/office/drawing/2014/main" id="{221CB4E1-B18E-418C-984D-61D783DD9117}"/>
              </a:ext>
            </a:extLst>
          </p:cNvPr>
          <p:cNvSpPr/>
          <p:nvPr/>
        </p:nvSpPr>
        <p:spPr>
          <a:xfrm>
            <a:off x="683568" y="1121759"/>
            <a:ext cx="7141029" cy="5256824"/>
          </a:xfrm>
          <a:prstGeom prst="rect">
            <a:avLst/>
          </a:prstGeom>
        </p:spPr>
        <p:txBody>
          <a:bodyPr wrap="square">
            <a:spAutoFit/>
          </a:bodyPr>
          <a:lstStyle/>
          <a:p>
            <a:pPr marL="285750" lvl="1" indent="-285750" algn="just" defTabSz="533400">
              <a:lnSpc>
                <a:spcPct val="90000"/>
              </a:lnSpc>
              <a:spcBef>
                <a:spcPts val="120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Pokud si zadavatel vyhradí změnu závazku dle § 100 odst. 1 ZZVZ, pak musí stanovit zcela jasné podmínky pro její aplikaci a obsah změny, zároveň nesmí změna měnit celkovou povahu VZ. Změna se může týkat rozsahu plnění, ceny, termínu a dalších obchodních a technických podmínek.</a:t>
            </a:r>
            <a:r>
              <a:rPr lang="cs-CZ" sz="1300" dirty="0">
                <a:highlight>
                  <a:srgbClr val="FFFF00"/>
                </a:highlight>
                <a:latin typeface="Calibri" panose="020F0502020204030204" pitchFamily="34" charset="0"/>
                <a:cs typeface="Calibri" panose="020F0502020204030204" pitchFamily="34" charset="0"/>
              </a:rPr>
              <a:t> </a:t>
            </a:r>
          </a:p>
          <a:p>
            <a:pPr marL="285750" lvl="1" indent="-285750" algn="just" defTabSz="533400">
              <a:lnSpc>
                <a:spcPct val="90000"/>
              </a:lnSpc>
              <a:spcBef>
                <a:spcPts val="120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Zadavatel je povinen v souladu s § 16 odst. 3 ZZVZ zahrnout do předpokládané hodnoty VZ hodnotu změn závazků ze smlouvy, jejichž možnost byla vyhrazena v ZD podle ust. § 100 ZZVZ.</a:t>
            </a:r>
          </a:p>
          <a:p>
            <a:pPr marL="285750" lvl="1" indent="-285750" algn="just" defTabSz="533400">
              <a:lnSpc>
                <a:spcPct val="90000"/>
              </a:lnSpc>
              <a:spcBef>
                <a:spcPts val="120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Dle § 100 odst. 2 ZZVZ lze vyhradit změnu dodavatele v průběhu plnění VZ, pokud jsou podmínky změny a určení nového dodavatele jasně vymezeny. U stavebních prací vyvstávají otázky záruky za již provedenou část díla předchozím zhotovitelem, stanovení ceny za dokončení díla atd. </a:t>
            </a:r>
          </a:p>
          <a:p>
            <a:pPr marL="285750" lvl="1" indent="-285750" algn="just" defTabSz="533400">
              <a:lnSpc>
                <a:spcPct val="90000"/>
              </a:lnSpc>
              <a:spcBef>
                <a:spcPts val="1200"/>
              </a:spcBef>
              <a:spcAft>
                <a:spcPts val="600"/>
              </a:spcAft>
              <a:buFont typeface="Wingdings" panose="05000000000000000000" pitchFamily="2" charset="2"/>
              <a:buChar char="q"/>
            </a:pPr>
            <a:r>
              <a:rPr lang="cs-CZ" sz="1300" dirty="0">
                <a:latin typeface="Calibri" panose="020F0502020204030204" pitchFamily="34" charset="0"/>
                <a:cs typeface="Calibri" panose="020F0502020204030204" pitchFamily="34" charset="0"/>
              </a:rPr>
              <a:t>Dle § 100 odst. 3 ZZVZ si zadavatel může v případě služeb a stavebních prací vyhradit možnost použití JŘBU pro poskytnutí nového plnění vybraným dodavatelem, pokud podmínky odpovídají § 66 ZZVZ, v ZD je uvedena předpokládaná doba a rozsah poskytnutí a předpokládaná hodnota nových služeb nebo stavebních prací nepřesáhne 30 % PH VZ. V tomto případě musí být v ZD uvedena předpokládaná hodnota takto vyhrazeného plnění a zahrnuta do předpokládané hodnoty VZ.</a:t>
            </a:r>
          </a:p>
          <a:p>
            <a:pPr marL="285750" indent="-285750" algn="just">
              <a:lnSpc>
                <a:spcPct val="90000"/>
              </a:lnSpc>
              <a:spcBef>
                <a:spcPts val="1200"/>
              </a:spcBef>
              <a:buFont typeface="Wingdings" panose="05000000000000000000" pitchFamily="2" charset="2"/>
              <a:buChar char="q"/>
            </a:pPr>
            <a:r>
              <a:rPr lang="cs-CZ" sz="1300" dirty="0">
                <a:solidFill>
                  <a:srgbClr val="303030"/>
                </a:solidFill>
                <a:latin typeface="Calibri" panose="020F0502020204030204" pitchFamily="34" charset="0"/>
                <a:cs typeface="Calibri" panose="020F0502020204030204" pitchFamily="34" charset="0"/>
              </a:rPr>
              <a:t>Metodický pokyn pro uplatnění inflační doložky ve smlouvách na služby ČKAIT </a:t>
            </a:r>
            <a:r>
              <a:rPr lang="cs-CZ" sz="1300" dirty="0">
                <a:solidFill>
                  <a:srgbClr val="000000"/>
                </a:solidFill>
                <a:latin typeface="Calibri" panose="020F0502020204030204" pitchFamily="34" charset="0"/>
                <a:cs typeface="Calibri" panose="020F0502020204030204" pitchFamily="34" charset="0"/>
                <a:hlinkClick r:id="rId4"/>
              </a:rPr>
              <a:t>https://portal-vz.cz/metodiky-stanoviska/metodiky-k-zakonu-c-134-2016-sb-o-zadavani-verejnych-zakazek/metodicka-stanoviska/</a:t>
            </a:r>
            <a:endParaRPr lang="cs-CZ" sz="1300" dirty="0">
              <a:solidFill>
                <a:srgbClr val="000000"/>
              </a:solidFill>
              <a:latin typeface="Calibri" panose="020F0502020204030204" pitchFamily="34" charset="0"/>
              <a:cs typeface="Calibri" panose="020F0502020204030204" pitchFamily="34" charset="0"/>
            </a:endParaRPr>
          </a:p>
          <a:p>
            <a:pPr marL="285750" indent="-285750" algn="just">
              <a:lnSpc>
                <a:spcPct val="90000"/>
              </a:lnSpc>
              <a:spcBef>
                <a:spcPts val="1200"/>
              </a:spcBef>
              <a:buFont typeface="Wingdings" panose="05000000000000000000" pitchFamily="2" charset="2"/>
              <a:buChar char="q"/>
            </a:pPr>
            <a:r>
              <a:rPr lang="cs-CZ" sz="1300" dirty="0">
                <a:solidFill>
                  <a:srgbClr val="303030"/>
                </a:solidFill>
                <a:latin typeface="Calibri" panose="020F0502020204030204" pitchFamily="34" charset="0"/>
                <a:cs typeface="Calibri" panose="020F0502020204030204" pitchFamily="34" charset="0"/>
              </a:rPr>
              <a:t>Metodické doporučení (doplnění) týkající se růstu cen ve veřejných zakázkách </a:t>
            </a:r>
            <a:r>
              <a:rPr lang="cs-CZ" altLang="cs-CZ" sz="1300" dirty="0">
                <a:latin typeface="Calibri" panose="020F0502020204030204" pitchFamily="34" charset="0"/>
                <a:cs typeface="Calibri" panose="020F0502020204030204" pitchFamily="34" charset="0"/>
                <a:hlinkClick r:id="rId5"/>
              </a:rPr>
              <a:t>https://portal-vz.cz/metodiky-stanoviska/metodicka-doporuceni/</a:t>
            </a:r>
            <a:r>
              <a:rPr lang="cs-CZ" altLang="cs-CZ" sz="1300" dirty="0">
                <a:latin typeface="Calibri" panose="020F0502020204030204" pitchFamily="34" charset="0"/>
                <a:cs typeface="Calibri" panose="020F0502020204030204" pitchFamily="34" charset="0"/>
              </a:rPr>
              <a:t>  (indexace)</a:t>
            </a:r>
          </a:p>
          <a:p>
            <a:pPr marL="285750" lvl="1" indent="-285750" algn="just" defTabSz="533400">
              <a:lnSpc>
                <a:spcPct val="90000"/>
              </a:lnSpc>
              <a:spcBef>
                <a:spcPct val="0"/>
              </a:spcBef>
              <a:spcAft>
                <a:spcPts val="600"/>
              </a:spcAft>
              <a:buFont typeface="Wingdings" panose="05000000000000000000" pitchFamily="2" charset="2"/>
              <a:buChar char="q"/>
            </a:pPr>
            <a:endParaRPr lang="cs-CZ" sz="1300" dirty="0">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FontTx/>
              <a:buChar char="•"/>
            </a:pPr>
            <a:endParaRPr lang="cs-CZ" sz="1200" dirty="0">
              <a:highlight>
                <a:srgbClr val="FFFF00"/>
              </a:highlight>
              <a:latin typeface="Calibri" panose="020F0502020204030204" pitchFamily="34" charset="0"/>
              <a:cs typeface="Calibri" panose="020F0502020204030204" pitchFamily="34" charset="0"/>
            </a:endParaRPr>
          </a:p>
          <a:p>
            <a:pPr marL="114300" lvl="1" indent="-114300" algn="just" defTabSz="533400">
              <a:lnSpc>
                <a:spcPct val="90000"/>
              </a:lnSpc>
              <a:spcBef>
                <a:spcPct val="0"/>
              </a:spcBef>
              <a:spcAft>
                <a:spcPts val="600"/>
              </a:spcAft>
              <a:buFontTx/>
              <a:buChar char="•"/>
            </a:pPr>
            <a:endParaRPr lang="cs-CZ" sz="1200" dirty="0">
              <a:latin typeface="Calibri" panose="020F0502020204030204" pitchFamily="34" charset="0"/>
              <a:cs typeface="Calibri" panose="020F0502020204030204" pitchFamily="34" charset="0"/>
            </a:endParaRPr>
          </a:p>
        </p:txBody>
      </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94457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8EB5D2F-475B-0246-8AE6-0E20A0EAFCDD}"/>
              </a:ext>
            </a:extLst>
          </p:cNvPr>
          <p:cNvSpPr txBox="1">
            <a:spLocks/>
          </p:cNvSpPr>
          <p:nvPr/>
        </p:nvSpPr>
        <p:spPr>
          <a:xfrm>
            <a:off x="0" y="326772"/>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zadávání veřejných zakázek - předpisy</a:t>
            </a:r>
            <a:endParaRPr lang="en-US" sz="2800" cap="all" dirty="0">
              <a:latin typeface="Arial" panose="020B0604020202020204" pitchFamily="34" charset="0"/>
              <a:cs typeface="Arial" panose="020B0604020202020204" pitchFamily="34" charset="0"/>
            </a:endParaRPr>
          </a:p>
        </p:txBody>
      </p:sp>
      <p:grpSp>
        <p:nvGrpSpPr>
          <p:cNvPr id="11" name="Skupina 10">
            <a:extLst>
              <a:ext uri="{FF2B5EF4-FFF2-40B4-BE49-F238E27FC236}">
                <a16:creationId xmlns:a16="http://schemas.microsoft.com/office/drawing/2014/main" id="{53E49D9F-A6EE-4697-86DA-99482BDCA387}"/>
              </a:ext>
            </a:extLst>
          </p:cNvPr>
          <p:cNvGrpSpPr/>
          <p:nvPr/>
        </p:nvGrpSpPr>
        <p:grpSpPr>
          <a:xfrm>
            <a:off x="683567" y="1352576"/>
            <a:ext cx="7774630" cy="3002627"/>
            <a:chOff x="-2" y="1548422"/>
            <a:chExt cx="6454067" cy="1095248"/>
          </a:xfrm>
        </p:grpSpPr>
        <p:sp>
          <p:nvSpPr>
            <p:cNvPr id="21" name="Obdélník 20">
              <a:extLst>
                <a:ext uri="{FF2B5EF4-FFF2-40B4-BE49-F238E27FC236}">
                  <a16:creationId xmlns:a16="http://schemas.microsoft.com/office/drawing/2014/main" id="{AE57DB5F-71DD-4B18-AFA2-4B5A922F640C}"/>
                </a:ext>
              </a:extLst>
            </p:cNvPr>
            <p:cNvSpPr/>
            <p:nvPr/>
          </p:nvSpPr>
          <p:spPr>
            <a:xfrm>
              <a:off x="-1" y="1548422"/>
              <a:ext cx="6454066" cy="1087598"/>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TextovéPole 21">
              <a:extLst>
                <a:ext uri="{FF2B5EF4-FFF2-40B4-BE49-F238E27FC236}">
                  <a16:creationId xmlns:a16="http://schemas.microsoft.com/office/drawing/2014/main" id="{0ECBAFB5-B6E5-493D-B120-82722F6A412B}"/>
                </a:ext>
              </a:extLst>
            </p:cNvPr>
            <p:cNvSpPr txBox="1"/>
            <p:nvPr/>
          </p:nvSpPr>
          <p:spPr>
            <a:xfrm>
              <a:off x="-2" y="1556072"/>
              <a:ext cx="6454066" cy="10875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ct val="90000"/>
                </a:lnSpc>
                <a:spcBef>
                  <a:spcPts val="1200"/>
                </a:spcBef>
                <a:spcAft>
                  <a:spcPts val="600"/>
                </a:spcAft>
                <a:buFont typeface="Wingdings" panose="05000000000000000000" pitchFamily="2" charset="2"/>
                <a:buChar char="q"/>
              </a:pPr>
              <a:r>
                <a:rPr lang="cs-CZ" sz="1300" dirty="0">
                  <a:solidFill>
                    <a:sysClr val="windowText" lastClr="000000">
                      <a:hueOff val="0"/>
                      <a:satOff val="0"/>
                      <a:lumOff val="0"/>
                      <a:alphaOff val="0"/>
                    </a:sysClr>
                  </a:solidFill>
                  <a:latin typeface="Calibri"/>
                </a:rPr>
                <a:t>Obecná pravidla pro žadatele a příjemce (dále jen „OPŽP“) – aktuální vydání 1.15, platnost od 30. 3. 2023, </a:t>
              </a:r>
              <a:r>
                <a:rPr lang="cs-CZ" sz="1300" dirty="0">
                  <a:solidFill>
                    <a:sysClr val="windowText" lastClr="000000">
                      <a:hueOff val="0"/>
                      <a:satOff val="0"/>
                      <a:lumOff val="0"/>
                      <a:alphaOff val="0"/>
                    </a:sysClr>
                  </a:solidFill>
                  <a:latin typeface="Calibri"/>
                  <a:hlinkClick r:id="rId4"/>
                </a:rPr>
                <a:t>https://irop.mmr.cz/cs/zadatele-a-prijemci/dokumenty/zakladni-dokumenty/obecna-pravidla-pro-zadatele-a-prijemce/obecna-pravidla-aktualni-verze</a:t>
              </a:r>
              <a:r>
                <a:rPr lang="cs-CZ" sz="1300" dirty="0">
                  <a:solidFill>
                    <a:sysClr val="windowText" lastClr="000000">
                      <a:hueOff val="0"/>
                      <a:satOff val="0"/>
                      <a:lumOff val="0"/>
                      <a:alphaOff val="0"/>
                    </a:sysClr>
                  </a:solidFill>
                  <a:latin typeface="Calibri"/>
                </a:rPr>
                <a:t> </a:t>
              </a:r>
            </a:p>
            <a:p>
              <a:pPr marL="285750" lvl="1" indent="-285750" algn="just" defTabSz="488950">
                <a:lnSpc>
                  <a:spcPct val="90000"/>
                </a:lnSpc>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a:rPr>
                <a:t>kap. 5 Investiční plánování a zadávání zakázek + kap. 6 Speciální úprava předkládání dokumentace u zakázek na stavební práce</a:t>
              </a:r>
            </a:p>
            <a:p>
              <a:pPr marL="285750" lvl="1" indent="-285750" algn="just" defTabSz="533400">
                <a:buFont typeface="Arial" panose="020B0604020202020204" pitchFamily="34" charset="0"/>
                <a:buChar char="•"/>
              </a:pPr>
              <a:r>
                <a:rPr lang="cs-CZ" sz="1300" dirty="0">
                  <a:solidFill>
                    <a:sysClr val="windowText" lastClr="000000">
                      <a:hueOff val="0"/>
                      <a:satOff val="0"/>
                      <a:lumOff val="0"/>
                      <a:alphaOff val="0"/>
                    </a:sysClr>
                  </a:solidFill>
                  <a:latin typeface="Calibri"/>
                </a:rPr>
                <a:t>Přílohy:	- č.3 – </a:t>
              </a:r>
              <a:r>
                <a:rPr lang="cs-CZ" sz="1300" kern="1200" dirty="0">
                  <a:solidFill>
                    <a:sysClr val="windowText" lastClr="000000">
                      <a:hueOff val="0"/>
                      <a:satOff val="0"/>
                      <a:lumOff val="0"/>
                      <a:alphaOff val="0"/>
                    </a:sysClr>
                  </a:solidFill>
                  <a:latin typeface="Calibri"/>
                  <a:ea typeface="+mn-ea"/>
                  <a:cs typeface="+mn-cs"/>
                </a:rPr>
                <a:t>Metodický pokyn pro oblast zadávání zakázek pro programové období </a:t>
              </a:r>
            </a:p>
            <a:p>
              <a:pPr marL="0" lvl="1" algn="just" defTabSz="533400"/>
              <a:r>
                <a:rPr lang="cs-CZ" sz="1300" dirty="0">
                  <a:solidFill>
                    <a:sysClr val="windowText" lastClr="000000">
                      <a:hueOff val="0"/>
                      <a:satOff val="0"/>
                      <a:lumOff val="0"/>
                      <a:alphaOff val="0"/>
                    </a:sysClr>
                  </a:solidFill>
                  <a:latin typeface="Calibri"/>
                </a:rPr>
                <a:t>			</a:t>
              </a:r>
              <a:r>
                <a:rPr lang="cs-CZ" sz="1300" kern="1200" dirty="0">
                  <a:solidFill>
                    <a:sysClr val="windowText" lastClr="000000">
                      <a:hueOff val="0"/>
                      <a:satOff val="0"/>
                      <a:lumOff val="0"/>
                      <a:alphaOff val="0"/>
                    </a:sysClr>
                  </a:solidFill>
                  <a:latin typeface="Calibri"/>
                  <a:ea typeface="+mn-ea"/>
                  <a:cs typeface="+mn-cs"/>
                </a:rPr>
                <a:t>2014–2020 </a:t>
              </a:r>
            </a:p>
            <a:p>
              <a:pPr marL="0" lvl="1" algn="just" defTabSz="533400"/>
              <a:r>
                <a:rPr lang="cs-CZ" sz="1300" dirty="0">
                  <a:solidFill>
                    <a:sysClr val="windowText" lastClr="000000">
                      <a:hueOff val="0"/>
                      <a:satOff val="0"/>
                      <a:lumOff val="0"/>
                      <a:alphaOff val="0"/>
                    </a:sysClr>
                  </a:solidFill>
                  <a:latin typeface="Calibri"/>
                </a:rPr>
                <a:t>		- č.4 – Seznam a čestná prohlášení ke střetu zájmů</a:t>
              </a:r>
            </a:p>
            <a:p>
              <a:pPr marL="0" lvl="1" algn="just" defTabSz="533400"/>
              <a:r>
                <a:rPr lang="cs-CZ" sz="1300" dirty="0">
                  <a:solidFill>
                    <a:sysClr val="windowText" lastClr="000000">
                      <a:hueOff val="0"/>
                      <a:satOff val="0"/>
                      <a:lumOff val="0"/>
                      <a:alphaOff val="0"/>
                    </a:sysClr>
                  </a:solidFill>
                  <a:latin typeface="Calibri"/>
                </a:rPr>
                <a:t>		- č.5 – Finanční opravy za nedodržení postupu stanoveného v ZZVZ a v MPZ</a:t>
              </a:r>
            </a:p>
            <a:p>
              <a:pPr marL="457200" lvl="2" algn="just" defTabSz="533400"/>
              <a:r>
                <a:rPr lang="cs-CZ" sz="1300" kern="1200" dirty="0">
                  <a:solidFill>
                    <a:sysClr val="windowText" lastClr="000000">
                      <a:hueOff val="0"/>
                      <a:satOff val="0"/>
                      <a:lumOff val="0"/>
                      <a:alphaOff val="0"/>
                    </a:sysClr>
                  </a:solidFill>
                  <a:latin typeface="Calibri"/>
                  <a:ea typeface="+mn-ea"/>
                  <a:cs typeface="+mn-cs"/>
                </a:rPr>
                <a:t>	      	- č.35 – Postup pro práci s modulem VZ</a:t>
              </a:r>
            </a:p>
            <a:p>
              <a:pPr marL="457200" lvl="2" algn="just" defTabSz="533400"/>
              <a:r>
                <a:rPr lang="cs-CZ" sz="1300" kern="1200" dirty="0">
                  <a:solidFill>
                    <a:sysClr val="windowText" lastClr="000000">
                      <a:hueOff val="0"/>
                      <a:satOff val="0"/>
                      <a:lumOff val="0"/>
                      <a:alphaOff val="0"/>
                    </a:sysClr>
                  </a:solidFill>
                  <a:latin typeface="Calibri"/>
                  <a:ea typeface="+mn-ea"/>
                  <a:cs typeface="+mn-cs"/>
                </a:rPr>
                <a:t>		- č.37 – Přehled změny smlouvy</a:t>
              </a:r>
            </a:p>
            <a:p>
              <a:pPr marL="457200" lvl="2" algn="just" defTabSz="533400">
                <a:lnSpc>
                  <a:spcPts val="1560"/>
                </a:lnSpc>
              </a:pPr>
              <a:r>
                <a:rPr lang="cs-CZ" sz="1300" dirty="0">
                  <a:solidFill>
                    <a:sysClr val="windowText" lastClr="000000">
                      <a:hueOff val="0"/>
                      <a:satOff val="0"/>
                      <a:lumOff val="0"/>
                      <a:alphaOff val="0"/>
                    </a:sysClr>
                  </a:solidFill>
                  <a:latin typeface="Calibri"/>
                </a:rPr>
                <a:t>		- č.38 – Čestné prohlášení o opatřeních k mezinárodním sankcím</a:t>
              </a:r>
              <a:endParaRPr lang="cs-CZ" sz="1300" kern="1200" dirty="0">
                <a:solidFill>
                  <a:sysClr val="windowText" lastClr="000000">
                    <a:hueOff val="0"/>
                    <a:satOff val="0"/>
                    <a:lumOff val="0"/>
                    <a:alphaOff val="0"/>
                  </a:sysClr>
                </a:solidFill>
                <a:latin typeface="Calibri"/>
                <a:ea typeface="+mn-ea"/>
                <a:cs typeface="+mn-cs"/>
              </a:endParaRPr>
            </a:p>
          </p:txBody>
        </p:sp>
      </p:grpSp>
      <p:grpSp>
        <p:nvGrpSpPr>
          <p:cNvPr id="12" name="Skupina 11">
            <a:extLst>
              <a:ext uri="{FF2B5EF4-FFF2-40B4-BE49-F238E27FC236}">
                <a16:creationId xmlns:a16="http://schemas.microsoft.com/office/drawing/2014/main" id="{7D9A1B26-7B1A-4CAE-B386-BA2EA8F1AC3D}"/>
              </a:ext>
            </a:extLst>
          </p:cNvPr>
          <p:cNvGrpSpPr/>
          <p:nvPr/>
        </p:nvGrpSpPr>
        <p:grpSpPr>
          <a:xfrm>
            <a:off x="1105380" y="1084670"/>
            <a:ext cx="4517872" cy="472320"/>
            <a:chOff x="354996" y="1514453"/>
            <a:chExt cx="4517872" cy="472320"/>
          </a:xfrm>
        </p:grpSpPr>
        <p:sp>
          <p:nvSpPr>
            <p:cNvPr id="19" name="Obdélník: se zakulacenými rohy 18">
              <a:extLst>
                <a:ext uri="{FF2B5EF4-FFF2-40B4-BE49-F238E27FC236}">
                  <a16:creationId xmlns:a16="http://schemas.microsoft.com/office/drawing/2014/main" id="{395E4120-EF3E-4D99-AF9A-C859FD3E96ED}"/>
                </a:ext>
              </a:extLst>
            </p:cNvPr>
            <p:cNvSpPr/>
            <p:nvPr/>
          </p:nvSpPr>
          <p:spPr>
            <a:xfrm>
              <a:off x="354996" y="1514453"/>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Obdélník: se zakulacenými rohy 10">
              <a:extLst>
                <a:ext uri="{FF2B5EF4-FFF2-40B4-BE49-F238E27FC236}">
                  <a16:creationId xmlns:a16="http://schemas.microsoft.com/office/drawing/2014/main" id="{5B38B9C4-22ED-424E-B304-9B8947DCE273}"/>
                </a:ext>
              </a:extLst>
            </p:cNvPr>
            <p:cNvSpPr txBox="1"/>
            <p:nvPr/>
          </p:nvSpPr>
          <p:spPr>
            <a:xfrm>
              <a:off x="401136" y="1529892"/>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IROP1 - Pravidla pro žadatele a příjemce</a:t>
              </a:r>
            </a:p>
          </p:txBody>
        </p:sp>
      </p:grpSp>
      <p:grpSp>
        <p:nvGrpSpPr>
          <p:cNvPr id="13" name="Skupina 12">
            <a:extLst>
              <a:ext uri="{FF2B5EF4-FFF2-40B4-BE49-F238E27FC236}">
                <a16:creationId xmlns:a16="http://schemas.microsoft.com/office/drawing/2014/main" id="{8381A92F-F264-4B25-BE6C-3A56B092DE6D}"/>
              </a:ext>
            </a:extLst>
          </p:cNvPr>
          <p:cNvGrpSpPr/>
          <p:nvPr/>
        </p:nvGrpSpPr>
        <p:grpSpPr>
          <a:xfrm>
            <a:off x="683567" y="4723157"/>
            <a:ext cx="7774631" cy="1998318"/>
            <a:chOff x="0" y="2734169"/>
            <a:chExt cx="6454066" cy="1381560"/>
          </a:xfrm>
        </p:grpSpPr>
        <p:sp>
          <p:nvSpPr>
            <p:cNvPr id="17" name="Obdélník 16">
              <a:extLst>
                <a:ext uri="{FF2B5EF4-FFF2-40B4-BE49-F238E27FC236}">
                  <a16:creationId xmlns:a16="http://schemas.microsoft.com/office/drawing/2014/main" id="{4CD41720-C047-49F3-9258-6FB3BEBCA2FE}"/>
                </a:ext>
              </a:extLst>
            </p:cNvPr>
            <p:cNvSpPr/>
            <p:nvPr/>
          </p:nvSpPr>
          <p:spPr>
            <a:xfrm>
              <a:off x="0" y="2736706"/>
              <a:ext cx="6454066" cy="1209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TextovéPole 17">
              <a:extLst>
                <a:ext uri="{FF2B5EF4-FFF2-40B4-BE49-F238E27FC236}">
                  <a16:creationId xmlns:a16="http://schemas.microsoft.com/office/drawing/2014/main" id="{834B02F1-4DA9-4D76-AB7C-DCFAB7DA0A78}"/>
                </a:ext>
              </a:extLst>
            </p:cNvPr>
            <p:cNvSpPr txBox="1"/>
            <p:nvPr/>
          </p:nvSpPr>
          <p:spPr>
            <a:xfrm>
              <a:off x="0" y="2734169"/>
              <a:ext cx="6454066" cy="1381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78232" numCol="1" spcCol="1270" anchor="t" anchorCtr="0">
              <a:noAutofit/>
            </a:bodyPr>
            <a:lstStyle/>
            <a:p>
              <a:pPr marL="285750" lvl="1" indent="-285750" algn="just" defTabSz="488950">
                <a:lnSpc>
                  <a:spcPct val="90000"/>
                </a:lnSpc>
                <a:spcBef>
                  <a:spcPct val="0"/>
                </a:spcBef>
                <a:spcAft>
                  <a:spcPts val="600"/>
                </a:spcAft>
                <a:buFont typeface="Wingdings" panose="05000000000000000000" pitchFamily="2" charset="2"/>
                <a:buChar char="q"/>
              </a:pPr>
              <a:r>
                <a:rPr lang="cs-CZ" sz="1300" kern="1200" dirty="0">
                  <a:solidFill>
                    <a:sysClr val="windowText" lastClr="000000">
                      <a:hueOff val="0"/>
                      <a:satOff val="0"/>
                      <a:lumOff val="0"/>
                      <a:alphaOff val="0"/>
                    </a:sysClr>
                  </a:solidFill>
                  <a:latin typeface="Calibri"/>
                  <a:ea typeface="+mn-ea"/>
                  <a:cs typeface="+mn-cs"/>
                </a:rPr>
                <a:t>Obecná pravidla pro žadatele a příjemce (dále jen „OPŽP“) – </a:t>
              </a:r>
              <a:r>
                <a:rPr lang="cs-CZ" sz="1300" dirty="0">
                  <a:solidFill>
                    <a:sysClr val="windowText" lastClr="000000">
                      <a:hueOff val="0"/>
                      <a:satOff val="0"/>
                      <a:lumOff val="0"/>
                      <a:alphaOff val="0"/>
                    </a:sysClr>
                  </a:solidFill>
                  <a:latin typeface="Calibri"/>
                </a:rPr>
                <a:t>aktuální vydání verze 2, platnost od 28. 7. 2023, </a:t>
              </a:r>
              <a:r>
                <a:rPr lang="cs-CZ" sz="1300" dirty="0">
                  <a:solidFill>
                    <a:sysClr val="windowText" lastClr="000000">
                      <a:hueOff val="0"/>
                      <a:satOff val="0"/>
                      <a:lumOff val="0"/>
                      <a:alphaOff val="0"/>
                    </a:sysClr>
                  </a:solidFill>
                  <a:latin typeface="Calibri"/>
                  <a:hlinkClick r:id="rId5"/>
                </a:rPr>
                <a:t>https://irop.mmr.cz/cs/irop-2021-2027/dokumenty</a:t>
              </a:r>
              <a:r>
                <a:rPr lang="cs-CZ" sz="1300" dirty="0">
                  <a:solidFill>
                    <a:sysClr val="windowText" lastClr="000000">
                      <a:hueOff val="0"/>
                      <a:satOff val="0"/>
                      <a:lumOff val="0"/>
                      <a:alphaOff val="0"/>
                    </a:sysClr>
                  </a:solidFill>
                  <a:latin typeface="Calibri"/>
                </a:rPr>
                <a:t> </a:t>
              </a:r>
            </a:p>
            <a:p>
              <a:pPr marL="285750" lvl="1" indent="-285750" algn="just" defTabSz="488950">
                <a:lnSpc>
                  <a:spcPct val="90000"/>
                </a:lnSpc>
                <a:spcBef>
                  <a:spcPct val="0"/>
                </a:spcBef>
                <a:spcAft>
                  <a:spcPts val="600"/>
                </a:spcAft>
                <a:buFont typeface="Arial" panose="020B0604020202020204" pitchFamily="34" charset="0"/>
                <a:buChar char="•"/>
              </a:pPr>
              <a:r>
                <a:rPr lang="cs-CZ" sz="1300" kern="1200" dirty="0">
                  <a:solidFill>
                    <a:sysClr val="windowText" lastClr="000000">
                      <a:hueOff val="0"/>
                      <a:satOff val="0"/>
                      <a:lumOff val="0"/>
                      <a:alphaOff val="0"/>
                    </a:sysClr>
                  </a:solidFill>
                  <a:latin typeface="Calibri"/>
                  <a:ea typeface="+mn-ea"/>
                  <a:cs typeface="+mn-cs"/>
                </a:rPr>
                <a:t>kap. 5 Zadávání veřejných zakázek</a:t>
              </a:r>
              <a:endParaRPr lang="cs-CZ" sz="1300" dirty="0">
                <a:solidFill>
                  <a:sysClr val="windowText" lastClr="000000">
                    <a:hueOff val="0"/>
                    <a:satOff val="0"/>
                    <a:lumOff val="0"/>
                    <a:alphaOff val="0"/>
                  </a:sysClr>
                </a:solidFill>
                <a:latin typeface="Calibri"/>
              </a:endParaRPr>
            </a:p>
            <a:p>
              <a:pPr marL="285750" lvl="1" indent="-285750" algn="just" defTabSz="488950">
                <a:lnSpc>
                  <a:spcPct val="90000"/>
                </a:lnSpc>
                <a:spcBef>
                  <a:spcPct val="0"/>
                </a:spcBef>
                <a:buFont typeface="Arial" panose="020B0604020202020204" pitchFamily="34" charset="0"/>
                <a:buChar char="•"/>
              </a:pPr>
              <a:r>
                <a:rPr lang="cs-CZ" sz="1300" kern="1200" dirty="0">
                  <a:solidFill>
                    <a:sysClr val="windowText" lastClr="000000">
                      <a:hueOff val="0"/>
                      <a:satOff val="0"/>
                      <a:lumOff val="0"/>
                      <a:alphaOff val="0"/>
                    </a:sysClr>
                  </a:solidFill>
                  <a:latin typeface="Calibri"/>
                  <a:ea typeface="+mn-ea"/>
                  <a:cs typeface="+mn-cs"/>
                </a:rPr>
                <a:t>Přílohy:	- č.2 – Výčet dokumentace ke kontrole veřejné zakázky</a:t>
              </a:r>
            </a:p>
            <a:p>
              <a:pPr marL="0" lvl="1" algn="just" defTabSz="488950">
                <a:lnSpc>
                  <a:spcPct val="90000"/>
                </a:lnSpc>
                <a:spcBef>
                  <a:spcPct val="0"/>
                </a:spcBef>
              </a:pPr>
              <a:r>
                <a:rPr lang="cs-CZ" sz="1300" dirty="0">
                  <a:solidFill>
                    <a:sysClr val="windowText" lastClr="000000">
                      <a:hueOff val="0"/>
                      <a:satOff val="0"/>
                      <a:lumOff val="0"/>
                      <a:alphaOff val="0"/>
                    </a:sysClr>
                  </a:solidFill>
                  <a:latin typeface="Calibri"/>
                </a:rPr>
                <a:t>		- č.3 – Seznam a čestná prohlášení ke střetu zájmů</a:t>
              </a:r>
            </a:p>
            <a:p>
              <a:pPr marL="0" lvl="1" algn="just" defTabSz="488950">
                <a:lnSpc>
                  <a:spcPct val="90000"/>
                </a:lnSpc>
                <a:spcBef>
                  <a:spcPct val="0"/>
                </a:spcBef>
              </a:pPr>
              <a:r>
                <a:rPr lang="cs-CZ" sz="1300" kern="1200" dirty="0">
                  <a:solidFill>
                    <a:sysClr val="windowText" lastClr="000000">
                      <a:hueOff val="0"/>
                      <a:satOff val="0"/>
                      <a:lumOff val="0"/>
                      <a:alphaOff val="0"/>
                    </a:sysClr>
                  </a:solidFill>
                  <a:latin typeface="Calibri"/>
                  <a:ea typeface="+mn-ea"/>
                  <a:cs typeface="+mn-cs"/>
                </a:rPr>
                <a:t>		- č.4 – Přehled změny smlouvy</a:t>
              </a:r>
            </a:p>
          </p:txBody>
        </p:sp>
      </p:grpSp>
      <p:grpSp>
        <p:nvGrpSpPr>
          <p:cNvPr id="14" name="Skupina 13">
            <a:extLst>
              <a:ext uri="{FF2B5EF4-FFF2-40B4-BE49-F238E27FC236}">
                <a16:creationId xmlns:a16="http://schemas.microsoft.com/office/drawing/2014/main" id="{FDEB7A2F-E0B3-44BE-9925-B208E5710973}"/>
              </a:ext>
            </a:extLst>
          </p:cNvPr>
          <p:cNvGrpSpPr/>
          <p:nvPr/>
        </p:nvGrpSpPr>
        <p:grpSpPr>
          <a:xfrm>
            <a:off x="1105406" y="4507970"/>
            <a:ext cx="4517846" cy="472320"/>
            <a:chOff x="354996" y="2500546"/>
            <a:chExt cx="4517846" cy="472320"/>
          </a:xfrm>
        </p:grpSpPr>
        <p:sp>
          <p:nvSpPr>
            <p:cNvPr id="15" name="Obdélník: se zakulacenými rohy 14">
              <a:extLst>
                <a:ext uri="{FF2B5EF4-FFF2-40B4-BE49-F238E27FC236}">
                  <a16:creationId xmlns:a16="http://schemas.microsoft.com/office/drawing/2014/main" id="{C4773611-9D89-4B74-9131-045D2002EC43}"/>
                </a:ext>
              </a:extLst>
            </p:cNvPr>
            <p:cNvSpPr/>
            <p:nvPr/>
          </p:nvSpPr>
          <p:spPr>
            <a:xfrm>
              <a:off x="354996" y="250054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Obdélník: se zakulacenými rohy 14">
              <a:extLst>
                <a:ext uri="{FF2B5EF4-FFF2-40B4-BE49-F238E27FC236}">
                  <a16:creationId xmlns:a16="http://schemas.microsoft.com/office/drawing/2014/main" id="{B60A38B2-227A-40CA-8F41-BC8551CB5DDC}"/>
                </a:ext>
              </a:extLst>
            </p:cNvPr>
            <p:cNvSpPr txBox="1"/>
            <p:nvPr/>
          </p:nvSpPr>
          <p:spPr>
            <a:xfrm>
              <a:off x="378053" y="252360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IROP2 - Pravidla pro žadatele a příjemce</a:t>
              </a:r>
            </a:p>
          </p:txBody>
        </p:sp>
      </p:grpSp>
    </p:spTree>
    <p:extLst>
      <p:ext uri="{BB962C8B-B14F-4D97-AF65-F5344CB8AC3E}">
        <p14:creationId xmlns:p14="http://schemas.microsoft.com/office/powerpoint/2010/main" val="1095207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10734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REALITA DNEŠNÍ DOBY – ZMĚNA ZÁVAZKU ZE SMLUV (navýšení ceny díla, prodloužení doby realizace...)</a:t>
            </a:r>
            <a:r>
              <a:rPr lang="cs-CZ" sz="4000" dirty="0">
                <a:solidFill>
                  <a:srgbClr val="FF0000"/>
                </a:solidFill>
                <a:latin typeface="Calibri" panose="020F0502020204030204" pitchFamily="34" charset="0"/>
                <a:cs typeface="Calibri" panose="020F0502020204030204" pitchFamily="34" charset="0"/>
              </a:rPr>
              <a:t>.</a:t>
            </a:r>
            <a:r>
              <a:rPr lang="cs-CZ" sz="4000" dirty="0">
                <a:solidFill>
                  <a:schemeClr val="bg1"/>
                </a:solidFill>
                <a:latin typeface="Calibri"/>
              </a:rPr>
              <a:t> </a:t>
            </a:r>
          </a:p>
        </p:txBody>
      </p:sp>
    </p:spTree>
    <p:extLst>
      <p:ext uri="{BB962C8B-B14F-4D97-AF65-F5344CB8AC3E}">
        <p14:creationId xmlns:p14="http://schemas.microsoft.com/office/powerpoint/2010/main" val="3243792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grpSp>
        <p:nvGrpSpPr>
          <p:cNvPr id="23" name="Skupina 22">
            <a:extLst>
              <a:ext uri="{FF2B5EF4-FFF2-40B4-BE49-F238E27FC236}">
                <a16:creationId xmlns:a16="http://schemas.microsoft.com/office/drawing/2014/main" id="{E8281F5B-F057-4CD5-8F49-DB9BAE42DF44}"/>
              </a:ext>
            </a:extLst>
          </p:cNvPr>
          <p:cNvGrpSpPr/>
          <p:nvPr/>
        </p:nvGrpSpPr>
        <p:grpSpPr>
          <a:xfrm>
            <a:off x="318689" y="1541337"/>
            <a:ext cx="8017887" cy="4079077"/>
            <a:chOff x="-190379" y="2357506"/>
            <a:chExt cx="6908200" cy="2038717"/>
          </a:xfrm>
        </p:grpSpPr>
        <p:sp>
          <p:nvSpPr>
            <p:cNvPr id="27" name="Obdélník 26">
              <a:extLst>
                <a:ext uri="{FF2B5EF4-FFF2-40B4-BE49-F238E27FC236}">
                  <a16:creationId xmlns:a16="http://schemas.microsoft.com/office/drawing/2014/main" id="{809C2050-FA41-42E6-ABD3-30C90282305E}"/>
                </a:ext>
              </a:extLst>
            </p:cNvPr>
            <p:cNvSpPr/>
            <p:nvPr/>
          </p:nvSpPr>
          <p:spPr>
            <a:xfrm>
              <a:off x="0" y="2357506"/>
              <a:ext cx="6608516" cy="1835823"/>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190379" y="2371230"/>
              <a:ext cx="6908200" cy="20249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4400" indent="-284400" algn="just">
                <a:lnSpc>
                  <a:spcPct val="90000"/>
                </a:lnSpc>
                <a:spcBef>
                  <a:spcPts val="1200"/>
                </a:spcBef>
                <a:buNone/>
              </a:pPr>
              <a:r>
                <a:rPr lang="cs-CZ" sz="1300" dirty="0">
                  <a:solidFill>
                    <a:srgbClr val="000000"/>
                  </a:solidFill>
                  <a:latin typeface="Calibri" panose="020F0502020204030204" pitchFamily="34" charset="0"/>
                  <a:cs typeface="Calibri" panose="020F0502020204030204" pitchFamily="34" charset="0"/>
                  <a:hlinkClick r:id="rId4"/>
                </a:rPr>
                <a:t>https://portal-vz.cz/metodiky-stanoviska/metodiky-k-zakonu-c-134-2016-sb-o-zadavani-verejnych-zakazek/metodicka-stanoviska/</a:t>
              </a:r>
              <a:r>
                <a:rPr lang="cs-CZ" sz="1300" dirty="0">
                  <a:solidFill>
                    <a:srgbClr val="000000"/>
                  </a:solidFill>
                  <a:latin typeface="Calibri" panose="020F0502020204030204" pitchFamily="34" charset="0"/>
                  <a:cs typeface="Calibri" panose="020F0502020204030204" pitchFamily="34" charset="0"/>
                </a:rPr>
                <a:t> </a:t>
              </a:r>
            </a:p>
            <a:p>
              <a:pPr marL="285750" indent="-285750" algn="just">
                <a:lnSpc>
                  <a:spcPct val="90000"/>
                </a:lnSpc>
                <a:spcBef>
                  <a:spcPts val="1200"/>
                </a:spcBef>
                <a:buFont typeface="Wingdings" panose="05000000000000000000" pitchFamily="2" charset="2"/>
                <a:buChar char="q"/>
              </a:pPr>
              <a:r>
                <a:rPr lang="cs-CZ" sz="1300" dirty="0">
                  <a:solidFill>
                    <a:srgbClr val="303030"/>
                  </a:solidFill>
                  <a:latin typeface="Calibri" panose="020F0502020204030204" pitchFamily="34" charset="0"/>
                  <a:cs typeface="Calibri" panose="020F0502020204030204" pitchFamily="34" charset="0"/>
                </a:rPr>
                <a:t>Informace k aktuální situaci odchodů ukrajinských pracovníků z realizace veřejných zakázek a dopadu na změny smluv</a:t>
              </a:r>
            </a:p>
            <a:p>
              <a:pPr marL="285750" indent="-285750" algn="just">
                <a:lnSpc>
                  <a:spcPct val="90000"/>
                </a:lnSpc>
                <a:spcBef>
                  <a:spcPts val="1200"/>
                </a:spcBef>
                <a:buFont typeface="Wingdings" panose="05000000000000000000" pitchFamily="2" charset="2"/>
                <a:buChar char="q"/>
              </a:pPr>
              <a:r>
                <a:rPr lang="pl-PL" sz="1300" dirty="0">
                  <a:solidFill>
                    <a:srgbClr val="303030"/>
                  </a:solidFill>
                  <a:latin typeface="Calibri" panose="020F0502020204030204" pitchFamily="34" charset="0"/>
                  <a:cs typeface="Calibri" panose="020F0502020204030204" pitchFamily="34" charset="0"/>
                </a:rPr>
                <a:t>Informace ke změnám smluv s ohledem na situaci na Ukrajině</a:t>
              </a:r>
            </a:p>
            <a:p>
              <a:pPr marL="284400" indent="-284400" algn="just">
                <a:lnSpc>
                  <a:spcPct val="90000"/>
                </a:lnSpc>
                <a:spcBef>
                  <a:spcPts val="1200"/>
                </a:spcBef>
                <a:buNone/>
              </a:pPr>
              <a:endParaRPr lang="pl-PL" sz="1300" dirty="0">
                <a:solidFill>
                  <a:srgbClr val="303030"/>
                </a:solidFill>
                <a:latin typeface="Calibri" panose="020F0502020204030204" pitchFamily="34" charset="0"/>
                <a:cs typeface="Calibri" panose="020F0502020204030204" pitchFamily="34" charset="0"/>
              </a:endParaRPr>
            </a:p>
            <a:p>
              <a:pPr marL="284400" indent="-284400" algn="just">
                <a:lnSpc>
                  <a:spcPct val="90000"/>
                </a:lnSpc>
                <a:spcBef>
                  <a:spcPts val="1200"/>
                </a:spcBef>
                <a:buNone/>
              </a:pPr>
              <a:r>
                <a:rPr lang="cs-CZ" sz="1300" dirty="0">
                  <a:solidFill>
                    <a:srgbClr val="000000"/>
                  </a:solidFill>
                  <a:latin typeface="Calibri" panose="020F0502020204030204" pitchFamily="34" charset="0"/>
                  <a:cs typeface="Calibri" panose="020F0502020204030204" pitchFamily="34" charset="0"/>
                  <a:hlinkClick r:id="rId5"/>
                </a:rPr>
                <a:t>https://portal-vz.cz/metodiky-stanoviska/metodicka-doporuceni-k-zzvz/doporuceni-k-zadavani-zakazek-v-dobe-koronavirove-nakazy/</a:t>
              </a:r>
              <a:endParaRPr lang="pl-PL" sz="1300" dirty="0">
                <a:solidFill>
                  <a:srgbClr val="303030"/>
                </a:solidFill>
                <a:latin typeface="Calibri" panose="020F0502020204030204" pitchFamily="34" charset="0"/>
                <a:cs typeface="Calibri" panose="020F0502020204030204" pitchFamily="34" charset="0"/>
              </a:endParaRPr>
            </a:p>
            <a:p>
              <a:pPr marL="285750" indent="-285750" algn="just">
                <a:lnSpc>
                  <a:spcPct val="90000"/>
                </a:lnSpc>
                <a:spcBef>
                  <a:spcPts val="1200"/>
                </a:spcBef>
                <a:buFont typeface="Wingdings" panose="05000000000000000000" pitchFamily="2" charset="2"/>
                <a:buChar char="q"/>
              </a:pPr>
              <a:r>
                <a:rPr lang="cs-CZ" sz="1300" dirty="0">
                  <a:solidFill>
                    <a:srgbClr val="303030"/>
                  </a:solidFill>
                  <a:latin typeface="Calibri" panose="020F0502020204030204" pitchFamily="34" charset="0"/>
                  <a:cs typeface="Calibri" panose="020F0502020204030204" pitchFamily="34" charset="0"/>
                </a:rPr>
                <a:t>Stanovisko ÚOHS k možným změnám závazků smluv v době </a:t>
              </a:r>
              <a:r>
                <a:rPr lang="cs-CZ" sz="1300" dirty="0" err="1">
                  <a:solidFill>
                    <a:srgbClr val="303030"/>
                  </a:solidFill>
                  <a:latin typeface="Calibri" panose="020F0502020204030204" pitchFamily="34" charset="0"/>
                  <a:cs typeface="Calibri" panose="020F0502020204030204" pitchFamily="34" charset="0"/>
                </a:rPr>
                <a:t>koronavirové</a:t>
              </a:r>
              <a:r>
                <a:rPr lang="cs-CZ" sz="1300" dirty="0">
                  <a:solidFill>
                    <a:srgbClr val="303030"/>
                  </a:solidFill>
                  <a:latin typeface="Calibri" panose="020F0502020204030204" pitchFamily="34" charset="0"/>
                  <a:cs typeface="Calibri" panose="020F0502020204030204" pitchFamily="34" charset="0"/>
                </a:rPr>
                <a:t> nákazy</a:t>
              </a:r>
            </a:p>
            <a:p>
              <a:pPr marL="285750" indent="-285750" algn="just">
                <a:lnSpc>
                  <a:spcPct val="90000"/>
                </a:lnSpc>
                <a:spcBef>
                  <a:spcPts val="1200"/>
                </a:spcBef>
                <a:buFont typeface="Wingdings" panose="05000000000000000000" pitchFamily="2" charset="2"/>
                <a:buChar char="q"/>
              </a:pPr>
              <a:r>
                <a:rPr lang="cs-CZ" sz="1300" dirty="0">
                  <a:solidFill>
                    <a:srgbClr val="303030"/>
                  </a:solidFill>
                  <a:latin typeface="Calibri" panose="020F0502020204030204" pitchFamily="34" charset="0"/>
                  <a:cs typeface="Calibri" panose="020F0502020204030204" pitchFamily="34" charset="0"/>
                </a:rPr>
                <a:t>Doporučení ke změnám v nouzovém stavu</a:t>
              </a: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688585" y="1253751"/>
            <a:ext cx="5250661" cy="472320"/>
            <a:chOff x="310466" y="2041969"/>
            <a:chExt cx="4579847"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3518104"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10466" y="2070762"/>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Prodloužení termínu plnění – válka / COVID</a:t>
              </a:r>
            </a:p>
          </p:txBody>
        </p:sp>
      </p:grpSp>
      <p:sp>
        <p:nvSpPr>
          <p:cNvPr id="18" name="Title 3">
            <a:extLst>
              <a:ext uri="{FF2B5EF4-FFF2-40B4-BE49-F238E27FC236}">
                <a16:creationId xmlns:a16="http://schemas.microsoft.com/office/drawing/2014/main" id="{4F637266-22EF-4C6F-9ED4-4F4061A5E69F}"/>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657804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74469" y="820138"/>
            <a:ext cx="7856504" cy="5345771"/>
            <a:chOff x="1869426" y="3410116"/>
            <a:chExt cx="6771709"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69426" y="3492266"/>
              <a:ext cx="6771709" cy="20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nSpc>
                  <a:spcPct val="90000"/>
                </a:lnSpc>
                <a:spcBef>
                  <a:spcPts val="1200"/>
                </a:spcBef>
                <a:buFont typeface="Wingdings" panose="05000000000000000000" pitchFamily="2" charset="2"/>
                <a:buChar char="q"/>
              </a:pPr>
              <a:r>
                <a:rPr lang="cs-CZ" sz="1300" dirty="0">
                  <a:solidFill>
                    <a:srgbClr val="000000"/>
                  </a:solidFill>
                  <a:latin typeface="Calibri" panose="020F0502020204030204" pitchFamily="34" charset="0"/>
                </a:rPr>
                <a:t>Samostatné prodloužení termínu plnění nelze podřadit pod § 222 odst. 4 ZZVZ.</a:t>
              </a:r>
            </a:p>
            <a:p>
              <a:pPr marL="285750" indent="-285750">
                <a:lnSpc>
                  <a:spcPct val="90000"/>
                </a:lnSpc>
                <a:spcBef>
                  <a:spcPts val="1200"/>
                </a:spcBef>
                <a:buFont typeface="Wingdings" panose="05000000000000000000" pitchFamily="2" charset="2"/>
                <a:buChar char="q"/>
              </a:pPr>
              <a:r>
                <a:rPr lang="cs-CZ" sz="1300" dirty="0">
                  <a:solidFill>
                    <a:srgbClr val="000000"/>
                  </a:solidFill>
                  <a:latin typeface="Calibri" panose="020F0502020204030204" pitchFamily="34" charset="0"/>
                </a:rPr>
                <a:t>Prodloužení termínu plnění z důvodu Covid-19/války na Ukrajině – lze podřadit pod § 222 odst. 6 ZZVZ, ale:</a:t>
              </a:r>
            </a:p>
            <a:p>
              <a:pPr marL="742950" lvl="1" indent="-285750">
                <a:lnSpc>
                  <a:spcPct val="90000"/>
                </a:lnSpc>
                <a:spcBef>
                  <a:spcPts val="1200"/>
                </a:spcBef>
                <a:buFont typeface="Arial" panose="020B0604020202020204" pitchFamily="34" charset="0"/>
                <a:buChar char="•"/>
              </a:pPr>
              <a:r>
                <a:rPr lang="cs-CZ" sz="1300" dirty="0">
                  <a:solidFill>
                    <a:srgbClr val="000000"/>
                  </a:solidFill>
                  <a:latin typeface="Calibri" panose="020F0502020204030204" pitchFamily="34" charset="0"/>
                </a:rPr>
                <a:t>Je nutné vždy prokázat naplnění znaku nepředvídatelnosti</a:t>
              </a:r>
            </a:p>
            <a:p>
              <a:pPr marL="742950" lvl="1" indent="-285750">
                <a:lnSpc>
                  <a:spcPct val="90000"/>
                </a:lnSpc>
                <a:spcBef>
                  <a:spcPts val="1200"/>
                </a:spcBef>
                <a:buFont typeface="Arial" panose="020B0604020202020204" pitchFamily="34" charset="0"/>
                <a:buChar char="•"/>
              </a:pPr>
              <a:r>
                <a:rPr lang="cs-CZ" sz="1300" dirty="0">
                  <a:solidFill>
                    <a:srgbClr val="000000"/>
                  </a:solidFill>
                  <a:latin typeface="Calibri" panose="020F0502020204030204" pitchFamily="34" charset="0"/>
                </a:rPr>
                <a:t>Délka prodloužení musí odpovídat konkrétním okolnostem, lze akceptovat prodloužení pouze po nezbytně nutnou dobu</a:t>
              </a:r>
            </a:p>
            <a:p>
              <a:pPr marL="742950" lvl="1" indent="-285750">
                <a:lnSpc>
                  <a:spcPct val="90000"/>
                </a:lnSpc>
                <a:spcBef>
                  <a:spcPts val="1200"/>
                </a:spcBef>
                <a:buFont typeface="Arial" panose="020B0604020202020204" pitchFamily="34" charset="0"/>
                <a:buChar char="•"/>
              </a:pPr>
              <a:r>
                <a:rPr lang="cs-CZ" sz="1300" dirty="0">
                  <a:solidFill>
                    <a:srgbClr val="000000"/>
                  </a:solidFill>
                  <a:latin typeface="Calibri" panose="020F0502020204030204" pitchFamily="34" charset="0"/>
                </a:rPr>
                <a:t>Zadavatel musí doložit podklady, ze kterých vyplyne důvod i délka prodloužení</a:t>
              </a:r>
            </a:p>
            <a:p>
              <a:pPr marL="742950" lvl="1" indent="-285750">
                <a:lnSpc>
                  <a:spcPct val="90000"/>
                </a:lnSpc>
                <a:spcBef>
                  <a:spcPts val="1200"/>
                </a:spcBef>
                <a:buFont typeface="Arial" panose="020B0604020202020204" pitchFamily="34" charset="0"/>
                <a:buChar char="•"/>
              </a:pPr>
              <a:r>
                <a:rPr lang="cs-CZ" sz="1300" dirty="0">
                  <a:solidFill>
                    <a:srgbClr val="000000"/>
                  </a:solidFill>
                  <a:latin typeface="Calibri" panose="020F0502020204030204" pitchFamily="34" charset="0"/>
                </a:rPr>
                <a:t>Zadavatel je povinen dle § 222 odst. 8 ZZVZ odeslat Oznámení o změně do Věstníku veřejných zakázek</a:t>
              </a:r>
            </a:p>
            <a:p>
              <a:pPr lvl="1">
                <a:lnSpc>
                  <a:spcPct val="90000"/>
                </a:lnSpc>
                <a:spcBef>
                  <a:spcPts val="1200"/>
                </a:spcBef>
              </a:pPr>
              <a:endParaRPr lang="cs-CZ" sz="1300" dirty="0">
                <a:solidFill>
                  <a:srgbClr val="000000"/>
                </a:solidFill>
                <a:latin typeface="Calibri" panose="020F0502020204030204" pitchFamily="34" charset="0"/>
              </a:endParaRPr>
            </a:p>
            <a:p>
              <a:pPr marL="285750" indent="-285750">
                <a:lnSpc>
                  <a:spcPct val="90000"/>
                </a:lnSpc>
                <a:spcBef>
                  <a:spcPts val="1200"/>
                </a:spcBef>
                <a:buFont typeface="Wingdings" panose="05000000000000000000" pitchFamily="2" charset="2"/>
                <a:buChar char="q"/>
              </a:pPr>
              <a:r>
                <a:rPr lang="cs-CZ" sz="1300" dirty="0">
                  <a:solidFill>
                    <a:srgbClr val="000000"/>
                  </a:solidFill>
                  <a:latin typeface="Calibri" panose="020F0502020204030204" pitchFamily="34" charset="0"/>
                </a:rPr>
                <a:t>U připravovaných VZ již bude zadavatel těžko dokazovat naplnění znaku nepředvídatelnosti z důvodu Covid-19/války na Ukrajině, když se v tuto chvíli již jedná o skutečnosti známé = &gt; řešením je vyhrazená změna závazku dle § 100 ZZVZ.</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894188" y="554823"/>
            <a:ext cx="4365789" cy="458550"/>
            <a:chOff x="-373475" y="22585"/>
            <a:chExt cx="4990283"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99028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Prodloužení termínu plnění – válka / COVID</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3991144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74469" y="820138"/>
            <a:ext cx="7856504" cy="5345771"/>
            <a:chOff x="1869426" y="3410116"/>
            <a:chExt cx="6771709"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69426" y="3492266"/>
              <a:ext cx="6771709" cy="20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0" indent="0" algn="just">
                <a:lnSpc>
                  <a:spcPct val="90000"/>
                </a:lnSpc>
                <a:spcBef>
                  <a:spcPts val="1200"/>
                </a:spcBef>
                <a:buNone/>
                <a:defRPr/>
              </a:pPr>
              <a:r>
                <a:rPr lang="cs-CZ" altLang="cs-CZ" sz="1300" dirty="0">
                  <a:latin typeface="Calibri" panose="020F0502020204030204" pitchFamily="34" charset="0"/>
                  <a:cs typeface="Calibri" panose="020F0502020204030204" pitchFamily="34" charset="0"/>
                  <a:hlinkClick r:id="rId4"/>
                </a:rPr>
                <a:t>https://portal-vz.cz/metodiky-stanoviska/metodicka-doporuceni/</a:t>
              </a:r>
              <a:r>
                <a:rPr lang="cs-CZ" altLang="cs-CZ" sz="1300" dirty="0">
                  <a:latin typeface="Calibri" panose="020F0502020204030204" pitchFamily="34" charset="0"/>
                  <a:cs typeface="Calibri" panose="020F0502020204030204" pitchFamily="34" charset="0"/>
                </a:rPr>
                <a:t> </a:t>
              </a:r>
            </a:p>
            <a:p>
              <a:pPr marL="285750" indent="-285750" algn="just">
                <a:lnSpc>
                  <a:spcPct val="90000"/>
                </a:lnSpc>
                <a:spcBef>
                  <a:spcPts val="1200"/>
                </a:spcBef>
                <a:buFont typeface="Wingdings" panose="05000000000000000000" pitchFamily="2" charset="2"/>
                <a:buChar char="q"/>
                <a:defRPr/>
              </a:pPr>
              <a:r>
                <a:rPr lang="cs-CZ" sz="1300" dirty="0">
                  <a:solidFill>
                    <a:srgbClr val="303030"/>
                  </a:solidFill>
                  <a:latin typeface="Calibri" panose="020F0502020204030204" pitchFamily="34" charset="0"/>
                  <a:cs typeface="Calibri" panose="020F0502020204030204" pitchFamily="34" charset="0"/>
                </a:rPr>
                <a:t>Metodické doporučení k aktuálnímu růstu cen materiálů, zboží, výrobků a komodit ve veřejných zakázkách</a:t>
              </a:r>
            </a:p>
            <a:p>
              <a:pPr marL="285750" indent="-285750" algn="just">
                <a:lnSpc>
                  <a:spcPct val="90000"/>
                </a:lnSpc>
                <a:spcBef>
                  <a:spcPts val="1200"/>
                </a:spcBef>
                <a:buFont typeface="Wingdings" panose="05000000000000000000" pitchFamily="2" charset="2"/>
                <a:buChar char="q"/>
                <a:defRPr/>
              </a:pPr>
              <a:r>
                <a:rPr lang="cs-CZ" sz="1300" dirty="0">
                  <a:solidFill>
                    <a:srgbClr val="303030"/>
                  </a:solidFill>
                  <a:latin typeface="Calibri" panose="020F0502020204030204" pitchFamily="34" charset="0"/>
                  <a:cs typeface="Calibri" panose="020F0502020204030204" pitchFamily="34" charset="0"/>
                </a:rPr>
                <a:t>Společné stanovisko Ministerstva pro místní rozvoj a Úřadu pro ochranu hospodářské soutěže k problematice nárůstu cen stavebních materiálů</a:t>
              </a:r>
            </a:p>
            <a:p>
              <a:pPr marL="742950" lvl="1" indent="-285750" algn="just">
                <a:lnSpc>
                  <a:spcPct val="90000"/>
                </a:lnSpc>
                <a:spcBef>
                  <a:spcPts val="1200"/>
                </a:spcBef>
                <a:buFont typeface="Arial" panose="020B0604020202020204" pitchFamily="34" charset="0"/>
                <a:buChar char="•"/>
                <a:defRPr/>
              </a:pPr>
              <a:r>
                <a:rPr lang="cs-CZ" sz="1300" dirty="0">
                  <a:solidFill>
                    <a:srgbClr val="303030"/>
                  </a:solidFill>
                  <a:latin typeface="Calibri" panose="020F0502020204030204" pitchFamily="34" charset="0"/>
                  <a:cs typeface="Calibri" panose="020F0502020204030204" pitchFamily="34" charset="0"/>
                </a:rPr>
                <a:t>Realizované VZ - § 222 odst. 4 ZZVZ, § 223 odst. 1 ZZVZ</a:t>
              </a:r>
            </a:p>
            <a:p>
              <a:pPr marL="742950" lvl="1" indent="-285750" algn="just">
                <a:lnSpc>
                  <a:spcPct val="90000"/>
                </a:lnSpc>
                <a:spcBef>
                  <a:spcPts val="1200"/>
                </a:spcBef>
                <a:buFont typeface="Arial" panose="020B0604020202020204" pitchFamily="34" charset="0"/>
                <a:buChar char="•"/>
                <a:defRPr/>
              </a:pPr>
              <a:r>
                <a:rPr lang="cs-CZ" sz="1300" dirty="0">
                  <a:solidFill>
                    <a:srgbClr val="303030"/>
                  </a:solidFill>
                  <a:latin typeface="Calibri" panose="020F0502020204030204" pitchFamily="34" charset="0"/>
                  <a:cs typeface="Calibri" panose="020F0502020204030204" pitchFamily="34" charset="0"/>
                </a:rPr>
                <a:t>Probíhající VZ - § 99 ZZVZ, § 127odst. 2 písm. d) ZZVZ</a:t>
              </a:r>
            </a:p>
            <a:p>
              <a:pPr marL="742950" lvl="1" indent="-285750" algn="just">
                <a:lnSpc>
                  <a:spcPct val="90000"/>
                </a:lnSpc>
                <a:spcBef>
                  <a:spcPts val="1200"/>
                </a:spcBef>
                <a:buFont typeface="Arial" panose="020B0604020202020204" pitchFamily="34" charset="0"/>
                <a:buChar char="•"/>
                <a:defRPr/>
              </a:pPr>
              <a:r>
                <a:rPr lang="cs-CZ" sz="1300" dirty="0">
                  <a:solidFill>
                    <a:srgbClr val="303030"/>
                  </a:solidFill>
                  <a:latin typeface="Calibri" panose="020F0502020204030204" pitchFamily="34" charset="0"/>
                  <a:cs typeface="Calibri" panose="020F0502020204030204" pitchFamily="34" charset="0"/>
                </a:rPr>
                <a:t>Připravované VZ - § 100 ZZVZ</a:t>
              </a:r>
            </a:p>
            <a:p>
              <a:pPr marL="285750" indent="-285750" algn="just">
                <a:lnSpc>
                  <a:spcPct val="90000"/>
                </a:lnSpc>
                <a:spcBef>
                  <a:spcPts val="1200"/>
                </a:spcBef>
                <a:buFont typeface="Wingdings" panose="05000000000000000000" pitchFamily="2" charset="2"/>
                <a:buChar char="q"/>
                <a:defRPr/>
              </a:pPr>
              <a:r>
                <a:rPr lang="cs-CZ" sz="1300" dirty="0">
                  <a:solidFill>
                    <a:srgbClr val="303030"/>
                  </a:solidFill>
                  <a:latin typeface="Calibri" panose="020F0502020204030204" pitchFamily="34" charset="0"/>
                  <a:cs typeface="Calibri" panose="020F0502020204030204" pitchFamily="34" charset="0"/>
                </a:rPr>
                <a:t>Metodické doporučení (doplnění) týkající se růstu cen ve veřejných zakázkách</a:t>
              </a:r>
            </a:p>
            <a:p>
              <a:pPr marL="742950" lvl="1" indent="-285750" algn="just">
                <a:lnSpc>
                  <a:spcPct val="90000"/>
                </a:lnSpc>
                <a:spcBef>
                  <a:spcPts val="1200"/>
                </a:spcBef>
                <a:buFont typeface="Arial" panose="020B0604020202020204" pitchFamily="34" charset="0"/>
                <a:buChar char="•"/>
                <a:defRPr/>
              </a:pPr>
              <a:r>
                <a:rPr lang="cs-CZ" sz="1300" dirty="0">
                  <a:solidFill>
                    <a:srgbClr val="303030"/>
                  </a:solidFill>
                  <a:latin typeface="Calibri" panose="020F0502020204030204" pitchFamily="34" charset="0"/>
                  <a:cs typeface="Calibri" panose="020F0502020204030204" pitchFamily="34" charset="0"/>
                </a:rPr>
                <a:t>Indexace cen</a:t>
              </a:r>
            </a:p>
            <a:p>
              <a:pPr marL="285750" indent="-285750" algn="just">
                <a:lnSpc>
                  <a:spcPct val="90000"/>
                </a:lnSpc>
                <a:spcBef>
                  <a:spcPts val="1200"/>
                </a:spcBef>
                <a:buFont typeface="Wingdings" panose="05000000000000000000" pitchFamily="2" charset="2"/>
                <a:buChar char="q"/>
                <a:defRPr/>
              </a:pPr>
              <a:r>
                <a:rPr lang="cs-CZ" sz="1300" dirty="0">
                  <a:solidFill>
                    <a:srgbClr val="303030"/>
                  </a:solidFill>
                  <a:latin typeface="Calibri" panose="020F0502020204030204" pitchFamily="34" charset="0"/>
                  <a:cs typeface="Calibri" panose="020F0502020204030204" pitchFamily="34" charset="0"/>
                </a:rPr>
                <a:t>Doporučující materiál Svazu podnikatelů ve stavebnictví</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894188" y="554823"/>
            <a:ext cx="4365789" cy="458550"/>
            <a:chOff x="-373475" y="22585"/>
            <a:chExt cx="4990283"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99028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3142916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5483039"/>
            <a:chOff x="1839778" y="3410116"/>
            <a:chExt cx="6771710" cy="2203394"/>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22021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1200"/>
                </a:spcBef>
                <a:buFont typeface="Wingdings" panose="05000000000000000000" pitchFamily="2" charset="2"/>
                <a:buChar char="q"/>
              </a:pPr>
              <a:r>
                <a:rPr lang="cs-CZ" sz="1300" dirty="0">
                  <a:solidFill>
                    <a:srgbClr val="000000"/>
                  </a:solidFill>
                  <a:latin typeface="Calibri" panose="020F0502020204030204" pitchFamily="34" charset="0"/>
                </a:rPr>
                <a:t>Volba indexu</a:t>
              </a:r>
            </a:p>
            <a:p>
              <a:pPr marL="742950" lvl="1" indent="-285750" algn="just">
                <a:lnSpc>
                  <a:spcPct val="90000"/>
                </a:lnSpc>
                <a:spcBef>
                  <a:spcPts val="1200"/>
                </a:spcBef>
                <a:buFont typeface="Arial" panose="020B0604020202020204" pitchFamily="34" charset="0"/>
                <a:buChar char="•"/>
              </a:pPr>
              <a:r>
                <a:rPr lang="cs-CZ" sz="1200" dirty="0">
                  <a:solidFill>
                    <a:srgbClr val="000000"/>
                  </a:solidFill>
                  <a:latin typeface="Calibri" panose="020F0502020204030204" pitchFamily="34" charset="0"/>
                </a:rPr>
                <a:t>Údaj ČSÚ o indexech cen stavebních prací, indexech cen stavebních děl a indexech nákladů stavební výroby (</a:t>
              </a:r>
              <a:r>
                <a:rPr lang="cs-CZ" sz="1200" dirty="0">
                  <a:solidFill>
                    <a:srgbClr val="000000"/>
                  </a:solidFill>
                  <a:latin typeface="Calibri" panose="020F0502020204030204" pitchFamily="34" charset="0"/>
                  <a:hlinkClick r:id="rId4"/>
                </a:rPr>
                <a:t>https://www.czso.cz/</a:t>
              </a:r>
              <a:r>
                <a:rPr lang="cs-CZ" sz="1200" dirty="0" err="1">
                  <a:solidFill>
                    <a:srgbClr val="000000"/>
                  </a:solidFill>
                  <a:latin typeface="Calibri" panose="020F0502020204030204" pitchFamily="34" charset="0"/>
                  <a:hlinkClick r:id="rId4"/>
                </a:rPr>
                <a:t>csu</a:t>
              </a:r>
              <a:r>
                <a:rPr lang="cs-CZ" sz="1200" dirty="0">
                  <a:solidFill>
                    <a:srgbClr val="000000"/>
                  </a:solidFill>
                  <a:latin typeface="Calibri" panose="020F0502020204030204" pitchFamily="34" charset="0"/>
                  <a:hlinkClick r:id="rId4"/>
                </a:rPr>
                <a:t>/</a:t>
              </a:r>
              <a:r>
                <a:rPr lang="cs-CZ" sz="1200" dirty="0" err="1">
                  <a:solidFill>
                    <a:srgbClr val="000000"/>
                  </a:solidFill>
                  <a:latin typeface="Calibri" panose="020F0502020204030204" pitchFamily="34" charset="0"/>
                  <a:hlinkClick r:id="rId4"/>
                </a:rPr>
                <a:t>czso</a:t>
              </a:r>
              <a:r>
                <a:rPr lang="cs-CZ" sz="1200" dirty="0">
                  <a:solidFill>
                    <a:srgbClr val="000000"/>
                  </a:solidFill>
                  <a:latin typeface="Calibri" panose="020F0502020204030204" pitchFamily="34" charset="0"/>
                  <a:hlinkClick r:id="rId4"/>
                </a:rPr>
                <a:t>/indexy-cen-stavebnich-praci-indexy-cen-stavebnich-del-a-indexy-nakladu-stavebni-vyroby-ctvrtletni-casove-rady-3-ctvrtleti-2022</a:t>
              </a:r>
              <a:r>
                <a:rPr lang="cs-CZ" sz="1200" dirty="0">
                  <a:solidFill>
                    <a:srgbClr val="000000"/>
                  </a:solidFill>
                  <a:latin typeface="Calibri" panose="020F0502020204030204" pitchFamily="34" charset="0"/>
                </a:rPr>
                <a:t>) Zadavatel musí určit, který z uveřejňovaných indexů zvolí. </a:t>
              </a:r>
            </a:p>
            <a:p>
              <a:pPr marL="285750" indent="-285750" algn="just">
                <a:lnSpc>
                  <a:spcPct val="90000"/>
                </a:lnSpc>
                <a:spcBef>
                  <a:spcPts val="1200"/>
                </a:spcBef>
                <a:buFont typeface="Wingdings" panose="05000000000000000000" pitchFamily="2" charset="2"/>
                <a:buChar char="q"/>
              </a:pPr>
              <a:r>
                <a:rPr lang="cs-CZ" sz="1300" dirty="0">
                  <a:solidFill>
                    <a:srgbClr val="000000"/>
                  </a:solidFill>
                  <a:latin typeface="Calibri" panose="020F0502020204030204" pitchFamily="34" charset="0"/>
                </a:rPr>
                <a:t>Rozhodný okamžik pro výpočet indexu</a:t>
              </a:r>
            </a:p>
            <a:p>
              <a:pPr marL="742950" lvl="1" indent="-285750" algn="just">
                <a:lnSpc>
                  <a:spcPct val="90000"/>
                </a:lnSpc>
                <a:spcBef>
                  <a:spcPts val="1200"/>
                </a:spcBef>
                <a:buFont typeface="Arial" panose="020B0604020202020204" pitchFamily="34" charset="0"/>
                <a:buChar char="•"/>
              </a:pPr>
              <a:r>
                <a:rPr lang="cs-CZ" sz="1200" dirty="0">
                  <a:solidFill>
                    <a:srgbClr val="000000"/>
                  </a:solidFill>
                  <a:latin typeface="Calibri" panose="020F0502020204030204" pitchFamily="34" charset="0"/>
                </a:rPr>
                <a:t>Okamžik, od kterého bude index uplatněn; základními možnostmi jsou: konec lhůty pro podání nabídek nebo uzavření smlouvy, </a:t>
              </a:r>
            </a:p>
            <a:p>
              <a:pPr marL="742950" lvl="1" indent="-285750" algn="just">
                <a:lnSpc>
                  <a:spcPct val="90000"/>
                </a:lnSpc>
                <a:spcBef>
                  <a:spcPts val="600"/>
                </a:spcBef>
                <a:buFont typeface="Arial" panose="020B0604020202020204" pitchFamily="34" charset="0"/>
                <a:buChar char="•"/>
              </a:pPr>
              <a:r>
                <a:rPr lang="cs-CZ" sz="1200" dirty="0">
                  <a:solidFill>
                    <a:srgbClr val="000000"/>
                  </a:solidFill>
                  <a:latin typeface="Calibri" panose="020F0502020204030204" pitchFamily="34" charset="0"/>
                </a:rPr>
                <a:t>Okamžik, rozhodný pro ocenění; zde se jako nejpraktičtější jeví okamžik fakturace konkrétních materiálů, či prací. </a:t>
              </a:r>
            </a:p>
            <a:p>
              <a:pPr marL="285750" indent="-285750" algn="just">
                <a:lnSpc>
                  <a:spcPct val="90000"/>
                </a:lnSpc>
                <a:spcBef>
                  <a:spcPts val="1200"/>
                </a:spcBef>
                <a:buFont typeface="Wingdings" panose="05000000000000000000" pitchFamily="2" charset="2"/>
                <a:buChar char="q"/>
              </a:pPr>
              <a:r>
                <a:rPr lang="cs-CZ" sz="1300" dirty="0">
                  <a:solidFill>
                    <a:srgbClr val="000000"/>
                  </a:solidFill>
                  <a:latin typeface="Calibri" panose="020F0502020204030204" pitchFamily="34" charset="0"/>
                </a:rPr>
                <a:t>Identifikace položek, které mohou být indexovány – nutné uvést v ZD, zda bude index bude použit na</a:t>
              </a:r>
            </a:p>
            <a:p>
              <a:pPr marL="742950" lvl="1" indent="-285750" algn="just">
                <a:lnSpc>
                  <a:spcPct val="90000"/>
                </a:lnSpc>
                <a:spcBef>
                  <a:spcPts val="1200"/>
                </a:spcBef>
                <a:buFont typeface="Arial" panose="020B0604020202020204" pitchFamily="34" charset="0"/>
                <a:buChar char="•"/>
              </a:pPr>
              <a:r>
                <a:rPr lang="cs-CZ" sz="1200" dirty="0">
                  <a:solidFill>
                    <a:srgbClr val="000000"/>
                  </a:solidFill>
                  <a:latin typeface="Calibri" panose="020F0502020204030204" pitchFamily="34" charset="0"/>
                </a:rPr>
                <a:t>Celkovou cenu (zejména index založený na údajích o inflaci)</a:t>
              </a:r>
            </a:p>
            <a:p>
              <a:pPr marL="742950" lvl="1" indent="-285750" algn="just">
                <a:lnSpc>
                  <a:spcPct val="90000"/>
                </a:lnSpc>
                <a:spcBef>
                  <a:spcPts val="600"/>
                </a:spcBef>
                <a:buFont typeface="Arial" panose="020B0604020202020204" pitchFamily="34" charset="0"/>
                <a:buChar char="•"/>
              </a:pPr>
              <a:r>
                <a:rPr lang="cs-CZ" sz="1200" dirty="0">
                  <a:solidFill>
                    <a:srgbClr val="000000"/>
                  </a:solidFill>
                  <a:latin typeface="Calibri" panose="020F0502020204030204" pitchFamily="34" charset="0"/>
                </a:rPr>
                <a:t>Jednotlivé položky (index vztažený na ceny materiálů, pozor na agregované položky) </a:t>
              </a:r>
            </a:p>
            <a:p>
              <a:pPr marL="285750" indent="-285750" algn="just">
                <a:lnSpc>
                  <a:spcPct val="90000"/>
                </a:lnSpc>
                <a:spcBef>
                  <a:spcPts val="1200"/>
                </a:spcBef>
                <a:buFont typeface="Wingdings" panose="05000000000000000000" pitchFamily="2" charset="2"/>
                <a:buChar char="q"/>
              </a:pPr>
              <a:r>
                <a:rPr lang="cs-CZ" sz="1300" dirty="0">
                  <a:solidFill>
                    <a:srgbClr val="000000"/>
                  </a:solidFill>
                  <a:latin typeface="Calibri" panose="020F0502020204030204" pitchFamily="34" charset="0"/>
                </a:rPr>
                <a:t>Limity pro uplatnění výhrady</a:t>
              </a:r>
            </a:p>
            <a:p>
              <a:pPr marL="742950" lvl="1" indent="-285750" algn="just">
                <a:lnSpc>
                  <a:spcPct val="90000"/>
                </a:lnSpc>
                <a:spcBef>
                  <a:spcPts val="1200"/>
                </a:spcBef>
                <a:buFont typeface="Arial" panose="020B0604020202020204" pitchFamily="34" charset="0"/>
                <a:buChar char="•"/>
              </a:pPr>
              <a:r>
                <a:rPr lang="cs-CZ" sz="1200" dirty="0">
                  <a:solidFill>
                    <a:srgbClr val="000000"/>
                  </a:solidFill>
                  <a:latin typeface="Calibri" panose="020F0502020204030204" pitchFamily="34" charset="0"/>
                </a:rPr>
                <a:t>Např. inflace vyšší než 0,5 %, či nárůst položky o více než 10 %</a:t>
              </a:r>
            </a:p>
            <a:p>
              <a:pPr marL="742950" lvl="1" indent="-285750" algn="just">
                <a:lnSpc>
                  <a:spcPct val="90000"/>
                </a:lnSpc>
                <a:spcBef>
                  <a:spcPts val="600"/>
                </a:spcBef>
                <a:buFont typeface="Arial" panose="020B0604020202020204" pitchFamily="34" charset="0"/>
                <a:buChar char="•"/>
              </a:pPr>
              <a:r>
                <a:rPr lang="cs-CZ" sz="1200" dirty="0">
                  <a:solidFill>
                    <a:srgbClr val="000000"/>
                  </a:solidFill>
                  <a:latin typeface="Calibri" panose="020F0502020204030204" pitchFamily="34" charset="0"/>
                </a:rPr>
                <a:t>Maximální limit pro navýšení ceny na základě indexace. Lze stanovit zejména limitaci celkového nárůstu ceny díla či stanovení hranice, od které již nebude změna nároková (automatická), ale bude podléhat schválení zadavatele</a:t>
              </a: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894188" y="554823"/>
            <a:ext cx="4365789" cy="458550"/>
            <a:chOff x="-373475" y="22585"/>
            <a:chExt cx="4990283"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99028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 - Indexace</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843905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5483039"/>
            <a:chOff x="1839778" y="3410116"/>
            <a:chExt cx="6771710" cy="2203394"/>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22021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1200"/>
                </a:spcBef>
                <a:buFont typeface="Wingdings" panose="05000000000000000000" pitchFamily="2" charset="2"/>
                <a:buChar char="q"/>
              </a:pPr>
              <a:r>
                <a:rPr lang="cs-CZ" sz="1300" dirty="0">
                  <a:solidFill>
                    <a:srgbClr val="000000"/>
                  </a:solidFill>
                  <a:latin typeface="Calibri" panose="020F0502020204030204" pitchFamily="34" charset="0"/>
                </a:rPr>
                <a:t>Vzor inflační doložky připravený Hospodářskou komorou ČR ve spolupráci s odborníky ze Svazu podnikatelů ve stavebnictví a Sdružením pro výstavbu silnic </a:t>
              </a:r>
              <a:r>
                <a:rPr lang="cs-CZ" sz="1300" dirty="0">
                  <a:solidFill>
                    <a:srgbClr val="000000"/>
                  </a:solidFill>
                  <a:latin typeface="Calibri" panose="020F0502020204030204" pitchFamily="34" charset="0"/>
                  <a:hlinkClick r:id="rId4"/>
                </a:rPr>
                <a:t>https://www.komora.cz/legislativa/vzorova-inflacni-dolozka/</a:t>
              </a:r>
              <a:r>
                <a:rPr lang="cs-CZ" sz="1300" dirty="0">
                  <a:solidFill>
                    <a:srgbClr val="000000"/>
                  </a:solidFill>
                  <a:latin typeface="Calibri" panose="020F0502020204030204" pitchFamily="34" charset="0"/>
                </a:rPr>
                <a:t> </a:t>
              </a:r>
            </a:p>
            <a:p>
              <a:pPr marL="285750" indent="-285750" algn="just">
                <a:lnSpc>
                  <a:spcPct val="90000"/>
                </a:lnSpc>
                <a:spcBef>
                  <a:spcPts val="1200"/>
                </a:spcBef>
                <a:buFont typeface="Wingdings" panose="05000000000000000000" pitchFamily="2" charset="2"/>
                <a:buChar char="q"/>
              </a:pPr>
              <a:r>
                <a:rPr lang="cs-CZ" sz="1300" dirty="0">
                  <a:solidFill>
                    <a:srgbClr val="000000"/>
                  </a:solidFill>
                  <a:latin typeface="Calibri" panose="020F0502020204030204" pitchFamily="34" charset="0"/>
                </a:rPr>
                <a:t>Příklad inflační doložky – stanovisko ČKAIT dostupné zde </a:t>
              </a:r>
              <a:r>
                <a:rPr lang="cs-CZ" sz="1300" dirty="0">
                  <a:solidFill>
                    <a:srgbClr val="000000"/>
                  </a:solidFill>
                  <a:latin typeface="Calibri" panose="020F0502020204030204" pitchFamily="34" charset="0"/>
                  <a:hlinkClick r:id="rId5"/>
                </a:rPr>
                <a:t>https://www.ckait.cz/metodicky-pokyn-pro-uplatneni-inflacni-dolozky-ve-smlouvach-na-sluzby</a:t>
              </a:r>
              <a:r>
                <a:rPr lang="cs-CZ" sz="1300" dirty="0">
                  <a:solidFill>
                    <a:srgbClr val="000000"/>
                  </a:solidFill>
                  <a:latin typeface="Calibri" panose="020F0502020204030204" pitchFamily="34" charset="0"/>
                </a:rPr>
                <a:t>  (i na </a:t>
              </a:r>
              <a:r>
                <a:rPr lang="cs-CZ" sz="1300" dirty="0" err="1">
                  <a:solidFill>
                    <a:srgbClr val="000000"/>
                  </a:solidFill>
                  <a:latin typeface="Calibri" panose="020F0502020204030204" pitchFamily="34" charset="0"/>
                </a:rPr>
                <a:t>portal-vz</a:t>
              </a:r>
              <a:r>
                <a:rPr lang="cs-CZ" sz="1300" dirty="0">
                  <a:solidFill>
                    <a:srgbClr val="000000"/>
                  </a:solidFill>
                  <a:latin typeface="Calibri" panose="020F0502020204030204" pitchFamily="34" charset="0"/>
                </a:rPr>
                <a:t>)</a:t>
              </a:r>
            </a:p>
            <a:p>
              <a:pPr marL="742950" lvl="1" indent="-285750" algn="just">
                <a:lnSpc>
                  <a:spcPct val="90000"/>
                </a:lnSpc>
                <a:spcBef>
                  <a:spcPts val="1200"/>
                </a:spcBef>
                <a:buFont typeface="Wingdings" panose="05000000000000000000" pitchFamily="2" charset="2"/>
                <a:buChar char="§"/>
              </a:pPr>
              <a:r>
                <a:rPr lang="cs-CZ" sz="1300" dirty="0">
                  <a:solidFill>
                    <a:srgbClr val="000000"/>
                  </a:solidFill>
                  <a:latin typeface="Calibri" panose="020F0502020204030204" pitchFamily="34" charset="0"/>
                </a:rPr>
                <a:t>V případě, že průměrný roční index spotřebitelských cen dle údajů Českého statistického úřadu, publikovaných na jeho internetových stránkách, uvedený ke kalendářnímu měsíci odpovídajícímu měsíci, v němž byla smlouva podepsána, vzroste o více než 3 %, zvýší se neuhrazená část smluvní ceny dle čl. XX této smlouvy o výši tohoto indexu, a to v každém roce trvání smlouvy. Ke zvýšení dochází ode dne v příslušném měsíci, který se číselným označením shoduje s datem podpisu smlouvy. Smluvní strany pro odstranění pochybností uvádí, že k úpravě ceny dle tohoto ustanovení smlouvy není třeba uzavírat dodatek ke smlouvě. Smluvní strany však mohou z důvodu právní jistoty o navýšení ceny sepsat zápis podepsaný oběma smluvními stranami. </a:t>
              </a:r>
            </a:p>
            <a:p>
              <a:pPr algn="just">
                <a:lnSpc>
                  <a:spcPct val="90000"/>
                </a:lnSpc>
                <a:spcBef>
                  <a:spcPts val="1200"/>
                </a:spcBef>
              </a:pPr>
              <a:r>
                <a:rPr lang="cs-CZ" sz="1300" dirty="0">
                  <a:solidFill>
                    <a:srgbClr val="000000"/>
                  </a:solidFill>
                  <a:latin typeface="Calibri" panose="020F0502020204030204" pitchFamily="34" charset="0"/>
                </a:rPr>
                <a:t> </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894188" y="554823"/>
            <a:ext cx="4627046" cy="458550"/>
            <a:chOff x="-373475" y="22585"/>
            <a:chExt cx="5089826"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5089826"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 – Inflační doložka</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601379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74469" y="820138"/>
            <a:ext cx="7856504" cy="5345771"/>
            <a:chOff x="1869426" y="3410116"/>
            <a:chExt cx="6771709"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69426" y="3492266"/>
              <a:ext cx="6771709" cy="20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0" indent="0" algn="just">
                <a:lnSpc>
                  <a:spcPct val="90000"/>
                </a:lnSpc>
                <a:spcBef>
                  <a:spcPts val="1200"/>
                </a:spcBef>
                <a:buNone/>
                <a:defRPr/>
              </a:pPr>
              <a:r>
                <a:rPr lang="cs-CZ" altLang="cs-CZ" sz="1300" dirty="0">
                  <a:latin typeface="Calibri" panose="020F0502020204030204" pitchFamily="34" charset="0"/>
                  <a:cs typeface="Calibri" panose="020F0502020204030204" pitchFamily="34" charset="0"/>
                  <a:hlinkClick r:id="rId4"/>
                </a:rPr>
                <a:t>https://www.crr.cz/irop/projekt/verejne-zakazky-v-projektech-irop-pohledem-centra/</a:t>
              </a:r>
              <a:r>
                <a:rPr lang="cs-CZ" altLang="cs-CZ" sz="1300" dirty="0">
                  <a:latin typeface="Calibri" panose="020F0502020204030204" pitchFamily="34" charset="0"/>
                  <a:cs typeface="Calibri" panose="020F0502020204030204" pitchFamily="34" charset="0"/>
                </a:rPr>
                <a:t> </a:t>
              </a:r>
            </a:p>
            <a:p>
              <a:pPr marL="285750" indent="-285750" algn="just">
                <a:lnSpc>
                  <a:spcPct val="90000"/>
                </a:lnSpc>
                <a:spcBef>
                  <a:spcPts val="1200"/>
                </a:spcBef>
                <a:buFont typeface="Wingdings" panose="05000000000000000000" pitchFamily="2" charset="2"/>
                <a:buChar char="q"/>
                <a:defRPr/>
              </a:pPr>
              <a:r>
                <a:rPr lang="cs-CZ" altLang="cs-CZ" sz="1300" dirty="0">
                  <a:latin typeface="Calibri" panose="020F0502020204030204" pitchFamily="34" charset="0"/>
                  <a:cs typeface="Calibri" panose="020F0502020204030204" pitchFamily="34" charset="0"/>
                </a:rPr>
                <a:t>S ohledem na přetrvávající trend růstu cen materiálu v zakázkách na stavební práce či jeho nedostatku si Centrum dovoluje ujistit příjemce, že situaci podrobně sleduje, a dopady do zakázek bude posuzovat s ohledem na východiska stanovená metodickými doporučeními a stanovisky MMR a ÚOHS, přičemž jednotlivé případy budou posuzovány individuálně. Předpokládaný dopad na zakázku </a:t>
              </a:r>
              <a:r>
                <a:rPr lang="cs-CZ" altLang="cs-CZ" sz="1300" b="1" dirty="0">
                  <a:latin typeface="Calibri" panose="020F0502020204030204" pitchFamily="34" charset="0"/>
                  <a:cs typeface="Calibri" panose="020F0502020204030204" pitchFamily="34" charset="0"/>
                </a:rPr>
                <a:t>bude aprobován v režimu změn de minimis </a:t>
              </a:r>
              <a:r>
                <a:rPr lang="cs-CZ" altLang="cs-CZ" sz="1300" dirty="0">
                  <a:latin typeface="Calibri" panose="020F0502020204030204" pitchFamily="34" charset="0"/>
                  <a:cs typeface="Calibri" panose="020F0502020204030204" pitchFamily="34" charset="0"/>
                </a:rPr>
                <a:t>s přihlédnutím k zachování zásady hospodárnosti, efektivnosti a účelnosti. Podle konkrétních okolností bude Centrum rovněž posuzovat </a:t>
              </a:r>
              <a:r>
                <a:rPr lang="cs-CZ" altLang="cs-CZ" sz="1300" b="1" dirty="0">
                  <a:latin typeface="Calibri" panose="020F0502020204030204" pitchFamily="34" charset="0"/>
                  <a:cs typeface="Calibri" panose="020F0502020204030204" pitchFamily="34" charset="0"/>
                </a:rPr>
                <a:t>i jiné odůvodnění změny </a:t>
              </a:r>
              <a:r>
                <a:rPr lang="cs-CZ" altLang="cs-CZ" sz="1300" dirty="0">
                  <a:latin typeface="Calibri" panose="020F0502020204030204" pitchFamily="34" charset="0"/>
                  <a:cs typeface="Calibri" panose="020F0502020204030204" pitchFamily="34" charset="0"/>
                </a:rPr>
                <a:t>závazku ze smlouvy, u nichž však bude vyžadovat výrazně </a:t>
              </a:r>
              <a:r>
                <a:rPr lang="cs-CZ" altLang="cs-CZ" sz="1300" b="1" dirty="0">
                  <a:latin typeface="Calibri" panose="020F0502020204030204" pitchFamily="34" charset="0"/>
                  <a:cs typeface="Calibri" panose="020F0502020204030204" pitchFamily="34" charset="0"/>
                </a:rPr>
                <a:t>podrobnější zdůvodnění </a:t>
              </a:r>
              <a:r>
                <a:rPr lang="cs-CZ" altLang="cs-CZ" sz="1300" dirty="0">
                  <a:latin typeface="Calibri" panose="020F0502020204030204" pitchFamily="34" charset="0"/>
                  <a:cs typeface="Calibri" panose="020F0502020204030204" pitchFamily="34" charset="0"/>
                </a:rPr>
                <a:t>ze strany příjemce. Obdobně bude Centrum přistupovat také k posuzování změn v zakázkách na dodávky, pokud se v nich projeví mimořádné faktory ovlivňující trh (nedostatek čipů apod.).</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894188" y="554823"/>
            <a:ext cx="4365789" cy="458550"/>
            <a:chOff x="-373475" y="22585"/>
            <a:chExt cx="4990283"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99028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369298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74469" y="820138"/>
            <a:ext cx="7856504" cy="5345771"/>
            <a:chOff x="1869426" y="3410116"/>
            <a:chExt cx="6771709"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69426" y="3492266"/>
              <a:ext cx="6771709" cy="20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1200"/>
                </a:spcBef>
                <a:buFont typeface="Wingdings" panose="05000000000000000000" pitchFamily="2" charset="2"/>
                <a:buChar char="q"/>
              </a:pPr>
              <a:r>
                <a:rPr lang="cs-CZ" sz="1300" dirty="0">
                  <a:solidFill>
                    <a:srgbClr val="000000"/>
                  </a:solidFill>
                  <a:latin typeface="Calibri" panose="020F0502020204030204" pitchFamily="34" charset="0"/>
                </a:rPr>
                <a:t>Navyšovat cenu je možné pouze u položek, u kterých došlo k navýšení ceny z důvodu změny na trhu způsobené pandemií Covid-19/válkou na Ukrajině, nikoli plošně (plošné navýšení ceny o 15% nelze). </a:t>
              </a:r>
            </a:p>
            <a:p>
              <a:pPr marL="285750" indent="-285750" algn="just">
                <a:lnSpc>
                  <a:spcPct val="90000"/>
                </a:lnSpc>
                <a:spcBef>
                  <a:spcPts val="1200"/>
                </a:spcBef>
                <a:buFont typeface="Wingdings" panose="05000000000000000000" pitchFamily="2" charset="2"/>
                <a:buChar char="q"/>
              </a:pPr>
              <a:r>
                <a:rPr lang="cs-CZ" sz="1300" dirty="0">
                  <a:solidFill>
                    <a:srgbClr val="000000"/>
                  </a:solidFill>
                  <a:latin typeface="Calibri" panose="020F0502020204030204" pitchFamily="34" charset="0"/>
                </a:rPr>
                <a:t>U navýšené ceny lze zohlednit pouze navýšení ceny stavebního materiálu – problém u položek vlastních či agregovaných (obsahující práce i materiál – různé komplety, položky projektanta apod.).</a:t>
              </a:r>
            </a:p>
            <a:p>
              <a:pPr marL="0" indent="0" algn="just">
                <a:lnSpc>
                  <a:spcPct val="90000"/>
                </a:lnSpc>
                <a:spcBef>
                  <a:spcPts val="1200"/>
                </a:spcBef>
                <a:buNone/>
              </a:pPr>
              <a:endParaRPr lang="cs-CZ" sz="1300" dirty="0">
                <a:solidFill>
                  <a:srgbClr val="000000"/>
                </a:solidFill>
                <a:latin typeface="Calibri" panose="020F0502020204030204" pitchFamily="34" charset="0"/>
              </a:endParaRPr>
            </a:p>
            <a:p>
              <a:pPr marL="0" indent="0" algn="just">
                <a:lnSpc>
                  <a:spcPct val="90000"/>
                </a:lnSpc>
                <a:spcBef>
                  <a:spcPts val="1200"/>
                </a:spcBef>
                <a:buNone/>
              </a:pPr>
              <a:r>
                <a:rPr lang="cs-CZ" sz="1300" dirty="0">
                  <a:solidFill>
                    <a:srgbClr val="000000"/>
                  </a:solidFill>
                  <a:latin typeface="Calibri" panose="020F0502020204030204" pitchFamily="34" charset="0"/>
                </a:rPr>
                <a:t>Postup kontroly CRR ČR</a:t>
              </a:r>
            </a:p>
            <a:p>
              <a:pPr marL="285750" indent="-285750" algn="just">
                <a:lnSpc>
                  <a:spcPct val="90000"/>
                </a:lnSpc>
                <a:spcBef>
                  <a:spcPts val="1200"/>
                </a:spcBef>
                <a:buFont typeface="Wingdings" panose="05000000000000000000" pitchFamily="2" charset="2"/>
                <a:buChar char="q"/>
              </a:pPr>
              <a:r>
                <a:rPr lang="cs-CZ" sz="1300" dirty="0">
                  <a:latin typeface="Calibri" panose="020F0502020204030204" pitchFamily="34" charset="0"/>
                  <a:ea typeface="Calibri" panose="020F0502020204030204" pitchFamily="34" charset="0"/>
                  <a:cs typeface="Times New Roman" panose="02020603050405020304" pitchFamily="18" charset="0"/>
                </a:rPr>
                <a:t>Prostřednictvím rozpočtářských programů bude prověřeno, že navýšení položek je v souladu s cenovou hladinou platnou k datu provedení změny/uzavření dodatku, popř. s indexem dané komodity k okamžiku provedení změny/uzavření dodatku </a:t>
              </a:r>
            </a:p>
            <a:p>
              <a:pPr marL="285750" indent="-285750" algn="just">
                <a:lnSpc>
                  <a:spcPct val="90000"/>
                </a:lnSpc>
                <a:spcBef>
                  <a:spcPts val="1200"/>
                </a:spcBef>
                <a:buFont typeface="Wingdings" panose="05000000000000000000" pitchFamily="2" charset="2"/>
                <a:buChar char="q"/>
              </a:pPr>
              <a:r>
                <a:rPr lang="cs-CZ" sz="1300" dirty="0">
                  <a:latin typeface="Calibri" panose="020F0502020204030204" pitchFamily="34" charset="0"/>
                  <a:ea typeface="Calibri" panose="020F0502020204030204" pitchFamily="34" charset="0"/>
                  <a:cs typeface="Times New Roman" panose="02020603050405020304" pitchFamily="18" charset="0"/>
                </a:rPr>
                <a:t>Pokud neexistuje indexace dané položky/komodity musí příjemce doložit průzkum trhu, tj. příjemce předloží 3 referenční nabídky/ ceníky v místě a čase obvyklé, rozklíčované po jednotlivých položkách, a to k okamžiku provedení změny/uzavření dodatku</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894188" y="554823"/>
            <a:ext cx="4365789" cy="458550"/>
            <a:chOff x="-373475" y="22585"/>
            <a:chExt cx="4990283"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99028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kern="1200" dirty="0">
                  <a:solidFill>
                    <a:sysClr val="window" lastClr="FFFFFF"/>
                  </a:solidFill>
                  <a:latin typeface="Calibri"/>
                  <a:ea typeface="+mn-ea"/>
                  <a:cs typeface="+mn-cs"/>
                </a:rPr>
                <a:t>Růst cen stavebního materiálu</a:t>
              </a: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3901510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1" y="820138"/>
            <a:ext cx="7856505" cy="5746125"/>
            <a:chOff x="1839778" y="3410116"/>
            <a:chExt cx="6771710" cy="2203394"/>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39778" y="3411394"/>
              <a:ext cx="6771709" cy="22021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indent="-285750" algn="just">
                <a:lnSpc>
                  <a:spcPct val="90000"/>
                </a:lnSpc>
                <a:spcBef>
                  <a:spcPts val="1200"/>
                </a:spcBef>
                <a:buFont typeface="Wingdings" panose="05000000000000000000" pitchFamily="2" charset="2"/>
                <a:buChar char="q"/>
              </a:pPr>
              <a:r>
                <a:rPr lang="cs-CZ" sz="1300" dirty="0">
                  <a:solidFill>
                    <a:srgbClr val="303030"/>
                  </a:solidFill>
                  <a:latin typeface="Calibri" panose="020F0502020204030204" pitchFamily="34" charset="0"/>
                  <a:cs typeface="Calibri" panose="020F0502020204030204" pitchFamily="34" charset="0"/>
                </a:rPr>
                <a:t>Sankce proti Rusku v oblasti veřejných zakázek - viz </a:t>
              </a:r>
              <a:r>
                <a:rPr lang="cs-CZ" sz="1300" dirty="0">
                  <a:solidFill>
                    <a:srgbClr val="000000"/>
                  </a:solidFill>
                  <a:latin typeface="Calibri" panose="020F0502020204030204" pitchFamily="34" charset="0"/>
                  <a:cs typeface="Calibri" panose="020F0502020204030204" pitchFamily="34" charset="0"/>
                  <a:hlinkClick r:id="rId4"/>
                </a:rPr>
                <a:t>https://portal-vz.cz/metodiky-stanoviska/metodiky-k-zakonu-c-134-2016-sb-o-zadavani-verejnych-zakazek/metodicka-stanoviska/</a:t>
              </a:r>
              <a:endParaRPr lang="cs-CZ" sz="1300" dirty="0">
                <a:solidFill>
                  <a:srgbClr val="000000"/>
                </a:solidFill>
                <a:latin typeface="Calibri" panose="020F0502020204030204" pitchFamily="34" charset="0"/>
                <a:cs typeface="Calibri" panose="020F0502020204030204" pitchFamily="34" charset="0"/>
              </a:endParaRPr>
            </a:p>
            <a:p>
              <a:pPr marL="285750" indent="-285750" algn="just">
                <a:lnSpc>
                  <a:spcPct val="90000"/>
                </a:lnSpc>
                <a:spcBef>
                  <a:spcPts val="1200"/>
                </a:spcBef>
                <a:buFont typeface="Wingdings" panose="05000000000000000000" pitchFamily="2" charset="2"/>
                <a:buChar char="q"/>
              </a:pPr>
              <a:r>
                <a:rPr lang="cs-CZ" sz="1300" dirty="0">
                  <a:solidFill>
                    <a:srgbClr val="303030"/>
                  </a:solidFill>
                  <a:latin typeface="Calibri" panose="020F0502020204030204" pitchFamily="34" charset="0"/>
                  <a:cs typeface="Calibri" panose="020F0502020204030204" pitchFamily="34" charset="0"/>
                </a:rPr>
                <a:t>Dopad sankcí proti Rusku a Bělorusku do oblasti veřejných zakázek - viz </a:t>
              </a:r>
              <a:r>
                <a:rPr lang="cs-CZ" altLang="cs-CZ" sz="1300" dirty="0">
                  <a:latin typeface="Calibri" panose="020F0502020204030204" pitchFamily="34" charset="0"/>
                  <a:cs typeface="Calibri" panose="020F0502020204030204" pitchFamily="34" charset="0"/>
                  <a:hlinkClick r:id="rId5"/>
                </a:rPr>
                <a:t>https://portal-vz.cz/metodiky-stanoviska/stanoviska/stanoviska-expertni-skupiny-mmr-k-zakonu-o-zadavani-verejnych-zakazek/</a:t>
              </a:r>
              <a:endParaRPr lang="cs-CZ" altLang="cs-CZ" sz="1300" dirty="0">
                <a:latin typeface="Calibri" panose="020F0502020204030204" pitchFamily="34" charset="0"/>
                <a:cs typeface="Calibri" panose="020F0502020204030204" pitchFamily="34" charset="0"/>
              </a:endParaRPr>
            </a:p>
            <a:p>
              <a:pPr marL="0" indent="0" algn="just">
                <a:lnSpc>
                  <a:spcPct val="90000"/>
                </a:lnSpc>
                <a:spcBef>
                  <a:spcPts val="1200"/>
                </a:spcBef>
                <a:buNone/>
              </a:pPr>
              <a:endParaRPr lang="cs-CZ" sz="1300" dirty="0">
                <a:solidFill>
                  <a:srgbClr val="303030"/>
                </a:solidFill>
                <a:latin typeface="Calibri" panose="020F0502020204030204" pitchFamily="34" charset="0"/>
                <a:cs typeface="Calibri" panose="020F0502020204030204" pitchFamily="34" charset="0"/>
              </a:endParaRPr>
            </a:p>
            <a:p>
              <a:pPr marL="0" lvl="1" algn="just" defTabSz="533400">
                <a:lnSpc>
                  <a:spcPct val="90000"/>
                </a:lnSpc>
                <a:spcBef>
                  <a:spcPct val="0"/>
                </a:spcBef>
                <a:spcAft>
                  <a:spcPts val="600"/>
                </a:spcAft>
              </a:pPr>
              <a:r>
                <a:rPr lang="cs-CZ" sz="1300" kern="12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Centrum ve spolupráci s ŘO IROP doporučuje zadavatelům, aby vhodným způsobem v rámci zadávacích řízení získali ujištění, že dodavatelé i jimi zvolení poddodavatelé budou respektovat sankce uplatňované v souvislosti s válkou na Ukrajině, např. formou čestného prohlášení k sankcím určeného dodavateli – viz </a:t>
              </a:r>
              <a:r>
                <a:rPr lang="cs-CZ" sz="1300" kern="1200" dirty="0">
                  <a:solidFill>
                    <a:sysClr val="windowText" lastClr="000000">
                      <a:hueOff val="0"/>
                      <a:satOff val="0"/>
                      <a:lumOff val="0"/>
                      <a:alphaOff val="0"/>
                    </a:sysClr>
                  </a:solidFill>
                  <a:latin typeface="Calibri" panose="020F0502020204030204" pitchFamily="34" charset="0"/>
                  <a:cs typeface="Calibri" panose="020F0502020204030204" pitchFamily="34" charset="0"/>
                  <a:hlinkClick r:id="rId6"/>
                </a:rPr>
                <a:t>https://www.crr.cz/irop/verejne-zakazky-v-projektech-irop-pohledem-centra/</a:t>
              </a:r>
              <a:r>
                <a:rPr lang="cs-CZ" sz="1300" kern="12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 </a:t>
              </a:r>
            </a:p>
            <a:p>
              <a:pPr marL="0" lvl="1" algn="just" defTabSz="533400">
                <a:lnSpc>
                  <a:spcPct val="90000"/>
                </a:lnSpc>
                <a:spcBef>
                  <a:spcPct val="0"/>
                </a:spcBef>
                <a:spcAft>
                  <a:spcPts val="600"/>
                </a:spcAft>
              </a:pP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0" lvl="1" algn="just" defTabSz="533400">
                <a:lnSpc>
                  <a:spcPct val="90000"/>
                </a:lnSpc>
                <a:spcBef>
                  <a:spcPct val="0"/>
                </a:spcBef>
                <a:spcAft>
                  <a:spcPts val="600"/>
                </a:spcAft>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OPŽP – kap. 5.1.11. – viz </a:t>
              </a:r>
              <a:r>
                <a:rPr lang="cs-CZ" sz="1300" dirty="0">
                  <a:solidFill>
                    <a:sysClr val="windowText" lastClr="000000">
                      <a:hueOff val="0"/>
                      <a:satOff val="0"/>
                      <a:lumOff val="0"/>
                      <a:alphaOff val="0"/>
                    </a:sysClr>
                  </a:solidFill>
                  <a:latin typeface="Calibri"/>
                  <a:hlinkClick r:id="rId7"/>
                </a:rPr>
                <a:t>https://irop.mmr.cz/cs/zadatele-a-prijemci/dokumenty/zakladni-dokumenty/obecna-pravidla-pro-zadatele-a-prijemce/obecna-pravidla-aktualni-verze</a:t>
              </a:r>
              <a:r>
                <a:rPr lang="cs-CZ" sz="1300" dirty="0">
                  <a:solidFill>
                    <a:sysClr val="windowText" lastClr="000000">
                      <a:hueOff val="0"/>
                      <a:satOff val="0"/>
                      <a:lumOff val="0"/>
                      <a:alphaOff val="0"/>
                    </a:sysClr>
                  </a:solidFill>
                  <a:latin typeface="Calibri"/>
                </a:rPr>
                <a:t> </a:t>
              </a:r>
              <a:endPar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endParaRPr>
            </a:p>
            <a:p>
              <a:pPr marL="0" lvl="1" algn="just" defTabSz="533400">
                <a:lnSpc>
                  <a:spcPct val="90000"/>
                </a:lnSpc>
                <a:spcBef>
                  <a:spcPct val="0"/>
                </a:spcBef>
                <a:spcAft>
                  <a:spcPts val="600"/>
                </a:spcAft>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Žadatel / příjemce je povinen doložit po zadání zakázky dle ZZVZ/ZVZ, popř. při uplatnění posledního výdaje ze zakázky, podklady prokazující dodržení sankčních opatření, je-li pro danou VZ relevantní, u nadlimitních zakázek včetně rozkrytí poddodavatelské sktruktury (poddodavatele, který by plnil více než 10 % hodnoty zakázky) u zakázky dle MPZ je povinen předložit podklady na výzvu. Splnění sankčních opatření je možné prokázat:</a:t>
              </a:r>
            </a:p>
            <a:p>
              <a:pPr marL="171450" lvl="1" indent="-171450" algn="just" defTabSz="533400">
                <a:lnSpc>
                  <a:spcPct val="90000"/>
                </a:lnSpc>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čestným prohlášením o dodržování opatření k mezinárodním sankcím podepsaným od zadavatele, popř. dodavatele (vzor viz příloha č. 38); lze akceptovat i čestné prohlášení v jiné podobě, pokud obsahově odpovídá vzorovému prohlášení, např. čestné prohlášení od dodavatele doložené v rámci zadávacího/výběrového řízení;</a:t>
              </a:r>
            </a:p>
            <a:p>
              <a:pPr marL="171450" lvl="1" indent="-171450" algn="just" defTabSz="533400">
                <a:lnSpc>
                  <a:spcPct val="90000"/>
                </a:lnSpc>
                <a:spcBef>
                  <a:spcPct val="0"/>
                </a:spcBef>
                <a:spcAft>
                  <a:spcPts val="600"/>
                </a:spcAft>
                <a:buFont typeface="Arial" panose="020B0604020202020204" pitchFamily="34" charset="0"/>
                <a:buChar char="•"/>
              </a:pPr>
              <a:r>
                <a:rPr lang="cs-CZ" sz="1300" dirty="0">
                  <a:solidFill>
                    <a:sysClr val="windowText" lastClr="000000">
                      <a:hueOff val="0"/>
                      <a:satOff val="0"/>
                      <a:lumOff val="0"/>
                      <a:alphaOff val="0"/>
                    </a:sysClr>
                  </a:solidFill>
                  <a:latin typeface="Calibri" panose="020F0502020204030204" pitchFamily="34" charset="0"/>
                  <a:cs typeface="Calibri" panose="020F0502020204030204" pitchFamily="34" charset="0"/>
                </a:rPr>
                <a:t>jiným adekvátním způsobem (např. podrobnými doklady zadavatele o prověření v sankčních rejstřících, apod.).</a:t>
              </a:r>
            </a:p>
            <a:p>
              <a:pPr marL="0" lvl="1" algn="just" defTabSz="533400">
                <a:lnSpc>
                  <a:spcPct val="90000"/>
                </a:lnSpc>
                <a:spcBef>
                  <a:spcPct val="0"/>
                </a:spcBef>
                <a:spcAft>
                  <a:spcPts val="600"/>
                </a:spcAft>
              </a:pPr>
              <a:endParaRPr lang="cs-CZ" sz="1200" kern="1200" dirty="0">
                <a:solidFill>
                  <a:sysClr val="windowText" lastClr="000000">
                    <a:hueOff val="0"/>
                    <a:satOff val="0"/>
                    <a:lumOff val="0"/>
                    <a:alphaOff val="0"/>
                  </a:sysClr>
                </a:solidFill>
                <a:latin typeface="Calibri"/>
                <a:ea typeface="+mn-ea"/>
                <a:cs typeface="+mn-cs"/>
              </a:endParaRP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894188" y="554823"/>
            <a:ext cx="4365789" cy="458550"/>
            <a:chOff x="-373475" y="22585"/>
            <a:chExt cx="4990283"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4990283"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600" dirty="0">
                  <a:solidFill>
                    <a:sysClr val="window" lastClr="FFFFFF"/>
                  </a:solidFill>
                  <a:latin typeface="Calibri"/>
                </a:rPr>
                <a:t>Sankce proti Rusku</a:t>
              </a:r>
              <a:endParaRPr lang="cs-CZ" sz="1600" kern="1200" dirty="0">
                <a:solidFill>
                  <a:sysClr val="window" lastClr="FFFFFF"/>
                </a:solidFill>
                <a:latin typeface="Calibri"/>
                <a:ea typeface="+mn-ea"/>
                <a:cs typeface="+mn-cs"/>
              </a:endParaRP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87681" y="402245"/>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600" dirty="0"/>
          </a:p>
        </p:txBody>
      </p:sp>
    </p:spTree>
    <p:extLst>
      <p:ext uri="{BB962C8B-B14F-4D97-AF65-F5344CB8AC3E}">
        <p14:creationId xmlns:p14="http://schemas.microsoft.com/office/powerpoint/2010/main" val="1363694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2214694"/>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4000" cap="all" dirty="0">
                <a:solidFill>
                  <a:schemeClr val="bg1"/>
                </a:solidFill>
                <a:latin typeface="Calibri" panose="020F0502020204030204" pitchFamily="34" charset="0"/>
                <a:cs typeface="Calibri" panose="020F0502020204030204" pitchFamily="34" charset="0"/>
              </a:rPr>
              <a:t>NOVELA ZZVZ A AKTUÁLNÍ ZMĚNY MPZ PRO IROP2 </a:t>
            </a:r>
            <a:r>
              <a:rPr lang="cs-CZ" sz="4000" dirty="0">
                <a:solidFill>
                  <a:srgbClr val="FF0000"/>
                </a:solidFill>
                <a:latin typeface="Calibri" panose="020F0502020204030204" pitchFamily="34" charset="0"/>
                <a:cs typeface="Calibri" panose="020F0502020204030204" pitchFamily="34" charset="0"/>
              </a:rPr>
              <a:t>.</a:t>
            </a:r>
            <a:endParaRPr lang="cs-CZ" sz="4000" dirty="0">
              <a:solidFill>
                <a:schemeClr val="bg1"/>
              </a:solidFill>
              <a:latin typeface="Calibri"/>
            </a:endParaRPr>
          </a:p>
          <a:p>
            <a:pPr algn="ctr"/>
            <a:r>
              <a:rPr lang="cs-CZ" sz="4000" dirty="0">
                <a:solidFill>
                  <a:schemeClr val="bg1"/>
                </a:solidFill>
                <a:latin typeface="Calibri"/>
              </a:rPr>
              <a:t> </a:t>
            </a:r>
          </a:p>
        </p:txBody>
      </p:sp>
    </p:spTree>
    <p:extLst>
      <p:ext uri="{BB962C8B-B14F-4D97-AF65-F5344CB8AC3E}">
        <p14:creationId xmlns:p14="http://schemas.microsoft.com/office/powerpoint/2010/main" val="392380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93016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Proces konzultací / Kontroly veřejných zakázek</a:t>
            </a:r>
            <a:endParaRPr lang="en-US" sz="2800" cap="all" dirty="0">
              <a:latin typeface="Arial" panose="020B0604020202020204" pitchFamily="34" charset="0"/>
              <a:cs typeface="Arial" panose="020B0604020202020204" pitchFamily="34" charset="0"/>
            </a:endParaRPr>
          </a:p>
        </p:txBody>
      </p:sp>
      <p:graphicFrame>
        <p:nvGraphicFramePr>
          <p:cNvPr id="75" name="Diagram 74">
            <a:extLst>
              <a:ext uri="{FF2B5EF4-FFF2-40B4-BE49-F238E27FC236}">
                <a16:creationId xmlns:a16="http://schemas.microsoft.com/office/drawing/2014/main" id="{BEB1465D-8579-4961-AB81-983CC0C5BA52}"/>
              </a:ext>
            </a:extLst>
          </p:cNvPr>
          <p:cNvGraphicFramePr/>
          <p:nvPr>
            <p:extLst>
              <p:ext uri="{D42A27DB-BD31-4B8C-83A1-F6EECF244321}">
                <p14:modId xmlns:p14="http://schemas.microsoft.com/office/powerpoint/2010/main" val="4068870920"/>
              </p:ext>
            </p:extLst>
          </p:nvPr>
        </p:nvGraphicFramePr>
        <p:xfrm>
          <a:off x="0" y="1787779"/>
          <a:ext cx="8981240" cy="3431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0216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8EB5D2F-475B-0246-8AE6-0E20A0EAFCDD}"/>
              </a:ext>
            </a:extLst>
          </p:cNvPr>
          <p:cNvSpPr txBox="1">
            <a:spLocks/>
          </p:cNvSpPr>
          <p:nvPr/>
        </p:nvSpPr>
        <p:spPr>
          <a:xfrm>
            <a:off x="0" y="326772"/>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NOVELA ZZVZ</a:t>
            </a:r>
            <a:endParaRPr lang="en-US" sz="2800" cap="all" dirty="0">
              <a:latin typeface="Arial" panose="020B0604020202020204" pitchFamily="34" charset="0"/>
              <a:cs typeface="Arial" panose="020B0604020202020204" pitchFamily="34" charset="0"/>
            </a:endParaRPr>
          </a:p>
        </p:txBody>
      </p:sp>
      <p:grpSp>
        <p:nvGrpSpPr>
          <p:cNvPr id="9" name="Skupina 8">
            <a:extLst>
              <a:ext uri="{FF2B5EF4-FFF2-40B4-BE49-F238E27FC236}">
                <a16:creationId xmlns:a16="http://schemas.microsoft.com/office/drawing/2014/main" id="{7C83A776-88F3-4321-8B86-E04451E932AE}"/>
              </a:ext>
            </a:extLst>
          </p:cNvPr>
          <p:cNvGrpSpPr/>
          <p:nvPr/>
        </p:nvGrpSpPr>
        <p:grpSpPr>
          <a:xfrm>
            <a:off x="183137" y="892212"/>
            <a:ext cx="8160763" cy="5203788"/>
            <a:chOff x="-279771" y="565572"/>
            <a:chExt cx="6733837" cy="787067"/>
          </a:xfrm>
        </p:grpSpPr>
        <p:sp>
          <p:nvSpPr>
            <p:cNvPr id="25" name="Obdélník 24">
              <a:extLst>
                <a:ext uri="{FF2B5EF4-FFF2-40B4-BE49-F238E27FC236}">
                  <a16:creationId xmlns:a16="http://schemas.microsoft.com/office/drawing/2014/main" id="{F5C50E80-957D-4040-9DE8-BC6410D73297}"/>
                </a:ext>
              </a:extLst>
            </p:cNvPr>
            <p:cNvSpPr/>
            <p:nvPr/>
          </p:nvSpPr>
          <p:spPr>
            <a:xfrm>
              <a:off x="0" y="596639"/>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279771" y="565572"/>
              <a:ext cx="6531273"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0" indent="-285750">
                <a:lnSpc>
                  <a:spcPct val="107000"/>
                </a:lnSpc>
                <a:buFont typeface="Wingdings" panose="05000000000000000000" pitchFamily="2" charset="2"/>
                <a:buChar char="q"/>
              </a:pPr>
              <a:r>
                <a:rPr lang="cs-CZ" sz="1400" dirty="0">
                  <a:effectLst/>
                  <a:latin typeface="Calibri" panose="020F0502020204030204" pitchFamily="34" charset="0"/>
                  <a:ea typeface="Calibri" panose="020F0502020204030204" pitchFamily="34" charset="0"/>
                  <a:cs typeface="Times New Roman" panose="02020603050405020304" pitchFamily="18" charset="0"/>
                </a:rPr>
                <a:t>PRAVIDLA PRO KOMUNIKACI PODLE §211 ZZVZ. </a:t>
              </a:r>
            </a:p>
            <a:p>
              <a:pPr marL="457200">
                <a:lnSpc>
                  <a:spcPct val="107000"/>
                </a:lnSpc>
              </a:pPr>
              <a:r>
                <a:rPr lang="cs-CZ" sz="1400" dirty="0">
                  <a:effectLst/>
                  <a:latin typeface="Calibri" panose="020F0502020204030204" pitchFamily="34" charset="0"/>
                  <a:ea typeface="Calibri" panose="020F0502020204030204" pitchFamily="34" charset="0"/>
                  <a:cs typeface="Times New Roman" panose="02020603050405020304" pitchFamily="18" charset="0"/>
                </a:rPr>
                <a:t>odst. 5 Písemná komunikace podle odst. 1 musí probíhat elektronicky s výjimkou případů, kdy</a:t>
              </a:r>
            </a:p>
            <a:p>
              <a:pPr marL="800100" indent="-342900">
                <a:lnSpc>
                  <a:spcPct val="107000"/>
                </a:lnSpc>
                <a:buAutoNum type="alphaLcParenR" startAt="5"/>
              </a:pPr>
              <a:r>
                <a:rPr lang="cs-CZ" sz="1400" b="1" dirty="0">
                  <a:effectLst/>
                  <a:latin typeface="Calibri" panose="020F0502020204030204" pitchFamily="34" charset="0"/>
                  <a:ea typeface="Calibri" panose="020F0502020204030204" pitchFamily="34" charset="0"/>
                  <a:cs typeface="Times New Roman" panose="02020603050405020304" pitchFamily="18" charset="0"/>
                </a:rPr>
                <a:t>jde</a:t>
              </a:r>
              <a:r>
                <a:rPr lang="cs-CZ" sz="1400" dirty="0">
                  <a:effectLst/>
                  <a:latin typeface="Calibri" panose="020F0502020204030204" pitchFamily="34" charset="0"/>
                  <a:ea typeface="Calibri" panose="020F0502020204030204" pitchFamily="34" charset="0"/>
                  <a:cs typeface="Times New Roman" panose="02020603050405020304" pitchFamily="18" charset="0"/>
                </a:rPr>
                <a:t> </a:t>
              </a:r>
              <a:r>
                <a:rPr lang="cs-CZ" sz="1400" b="1" dirty="0">
                  <a:effectLst/>
                  <a:latin typeface="Calibri" panose="020F0502020204030204" pitchFamily="34" charset="0"/>
                  <a:ea typeface="Calibri" panose="020F0502020204030204" pitchFamily="34" charset="0"/>
                  <a:cs typeface="Times New Roman" panose="02020603050405020304" pitchFamily="18" charset="0"/>
                </a:rPr>
                <a:t>o uzavření smlouvy na veřejnou zakázku podle § 124 odst. 1 ZZVZ</a:t>
              </a:r>
            </a:p>
            <a:p>
              <a:pPr marL="457200">
                <a:lnSpc>
                  <a:spcPct val="107000"/>
                </a:lnSpc>
              </a:pP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q"/>
              </a:pPr>
              <a:r>
                <a:rPr lang="cs-CZ" sz="1400" dirty="0">
                  <a:effectLst/>
                  <a:latin typeface="Calibri" panose="020F0502020204030204" pitchFamily="34" charset="0"/>
                  <a:ea typeface="Calibri" panose="020F0502020204030204" pitchFamily="34" charset="0"/>
                  <a:cs typeface="Times New Roman" panose="02020603050405020304" pitchFamily="18" charset="0"/>
                </a:rPr>
                <a:t>JISTOTA </a:t>
              </a:r>
            </a:p>
            <a:p>
              <a:pPr marL="457200">
                <a:lnSpc>
                  <a:spcPct val="107000"/>
                </a:lnSpc>
              </a:pPr>
              <a:r>
                <a:rPr lang="cs-CZ" sz="1400" dirty="0">
                  <a:latin typeface="Calibri" panose="020F0502020204030204" pitchFamily="34" charset="0"/>
                  <a:ea typeface="Calibri" panose="020F0502020204030204" pitchFamily="34" charset="0"/>
                  <a:cs typeface="Times New Roman" panose="02020603050405020304" pitchFamily="18" charset="0"/>
                </a:rPr>
                <a:t>z</a:t>
              </a:r>
              <a:r>
                <a:rPr lang="cs-CZ" sz="1400" dirty="0">
                  <a:effectLst/>
                  <a:latin typeface="Calibri" panose="020F0502020204030204" pitchFamily="34" charset="0"/>
                  <a:ea typeface="Calibri" panose="020F0502020204030204" pitchFamily="34" charset="0"/>
                  <a:cs typeface="Times New Roman" panose="02020603050405020304" pitchFamily="18" charset="0"/>
                </a:rPr>
                <a:t>ákon nově </a:t>
              </a:r>
              <a:r>
                <a:rPr lang="cs-CZ" sz="1400" u="sng" dirty="0">
                  <a:effectLst/>
                  <a:latin typeface="Calibri" panose="020F0502020204030204" pitchFamily="34" charset="0"/>
                  <a:ea typeface="Calibri" panose="020F0502020204030204" pitchFamily="34" charset="0"/>
                  <a:cs typeface="Times New Roman" panose="02020603050405020304" pitchFamily="18" charset="0"/>
                </a:rPr>
                <a:t>nevyžaduje předložení originálu záruční listiny</a:t>
              </a:r>
              <a:r>
                <a:rPr lang="cs-CZ" sz="1400" dirty="0">
                  <a:effectLst/>
                  <a:latin typeface="Calibri" panose="020F0502020204030204" pitchFamily="34" charset="0"/>
                  <a:ea typeface="Calibri" panose="020F0502020204030204" pitchFamily="34" charset="0"/>
                  <a:cs typeface="Times New Roman" panose="02020603050405020304" pitchFamily="18" charset="0"/>
                </a:rPr>
                <a:t> (zadavatel je ale oprávněn jej požadovat)</a:t>
              </a:r>
            </a:p>
            <a:p>
              <a:pPr marL="457200">
                <a:lnSpc>
                  <a:spcPct val="107000"/>
                </a:lnSpc>
              </a:pPr>
              <a:r>
                <a:rPr lang="cs-CZ" sz="1400" dirty="0">
                  <a:effectLst/>
                  <a:latin typeface="Calibri" panose="020F0502020204030204" pitchFamily="34" charset="0"/>
                  <a:ea typeface="Calibri" panose="020F0502020204030204" pitchFamily="34" charset="0"/>
                  <a:cs typeface="Times New Roman" panose="02020603050405020304" pitchFamily="18" charset="0"/>
                </a:rPr>
                <a:t>zmírnění pravidel pro vylučování: </a:t>
              </a:r>
            </a:p>
            <a:p>
              <a:pPr marL="800100" lvl="1" indent="-342900">
                <a:lnSpc>
                  <a:spcPct val="107000"/>
                </a:lnSpc>
                <a:buFont typeface="Wingdings" panose="05000000000000000000" pitchFamily="2" charset="2"/>
                <a:buChar char=""/>
              </a:pPr>
              <a:r>
                <a:rPr lang="cs-CZ" sz="1400" b="1" dirty="0">
                  <a:effectLst/>
                  <a:latin typeface="Calibri" panose="020F0502020204030204" pitchFamily="34" charset="0"/>
                  <a:ea typeface="Calibri" panose="020F0502020204030204" pitchFamily="34" charset="0"/>
                  <a:cs typeface="Times New Roman" panose="02020603050405020304" pitchFamily="18" charset="0"/>
                </a:rPr>
                <a:t>může</a:t>
              </a:r>
              <a:r>
                <a:rPr lang="cs-CZ" sz="1400" dirty="0">
                  <a:effectLst/>
                  <a:latin typeface="Calibri" panose="020F0502020204030204" pitchFamily="34" charset="0"/>
                  <a:ea typeface="Calibri" panose="020F0502020204030204" pitchFamily="34" charset="0"/>
                  <a:cs typeface="Times New Roman" panose="02020603050405020304" pitchFamily="18" charset="0"/>
                </a:rPr>
                <a:t> vyloučit</a:t>
              </a:r>
            </a:p>
            <a:p>
              <a:pPr marL="1257300" lvl="2" indent="-342900">
                <a:lnSpc>
                  <a:spcPct val="107000"/>
                </a:lnSpc>
                <a:buFont typeface="Courier New" panose="02070309020205020404" pitchFamily="49" charset="0"/>
                <a:buChar char="o"/>
              </a:pPr>
              <a:r>
                <a:rPr lang="cs-CZ" sz="1400" dirty="0">
                  <a:effectLst/>
                  <a:latin typeface="Calibri" panose="020F0502020204030204" pitchFamily="34" charset="0"/>
                  <a:ea typeface="Calibri" panose="020F0502020204030204" pitchFamily="34" charset="0"/>
                  <a:cs typeface="Times New Roman" panose="02020603050405020304" pitchFamily="18" charset="0"/>
                </a:rPr>
                <a:t>neprokázání poskytnutí</a:t>
              </a:r>
            </a:p>
            <a:p>
              <a:pPr marL="1257300" lvl="2" indent="-342900">
                <a:lnSpc>
                  <a:spcPct val="107000"/>
                </a:lnSpc>
                <a:buFont typeface="Courier New" panose="02070309020205020404" pitchFamily="49" charset="0"/>
                <a:buChar char="o"/>
              </a:pPr>
              <a:r>
                <a:rPr lang="cs-CZ" sz="1400" dirty="0">
                  <a:effectLst/>
                  <a:latin typeface="Calibri" panose="020F0502020204030204" pitchFamily="34" charset="0"/>
                  <a:ea typeface="Calibri" panose="020F0502020204030204" pitchFamily="34" charset="0"/>
                  <a:cs typeface="Times New Roman" panose="02020603050405020304" pitchFamily="18" charset="0"/>
                </a:rPr>
                <a:t>nezajištění jistoty po celou dobu trvání zadávací lhůty </a:t>
              </a:r>
            </a:p>
            <a:p>
              <a:pPr marL="800100" lvl="1" indent="-342900">
                <a:lnSpc>
                  <a:spcPct val="107000"/>
                </a:lnSpc>
                <a:buFont typeface="Wingdings" panose="05000000000000000000" pitchFamily="2" charset="2"/>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vybraného dodavatele </a:t>
              </a:r>
              <a:r>
                <a:rPr lang="cs-CZ" sz="1400" b="1" dirty="0">
                  <a:effectLst/>
                  <a:latin typeface="Calibri" panose="020F0502020204030204" pitchFamily="34" charset="0"/>
                  <a:ea typeface="Calibri" panose="020F0502020204030204" pitchFamily="34" charset="0"/>
                  <a:cs typeface="Times New Roman" panose="02020603050405020304" pitchFamily="18" charset="0"/>
                </a:rPr>
                <a:t>musí</a:t>
              </a:r>
              <a:r>
                <a:rPr lang="cs-CZ" sz="1400" dirty="0">
                  <a:effectLst/>
                  <a:latin typeface="Calibri" panose="020F0502020204030204" pitchFamily="34" charset="0"/>
                  <a:ea typeface="Calibri" panose="020F0502020204030204" pitchFamily="34" charset="0"/>
                  <a:cs typeface="Times New Roman" panose="02020603050405020304" pitchFamily="18" charset="0"/>
                </a:rPr>
                <a:t> vyloučit</a:t>
              </a:r>
            </a:p>
            <a:p>
              <a:pPr marL="1257300" lvl="2" indent="-342900">
                <a:lnSpc>
                  <a:spcPct val="107000"/>
                </a:lnSpc>
                <a:buFont typeface="Courier New" panose="02070309020205020404" pitchFamily="49" charset="0"/>
                <a:buChar char="o"/>
              </a:pPr>
              <a:r>
                <a:rPr lang="cs-CZ" sz="1400" dirty="0">
                  <a:effectLst/>
                  <a:latin typeface="Calibri" panose="020F0502020204030204" pitchFamily="34" charset="0"/>
                  <a:ea typeface="Calibri" panose="020F0502020204030204" pitchFamily="34" charset="0"/>
                  <a:cs typeface="Times New Roman" panose="02020603050405020304" pitchFamily="18" charset="0"/>
                </a:rPr>
                <a:t>nezajištění jistoty po celou dobu trvání zadávací lhůty</a:t>
              </a:r>
            </a:p>
            <a:p>
              <a:pPr marL="1356360">
                <a:lnSpc>
                  <a:spcPct val="107000"/>
                </a:lnSpc>
              </a:pPr>
              <a:r>
                <a:rPr lang="cs-CZ"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Wingdings" panose="05000000000000000000" pitchFamily="2" charset="2"/>
                <a:buChar char="q"/>
              </a:pPr>
              <a:r>
                <a:rPr lang="cs-CZ" sz="1400" dirty="0">
                  <a:effectLst/>
                  <a:latin typeface="Calibri" panose="020F0502020204030204" pitchFamily="34" charset="0"/>
                  <a:ea typeface="Calibri" panose="020F0502020204030204" pitchFamily="34" charset="0"/>
                  <a:cs typeface="Times New Roman" panose="02020603050405020304" pitchFamily="18" charset="0"/>
                </a:rPr>
                <a:t>ZPŘ</a:t>
              </a:r>
            </a:p>
            <a:p>
              <a:pPr marL="457200">
                <a:lnSpc>
                  <a:spcPct val="107000"/>
                </a:lnSpc>
              </a:pPr>
              <a:r>
                <a:rPr lang="cs-CZ" sz="1400" dirty="0">
                  <a:effectLst/>
                  <a:latin typeface="Calibri" panose="020F0502020204030204" pitchFamily="34" charset="0"/>
                  <a:ea typeface="Calibri" panose="020F0502020204030204" pitchFamily="34" charset="0"/>
                  <a:cs typeface="Times New Roman" panose="02020603050405020304" pitchFamily="18" charset="0"/>
                </a:rPr>
                <a:t>„Veřejný zadavatel </a:t>
              </a:r>
              <a:r>
                <a:rPr lang="cs-CZ" sz="1400" b="1" dirty="0">
                  <a:effectLst/>
                  <a:latin typeface="Calibri" panose="020F0502020204030204" pitchFamily="34" charset="0"/>
                  <a:ea typeface="Calibri" panose="020F0502020204030204" pitchFamily="34" charset="0"/>
                  <a:cs typeface="Times New Roman" panose="02020603050405020304" pitchFamily="18" charset="0"/>
                </a:rPr>
                <a:t>musí</a:t>
              </a:r>
              <a:r>
                <a:rPr lang="cs-CZ" sz="1400" dirty="0">
                  <a:effectLst/>
                  <a:latin typeface="Calibri" panose="020F0502020204030204" pitchFamily="34" charset="0"/>
                  <a:ea typeface="Calibri" panose="020F0502020204030204" pitchFamily="34" charset="0"/>
                  <a:cs typeface="Times New Roman" panose="02020603050405020304" pitchFamily="18" charset="0"/>
                </a:rPr>
                <a:t> požadovat prokázání </a:t>
              </a:r>
              <a:r>
                <a:rPr lang="cs-CZ" sz="1400" b="1" dirty="0">
                  <a:effectLst/>
                  <a:latin typeface="Calibri" panose="020F0502020204030204" pitchFamily="34" charset="0"/>
                  <a:ea typeface="Calibri" panose="020F0502020204030204" pitchFamily="34" charset="0"/>
                  <a:cs typeface="Times New Roman" panose="02020603050405020304" pitchFamily="18" charset="0"/>
                </a:rPr>
                <a:t>základní způsobilosti</a:t>
              </a:r>
              <a:r>
                <a:rPr lang="cs-CZ" sz="1400" dirty="0">
                  <a:effectLst/>
                  <a:latin typeface="Calibri" panose="020F0502020204030204" pitchFamily="34" charset="0"/>
                  <a:ea typeface="Calibri" panose="020F0502020204030204" pitchFamily="34" charset="0"/>
                  <a:cs typeface="Times New Roman" panose="02020603050405020304" pitchFamily="18" charset="0"/>
                </a:rPr>
                <a:t> podle § 74 ZZVZ. Pokud zadavatel v zadávací dokumentaci nestanoví jinak, prokazuje dodavatel splnění základní způsobilosti čestným prohlášením.“</a:t>
              </a:r>
            </a:p>
            <a:p>
              <a:pPr marL="457200">
                <a:lnSpc>
                  <a:spcPct val="107000"/>
                </a:lnSpc>
                <a:spcAft>
                  <a:spcPts val="800"/>
                </a:spcAft>
              </a:pPr>
              <a:r>
                <a:rPr lang="cs-CZ" sz="1400" dirty="0">
                  <a:effectLst/>
                  <a:latin typeface="Calibri" panose="020F0502020204030204" pitchFamily="34" charset="0"/>
                  <a:ea typeface="Calibri" panose="020F0502020204030204" pitchFamily="34" charset="0"/>
                  <a:cs typeface="Times New Roman" panose="02020603050405020304" pitchFamily="18" charset="0"/>
                </a:rPr>
                <a:t>„Ustanovení § 81 až 85, § 86 odst. 3, § 87 a 88 ZZVZ se použijí ve zjednodušeném zadávacím řízení obdobně.“</a:t>
              </a:r>
            </a:p>
            <a:p>
              <a:pPr marL="800100" indent="-342900">
                <a:lnSpc>
                  <a:spcPct val="107000"/>
                </a:lnSpc>
                <a:buAutoNum type="alphaLcParenR" startAt="5"/>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lvl="1" algn="just" defTabSz="533400">
                <a:lnSpc>
                  <a:spcPct val="90000"/>
                </a:lnSpc>
                <a:spcBef>
                  <a:spcPts val="600"/>
                </a:spcBef>
                <a:spcAft>
                  <a:spcPct val="15000"/>
                </a:spcAft>
              </a:pPr>
              <a:endParaRPr lang="cs-CZ" sz="1400" i="1" kern="1200" dirty="0">
                <a:solidFill>
                  <a:sysClr val="windowText" lastClr="000000">
                    <a:hueOff val="0"/>
                    <a:satOff val="0"/>
                    <a:lumOff val="0"/>
                    <a:alphaOff val="0"/>
                  </a:sysClr>
                </a:solidFill>
                <a:latin typeface="Calibri"/>
                <a:ea typeface="+mn-ea"/>
                <a:cs typeface="+mn-cs"/>
              </a:endParaRPr>
            </a:p>
          </p:txBody>
        </p:sp>
      </p:grpSp>
    </p:spTree>
    <p:extLst>
      <p:ext uri="{BB962C8B-B14F-4D97-AF65-F5344CB8AC3E}">
        <p14:creationId xmlns:p14="http://schemas.microsoft.com/office/powerpoint/2010/main" val="4191047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8EB5D2F-475B-0246-8AE6-0E20A0EAFCDD}"/>
              </a:ext>
            </a:extLst>
          </p:cNvPr>
          <p:cNvSpPr txBox="1">
            <a:spLocks/>
          </p:cNvSpPr>
          <p:nvPr/>
        </p:nvSpPr>
        <p:spPr>
          <a:xfrm>
            <a:off x="0" y="326772"/>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NOVELA ZZVZ</a:t>
            </a:r>
            <a:endParaRPr lang="en-US" sz="2800" cap="all" dirty="0">
              <a:latin typeface="Arial" panose="020B0604020202020204" pitchFamily="34" charset="0"/>
              <a:cs typeface="Arial" panose="020B0604020202020204" pitchFamily="34" charset="0"/>
            </a:endParaRPr>
          </a:p>
        </p:txBody>
      </p:sp>
      <p:grpSp>
        <p:nvGrpSpPr>
          <p:cNvPr id="9" name="Skupina 8">
            <a:extLst>
              <a:ext uri="{FF2B5EF4-FFF2-40B4-BE49-F238E27FC236}">
                <a16:creationId xmlns:a16="http://schemas.microsoft.com/office/drawing/2014/main" id="{7C83A776-88F3-4321-8B86-E04451E932AE}"/>
              </a:ext>
            </a:extLst>
          </p:cNvPr>
          <p:cNvGrpSpPr/>
          <p:nvPr/>
        </p:nvGrpSpPr>
        <p:grpSpPr>
          <a:xfrm>
            <a:off x="183137" y="892212"/>
            <a:ext cx="8160763" cy="5203788"/>
            <a:chOff x="-279771" y="565572"/>
            <a:chExt cx="6733837" cy="787067"/>
          </a:xfrm>
        </p:grpSpPr>
        <p:sp>
          <p:nvSpPr>
            <p:cNvPr id="25" name="Obdélník 24">
              <a:extLst>
                <a:ext uri="{FF2B5EF4-FFF2-40B4-BE49-F238E27FC236}">
                  <a16:creationId xmlns:a16="http://schemas.microsoft.com/office/drawing/2014/main" id="{F5C50E80-957D-4040-9DE8-BC6410D73297}"/>
                </a:ext>
              </a:extLst>
            </p:cNvPr>
            <p:cNvSpPr/>
            <p:nvPr/>
          </p:nvSpPr>
          <p:spPr>
            <a:xfrm>
              <a:off x="0" y="596639"/>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279771" y="565572"/>
              <a:ext cx="6531273"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0" indent="-285750">
                <a:lnSpc>
                  <a:spcPct val="107000"/>
                </a:lnSpc>
                <a:buFont typeface="Wingdings" panose="05000000000000000000" pitchFamily="2" charset="2"/>
                <a:buChar char="q"/>
              </a:pPr>
              <a:r>
                <a:rPr lang="cs-CZ" sz="1400" dirty="0">
                  <a:effectLst/>
                  <a:latin typeface="Calibri" panose="020F0502020204030204" pitchFamily="34" charset="0"/>
                  <a:ea typeface="Calibri" panose="020F0502020204030204" pitchFamily="34" charset="0"/>
                  <a:cs typeface="Times New Roman" panose="02020603050405020304" pitchFamily="18" charset="0"/>
                </a:rPr>
                <a:t>POSKYTOVÁNÍ SOUČINNOSTI PŘED PODPISEM SMLOUVY</a:t>
              </a:r>
            </a:p>
            <a:p>
              <a:pPr lvl="0">
                <a:lnSpc>
                  <a:spcPct val="107000"/>
                </a:lnSpc>
              </a:pPr>
              <a:r>
                <a:rPr lang="cs-CZ" sz="1400" dirty="0">
                  <a:effectLst/>
                  <a:latin typeface="Calibri" panose="020F0502020204030204" pitchFamily="34" charset="0"/>
                  <a:ea typeface="Calibri" panose="020F0502020204030204" pitchFamily="34" charset="0"/>
                  <a:cs typeface="Times New Roman" panose="02020603050405020304" pitchFamily="18" charset="0"/>
                </a:rPr>
                <a:t>	Zadavatel může požadovat</a:t>
              </a:r>
            </a:p>
            <a:p>
              <a:pPr marL="742950" lvl="1" indent="-285750">
                <a:lnSpc>
                  <a:spcPct val="107000"/>
                </a:lnSpc>
                <a:buFont typeface="Arial" panose="020B0604020202020204" pitchFamily="34" charset="0"/>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originály nebo úředně ověřené kopie dokladů</a:t>
              </a:r>
            </a:p>
            <a:p>
              <a:pPr marL="742950" lvl="1" indent="-285750">
                <a:lnSpc>
                  <a:spcPct val="107000"/>
                </a:lnSpc>
                <a:buFont typeface="Arial" panose="020B0604020202020204" pitchFamily="34" charset="0"/>
                <a:buChar char="•"/>
              </a:pPr>
              <a:r>
                <a:rPr lang="cs-CZ" sz="1400" dirty="0">
                  <a:latin typeface="Calibri" panose="020F0502020204030204" pitchFamily="34" charset="0"/>
                  <a:cs typeface="Times New Roman" panose="02020603050405020304" pitchFamily="18" charset="0"/>
                </a:rPr>
                <a:t>doklady o základní způsobilosti podle § 74 prokazující splnění požadovaného kritéria způsobilosti po doručení výzvy</a:t>
              </a:r>
            </a:p>
            <a:p>
              <a:pPr marL="742950" lvl="1" indent="-285750">
                <a:lnSpc>
                  <a:spcPct val="107000"/>
                </a:lnSpc>
                <a:buFont typeface="Arial" panose="020B0604020202020204" pitchFamily="34" charset="0"/>
                <a:buChar char="•"/>
              </a:pPr>
              <a:r>
                <a:rPr lang="cs-CZ" sz="1400" dirty="0">
                  <a:latin typeface="Calibri" panose="020F0502020204030204" pitchFamily="34" charset="0"/>
                  <a:cs typeface="Times New Roman" panose="02020603050405020304" pitchFamily="18" charset="0"/>
                </a:rPr>
                <a:t>písemné čestné prohlášení, že se nezměnily údaje rozhodné pro posouzení splnění kvalifikace, nebo nové doklady, pokud se rozhodné údaje v těchto dokladech změnily.</a:t>
              </a:r>
            </a:p>
            <a:p>
              <a:pPr marL="285750" lvl="0" indent="-285750">
                <a:lnSpc>
                  <a:spcPct val="107000"/>
                </a:lnSpc>
                <a:buFont typeface="Wingdings" panose="05000000000000000000" pitchFamily="2" charset="2"/>
                <a:buChar char="q"/>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Wingdings" panose="05000000000000000000" pitchFamily="2" charset="2"/>
                <a:buChar char="q"/>
              </a:pPr>
              <a:r>
                <a:rPr lang="cs-CZ" sz="1400" dirty="0">
                  <a:effectLst/>
                  <a:latin typeface="Calibri" panose="020F0502020204030204" pitchFamily="34" charset="0"/>
                  <a:ea typeface="Calibri" panose="020F0502020204030204" pitchFamily="34" charset="0"/>
                  <a:cs typeface="Times New Roman" panose="02020603050405020304" pitchFamily="18" charset="0"/>
                </a:rPr>
                <a:t>ZMĚNY SMLOUVY § 222 ODST. 5 a 6 ZZVZ</a:t>
              </a:r>
            </a:p>
            <a:p>
              <a:pPr marL="742950" lvl="1" indent="-285750">
                <a:lnSpc>
                  <a:spcPct val="107000"/>
                </a:lnSpc>
                <a:buFont typeface="Arial" panose="020B0604020202020204" pitchFamily="34" charset="0"/>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zrušení zákazu překročení 50% hodnoty změny</a:t>
              </a:r>
            </a:p>
            <a:p>
              <a:pPr marL="742950" lvl="1" indent="-285750">
                <a:lnSpc>
                  <a:spcPct val="107000"/>
                </a:lnSpc>
                <a:buFont typeface="Arial" panose="020B0604020202020204" pitchFamily="34" charset="0"/>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zůstává společný limit 30% v § 222 odst. 9 ZZVZ</a:t>
              </a:r>
            </a:p>
            <a:p>
              <a:pPr marL="1200150" lvl="2" indent="-285750">
                <a:lnSpc>
                  <a:spcPct val="107000"/>
                </a:lnSpc>
                <a:buFont typeface="Arial" panose="020B0604020202020204" pitchFamily="34" charset="0"/>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vyloučen pro sektorové veřejné zakázky (§ 173 ZZVZ) a pro koncese, které zadává jiný než veřejný zadavatel (§ 186 ZZVZ)</a:t>
              </a:r>
            </a:p>
            <a:p>
              <a:pPr marL="742950" lvl="1" indent="-285750">
                <a:lnSpc>
                  <a:spcPct val="107000"/>
                </a:lnSpc>
                <a:buFont typeface="Arial" panose="020B0604020202020204" pitchFamily="34" charset="0"/>
                <a:buChar char="•"/>
              </a:pPr>
              <a:r>
                <a:rPr lang="cs-CZ" sz="1400" dirty="0">
                  <a:effectLst/>
                  <a:latin typeface="Calibri" panose="020F0502020204030204" pitchFamily="34" charset="0"/>
                  <a:ea typeface="Calibri" panose="020F0502020204030204" pitchFamily="34" charset="0"/>
                  <a:cs typeface="Times New Roman" panose="02020603050405020304" pitchFamily="18" charset="0"/>
                </a:rPr>
                <a:t>výhrady dle § 100 ZZVZ postačí v zadávací dokumentaci (nemusí být vždy ve smlouvě)</a:t>
              </a:r>
            </a:p>
            <a:p>
              <a:pPr marL="800100" indent="-342900">
                <a:lnSpc>
                  <a:spcPct val="107000"/>
                </a:lnSpc>
                <a:buAutoNum type="alphaLcParenR" startAt="5"/>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0" lvl="1" algn="just" defTabSz="533400">
                <a:lnSpc>
                  <a:spcPct val="90000"/>
                </a:lnSpc>
                <a:spcBef>
                  <a:spcPts val="600"/>
                </a:spcBef>
                <a:spcAft>
                  <a:spcPct val="15000"/>
                </a:spcAft>
              </a:pPr>
              <a:endParaRPr lang="cs-CZ" sz="1400" i="1" kern="1200" dirty="0">
                <a:solidFill>
                  <a:sysClr val="windowText" lastClr="000000">
                    <a:hueOff val="0"/>
                    <a:satOff val="0"/>
                    <a:lumOff val="0"/>
                    <a:alphaOff val="0"/>
                  </a:sysClr>
                </a:solidFill>
                <a:latin typeface="Calibri"/>
                <a:ea typeface="+mn-ea"/>
                <a:cs typeface="+mn-cs"/>
              </a:endParaRPr>
            </a:p>
          </p:txBody>
        </p:sp>
      </p:grpSp>
    </p:spTree>
    <p:extLst>
      <p:ext uri="{BB962C8B-B14F-4D97-AF65-F5344CB8AC3E}">
        <p14:creationId xmlns:p14="http://schemas.microsoft.com/office/powerpoint/2010/main" val="295135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8EB5D2F-475B-0246-8AE6-0E20A0EAFCDD}"/>
              </a:ext>
            </a:extLst>
          </p:cNvPr>
          <p:cNvSpPr txBox="1">
            <a:spLocks/>
          </p:cNvSpPr>
          <p:nvPr/>
        </p:nvSpPr>
        <p:spPr>
          <a:xfrm>
            <a:off x="0" y="326772"/>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změny a úpravy MPZ pro IROP 2</a:t>
            </a:r>
            <a:endParaRPr lang="en-US" sz="2800" cap="all" dirty="0">
              <a:latin typeface="Arial" panose="020B0604020202020204" pitchFamily="34" charset="0"/>
              <a:cs typeface="Arial" panose="020B0604020202020204" pitchFamily="34" charset="0"/>
            </a:endParaRPr>
          </a:p>
        </p:txBody>
      </p:sp>
      <p:grpSp>
        <p:nvGrpSpPr>
          <p:cNvPr id="9" name="Skupina 8">
            <a:extLst>
              <a:ext uri="{FF2B5EF4-FFF2-40B4-BE49-F238E27FC236}">
                <a16:creationId xmlns:a16="http://schemas.microsoft.com/office/drawing/2014/main" id="{7C83A776-88F3-4321-8B86-E04451E932AE}"/>
              </a:ext>
            </a:extLst>
          </p:cNvPr>
          <p:cNvGrpSpPr/>
          <p:nvPr/>
        </p:nvGrpSpPr>
        <p:grpSpPr>
          <a:xfrm>
            <a:off x="428625" y="892212"/>
            <a:ext cx="7915275" cy="5203788"/>
            <a:chOff x="-77207" y="565572"/>
            <a:chExt cx="6531273" cy="787067"/>
          </a:xfrm>
        </p:grpSpPr>
        <p:sp>
          <p:nvSpPr>
            <p:cNvPr id="25" name="Obdélník 24">
              <a:extLst>
                <a:ext uri="{FF2B5EF4-FFF2-40B4-BE49-F238E27FC236}">
                  <a16:creationId xmlns:a16="http://schemas.microsoft.com/office/drawing/2014/main" id="{F5C50E80-957D-4040-9DE8-BC6410D73297}"/>
                </a:ext>
              </a:extLst>
            </p:cNvPr>
            <p:cNvSpPr/>
            <p:nvPr/>
          </p:nvSpPr>
          <p:spPr>
            <a:xfrm>
              <a:off x="0" y="596639"/>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77207" y="565572"/>
              <a:ext cx="6531273"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ct val="90000"/>
                </a:lnSpc>
                <a:spcBef>
                  <a:spcPts val="600"/>
                </a:spcBef>
                <a:spcAft>
                  <a:spcPct val="15000"/>
                </a:spcAft>
                <a:buFont typeface="Wingdings" panose="05000000000000000000" pitchFamily="2" charset="2"/>
                <a:buChar char="q"/>
              </a:pPr>
              <a:r>
                <a:rPr lang="cs-CZ" sz="1400" kern="1200" dirty="0">
                  <a:solidFill>
                    <a:sysClr val="windowText" lastClr="000000">
                      <a:hueOff val="0"/>
                      <a:satOff val="0"/>
                      <a:lumOff val="0"/>
                      <a:alphaOff val="0"/>
                    </a:sysClr>
                  </a:solidFill>
                  <a:latin typeface="Calibri"/>
                  <a:ea typeface="+mn-ea"/>
                  <a:cs typeface="+mn-cs"/>
                </a:rPr>
                <a:t>čl. 4.2. – změna hranice pro výjimku z povinnosti postupovat dle MPZ (starý = nižší vs. nový = nižší nebo rovno)</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kern="1200" dirty="0">
                  <a:solidFill>
                    <a:sysClr val="windowText" lastClr="000000">
                      <a:hueOff val="0"/>
                      <a:satOff val="0"/>
                      <a:lumOff val="0"/>
                      <a:alphaOff val="0"/>
                    </a:sysClr>
                  </a:solidFill>
                  <a:latin typeface="Calibri"/>
                  <a:ea typeface="+mn-ea"/>
                  <a:cs typeface="+mn-cs"/>
                </a:rPr>
                <a:t>čl. 4.2 – doplněna výjimka z povinnosti postupovat dle MPZ v případě, že zadavatel podstatně nezměnil zadávací podmínky oproti předchozímu výběrovému řízení zadávanému v otevřené výzvě, v němž nebyly podány žádné nabídky, podané nabídky nesplňovaly požadavky zadavatele na předmět zakázky nebo účastníci výběrového řízení nesplnili podmínky účasti. </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kern="1200" dirty="0">
                  <a:solidFill>
                    <a:sysClr val="windowText" lastClr="000000">
                      <a:hueOff val="0"/>
                      <a:satOff val="0"/>
                      <a:lumOff val="0"/>
                      <a:alphaOff val="0"/>
                    </a:sysClr>
                  </a:solidFill>
                  <a:latin typeface="Calibri"/>
                  <a:ea typeface="+mn-ea"/>
                  <a:cs typeface="+mn-cs"/>
                </a:rPr>
                <a:t>čl. 4.4 – nebude povinnost dle MPZ zadávat zakázky na způsobilé výdaje, pro které bude ze strany příslušného ŘO stanoveno financování pouze metodou zjednodušeného vykazování nákladů (</a:t>
              </a:r>
              <a:r>
                <a:rPr lang="cs-CZ" sz="1400" i="1" kern="1200" dirty="0">
                  <a:solidFill>
                    <a:sysClr val="windowText" lastClr="000000">
                      <a:hueOff val="0"/>
                      <a:satOff val="0"/>
                      <a:lumOff val="0"/>
                      <a:alphaOff val="0"/>
                    </a:sysClr>
                  </a:solidFill>
                  <a:latin typeface="Calibri"/>
                  <a:ea typeface="+mn-ea"/>
                  <a:cs typeface="+mn-cs"/>
                </a:rPr>
                <a:t>přesná pravidla budou nastavena ve specifických pravidlech dané výzvy</a:t>
              </a:r>
              <a:r>
                <a:rPr lang="cs-CZ" sz="1400" kern="1200" dirty="0">
                  <a:solidFill>
                    <a:sysClr val="windowText" lastClr="000000">
                      <a:hueOff val="0"/>
                      <a:satOff val="0"/>
                      <a:lumOff val="0"/>
                      <a:alphaOff val="0"/>
                    </a:sysClr>
                  </a:solidFill>
                  <a:latin typeface="Calibri"/>
                  <a:ea typeface="+mn-ea"/>
                  <a:cs typeface="+mn-cs"/>
                </a:rPr>
                <a:t>).</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kern="1200" dirty="0">
                  <a:solidFill>
                    <a:sysClr val="windowText" lastClr="000000">
                      <a:hueOff val="0"/>
                      <a:satOff val="0"/>
                      <a:lumOff val="0"/>
                      <a:alphaOff val="0"/>
                    </a:sysClr>
                  </a:solidFill>
                  <a:latin typeface="Calibri"/>
                  <a:ea typeface="+mn-ea"/>
                  <a:cs typeface="+mn-cs"/>
                </a:rPr>
                <a:t>čl. 6.4.2 – dle MPZ se předpokládaná hodnota zakázky stanoví k okamžiku zahájení výběrového řízení. Nově zároveň k okamžiku zadání zakázky. Pokud budou překročeny výše uvedené limity pro zakázky malého rozsahu, pak zadavatel nesmí uzavřít smlouvu a musí zadat zakázku postupy odpovídajícími hodnotě platné k okamžiku zadání zakázky. (</a:t>
              </a:r>
              <a:r>
                <a:rPr lang="cs-CZ" sz="1400" i="1" kern="1200" dirty="0">
                  <a:solidFill>
                    <a:sysClr val="windowText" lastClr="000000">
                      <a:hueOff val="0"/>
                      <a:satOff val="0"/>
                      <a:lumOff val="0"/>
                      <a:alphaOff val="0"/>
                    </a:sysClr>
                  </a:solidFill>
                  <a:latin typeface="Calibri"/>
                  <a:ea typeface="+mn-ea"/>
                  <a:cs typeface="+mn-cs"/>
                </a:rPr>
                <a:t>Tato povinnost se nevztahuje na příjemce, který není zadavatelem podle § 4 odst. 1 až 3 ZZVZ a zároveň dotace poskytovaná na takovou zakázku není vyšší než 50 % peněžních prostředků).</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kern="1200" dirty="0">
                  <a:solidFill>
                    <a:sysClr val="windowText" lastClr="000000">
                      <a:hueOff val="0"/>
                      <a:satOff val="0"/>
                      <a:lumOff val="0"/>
                      <a:alphaOff val="0"/>
                    </a:sysClr>
                  </a:solidFill>
                  <a:latin typeface="Calibri"/>
                  <a:ea typeface="+mn-ea"/>
                  <a:cs typeface="+mn-cs"/>
                </a:rPr>
                <a:t>čl. 7.1.1 - MPZ dosud stanovoval v čl. 7.1.3, že zadavatel osloví písemnou výzvou pouze (nejméně) tři způsobilé dodavatele k podání nabídky. Nově MPZ toto pravidlo rozvádí tak, že zadavatel o těchto dodavatelích důvodně předpokládá, že jsou způsobilí požadované plnění poskytnout, např. na základě toho, že mají danou činnost zapsanou v živnostenském rejstříku nebo že u nich zadavatel ověřoval, že jsou schopni plnění poskytnout</a:t>
              </a:r>
              <a:r>
                <a:rPr lang="cs-CZ" sz="1400" i="1" kern="1200" dirty="0">
                  <a:solidFill>
                    <a:sysClr val="windowText" lastClr="000000">
                      <a:hueOff val="0"/>
                      <a:satOff val="0"/>
                      <a:lumOff val="0"/>
                      <a:alphaOff val="0"/>
                    </a:sysClr>
                  </a:solidFill>
                  <a:latin typeface="Calibri"/>
                  <a:ea typeface="+mn-ea"/>
                  <a:cs typeface="+mn-cs"/>
                </a:rPr>
                <a:t>.</a:t>
              </a:r>
            </a:p>
          </p:txBody>
        </p:sp>
      </p:grpSp>
    </p:spTree>
    <p:extLst>
      <p:ext uri="{BB962C8B-B14F-4D97-AF65-F5344CB8AC3E}">
        <p14:creationId xmlns:p14="http://schemas.microsoft.com/office/powerpoint/2010/main" val="582978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8EB5D2F-475B-0246-8AE6-0E20A0EAFCDD}"/>
              </a:ext>
            </a:extLst>
          </p:cNvPr>
          <p:cNvSpPr txBox="1">
            <a:spLocks/>
          </p:cNvSpPr>
          <p:nvPr/>
        </p:nvSpPr>
        <p:spPr>
          <a:xfrm>
            <a:off x="0" y="326772"/>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změny a úpravy MPZ pro IROP 2</a:t>
            </a:r>
            <a:endParaRPr lang="en-US" sz="2800" cap="all" dirty="0">
              <a:latin typeface="Arial" panose="020B0604020202020204" pitchFamily="34" charset="0"/>
              <a:cs typeface="Arial" panose="020B0604020202020204" pitchFamily="34" charset="0"/>
            </a:endParaRPr>
          </a:p>
        </p:txBody>
      </p:sp>
      <p:grpSp>
        <p:nvGrpSpPr>
          <p:cNvPr id="9" name="Skupina 8">
            <a:extLst>
              <a:ext uri="{FF2B5EF4-FFF2-40B4-BE49-F238E27FC236}">
                <a16:creationId xmlns:a16="http://schemas.microsoft.com/office/drawing/2014/main" id="{7C83A776-88F3-4321-8B86-E04451E932AE}"/>
              </a:ext>
            </a:extLst>
          </p:cNvPr>
          <p:cNvGrpSpPr/>
          <p:nvPr/>
        </p:nvGrpSpPr>
        <p:grpSpPr>
          <a:xfrm>
            <a:off x="428625" y="892212"/>
            <a:ext cx="7915275" cy="5203788"/>
            <a:chOff x="-77207" y="565572"/>
            <a:chExt cx="6531273" cy="787067"/>
          </a:xfrm>
        </p:grpSpPr>
        <p:sp>
          <p:nvSpPr>
            <p:cNvPr id="25" name="Obdélník 24">
              <a:extLst>
                <a:ext uri="{FF2B5EF4-FFF2-40B4-BE49-F238E27FC236}">
                  <a16:creationId xmlns:a16="http://schemas.microsoft.com/office/drawing/2014/main" id="{F5C50E80-957D-4040-9DE8-BC6410D73297}"/>
                </a:ext>
              </a:extLst>
            </p:cNvPr>
            <p:cNvSpPr/>
            <p:nvPr/>
          </p:nvSpPr>
          <p:spPr>
            <a:xfrm>
              <a:off x="0" y="596639"/>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77207" y="565572"/>
              <a:ext cx="6531273"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ct val="90000"/>
                </a:lnSpc>
                <a:spcBef>
                  <a:spcPts val="600"/>
                </a:spcBef>
                <a:spcAft>
                  <a:spcPct val="15000"/>
                </a:spcAft>
                <a:buFont typeface="Wingdings" panose="05000000000000000000" pitchFamily="2" charset="2"/>
                <a:buChar char="q"/>
              </a:pPr>
              <a:r>
                <a:rPr lang="cs-CZ" sz="1400" kern="1200" dirty="0">
                  <a:solidFill>
                    <a:sysClr val="windowText" lastClr="000000">
                      <a:hueOff val="0"/>
                      <a:satOff val="0"/>
                      <a:lumOff val="0"/>
                      <a:alphaOff val="0"/>
                    </a:sysClr>
                  </a:solidFill>
                  <a:latin typeface="Calibri"/>
                  <a:ea typeface="+mn-ea"/>
                  <a:cs typeface="+mn-cs"/>
                </a:rPr>
                <a:t>čl. 7.1.2 – opět zařazena možnost vyhlášení výzvy na webu Programu, nicméně pro IROP 2 nerelevantní</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7.2.1 – nové ustanovení (promítnutí § 36 ZZVZ)</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7.2.2 – změna názvosloví – nově bude dokument nazýván jednotně „výzva k podání nabídek“; nová písmena d) a n) – povinně </a:t>
              </a:r>
              <a:r>
                <a:rPr lang="cs-CZ" sz="1400" kern="1200" dirty="0" err="1">
                  <a:solidFill>
                    <a:sysClr val="windowText" lastClr="000000">
                      <a:hueOff val="0"/>
                      <a:satOff val="0"/>
                      <a:lumOff val="0"/>
                      <a:alphaOff val="0"/>
                    </a:sysClr>
                  </a:solidFill>
                  <a:latin typeface="Calibri"/>
                  <a:ea typeface="+mn-ea"/>
                  <a:cs typeface="+mn-cs"/>
                </a:rPr>
                <a:t>info</a:t>
              </a:r>
              <a:r>
                <a:rPr lang="cs-CZ" sz="1400" kern="1200" dirty="0">
                  <a:solidFill>
                    <a:sysClr val="windowText" lastClr="000000">
                      <a:hueOff val="0"/>
                      <a:satOff val="0"/>
                      <a:lumOff val="0"/>
                      <a:alphaOff val="0"/>
                    </a:sysClr>
                  </a:solidFill>
                  <a:latin typeface="Calibri"/>
                  <a:ea typeface="+mn-ea"/>
                  <a:cs typeface="+mn-cs"/>
                </a:rPr>
                <a:t> o částech VZ a využití el. nástroje pro podání nabídek</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7.2.3 – písmeno a) – změna přístupu k nastavení kvalifikace (není přímý odkaz na § 53/4 ZZVZ)</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7.2.3 – nová písmena d) a e) – definice zvláštních podmínek plnění a popis kritérií hodnocení (rozšíření povinnosti dle 7.2.2 písmeno g)</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7.3.3 – úprava postupu v rámci vysvětlení nabídek (viz § 98/3 ZZVZ)</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7.4 – zásadní zjednodušení postupu jednání o nabídkách – nově pravidla dle JŘSU (§ 61 ZZVZ)</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8.1.3 – nová povinnost otevírat listinné obálky bez zbytečného odkladu</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8.1.4 – doplněny informace k elektronickým nabídká</a:t>
              </a:r>
              <a:r>
                <a:rPr lang="cs-CZ" sz="1400" dirty="0">
                  <a:solidFill>
                    <a:sysClr val="windowText" lastClr="000000">
                      <a:hueOff val="0"/>
                      <a:satOff val="0"/>
                      <a:lumOff val="0"/>
                      <a:alphaOff val="0"/>
                    </a:sysClr>
                  </a:solidFill>
                  <a:latin typeface="Calibri"/>
                </a:rPr>
                <a:t>m</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8.2.11 – výslovně doplněna povinnost stanovit metodu vyhodnocení nabídek, jejich váhu a matematický vztah v rámci hodnocení (návaznost na 7.2.2 a 7.2.3); v praxi často ve výzvě nedostatečně popsáno</a:t>
              </a:r>
            </a:p>
          </p:txBody>
        </p:sp>
      </p:grpSp>
    </p:spTree>
    <p:extLst>
      <p:ext uri="{BB962C8B-B14F-4D97-AF65-F5344CB8AC3E}">
        <p14:creationId xmlns:p14="http://schemas.microsoft.com/office/powerpoint/2010/main" val="2919247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8EB5D2F-475B-0246-8AE6-0E20A0EAFCDD}"/>
              </a:ext>
            </a:extLst>
          </p:cNvPr>
          <p:cNvSpPr txBox="1">
            <a:spLocks/>
          </p:cNvSpPr>
          <p:nvPr/>
        </p:nvSpPr>
        <p:spPr>
          <a:xfrm>
            <a:off x="0" y="326772"/>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změny a úpravy MPZ pro IROP 2</a:t>
            </a:r>
            <a:endParaRPr lang="en-US" sz="2800" cap="all" dirty="0">
              <a:latin typeface="Arial" panose="020B0604020202020204" pitchFamily="34" charset="0"/>
              <a:cs typeface="Arial" panose="020B0604020202020204" pitchFamily="34" charset="0"/>
            </a:endParaRPr>
          </a:p>
        </p:txBody>
      </p:sp>
      <p:grpSp>
        <p:nvGrpSpPr>
          <p:cNvPr id="9" name="Skupina 8">
            <a:extLst>
              <a:ext uri="{FF2B5EF4-FFF2-40B4-BE49-F238E27FC236}">
                <a16:creationId xmlns:a16="http://schemas.microsoft.com/office/drawing/2014/main" id="{7C83A776-88F3-4321-8B86-E04451E932AE}"/>
              </a:ext>
            </a:extLst>
          </p:cNvPr>
          <p:cNvGrpSpPr/>
          <p:nvPr/>
        </p:nvGrpSpPr>
        <p:grpSpPr>
          <a:xfrm>
            <a:off x="428625" y="892212"/>
            <a:ext cx="7915275" cy="5203788"/>
            <a:chOff x="-77207" y="565572"/>
            <a:chExt cx="6531273" cy="787067"/>
          </a:xfrm>
        </p:grpSpPr>
        <p:sp>
          <p:nvSpPr>
            <p:cNvPr id="25" name="Obdélník 24">
              <a:extLst>
                <a:ext uri="{FF2B5EF4-FFF2-40B4-BE49-F238E27FC236}">
                  <a16:creationId xmlns:a16="http://schemas.microsoft.com/office/drawing/2014/main" id="{F5C50E80-957D-4040-9DE8-BC6410D73297}"/>
                </a:ext>
              </a:extLst>
            </p:cNvPr>
            <p:cNvSpPr/>
            <p:nvPr/>
          </p:nvSpPr>
          <p:spPr>
            <a:xfrm>
              <a:off x="0" y="596639"/>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77207" y="565572"/>
              <a:ext cx="6531273"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9.1.1 – nově povinnost uzavřít smlouvu bez zbytečného odkladu </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9.1.2 – zrušena povinnost doložení ČP při vyloučení účastníka pro neposkytnutí součinnosti</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9.1.3 – zrušena povinnost uvádět ve smlouvě, zda je dodavatel plátce DPH a také písm. e) – obligatorní náležitosti dle </a:t>
              </a:r>
              <a:r>
                <a:rPr lang="cs-CZ" sz="1400" kern="1200" dirty="0" err="1">
                  <a:solidFill>
                    <a:sysClr val="windowText" lastClr="000000">
                      <a:hueOff val="0"/>
                      <a:satOff val="0"/>
                      <a:lumOff val="0"/>
                      <a:alphaOff val="0"/>
                    </a:sysClr>
                  </a:solidFill>
                  <a:latin typeface="Calibri"/>
                  <a:ea typeface="+mn-ea"/>
                  <a:cs typeface="+mn-cs"/>
                </a:rPr>
                <a:t>ObčZ</a:t>
              </a:r>
              <a:endParaRPr lang="cs-CZ" sz="1400" kern="1200" dirty="0">
                <a:solidFill>
                  <a:sysClr val="windowText" lastClr="000000">
                    <a:hueOff val="0"/>
                    <a:satOff val="0"/>
                    <a:lumOff val="0"/>
                    <a:alphaOff val="0"/>
                  </a:sysClr>
                </a:solidFill>
                <a:latin typeface="Calibri"/>
                <a:ea typeface="+mn-ea"/>
                <a:cs typeface="+mn-cs"/>
              </a:endParaRP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9.2.6 – nové ustanovení, nepodstatnou změnou závazku je i změna dodavatele za splnění podmínek dle 9.2.6 (vyhrazená změna v ZD či právní nástupnictví)</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9.2.7 – změny dle 9.2.3 a 9.2.4 nově nemají 30 % limitní nárůst hodnoty závazku</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9.2.8 – při překročen limitů dle 6.3.2 se budou změny posuzovat dle § 222 ZZVZ; výjimka z 9.2.7</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9.3.1 – nové ustanovení, zrušení řízení, pokud není žádný účastník (vazba na čl. 4.2)</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9.4.1 – není povinnost oznamovat výsledek řízení při jedné nabídce</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9.4.3 – rozhodnutí o vyloučení povinně zasílat bez zbytečného odkladu</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kern="1200" dirty="0">
                  <a:solidFill>
                    <a:sysClr val="windowText" lastClr="000000">
                      <a:hueOff val="0"/>
                      <a:satOff val="0"/>
                      <a:lumOff val="0"/>
                      <a:alphaOff val="0"/>
                    </a:sysClr>
                  </a:solidFill>
                  <a:latin typeface="Calibri"/>
                  <a:ea typeface="+mn-ea"/>
                  <a:cs typeface="+mn-cs"/>
                </a:rPr>
                <a:t>Původní </a:t>
              </a: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9.4.3 – zrušena povinnost informovat ŘO o řízení před ÚOHS</a:t>
              </a:r>
            </a:p>
            <a:p>
              <a:pPr marL="285750" lvl="1" indent="-285750" algn="just" defTabSz="533400">
                <a:lnSpc>
                  <a:spcPct val="90000"/>
                </a:lnSpc>
                <a:spcBef>
                  <a:spcPts val="600"/>
                </a:spcBef>
                <a:spcAft>
                  <a:spcPct val="15000"/>
                </a:spcAft>
                <a:buFont typeface="Wingdings" panose="05000000000000000000" pitchFamily="2" charset="2"/>
                <a:buChar char="q"/>
              </a:pPr>
              <a:r>
                <a:rPr lang="cs-CZ" sz="1400" dirty="0">
                  <a:solidFill>
                    <a:sysClr val="windowText" lastClr="000000">
                      <a:hueOff val="0"/>
                      <a:satOff val="0"/>
                      <a:lumOff val="0"/>
                      <a:alphaOff val="0"/>
                    </a:sysClr>
                  </a:solidFill>
                  <a:latin typeface="Calibri"/>
                </a:rPr>
                <a:t>č</a:t>
              </a:r>
              <a:r>
                <a:rPr lang="cs-CZ" sz="1400" kern="1200" dirty="0">
                  <a:solidFill>
                    <a:sysClr val="windowText" lastClr="000000">
                      <a:hueOff val="0"/>
                      <a:satOff val="0"/>
                      <a:lumOff val="0"/>
                      <a:alphaOff val="0"/>
                    </a:sysClr>
                  </a:solidFill>
                  <a:latin typeface="Calibri"/>
                  <a:ea typeface="+mn-ea"/>
                  <a:cs typeface="+mn-cs"/>
                </a:rPr>
                <a:t>l. 9.5 – nová povinnost, uchování dokumentace k VZ</a:t>
              </a:r>
            </a:p>
          </p:txBody>
        </p:sp>
      </p:grpSp>
    </p:spTree>
    <p:extLst>
      <p:ext uri="{BB962C8B-B14F-4D97-AF65-F5344CB8AC3E}">
        <p14:creationId xmlns:p14="http://schemas.microsoft.com/office/powerpoint/2010/main" val="815738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2214694"/>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4000" cap="all" dirty="0">
                <a:solidFill>
                  <a:schemeClr val="bg1"/>
                </a:solidFill>
                <a:latin typeface="Calibri" panose="020F0502020204030204" pitchFamily="34" charset="0"/>
                <a:cs typeface="Calibri" panose="020F0502020204030204" pitchFamily="34" charset="0"/>
              </a:rPr>
              <a:t>Sporné aspekty kontroly VZ, aneb jak se domluvit</a:t>
            </a:r>
            <a:r>
              <a:rPr lang="cs-CZ" sz="4000" dirty="0">
                <a:solidFill>
                  <a:srgbClr val="FF0000"/>
                </a:solidFill>
                <a:latin typeface="Calibri" panose="020F0502020204030204" pitchFamily="34" charset="0"/>
                <a:cs typeface="Calibri" panose="020F0502020204030204" pitchFamily="34" charset="0"/>
              </a:rPr>
              <a:t>.</a:t>
            </a:r>
            <a:endParaRPr lang="cs-CZ" sz="4000" dirty="0">
              <a:solidFill>
                <a:schemeClr val="bg1"/>
              </a:solidFill>
              <a:latin typeface="Calibri"/>
            </a:endParaRPr>
          </a:p>
          <a:p>
            <a:pPr algn="ctr"/>
            <a:r>
              <a:rPr lang="cs-CZ" sz="4000" dirty="0">
                <a:solidFill>
                  <a:schemeClr val="bg1"/>
                </a:solidFill>
                <a:latin typeface="Calibri"/>
              </a:rPr>
              <a:t> </a:t>
            </a:r>
          </a:p>
        </p:txBody>
      </p:sp>
    </p:spTree>
    <p:extLst>
      <p:ext uri="{BB962C8B-B14F-4D97-AF65-F5344CB8AC3E}">
        <p14:creationId xmlns:p14="http://schemas.microsoft.com/office/powerpoint/2010/main" val="534984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1" name="Skupina 20">
            <a:extLst>
              <a:ext uri="{FF2B5EF4-FFF2-40B4-BE49-F238E27FC236}">
                <a16:creationId xmlns:a16="http://schemas.microsoft.com/office/drawing/2014/main" id="{955C5CAF-F42D-4E3C-9D40-49F3083FD212}"/>
              </a:ext>
            </a:extLst>
          </p:cNvPr>
          <p:cNvGrpSpPr/>
          <p:nvPr/>
        </p:nvGrpSpPr>
        <p:grpSpPr>
          <a:xfrm>
            <a:off x="340072" y="492818"/>
            <a:ext cx="7856504" cy="5783899"/>
            <a:chOff x="1869426" y="3410116"/>
            <a:chExt cx="6771709" cy="2148232"/>
          </a:xfrm>
        </p:grpSpPr>
        <p:sp>
          <p:nvSpPr>
            <p:cNvPr id="22" name="Obdélník 21">
              <a:extLst>
                <a:ext uri="{FF2B5EF4-FFF2-40B4-BE49-F238E27FC236}">
                  <a16:creationId xmlns:a16="http://schemas.microsoft.com/office/drawing/2014/main" id="{7EF1EA17-99AE-4B8C-AE8A-C70AAF9E4130}"/>
                </a:ext>
              </a:extLst>
            </p:cNvPr>
            <p:cNvSpPr/>
            <p:nvPr/>
          </p:nvSpPr>
          <p:spPr>
            <a:xfrm>
              <a:off x="2002972" y="3410116"/>
              <a:ext cx="6608516" cy="2148232"/>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3" name="TextovéPole 22">
              <a:extLst>
                <a:ext uri="{FF2B5EF4-FFF2-40B4-BE49-F238E27FC236}">
                  <a16:creationId xmlns:a16="http://schemas.microsoft.com/office/drawing/2014/main" id="{99DC1DFC-0844-4EEE-B7CC-41161A39A89D}"/>
                </a:ext>
              </a:extLst>
            </p:cNvPr>
            <p:cNvSpPr txBox="1"/>
            <p:nvPr/>
          </p:nvSpPr>
          <p:spPr>
            <a:xfrm>
              <a:off x="1869426" y="3492266"/>
              <a:ext cx="6771709" cy="2061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r>
                <a:rPr kumimoji="0" lang="cs-CZ"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Zadavatel: </a:t>
              </a:r>
              <a:r>
                <a:rPr kumimoji="0" lang="cs-CZ" sz="13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Centrum (kontrolor VZ) nevykládá ZZVZ správně</a:t>
              </a:r>
              <a:r>
                <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ü"/>
                <a:tabLst/>
                <a:defRPr/>
              </a:pPr>
              <a:r>
                <a:rPr lang="cs-CZ" sz="1300" b="1" dirty="0">
                  <a:solidFill>
                    <a:srgbClr val="000000"/>
                  </a:solidFill>
                  <a:latin typeface="Calibri" panose="020F0502020204030204" pitchFamily="34" charset="0"/>
                </a:rPr>
                <a:t>Centrum:</a:t>
              </a:r>
              <a:r>
                <a:rPr lang="cs-CZ" sz="1300" dirty="0">
                  <a:solidFill>
                    <a:srgbClr val="000000"/>
                  </a:solidFill>
                  <a:latin typeface="Calibri" panose="020F0502020204030204" pitchFamily="34" charset="0"/>
                </a:rPr>
                <a:t> ZZVZ je právní předpis a jako takový neskýtá pouze jeden výklad. Odlišný výklad ZZZV z pohledu Centra a z pohledu zadavatele není známkou nepřiměřeného postupu kontrolního orgánu, ale pouze odrazem charakteru práva (právní vědy). Centrum ve svých závěrech vždy zohledňuje aktuální výklady ZZVZ (odborná literatura), rozhodovací praxi ÚOHS a soudní judikaturu. I Centrum se však může mýlit = institut námitek proti závěrům kontroly VZ – námitky jako legitimní možnost zadavatele k obhajobě svého postupu.</a:t>
              </a: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r>
                <a:rPr kumimoji="0" lang="cs-CZ"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Zadavatel: </a:t>
              </a:r>
              <a:r>
                <a:rPr kumimoji="0" lang="cs-CZ" sz="13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Dotazy v rámci kontroly VZ jsou nadbytečné a mnohdy nelogické (zbytečná administrativní zátěž)</a:t>
              </a:r>
              <a:r>
                <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ü"/>
                <a:tabLst/>
                <a:defRPr/>
              </a:pPr>
              <a:r>
                <a:rPr lang="cs-CZ" sz="1300" b="1" dirty="0">
                  <a:solidFill>
                    <a:srgbClr val="000000"/>
                  </a:solidFill>
                  <a:latin typeface="Calibri" panose="020F0502020204030204" pitchFamily="34" charset="0"/>
                </a:rPr>
                <a:t>Centrum:</a:t>
              </a:r>
              <a:r>
                <a:rPr lang="cs-CZ" sz="1300" dirty="0">
                  <a:solidFill>
                    <a:srgbClr val="000000"/>
                  </a:solidFill>
                  <a:latin typeface="Calibri" panose="020F0502020204030204" pitchFamily="34" charset="0"/>
                </a:rPr>
                <a:t> Kontrolor VZ ověřuje soulad postupu zadavatele se ZZVZ, a to ve všech aspektech daného výběrového/zadávacího řízení i v širších souvislostech. Zdánlivě nelogický dotaz tak může mít legitimní důvod – doporučujeme zadavateli vyjasnit si případné nejasnosti přímo s kontrolorem VZ (např. telefonicky). Žádný kontroly VZ si nelibuje v prodlužování kontroly VZ pokládáním nelogických a nadbytečných dotazů. I kontrolor VZ je však pouze člověk, který může občas něco přehlédnout, či nejasně formulovat dotaz – v těchto případech je na místě aktivní komunikace zadavatele. Zároveň je povinností zadavatele obhájit svůj postup.</a:t>
              </a: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r>
                <a:rPr kumimoji="0" lang="cs-CZ" sz="13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Zadavatel: </a:t>
              </a:r>
              <a:r>
                <a:rPr kumimoji="0" lang="cs-CZ" sz="130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Kontrolor VZ požaduje předložení nerelevantních dokladů, popř. takových, které je možné ověřit dálkově.</a:t>
              </a: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ü"/>
                <a:tabLst/>
                <a:defRPr/>
              </a:pPr>
              <a:r>
                <a:rPr lang="cs-CZ" sz="1300" b="1" dirty="0">
                  <a:solidFill>
                    <a:srgbClr val="000000"/>
                  </a:solidFill>
                  <a:latin typeface="Calibri" panose="020F0502020204030204" pitchFamily="34" charset="0"/>
                </a:rPr>
                <a:t>Centrum:</a:t>
              </a:r>
              <a:r>
                <a:rPr lang="cs-CZ" sz="1300" dirty="0">
                  <a:solidFill>
                    <a:srgbClr val="000000"/>
                  </a:solidFill>
                  <a:latin typeface="Calibri" panose="020F0502020204030204" pitchFamily="34" charset="0"/>
                </a:rPr>
                <a:t> Proces kontroly VZ musí mít ověřitelnou auditní stopu, veškeré doklady musí být uloženy v MS2014+, i když je možné je ověřit i dálkově (např. na profilu zadavatele, ve Věstníku veřejných zakázek apod.). Kontrolor VZ nesmí dovozovat postup zadavatele na základě subjektivního pocitu či s odkazem na logiku věci – tzn., že pokud nejsou obsahem předložené dokumentace např. námitky, nelze bez dotazu na zadavatele učinit závěr, že námitky nebyly podány (stejně tak v případě vysvětlení ZD a podobných situací).</a:t>
              </a: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endParaRPr lang="cs-CZ" sz="1300" dirty="0">
                <a:solidFill>
                  <a:srgbClr val="000000"/>
                </a:solidFill>
                <a:latin typeface="Calibri" panose="020F0502020204030204" pitchFamily="34" charset="0"/>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just" defTabSz="457200" rtl="0" eaLnBrk="1" fontAlgn="auto" latinLnBrk="0" hangingPunct="1">
                <a:lnSpc>
                  <a:spcPct val="90000"/>
                </a:lnSpc>
                <a:spcBef>
                  <a:spcPts val="1200"/>
                </a:spcBef>
                <a:spcAft>
                  <a:spcPts val="0"/>
                </a:spcAft>
                <a:buClrTx/>
                <a:buSzTx/>
                <a:buFontTx/>
                <a:buNone/>
                <a:tabLst/>
                <a:defRPr/>
              </a:pPr>
              <a:endParaRPr kumimoji="0" lang="cs-CZ"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1" indent="0" algn="just" defTabSz="533400" rtl="0" eaLnBrk="1" fontAlgn="auto" latinLnBrk="0" hangingPunct="1">
                <a:lnSpc>
                  <a:spcPct val="90000"/>
                </a:lnSpc>
                <a:spcBef>
                  <a:spcPct val="0"/>
                </a:spcBef>
                <a:spcAft>
                  <a:spcPts val="600"/>
                </a:spcAft>
                <a:buClrTx/>
                <a:buSzTx/>
                <a:buFontTx/>
                <a:buNone/>
                <a:tabLst/>
                <a:defRPr/>
              </a:pPr>
              <a:endParaRPr kumimoji="0" lang="cs-CZ" sz="1200" b="0" i="0" u="none" strike="noStrike" kern="1200" cap="none" spc="0" normalizeH="0" baseline="0" noProof="0" dirty="0">
                <a:ln>
                  <a:noFill/>
                </a:ln>
                <a:solidFill>
                  <a:sysClr val="windowText" lastClr="000000">
                    <a:hueOff val="0"/>
                    <a:satOff val="0"/>
                    <a:lumOff val="0"/>
                    <a:alphaOff val="0"/>
                  </a:sysClr>
                </a:solidFill>
                <a:effectLst/>
                <a:uLnTx/>
                <a:uFillTx/>
                <a:latin typeface="Calibri"/>
                <a:ea typeface="+mn-ea"/>
                <a:cs typeface="+mn-cs"/>
              </a:endParaRP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894188" y="236869"/>
            <a:ext cx="6882406" cy="458550"/>
            <a:chOff x="-373475" y="22585"/>
            <a:chExt cx="5936520"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73475" y="22585"/>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3475" y="45642"/>
              <a:ext cx="5936520"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marR="0" lvl="0" indent="0" algn="l" defTabSz="577850" rtl="0" eaLnBrk="1" fontAlgn="auto" latinLnBrk="0" hangingPunct="1">
                <a:lnSpc>
                  <a:spcPct val="90000"/>
                </a:lnSpc>
                <a:spcBef>
                  <a:spcPct val="0"/>
                </a:spcBef>
                <a:spcAft>
                  <a:spcPct val="35000"/>
                </a:spcAft>
                <a:buClrTx/>
                <a:buSzTx/>
                <a:buFontTx/>
                <a:buNone/>
                <a:tabLst/>
                <a:defRPr/>
              </a:pPr>
              <a:r>
                <a:rPr kumimoji="0" lang="cs-CZ" sz="1600" b="0" i="0" u="none" strike="noStrike" kern="1200" cap="none" spc="0" normalizeH="0" baseline="0" noProof="0" dirty="0">
                  <a:ln>
                    <a:noFill/>
                  </a:ln>
                  <a:solidFill>
                    <a:sysClr val="window" lastClr="FFFFFF"/>
                  </a:solidFill>
                  <a:effectLst/>
                  <a:uLnTx/>
                  <a:uFillTx/>
                  <a:latin typeface="Calibri"/>
                  <a:ea typeface="+mn-ea"/>
                  <a:cs typeface="+mn-cs"/>
                </a:rPr>
                <a:t>Co zadavatelé kontrolorům VZ vytýkají</a:t>
              </a:r>
              <a:r>
                <a:rPr lang="cs-CZ" sz="1600" dirty="0">
                  <a:solidFill>
                    <a:sysClr val="window" lastClr="FFFFFF"/>
                  </a:solidFill>
                  <a:latin typeface="Calibri"/>
                </a:rPr>
                <a:t> a pohled kontrolorů VZ</a:t>
              </a:r>
              <a:endParaRPr kumimoji="0" lang="cs-CZ"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2" name="Title 3">
            <a:extLst>
              <a:ext uri="{FF2B5EF4-FFF2-40B4-BE49-F238E27FC236}">
                <a16:creationId xmlns:a16="http://schemas.microsoft.com/office/drawing/2014/main" id="{09BEEDDD-3430-4587-9C7A-04CB8372507C}"/>
              </a:ext>
            </a:extLst>
          </p:cNvPr>
          <p:cNvSpPr txBox="1">
            <a:spLocks/>
          </p:cNvSpPr>
          <p:nvPr/>
        </p:nvSpPr>
        <p:spPr>
          <a:xfrm>
            <a:off x="433352" y="232970"/>
            <a:ext cx="7956928" cy="51969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00529C"/>
              </a:solidFill>
              <a:effectLst/>
              <a:uLnTx/>
              <a:uFillTx/>
              <a:latin typeface="Arial" panose="020B0604020202020204"/>
              <a:ea typeface="+mj-ea"/>
              <a:cs typeface="+mj-cs"/>
            </a:endParaRPr>
          </a:p>
        </p:txBody>
      </p:sp>
    </p:spTree>
    <p:extLst>
      <p:ext uri="{BB962C8B-B14F-4D97-AF65-F5344CB8AC3E}">
        <p14:creationId xmlns:p14="http://schemas.microsoft.com/office/powerpoint/2010/main" val="4024197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77294-4A89-984E-882C-6824E409781D}"/>
              </a:ext>
            </a:extLst>
          </p:cNvPr>
          <p:cNvSpPr>
            <a:spLocks noGrp="1"/>
          </p:cNvSpPr>
          <p:nvPr>
            <p:ph type="ctrTitle" idx="4294967295"/>
          </p:nvPr>
        </p:nvSpPr>
        <p:spPr>
          <a:xfrm>
            <a:off x="0" y="1344617"/>
            <a:ext cx="9143999" cy="890466"/>
          </a:xfrm>
          <a:prstGeom prst="rect">
            <a:avLst/>
          </a:prstGeom>
        </p:spPr>
        <p:txBody>
          <a:bodyPr>
            <a:noAutofit/>
          </a:bodyPr>
          <a:lstStyle/>
          <a:p>
            <a:pPr algn="ctr"/>
            <a:r>
              <a:rPr lang="cs-CZ" sz="5000" dirty="0">
                <a:solidFill>
                  <a:schemeClr val="bg1"/>
                </a:solidFill>
                <a:latin typeface="Calibri" panose="020F0502020204030204" pitchFamily="34" charset="0"/>
                <a:cs typeface="Calibri" panose="020F0502020204030204" pitchFamily="34" charset="0"/>
              </a:rPr>
              <a:t>Děkujeme Vám za pozornost</a:t>
            </a:r>
            <a:r>
              <a:rPr lang="cs-CZ" sz="5000" dirty="0">
                <a:solidFill>
                  <a:srgbClr val="FF0000"/>
                </a:solidFill>
                <a:latin typeface="Calibri" panose="020F0502020204030204" pitchFamily="34" charset="0"/>
                <a:cs typeface="Calibri" panose="020F0502020204030204" pitchFamily="34" charset="0"/>
              </a:rPr>
              <a:t>.</a:t>
            </a:r>
          </a:p>
        </p:txBody>
      </p:sp>
      <p:sp>
        <p:nvSpPr>
          <p:cNvPr id="7" name="Obdélník 6">
            <a:extLst>
              <a:ext uri="{FF2B5EF4-FFF2-40B4-BE49-F238E27FC236}">
                <a16:creationId xmlns:a16="http://schemas.microsoft.com/office/drawing/2014/main" id="{49F56949-2F9D-47E8-88FD-A9A9DF431A2C}"/>
              </a:ext>
            </a:extLst>
          </p:cNvPr>
          <p:cNvSpPr/>
          <p:nvPr/>
        </p:nvSpPr>
        <p:spPr>
          <a:xfrm>
            <a:off x="-1" y="2648139"/>
            <a:ext cx="9144000" cy="3831818"/>
          </a:xfrm>
          <a:prstGeom prst="rect">
            <a:avLst/>
          </a:prstGeom>
        </p:spPr>
        <p:txBody>
          <a:bodyPr wrap="square">
            <a:spAutoFit/>
          </a:bodyPr>
          <a:lstStyle/>
          <a:p>
            <a:pPr algn="ctr">
              <a:spcAft>
                <a:spcPts val="300"/>
              </a:spcAft>
            </a:pPr>
            <a:r>
              <a:rPr lang="cs-CZ" sz="1700" b="1" dirty="0">
                <a:solidFill>
                  <a:schemeClr val="bg1"/>
                </a:solidFill>
                <a:latin typeface="Calibri" panose="020F0502020204030204" pitchFamily="34" charset="0"/>
                <a:cs typeface="Calibri" panose="020F0502020204030204" pitchFamily="34" charset="0"/>
              </a:rPr>
              <a:t>Centrum pro regionální rozvoj České republiky</a:t>
            </a:r>
          </a:p>
          <a:p>
            <a:pPr algn="ctr">
              <a:spcAft>
                <a:spcPts val="300"/>
              </a:spcAft>
            </a:pPr>
            <a:r>
              <a:rPr lang="cs-CZ" sz="1700" b="1" dirty="0">
                <a:solidFill>
                  <a:schemeClr val="bg1"/>
                </a:solidFill>
                <a:latin typeface="Calibri" panose="020F0502020204030204" pitchFamily="34" charset="0"/>
                <a:cs typeface="Calibri" panose="020F0502020204030204" pitchFamily="34" charset="0"/>
              </a:rPr>
              <a:t>Územní odbor IROP pro Královéhradecký kraj</a:t>
            </a:r>
          </a:p>
          <a:p>
            <a:pPr algn="ctr"/>
            <a:r>
              <a:rPr lang="cs-CZ" sz="1700" b="1" dirty="0">
                <a:solidFill>
                  <a:schemeClr val="bg1"/>
                </a:solidFill>
                <a:latin typeface="Calibri" panose="020F0502020204030204" pitchFamily="34" charset="0"/>
                <a:cs typeface="Calibri" panose="020F0502020204030204" pitchFamily="34" charset="0"/>
              </a:rPr>
              <a:t>Oddělení administrace veřejných zakázek</a:t>
            </a:r>
          </a:p>
          <a:p>
            <a:pPr algn="ctr"/>
            <a:endParaRPr lang="cs-CZ" sz="1700" b="1" dirty="0">
              <a:solidFill>
                <a:schemeClr val="bg1"/>
              </a:solidFill>
              <a:latin typeface="Calibri" panose="020F0502020204030204" pitchFamily="34" charset="0"/>
              <a:cs typeface="Calibri" panose="020F0502020204030204" pitchFamily="34" charset="0"/>
            </a:endParaRPr>
          </a:p>
          <a:p>
            <a:pPr algn="ctr"/>
            <a:r>
              <a:rPr lang="cs-CZ" sz="1700" b="1" dirty="0">
                <a:solidFill>
                  <a:schemeClr val="bg1"/>
                </a:solidFill>
                <a:latin typeface="Calibri" panose="020F0502020204030204" pitchFamily="34" charset="0"/>
                <a:cs typeface="Calibri" panose="020F0502020204030204" pitchFamily="34" charset="0"/>
              </a:rPr>
              <a:t>Mgr. Tomáš Vontor, </a:t>
            </a:r>
            <a:r>
              <a:rPr lang="cs-CZ" sz="17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tomas.vontor@crr.cz</a:t>
            </a:r>
            <a:r>
              <a:rPr lang="cs-CZ" sz="1700" b="1" dirty="0">
                <a:solidFill>
                  <a:schemeClr val="bg1"/>
                </a:solidFill>
                <a:latin typeface="Calibri" panose="020F0502020204030204" pitchFamily="34" charset="0"/>
                <a:cs typeface="Calibri" panose="020F0502020204030204" pitchFamily="34" charset="0"/>
              </a:rPr>
              <a:t>, 735 199 204</a:t>
            </a:r>
          </a:p>
          <a:p>
            <a:pPr algn="ctr"/>
            <a:r>
              <a:rPr lang="cs-CZ" sz="1700" b="1" dirty="0">
                <a:solidFill>
                  <a:schemeClr val="bg1"/>
                </a:solidFill>
                <a:latin typeface="Calibri" panose="020F0502020204030204" pitchFamily="34" charset="0"/>
                <a:cs typeface="Calibri" panose="020F0502020204030204" pitchFamily="34" charset="0"/>
              </a:rPr>
              <a:t>Ing. Helena Mertová, </a:t>
            </a:r>
            <a:r>
              <a:rPr lang="cs-CZ" sz="17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helena.mertova@crr.cz</a:t>
            </a:r>
            <a:r>
              <a:rPr lang="cs-CZ" sz="1700" b="1" dirty="0">
                <a:solidFill>
                  <a:schemeClr val="bg1"/>
                </a:solidFill>
                <a:latin typeface="Calibri" panose="020F0502020204030204" pitchFamily="34" charset="0"/>
                <a:cs typeface="Calibri" panose="020F0502020204030204" pitchFamily="34" charset="0"/>
              </a:rPr>
              <a:t>, 739 320 768</a:t>
            </a:r>
          </a:p>
          <a:p>
            <a:pPr algn="ctr"/>
            <a:r>
              <a:rPr lang="cs-CZ" sz="1700" b="1" dirty="0">
                <a:solidFill>
                  <a:schemeClr val="bg1"/>
                </a:solidFill>
                <a:latin typeface="Calibri" panose="020F0502020204030204" pitchFamily="34" charset="0"/>
                <a:cs typeface="Calibri" panose="020F0502020204030204" pitchFamily="34" charset="0"/>
              </a:rPr>
              <a:t>Mgr. Lukáš Dařílek, </a:t>
            </a:r>
            <a:r>
              <a:rPr lang="cs-CZ" sz="1700" b="1"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lukas.darilek@crr.cz</a:t>
            </a:r>
            <a:r>
              <a:rPr lang="cs-CZ" sz="1700" b="1" dirty="0">
                <a:solidFill>
                  <a:schemeClr val="bg1"/>
                </a:solidFill>
                <a:latin typeface="Calibri" panose="020F0502020204030204" pitchFamily="34" charset="0"/>
                <a:cs typeface="Calibri" panose="020F0502020204030204" pitchFamily="34" charset="0"/>
              </a:rPr>
              <a:t>, 703 162 056</a:t>
            </a: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a:p>
            <a:pPr algn="ctr"/>
            <a:endParaRPr lang="cs-CZ" sz="1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338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8EB5D2F-475B-0246-8AE6-0E20A0EAFCDD}"/>
              </a:ext>
            </a:extLst>
          </p:cNvPr>
          <p:cNvSpPr txBox="1">
            <a:spLocks/>
          </p:cNvSpPr>
          <p:nvPr/>
        </p:nvSpPr>
        <p:spPr>
          <a:xfrm>
            <a:off x="0" y="436343"/>
            <a:ext cx="9144000" cy="757899"/>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cap="all" dirty="0">
                <a:latin typeface="Calibri"/>
              </a:rPr>
              <a:t>veřejné zakázky - fáze Kontroly</a:t>
            </a:r>
            <a:endParaRPr lang="en-US" sz="2800" cap="all" dirty="0">
              <a:latin typeface="Arial" panose="020B0604020202020204" pitchFamily="34" charset="0"/>
              <a:cs typeface="Arial" panose="020B0604020202020204" pitchFamily="34" charset="0"/>
            </a:endParaRPr>
          </a:p>
        </p:txBody>
      </p:sp>
      <p:sp>
        <p:nvSpPr>
          <p:cNvPr id="96" name="Šipka: dvojitá 24">
            <a:extLst>
              <a:ext uri="{FF2B5EF4-FFF2-40B4-BE49-F238E27FC236}">
                <a16:creationId xmlns:a16="http://schemas.microsoft.com/office/drawing/2014/main" id="{21F833FB-01BF-455E-AC0E-52AC131B5B1B}"/>
              </a:ext>
            </a:extLst>
          </p:cNvPr>
          <p:cNvSpPr txBox="1"/>
          <p:nvPr/>
        </p:nvSpPr>
        <p:spPr>
          <a:xfrm>
            <a:off x="1475769" y="5544107"/>
            <a:ext cx="532011" cy="2377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1" tIns="8891" rIns="8891" bIns="8891" numCol="1" spcCol="1270" anchor="ctr" anchorCtr="0">
            <a:noAutofit/>
          </a:bodyPr>
          <a:lstStyle/>
          <a:p>
            <a:pPr algn="ctr" defTabSz="622284">
              <a:lnSpc>
                <a:spcPct val="90000"/>
              </a:lnSpc>
              <a:spcBef>
                <a:spcPct val="0"/>
              </a:spcBef>
              <a:spcAft>
                <a:spcPct val="35000"/>
              </a:spcAft>
            </a:pPr>
            <a:r>
              <a:rPr lang="cs-CZ" sz="1400" dirty="0">
                <a:solidFill>
                  <a:sysClr val="window" lastClr="FFFFFF"/>
                </a:solidFill>
                <a:latin typeface="Calibri"/>
              </a:rPr>
              <a:t>  6. - 7. fáze</a:t>
            </a:r>
          </a:p>
        </p:txBody>
      </p:sp>
      <p:graphicFrame>
        <p:nvGraphicFramePr>
          <p:cNvPr id="46" name="Diagram 45">
            <a:extLst>
              <a:ext uri="{FF2B5EF4-FFF2-40B4-BE49-F238E27FC236}">
                <a16:creationId xmlns:a16="http://schemas.microsoft.com/office/drawing/2014/main" id="{58BD49F6-6B22-49D4-B6DC-AB6285DDAA93}"/>
              </a:ext>
            </a:extLst>
          </p:cNvPr>
          <p:cNvGraphicFramePr/>
          <p:nvPr>
            <p:extLst>
              <p:ext uri="{D42A27DB-BD31-4B8C-83A1-F6EECF244321}">
                <p14:modId xmlns:p14="http://schemas.microsoft.com/office/powerpoint/2010/main" val="3511337048"/>
              </p:ext>
            </p:extLst>
          </p:nvPr>
        </p:nvGraphicFramePr>
        <p:xfrm>
          <a:off x="603675" y="1606316"/>
          <a:ext cx="7351885" cy="468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6465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8EB5D2F-475B-0246-8AE6-0E20A0EAFCDD}"/>
              </a:ext>
            </a:extLst>
          </p:cNvPr>
          <p:cNvSpPr txBox="1">
            <a:spLocks/>
          </p:cNvSpPr>
          <p:nvPr/>
        </p:nvSpPr>
        <p:spPr>
          <a:xfrm>
            <a:off x="0" y="326772"/>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altLang="cs-CZ" sz="2800" b="1" dirty="0">
                <a:solidFill>
                  <a:srgbClr val="00529C"/>
                </a:solidFill>
                <a:latin typeface="Calibri" panose="020F0502020204030204" pitchFamily="34" charset="0"/>
                <a:cs typeface="Calibri" panose="020F0502020204030204" pitchFamily="34" charset="0"/>
              </a:rPr>
              <a:t>PŘEDKLÁDANÁ DOKUMENTACE</a:t>
            </a:r>
            <a:endParaRPr lang="en-US" altLang="cs-CZ" sz="2800" b="1" dirty="0">
              <a:solidFill>
                <a:srgbClr val="00529C"/>
              </a:solidFill>
              <a:latin typeface="Calibri" panose="020F0502020204030204" pitchFamily="34" charset="0"/>
              <a:cs typeface="Calibri" panose="020F0502020204030204" pitchFamily="34" charset="0"/>
            </a:endParaRPr>
          </a:p>
        </p:txBody>
      </p:sp>
      <p:grpSp>
        <p:nvGrpSpPr>
          <p:cNvPr id="9" name="Skupina 8">
            <a:extLst>
              <a:ext uri="{FF2B5EF4-FFF2-40B4-BE49-F238E27FC236}">
                <a16:creationId xmlns:a16="http://schemas.microsoft.com/office/drawing/2014/main" id="{7C83A776-88F3-4321-8B86-E04451E932AE}"/>
              </a:ext>
            </a:extLst>
          </p:cNvPr>
          <p:cNvGrpSpPr/>
          <p:nvPr/>
        </p:nvGrpSpPr>
        <p:grpSpPr>
          <a:xfrm>
            <a:off x="287382" y="892211"/>
            <a:ext cx="8056518" cy="5464137"/>
            <a:chOff x="-193753" y="565572"/>
            <a:chExt cx="6647819" cy="787067"/>
          </a:xfrm>
        </p:grpSpPr>
        <p:sp>
          <p:nvSpPr>
            <p:cNvPr id="25" name="Obdélník 24">
              <a:extLst>
                <a:ext uri="{FF2B5EF4-FFF2-40B4-BE49-F238E27FC236}">
                  <a16:creationId xmlns:a16="http://schemas.microsoft.com/office/drawing/2014/main" id="{F5C50E80-957D-4040-9DE8-BC6410D73297}"/>
                </a:ext>
              </a:extLst>
            </p:cNvPr>
            <p:cNvSpPr/>
            <p:nvPr/>
          </p:nvSpPr>
          <p:spPr>
            <a:xfrm>
              <a:off x="0" y="596639"/>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193753" y="565572"/>
              <a:ext cx="6647819"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s-CZ" altLang="cs-CZ"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1.FÁZE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altLang="cs-CZ" sz="13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zadávací dokumentace včetně příloh, tj. včetně projektové dokumentace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altLang="cs-CZ" sz="13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položkový rozpočet stavby u zakázek na stavební práce </a:t>
              </a: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vypracovaný na základě ocenění výkazu výměr, který splňuje požadavky na strukturu a členění dle vyhlášky č. 169/2016, ve formátu </a:t>
              </a:r>
              <a:r>
                <a:rPr kumimoji="0" lang="cs-CZ" sz="1300" b="0" i="0" u="none" strike="noStrike" kern="1200" cap="none" spc="0" normalizeH="0" baseline="0" noProof="0" dirty="0" err="1">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pdf</a:t>
              </a: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 a v elektronickém výstupu ze softwaru pro rozpočtování</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altLang="cs-CZ" sz="13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oznámení o zakázce – formuláře F02, CZ02, popř. F01, CZ01 (vygenerované ve stavu „rozpracovaný“ z Věstníku veřejných zakázek).</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altLang="cs-CZ" sz="13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písemné prokázání způsobu stanovení předpokládané hodnoty VZ (průzkum trhu, rozpočet).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altLang="cs-CZ" sz="13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odůvodnění odpovědného zadávání VZ</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cs-CZ" altLang="cs-CZ"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s-CZ" altLang="cs-CZ"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2.FÁZE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oznámení nebo výzva o zahájení zadávacího řízení dle ZZVZ</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jmenování/rozhodnutí zadavatele o složení hodnotící komise nebo informace o fyzických osobách, které se podílely na otevírání nabídek, posouzení kvalifikace, posouzení nebo hodnocení nabídek dle ZZVZ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vysvětlení, doplnění a změna ZP včetně příloh + Žádosti o vysvětlení + doklad o podání žádostí a o uveřejnění/odeslání vysvětlení, doplnění, změny. V případě prodloužení lhůty pro podání nabídek formuláře F14, CZ04 ve stavu „uveřejněný“ z Věstníku veřejných zakázek, popř. Úředního věstníku EU u formulářů typu F.</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err="1">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PrtScr</a:t>
              </a: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 z profilu zadavatele, kdy byly podány nabídky, v případě listinných nabídek doklad o tom, kdy byly podány a protokol o jejich otevírání.</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podepsaná prohlášení o nepodjatosti dle ZZVZ všech osob, které se účastnily jednání komise nebo se podílely na otevírání nabídek, posouzení kvalifikace, posouzení nebo hodnocení nabídek</a:t>
              </a:r>
            </a:p>
            <a:p>
              <a:pPr marL="285750" indent="-285750" algn="just">
                <a:buFont typeface="Arial" panose="020B0604020202020204" pitchFamily="34" charset="0"/>
                <a:buChar char="•"/>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protokoly ze všech jednání komise dle ZZVZ</a:t>
              </a:r>
            </a:p>
            <a:p>
              <a:pPr marL="0" lvl="1" algn="just" defTabSz="533400">
                <a:lnSpc>
                  <a:spcPct val="90000"/>
                </a:lnSpc>
                <a:spcBef>
                  <a:spcPts val="600"/>
                </a:spcBef>
                <a:spcAft>
                  <a:spcPct val="15000"/>
                </a:spcAft>
              </a:pPr>
              <a:endParaRPr lang="cs-CZ" sz="1300" i="1" kern="1200" dirty="0">
                <a:solidFill>
                  <a:sysClr val="windowText" lastClr="000000">
                    <a:hueOff val="0"/>
                    <a:satOff val="0"/>
                    <a:lumOff val="0"/>
                    <a:alphaOff val="0"/>
                  </a:sysClr>
                </a:solidFill>
                <a:latin typeface="Calibri"/>
                <a:ea typeface="+mn-ea"/>
                <a:cs typeface="+mn-cs"/>
              </a:endParaRPr>
            </a:p>
          </p:txBody>
        </p:sp>
      </p:grpSp>
    </p:spTree>
    <p:extLst>
      <p:ext uri="{BB962C8B-B14F-4D97-AF65-F5344CB8AC3E}">
        <p14:creationId xmlns:p14="http://schemas.microsoft.com/office/powerpoint/2010/main" val="880280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8EB5D2F-475B-0246-8AE6-0E20A0EAFCDD}"/>
              </a:ext>
            </a:extLst>
          </p:cNvPr>
          <p:cNvSpPr txBox="1">
            <a:spLocks/>
          </p:cNvSpPr>
          <p:nvPr/>
        </p:nvSpPr>
        <p:spPr>
          <a:xfrm>
            <a:off x="0" y="326772"/>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altLang="cs-CZ" sz="2800" b="1" dirty="0">
                <a:solidFill>
                  <a:srgbClr val="00529C"/>
                </a:solidFill>
                <a:latin typeface="Calibri" panose="020F0502020204030204" pitchFamily="34" charset="0"/>
                <a:cs typeface="Calibri" panose="020F0502020204030204" pitchFamily="34" charset="0"/>
              </a:rPr>
              <a:t>PŘEDKLÁDANÁ DOKUMENTACE</a:t>
            </a:r>
            <a:endParaRPr lang="en-US" altLang="cs-CZ" sz="2800" b="1" dirty="0">
              <a:solidFill>
                <a:srgbClr val="00529C"/>
              </a:solidFill>
              <a:latin typeface="Calibri" panose="020F0502020204030204" pitchFamily="34" charset="0"/>
              <a:cs typeface="Calibri" panose="020F0502020204030204" pitchFamily="34" charset="0"/>
            </a:endParaRPr>
          </a:p>
        </p:txBody>
      </p:sp>
      <p:grpSp>
        <p:nvGrpSpPr>
          <p:cNvPr id="9" name="Skupina 8">
            <a:extLst>
              <a:ext uri="{FF2B5EF4-FFF2-40B4-BE49-F238E27FC236}">
                <a16:creationId xmlns:a16="http://schemas.microsoft.com/office/drawing/2014/main" id="{7C83A776-88F3-4321-8B86-E04451E932AE}"/>
              </a:ext>
            </a:extLst>
          </p:cNvPr>
          <p:cNvGrpSpPr/>
          <p:nvPr/>
        </p:nvGrpSpPr>
        <p:grpSpPr>
          <a:xfrm>
            <a:off x="287382" y="892211"/>
            <a:ext cx="8056518" cy="5464137"/>
            <a:chOff x="-193753" y="565572"/>
            <a:chExt cx="6647819" cy="787067"/>
          </a:xfrm>
        </p:grpSpPr>
        <p:sp>
          <p:nvSpPr>
            <p:cNvPr id="25" name="Obdélník 24">
              <a:extLst>
                <a:ext uri="{FF2B5EF4-FFF2-40B4-BE49-F238E27FC236}">
                  <a16:creationId xmlns:a16="http://schemas.microsoft.com/office/drawing/2014/main" id="{F5C50E80-957D-4040-9DE8-BC6410D73297}"/>
                </a:ext>
              </a:extLst>
            </p:cNvPr>
            <p:cNvSpPr/>
            <p:nvPr/>
          </p:nvSpPr>
          <p:spPr>
            <a:xfrm>
              <a:off x="0" y="596639"/>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193753" y="565572"/>
              <a:ext cx="6647819"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s-CZ" altLang="cs-CZ"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2.FÁZE - pokračování</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zpráva o posouzení a/nebo hodnocení nabídek dle ZZVZ</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oznámení zadavatele uchazečům (oznámení o vyloučení, o výběru nejvhodnější nabídky apod.)</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komunikace zadavatel x dodavatelé, týkající se žádostí o dodatečné informace, doplnění / objasnění nabídek nebo námitek účastníků zadávacího řízení</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doklady předložené v rámci součinnosti před uzavřením smlouvy na plnění zakázky</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návrh smlouvy na plnění zakázky včetně příloh</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nabídka, která byla vybrána jako nejvhodnější (včetně položkového rozpočtu stavby u zakázek na stavební práce ve formátu </a:t>
              </a:r>
              <a:r>
                <a:rPr kumimoji="0" lang="cs-CZ" sz="1300" b="0" i="0" u="none" strike="noStrike" kern="1200" cap="none" spc="0" normalizeH="0" baseline="0" noProof="0" dirty="0" err="1">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pdf</a:t>
              </a: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 a v elektronickém výstupu ze softwaru pro rozpočtování. Doporučené elektronické formáty jsou .</a:t>
              </a:r>
              <a:r>
                <a:rPr kumimoji="0" lang="cs-CZ" sz="1300" b="0" i="0" u="none" strike="noStrike" kern="1200" cap="none" spc="0" normalizeH="0" baseline="0" noProof="0" dirty="0" err="1">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kz</a:t>
              </a: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 .</a:t>
              </a:r>
              <a:r>
                <a:rPr kumimoji="0" lang="cs-CZ" sz="1300" b="0" i="0" u="none" strike="noStrike" kern="1200" cap="none" spc="0" normalizeH="0" baseline="0" noProof="0" dirty="0" err="1">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kza</a:t>
              </a: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 .</a:t>
              </a:r>
              <a:r>
                <a:rPr kumimoji="0" lang="cs-CZ" sz="1300" b="0" i="0" u="none" strike="noStrike" kern="1200" cap="none" spc="0" normalizeH="0" baseline="0" noProof="0" dirty="0" err="1">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unixml</a:t>
              </a: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 .</a:t>
              </a:r>
              <a:r>
                <a:rPr kumimoji="0" lang="cs-CZ" sz="1300" b="0" i="0" u="none" strike="noStrike" kern="1200" cap="none" spc="0" normalizeH="0" baseline="0" noProof="0" dirty="0" err="1">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rts</a:t>
              </a: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 .xc4, .</a:t>
              </a:r>
              <a:r>
                <a:rPr kumimoji="0" lang="cs-CZ" sz="1300" b="0" i="0" u="none" strike="noStrike" kern="1200" cap="none" spc="0" normalizeH="0" baseline="0" noProof="0" dirty="0" err="1">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utf</a:t>
              </a: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 </a:t>
              </a:r>
              <a:r>
                <a:rPr kumimoji="0" lang="cs-CZ" sz="1300" b="0" i="0" u="none" strike="noStrike" kern="1200" cap="none" spc="0" normalizeH="0" baseline="0" noProof="0" dirty="0" err="1">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StavData</a:t>
              </a: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 a jakýkoliv uzamčený excelovský soubor, který je přímým výstupem softwaru pro rozpočtování.) a případně doplnění a/nebo objasnění této nabídky</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nabídky, které byly vyřazeny a případná doplnění a/nebo objasnění těchto nabídek</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výpis vítězného dodavatele z Evidence skutečných majitelů</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námitky, včetně jejich vypořádání podaných v rámci zadávacího řízení, popř. potvrzení o tom, že v rámci zadávacího řízení nebyly podány námitky, popř. podnět na ÚOHS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výstup z elektronického nástroje (např. export dokumentace, auditní data), který bude prokazovat časový průběh jednotlivých provedených úkonů v rámci zadávacího řízení v elektronickém nástroji.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cs-CZ" altLang="cs-CZ"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s-CZ" altLang="cs-CZ"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3.FÁZE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uzavřená smlouva na plnění zakázky včetně příloh</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písemná zpráva zadavatele dle ZZVZ/ZVZ</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splnění </a:t>
              </a:r>
              <a:r>
                <a:rPr kumimoji="0" lang="cs-CZ" sz="1300" b="0" i="0" u="none" strike="noStrike" kern="1200" cap="none" spc="0" normalizeH="0" baseline="0" noProof="0" dirty="0" err="1">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uveřejňovacích</a:t>
              </a: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 povinností dle § 126 ZZVZ, § 219 ZZVZ</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čestné prohlášení vítězného dodavatele a příjemce, že není na sankčních seznamech EU.</a:t>
              </a:r>
            </a:p>
          </p:txBody>
        </p:sp>
      </p:grpSp>
    </p:spTree>
    <p:extLst>
      <p:ext uri="{BB962C8B-B14F-4D97-AF65-F5344CB8AC3E}">
        <p14:creationId xmlns:p14="http://schemas.microsoft.com/office/powerpoint/2010/main" val="172257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8EB5D2F-475B-0246-8AE6-0E20A0EAFCDD}"/>
              </a:ext>
            </a:extLst>
          </p:cNvPr>
          <p:cNvSpPr txBox="1">
            <a:spLocks/>
          </p:cNvSpPr>
          <p:nvPr/>
        </p:nvSpPr>
        <p:spPr>
          <a:xfrm>
            <a:off x="0" y="326772"/>
            <a:ext cx="9143999"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altLang="cs-CZ" sz="2800" b="1" dirty="0">
                <a:solidFill>
                  <a:srgbClr val="00529C"/>
                </a:solidFill>
                <a:latin typeface="Calibri" panose="020F0502020204030204" pitchFamily="34" charset="0"/>
                <a:cs typeface="Calibri" panose="020F0502020204030204" pitchFamily="34" charset="0"/>
              </a:rPr>
              <a:t>PŘEDKLÁDANÁ DOKUMENTACE</a:t>
            </a:r>
            <a:endParaRPr lang="en-US" altLang="cs-CZ" sz="2800" b="1" dirty="0">
              <a:solidFill>
                <a:srgbClr val="00529C"/>
              </a:solidFill>
              <a:latin typeface="Calibri" panose="020F0502020204030204" pitchFamily="34" charset="0"/>
              <a:cs typeface="Calibri" panose="020F0502020204030204" pitchFamily="34" charset="0"/>
            </a:endParaRPr>
          </a:p>
        </p:txBody>
      </p:sp>
      <p:grpSp>
        <p:nvGrpSpPr>
          <p:cNvPr id="9" name="Skupina 8">
            <a:extLst>
              <a:ext uri="{FF2B5EF4-FFF2-40B4-BE49-F238E27FC236}">
                <a16:creationId xmlns:a16="http://schemas.microsoft.com/office/drawing/2014/main" id="{7C83A776-88F3-4321-8B86-E04451E932AE}"/>
              </a:ext>
            </a:extLst>
          </p:cNvPr>
          <p:cNvGrpSpPr/>
          <p:nvPr/>
        </p:nvGrpSpPr>
        <p:grpSpPr>
          <a:xfrm>
            <a:off x="287382" y="892211"/>
            <a:ext cx="8056518" cy="5464137"/>
            <a:chOff x="-193753" y="565572"/>
            <a:chExt cx="6647819" cy="787067"/>
          </a:xfrm>
        </p:grpSpPr>
        <p:sp>
          <p:nvSpPr>
            <p:cNvPr id="25" name="Obdélník 24">
              <a:extLst>
                <a:ext uri="{FF2B5EF4-FFF2-40B4-BE49-F238E27FC236}">
                  <a16:creationId xmlns:a16="http://schemas.microsoft.com/office/drawing/2014/main" id="{F5C50E80-957D-4040-9DE8-BC6410D73297}"/>
                </a:ext>
              </a:extLst>
            </p:cNvPr>
            <p:cNvSpPr/>
            <p:nvPr/>
          </p:nvSpPr>
          <p:spPr>
            <a:xfrm>
              <a:off x="0" y="596639"/>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193753" y="565572"/>
              <a:ext cx="6647819"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s-CZ" altLang="cs-CZ"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4.FÁZE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návrh dodatku včetně příloh</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tabulka Přehled změny smlouvy – příloha č.37 OPŽP (pokud dochází ke změně ceny)</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v případě zakázky na stavební práce:</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odůvodnění přímého zadání dodavateli, který realizuje původní zakázku, s odkazem na ustanovení právního předpisu, který takový postup umožňuje; odůvodnění proč ke změně dochází z pohledu realizace stavebních prací a srozumitelný popis změny vč. specifikace použitých materiálů nebo technologií</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ocenění změn v rozpočtu stavebních prací – podrobný položkový rozpočet změny vypracovaný ve shodné struktuře a formátu jako byl předložen vysoutěžený položkový rozpočet stavby</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projektová dokumentace ke změnám v provádění stavebních prací, je-li relevantní</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případná další dokumentace, prokazující oprávněnost přímého zadání dodavateli, který realizuje původní zakázku (např. odborné posudky, vyžadující provedení dodatečných stavebních prací)</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fotodokumentace k předkládanému požadavku na změny v provádění stavebních prací</a:t>
              </a:r>
            </a:p>
            <a:p>
              <a:pPr marL="742950" marR="0" lvl="1"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ke všem dodatkům a změnovým listům je nutné doložit také informaci, zda vícepráce uvedené v dodatku/změnovém listu jsou vedeny jako způsobilé nebo nezpůsobilé</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cs-CZ" altLang="cs-CZ"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5.FÁZE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uzavřený dodatek včetně příloh</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splnění </a:t>
              </a:r>
              <a:r>
                <a:rPr kumimoji="0" lang="cs-CZ" sz="1300" b="0" i="0" u="none" strike="noStrike" kern="1200" cap="none" spc="0" normalizeH="0" baseline="0" noProof="0" dirty="0" err="1">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uveřejňovacích</a:t>
              </a: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 povinností dle § 219 ZZVZ</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oznámení o změně – formulář F20 (vygenerovaný ve stavu „uveřejněný“ z Věstníku veřejných zakázek, popř. z Úředního věstníku EU u formulářů typu F), v případě změn dle </a:t>
              </a:r>
              <a:r>
                <a:rPr kumimoji="0" lang="cs-CZ" sz="1300" b="0" i="0" u="none" strike="noStrike" kern="1200" cap="none" spc="0" normalizeH="0" baseline="0" noProof="0" dirty="0" err="1">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ust</a:t>
              </a: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 § 222 odst. 5, 6 ZZVZ</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3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Předložení odůvodnění a podřazení změn dle § 222 odst. 4, 5 a 6 ZZVZ, pokud to je pro daný dodatek relevantní</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cs-CZ" sz="1300" i="1" kern="1200" dirty="0">
                <a:solidFill>
                  <a:sysClr val="windowText" lastClr="000000">
                    <a:hueOff val="0"/>
                    <a:satOff val="0"/>
                    <a:lumOff val="0"/>
                    <a:alphaOff val="0"/>
                  </a:sysClr>
                </a:solidFill>
                <a:latin typeface="Calibri"/>
                <a:ea typeface="+mn-ea"/>
                <a:cs typeface="+mn-cs"/>
              </a:endParaRPr>
            </a:p>
          </p:txBody>
        </p:sp>
      </p:grpSp>
    </p:spTree>
    <p:extLst>
      <p:ext uri="{BB962C8B-B14F-4D97-AF65-F5344CB8AC3E}">
        <p14:creationId xmlns:p14="http://schemas.microsoft.com/office/powerpoint/2010/main" val="415041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8667007-6ADC-46FA-8F46-081A0E82C011}"/>
              </a:ext>
            </a:extLst>
          </p:cNvPr>
          <p:cNvSpPr txBox="1">
            <a:spLocks/>
          </p:cNvSpPr>
          <p:nvPr/>
        </p:nvSpPr>
        <p:spPr>
          <a:xfrm>
            <a:off x="593536" y="1770077"/>
            <a:ext cx="7956928" cy="2214694"/>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cs-CZ" sz="4000" dirty="0">
              <a:solidFill>
                <a:schemeClr val="bg1"/>
              </a:solidFill>
              <a:latin typeface="Calibri"/>
            </a:endParaRPr>
          </a:p>
          <a:p>
            <a:pPr algn="ctr"/>
            <a:r>
              <a:rPr lang="cs-CZ" sz="4000" dirty="0">
                <a:solidFill>
                  <a:schemeClr val="bg1"/>
                </a:solidFill>
                <a:latin typeface="Calibri"/>
              </a:rPr>
              <a:t>NEJČASTĚJŠÍ POCHYBENÍ </a:t>
            </a:r>
          </a:p>
          <a:p>
            <a:pPr algn="ctr"/>
            <a:r>
              <a:rPr lang="cs-CZ" sz="4000" dirty="0">
                <a:solidFill>
                  <a:schemeClr val="bg1"/>
                </a:solidFill>
                <a:latin typeface="Calibri"/>
              </a:rPr>
              <a:t>PŘI ZADÁVÁNÍ VZ DLE ZZVZ</a:t>
            </a:r>
            <a:r>
              <a:rPr lang="cs-CZ" sz="4000" dirty="0">
                <a:solidFill>
                  <a:srgbClr val="FF0000"/>
                </a:solidFill>
                <a:latin typeface="Calibri" panose="020F0502020204030204" pitchFamily="34" charset="0"/>
                <a:cs typeface="Calibri" panose="020F0502020204030204" pitchFamily="34" charset="0"/>
              </a:rPr>
              <a:t>.</a:t>
            </a:r>
            <a:endParaRPr lang="en-US" sz="4000" dirty="0">
              <a:solidFill>
                <a:schemeClr val="bg1"/>
              </a:solidFill>
            </a:endParaRPr>
          </a:p>
        </p:txBody>
      </p:sp>
    </p:spTree>
    <p:extLst>
      <p:ext uri="{BB962C8B-B14F-4D97-AF65-F5344CB8AC3E}">
        <p14:creationId xmlns:p14="http://schemas.microsoft.com/office/powerpoint/2010/main" val="3038558340"/>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CRR template</Template>
  <TotalTime>4012</TotalTime>
  <Words>9110</Words>
  <Application>Microsoft Office PowerPoint</Application>
  <PresentationFormat>Předvádění na obrazovce (4:3)</PresentationFormat>
  <Paragraphs>432</Paragraphs>
  <Slides>47</Slides>
  <Notes>40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47</vt:i4>
      </vt:variant>
    </vt:vector>
  </HeadingPairs>
  <TitlesOfParts>
    <vt:vector size="52" baseType="lpstr">
      <vt:lpstr>Arial</vt:lpstr>
      <vt:lpstr>Calibri</vt:lpstr>
      <vt:lpstr>Courier New</vt:lpstr>
      <vt:lpstr>Wingdings</vt:lpstr>
      <vt:lpstr>CRR template</vt:lpstr>
      <vt:lpstr>IROP ZAKÁZKY TOUR.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Děkujeme Vám za pozornost.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Mertová Helena</cp:lastModifiedBy>
  <cp:revision>353</cp:revision>
  <cp:lastPrinted>2023-04-14T10:50:09Z</cp:lastPrinted>
  <dcterms:created xsi:type="dcterms:W3CDTF">2021-01-13T14:58:16Z</dcterms:created>
  <dcterms:modified xsi:type="dcterms:W3CDTF">2023-04-14T10:53:31Z</dcterms:modified>
  <cp:category/>
</cp:coreProperties>
</file>