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302" r:id="rId2"/>
  </p:sldMasterIdLst>
  <p:notesMasterIdLst>
    <p:notesMasterId r:id="rId46"/>
  </p:notesMasterIdLst>
  <p:handoutMasterIdLst>
    <p:handoutMasterId r:id="rId47"/>
  </p:handoutMasterIdLst>
  <p:sldIdLst>
    <p:sldId id="260" r:id="rId3"/>
    <p:sldId id="384" r:id="rId4"/>
    <p:sldId id="381" r:id="rId5"/>
    <p:sldId id="383" r:id="rId6"/>
    <p:sldId id="378" r:id="rId7"/>
    <p:sldId id="368" r:id="rId8"/>
    <p:sldId id="318" r:id="rId9"/>
    <p:sldId id="352" r:id="rId10"/>
    <p:sldId id="353" r:id="rId11"/>
    <p:sldId id="355" r:id="rId12"/>
    <p:sldId id="356" r:id="rId13"/>
    <p:sldId id="343" r:id="rId14"/>
    <p:sldId id="319" r:id="rId15"/>
    <p:sldId id="334" r:id="rId16"/>
    <p:sldId id="321" r:id="rId17"/>
    <p:sldId id="322" r:id="rId18"/>
    <p:sldId id="320" r:id="rId19"/>
    <p:sldId id="345" r:id="rId20"/>
    <p:sldId id="346" r:id="rId21"/>
    <p:sldId id="331" r:id="rId22"/>
    <p:sldId id="328" r:id="rId23"/>
    <p:sldId id="347" r:id="rId24"/>
    <p:sldId id="327" r:id="rId25"/>
    <p:sldId id="371" r:id="rId26"/>
    <p:sldId id="338" r:id="rId27"/>
    <p:sldId id="337" r:id="rId28"/>
    <p:sldId id="349" r:id="rId29"/>
    <p:sldId id="375" r:id="rId30"/>
    <p:sldId id="341" r:id="rId31"/>
    <p:sldId id="357" r:id="rId32"/>
    <p:sldId id="379" r:id="rId33"/>
    <p:sldId id="348" r:id="rId34"/>
    <p:sldId id="359" r:id="rId35"/>
    <p:sldId id="385" r:id="rId36"/>
    <p:sldId id="376" r:id="rId37"/>
    <p:sldId id="373" r:id="rId38"/>
    <p:sldId id="362" r:id="rId39"/>
    <p:sldId id="365" r:id="rId40"/>
    <p:sldId id="367" r:id="rId41"/>
    <p:sldId id="363" r:id="rId42"/>
    <p:sldId id="366" r:id="rId43"/>
    <p:sldId id="386" r:id="rId44"/>
    <p:sldId id="262" r:id="rId4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28D51FE-C3EE-433C-8EC8-4C623CB6A640}">
          <p14:sldIdLst>
            <p14:sldId id="260"/>
            <p14:sldId id="384"/>
            <p14:sldId id="381"/>
            <p14:sldId id="383"/>
            <p14:sldId id="378"/>
            <p14:sldId id="368"/>
            <p14:sldId id="318"/>
            <p14:sldId id="352"/>
            <p14:sldId id="353"/>
            <p14:sldId id="355"/>
            <p14:sldId id="356"/>
            <p14:sldId id="343"/>
            <p14:sldId id="319"/>
            <p14:sldId id="334"/>
            <p14:sldId id="321"/>
            <p14:sldId id="322"/>
            <p14:sldId id="320"/>
            <p14:sldId id="345"/>
            <p14:sldId id="346"/>
            <p14:sldId id="331"/>
            <p14:sldId id="328"/>
            <p14:sldId id="347"/>
            <p14:sldId id="327"/>
            <p14:sldId id="371"/>
            <p14:sldId id="338"/>
            <p14:sldId id="337"/>
            <p14:sldId id="349"/>
            <p14:sldId id="375"/>
            <p14:sldId id="341"/>
            <p14:sldId id="357"/>
            <p14:sldId id="379"/>
            <p14:sldId id="348"/>
            <p14:sldId id="359"/>
            <p14:sldId id="385"/>
            <p14:sldId id="376"/>
            <p14:sldId id="373"/>
            <p14:sldId id="362"/>
            <p14:sldId id="365"/>
            <p14:sldId id="367"/>
            <p14:sldId id="363"/>
            <p14:sldId id="366"/>
            <p14:sldId id="386"/>
            <p14:sldId id="262"/>
          </p14:sldIdLst>
        </p14:section>
      </p14:sectionLst>
    </p:ex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rubá Julie" initials="HJ" lastIdx="9" clrIdx="0">
    <p:extLst>
      <p:ext uri="{19B8F6BF-5375-455C-9EA6-DF929625EA0E}">
        <p15:presenceInfo xmlns:p15="http://schemas.microsoft.com/office/powerpoint/2012/main" userId="S::HrubaJ@crr.cz::03c13586-8f81-4900-b28e-cfc959d156d4" providerId="AD"/>
      </p:ext>
    </p:extLst>
  </p:cmAuthor>
  <p:cmAuthor id="2" name="Holub Lukáš" initials="HL" lastIdx="3" clrIdx="1">
    <p:extLst>
      <p:ext uri="{19B8F6BF-5375-455C-9EA6-DF929625EA0E}">
        <p15:presenceInfo xmlns:p15="http://schemas.microsoft.com/office/powerpoint/2012/main" userId="S::HolubL@crr.cz::e044f296-746e-44ab-a696-febeacf21ffa" providerId="AD"/>
      </p:ext>
    </p:extLst>
  </p:cmAuthor>
  <p:cmAuthor id="3" name="Marečková Eva" initials="ME" lastIdx="3" clrIdx="2">
    <p:extLst>
      <p:ext uri="{19B8F6BF-5375-455C-9EA6-DF929625EA0E}">
        <p15:presenceInfo xmlns:p15="http://schemas.microsoft.com/office/powerpoint/2012/main" userId="S::MareckovaE@crr.cz::efae6d2c-b79a-4788-b4c8-8fd67f84f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25"/>
    <p:restoredTop sz="96357" autoAdjust="0"/>
  </p:normalViewPr>
  <p:slideViewPr>
    <p:cSldViewPr snapToGrid="0" snapToObjects="1">
      <p:cViewPr varScale="1">
        <p:scale>
          <a:sx n="114" d="100"/>
          <a:sy n="114" d="100"/>
        </p:scale>
        <p:origin x="112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latin typeface="Calibri" panose="020F0502020204030204" pitchFamily="34" charset="0"/>
              <a:cs typeface="Calibri" panose="020F0502020204030204" pitchFamily="34" charset="0"/>
            </a:rPr>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custT="1"/>
      <dgm:spPr/>
      <dgm:t>
        <a:bodyPr/>
        <a:lstStyle/>
        <a:p>
          <a:r>
            <a:rPr lang="cs-CZ" sz="1100" dirty="0">
              <a:latin typeface="Calibri" panose="020F0502020204030204" pitchFamily="34" charset="0"/>
              <a:cs typeface="Calibri" panose="020F0502020204030204" pitchFamily="34" charset="0"/>
            </a:rPr>
            <a:t>Dotazy jsou podávány prostřednictvím konzultačního servisu Centra - </a:t>
          </a:r>
          <a:r>
            <a:rPr lang="cs-CZ" sz="11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dirty="0">
              <a:latin typeface="Calibri" panose="020F0502020204030204" pitchFamily="34" charset="0"/>
              <a:cs typeface="Calibri" panose="020F0502020204030204" pitchFamily="34" charset="0"/>
            </a:rPr>
            <a:t> </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latin typeface="Calibri" panose="020F0502020204030204" pitchFamily="34" charset="0"/>
              <a:cs typeface="Calibri" panose="020F0502020204030204" pitchFamily="34" charset="0"/>
            </a:rPr>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custT="1"/>
      <dgm:spPr/>
      <dgm:t>
        <a:bodyPr/>
        <a:lstStyle/>
        <a:p>
          <a:r>
            <a:rPr lang="cs-CZ" sz="1100" dirty="0">
              <a:latin typeface="Calibri" panose="020F0502020204030204" pitchFamily="34" charset="0"/>
              <a:cs typeface="Calibri" panose="020F0502020204030204" pitchFamily="34" charset="0"/>
            </a:rPr>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latin typeface="Calibri" panose="020F0502020204030204" pitchFamily="34" charset="0"/>
              <a:cs typeface="Calibri" panose="020F0502020204030204" pitchFamily="34" charset="0"/>
            </a:rPr>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custT="1"/>
      <dgm:spPr/>
      <dgm:t>
        <a:bodyPr/>
        <a:lstStyle/>
        <a:p>
          <a:r>
            <a:rPr lang="cs-CZ" sz="1100" dirty="0">
              <a:latin typeface="Calibri" panose="020F0502020204030204" pitchFamily="34" charset="0"/>
              <a:cs typeface="Calibri" panose="020F0502020204030204" pitchFamily="34" charset="0"/>
            </a:rPr>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custT="1"/>
      <dgm:spPr/>
      <dgm:t>
        <a:bodyPr/>
        <a:lstStyle/>
        <a:p>
          <a:r>
            <a:rPr lang="cs-CZ" sz="1100" dirty="0">
              <a:latin typeface="Calibri" panose="020F0502020204030204" pitchFamily="34" charset="0"/>
              <a:cs typeface="Calibri" panose="020F0502020204030204" pitchFamily="34" charset="0"/>
            </a:rPr>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custScaleX="136051">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custScaleX="112411">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custScaleX="136275">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custScaleX="116216" custLinFactNeighborX="-259">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custScaleX="140798">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custScaleX="114965">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9A469-1D32-43AD-9DB6-57E708C2DF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cs-CZ"/>
        </a:p>
      </dgm:t>
    </dgm:pt>
    <dgm:pt modelId="{006F731C-AC1D-4363-85D3-1AF27314463B}">
      <dgm:prSet phldrT="[Text]"/>
      <dgm:spPr/>
      <dgm:t>
        <a:bodyPr/>
        <a:lstStyle/>
        <a:p>
          <a:r>
            <a:rPr lang="cs-CZ" dirty="0"/>
            <a:t>1. fáze</a:t>
          </a:r>
        </a:p>
      </dgm:t>
    </dgm:pt>
    <dgm:pt modelId="{C9FAE397-1B6A-4461-AE3A-26FECC24F36A}" type="parTrans" cxnId="{FAA2EA8B-FDD2-4636-A614-F647E1008235}">
      <dgm:prSet/>
      <dgm:spPr/>
      <dgm:t>
        <a:bodyPr/>
        <a:lstStyle/>
        <a:p>
          <a:endParaRPr lang="cs-CZ"/>
        </a:p>
      </dgm:t>
    </dgm:pt>
    <dgm:pt modelId="{58AC72C9-FD11-477C-9A4B-EB4ADB210B45}" type="sibTrans" cxnId="{FAA2EA8B-FDD2-4636-A614-F647E1008235}">
      <dgm:prSet/>
      <dgm:spPr/>
      <dgm:t>
        <a:bodyPr/>
        <a:lstStyle/>
        <a:p>
          <a:endParaRPr lang="cs-CZ"/>
        </a:p>
      </dgm:t>
    </dgm:pt>
    <dgm:pt modelId="{3FC73430-60AA-4CC7-8E30-F80FC9E8CC6E}">
      <dgm:prSet phldrT="[Text]" custT="1"/>
      <dgm:spPr/>
      <dgm:t>
        <a:bodyPr/>
        <a:lstStyle/>
        <a:p>
          <a:r>
            <a:rPr lang="cs-CZ" sz="1800" dirty="0">
              <a:latin typeface="Calibri" panose="020F0502020204030204" pitchFamily="34" charset="0"/>
              <a:cs typeface="Calibri" panose="020F0502020204030204" pitchFamily="34" charset="0"/>
            </a:rPr>
            <a:t>Kontrola zadávacích podmínek před zahájením ZŘ</a:t>
          </a:r>
        </a:p>
      </dgm:t>
    </dgm:pt>
    <dgm:pt modelId="{B832EF2D-7FAC-4E6D-9B17-69058E886929}" type="parTrans" cxnId="{66FC222E-A115-4B49-8FB9-AD31161C091E}">
      <dgm:prSet/>
      <dgm:spPr/>
      <dgm:t>
        <a:bodyPr/>
        <a:lstStyle/>
        <a:p>
          <a:endParaRPr lang="cs-CZ"/>
        </a:p>
      </dgm:t>
    </dgm:pt>
    <dgm:pt modelId="{3F9114C1-BF93-4A9D-BC6E-3A32AADDD68A}" type="sibTrans" cxnId="{66FC222E-A115-4B49-8FB9-AD31161C091E}">
      <dgm:prSet/>
      <dgm:spPr/>
      <dgm:t>
        <a:bodyPr/>
        <a:lstStyle/>
        <a:p>
          <a:endParaRPr lang="cs-CZ"/>
        </a:p>
      </dgm:t>
    </dgm:pt>
    <dgm:pt modelId="{23A449C2-3345-4C49-990E-E65441B2E7A4}">
      <dgm:prSet phldrT="[Text]"/>
      <dgm:spPr/>
      <dgm:t>
        <a:bodyPr/>
        <a:lstStyle/>
        <a:p>
          <a:r>
            <a:rPr lang="cs-CZ" dirty="0"/>
            <a:t>2. fáze</a:t>
          </a:r>
        </a:p>
      </dgm:t>
    </dgm:pt>
    <dgm:pt modelId="{4E0F1344-FF7B-4724-9EF0-38246A15B9BE}" type="parTrans" cxnId="{3A8CA3C9-745C-44E1-8D1D-90BE8009CAA9}">
      <dgm:prSet/>
      <dgm:spPr/>
      <dgm:t>
        <a:bodyPr/>
        <a:lstStyle/>
        <a:p>
          <a:endParaRPr lang="cs-CZ"/>
        </a:p>
      </dgm:t>
    </dgm:pt>
    <dgm:pt modelId="{EE59E7C9-238F-4337-B814-D8A7422D009B}" type="sibTrans" cxnId="{3A8CA3C9-745C-44E1-8D1D-90BE8009CAA9}">
      <dgm:prSet/>
      <dgm:spPr/>
      <dgm:t>
        <a:bodyPr/>
        <a:lstStyle/>
        <a:p>
          <a:endParaRPr lang="cs-CZ"/>
        </a:p>
      </dgm:t>
    </dgm:pt>
    <dgm:pt modelId="{721C0F9D-26CD-4BE9-A2AF-43CF61D3156A}">
      <dgm:prSet phldrT="[Text]" custT="1"/>
      <dgm:spPr/>
      <dgm:t>
        <a:bodyPr/>
        <a:lstStyle/>
        <a:p>
          <a:r>
            <a:rPr lang="cs-CZ" sz="1800" dirty="0">
              <a:latin typeface="Calibri" panose="020F0502020204030204" pitchFamily="34" charset="0"/>
              <a:cs typeface="Calibri" panose="020F0502020204030204" pitchFamily="34" charset="0"/>
            </a:rPr>
            <a:t>Kontrola průběhu ZŘ před podpisem smlouvy</a:t>
          </a:r>
        </a:p>
      </dgm:t>
    </dgm:pt>
    <dgm:pt modelId="{A7A0FAB3-9E04-4268-BCA3-24CA73E7F89A}" type="parTrans" cxnId="{A1ABA81E-1F49-430E-9F36-7B7DEE987F21}">
      <dgm:prSet/>
      <dgm:spPr/>
      <dgm:t>
        <a:bodyPr/>
        <a:lstStyle/>
        <a:p>
          <a:endParaRPr lang="cs-CZ"/>
        </a:p>
      </dgm:t>
    </dgm:pt>
    <dgm:pt modelId="{3F2C51D3-E713-48E5-8478-742C829CEED9}" type="sibTrans" cxnId="{A1ABA81E-1F49-430E-9F36-7B7DEE987F21}">
      <dgm:prSet/>
      <dgm:spPr/>
      <dgm:t>
        <a:bodyPr/>
        <a:lstStyle/>
        <a:p>
          <a:endParaRPr lang="cs-CZ"/>
        </a:p>
      </dgm:t>
    </dgm:pt>
    <dgm:pt modelId="{60846F43-9E1D-4D78-BA1F-DCB8C1E4D199}">
      <dgm:prSet phldrT="[Text]"/>
      <dgm:spPr/>
      <dgm:t>
        <a:bodyPr/>
        <a:lstStyle/>
        <a:p>
          <a:r>
            <a:rPr lang="cs-CZ" dirty="0"/>
            <a:t>3. fáze</a:t>
          </a:r>
        </a:p>
      </dgm:t>
    </dgm:pt>
    <dgm:pt modelId="{CA547B06-5A98-4FA9-82C1-41DACAF8E901}" type="parTrans" cxnId="{3A47D630-F7DF-45DA-8EDD-15908FC42D64}">
      <dgm:prSet/>
      <dgm:spPr/>
      <dgm:t>
        <a:bodyPr/>
        <a:lstStyle/>
        <a:p>
          <a:endParaRPr lang="cs-CZ"/>
        </a:p>
      </dgm:t>
    </dgm:pt>
    <dgm:pt modelId="{1619C2C3-8C07-46A0-AE62-988CB7255910}" type="sibTrans" cxnId="{3A47D630-F7DF-45DA-8EDD-15908FC42D64}">
      <dgm:prSet/>
      <dgm:spPr/>
      <dgm:t>
        <a:bodyPr/>
        <a:lstStyle/>
        <a:p>
          <a:endParaRPr lang="cs-CZ"/>
        </a:p>
      </dgm:t>
    </dgm:pt>
    <dgm:pt modelId="{53161DA6-61A0-4DBE-B23B-F2626E19CCA6}">
      <dgm:prSet phldrT="[Text]" custT="1"/>
      <dgm:spPr/>
      <dgm:t>
        <a:bodyPr/>
        <a:lstStyle/>
        <a:p>
          <a:r>
            <a:rPr lang="cs-CZ" sz="1800" dirty="0">
              <a:latin typeface="Calibri" panose="020F0502020204030204" pitchFamily="34" charset="0"/>
              <a:cs typeface="Calibri" panose="020F0502020204030204" pitchFamily="34" charset="0"/>
            </a:rPr>
            <a:t>Kontrola dokončení ZŘ po podpisu smlouvy</a:t>
          </a:r>
        </a:p>
      </dgm:t>
    </dgm:pt>
    <dgm:pt modelId="{7394C4A2-EC3C-46FF-BD37-940F7F079434}" type="parTrans" cxnId="{2AA8BD9A-8FF7-4D9C-A2E2-60193BB64D15}">
      <dgm:prSet/>
      <dgm:spPr/>
      <dgm:t>
        <a:bodyPr/>
        <a:lstStyle/>
        <a:p>
          <a:endParaRPr lang="cs-CZ"/>
        </a:p>
      </dgm:t>
    </dgm:pt>
    <dgm:pt modelId="{AB5969D3-12DF-400D-AFF0-CC9BA760C5AB}" type="sibTrans" cxnId="{2AA8BD9A-8FF7-4D9C-A2E2-60193BB64D15}">
      <dgm:prSet/>
      <dgm:spPr/>
      <dgm:t>
        <a:bodyPr/>
        <a:lstStyle/>
        <a:p>
          <a:endParaRPr lang="cs-CZ"/>
        </a:p>
      </dgm:t>
    </dgm:pt>
    <dgm:pt modelId="{CFFFB974-1F33-4A0C-A0CD-E27BDB80E39B}">
      <dgm:prSet/>
      <dgm:spPr/>
      <dgm:t>
        <a:bodyPr/>
        <a:lstStyle/>
        <a:p>
          <a:r>
            <a:rPr lang="cs-CZ" dirty="0"/>
            <a:t>4. fáze</a:t>
          </a:r>
        </a:p>
      </dgm:t>
    </dgm:pt>
    <dgm:pt modelId="{5B262DAA-725B-472C-BAAD-B14157E983FF}" type="parTrans" cxnId="{A80D6B68-D963-4FDF-AC43-82EC4ED95EAC}">
      <dgm:prSet/>
      <dgm:spPr/>
      <dgm:t>
        <a:bodyPr/>
        <a:lstStyle/>
        <a:p>
          <a:endParaRPr lang="cs-CZ"/>
        </a:p>
      </dgm:t>
    </dgm:pt>
    <dgm:pt modelId="{2D357FC2-4B2A-49D6-B6B8-A63C9D1529DC}" type="sibTrans" cxnId="{A80D6B68-D963-4FDF-AC43-82EC4ED95EAC}">
      <dgm:prSet/>
      <dgm:spPr/>
      <dgm:t>
        <a:bodyPr/>
        <a:lstStyle/>
        <a:p>
          <a:endParaRPr lang="cs-CZ"/>
        </a:p>
      </dgm:t>
    </dgm:pt>
    <dgm:pt modelId="{E8CA880F-3DB9-45DC-96EF-36EBE23123E9}">
      <dgm:prSet/>
      <dgm:spPr/>
      <dgm:t>
        <a:bodyPr/>
        <a:lstStyle/>
        <a:p>
          <a:r>
            <a:rPr lang="cs-CZ" dirty="0"/>
            <a:t>5. fáze</a:t>
          </a:r>
        </a:p>
      </dgm:t>
    </dgm:pt>
    <dgm:pt modelId="{09BF7473-E55E-4225-8A3E-FEDCEB0AB2D1}" type="parTrans" cxnId="{3BC61884-FD0D-4C4C-9094-5DDCF7A0DA6B}">
      <dgm:prSet/>
      <dgm:spPr/>
      <dgm:t>
        <a:bodyPr/>
        <a:lstStyle/>
        <a:p>
          <a:endParaRPr lang="cs-CZ"/>
        </a:p>
      </dgm:t>
    </dgm:pt>
    <dgm:pt modelId="{A28A32B2-137C-4417-94DC-BA01CB96CAB1}" type="sibTrans" cxnId="{3BC61884-FD0D-4C4C-9094-5DDCF7A0DA6B}">
      <dgm:prSet/>
      <dgm:spPr/>
      <dgm:t>
        <a:bodyPr/>
        <a:lstStyle/>
        <a:p>
          <a:endParaRPr lang="cs-CZ"/>
        </a:p>
      </dgm:t>
    </dgm:pt>
    <dgm:pt modelId="{B47E46AD-2742-4AB5-8C0D-27F163BFA677}">
      <dgm:prSet/>
      <dgm:spPr/>
      <dgm:t>
        <a:bodyPr/>
        <a:lstStyle/>
        <a:p>
          <a:r>
            <a:rPr lang="cs-CZ" dirty="0"/>
            <a:t>6. fáze</a:t>
          </a:r>
        </a:p>
      </dgm:t>
    </dgm:pt>
    <dgm:pt modelId="{7067D538-4A53-45B9-AFC2-1010B6720CD6}" type="parTrans" cxnId="{926C1708-745F-4666-9CEC-D14E2D1B5836}">
      <dgm:prSet/>
      <dgm:spPr/>
      <dgm:t>
        <a:bodyPr/>
        <a:lstStyle/>
        <a:p>
          <a:endParaRPr lang="cs-CZ"/>
        </a:p>
      </dgm:t>
    </dgm:pt>
    <dgm:pt modelId="{ABAD1AD1-B165-44C2-A566-CDB8A3C41BF9}" type="sibTrans" cxnId="{926C1708-745F-4666-9CEC-D14E2D1B5836}">
      <dgm:prSet/>
      <dgm:spPr/>
      <dgm:t>
        <a:bodyPr/>
        <a:lstStyle/>
        <a:p>
          <a:endParaRPr lang="cs-CZ"/>
        </a:p>
      </dgm:t>
    </dgm:pt>
    <dgm:pt modelId="{FE63E299-6596-415F-BB2C-71AC2262C98C}">
      <dgm:prSet custT="1"/>
      <dgm:spPr/>
      <dgm:t>
        <a:bodyPr/>
        <a:lstStyle/>
        <a:p>
          <a:r>
            <a:rPr lang="cs-CZ" sz="1800" dirty="0">
              <a:latin typeface="Calibri" panose="020F0502020204030204" pitchFamily="34" charset="0"/>
              <a:cs typeface="Calibri" panose="020F0502020204030204" pitchFamily="34" charset="0"/>
            </a:rPr>
            <a:t>Kontrola dodatku ke smlouvě před jeho uzavřením</a:t>
          </a:r>
        </a:p>
      </dgm:t>
    </dgm:pt>
    <dgm:pt modelId="{F81A3775-D30B-4F24-BB7D-8617F73EA3A1}" type="parTrans" cxnId="{D16DA36F-00FF-410F-A430-55010B36D695}">
      <dgm:prSet/>
      <dgm:spPr/>
      <dgm:t>
        <a:bodyPr/>
        <a:lstStyle/>
        <a:p>
          <a:endParaRPr lang="cs-CZ"/>
        </a:p>
      </dgm:t>
    </dgm:pt>
    <dgm:pt modelId="{AB3C37D4-3A49-4729-BD6C-3171774D4FDE}" type="sibTrans" cxnId="{D16DA36F-00FF-410F-A430-55010B36D695}">
      <dgm:prSet/>
      <dgm:spPr/>
      <dgm:t>
        <a:bodyPr/>
        <a:lstStyle/>
        <a:p>
          <a:endParaRPr lang="cs-CZ"/>
        </a:p>
      </dgm:t>
    </dgm:pt>
    <dgm:pt modelId="{36EA4103-6974-4E2C-80A9-A46FBBC01E6F}">
      <dgm:prSet custT="1"/>
      <dgm:spPr/>
      <dgm:t>
        <a:bodyPr/>
        <a:lstStyle/>
        <a:p>
          <a:r>
            <a:rPr lang="cs-CZ" sz="1800" dirty="0">
              <a:latin typeface="Calibri" panose="020F0502020204030204" pitchFamily="34" charset="0"/>
              <a:cs typeface="Calibri" panose="020F0502020204030204" pitchFamily="34" charset="0"/>
            </a:rPr>
            <a:t>Kontrola uzavřeného dodatku ke smlouvě</a:t>
          </a:r>
        </a:p>
      </dgm:t>
    </dgm:pt>
    <dgm:pt modelId="{2BA3C4F1-9B10-4D73-B3B8-F10DA36A2706}" type="parTrans" cxnId="{E3297A7A-1496-4AB3-B2CD-3094B28D3933}">
      <dgm:prSet/>
      <dgm:spPr/>
      <dgm:t>
        <a:bodyPr/>
        <a:lstStyle/>
        <a:p>
          <a:endParaRPr lang="cs-CZ"/>
        </a:p>
      </dgm:t>
    </dgm:pt>
    <dgm:pt modelId="{0346B6B5-FFB1-40CF-9AA8-643209FA544D}" type="sibTrans" cxnId="{E3297A7A-1496-4AB3-B2CD-3094B28D3933}">
      <dgm:prSet/>
      <dgm:spPr/>
      <dgm:t>
        <a:bodyPr/>
        <a:lstStyle/>
        <a:p>
          <a:endParaRPr lang="cs-CZ"/>
        </a:p>
      </dgm:t>
    </dgm:pt>
    <dgm:pt modelId="{A5DE2507-2E82-4137-9E96-D41235AF5B5F}">
      <dgm:prSet custT="1"/>
      <dgm:spPr/>
      <dgm:t>
        <a:bodyPr/>
        <a:lstStyle/>
        <a:p>
          <a:r>
            <a:rPr lang="cs-CZ" sz="1800" dirty="0">
              <a:latin typeface="Calibri" panose="020F0502020204030204" pitchFamily="34" charset="0"/>
              <a:cs typeface="Calibri" panose="020F0502020204030204" pitchFamily="34" charset="0"/>
            </a:rPr>
            <a:t>Kontrola dodatků / provedených změn smlouvy identifikovaných při ŽOP</a:t>
          </a:r>
        </a:p>
      </dgm:t>
    </dgm:pt>
    <dgm:pt modelId="{500B49CE-052A-4742-A90D-650EA9467C10}" type="parTrans" cxnId="{80D1FE87-4F6E-42AC-AF89-1C52E78CCCEA}">
      <dgm:prSet/>
      <dgm:spPr/>
      <dgm:t>
        <a:bodyPr/>
        <a:lstStyle/>
        <a:p>
          <a:endParaRPr lang="cs-CZ"/>
        </a:p>
      </dgm:t>
    </dgm:pt>
    <dgm:pt modelId="{EA21DC96-AC3E-4CB0-B2F5-A443BD99D1FF}" type="sibTrans" cxnId="{80D1FE87-4F6E-42AC-AF89-1C52E78CCCEA}">
      <dgm:prSet/>
      <dgm:spPr/>
      <dgm:t>
        <a:bodyPr/>
        <a:lstStyle/>
        <a:p>
          <a:endParaRPr lang="cs-CZ"/>
        </a:p>
      </dgm:t>
    </dgm:pt>
    <dgm:pt modelId="{33FB58F9-1F29-434B-9295-CFBC6E2277BA}">
      <dgm:prSet/>
      <dgm:spPr/>
      <dgm:t>
        <a:bodyPr/>
        <a:lstStyle/>
        <a:p>
          <a:r>
            <a:rPr lang="cs-CZ" dirty="0"/>
            <a:t>7. fáze</a:t>
          </a:r>
        </a:p>
      </dgm:t>
    </dgm:pt>
    <dgm:pt modelId="{C7F17B92-201F-452C-BE80-0D1BDE837C85}" type="parTrans" cxnId="{4451C2E3-96B4-4DAF-9684-ED0AB88A95E8}">
      <dgm:prSet/>
      <dgm:spPr/>
      <dgm:t>
        <a:bodyPr/>
        <a:lstStyle/>
        <a:p>
          <a:endParaRPr lang="cs-CZ"/>
        </a:p>
      </dgm:t>
    </dgm:pt>
    <dgm:pt modelId="{C28EF8A1-9D5B-4F98-9E70-E74D6FD4BD81}" type="sibTrans" cxnId="{4451C2E3-96B4-4DAF-9684-ED0AB88A95E8}">
      <dgm:prSet/>
      <dgm:spPr/>
      <dgm:t>
        <a:bodyPr/>
        <a:lstStyle/>
        <a:p>
          <a:endParaRPr lang="cs-CZ"/>
        </a:p>
      </dgm:t>
    </dgm:pt>
    <dgm:pt modelId="{74C71BE3-57D4-4EC8-A9AF-7C1622FB4600}">
      <dgm:prSet custT="1"/>
      <dgm:spPr/>
      <dgm:t>
        <a:bodyPr/>
        <a:lstStyle/>
        <a:p>
          <a:r>
            <a:rPr lang="cs-CZ" sz="1800" dirty="0">
              <a:latin typeface="Calibri" panose="020F0502020204030204" pitchFamily="34" charset="0"/>
              <a:cs typeface="Calibri" panose="020F0502020204030204" pitchFamily="34" charset="0"/>
            </a:rPr>
            <a:t>Kontrola dodatků / provedených změn v době udržitelnosti</a:t>
          </a:r>
        </a:p>
      </dgm:t>
    </dgm:pt>
    <dgm:pt modelId="{29D3C3AA-927D-41C0-B45B-BE1F2D7474B6}" type="parTrans" cxnId="{414DA204-3753-47D1-822E-859C413EA130}">
      <dgm:prSet/>
      <dgm:spPr/>
      <dgm:t>
        <a:bodyPr/>
        <a:lstStyle/>
        <a:p>
          <a:endParaRPr lang="cs-CZ"/>
        </a:p>
      </dgm:t>
    </dgm:pt>
    <dgm:pt modelId="{12FA3267-C37B-47F7-B762-DFB83DF41C82}" type="sibTrans" cxnId="{414DA204-3753-47D1-822E-859C413EA130}">
      <dgm:prSet/>
      <dgm:spPr/>
      <dgm:t>
        <a:bodyPr/>
        <a:lstStyle/>
        <a:p>
          <a:endParaRPr lang="cs-CZ"/>
        </a:p>
      </dgm:t>
    </dgm:pt>
    <dgm:pt modelId="{EC43BA53-7A4C-4900-BA6D-068621996995}" type="pres">
      <dgm:prSet presAssocID="{3F39A469-1D32-43AD-9DB6-57E708C2DF90}" presName="linearFlow" presStyleCnt="0">
        <dgm:presLayoutVars>
          <dgm:dir/>
          <dgm:animLvl val="lvl"/>
          <dgm:resizeHandles val="exact"/>
        </dgm:presLayoutVars>
      </dgm:prSet>
      <dgm:spPr/>
    </dgm:pt>
    <dgm:pt modelId="{3941550E-6E73-4C7C-94F9-7FA4726391FF}" type="pres">
      <dgm:prSet presAssocID="{006F731C-AC1D-4363-85D3-1AF27314463B}" presName="composite" presStyleCnt="0"/>
      <dgm:spPr/>
    </dgm:pt>
    <dgm:pt modelId="{DF87505E-9BE8-4DFE-AAE8-CFA848760476}" type="pres">
      <dgm:prSet presAssocID="{006F731C-AC1D-4363-85D3-1AF27314463B}" presName="parentText" presStyleLbl="alignNode1" presStyleIdx="0" presStyleCnt="7">
        <dgm:presLayoutVars>
          <dgm:chMax val="1"/>
          <dgm:bulletEnabled val="1"/>
        </dgm:presLayoutVars>
      </dgm:prSet>
      <dgm:spPr/>
    </dgm:pt>
    <dgm:pt modelId="{B2E5599F-7870-403F-8B3A-C681B6B16D15}" type="pres">
      <dgm:prSet presAssocID="{006F731C-AC1D-4363-85D3-1AF27314463B}" presName="descendantText" presStyleLbl="alignAcc1" presStyleIdx="0" presStyleCnt="7">
        <dgm:presLayoutVars>
          <dgm:bulletEnabled val="1"/>
        </dgm:presLayoutVars>
      </dgm:prSet>
      <dgm:spPr/>
    </dgm:pt>
    <dgm:pt modelId="{51902B51-E593-47B1-AF39-AF0A8FC90220}" type="pres">
      <dgm:prSet presAssocID="{58AC72C9-FD11-477C-9A4B-EB4ADB210B45}" presName="sp" presStyleCnt="0"/>
      <dgm:spPr/>
    </dgm:pt>
    <dgm:pt modelId="{D4496AA8-4A86-47F7-9630-590FD575D363}" type="pres">
      <dgm:prSet presAssocID="{23A449C2-3345-4C49-990E-E65441B2E7A4}" presName="composite" presStyleCnt="0"/>
      <dgm:spPr/>
    </dgm:pt>
    <dgm:pt modelId="{B7F8DF76-6C0C-48A7-91C7-39F7A32FF159}" type="pres">
      <dgm:prSet presAssocID="{23A449C2-3345-4C49-990E-E65441B2E7A4}" presName="parentText" presStyleLbl="alignNode1" presStyleIdx="1" presStyleCnt="7">
        <dgm:presLayoutVars>
          <dgm:chMax val="1"/>
          <dgm:bulletEnabled val="1"/>
        </dgm:presLayoutVars>
      </dgm:prSet>
      <dgm:spPr/>
    </dgm:pt>
    <dgm:pt modelId="{DE8709F2-E923-4626-B408-A6C63FF76F60}" type="pres">
      <dgm:prSet presAssocID="{23A449C2-3345-4C49-990E-E65441B2E7A4}" presName="descendantText" presStyleLbl="alignAcc1" presStyleIdx="1" presStyleCnt="7">
        <dgm:presLayoutVars>
          <dgm:bulletEnabled val="1"/>
        </dgm:presLayoutVars>
      </dgm:prSet>
      <dgm:spPr/>
    </dgm:pt>
    <dgm:pt modelId="{01D0AA50-3EAF-44C9-B59D-5851AEEA0072}" type="pres">
      <dgm:prSet presAssocID="{EE59E7C9-238F-4337-B814-D8A7422D009B}" presName="sp" presStyleCnt="0"/>
      <dgm:spPr/>
    </dgm:pt>
    <dgm:pt modelId="{640727D9-8260-48C0-973F-B6ACDB1A21C3}" type="pres">
      <dgm:prSet presAssocID="{60846F43-9E1D-4D78-BA1F-DCB8C1E4D199}" presName="composite" presStyleCnt="0"/>
      <dgm:spPr/>
    </dgm:pt>
    <dgm:pt modelId="{3E112618-E6B1-4C79-9EA9-C592C449328A}" type="pres">
      <dgm:prSet presAssocID="{60846F43-9E1D-4D78-BA1F-DCB8C1E4D199}" presName="parentText" presStyleLbl="alignNode1" presStyleIdx="2" presStyleCnt="7">
        <dgm:presLayoutVars>
          <dgm:chMax val="1"/>
          <dgm:bulletEnabled val="1"/>
        </dgm:presLayoutVars>
      </dgm:prSet>
      <dgm:spPr/>
    </dgm:pt>
    <dgm:pt modelId="{3EF87DE4-D9EF-41E6-9081-8C71D3A3CBC2}" type="pres">
      <dgm:prSet presAssocID="{60846F43-9E1D-4D78-BA1F-DCB8C1E4D199}" presName="descendantText" presStyleLbl="alignAcc1" presStyleIdx="2" presStyleCnt="7">
        <dgm:presLayoutVars>
          <dgm:bulletEnabled val="1"/>
        </dgm:presLayoutVars>
      </dgm:prSet>
      <dgm:spPr/>
    </dgm:pt>
    <dgm:pt modelId="{3AA1671C-7D53-4E93-816B-5B42FB1A2304}" type="pres">
      <dgm:prSet presAssocID="{1619C2C3-8C07-46A0-AE62-988CB7255910}" presName="sp" presStyleCnt="0"/>
      <dgm:spPr/>
    </dgm:pt>
    <dgm:pt modelId="{7983B004-A38A-4697-AB15-A3087507DDD5}" type="pres">
      <dgm:prSet presAssocID="{CFFFB974-1F33-4A0C-A0CD-E27BDB80E39B}" presName="composite" presStyleCnt="0"/>
      <dgm:spPr/>
    </dgm:pt>
    <dgm:pt modelId="{34AE0708-5404-45CA-9054-0B6698CBD1A6}" type="pres">
      <dgm:prSet presAssocID="{CFFFB974-1F33-4A0C-A0CD-E27BDB80E39B}" presName="parentText" presStyleLbl="alignNode1" presStyleIdx="3" presStyleCnt="7">
        <dgm:presLayoutVars>
          <dgm:chMax val="1"/>
          <dgm:bulletEnabled val="1"/>
        </dgm:presLayoutVars>
      </dgm:prSet>
      <dgm:spPr/>
    </dgm:pt>
    <dgm:pt modelId="{1C3C354B-FD5B-49FD-9DDF-2B775120F2A5}" type="pres">
      <dgm:prSet presAssocID="{CFFFB974-1F33-4A0C-A0CD-E27BDB80E39B}" presName="descendantText" presStyleLbl="alignAcc1" presStyleIdx="3" presStyleCnt="7">
        <dgm:presLayoutVars>
          <dgm:bulletEnabled val="1"/>
        </dgm:presLayoutVars>
      </dgm:prSet>
      <dgm:spPr/>
    </dgm:pt>
    <dgm:pt modelId="{28171288-E004-47ED-B6A9-7918B11D94B1}" type="pres">
      <dgm:prSet presAssocID="{2D357FC2-4B2A-49D6-B6B8-A63C9D1529DC}" presName="sp" presStyleCnt="0"/>
      <dgm:spPr/>
    </dgm:pt>
    <dgm:pt modelId="{8ED12F07-4E04-404B-8B96-1C644A85F2C7}" type="pres">
      <dgm:prSet presAssocID="{E8CA880F-3DB9-45DC-96EF-36EBE23123E9}" presName="composite" presStyleCnt="0"/>
      <dgm:spPr/>
    </dgm:pt>
    <dgm:pt modelId="{4FFD7B70-22BF-40B0-8EA6-0AD1CACF3CAF}" type="pres">
      <dgm:prSet presAssocID="{E8CA880F-3DB9-45DC-96EF-36EBE23123E9}" presName="parentText" presStyleLbl="alignNode1" presStyleIdx="4" presStyleCnt="7">
        <dgm:presLayoutVars>
          <dgm:chMax val="1"/>
          <dgm:bulletEnabled val="1"/>
        </dgm:presLayoutVars>
      </dgm:prSet>
      <dgm:spPr/>
    </dgm:pt>
    <dgm:pt modelId="{D94244C2-1B8E-46D1-A843-93B3BA77DE58}" type="pres">
      <dgm:prSet presAssocID="{E8CA880F-3DB9-45DC-96EF-36EBE23123E9}" presName="descendantText" presStyleLbl="alignAcc1" presStyleIdx="4" presStyleCnt="7">
        <dgm:presLayoutVars>
          <dgm:bulletEnabled val="1"/>
        </dgm:presLayoutVars>
      </dgm:prSet>
      <dgm:spPr/>
    </dgm:pt>
    <dgm:pt modelId="{73BBC59F-2999-44C8-99AC-32A15C0CCA06}" type="pres">
      <dgm:prSet presAssocID="{A28A32B2-137C-4417-94DC-BA01CB96CAB1}" presName="sp" presStyleCnt="0"/>
      <dgm:spPr/>
    </dgm:pt>
    <dgm:pt modelId="{0788AEFD-5F95-4C53-9E14-14BFB179F054}" type="pres">
      <dgm:prSet presAssocID="{B47E46AD-2742-4AB5-8C0D-27F163BFA677}" presName="composite" presStyleCnt="0"/>
      <dgm:spPr/>
    </dgm:pt>
    <dgm:pt modelId="{68412E67-0B66-4E3D-8710-75E336C77EB7}" type="pres">
      <dgm:prSet presAssocID="{B47E46AD-2742-4AB5-8C0D-27F163BFA677}" presName="parentText" presStyleLbl="alignNode1" presStyleIdx="5" presStyleCnt="7">
        <dgm:presLayoutVars>
          <dgm:chMax val="1"/>
          <dgm:bulletEnabled val="1"/>
        </dgm:presLayoutVars>
      </dgm:prSet>
      <dgm:spPr/>
    </dgm:pt>
    <dgm:pt modelId="{DBC773DC-DC83-468B-81D2-89296B46DFB8}" type="pres">
      <dgm:prSet presAssocID="{B47E46AD-2742-4AB5-8C0D-27F163BFA677}" presName="descendantText" presStyleLbl="alignAcc1" presStyleIdx="5" presStyleCnt="7">
        <dgm:presLayoutVars>
          <dgm:bulletEnabled val="1"/>
        </dgm:presLayoutVars>
      </dgm:prSet>
      <dgm:spPr/>
    </dgm:pt>
    <dgm:pt modelId="{A0DBF863-1688-40C2-833E-09E432465B67}" type="pres">
      <dgm:prSet presAssocID="{ABAD1AD1-B165-44C2-A566-CDB8A3C41BF9}" presName="sp" presStyleCnt="0"/>
      <dgm:spPr/>
    </dgm:pt>
    <dgm:pt modelId="{66A6186E-EC63-4810-8F68-178CFFED42C3}" type="pres">
      <dgm:prSet presAssocID="{33FB58F9-1F29-434B-9295-CFBC6E2277BA}" presName="composite" presStyleCnt="0"/>
      <dgm:spPr/>
    </dgm:pt>
    <dgm:pt modelId="{8685C34A-F491-47E5-B4E8-C117431058B5}" type="pres">
      <dgm:prSet presAssocID="{33FB58F9-1F29-434B-9295-CFBC6E2277BA}" presName="parentText" presStyleLbl="alignNode1" presStyleIdx="6" presStyleCnt="7">
        <dgm:presLayoutVars>
          <dgm:chMax val="1"/>
          <dgm:bulletEnabled val="1"/>
        </dgm:presLayoutVars>
      </dgm:prSet>
      <dgm:spPr/>
    </dgm:pt>
    <dgm:pt modelId="{D00060CB-01A6-44C4-906B-6AA5BD30B4B4}" type="pres">
      <dgm:prSet presAssocID="{33FB58F9-1F29-434B-9295-CFBC6E2277BA}" presName="descendantText" presStyleLbl="alignAcc1" presStyleIdx="6" presStyleCnt="7">
        <dgm:presLayoutVars>
          <dgm:bulletEnabled val="1"/>
        </dgm:presLayoutVars>
      </dgm:prSet>
      <dgm:spPr/>
    </dgm:pt>
  </dgm:ptLst>
  <dgm:cxnLst>
    <dgm:cxn modelId="{0202D503-5C86-4759-8DE3-D0F3026FB4D7}" type="presOf" srcId="{74C71BE3-57D4-4EC8-A9AF-7C1622FB4600}" destId="{D00060CB-01A6-44C4-906B-6AA5BD30B4B4}" srcOrd="0" destOrd="0" presId="urn:microsoft.com/office/officeart/2005/8/layout/chevron2"/>
    <dgm:cxn modelId="{414DA204-3753-47D1-822E-859C413EA130}" srcId="{33FB58F9-1F29-434B-9295-CFBC6E2277BA}" destId="{74C71BE3-57D4-4EC8-A9AF-7C1622FB4600}" srcOrd="0" destOrd="0" parTransId="{29D3C3AA-927D-41C0-B45B-BE1F2D7474B6}" sibTransId="{12FA3267-C37B-47F7-B762-DFB83DF41C82}"/>
    <dgm:cxn modelId="{E8222806-96DB-4D84-9E2E-9B0050B8401C}" type="presOf" srcId="{23A449C2-3345-4C49-990E-E65441B2E7A4}" destId="{B7F8DF76-6C0C-48A7-91C7-39F7A32FF159}" srcOrd="0" destOrd="0" presId="urn:microsoft.com/office/officeart/2005/8/layout/chevron2"/>
    <dgm:cxn modelId="{926C1708-745F-4666-9CEC-D14E2D1B5836}" srcId="{3F39A469-1D32-43AD-9DB6-57E708C2DF90}" destId="{B47E46AD-2742-4AB5-8C0D-27F163BFA677}" srcOrd="5" destOrd="0" parTransId="{7067D538-4A53-45B9-AFC2-1010B6720CD6}" sibTransId="{ABAD1AD1-B165-44C2-A566-CDB8A3C41BF9}"/>
    <dgm:cxn modelId="{A1ABA81E-1F49-430E-9F36-7B7DEE987F21}" srcId="{23A449C2-3345-4C49-990E-E65441B2E7A4}" destId="{721C0F9D-26CD-4BE9-A2AF-43CF61D3156A}" srcOrd="0" destOrd="0" parTransId="{A7A0FAB3-9E04-4268-BCA3-24CA73E7F89A}" sibTransId="{3F2C51D3-E713-48E5-8478-742C829CEED9}"/>
    <dgm:cxn modelId="{66FC222E-A115-4B49-8FB9-AD31161C091E}" srcId="{006F731C-AC1D-4363-85D3-1AF27314463B}" destId="{3FC73430-60AA-4CC7-8E30-F80FC9E8CC6E}" srcOrd="0" destOrd="0" parTransId="{B832EF2D-7FAC-4E6D-9B17-69058E886929}" sibTransId="{3F9114C1-BF93-4A9D-BC6E-3A32AADDD68A}"/>
    <dgm:cxn modelId="{3A47D630-F7DF-45DA-8EDD-15908FC42D64}" srcId="{3F39A469-1D32-43AD-9DB6-57E708C2DF90}" destId="{60846F43-9E1D-4D78-BA1F-DCB8C1E4D199}" srcOrd="2" destOrd="0" parTransId="{CA547B06-5A98-4FA9-82C1-41DACAF8E901}" sibTransId="{1619C2C3-8C07-46A0-AE62-988CB7255910}"/>
    <dgm:cxn modelId="{40E3163E-BAD4-435A-BCBE-EA20AD8D75FE}" type="presOf" srcId="{E8CA880F-3DB9-45DC-96EF-36EBE23123E9}" destId="{4FFD7B70-22BF-40B0-8EA6-0AD1CACF3CAF}" srcOrd="0" destOrd="0" presId="urn:microsoft.com/office/officeart/2005/8/layout/chevron2"/>
    <dgm:cxn modelId="{B1616A66-AD55-47BF-877D-D56DE00E4668}" type="presOf" srcId="{33FB58F9-1F29-434B-9295-CFBC6E2277BA}" destId="{8685C34A-F491-47E5-B4E8-C117431058B5}" srcOrd="0" destOrd="0" presId="urn:microsoft.com/office/officeart/2005/8/layout/chevron2"/>
    <dgm:cxn modelId="{1AC8E566-EF30-4132-8DF1-A5F666E5A868}" type="presOf" srcId="{3F39A469-1D32-43AD-9DB6-57E708C2DF90}" destId="{EC43BA53-7A4C-4900-BA6D-068621996995}" srcOrd="0" destOrd="0" presId="urn:microsoft.com/office/officeart/2005/8/layout/chevron2"/>
    <dgm:cxn modelId="{A80D6B68-D963-4FDF-AC43-82EC4ED95EAC}" srcId="{3F39A469-1D32-43AD-9DB6-57E708C2DF90}" destId="{CFFFB974-1F33-4A0C-A0CD-E27BDB80E39B}" srcOrd="3" destOrd="0" parTransId="{5B262DAA-725B-472C-BAAD-B14157E983FF}" sibTransId="{2D357FC2-4B2A-49D6-B6B8-A63C9D1529DC}"/>
    <dgm:cxn modelId="{FA14856B-4A0D-4C63-9CFB-FE0FBB28623A}" type="presOf" srcId="{CFFFB974-1F33-4A0C-A0CD-E27BDB80E39B}" destId="{34AE0708-5404-45CA-9054-0B6698CBD1A6}" srcOrd="0" destOrd="0" presId="urn:microsoft.com/office/officeart/2005/8/layout/chevron2"/>
    <dgm:cxn modelId="{F94F0B4C-0632-47BD-A8BD-A75CBA60F57A}" type="presOf" srcId="{36EA4103-6974-4E2C-80A9-A46FBBC01E6F}" destId="{D94244C2-1B8E-46D1-A843-93B3BA77DE58}" srcOrd="0" destOrd="0" presId="urn:microsoft.com/office/officeart/2005/8/layout/chevron2"/>
    <dgm:cxn modelId="{D16DA36F-00FF-410F-A430-55010B36D695}" srcId="{CFFFB974-1F33-4A0C-A0CD-E27BDB80E39B}" destId="{FE63E299-6596-415F-BB2C-71AC2262C98C}" srcOrd="0" destOrd="0" parTransId="{F81A3775-D30B-4F24-BB7D-8617F73EA3A1}" sibTransId="{AB3C37D4-3A49-4729-BD6C-3171774D4FDE}"/>
    <dgm:cxn modelId="{AEAC8451-E472-47A9-B1B4-4F3658223396}" type="presOf" srcId="{A5DE2507-2E82-4137-9E96-D41235AF5B5F}" destId="{DBC773DC-DC83-468B-81D2-89296B46DFB8}" srcOrd="0" destOrd="0" presId="urn:microsoft.com/office/officeart/2005/8/layout/chevron2"/>
    <dgm:cxn modelId="{D5294552-B1E2-4F06-B1F7-CF3A67D8FC48}" type="presOf" srcId="{721C0F9D-26CD-4BE9-A2AF-43CF61D3156A}" destId="{DE8709F2-E923-4626-B408-A6C63FF76F60}" srcOrd="0" destOrd="0" presId="urn:microsoft.com/office/officeart/2005/8/layout/chevron2"/>
    <dgm:cxn modelId="{E3297A7A-1496-4AB3-B2CD-3094B28D3933}" srcId="{E8CA880F-3DB9-45DC-96EF-36EBE23123E9}" destId="{36EA4103-6974-4E2C-80A9-A46FBBC01E6F}" srcOrd="0" destOrd="0" parTransId="{2BA3C4F1-9B10-4D73-B3B8-F10DA36A2706}" sibTransId="{0346B6B5-FFB1-40CF-9AA8-643209FA544D}"/>
    <dgm:cxn modelId="{EAB1CB7B-37AA-48C7-B414-0219ECDDAA24}" type="presOf" srcId="{3FC73430-60AA-4CC7-8E30-F80FC9E8CC6E}" destId="{B2E5599F-7870-403F-8B3A-C681B6B16D15}" srcOrd="0" destOrd="0" presId="urn:microsoft.com/office/officeart/2005/8/layout/chevron2"/>
    <dgm:cxn modelId="{8361E87B-4957-4F10-BE6E-32A1B861240B}" type="presOf" srcId="{53161DA6-61A0-4DBE-B23B-F2626E19CCA6}" destId="{3EF87DE4-D9EF-41E6-9081-8C71D3A3CBC2}" srcOrd="0" destOrd="0" presId="urn:microsoft.com/office/officeart/2005/8/layout/chevron2"/>
    <dgm:cxn modelId="{3BC61884-FD0D-4C4C-9094-5DDCF7A0DA6B}" srcId="{3F39A469-1D32-43AD-9DB6-57E708C2DF90}" destId="{E8CA880F-3DB9-45DC-96EF-36EBE23123E9}" srcOrd="4" destOrd="0" parTransId="{09BF7473-E55E-4225-8A3E-FEDCEB0AB2D1}" sibTransId="{A28A32B2-137C-4417-94DC-BA01CB96CAB1}"/>
    <dgm:cxn modelId="{99F7D185-4CA5-4877-B099-4E29FB6145AB}" type="presOf" srcId="{006F731C-AC1D-4363-85D3-1AF27314463B}" destId="{DF87505E-9BE8-4DFE-AAE8-CFA848760476}" srcOrd="0" destOrd="0" presId="urn:microsoft.com/office/officeart/2005/8/layout/chevron2"/>
    <dgm:cxn modelId="{80D1FE87-4F6E-42AC-AF89-1C52E78CCCEA}" srcId="{B47E46AD-2742-4AB5-8C0D-27F163BFA677}" destId="{A5DE2507-2E82-4137-9E96-D41235AF5B5F}" srcOrd="0" destOrd="0" parTransId="{500B49CE-052A-4742-A90D-650EA9467C10}" sibTransId="{EA21DC96-AC3E-4CB0-B2F5-A443BD99D1FF}"/>
    <dgm:cxn modelId="{FAA2EA8B-FDD2-4636-A614-F647E1008235}" srcId="{3F39A469-1D32-43AD-9DB6-57E708C2DF90}" destId="{006F731C-AC1D-4363-85D3-1AF27314463B}" srcOrd="0" destOrd="0" parTransId="{C9FAE397-1B6A-4461-AE3A-26FECC24F36A}" sibTransId="{58AC72C9-FD11-477C-9A4B-EB4ADB210B45}"/>
    <dgm:cxn modelId="{2AA8BD9A-8FF7-4D9C-A2E2-60193BB64D15}" srcId="{60846F43-9E1D-4D78-BA1F-DCB8C1E4D199}" destId="{53161DA6-61A0-4DBE-B23B-F2626E19CCA6}" srcOrd="0" destOrd="0" parTransId="{7394C4A2-EC3C-46FF-BD37-940F7F079434}" sibTransId="{AB5969D3-12DF-400D-AFF0-CC9BA760C5AB}"/>
    <dgm:cxn modelId="{3A8CA3C9-745C-44E1-8D1D-90BE8009CAA9}" srcId="{3F39A469-1D32-43AD-9DB6-57E708C2DF90}" destId="{23A449C2-3345-4C49-990E-E65441B2E7A4}" srcOrd="1" destOrd="0" parTransId="{4E0F1344-FF7B-4724-9EF0-38246A15B9BE}" sibTransId="{EE59E7C9-238F-4337-B814-D8A7422D009B}"/>
    <dgm:cxn modelId="{C5DB43DF-3AC7-407D-8857-7F5DAF4BB6F2}" type="presOf" srcId="{FE63E299-6596-415F-BB2C-71AC2262C98C}" destId="{1C3C354B-FD5B-49FD-9DDF-2B775120F2A5}" srcOrd="0" destOrd="0" presId="urn:microsoft.com/office/officeart/2005/8/layout/chevron2"/>
    <dgm:cxn modelId="{4451C2E3-96B4-4DAF-9684-ED0AB88A95E8}" srcId="{3F39A469-1D32-43AD-9DB6-57E708C2DF90}" destId="{33FB58F9-1F29-434B-9295-CFBC6E2277BA}" srcOrd="6" destOrd="0" parTransId="{C7F17B92-201F-452C-BE80-0D1BDE837C85}" sibTransId="{C28EF8A1-9D5B-4F98-9E70-E74D6FD4BD81}"/>
    <dgm:cxn modelId="{763726EA-51B3-44EF-AE04-74BB5AE20E57}" type="presOf" srcId="{B47E46AD-2742-4AB5-8C0D-27F163BFA677}" destId="{68412E67-0B66-4E3D-8710-75E336C77EB7}" srcOrd="0" destOrd="0" presId="urn:microsoft.com/office/officeart/2005/8/layout/chevron2"/>
    <dgm:cxn modelId="{B70041FB-0361-4EEE-A47E-58EFDA9BC2F4}" type="presOf" srcId="{60846F43-9E1D-4D78-BA1F-DCB8C1E4D199}" destId="{3E112618-E6B1-4C79-9EA9-C592C449328A}" srcOrd="0" destOrd="0" presId="urn:microsoft.com/office/officeart/2005/8/layout/chevron2"/>
    <dgm:cxn modelId="{09B4BF90-F2F2-46F5-9A22-8BBD7BCCD7AE}" type="presParOf" srcId="{EC43BA53-7A4C-4900-BA6D-068621996995}" destId="{3941550E-6E73-4C7C-94F9-7FA4726391FF}" srcOrd="0" destOrd="0" presId="urn:microsoft.com/office/officeart/2005/8/layout/chevron2"/>
    <dgm:cxn modelId="{34844A5D-8FF7-4D38-8CA6-FEB938FCB580}" type="presParOf" srcId="{3941550E-6E73-4C7C-94F9-7FA4726391FF}" destId="{DF87505E-9BE8-4DFE-AAE8-CFA848760476}" srcOrd="0" destOrd="0" presId="urn:microsoft.com/office/officeart/2005/8/layout/chevron2"/>
    <dgm:cxn modelId="{8020DBFC-2489-45D5-A6DB-EF0C46E34896}" type="presParOf" srcId="{3941550E-6E73-4C7C-94F9-7FA4726391FF}" destId="{B2E5599F-7870-403F-8B3A-C681B6B16D15}" srcOrd="1" destOrd="0" presId="urn:microsoft.com/office/officeart/2005/8/layout/chevron2"/>
    <dgm:cxn modelId="{0052DB35-CFD4-41A3-A532-E73C72158692}" type="presParOf" srcId="{EC43BA53-7A4C-4900-BA6D-068621996995}" destId="{51902B51-E593-47B1-AF39-AF0A8FC90220}" srcOrd="1" destOrd="0" presId="urn:microsoft.com/office/officeart/2005/8/layout/chevron2"/>
    <dgm:cxn modelId="{EE072AB4-BE47-4A6C-8DB8-7015070F7095}" type="presParOf" srcId="{EC43BA53-7A4C-4900-BA6D-068621996995}" destId="{D4496AA8-4A86-47F7-9630-590FD575D363}" srcOrd="2" destOrd="0" presId="urn:microsoft.com/office/officeart/2005/8/layout/chevron2"/>
    <dgm:cxn modelId="{972BDEFB-192E-44DC-922B-0922BEF706CD}" type="presParOf" srcId="{D4496AA8-4A86-47F7-9630-590FD575D363}" destId="{B7F8DF76-6C0C-48A7-91C7-39F7A32FF159}" srcOrd="0" destOrd="0" presId="urn:microsoft.com/office/officeart/2005/8/layout/chevron2"/>
    <dgm:cxn modelId="{2726731C-0941-40F4-9096-26DA503F4788}" type="presParOf" srcId="{D4496AA8-4A86-47F7-9630-590FD575D363}" destId="{DE8709F2-E923-4626-B408-A6C63FF76F60}" srcOrd="1" destOrd="0" presId="urn:microsoft.com/office/officeart/2005/8/layout/chevron2"/>
    <dgm:cxn modelId="{DCE1425D-1F60-47C1-9385-AF620F779E60}" type="presParOf" srcId="{EC43BA53-7A4C-4900-BA6D-068621996995}" destId="{01D0AA50-3EAF-44C9-B59D-5851AEEA0072}" srcOrd="3" destOrd="0" presId="urn:microsoft.com/office/officeart/2005/8/layout/chevron2"/>
    <dgm:cxn modelId="{BFE39F7C-C9CB-40C8-BDC0-8CA60AF19A16}" type="presParOf" srcId="{EC43BA53-7A4C-4900-BA6D-068621996995}" destId="{640727D9-8260-48C0-973F-B6ACDB1A21C3}" srcOrd="4" destOrd="0" presId="urn:microsoft.com/office/officeart/2005/8/layout/chevron2"/>
    <dgm:cxn modelId="{625E0CF6-55CC-497F-9C80-36B59B9FAEA2}" type="presParOf" srcId="{640727D9-8260-48C0-973F-B6ACDB1A21C3}" destId="{3E112618-E6B1-4C79-9EA9-C592C449328A}" srcOrd="0" destOrd="0" presId="urn:microsoft.com/office/officeart/2005/8/layout/chevron2"/>
    <dgm:cxn modelId="{EE54764D-26E7-4EB4-95F3-87C05B158431}" type="presParOf" srcId="{640727D9-8260-48C0-973F-B6ACDB1A21C3}" destId="{3EF87DE4-D9EF-41E6-9081-8C71D3A3CBC2}" srcOrd="1" destOrd="0" presId="urn:microsoft.com/office/officeart/2005/8/layout/chevron2"/>
    <dgm:cxn modelId="{954A57F6-507F-4C8A-AE7B-B519634C4E8D}" type="presParOf" srcId="{EC43BA53-7A4C-4900-BA6D-068621996995}" destId="{3AA1671C-7D53-4E93-816B-5B42FB1A2304}" srcOrd="5" destOrd="0" presId="urn:microsoft.com/office/officeart/2005/8/layout/chevron2"/>
    <dgm:cxn modelId="{4F49F2E1-68CA-4665-BEC5-CFB698D937EB}" type="presParOf" srcId="{EC43BA53-7A4C-4900-BA6D-068621996995}" destId="{7983B004-A38A-4697-AB15-A3087507DDD5}" srcOrd="6" destOrd="0" presId="urn:microsoft.com/office/officeart/2005/8/layout/chevron2"/>
    <dgm:cxn modelId="{CD44AECE-7867-4F72-B94F-6A35AFCB1A6E}" type="presParOf" srcId="{7983B004-A38A-4697-AB15-A3087507DDD5}" destId="{34AE0708-5404-45CA-9054-0B6698CBD1A6}" srcOrd="0" destOrd="0" presId="urn:microsoft.com/office/officeart/2005/8/layout/chevron2"/>
    <dgm:cxn modelId="{7C5A853C-7123-4709-9744-8AF3EAE4B4DD}" type="presParOf" srcId="{7983B004-A38A-4697-AB15-A3087507DDD5}" destId="{1C3C354B-FD5B-49FD-9DDF-2B775120F2A5}" srcOrd="1" destOrd="0" presId="urn:microsoft.com/office/officeart/2005/8/layout/chevron2"/>
    <dgm:cxn modelId="{59FFF35D-4F95-4CFC-A7CD-A35AD5C1C265}" type="presParOf" srcId="{EC43BA53-7A4C-4900-BA6D-068621996995}" destId="{28171288-E004-47ED-B6A9-7918B11D94B1}" srcOrd="7" destOrd="0" presId="urn:microsoft.com/office/officeart/2005/8/layout/chevron2"/>
    <dgm:cxn modelId="{DA49BF06-AE72-47EF-9EEE-976F12F102C2}" type="presParOf" srcId="{EC43BA53-7A4C-4900-BA6D-068621996995}" destId="{8ED12F07-4E04-404B-8B96-1C644A85F2C7}" srcOrd="8" destOrd="0" presId="urn:microsoft.com/office/officeart/2005/8/layout/chevron2"/>
    <dgm:cxn modelId="{D74F112F-6341-41FD-96F4-FA9B67CEECA1}" type="presParOf" srcId="{8ED12F07-4E04-404B-8B96-1C644A85F2C7}" destId="{4FFD7B70-22BF-40B0-8EA6-0AD1CACF3CAF}" srcOrd="0" destOrd="0" presId="urn:microsoft.com/office/officeart/2005/8/layout/chevron2"/>
    <dgm:cxn modelId="{B20B76AF-D21F-41D0-8BA9-F0F75DA31103}" type="presParOf" srcId="{8ED12F07-4E04-404B-8B96-1C644A85F2C7}" destId="{D94244C2-1B8E-46D1-A843-93B3BA77DE58}" srcOrd="1" destOrd="0" presId="urn:microsoft.com/office/officeart/2005/8/layout/chevron2"/>
    <dgm:cxn modelId="{92E8427D-69A9-499B-A087-D0CEB7471B7F}" type="presParOf" srcId="{EC43BA53-7A4C-4900-BA6D-068621996995}" destId="{73BBC59F-2999-44C8-99AC-32A15C0CCA06}" srcOrd="9" destOrd="0" presId="urn:microsoft.com/office/officeart/2005/8/layout/chevron2"/>
    <dgm:cxn modelId="{0EC543C0-41C1-4403-90D5-438D22D3B945}" type="presParOf" srcId="{EC43BA53-7A4C-4900-BA6D-068621996995}" destId="{0788AEFD-5F95-4C53-9E14-14BFB179F054}" srcOrd="10" destOrd="0" presId="urn:microsoft.com/office/officeart/2005/8/layout/chevron2"/>
    <dgm:cxn modelId="{28C1D731-167D-41A7-8BF3-7A5AD0EBA516}" type="presParOf" srcId="{0788AEFD-5F95-4C53-9E14-14BFB179F054}" destId="{68412E67-0B66-4E3D-8710-75E336C77EB7}" srcOrd="0" destOrd="0" presId="urn:microsoft.com/office/officeart/2005/8/layout/chevron2"/>
    <dgm:cxn modelId="{68543634-FFD3-4743-ACE5-0B9437158950}" type="presParOf" srcId="{0788AEFD-5F95-4C53-9E14-14BFB179F054}" destId="{DBC773DC-DC83-468B-81D2-89296B46DFB8}" srcOrd="1" destOrd="0" presId="urn:microsoft.com/office/officeart/2005/8/layout/chevron2"/>
    <dgm:cxn modelId="{A9F2865C-93DD-48F8-8402-E5179C5EB7CF}" type="presParOf" srcId="{EC43BA53-7A4C-4900-BA6D-068621996995}" destId="{A0DBF863-1688-40C2-833E-09E432465B67}" srcOrd="11" destOrd="0" presId="urn:microsoft.com/office/officeart/2005/8/layout/chevron2"/>
    <dgm:cxn modelId="{3C336F1B-D0BA-4A36-AF09-84F0F0FC6C8A}" type="presParOf" srcId="{EC43BA53-7A4C-4900-BA6D-068621996995}" destId="{66A6186E-EC63-4810-8F68-178CFFED42C3}" srcOrd="12" destOrd="0" presId="urn:microsoft.com/office/officeart/2005/8/layout/chevron2"/>
    <dgm:cxn modelId="{C6AD1106-0976-4FDA-8CBC-F746FA70B150}" type="presParOf" srcId="{66A6186E-EC63-4810-8F68-178CFFED42C3}" destId="{8685C34A-F491-47E5-B4E8-C117431058B5}" srcOrd="0" destOrd="0" presId="urn:microsoft.com/office/officeart/2005/8/layout/chevron2"/>
    <dgm:cxn modelId="{4359ABB3-4AF2-4C7A-B194-79F371FD6CB3}" type="presParOf" srcId="{66A6186E-EC63-4810-8F68-178CFFED42C3}" destId="{D00060CB-01A6-44C4-906B-6AA5BD30B4B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576886" y="1343"/>
          <a:ext cx="3039502"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Před podáním projektové žádosti</a:t>
          </a:r>
        </a:p>
      </dsp:txBody>
      <dsp:txXfrm>
        <a:off x="1099622" y="1343"/>
        <a:ext cx="1994030" cy="1045472"/>
      </dsp:txXfrm>
    </dsp:sp>
    <dsp:sp modelId="{9730006B-06FB-449F-9FCC-483A01C614F4}">
      <dsp:nvSpPr>
        <dsp:cNvPr id="0" name=""/>
        <dsp:cNvSpPr/>
      </dsp:nvSpPr>
      <dsp:spPr>
        <a:xfrm>
          <a:off x="3276610" y="90208"/>
          <a:ext cx="295142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710481" y="90208"/>
        <a:ext cx="2083687" cy="867742"/>
      </dsp:txXfrm>
    </dsp:sp>
    <dsp:sp modelId="{7EF1ED78-C86B-4E1A-8984-46F76D670988}">
      <dsp:nvSpPr>
        <dsp:cNvPr id="0" name=""/>
        <dsp:cNvSpPr/>
      </dsp:nvSpPr>
      <dsp:spPr>
        <a:xfrm>
          <a:off x="5924330" y="90208"/>
          <a:ext cx="2438594"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Dotazy jsou podávány prostřednictvím konzultačního servisu Centra - </a:t>
          </a:r>
          <a:r>
            <a:rPr lang="cs-CZ" sz="1100" kern="12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kern="1200" dirty="0">
              <a:latin typeface="Calibri" panose="020F0502020204030204" pitchFamily="34" charset="0"/>
              <a:cs typeface="Calibri" panose="020F0502020204030204" pitchFamily="34" charset="0"/>
            </a:rPr>
            <a:t> </a:t>
          </a:r>
        </a:p>
      </dsp:txBody>
      <dsp:txXfrm>
        <a:off x="6358201" y="90208"/>
        <a:ext cx="1570852" cy="867742"/>
      </dsp:txXfrm>
    </dsp:sp>
    <dsp:sp modelId="{88DEEED9-8DEA-4EC7-899E-DBFFE700EAC9}">
      <dsp:nvSpPr>
        <dsp:cNvPr id="0" name=""/>
        <dsp:cNvSpPr/>
      </dsp:nvSpPr>
      <dsp:spPr>
        <a:xfrm>
          <a:off x="576886" y="1193181"/>
          <a:ext cx="2993527"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před vznikem povinnosti předkládat dokumentaci k VZ</a:t>
          </a:r>
        </a:p>
      </dsp:txBody>
      <dsp:txXfrm>
        <a:off x="1099622" y="1193181"/>
        <a:ext cx="1948055" cy="1045472"/>
      </dsp:txXfrm>
    </dsp:sp>
    <dsp:sp modelId="{E13B5AD4-E6A8-4AE6-9B54-F2AA3962C6F5}">
      <dsp:nvSpPr>
        <dsp:cNvPr id="0" name=""/>
        <dsp:cNvSpPr/>
      </dsp:nvSpPr>
      <dsp:spPr>
        <a:xfrm>
          <a:off x="3230635" y="1282046"/>
          <a:ext cx="295628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664506" y="1282046"/>
        <a:ext cx="2088547" cy="867742"/>
      </dsp:txXfrm>
    </dsp:sp>
    <dsp:sp modelId="{D3CC879D-E76F-45FC-BD03-59A5CB4593D8}">
      <dsp:nvSpPr>
        <dsp:cNvPr id="0" name=""/>
        <dsp:cNvSpPr/>
      </dsp:nvSpPr>
      <dsp:spPr>
        <a:xfrm>
          <a:off x="5882428" y="1282046"/>
          <a:ext cx="252113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 se s dotazem obrací na svého manažera projektu prostřednictvím MS2014+</a:t>
          </a:r>
        </a:p>
      </dsp:txBody>
      <dsp:txXfrm>
        <a:off x="6316299" y="1282046"/>
        <a:ext cx="1653396" cy="867742"/>
      </dsp:txXfrm>
    </dsp:sp>
    <dsp:sp modelId="{FCB15C55-ABCE-44D6-B687-8F11270C5BD8}">
      <dsp:nvSpPr>
        <dsp:cNvPr id="0" name=""/>
        <dsp:cNvSpPr/>
      </dsp:nvSpPr>
      <dsp:spPr>
        <a:xfrm>
          <a:off x="576886" y="2385020"/>
          <a:ext cx="2922539"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po vzniku povinnosti předkládat dokumentaci k VZ</a:t>
          </a:r>
        </a:p>
      </dsp:txBody>
      <dsp:txXfrm>
        <a:off x="1099622" y="2385020"/>
        <a:ext cx="1877067" cy="1045472"/>
      </dsp:txXfrm>
    </dsp:sp>
    <dsp:sp modelId="{BAB3D67B-10E9-4D93-B973-A08A225EAC94}">
      <dsp:nvSpPr>
        <dsp:cNvPr id="0" name=""/>
        <dsp:cNvSpPr/>
      </dsp:nvSpPr>
      <dsp:spPr>
        <a:xfrm>
          <a:off x="3159648" y="2473885"/>
          <a:ext cx="305440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Probíhá kontrola veřejné zakázky na základě dokumentace předložené žadatelem/příjemcem</a:t>
          </a:r>
        </a:p>
      </dsp:txBody>
      <dsp:txXfrm>
        <a:off x="3593519" y="2473885"/>
        <a:ext cx="2186666" cy="867742"/>
      </dsp:txXfrm>
    </dsp:sp>
    <dsp:sp modelId="{F7E9775C-EA76-402A-B0E9-FB302DB57E2D}">
      <dsp:nvSpPr>
        <dsp:cNvPr id="0" name=""/>
        <dsp:cNvSpPr/>
      </dsp:nvSpPr>
      <dsp:spPr>
        <a:xfrm>
          <a:off x="5910347" y="2473885"/>
          <a:ext cx="249399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Žadatel/příjemce předkládá dokumentaci ke kontrole prostřednictvím MS2014+</a:t>
          </a:r>
        </a:p>
      </dsp:txBody>
      <dsp:txXfrm>
        <a:off x="6344218" y="2473885"/>
        <a:ext cx="1626257" cy="867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505E-9BE8-4DFE-AAE8-CFA848760476}">
      <dsp:nvSpPr>
        <dsp:cNvPr id="0" name=""/>
        <dsp:cNvSpPr/>
      </dsp:nvSpPr>
      <dsp:spPr>
        <a:xfrm rot="5400000">
          <a:off x="-111039" y="115992"/>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1. fáze</a:t>
          </a:r>
        </a:p>
      </dsp:txBody>
      <dsp:txXfrm rot="-5400000">
        <a:off x="2" y="264045"/>
        <a:ext cx="518185" cy="222080"/>
      </dsp:txXfrm>
    </dsp:sp>
    <dsp:sp modelId="{B2E5599F-7870-403F-8B3A-C681B6B16D15}">
      <dsp:nvSpPr>
        <dsp:cNvPr id="0" name=""/>
        <dsp:cNvSpPr/>
      </dsp:nvSpPr>
      <dsp:spPr>
        <a:xfrm rot="5400000">
          <a:off x="3694449" y="-3171310"/>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zadávacích podmínek před zahájením ZŘ</a:t>
          </a:r>
        </a:p>
      </dsp:txBody>
      <dsp:txXfrm rot="-5400000">
        <a:off x="518186" y="28442"/>
        <a:ext cx="6810210" cy="434194"/>
      </dsp:txXfrm>
    </dsp:sp>
    <dsp:sp modelId="{B7F8DF76-6C0C-48A7-91C7-39F7A32FF159}">
      <dsp:nvSpPr>
        <dsp:cNvPr id="0" name=""/>
        <dsp:cNvSpPr/>
      </dsp:nvSpPr>
      <dsp:spPr>
        <a:xfrm rot="5400000">
          <a:off x="-111039" y="771594"/>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2. fáze</a:t>
          </a:r>
        </a:p>
      </dsp:txBody>
      <dsp:txXfrm rot="-5400000">
        <a:off x="2" y="919647"/>
        <a:ext cx="518185" cy="222080"/>
      </dsp:txXfrm>
    </dsp:sp>
    <dsp:sp modelId="{DE8709F2-E923-4626-B408-A6C63FF76F60}">
      <dsp:nvSpPr>
        <dsp:cNvPr id="0" name=""/>
        <dsp:cNvSpPr/>
      </dsp:nvSpPr>
      <dsp:spPr>
        <a:xfrm rot="5400000">
          <a:off x="3694449" y="-2515708"/>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průběhu ZŘ před podpisem smlouvy</a:t>
          </a:r>
        </a:p>
      </dsp:txBody>
      <dsp:txXfrm rot="-5400000">
        <a:off x="518186" y="684044"/>
        <a:ext cx="6810210" cy="434194"/>
      </dsp:txXfrm>
    </dsp:sp>
    <dsp:sp modelId="{3E112618-E6B1-4C79-9EA9-C592C449328A}">
      <dsp:nvSpPr>
        <dsp:cNvPr id="0" name=""/>
        <dsp:cNvSpPr/>
      </dsp:nvSpPr>
      <dsp:spPr>
        <a:xfrm rot="5400000">
          <a:off x="-111039" y="1427196"/>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3. fáze</a:t>
          </a:r>
        </a:p>
      </dsp:txBody>
      <dsp:txXfrm rot="-5400000">
        <a:off x="2" y="1575249"/>
        <a:ext cx="518185" cy="222080"/>
      </dsp:txXfrm>
    </dsp:sp>
    <dsp:sp modelId="{3EF87DE4-D9EF-41E6-9081-8C71D3A3CBC2}">
      <dsp:nvSpPr>
        <dsp:cNvPr id="0" name=""/>
        <dsp:cNvSpPr/>
      </dsp:nvSpPr>
      <dsp:spPr>
        <a:xfrm rot="5400000">
          <a:off x="3694449" y="-1860106"/>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dokončení ZŘ po podpisu smlouvy</a:t>
          </a:r>
        </a:p>
      </dsp:txBody>
      <dsp:txXfrm rot="-5400000">
        <a:off x="518186" y="1339646"/>
        <a:ext cx="6810210" cy="434194"/>
      </dsp:txXfrm>
    </dsp:sp>
    <dsp:sp modelId="{34AE0708-5404-45CA-9054-0B6698CBD1A6}">
      <dsp:nvSpPr>
        <dsp:cNvPr id="0" name=""/>
        <dsp:cNvSpPr/>
      </dsp:nvSpPr>
      <dsp:spPr>
        <a:xfrm rot="5400000">
          <a:off x="-111039" y="2082799"/>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4. fáze</a:t>
          </a:r>
        </a:p>
      </dsp:txBody>
      <dsp:txXfrm rot="-5400000">
        <a:off x="2" y="2230852"/>
        <a:ext cx="518185" cy="222080"/>
      </dsp:txXfrm>
    </dsp:sp>
    <dsp:sp modelId="{1C3C354B-FD5B-49FD-9DDF-2B775120F2A5}">
      <dsp:nvSpPr>
        <dsp:cNvPr id="0" name=""/>
        <dsp:cNvSpPr/>
      </dsp:nvSpPr>
      <dsp:spPr>
        <a:xfrm rot="5400000">
          <a:off x="3694449" y="-1204504"/>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dodatku ke smlouvě před jeho uzavřením</a:t>
          </a:r>
        </a:p>
      </dsp:txBody>
      <dsp:txXfrm rot="-5400000">
        <a:off x="518186" y="1995248"/>
        <a:ext cx="6810210" cy="434194"/>
      </dsp:txXfrm>
    </dsp:sp>
    <dsp:sp modelId="{4FFD7B70-22BF-40B0-8EA6-0AD1CACF3CAF}">
      <dsp:nvSpPr>
        <dsp:cNvPr id="0" name=""/>
        <dsp:cNvSpPr/>
      </dsp:nvSpPr>
      <dsp:spPr>
        <a:xfrm rot="5400000">
          <a:off x="-111039" y="2738401"/>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5. fáze</a:t>
          </a:r>
        </a:p>
      </dsp:txBody>
      <dsp:txXfrm rot="-5400000">
        <a:off x="2" y="2886454"/>
        <a:ext cx="518185" cy="222080"/>
      </dsp:txXfrm>
    </dsp:sp>
    <dsp:sp modelId="{D94244C2-1B8E-46D1-A843-93B3BA77DE58}">
      <dsp:nvSpPr>
        <dsp:cNvPr id="0" name=""/>
        <dsp:cNvSpPr/>
      </dsp:nvSpPr>
      <dsp:spPr>
        <a:xfrm rot="5400000">
          <a:off x="3694449" y="-548901"/>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uzavřeného dodatku ke smlouvě</a:t>
          </a:r>
        </a:p>
      </dsp:txBody>
      <dsp:txXfrm rot="-5400000">
        <a:off x="518186" y="2650851"/>
        <a:ext cx="6810210" cy="434194"/>
      </dsp:txXfrm>
    </dsp:sp>
    <dsp:sp modelId="{68412E67-0B66-4E3D-8710-75E336C77EB7}">
      <dsp:nvSpPr>
        <dsp:cNvPr id="0" name=""/>
        <dsp:cNvSpPr/>
      </dsp:nvSpPr>
      <dsp:spPr>
        <a:xfrm rot="5400000">
          <a:off x="-111039" y="3394003"/>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6. fáze</a:t>
          </a:r>
        </a:p>
      </dsp:txBody>
      <dsp:txXfrm rot="-5400000">
        <a:off x="2" y="3542056"/>
        <a:ext cx="518185" cy="222080"/>
      </dsp:txXfrm>
    </dsp:sp>
    <dsp:sp modelId="{DBC773DC-DC83-468B-81D2-89296B46DFB8}">
      <dsp:nvSpPr>
        <dsp:cNvPr id="0" name=""/>
        <dsp:cNvSpPr/>
      </dsp:nvSpPr>
      <dsp:spPr>
        <a:xfrm rot="5400000">
          <a:off x="3694449" y="106700"/>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dodatků / provedených změn smlouvy identifikovaných při ŽOP</a:t>
          </a:r>
        </a:p>
      </dsp:txBody>
      <dsp:txXfrm rot="-5400000">
        <a:off x="518186" y="3306453"/>
        <a:ext cx="6810210" cy="434194"/>
      </dsp:txXfrm>
    </dsp:sp>
    <dsp:sp modelId="{8685C34A-F491-47E5-B4E8-C117431058B5}">
      <dsp:nvSpPr>
        <dsp:cNvPr id="0" name=""/>
        <dsp:cNvSpPr/>
      </dsp:nvSpPr>
      <dsp:spPr>
        <a:xfrm rot="5400000">
          <a:off x="-111039" y="4049605"/>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7. fáze</a:t>
          </a:r>
        </a:p>
      </dsp:txBody>
      <dsp:txXfrm rot="-5400000">
        <a:off x="2" y="4197658"/>
        <a:ext cx="518185" cy="222080"/>
      </dsp:txXfrm>
    </dsp:sp>
    <dsp:sp modelId="{D00060CB-01A6-44C4-906B-6AA5BD30B4B4}">
      <dsp:nvSpPr>
        <dsp:cNvPr id="0" name=""/>
        <dsp:cNvSpPr/>
      </dsp:nvSpPr>
      <dsp:spPr>
        <a:xfrm rot="5400000">
          <a:off x="3694449" y="762302"/>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dodatků / provedených změn v době udržitelnosti</a:t>
          </a:r>
        </a:p>
      </dsp:txBody>
      <dsp:txXfrm rot="-5400000">
        <a:off x="518186" y="3962055"/>
        <a:ext cx="6810210" cy="4341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4/17/2023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4/17/2023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A35AD-0B81-F94A-83A1-9125CBB4FF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93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17</a:t>
            </a:fld>
            <a:endParaRPr lang="en-US"/>
          </a:p>
        </p:txBody>
      </p:sp>
    </p:spTree>
    <p:extLst>
      <p:ext uri="{BB962C8B-B14F-4D97-AF65-F5344CB8AC3E}">
        <p14:creationId xmlns:p14="http://schemas.microsoft.com/office/powerpoint/2010/main" val="114643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18</a:t>
            </a:fld>
            <a:endParaRPr lang="en-US"/>
          </a:p>
        </p:txBody>
      </p:sp>
    </p:spTree>
    <p:extLst>
      <p:ext uri="{BB962C8B-B14F-4D97-AF65-F5344CB8AC3E}">
        <p14:creationId xmlns:p14="http://schemas.microsoft.com/office/powerpoint/2010/main" val="250505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19</a:t>
            </a:fld>
            <a:endParaRPr lang="en-US"/>
          </a:p>
        </p:txBody>
      </p:sp>
    </p:spTree>
    <p:extLst>
      <p:ext uri="{BB962C8B-B14F-4D97-AF65-F5344CB8AC3E}">
        <p14:creationId xmlns:p14="http://schemas.microsoft.com/office/powerpoint/2010/main" val="24664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20</a:t>
            </a:fld>
            <a:endParaRPr lang="en-US"/>
          </a:p>
        </p:txBody>
      </p:sp>
    </p:spTree>
    <p:extLst>
      <p:ext uri="{BB962C8B-B14F-4D97-AF65-F5344CB8AC3E}">
        <p14:creationId xmlns:p14="http://schemas.microsoft.com/office/powerpoint/2010/main" val="132330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21</a:t>
            </a:fld>
            <a:endParaRPr lang="en-US"/>
          </a:p>
        </p:txBody>
      </p:sp>
    </p:spTree>
    <p:extLst>
      <p:ext uri="{BB962C8B-B14F-4D97-AF65-F5344CB8AC3E}">
        <p14:creationId xmlns:p14="http://schemas.microsoft.com/office/powerpoint/2010/main" val="363192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22</a:t>
            </a:fld>
            <a:endParaRPr lang="en-US"/>
          </a:p>
        </p:txBody>
      </p:sp>
    </p:spTree>
    <p:extLst>
      <p:ext uri="{BB962C8B-B14F-4D97-AF65-F5344CB8AC3E}">
        <p14:creationId xmlns:p14="http://schemas.microsoft.com/office/powerpoint/2010/main" val="4246210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23</a:t>
            </a:fld>
            <a:endParaRPr lang="en-US"/>
          </a:p>
        </p:txBody>
      </p:sp>
    </p:spTree>
    <p:extLst>
      <p:ext uri="{BB962C8B-B14F-4D97-AF65-F5344CB8AC3E}">
        <p14:creationId xmlns:p14="http://schemas.microsoft.com/office/powerpoint/2010/main" val="118653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24</a:t>
            </a:fld>
            <a:endParaRPr lang="en-US"/>
          </a:p>
        </p:txBody>
      </p:sp>
    </p:spTree>
    <p:extLst>
      <p:ext uri="{BB962C8B-B14F-4D97-AF65-F5344CB8AC3E}">
        <p14:creationId xmlns:p14="http://schemas.microsoft.com/office/powerpoint/2010/main" val="111201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dirty="0"/>
          </a:p>
        </p:txBody>
      </p:sp>
    </p:spTree>
    <p:extLst>
      <p:ext uri="{BB962C8B-B14F-4D97-AF65-F5344CB8AC3E}">
        <p14:creationId xmlns:p14="http://schemas.microsoft.com/office/powerpoint/2010/main" val="306791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25</a:t>
            </a:fld>
            <a:endParaRPr lang="en-US"/>
          </a:p>
        </p:txBody>
      </p:sp>
    </p:spTree>
    <p:extLst>
      <p:ext uri="{BB962C8B-B14F-4D97-AF65-F5344CB8AC3E}">
        <p14:creationId xmlns:p14="http://schemas.microsoft.com/office/powerpoint/2010/main" val="213516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26</a:t>
            </a:fld>
            <a:endParaRPr lang="en-US"/>
          </a:p>
        </p:txBody>
      </p:sp>
    </p:spTree>
    <p:extLst>
      <p:ext uri="{BB962C8B-B14F-4D97-AF65-F5344CB8AC3E}">
        <p14:creationId xmlns:p14="http://schemas.microsoft.com/office/powerpoint/2010/main" val="42458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27</a:t>
            </a:fld>
            <a:endParaRPr lang="en-US"/>
          </a:p>
        </p:txBody>
      </p:sp>
    </p:spTree>
    <p:extLst>
      <p:ext uri="{BB962C8B-B14F-4D97-AF65-F5344CB8AC3E}">
        <p14:creationId xmlns:p14="http://schemas.microsoft.com/office/powerpoint/2010/main" val="135005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29</a:t>
            </a:fld>
            <a:endParaRPr lang="en-US"/>
          </a:p>
        </p:txBody>
      </p:sp>
    </p:spTree>
    <p:extLst>
      <p:ext uri="{BB962C8B-B14F-4D97-AF65-F5344CB8AC3E}">
        <p14:creationId xmlns:p14="http://schemas.microsoft.com/office/powerpoint/2010/main" val="2913000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30</a:t>
            </a:fld>
            <a:endParaRPr lang="en-US"/>
          </a:p>
        </p:txBody>
      </p:sp>
    </p:spTree>
    <p:extLst>
      <p:ext uri="{BB962C8B-B14F-4D97-AF65-F5344CB8AC3E}">
        <p14:creationId xmlns:p14="http://schemas.microsoft.com/office/powerpoint/2010/main" val="343168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32</a:t>
            </a:fld>
            <a:endParaRPr lang="en-US"/>
          </a:p>
        </p:txBody>
      </p:sp>
    </p:spTree>
    <p:extLst>
      <p:ext uri="{BB962C8B-B14F-4D97-AF65-F5344CB8AC3E}">
        <p14:creationId xmlns:p14="http://schemas.microsoft.com/office/powerpoint/2010/main" val="2175203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33</a:t>
            </a:fld>
            <a:endParaRPr lang="en-US"/>
          </a:p>
        </p:txBody>
      </p:sp>
    </p:spTree>
    <p:extLst>
      <p:ext uri="{BB962C8B-B14F-4D97-AF65-F5344CB8AC3E}">
        <p14:creationId xmlns:p14="http://schemas.microsoft.com/office/powerpoint/2010/main" val="3573876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34</a:t>
            </a:fld>
            <a:endParaRPr lang="en-US"/>
          </a:p>
        </p:txBody>
      </p:sp>
    </p:spTree>
    <p:extLst>
      <p:ext uri="{BB962C8B-B14F-4D97-AF65-F5344CB8AC3E}">
        <p14:creationId xmlns:p14="http://schemas.microsoft.com/office/powerpoint/2010/main" val="1606916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36</a:t>
            </a:fld>
            <a:endParaRPr lang="en-US"/>
          </a:p>
        </p:txBody>
      </p:sp>
    </p:spTree>
    <p:extLst>
      <p:ext uri="{BB962C8B-B14F-4D97-AF65-F5344CB8AC3E}">
        <p14:creationId xmlns:p14="http://schemas.microsoft.com/office/powerpoint/2010/main" val="2802007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37</a:t>
            </a:fld>
            <a:endParaRPr lang="en-US"/>
          </a:p>
        </p:txBody>
      </p:sp>
    </p:spTree>
    <p:extLst>
      <p:ext uri="{BB962C8B-B14F-4D97-AF65-F5344CB8AC3E}">
        <p14:creationId xmlns:p14="http://schemas.microsoft.com/office/powerpoint/2010/main" val="58799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38</a:t>
            </a:fld>
            <a:endParaRPr lang="en-US"/>
          </a:p>
        </p:txBody>
      </p:sp>
    </p:spTree>
    <p:extLst>
      <p:ext uri="{BB962C8B-B14F-4D97-AF65-F5344CB8AC3E}">
        <p14:creationId xmlns:p14="http://schemas.microsoft.com/office/powerpoint/2010/main" val="3269616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39</a:t>
            </a:fld>
            <a:endParaRPr lang="en-US"/>
          </a:p>
        </p:txBody>
      </p:sp>
    </p:spTree>
    <p:extLst>
      <p:ext uri="{BB962C8B-B14F-4D97-AF65-F5344CB8AC3E}">
        <p14:creationId xmlns:p14="http://schemas.microsoft.com/office/powerpoint/2010/main" val="1513459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40</a:t>
            </a:fld>
            <a:endParaRPr lang="en-US"/>
          </a:p>
        </p:txBody>
      </p:sp>
    </p:spTree>
    <p:extLst>
      <p:ext uri="{BB962C8B-B14F-4D97-AF65-F5344CB8AC3E}">
        <p14:creationId xmlns:p14="http://schemas.microsoft.com/office/powerpoint/2010/main" val="896606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41</a:t>
            </a:fld>
            <a:endParaRPr lang="en-US"/>
          </a:p>
        </p:txBody>
      </p:sp>
    </p:spTree>
    <p:extLst>
      <p:ext uri="{BB962C8B-B14F-4D97-AF65-F5344CB8AC3E}">
        <p14:creationId xmlns:p14="http://schemas.microsoft.com/office/powerpoint/2010/main" val="823171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42</a:t>
            </a:fld>
            <a:endParaRPr lang="en-US"/>
          </a:p>
        </p:txBody>
      </p:sp>
    </p:spTree>
    <p:extLst>
      <p:ext uri="{BB962C8B-B14F-4D97-AF65-F5344CB8AC3E}">
        <p14:creationId xmlns:p14="http://schemas.microsoft.com/office/powerpoint/2010/main" val="330645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43</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9</a:t>
            </a:fld>
            <a:endParaRPr lang="en-US" altLang="cs-CZ"/>
          </a:p>
        </p:txBody>
      </p:sp>
    </p:spTree>
    <p:extLst>
      <p:ext uri="{BB962C8B-B14F-4D97-AF65-F5344CB8AC3E}">
        <p14:creationId xmlns:p14="http://schemas.microsoft.com/office/powerpoint/2010/main" val="150773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10</a:t>
            </a:fld>
            <a:endParaRPr lang="en-US" altLang="cs-CZ"/>
          </a:p>
        </p:txBody>
      </p:sp>
    </p:spTree>
    <p:extLst>
      <p:ext uri="{BB962C8B-B14F-4D97-AF65-F5344CB8AC3E}">
        <p14:creationId xmlns:p14="http://schemas.microsoft.com/office/powerpoint/2010/main" val="392736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11</a:t>
            </a:fld>
            <a:endParaRPr lang="en-US" altLang="cs-CZ"/>
          </a:p>
        </p:txBody>
      </p:sp>
    </p:spTree>
    <p:extLst>
      <p:ext uri="{BB962C8B-B14F-4D97-AF65-F5344CB8AC3E}">
        <p14:creationId xmlns:p14="http://schemas.microsoft.com/office/powerpoint/2010/main" val="849394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54765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va obsah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D0B2B50-84C5-4D2F-A40C-319649080141}"/>
              </a:ext>
            </a:extLst>
          </p:cNvPr>
          <p:cNvSpPr>
            <a:spLocks noGrp="1"/>
          </p:cNvSpPr>
          <p:nvPr>
            <p:ph type="sldNum" sz="quarter" idx="10"/>
          </p:nvPr>
        </p:nvSpPr>
        <p:spPr/>
        <p:txBody>
          <a:bodyPr/>
          <a:lstStyle>
            <a:lvl1pPr>
              <a:defRPr/>
            </a:lvl1pPr>
          </a:lstStyle>
          <a:p>
            <a:pPr>
              <a:defRPr/>
            </a:pPr>
            <a:fld id="{14186EEC-551E-4231-90A8-24120B44889D}" type="slidenum">
              <a:rPr lang="en-US"/>
              <a:pPr>
                <a:defRPr/>
              </a:pPr>
              <a:t>‹#›</a:t>
            </a:fld>
            <a:endParaRPr lang="en-US" dirty="0"/>
          </a:p>
        </p:txBody>
      </p:sp>
    </p:spTree>
    <p:extLst>
      <p:ext uri="{BB962C8B-B14F-4D97-AF65-F5344CB8AC3E}">
        <p14:creationId xmlns:p14="http://schemas.microsoft.com/office/powerpoint/2010/main" val="421647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722950152"/>
      </p:ext>
    </p:extLst>
  </p:cSld>
  <p:clrMap bg1="lt1" tx1="dk1" bg2="lt2" tx2="dk2" accent1="accent1" accent2="accent2" accent3="accent3" accent4="accent4" accent5="accent5" accent6="accent6" hlink="hlink" folHlink="folHlink"/>
  <p:sldLayoutIdLst>
    <p:sldLayoutId id="214748431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rr.cz/irop/verejne-zakazky-v-projektech-irop-pohledem-centr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uohs.c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portal-vz.cz/metodiky-stanoviska/metodicka-doporuceni/"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portal-vz.cz/metodiky-stanoviska/metodicka-doporuceni-k-zzvz/doporuceni-k-zadavani-zakazek-v-dobe-koronavirove-nakazy/"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ortal-vz.cz/metodiky-stanoviska/metodicka-doporuceni/"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zso.cz/csu/czso/indexy-cen-stavebnich-praci-indexy-cen-stavebnich-del-a-indexy-nakladu-stavebni-vyroby-ctvrtletni-casove-rady-3-ctvrtleti-2022"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ckait.cz/metodicky-pokyn-pro-uplatneni-inflacni-dolozky-ve-smlouvach-na-sluzby" TargetMode="External"/><Relationship Id="rId4" Type="http://schemas.openxmlformats.org/officeDocument/2006/relationships/hyperlink" Target="https://www.komora.cz/legislativa/vzorova-inflacni-dolozk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crr.cz/irop/projekt/verejne-zakazky-v-projektech-irop-pohledem-centr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sankce.datlab.eu/" TargetMode="External"/><Relationship Id="rId5" Type="http://schemas.openxmlformats.org/officeDocument/2006/relationships/hyperlink" Target="https://portal-vz.cz/metodiky-stanoviska/stanoviska/stanoviska-expertni-skupiny-mmr-k-zakonu-o-zadavani-verejnych-zakazek/"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mailto:marketa.vavrincova@crr.cz" TargetMode="External"/><Relationship Id="rId5" Type="http://schemas.openxmlformats.org/officeDocument/2006/relationships/hyperlink" Target="mailto:lukas.holub@crr.cz" TargetMode="External"/><Relationship Id="rId4" Type="http://schemas.openxmlformats.org/officeDocument/2006/relationships/hyperlink" Target="mailto:julie.hruba@crr.cz"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rop.mmr.cz/cs/irop-2021-2027/dokumenty"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2289207"/>
            <a:ext cx="9143999" cy="2456246"/>
          </a:xfrm>
          <a:prstGeom prst="rect">
            <a:avLst/>
          </a:prstGeom>
        </p:spPr>
        <p:txBody>
          <a:bodyPr>
            <a:noAutofit/>
          </a:bodyPr>
          <a:lstStyle/>
          <a:p>
            <a:pPr algn="ctr">
              <a:spcBef>
                <a:spcPts val="3000"/>
              </a:spcBef>
              <a:tabLst>
                <a:tab pos="177800" algn="l"/>
              </a:tabLst>
            </a:pPr>
            <a:r>
              <a:rPr lang="pl-PL" sz="5400" cap="all" dirty="0">
                <a:solidFill>
                  <a:schemeClr val="bg1"/>
                </a:solidFill>
              </a:rPr>
              <a:t>IROP ZAKÁZKY TOUR</a:t>
            </a:r>
            <a:r>
              <a:rPr lang="cs-CZ" sz="5400" dirty="0">
                <a:solidFill>
                  <a:srgbClr val="FF0000"/>
                </a:solidFill>
                <a:latin typeface="Calibri" panose="020F0502020204030204" pitchFamily="34" charset="0"/>
                <a:cs typeface="Calibri" panose="020F0502020204030204" pitchFamily="34" charset="0"/>
              </a:rPr>
              <a:t>.</a:t>
            </a:r>
            <a:endParaRPr lang="cs-CZ" sz="54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0" y="5709383"/>
            <a:ext cx="9143999" cy="369888"/>
          </a:xfrm>
          <a:prstGeom prst="rect">
            <a:avLst/>
          </a:prstGeom>
        </p:spPr>
        <p:txBody>
          <a:bodyPr>
            <a:normAutofit fontScale="92500" lnSpcReduction="20000"/>
          </a:bodyPr>
          <a:lstStyle/>
          <a:p>
            <a:pPr algn="ctr"/>
            <a:r>
              <a:rPr lang="cs-CZ" sz="2000" b="1" dirty="0">
                <a:solidFill>
                  <a:schemeClr val="bg1"/>
                </a:solidFill>
                <a:latin typeface="Arial" panose="020B0604020202020204" pitchFamily="34" charset="0"/>
                <a:cs typeface="Arial" panose="020B0604020202020204" pitchFamily="34" charset="0"/>
              </a:rPr>
              <a:t>Ústí nad Labem, 19. 4. 2023</a:t>
            </a:r>
          </a:p>
          <a:p>
            <a:pPr algn="ctr"/>
            <a:endParaRPr lang="en-US" dirty="0"/>
          </a:p>
        </p:txBody>
      </p:sp>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3E888B-96CF-439E-8465-9EE7294F3C0D}"/>
              </a:ext>
            </a:extLst>
          </p:cNvPr>
          <p:cNvSpPr>
            <a:spLocks noGrp="1"/>
          </p:cNvSpPr>
          <p:nvPr>
            <p:ph type="sldNum" sz="quarter" idx="10"/>
          </p:nvPr>
        </p:nvSpPr>
        <p:spPr/>
        <p:txBody>
          <a:bodyPr/>
          <a:lstStyle/>
          <a:p>
            <a:pPr>
              <a:defRPr/>
            </a:pPr>
            <a:fld id="{CE620147-9C64-4A75-8EF7-D9BFDE26B798}" type="slidenum">
              <a:rPr lang="en-US"/>
              <a:pPr>
                <a:defRPr/>
              </a:pPr>
              <a:t>10</a:t>
            </a:fld>
            <a:endParaRPr lang="en-US" dirty="0"/>
          </a:p>
        </p:txBody>
      </p:sp>
      <p:sp>
        <p:nvSpPr>
          <p:cNvPr id="155651" name="Title 3">
            <a:extLst>
              <a:ext uri="{FF2B5EF4-FFF2-40B4-BE49-F238E27FC236}">
                <a16:creationId xmlns:a16="http://schemas.microsoft.com/office/drawing/2014/main" id="{D1EEAD33-612B-491B-A45B-3BBB2C8B179A}"/>
              </a:ext>
            </a:extLst>
          </p:cNvPr>
          <p:cNvSpPr txBox="1">
            <a:spLocks noChangeArrowheads="1"/>
          </p:cNvSpPr>
          <p:nvPr/>
        </p:nvSpPr>
        <p:spPr bwMode="auto">
          <a:xfrm>
            <a:off x="555628" y="400594"/>
            <a:ext cx="7904163" cy="8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800" b="1" dirty="0">
                <a:solidFill>
                  <a:srgbClr val="00529C"/>
                </a:solidFill>
                <a:latin typeface="+mn-lt"/>
                <a:cs typeface="Arial" panose="020B0604020202020204" pitchFamily="34" charset="0"/>
              </a:rPr>
              <a:t>PŘEDKLÁDANÁ DOKUMENTACE</a:t>
            </a:r>
            <a:endParaRPr lang="en-US" altLang="cs-CZ" sz="2800" b="1" dirty="0">
              <a:solidFill>
                <a:srgbClr val="00529C"/>
              </a:solidFill>
              <a:latin typeface="+mn-lt"/>
              <a:cs typeface="Arial" panose="020B0604020202020204" pitchFamily="34" charset="0"/>
            </a:endParaRPr>
          </a:p>
        </p:txBody>
      </p:sp>
      <p:sp>
        <p:nvSpPr>
          <p:cNvPr id="7" name="Zástupný symbol pro obsah 2">
            <a:extLst>
              <a:ext uri="{FF2B5EF4-FFF2-40B4-BE49-F238E27FC236}">
                <a16:creationId xmlns:a16="http://schemas.microsoft.com/office/drawing/2014/main" id="{0C2DDBF7-0BF2-482B-A42B-56E415995BE7}"/>
              </a:ext>
            </a:extLst>
          </p:cNvPr>
          <p:cNvSpPr txBox="1">
            <a:spLocks/>
          </p:cNvSpPr>
          <p:nvPr/>
        </p:nvSpPr>
        <p:spPr>
          <a:xfrm>
            <a:off x="495988" y="1271590"/>
            <a:ext cx="7875587"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cs-CZ" altLang="cs-CZ" sz="1600" dirty="0">
                <a:cs typeface="Arial" panose="020B0604020202020204" pitchFamily="34" charset="0"/>
              </a:rPr>
              <a:t>2.FÁZE - pokračování</a:t>
            </a:r>
          </a:p>
          <a:p>
            <a:pPr algn="just"/>
            <a:r>
              <a:rPr lang="cs-CZ" sz="1400" dirty="0">
                <a:effectLst/>
                <a:ea typeface="MS Mincho" panose="02020609040205080304" pitchFamily="49" charset="-128"/>
                <a:cs typeface="Times New Roman" panose="02020603050405020304" pitchFamily="18" charset="0"/>
              </a:rPr>
              <a:t>návrh smlouvy na plnění zakázky včetně příloh</a:t>
            </a:r>
          </a:p>
          <a:p>
            <a:pPr algn="just"/>
            <a:r>
              <a:rPr lang="cs-CZ" sz="1400" dirty="0">
                <a:effectLst/>
                <a:ea typeface="MS Mincho" panose="02020609040205080304" pitchFamily="49" charset="-128"/>
                <a:cs typeface="Times New Roman" panose="02020603050405020304" pitchFamily="18" charset="0"/>
              </a:rPr>
              <a:t>nabídka, která byla vybrána jako nejvhodnější (včetně položkového rozpočtu stavby u zakázek na stavební práce ve formátu </a:t>
            </a:r>
            <a:r>
              <a:rPr lang="cs-CZ" sz="1400" dirty="0" err="1">
                <a:effectLst/>
                <a:ea typeface="MS Mincho" panose="02020609040205080304" pitchFamily="49" charset="-128"/>
                <a:cs typeface="Times New Roman" panose="02020603050405020304" pitchFamily="18" charset="0"/>
              </a:rPr>
              <a:t>pdf</a:t>
            </a:r>
            <a:r>
              <a:rPr lang="cs-CZ" sz="1400" dirty="0">
                <a:effectLst/>
                <a:ea typeface="MS Mincho" panose="02020609040205080304" pitchFamily="49" charset="-128"/>
                <a:cs typeface="Times New Roman" panose="02020603050405020304" pitchFamily="18" charset="0"/>
              </a:rPr>
              <a:t> a v elektronickém výstupu ze softwaru pro rozpočtování. Doporučené elektronické formáty jsou .</a:t>
            </a:r>
            <a:r>
              <a:rPr lang="cs-CZ" sz="1400" dirty="0" err="1">
                <a:effectLst/>
                <a:ea typeface="MS Mincho" panose="02020609040205080304" pitchFamily="49" charset="-128"/>
                <a:cs typeface="Times New Roman" panose="02020603050405020304" pitchFamily="18" charset="0"/>
              </a:rPr>
              <a:t>kz</a:t>
            </a:r>
            <a:r>
              <a:rPr lang="cs-CZ" sz="1400" dirty="0">
                <a:effectLst/>
                <a:ea typeface="MS Mincho" panose="02020609040205080304" pitchFamily="49" charset="-128"/>
                <a:cs typeface="Times New Roman" panose="02020603050405020304" pitchFamily="18" charset="0"/>
              </a:rPr>
              <a:t>, .</a:t>
            </a:r>
            <a:r>
              <a:rPr lang="cs-CZ" sz="1400" dirty="0" err="1">
                <a:effectLst/>
                <a:ea typeface="MS Mincho" panose="02020609040205080304" pitchFamily="49" charset="-128"/>
                <a:cs typeface="Times New Roman" panose="02020603050405020304" pitchFamily="18" charset="0"/>
              </a:rPr>
              <a:t>kza</a:t>
            </a:r>
            <a:r>
              <a:rPr lang="cs-CZ" sz="1400" dirty="0">
                <a:effectLst/>
                <a:ea typeface="MS Mincho" panose="02020609040205080304" pitchFamily="49" charset="-128"/>
                <a:cs typeface="Times New Roman" panose="02020603050405020304" pitchFamily="18" charset="0"/>
              </a:rPr>
              <a:t>, .</a:t>
            </a:r>
            <a:r>
              <a:rPr lang="cs-CZ" sz="1400" dirty="0" err="1">
                <a:effectLst/>
                <a:ea typeface="MS Mincho" panose="02020609040205080304" pitchFamily="49" charset="-128"/>
                <a:cs typeface="Times New Roman" panose="02020603050405020304" pitchFamily="18" charset="0"/>
              </a:rPr>
              <a:t>unixml</a:t>
            </a:r>
            <a:r>
              <a:rPr lang="cs-CZ" sz="1400" dirty="0">
                <a:effectLst/>
                <a:ea typeface="MS Mincho" panose="02020609040205080304" pitchFamily="49" charset="-128"/>
                <a:cs typeface="Times New Roman" panose="02020603050405020304" pitchFamily="18" charset="0"/>
              </a:rPr>
              <a:t>, .</a:t>
            </a:r>
            <a:r>
              <a:rPr lang="cs-CZ" sz="1400" dirty="0" err="1">
                <a:effectLst/>
                <a:ea typeface="MS Mincho" panose="02020609040205080304" pitchFamily="49" charset="-128"/>
                <a:cs typeface="Times New Roman" panose="02020603050405020304" pitchFamily="18" charset="0"/>
              </a:rPr>
              <a:t>rts</a:t>
            </a:r>
            <a:r>
              <a:rPr lang="cs-CZ" sz="1400" dirty="0">
                <a:effectLst/>
                <a:ea typeface="MS Mincho" panose="02020609040205080304" pitchFamily="49" charset="-128"/>
                <a:cs typeface="Times New Roman" panose="02020603050405020304" pitchFamily="18" charset="0"/>
              </a:rPr>
              <a:t>, .xc4, .</a:t>
            </a:r>
            <a:r>
              <a:rPr lang="cs-CZ" sz="1400" dirty="0" err="1">
                <a:effectLst/>
                <a:ea typeface="MS Mincho" panose="02020609040205080304" pitchFamily="49" charset="-128"/>
                <a:cs typeface="Times New Roman" panose="02020603050405020304" pitchFamily="18" charset="0"/>
              </a:rPr>
              <a:t>utf</a:t>
            </a:r>
            <a:r>
              <a:rPr lang="cs-CZ" sz="1400" dirty="0">
                <a:effectLst/>
                <a:ea typeface="MS Mincho" panose="02020609040205080304" pitchFamily="49" charset="-128"/>
                <a:cs typeface="Times New Roman" panose="02020603050405020304" pitchFamily="18" charset="0"/>
              </a:rPr>
              <a:t>, </a:t>
            </a:r>
            <a:r>
              <a:rPr lang="cs-CZ" sz="1400" dirty="0" err="1">
                <a:effectLst/>
                <a:ea typeface="MS Mincho" panose="02020609040205080304" pitchFamily="49" charset="-128"/>
                <a:cs typeface="Times New Roman" panose="02020603050405020304" pitchFamily="18" charset="0"/>
              </a:rPr>
              <a:t>StavData</a:t>
            </a:r>
            <a:r>
              <a:rPr lang="cs-CZ" sz="1400" dirty="0">
                <a:effectLst/>
                <a:ea typeface="MS Mincho" panose="02020609040205080304" pitchFamily="49" charset="-128"/>
                <a:cs typeface="Times New Roman" panose="02020603050405020304" pitchFamily="18" charset="0"/>
              </a:rPr>
              <a:t> a jakýkoliv uzamčený excelovský soubor, který je přímým výstupem softwaru pro rozpočtování.) a případně doplnění a/nebo objasnění této nabídky</a:t>
            </a:r>
          </a:p>
          <a:p>
            <a:pPr algn="just"/>
            <a:r>
              <a:rPr lang="cs-CZ" sz="1400" dirty="0">
                <a:effectLst/>
                <a:ea typeface="MS Mincho" panose="02020609040205080304" pitchFamily="49" charset="-128"/>
                <a:cs typeface="Times New Roman" panose="02020603050405020304" pitchFamily="18" charset="0"/>
              </a:rPr>
              <a:t>nabídky, které byly vyřazeny a případná doplnění a/nebo objasnění těchto nabídek</a:t>
            </a:r>
          </a:p>
          <a:p>
            <a:pPr algn="just"/>
            <a:r>
              <a:rPr lang="cs-CZ" sz="1400" dirty="0">
                <a:ea typeface="MS Mincho" panose="02020609040205080304" pitchFamily="49" charset="-128"/>
                <a:cs typeface="Times New Roman" panose="02020603050405020304" pitchFamily="18" charset="0"/>
              </a:rPr>
              <a:t>námitky, včetně jejich vypořádání podaných v rámci zadávacího řízení, popř. potvrzení o tom, že v rámci zadávacího řízení nebyly podány námitky</a:t>
            </a:r>
          </a:p>
          <a:p>
            <a:pPr algn="just"/>
            <a:r>
              <a:rPr lang="cs-CZ" sz="1400" dirty="0">
                <a:ea typeface="MS Mincho" panose="02020609040205080304" pitchFamily="49" charset="-128"/>
                <a:cs typeface="Times New Roman" panose="02020603050405020304" pitchFamily="18" charset="0"/>
              </a:rPr>
              <a:t>výstup z elektronického nástroje (např. export dokumentace, auditní data), který bude prokazovat časový průběh jednotlivých provedených úkonů v rámci zadávacího řízení v elektronickém nástroji. </a:t>
            </a:r>
          </a:p>
          <a:p>
            <a:pPr marL="0" indent="0" algn="just">
              <a:lnSpc>
                <a:spcPct val="100000"/>
              </a:lnSpc>
              <a:buNone/>
              <a:defRPr/>
            </a:pPr>
            <a:r>
              <a:rPr lang="cs-CZ" altLang="cs-CZ" sz="1600" dirty="0">
                <a:cs typeface="Arial" panose="020B0604020202020204" pitchFamily="34" charset="0"/>
              </a:rPr>
              <a:t>3.FÁZE</a:t>
            </a:r>
          </a:p>
          <a:p>
            <a:pPr algn="just"/>
            <a:r>
              <a:rPr lang="cs-CZ" sz="1400" dirty="0">
                <a:ea typeface="MS Mincho" panose="02020609040205080304" pitchFamily="49" charset="-128"/>
                <a:cs typeface="Times New Roman" panose="02020603050405020304" pitchFamily="18" charset="0"/>
              </a:rPr>
              <a:t>uzavřená smlouva na plnění zakázky včetně příloh</a:t>
            </a:r>
          </a:p>
          <a:p>
            <a:pPr algn="just"/>
            <a:r>
              <a:rPr lang="cs-CZ" sz="1400" dirty="0">
                <a:ea typeface="MS Mincho" panose="02020609040205080304" pitchFamily="49" charset="-128"/>
                <a:cs typeface="Times New Roman" panose="02020603050405020304" pitchFamily="18" charset="0"/>
              </a:rPr>
              <a:t>písemná zpráva zadavatele dle ZZVZ/ZVZ</a:t>
            </a:r>
          </a:p>
          <a:p>
            <a:pPr algn="just"/>
            <a:r>
              <a:rPr lang="cs-CZ" sz="1400" dirty="0">
                <a:ea typeface="MS Mincho" panose="02020609040205080304" pitchFamily="49" charset="-128"/>
                <a:cs typeface="Times New Roman" panose="02020603050405020304" pitchFamily="18" charset="0"/>
              </a:rPr>
              <a:t>splnění </a:t>
            </a:r>
            <a:r>
              <a:rPr lang="cs-CZ" sz="1400" dirty="0" err="1">
                <a:ea typeface="MS Mincho" panose="02020609040205080304" pitchFamily="49" charset="-128"/>
                <a:cs typeface="Times New Roman" panose="02020603050405020304" pitchFamily="18" charset="0"/>
              </a:rPr>
              <a:t>uveřejňovacích</a:t>
            </a:r>
            <a:r>
              <a:rPr lang="cs-CZ" sz="1400" dirty="0">
                <a:ea typeface="MS Mincho" panose="02020609040205080304" pitchFamily="49" charset="-128"/>
                <a:cs typeface="Times New Roman" panose="02020603050405020304" pitchFamily="18" charset="0"/>
              </a:rPr>
              <a:t> povinností dle § 126 ZZVZ, § 219 ZZVZ</a:t>
            </a:r>
          </a:p>
          <a:p>
            <a:endParaRPr lang="cs-CZ" altLang="cs-CZ" sz="1800" dirty="0">
              <a:cs typeface="Arial" panose="020B0604020202020204" pitchFamily="34" charset="0"/>
            </a:endParaRPr>
          </a:p>
        </p:txBody>
      </p:sp>
    </p:spTree>
    <p:extLst>
      <p:ext uri="{BB962C8B-B14F-4D97-AF65-F5344CB8AC3E}">
        <p14:creationId xmlns:p14="http://schemas.microsoft.com/office/powerpoint/2010/main" val="172280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3E888B-96CF-439E-8465-9EE7294F3C0D}"/>
              </a:ext>
            </a:extLst>
          </p:cNvPr>
          <p:cNvSpPr>
            <a:spLocks noGrp="1"/>
          </p:cNvSpPr>
          <p:nvPr>
            <p:ph type="sldNum" sz="quarter" idx="10"/>
          </p:nvPr>
        </p:nvSpPr>
        <p:spPr/>
        <p:txBody>
          <a:bodyPr/>
          <a:lstStyle/>
          <a:p>
            <a:pPr>
              <a:defRPr/>
            </a:pPr>
            <a:fld id="{CE620147-9C64-4A75-8EF7-D9BFDE26B798}" type="slidenum">
              <a:rPr lang="en-US"/>
              <a:pPr>
                <a:defRPr/>
              </a:pPr>
              <a:t>11</a:t>
            </a:fld>
            <a:endParaRPr lang="en-US" dirty="0"/>
          </a:p>
        </p:txBody>
      </p:sp>
      <p:sp>
        <p:nvSpPr>
          <p:cNvPr id="155651" name="Title 3">
            <a:extLst>
              <a:ext uri="{FF2B5EF4-FFF2-40B4-BE49-F238E27FC236}">
                <a16:creationId xmlns:a16="http://schemas.microsoft.com/office/drawing/2014/main" id="{D1EEAD33-612B-491B-A45B-3BBB2C8B179A}"/>
              </a:ext>
            </a:extLst>
          </p:cNvPr>
          <p:cNvSpPr txBox="1">
            <a:spLocks noChangeArrowheads="1"/>
          </p:cNvSpPr>
          <p:nvPr/>
        </p:nvSpPr>
        <p:spPr bwMode="auto">
          <a:xfrm>
            <a:off x="555628" y="400594"/>
            <a:ext cx="7904163" cy="8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800" b="1" dirty="0">
                <a:solidFill>
                  <a:srgbClr val="00529C"/>
                </a:solidFill>
                <a:latin typeface="+mn-lt"/>
                <a:cs typeface="Arial" panose="020B0604020202020204" pitchFamily="34" charset="0"/>
              </a:rPr>
              <a:t>PŘEDKLÁDANÁ DOKUMENTACE</a:t>
            </a:r>
            <a:endParaRPr lang="en-US" altLang="cs-CZ" sz="2800" b="1" dirty="0">
              <a:solidFill>
                <a:srgbClr val="00529C"/>
              </a:solidFill>
              <a:latin typeface="+mn-lt"/>
              <a:cs typeface="Arial" panose="020B0604020202020204" pitchFamily="34" charset="0"/>
            </a:endParaRPr>
          </a:p>
        </p:txBody>
      </p:sp>
      <p:sp>
        <p:nvSpPr>
          <p:cNvPr id="7" name="Zástupný symbol pro obsah 2">
            <a:extLst>
              <a:ext uri="{FF2B5EF4-FFF2-40B4-BE49-F238E27FC236}">
                <a16:creationId xmlns:a16="http://schemas.microsoft.com/office/drawing/2014/main" id="{0C2DDBF7-0BF2-482B-A42B-56E415995BE7}"/>
              </a:ext>
            </a:extLst>
          </p:cNvPr>
          <p:cNvSpPr txBox="1">
            <a:spLocks/>
          </p:cNvSpPr>
          <p:nvPr/>
        </p:nvSpPr>
        <p:spPr>
          <a:xfrm>
            <a:off x="495988" y="1271590"/>
            <a:ext cx="7875587"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cs-CZ" altLang="cs-CZ" sz="1600" dirty="0">
                <a:cs typeface="Arial" panose="020B0604020202020204" pitchFamily="34" charset="0"/>
              </a:rPr>
              <a:t>4.FÁZE </a:t>
            </a:r>
          </a:p>
          <a:p>
            <a:pPr algn="just"/>
            <a:r>
              <a:rPr lang="cs-CZ" sz="1400" dirty="0">
                <a:effectLst/>
                <a:ea typeface="MS Mincho" panose="02020609040205080304" pitchFamily="49" charset="-128"/>
                <a:cs typeface="Times New Roman" panose="02020603050405020304" pitchFamily="18" charset="0"/>
              </a:rPr>
              <a:t>návrh dodatku včetně příloh</a:t>
            </a:r>
          </a:p>
          <a:p>
            <a:pPr algn="just"/>
            <a:r>
              <a:rPr lang="cs-CZ" sz="1400" dirty="0">
                <a:ea typeface="MS Mincho" panose="02020609040205080304" pitchFamily="49" charset="-128"/>
                <a:cs typeface="Times New Roman" panose="02020603050405020304" pitchFamily="18" charset="0"/>
              </a:rPr>
              <a:t>tabulka Přehled změny smlouvy – příloha č.37 OPŽP (pokud dochází ke změně ceny)</a:t>
            </a:r>
            <a:endParaRPr lang="cs-CZ" sz="1400" dirty="0">
              <a:effectLst/>
              <a:ea typeface="MS Mincho" panose="02020609040205080304" pitchFamily="49" charset="-128"/>
              <a:cs typeface="Times New Roman" panose="02020603050405020304" pitchFamily="18" charset="0"/>
            </a:endParaRPr>
          </a:p>
          <a:p>
            <a:pPr algn="just"/>
            <a:r>
              <a:rPr lang="cs-CZ" sz="1400" dirty="0">
                <a:effectLst/>
                <a:ea typeface="MS Mincho" panose="02020609040205080304" pitchFamily="49" charset="-128"/>
                <a:cs typeface="Times New Roman" panose="02020603050405020304" pitchFamily="18" charset="0"/>
              </a:rPr>
              <a:t>v případě zakázky na stavební práce:</a:t>
            </a:r>
          </a:p>
          <a:p>
            <a:pPr lvl="1" algn="just"/>
            <a:r>
              <a:rPr lang="cs-CZ" sz="1400" dirty="0">
                <a:effectLst/>
                <a:ea typeface="MS Mincho" panose="02020609040205080304" pitchFamily="49" charset="-128"/>
                <a:cs typeface="Times New Roman" panose="02020603050405020304" pitchFamily="18" charset="0"/>
              </a:rPr>
              <a:t>odůvodnění přímého zadání dodavateli, který realizuje původní zakázku, s odkazem na ustanovení právního předpisu, který takový postup umožňuje; odůvodnění proč ke změně dochází z pohledu realizace stavebních prací a srozumitelný popis změny vč. specifikace použitých materiálů nebo technologií</a:t>
            </a:r>
          </a:p>
          <a:p>
            <a:pPr lvl="1" algn="just"/>
            <a:r>
              <a:rPr lang="cs-CZ" sz="1400" dirty="0">
                <a:effectLst/>
                <a:ea typeface="MS Mincho" panose="02020609040205080304" pitchFamily="49" charset="-128"/>
                <a:cs typeface="Times New Roman" panose="02020603050405020304" pitchFamily="18" charset="0"/>
              </a:rPr>
              <a:t>ocenění změn v rozpočtu stavebních prací – podrobný položkový rozpočet změny vypracovaný ve shodné struktuře a formátu jako byl předložen vysoutěžený položkový rozpočet stavby</a:t>
            </a:r>
          </a:p>
          <a:p>
            <a:pPr lvl="1" algn="just"/>
            <a:r>
              <a:rPr lang="cs-CZ" sz="1400" dirty="0">
                <a:effectLst/>
                <a:ea typeface="MS Mincho" panose="02020609040205080304" pitchFamily="49" charset="-128"/>
                <a:cs typeface="Times New Roman" panose="02020603050405020304" pitchFamily="18" charset="0"/>
              </a:rPr>
              <a:t>projektová dokumentace ke změnám v provádění stavebních prací, je-li relevantní</a:t>
            </a:r>
          </a:p>
          <a:p>
            <a:pPr lvl="1" algn="just"/>
            <a:r>
              <a:rPr lang="cs-CZ" sz="1400" dirty="0">
                <a:effectLst/>
                <a:ea typeface="MS Mincho" panose="02020609040205080304" pitchFamily="49" charset="-128"/>
                <a:cs typeface="Times New Roman" panose="02020603050405020304" pitchFamily="18" charset="0"/>
              </a:rPr>
              <a:t>případná další dokumentace, prokazující oprávněnost přímého zadání dodavateli, který realizuje původní zakázku (např. odborné posudky, vyžadující provedení dodatečných stavebních prací)</a:t>
            </a:r>
          </a:p>
          <a:p>
            <a:pPr lvl="1" algn="just"/>
            <a:r>
              <a:rPr lang="cs-CZ" sz="1400" dirty="0">
                <a:effectLst/>
                <a:ea typeface="MS Mincho" panose="02020609040205080304" pitchFamily="49" charset="-128"/>
                <a:cs typeface="Times New Roman" panose="02020603050405020304" pitchFamily="18" charset="0"/>
              </a:rPr>
              <a:t>fotodokumentace k předkládanému požadavku na změny v provádění stavebních prací</a:t>
            </a:r>
          </a:p>
          <a:p>
            <a:pPr lvl="1" algn="just"/>
            <a:r>
              <a:rPr lang="cs-CZ" sz="1400" dirty="0">
                <a:effectLst/>
                <a:ea typeface="MS Mincho" panose="02020609040205080304" pitchFamily="49" charset="-128"/>
                <a:cs typeface="Times New Roman" panose="02020603050405020304" pitchFamily="18" charset="0"/>
              </a:rPr>
              <a:t>ke všem dodatkům a změnovým listům je nutné doložit také informaci, zda vícepráce uvedené v dodatku/změnovém listu jsou vedeny jako způsobilé nebo nezpůsobilé</a:t>
            </a:r>
            <a:endParaRPr lang="cs-CZ" sz="1400" dirty="0">
              <a:ea typeface="MS Mincho" panose="02020609040205080304" pitchFamily="49" charset="-128"/>
              <a:cs typeface="Times New Roman" panose="02020603050405020304" pitchFamily="18" charset="0"/>
            </a:endParaRPr>
          </a:p>
          <a:p>
            <a:pPr marL="0" indent="0" algn="just">
              <a:lnSpc>
                <a:spcPct val="100000"/>
              </a:lnSpc>
              <a:buNone/>
              <a:defRPr/>
            </a:pPr>
            <a:r>
              <a:rPr lang="cs-CZ" altLang="cs-CZ" sz="1600" dirty="0">
                <a:cs typeface="Arial" panose="020B0604020202020204" pitchFamily="34" charset="0"/>
              </a:rPr>
              <a:t>5.FÁZE</a:t>
            </a:r>
          </a:p>
          <a:p>
            <a:pPr algn="just"/>
            <a:r>
              <a:rPr lang="cs-CZ" sz="1400" dirty="0">
                <a:ea typeface="MS Mincho" panose="02020609040205080304" pitchFamily="49" charset="-128"/>
                <a:cs typeface="Times New Roman" panose="02020603050405020304" pitchFamily="18" charset="0"/>
              </a:rPr>
              <a:t>uzavřený dodatek včetně příloh</a:t>
            </a:r>
          </a:p>
          <a:p>
            <a:pPr algn="just"/>
            <a:r>
              <a:rPr lang="cs-CZ" sz="1400" dirty="0">
                <a:ea typeface="MS Mincho" panose="02020609040205080304" pitchFamily="49" charset="-128"/>
                <a:cs typeface="Times New Roman" panose="02020603050405020304" pitchFamily="18" charset="0"/>
              </a:rPr>
              <a:t>splnění </a:t>
            </a:r>
            <a:r>
              <a:rPr lang="cs-CZ" sz="1400" dirty="0" err="1">
                <a:ea typeface="MS Mincho" panose="02020609040205080304" pitchFamily="49" charset="-128"/>
                <a:cs typeface="Times New Roman" panose="02020603050405020304" pitchFamily="18" charset="0"/>
              </a:rPr>
              <a:t>uveřejňovacích</a:t>
            </a:r>
            <a:r>
              <a:rPr lang="cs-CZ" sz="1400" dirty="0">
                <a:ea typeface="MS Mincho" panose="02020609040205080304" pitchFamily="49" charset="-128"/>
                <a:cs typeface="Times New Roman" panose="02020603050405020304" pitchFamily="18" charset="0"/>
              </a:rPr>
              <a:t> povinností dle § 219 ZZVZ</a:t>
            </a:r>
          </a:p>
          <a:p>
            <a:endParaRPr lang="cs-CZ" altLang="cs-CZ" sz="1800" dirty="0">
              <a:cs typeface="Arial" panose="020B0604020202020204" pitchFamily="34" charset="0"/>
            </a:endParaRPr>
          </a:p>
        </p:txBody>
      </p:sp>
    </p:spTree>
    <p:extLst>
      <p:ext uri="{BB962C8B-B14F-4D97-AF65-F5344CB8AC3E}">
        <p14:creationId xmlns:p14="http://schemas.microsoft.com/office/powerpoint/2010/main" val="290435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VZ DLE ZZVZ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303855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0" name="Obdélník 9">
            <a:extLst>
              <a:ext uri="{FF2B5EF4-FFF2-40B4-BE49-F238E27FC236}">
                <a16:creationId xmlns:a16="http://schemas.microsoft.com/office/drawing/2014/main" id="{EA8A8A36-5EAE-4321-8E9E-1BB2930928D5}"/>
              </a:ext>
            </a:extLst>
          </p:cNvPr>
          <p:cNvSpPr/>
          <p:nvPr/>
        </p:nvSpPr>
        <p:spPr>
          <a:xfrm>
            <a:off x="1140127" y="1088007"/>
            <a:ext cx="6687361" cy="468198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894267" y="969803"/>
            <a:ext cx="7213410" cy="50565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algn="just">
              <a:spcBef>
                <a:spcPts val="1200"/>
              </a:spcBef>
            </a:pPr>
            <a:r>
              <a:rPr lang="cs-CZ" sz="1600" dirty="0">
                <a:latin typeface="Calibri" panose="020F0502020204030204" pitchFamily="34" charset="0"/>
                <a:cs typeface="Calibri" panose="020F0502020204030204" pitchFamily="34" charset="0"/>
              </a:rPr>
              <a:t>Jednou ze základních součástí každého projektu jsou veřejné zakázky. Zadávání veřejných zakázek je věcně i právně složitý proces, jehož nedodržení může pro příjemce finančních prostředků IROP znamenat neposkytnutí části dotace z důvodu uložení finanční opravy. </a:t>
            </a:r>
          </a:p>
          <a:p>
            <a:pPr algn="just">
              <a:spcBef>
                <a:spcPts val="1200"/>
              </a:spcBef>
            </a:pPr>
            <a:r>
              <a:rPr lang="cs-CZ" sz="1600" dirty="0">
                <a:latin typeface="Calibri" panose="020F0502020204030204" pitchFamily="34" charset="0"/>
                <a:cs typeface="Calibri" panose="020F0502020204030204" pitchFamily="34" charset="0"/>
              </a:rPr>
              <a:t>Prostřednictvím této prezentace bychom proto rádi přispěli ke správnému zadávání veřejných zakázek podle zákona i zakázek realizovaných mimo režim zákona a pomohli tak Vám zadavatelům, příjemcům dotace při přípravách a následné realizaci zadávacích, popř. výběrových řízení, to vše s využitím zkušeností z dosud provedených kontrol veřejných zakázek zakázek financovaných z IROP. </a:t>
            </a:r>
          </a:p>
          <a:p>
            <a:pPr algn="just">
              <a:spcBef>
                <a:spcPts val="1200"/>
              </a:spcBef>
            </a:pPr>
            <a:r>
              <a:rPr lang="cs-CZ" sz="1600" dirty="0">
                <a:latin typeface="Calibri" panose="020F0502020204030204" pitchFamily="34" charset="0"/>
                <a:cs typeface="Calibri" panose="020F0502020204030204" pitchFamily="34" charset="0"/>
              </a:rPr>
              <a:t>Podrobné informace k nejčastějším pochybením při zadávání veřejných zakázek z pohledu IROP, jakožto i další informace (stanoviska, články) k tématu veřejných zakázek, je možné dohledat i na webových stránkách Centra – viz </a:t>
            </a:r>
            <a:r>
              <a:rPr lang="cs-CZ" sz="1600" dirty="0">
                <a:latin typeface="Calibri" panose="020F0502020204030204" pitchFamily="34" charset="0"/>
                <a:cs typeface="Calibri" panose="020F0502020204030204" pitchFamily="34" charset="0"/>
                <a:hlinkClick r:id="rId4"/>
              </a:rPr>
              <a:t>https://www.crr.cz/irop/verejne-zakazky-v-projektech-irop-pohledem-centra/</a:t>
            </a:r>
            <a:r>
              <a:rPr lang="cs-CZ" sz="1600" dirty="0">
                <a:latin typeface="Calibri" panose="020F0502020204030204" pitchFamily="34" charset="0"/>
                <a:cs typeface="Calibri" panose="020F0502020204030204" pitchFamily="34" charset="0"/>
              </a:rPr>
              <a:t>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670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z oblasti stanovení předmětu VZ</a:t>
            </a:r>
            <a:endParaRPr lang="en-US" sz="2600" dirty="0"/>
          </a:p>
        </p:txBody>
      </p:sp>
      <p:grpSp>
        <p:nvGrpSpPr>
          <p:cNvPr id="9" name="Skupina 8">
            <a:extLst>
              <a:ext uri="{FF2B5EF4-FFF2-40B4-BE49-F238E27FC236}">
                <a16:creationId xmlns:a16="http://schemas.microsoft.com/office/drawing/2014/main" id="{6787CBC6-0513-4157-A108-625834A2CA96}"/>
              </a:ext>
            </a:extLst>
          </p:cNvPr>
          <p:cNvGrpSpPr/>
          <p:nvPr/>
        </p:nvGrpSpPr>
        <p:grpSpPr>
          <a:xfrm>
            <a:off x="322032" y="1160142"/>
            <a:ext cx="8121276" cy="2268857"/>
            <a:chOff x="-181768" y="259618"/>
            <a:chExt cx="6902047" cy="169893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259618"/>
              <a:ext cx="6902047"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chemeClr val="tx1"/>
                  </a:solidFill>
                  <a:latin typeface="Calibri" panose="020F0502020204030204" pitchFamily="34" charset="0"/>
                  <a:cs typeface="Calibri" panose="020F0502020204030204" pitchFamily="34" charset="0"/>
                </a:rPr>
                <a:t>Funkční celek tvořen místní, věcnou a časovou souvislostí. Větší důraz kladen na funkci plnění, tj. na cíle a záměry zadavatele.</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zadavatel rozdělí jednu VZ tak, že dojde ke snížení PH pod limity stanovené nařízením vlády pro ZZVZ (např. přístroje tvořící jeden celek a vzájemně nezbytné k funkčnosti zadá ve více VZ v režimu odpovídajícím vždy jen dané části a nikoliv celkové hodnotě všech částí/VZ).</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diskriminační sloučení předmětu VZ (např. sloučení stavebních prací a dodávky přístrojového vybavení, nábytku, IT vybavení atd., čímž omezí okruh dodavatelů).</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923285" y="921941"/>
            <a:ext cx="4902525"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308621" y="3752531"/>
            <a:ext cx="8103859" cy="2603819"/>
            <a:chOff x="-148715" y="2300826"/>
            <a:chExt cx="6868450" cy="1447241"/>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148715" y="2300826"/>
              <a:ext cx="6868450" cy="14472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Porušení § 36 odst. 1 ZZVZ a zásady zákazu diskriminace příliš „úzkým“, nebo naopak příliš obecným vymezením technických podmínek (obvykle směřujících k jednomu výrobku):</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např. požadavek, aby nějaký výrobek měl „jednoduché ovládání bez tlačítek, spínačů“ – takový požadavek vede k jednomu jedinému výrobku na trhu a současně je zcela neopodstatněný vzhledem ke způsobu a prostředí použití.</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požadavek např. na to, aby HDD měl technologii </a:t>
              </a:r>
              <a:r>
                <a:rPr lang="cs-CZ" sz="1200" dirty="0" err="1">
                  <a:solidFill>
                    <a:sysClr val="windowText" lastClr="000000">
                      <a:hueOff val="0"/>
                      <a:satOff val="0"/>
                      <a:lumOff val="0"/>
                      <a:alphaOff val="0"/>
                    </a:sysClr>
                  </a:solidFill>
                  <a:latin typeface="Calibri"/>
                </a:rPr>
                <a:t>IntelliPower</a:t>
              </a:r>
              <a:r>
                <a:rPr lang="cs-CZ" sz="1200" dirty="0">
                  <a:solidFill>
                    <a:sysClr val="windowText" lastClr="000000">
                      <a:hueOff val="0"/>
                      <a:satOff val="0"/>
                      <a:lumOff val="0"/>
                      <a:alphaOff val="0"/>
                    </a:sysClr>
                  </a:solidFill>
                  <a:latin typeface="Calibri"/>
                </a:rPr>
                <a:t>, což je označení funkčnosti vlastní produktům firmy Western Digital, ale jiné firmy tu samou technologii nabízejí také jen pod jiným označením.</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n</a:t>
              </a:r>
              <a:r>
                <a:rPr lang="cs-CZ" sz="1200" kern="1200" dirty="0">
                  <a:solidFill>
                    <a:sysClr val="windowText" lastClr="000000">
                      <a:hueOff val="0"/>
                      <a:satOff val="0"/>
                      <a:lumOff val="0"/>
                      <a:alphaOff val="0"/>
                    </a:sysClr>
                  </a:solidFill>
                  <a:latin typeface="Calibri"/>
                  <a:ea typeface="+mn-ea"/>
                  <a:cs typeface="+mn-cs"/>
                </a:rPr>
                <a:t>eposkytnutí ZD v podrobnostech nezbytných pro zpracování </a:t>
              </a:r>
              <a:r>
                <a:rPr lang="cs-CZ" sz="1200" dirty="0">
                  <a:solidFill>
                    <a:sysClr val="windowText" lastClr="000000">
                      <a:hueOff val="0"/>
                      <a:satOff val="0"/>
                      <a:lumOff val="0"/>
                      <a:alphaOff val="0"/>
                    </a:sysClr>
                  </a:solidFill>
                  <a:latin typeface="Calibri"/>
                </a:rPr>
                <a:t>nabídky – příliš obecná definice předmětu plnění (např. požadavek na dodání „učebnic pro výuku jazyků“ bez další podrobnosti; měrná jednotka typu komplet, soubor v položkovém rozpočtu bez detailního popisu).</a:t>
              </a: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875438" y="3515197"/>
            <a:ext cx="4585795"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102296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24" name="Obdélník 23">
            <a:extLst>
              <a:ext uri="{FF2B5EF4-FFF2-40B4-BE49-F238E27FC236}">
                <a16:creationId xmlns:a16="http://schemas.microsoft.com/office/drawing/2014/main" id="{4BCE376A-89A1-4CC0-B024-9BC488C1B976}"/>
              </a:ext>
            </a:extLst>
          </p:cNvPr>
          <p:cNvSpPr/>
          <p:nvPr/>
        </p:nvSpPr>
        <p:spPr>
          <a:xfrm>
            <a:off x="536290" y="459431"/>
            <a:ext cx="7637766" cy="607389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6" name="Skupina 25">
            <a:extLst>
              <a:ext uri="{FF2B5EF4-FFF2-40B4-BE49-F238E27FC236}">
                <a16:creationId xmlns:a16="http://schemas.microsoft.com/office/drawing/2014/main" id="{DA1EBB8A-82C5-45CE-93F6-99B710EF8618}"/>
              </a:ext>
            </a:extLst>
          </p:cNvPr>
          <p:cNvGrpSpPr/>
          <p:nvPr/>
        </p:nvGrpSpPr>
        <p:grpSpPr>
          <a:xfrm>
            <a:off x="843562" y="203057"/>
            <a:ext cx="6786423" cy="501758"/>
            <a:chOff x="330425" y="2172811"/>
            <a:chExt cx="4625961" cy="531360"/>
          </a:xfrm>
        </p:grpSpPr>
        <p:sp>
          <p:nvSpPr>
            <p:cNvPr id="27" name="Obdélník: se zakulacenými rohy 26">
              <a:extLst>
                <a:ext uri="{FF2B5EF4-FFF2-40B4-BE49-F238E27FC236}">
                  <a16:creationId xmlns:a16="http://schemas.microsoft.com/office/drawing/2014/main" id="{130A2B6E-A2F5-415B-84C2-03389DF26055}"/>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bdélník: se zakulacenými rohy 10">
              <a:extLst>
                <a:ext uri="{FF2B5EF4-FFF2-40B4-BE49-F238E27FC236}">
                  <a16:creationId xmlns:a16="http://schemas.microsoft.com/office/drawing/2014/main" id="{1AB4B7F3-E5D5-40C5-A3EB-ED7A01A58352}"/>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2" name="Obdélník 1">
            <a:extLst>
              <a:ext uri="{FF2B5EF4-FFF2-40B4-BE49-F238E27FC236}">
                <a16:creationId xmlns:a16="http://schemas.microsoft.com/office/drawing/2014/main" id="{C3138242-7EAA-413A-A6E9-379B841ACD3B}"/>
              </a:ext>
            </a:extLst>
          </p:cNvPr>
          <p:cNvSpPr/>
          <p:nvPr/>
        </p:nvSpPr>
        <p:spPr>
          <a:xfrm>
            <a:off x="951349" y="298001"/>
            <a:ext cx="7540354" cy="338554"/>
          </a:xfrm>
          <a:prstGeom prst="rect">
            <a:avLst/>
          </a:prstGeom>
        </p:spPr>
        <p:txBody>
          <a:bodyPr wrap="square">
            <a:spAutoFit/>
          </a:bodyPr>
          <a:lstStyle/>
          <a:p>
            <a:pPr lvl="0">
              <a:buNone/>
            </a:pPr>
            <a:r>
              <a:rPr lang="pl-PL" sz="1600" dirty="0">
                <a:solidFill>
                  <a:sysClr val="window" lastClr="FFFFFF"/>
                </a:solidFill>
                <a:latin typeface="Calibri"/>
              </a:rPr>
              <a:t>Odkazy na obchodní názvy a značky – § 89 odst. 5 a 6 ZZVZ a § 36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E51FC049-69D0-41B3-922D-F9E90A98A909}"/>
              </a:ext>
            </a:extLst>
          </p:cNvPr>
          <p:cNvSpPr/>
          <p:nvPr/>
        </p:nvSpPr>
        <p:spPr>
          <a:xfrm>
            <a:off x="683568" y="732786"/>
            <a:ext cx="7178307" cy="6032421"/>
          </a:xfrm>
          <a:prstGeom prst="rect">
            <a:avLst/>
          </a:prstGeom>
        </p:spPr>
        <p:txBody>
          <a:bodyPr wrap="square">
            <a:spAutoFit/>
          </a:bodyPr>
          <a:lstStyle/>
          <a:p>
            <a:pPr marL="285750" lvl="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 89 odst. 5 ZZVZ stanoví, že není-li to odůvodněno předmětem veřejné zakázky, zadavatel nesmí zvýhodnit nebo znevýhodnit určité dodavatele nebo výrobky tím, že technické podmínky stanoví prostřednictvím přímého nebo nepřímého odkazu na: </a:t>
            </a:r>
          </a:p>
          <a:p>
            <a:pPr marL="742950" lvl="1" indent="-285750" algn="just" defTabSz="533400">
              <a:lnSpc>
                <a:spcPct val="90000"/>
              </a:lnSpc>
              <a:spcBef>
                <a:spcPts val="600"/>
              </a:spcBef>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určité dodavatele nebo výrobky, nebo</a:t>
            </a:r>
          </a:p>
          <a:p>
            <a:pPr marL="742950" lvl="1" indent="-285750" algn="just" defTabSz="533400">
              <a:lnSpc>
                <a:spcPct val="90000"/>
              </a:lnSpc>
              <a:spcBef>
                <a:spcPts val="600"/>
              </a:spcBef>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patenty na vynálezy, užitné vzory, průmyslové vzory, ochranné známky nebo označení 	   původu.</a:t>
            </a:r>
          </a:p>
          <a:p>
            <a:pPr marL="285750" lvl="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stanovení technických podmínek nemůže být bez jejich označení dostatečně přesné nebo srozumitelné, je zadavatel povinen u každého takového odkazu dle § 89 odst. 5 a 6 ZZVZ uvést možnost nabídnout rovnocenné řešení.</a:t>
            </a:r>
          </a:p>
          <a:p>
            <a:pPr marL="28575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Generální klauzule ve smyslu: </a:t>
            </a:r>
            <a:r>
              <a:rPr lang="cs-CZ" sz="1300" i="1" dirty="0">
                <a:latin typeface="Calibri" panose="020F0502020204030204" pitchFamily="34" charset="0"/>
                <a:cs typeface="Calibri" panose="020F0502020204030204" pitchFamily="34" charset="0"/>
              </a:rPr>
              <a:t>„Pokud se v zadávací dokumentaci nebo v jejích přílohách vyskytnou obchodní názvy některých výrobků nebo služeb, případně jiná označení mající vztah ke konkrétnímu dodavateli, jedná se o vymezení předpokládaného standardu plnění a účastník je oprávněn nabídnout jiné technicky a kvalitativně srovnatelné řešení.“</a:t>
            </a:r>
            <a:r>
              <a:rPr lang="cs-CZ" sz="1300" dirty="0">
                <a:latin typeface="Calibri" panose="020F0502020204030204" pitchFamily="34" charset="0"/>
                <a:cs typeface="Calibri" panose="020F0502020204030204" pitchFamily="34" charset="0"/>
              </a:rPr>
              <a:t> </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285750" lvl="0" indent="-285750" algn="just" defTabSz="533400">
              <a:lnSpc>
                <a:spcPct val="90000"/>
              </a:lnSpc>
              <a:spcBef>
                <a:spcPts val="600"/>
              </a:spcBef>
              <a:buFont typeface="Wingdings" panose="05000000000000000000" pitchFamily="2" charset="2"/>
              <a:buChar char="q"/>
              <a:defRPr/>
            </a:pPr>
            <a:r>
              <a:rPr lang="cs-CZ" sz="1300" dirty="0">
                <a:latin typeface="Calibri" panose="020F0502020204030204" pitchFamily="34" charset="0"/>
                <a:cs typeface="Calibri" panose="020F0502020204030204" pitchFamily="34" charset="0"/>
              </a:rPr>
              <a:t>Na ZPŘ § 89 odst. 5 a 6 ZZVZ vysloveně nedopadají, ale použije se § 36 odst. 1 ZZVZ, který stanoví, že zadávací podmínky nesmí být stanoveny tak, aby určitým dodavatelům bezdůvodně přímo nebo nepřímo zaručovaly konkurenční výhodu nebo vytvářely bezdůvodné překážky hospodářské soutěže.</a:t>
            </a:r>
          </a:p>
          <a:p>
            <a:pPr marL="285750" lvl="1" indent="-285750" algn="just" defTabSz="533400">
              <a:lnSpc>
                <a:spcPct val="90000"/>
              </a:lnSpc>
              <a:spcBef>
                <a:spcPts val="6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Je přípustné v zadávacích podmínkách pomocí obchodních názvů a značek popsat stávající vybavení/zařízení zadavatele, se kterým má být nově dodávané plnění kompatibilní. Zadavatel by měl určit, co taková kompatibilita znamená/má obsahovat a zajišťovat. Požadavek na plnou kompatibilitu např. u ICT zakázek často vede pouze k produktům značky, kterou už zadavatel používá. </a:t>
            </a:r>
          </a:p>
          <a:p>
            <a:pPr marL="285750" lvl="1" indent="-285750" algn="just" defTabSz="533400">
              <a:lnSpc>
                <a:spcPct val="90000"/>
              </a:lnSpc>
              <a:spcBef>
                <a:spcPts val="6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ÚOHS-S0069/2020/VZ – </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stanovil zadávací podmínky v rozporu s § 89 odst. 5 a 6 ZZVZ, když zvýhodnil určité dodavatele a výrobky tím, že v příloze „Tabulka s technickými parametry“ ZD a v čl. 5.6. „NORMY NEBO TECHNICKÉ DOKUMENTY OBSAŽENÉ V ZADÁVACÍ DOKUMENTACI“ ZD stanovil technické podmínky prostřednictvím přímých odkazů na konkrétní výrobky…(Karl </a:t>
            </a:r>
            <a:r>
              <a:rPr lang="cs-CZ" sz="1300" i="1"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Storz</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 </a:t>
            </a:r>
            <a:r>
              <a:rPr lang="cs-CZ" sz="1300" i="1"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Aesculab</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 </a:t>
            </a:r>
          </a:p>
          <a:p>
            <a:pPr marL="285750" lvl="1" indent="-285750" algn="just" defTabSz="533400">
              <a:lnSpc>
                <a:spcPct val="90000"/>
              </a:lnSpc>
              <a:spcBef>
                <a:spcPct val="0"/>
              </a:spcBef>
              <a:spcAft>
                <a:spcPts val="600"/>
              </a:spcAft>
              <a:buFont typeface="Wingdings" panose="05000000000000000000" pitchFamily="2" charset="2"/>
              <a:buChar char="q"/>
              <a:defRP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sp>
        <p:nvSpPr>
          <p:cNvPr id="20" name="Title 3">
            <a:extLst>
              <a:ext uri="{FF2B5EF4-FFF2-40B4-BE49-F238E27FC236}">
                <a16:creationId xmlns:a16="http://schemas.microsoft.com/office/drawing/2014/main" id="{3B704E2E-B29E-455F-A556-7CEF83F66512}"/>
              </a:ext>
            </a:extLst>
          </p:cNvPr>
          <p:cNvSpPr txBox="1">
            <a:spLocks/>
          </p:cNvSpPr>
          <p:nvPr/>
        </p:nvSpPr>
        <p:spPr>
          <a:xfrm>
            <a:off x="515748" y="156367"/>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3568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82642" y="815212"/>
            <a:ext cx="7667169" cy="5191305"/>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16</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9" y="761026"/>
            <a:ext cx="3355595"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27440" y="42571"/>
              <a:ext cx="457992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Termíny plnění předmětu 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375720"/>
            <a:ext cx="7132320" cy="4335033"/>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Není vhodné stanovit termín plnění pevným datem – má vždy potenciál ovlivnit rozhodování dodavatelů o účasti v ZŘ. Velmi problematické v okamžiku změny termínu (obvykle prodloužení).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Ještě problematičtější stanovení termínu plnění v kombinaci do </a:t>
            </a:r>
            <a:r>
              <a:rPr lang="cs-CZ" sz="1300" i="1" dirty="0">
                <a:latin typeface="Calibri" panose="020F0502020204030204" pitchFamily="34" charset="0"/>
                <a:cs typeface="Calibri" panose="020F0502020204030204" pitchFamily="34" charset="0"/>
              </a:rPr>
              <a:t>X dnů/týdnů/měsíců nejpozději však do </a:t>
            </a:r>
            <a:r>
              <a:rPr lang="cs-CZ" sz="1300" dirty="0">
                <a:latin typeface="Calibri" panose="020F0502020204030204" pitchFamily="34" charset="0"/>
                <a:cs typeface="Calibri" panose="020F0502020204030204" pitchFamily="34" charset="0"/>
              </a:rPr>
              <a:t>– stává se, že v době uzavření smlouvy již není stanovený počet dnů/týdnů/měsíců k dispozici, jelikož pevně stanovený termín nastane dříve.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Jako vhodnější se jeví nastavit klouzavé termíny ve dnech/týdnech/měsících od podpisu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Termín plnění spojený s vydáním kolaudačního souhlasu – nevhodné, protože zhotovitel nemá možnost ovlivnit délku řízení u stavebního úřadu.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To platí i pro epidemii </a:t>
            </a:r>
            <a:r>
              <a:rPr lang="cs-CZ" sz="1300" dirty="0" err="1">
                <a:latin typeface="Calibri" panose="020F0502020204030204" pitchFamily="34" charset="0"/>
                <a:cs typeface="Calibri" panose="020F0502020204030204" pitchFamily="34" charset="0"/>
              </a:rPr>
              <a:t>koronaviru</a:t>
            </a:r>
            <a:r>
              <a:rPr lang="cs-CZ" sz="1300" dirty="0">
                <a:latin typeface="Calibri" panose="020F0502020204030204" pitchFamily="34" charset="0"/>
                <a:cs typeface="Calibri" panose="020F0502020204030204" pitchFamily="34" charset="0"/>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K možnosti prodloužení termínů plnění je vhodné využívat vyhrazených změn závazků ze smlouvy dle § 100 ZZVZ, taková změna však musí být vymezena zcela jednoznačně, aby  byl od počátku zřejmý zamýšlený postup.</a:t>
            </a: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26873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966B9B2B-8C4B-47F2-975F-5921EFCE97A6}"/>
              </a:ext>
            </a:extLst>
          </p:cNvPr>
          <p:cNvGrpSpPr/>
          <p:nvPr/>
        </p:nvGrpSpPr>
        <p:grpSpPr>
          <a:xfrm>
            <a:off x="321460" y="1557648"/>
            <a:ext cx="8053479" cy="3641369"/>
            <a:chOff x="-174689" y="266527"/>
            <a:chExt cx="6951414" cy="2656336"/>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65633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174689" y="281207"/>
              <a:ext cx="6951414" cy="15795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Předkládání dokladů o kvalifikaci: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 53 odst. 4 ZZVZ: Doklady o kvalifikaci předkládají dodavatelé v nabídkách v kopiích a mohou je nahradit čestným prohlášením nebo jednotným evropským osvědčením pro veřejné zakázky podle § 87. =&gt; v ZPŘ zadavatel nemůže v nabídce požadovat předložení konkrétních dokladů o kvalifikaci.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 86 odst. 2 ZZVZ: Pokud zadavatel nestanoví v zadávací dokumentaci jinak, může dodavatel v žádosti o účast, předběžné nabídce nebo nabídce nahradit předložení dokladů čestným prohlášením. Dodavatel může vždy nahradit požadované doklady jednotným evropským osvědčením pro veřejné zakázky. =&gt; v nadlimitním režimu zadavatel může v nabídce požadovat předložení konkrétních dokladů o kvalifikaci, musí si to však předem stanovit v zadávací dokumentaci.</a:t>
              </a:r>
            </a:p>
            <a:p>
              <a:pPr marL="285750" lvl="1" indent="-285750" algn="just" defTabSz="533400">
                <a:lnSpc>
                  <a:spcPct val="90000"/>
                </a:lnSpc>
                <a:spcBef>
                  <a:spcPct val="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Nepřiměřené/diskriminační požadavky na kvalifikaci – s ohledem na základní zásady § 6 ZZVZ musí zadavatel veškeré požadavky na způsobilost a kvalifikaci stanovit přiměřeně k rozsahu a složitosti předmětu VZ – příliš rozsáhlé požadavky mohou omezit okruh dodavatelů a tím hospodářskou soutěž. Veškeré požadavky na prokázání způsobilosti/kvalifikace musí být stanoveny jednoznačně a transparentně.</a:t>
              </a:r>
            </a:p>
            <a:p>
              <a:pPr marL="457200" lvl="2" algn="just" defTabSz="533400">
                <a:lnSpc>
                  <a:spcPct val="90000"/>
                </a:lnSpc>
                <a:spcBef>
                  <a:spcPct val="0"/>
                </a:spcBef>
                <a:spcAft>
                  <a:spcPts val="600"/>
                </a:spcAft>
              </a:pPr>
              <a:endParaRPr lang="cs-CZ" sz="1300" dirty="0">
                <a:solidFill>
                  <a:sysClr val="windowText" lastClr="000000">
                    <a:hueOff val="0"/>
                    <a:satOff val="0"/>
                    <a:lumOff val="0"/>
                    <a:alphaOff val="0"/>
                  </a:sysClr>
                </a:solidFill>
                <a:latin typeface="Calibri"/>
              </a:endParaRPr>
            </a:p>
            <a:p>
              <a:pPr marL="0" lvl="1" algn="just" defTabSz="533400">
                <a:lnSpc>
                  <a:spcPct val="90000"/>
                </a:lnSpc>
                <a:spcBef>
                  <a:spcPts val="600"/>
                </a:spcBef>
                <a:spcAft>
                  <a:spcPts val="600"/>
                </a:spcAft>
              </a:pPr>
              <a:endParaRPr lang="cs-CZ" sz="1300" kern="1200" dirty="0">
                <a:solidFill>
                  <a:sysClr val="windowText" lastClr="000000">
                    <a:hueOff val="0"/>
                    <a:satOff val="0"/>
                    <a:lumOff val="0"/>
                    <a:alphaOff val="0"/>
                  </a:sysClr>
                </a:solidFill>
                <a:highlight>
                  <a:srgbClr val="FFFF00"/>
                </a:highlight>
                <a:latin typeface="Calibri"/>
                <a:ea typeface="+mn-ea"/>
                <a:cs typeface="+mn-cs"/>
              </a:endParaRP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769060" y="1336088"/>
            <a:ext cx="2623996" cy="501840"/>
            <a:chOff x="-363685" y="29586"/>
            <a:chExt cx="4625962"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63684" y="2958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63685" y="61815"/>
              <a:ext cx="4405227" cy="4273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Kvalifikace obecn</a:t>
              </a:r>
              <a:r>
                <a:rPr lang="cs-CZ" sz="1600" dirty="0">
                  <a:solidFill>
                    <a:sysClr val="window" lastClr="FFFFFF"/>
                  </a:solidFill>
                  <a:latin typeface="Calibri"/>
                </a:rPr>
                <a:t>ě</a:t>
              </a:r>
              <a:endParaRPr lang="cs-CZ" sz="1600" kern="1200" dirty="0">
                <a:solidFill>
                  <a:sysClr val="window" lastClr="FFFFFF"/>
                </a:solidFill>
                <a:latin typeface="Calibri"/>
                <a:ea typeface="+mn-ea"/>
                <a:cs typeface="+mn-cs"/>
              </a:endParaRPr>
            </a:p>
          </p:txBody>
        </p:sp>
      </p:gr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v oblasti nastavení způsobilosti/kvalifikace</a:t>
            </a:r>
            <a:endParaRPr lang="en-US" sz="2600" dirty="0"/>
          </a:p>
        </p:txBody>
      </p:sp>
    </p:spTree>
    <p:extLst>
      <p:ext uri="{BB962C8B-B14F-4D97-AF65-F5344CB8AC3E}">
        <p14:creationId xmlns:p14="http://schemas.microsoft.com/office/powerpoint/2010/main" val="69690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20">
            <a:extLst>
              <a:ext uri="{FF2B5EF4-FFF2-40B4-BE49-F238E27FC236}">
                <a16:creationId xmlns:a16="http://schemas.microsoft.com/office/drawing/2014/main" id="{C689F210-9058-425B-8F64-C4EE48B3B1AB}"/>
              </a:ext>
            </a:extLst>
          </p:cNvPr>
          <p:cNvGrpSpPr>
            <a:grpSpLocks/>
          </p:cNvGrpSpPr>
          <p:nvPr/>
        </p:nvGrpSpPr>
        <p:grpSpPr bwMode="auto">
          <a:xfrm>
            <a:off x="271526" y="850518"/>
            <a:ext cx="7882412" cy="5745753"/>
            <a:chOff x="-231031" y="235594"/>
            <a:chExt cx="6951414" cy="2414451"/>
          </a:xfrm>
        </p:grpSpPr>
        <p:sp>
          <p:nvSpPr>
            <p:cNvPr id="12" name="Obdélník 11">
              <a:extLst>
                <a:ext uri="{FF2B5EF4-FFF2-40B4-BE49-F238E27FC236}">
                  <a16:creationId xmlns:a16="http://schemas.microsoft.com/office/drawing/2014/main" id="{6CBED72B-02B3-4B5F-B0EF-ECDCD30CC3A4}"/>
                </a:ext>
              </a:extLst>
            </p:cNvPr>
            <p:cNvSpPr/>
            <p:nvPr/>
          </p:nvSpPr>
          <p:spPr>
            <a:xfrm>
              <a:off x="-2728" y="235594"/>
              <a:ext cx="6608566" cy="237733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13" name="TextovéPole 12">
              <a:extLst>
                <a:ext uri="{FF2B5EF4-FFF2-40B4-BE49-F238E27FC236}">
                  <a16:creationId xmlns:a16="http://schemas.microsoft.com/office/drawing/2014/main" id="{3423FF40-2714-4AEC-B771-460B8557758F}"/>
                </a:ext>
              </a:extLst>
            </p:cNvPr>
            <p:cNvSpPr txBox="1"/>
            <p:nvPr/>
          </p:nvSpPr>
          <p:spPr>
            <a:xfrm>
              <a:off x="-231031" y="272715"/>
              <a:ext cx="6951414" cy="2377330"/>
            </a:xfrm>
            <a:prstGeom prst="rect">
              <a:avLst/>
            </a:prstGeom>
            <a:noFill/>
            <a:ln>
              <a:noFill/>
            </a:ln>
            <a:effectLst/>
          </p:spPr>
          <p:txBody>
            <a:bodyPr lIns="512894" tIns="354076" rIns="512894" bIns="85344" spcCol="1270"/>
            <a:lstStyle/>
            <a:p>
              <a:pPr marL="285750" lvl="1" indent="-285750" algn="just" defTabSz="53340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Definovat požadavky na prokázání profesní způsobilosti dle § 77 odst. 2 písm. a) ZZVZ jednoznačně, aby byl postup zadavatele přezkoumatelný a bylo najisto postaveno, že byla požadovaná kvalifikace splněna:</a:t>
              </a:r>
            </a:p>
            <a:p>
              <a:pPr marL="742950" lvl="2" indent="-285750" algn="just" defTabSz="533400">
                <a:lnSpc>
                  <a:spcPct val="90000"/>
                </a:lnSpc>
                <a:spcBef>
                  <a:spcPts val="600"/>
                </a:spcBef>
                <a:buFont typeface="Arial" panose="020B0604020202020204" pitchFamily="34" charset="0"/>
                <a:buChar char="•"/>
              </a:pPr>
              <a:r>
                <a:rPr lang="cs-CZ" sz="1200" dirty="0">
                  <a:solidFill>
                    <a:sysClr val="windowText" lastClr="000000">
                      <a:hueOff val="0"/>
                      <a:satOff val="0"/>
                      <a:lumOff val="0"/>
                      <a:alphaOff val="0"/>
                    </a:sysClr>
                  </a:solidFill>
                  <a:latin typeface="Calibri"/>
                </a:rPr>
                <a:t>není dostačující vymezení obecného požadavku na předložení dokladu o oprávnění k podnikání v rozsahu odpovídajícímu předmětu veřejné zakázky. Zadavatel musí stanovit konkrétní oprávnění, která jsou nutná a požaduje je (popř. vymezit prostřednictvím požadované činnosti)</a:t>
              </a:r>
            </a:p>
            <a:p>
              <a:pPr marL="742950" lvl="2" indent="-285750" algn="just" defTabSz="533400">
                <a:lnSpc>
                  <a:spcPct val="90000"/>
                </a:lnSpc>
                <a:spcBef>
                  <a:spcPts val="600"/>
                </a:spcBef>
                <a:buFont typeface="Arial" panose="020B0604020202020204" pitchFamily="34" charset="0"/>
                <a:buChar char="•"/>
              </a:pPr>
              <a:r>
                <a:rPr lang="cs-CZ" sz="1200" dirty="0">
                  <a:solidFill>
                    <a:sysClr val="windowText" lastClr="000000">
                      <a:hueOff val="0"/>
                      <a:satOff val="0"/>
                      <a:lumOff val="0"/>
                      <a:alphaOff val="0"/>
                    </a:sysClr>
                  </a:solidFill>
                  <a:latin typeface="Calibri"/>
                </a:rPr>
                <a:t>Přístup Centra totožný s výkladem MMR a ÚOHS – </a:t>
              </a:r>
              <a:r>
                <a:rPr lang="cs-CZ" sz="1200" i="1" dirty="0">
                  <a:solidFill>
                    <a:sysClr val="windowText" lastClr="000000">
                      <a:hueOff val="0"/>
                      <a:satOff val="0"/>
                      <a:lumOff val="0"/>
                      <a:alphaOff val="0"/>
                    </a:sysClr>
                  </a:solidFill>
                  <a:latin typeface="Calibri"/>
                </a:rPr>
                <a:t>Společné stanovisko Ministerstva pro místní rozvoj a Úřadu pro ochranu hospodářské soutěže k vymezení požadavků na prokázání profesní způsobilosti dodavatele</a:t>
              </a:r>
              <a:r>
                <a:rPr lang="cs-CZ" sz="1200" dirty="0">
                  <a:solidFill>
                    <a:sysClr val="windowText" lastClr="000000">
                      <a:hueOff val="0"/>
                      <a:satOff val="0"/>
                      <a:lumOff val="0"/>
                      <a:alphaOff val="0"/>
                    </a:sysClr>
                  </a:solidFill>
                  <a:latin typeface="Calibri"/>
                </a:rPr>
                <a:t> (dostupné na </a:t>
              </a:r>
              <a:r>
                <a:rPr lang="cs-CZ" sz="1200" dirty="0">
                  <a:solidFill>
                    <a:sysClr val="windowText" lastClr="000000">
                      <a:hueOff val="0"/>
                      <a:satOff val="0"/>
                      <a:lumOff val="0"/>
                      <a:alphaOff val="0"/>
                    </a:sysClr>
                  </a:solidFill>
                  <a:latin typeface="Calibri"/>
                  <a:hlinkClick r:id="rId4"/>
                </a:rPr>
                <a:t>www.uohs.cz</a:t>
              </a:r>
              <a:r>
                <a:rPr lang="cs-CZ" sz="1200" dirty="0">
                  <a:solidFill>
                    <a:sysClr val="windowText" lastClr="000000">
                      <a:hueOff val="0"/>
                      <a:satOff val="0"/>
                      <a:lumOff val="0"/>
                      <a:alphaOff val="0"/>
                    </a:sysClr>
                  </a:solidFill>
                  <a:latin typeface="Calibri"/>
                </a:rPr>
                <a:t>)</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Nepřiměřený a diskriminační požadavek na prokázání profesní způsobilosti dle </a:t>
              </a:r>
              <a:r>
                <a:rPr kumimoji="0" lang="cs-CZ" sz="13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ust</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 77 odst. 2 písm. a) ZZVZ doklady prokazujícími živnostenská oprávnění na:</a:t>
              </a:r>
            </a:p>
            <a:p>
              <a:pPr marL="628650" marR="0" lvl="2" indent="-171450" algn="just" defTabSz="533400" eaLnBrk="0" fontAlgn="base" latinLnBrk="0" hangingPunct="0">
                <a:lnSpc>
                  <a:spcPct val="90000"/>
                </a:lnSpc>
                <a:spcBef>
                  <a:spcPts val="600"/>
                </a:spcBef>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Montáž, opravy, revize a zkoušky elektrických zařízení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Vodoinstalatérství, topenářství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apod. a současně na živnostenské oprávnění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Provádění staveb, jejich změn a odstraňování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t>
              </a:r>
            </a:p>
            <a:p>
              <a:pPr marL="628650" marR="0" lvl="2" indent="-171450" algn="just" defTabSz="533400" eaLnBrk="0" fontAlgn="base" latinLnBrk="0" hangingPunct="0">
                <a:lnSpc>
                  <a:spcPct val="90000"/>
                </a:lnSpc>
                <a:spcBef>
                  <a:spcPts val="600"/>
                </a:spcBef>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628650" lvl="2" indent="-171450" algn="just" defTabSz="533400" eaLnBrk="0" fontAlgn="base" hangingPunct="0">
                <a:lnSpc>
                  <a:spcPct val="90000"/>
                </a:lnSpc>
                <a:spcBef>
                  <a:spcPts val="600"/>
                </a:spcBef>
                <a:buFont typeface="Arial" panose="020B0604020202020204" pitchFamily="34" charset="0"/>
                <a:buChar char="•"/>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Obdobně se k dané problematice vyjádřil ÚOHS ve svém rozhodnutí č. j. ÚOHS-05747/2020/553/</a:t>
              </a:r>
              <a:r>
                <a:rPr kumimoji="0" lang="cs-CZ" sz="12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LHl</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ze dne 21. 2. 2020. Věcí se zabývá i rozsudek Nejvyššího správního soudu č. j. 10 As 111/2014 ze dne 24. 7. 2014.</a:t>
              </a:r>
            </a:p>
            <a:p>
              <a:pPr marL="285750" lvl="1" indent="-285750" algn="just" defTabSz="533400" eaLnBrk="0" fontAlgn="base" hangingPunct="0">
                <a:lnSpc>
                  <a:spcPct val="90000"/>
                </a:lnSpc>
                <a:spcBef>
                  <a:spcPts val="1200"/>
                </a:spcBef>
                <a:buFont typeface="Wingdings" panose="05000000000000000000" pitchFamily="2" charset="2"/>
                <a:buChar char="q"/>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Požadavek </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na živnostenské oprávnění „Projektová činnost ve výstavbě“ u zakázek na stavební práce, součástí jejichž předmětu plnění nejsou činnosti, ke kterým by tato živnost byla nutná (např. zhotovení dokumentace skutečného provedení stavby není podmíněno držením této živnosti, dokumentace skutečného provedení není považována za vybranou činnost ve výstavbě podle § 158 odst. 1 a 2 stavebního zákona) není důvodný.</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17" name="Skupina 21">
            <a:extLst>
              <a:ext uri="{FF2B5EF4-FFF2-40B4-BE49-F238E27FC236}">
                <a16:creationId xmlns:a16="http://schemas.microsoft.com/office/drawing/2014/main" id="{51907D04-2E4C-47E7-9532-B2E6DCDB5BF9}"/>
              </a:ext>
            </a:extLst>
          </p:cNvPr>
          <p:cNvGrpSpPr>
            <a:grpSpLocks/>
          </p:cNvGrpSpPr>
          <p:nvPr/>
        </p:nvGrpSpPr>
        <p:grpSpPr bwMode="auto">
          <a:xfrm>
            <a:off x="699391" y="605042"/>
            <a:ext cx="4395123" cy="504418"/>
            <a:chOff x="-363684" y="29586"/>
            <a:chExt cx="4625962" cy="516088"/>
          </a:xfrm>
        </p:grpSpPr>
        <p:sp>
          <p:nvSpPr>
            <p:cNvPr id="18" name="Obdélník: se zakulacenými rohy 17">
              <a:extLst>
                <a:ext uri="{FF2B5EF4-FFF2-40B4-BE49-F238E27FC236}">
                  <a16:creationId xmlns:a16="http://schemas.microsoft.com/office/drawing/2014/main" id="{C378E084-9976-4EAD-817B-4D4F5BFA84E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0" name="Obdélník: se zakulacenými rohy 6">
              <a:extLst>
                <a:ext uri="{FF2B5EF4-FFF2-40B4-BE49-F238E27FC236}">
                  <a16:creationId xmlns:a16="http://schemas.microsoft.com/office/drawing/2014/main" id="{4B1E83EA-9EE9-486F-B63C-A46EB9F60C7F}"/>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baseline="0" noProof="0" dirty="0">
                  <a:ln>
                    <a:noFill/>
                  </a:ln>
                  <a:solidFill>
                    <a:prstClr val="white"/>
                  </a:solidFill>
                  <a:effectLst/>
                  <a:uLnTx/>
                  <a:uFillTx/>
                  <a:latin typeface="Calibri" panose="020F0502020204030204"/>
                  <a:ea typeface="+mn-ea"/>
                  <a:cs typeface="+mn-cs"/>
                </a:rPr>
                <a:t>Požadavky na profesní způsobilost - § 77 ZZVZ</a:t>
              </a:r>
            </a:p>
          </p:txBody>
        </p:sp>
      </p:grpSp>
    </p:spTree>
    <p:extLst>
      <p:ext uri="{BB962C8B-B14F-4D97-AF65-F5344CB8AC3E}">
        <p14:creationId xmlns:p14="http://schemas.microsoft.com/office/powerpoint/2010/main" val="409230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20">
            <a:extLst>
              <a:ext uri="{FF2B5EF4-FFF2-40B4-BE49-F238E27FC236}">
                <a16:creationId xmlns:a16="http://schemas.microsoft.com/office/drawing/2014/main" id="{BFF14EAC-5C6C-4387-B285-D0FE12761817}"/>
              </a:ext>
            </a:extLst>
          </p:cNvPr>
          <p:cNvGrpSpPr>
            <a:grpSpLocks/>
          </p:cNvGrpSpPr>
          <p:nvPr/>
        </p:nvGrpSpPr>
        <p:grpSpPr bwMode="auto">
          <a:xfrm>
            <a:off x="456766" y="1216637"/>
            <a:ext cx="8005079" cy="5742101"/>
            <a:chOff x="-179830" y="254597"/>
            <a:chExt cx="6951414" cy="2161602"/>
          </a:xfrm>
        </p:grpSpPr>
        <p:sp>
          <p:nvSpPr>
            <p:cNvPr id="19" name="Obdélník 18">
              <a:extLst>
                <a:ext uri="{FF2B5EF4-FFF2-40B4-BE49-F238E27FC236}">
                  <a16:creationId xmlns:a16="http://schemas.microsoft.com/office/drawing/2014/main" id="{2157E846-C1D1-48D2-818B-A07B71C37B1F}"/>
                </a:ext>
              </a:extLst>
            </p:cNvPr>
            <p:cNvSpPr/>
            <p:nvPr/>
          </p:nvSpPr>
          <p:spPr>
            <a:xfrm>
              <a:off x="-2728" y="254597"/>
              <a:ext cx="6608566" cy="193483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0" name="TextovéPole 19">
              <a:extLst>
                <a:ext uri="{FF2B5EF4-FFF2-40B4-BE49-F238E27FC236}">
                  <a16:creationId xmlns:a16="http://schemas.microsoft.com/office/drawing/2014/main" id="{8DC87575-BF9B-4BD9-92E6-A5B2AB805398}"/>
                </a:ext>
              </a:extLst>
            </p:cNvPr>
            <p:cNvSpPr txBox="1"/>
            <p:nvPr/>
          </p:nvSpPr>
          <p:spPr>
            <a:xfrm>
              <a:off x="-179830" y="294569"/>
              <a:ext cx="6951414" cy="2121630"/>
            </a:xfrm>
            <a:prstGeom prst="rect">
              <a:avLst/>
            </a:prstGeom>
            <a:noFill/>
            <a:ln>
              <a:noFill/>
            </a:ln>
            <a:effectLst/>
          </p:spPr>
          <p:txBody>
            <a:bodyPr lIns="512894" tIns="354076" rIns="512894" bIns="85344" spcCol="1270"/>
            <a:lstStyle/>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Požadavek, aby referenční zakázka dle § 79 odst. 2 písm. a) a b) ZZVZ byla realizována na typově zcela totožném či blízkém subjektu, jakým je sám zadavatel, ačkoliv takový požadavek není vzhledem ke složitosti a rozsahu předmětu veřejné zakázky (§ 73 odst. 6 ZZVZ) důvodný.</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duhu budovy byly provedeny (vyjma velmi specifických případů).</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Obdobně se k dané problematice vyjádřil ÚOHS ve svém </a:t>
              </a:r>
              <a:r>
                <a:rPr lang="pl-PL" sz="1300" dirty="0">
                  <a:solidFill>
                    <a:sysClr val="windowText" lastClr="000000">
                      <a:hueOff val="0"/>
                      <a:satOff val="0"/>
                      <a:lumOff val="0"/>
                      <a:alphaOff val="0"/>
                    </a:sysClr>
                  </a:solidFill>
                  <a:latin typeface="Calibri"/>
                </a:rPr>
                <a:t>rozhodnutí č. j. ÚOHS-S277/2011/VZ-13912/2011/510/MLa ze dne 11. 11. 2011.</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pl-PL" sz="1300" dirty="0">
                  <a:solidFill>
                    <a:sysClr val="windowText" lastClr="000000">
                      <a:hueOff val="0"/>
                      <a:satOff val="0"/>
                      <a:lumOff val="0"/>
                      <a:alphaOff val="0"/>
                    </a:sysClr>
                  </a:solidFill>
                  <a:latin typeface="Calibri"/>
                </a:rPr>
                <a:t>Obdobná věc je řešena rovněž v rozhodnutí ÚOHS č. j. S056/2008/VZ-03935/2008/520/EM ze dne 7. 3. 2008.</a:t>
              </a:r>
              <a:endParaRPr lang="cs-CZ" sz="1300" dirty="0">
                <a:solidFill>
                  <a:sysClr val="windowText" lastClr="000000">
                    <a:hueOff val="0"/>
                    <a:satOff val="0"/>
                    <a:lumOff val="0"/>
                    <a:alphaOff val="0"/>
                  </a:sysClr>
                </a:solidFill>
                <a:latin typeface="Calibri"/>
              </a:endParaRPr>
            </a:p>
            <a:p>
              <a:pPr marL="285750" marR="0" lvl="1" indent="-285750" algn="just" defTabSz="533400" eaLnBrk="0" fontAlgn="base" latinLnBrk="0" hangingPunct="0">
                <a:lnSpc>
                  <a:spcPct val="120000"/>
                </a:lnSpc>
                <a:spcBef>
                  <a:spcPct val="0"/>
                </a:spcBef>
                <a:spcAft>
                  <a:spcPts val="12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120000"/>
                </a:lnSpc>
                <a:spcBef>
                  <a:spcPct val="0"/>
                </a:spcBef>
                <a:spcAft>
                  <a:spcPts val="12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21" name="Skupina 21">
            <a:extLst>
              <a:ext uri="{FF2B5EF4-FFF2-40B4-BE49-F238E27FC236}">
                <a16:creationId xmlns:a16="http://schemas.microsoft.com/office/drawing/2014/main" id="{2804245E-3860-4F9A-BBA5-F08476C082C7}"/>
              </a:ext>
            </a:extLst>
          </p:cNvPr>
          <p:cNvGrpSpPr>
            <a:grpSpLocks/>
          </p:cNvGrpSpPr>
          <p:nvPr/>
        </p:nvGrpSpPr>
        <p:grpSpPr bwMode="auto">
          <a:xfrm>
            <a:off x="864016" y="889612"/>
            <a:ext cx="7143750" cy="654050"/>
            <a:chOff x="-363684" y="29586"/>
            <a:chExt cx="4625962" cy="516088"/>
          </a:xfrm>
        </p:grpSpPr>
        <p:sp>
          <p:nvSpPr>
            <p:cNvPr id="22" name="Obdélník: se zakulacenými rohy 21">
              <a:extLst>
                <a:ext uri="{FF2B5EF4-FFF2-40B4-BE49-F238E27FC236}">
                  <a16:creationId xmlns:a16="http://schemas.microsoft.com/office/drawing/2014/main" id="{6D1EFA43-B09E-4C4C-A310-A05B85AFF2AD}"/>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3" name="Obdélník: se zakulacenými rohy 6">
              <a:extLst>
                <a:ext uri="{FF2B5EF4-FFF2-40B4-BE49-F238E27FC236}">
                  <a16:creationId xmlns:a16="http://schemas.microsoft.com/office/drawing/2014/main" id="{6C71F057-5C70-4C30-988F-DE60B8E61A1C}"/>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algn="ctr"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baseline="0" noProof="0" dirty="0">
                  <a:ln>
                    <a:noFill/>
                  </a:ln>
                  <a:solidFill>
                    <a:prstClr val="white"/>
                  </a:solidFill>
                  <a:effectLst/>
                  <a:uLnTx/>
                  <a:uFillTx/>
                  <a:latin typeface="Calibri" panose="020F0502020204030204"/>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53512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285226" y="469783"/>
            <a:ext cx="8265238" cy="619107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1800"/>
              </a:spcAft>
              <a:buClrTx/>
              <a:buSzTx/>
              <a:buFontTx/>
              <a:buNone/>
              <a:tabLst/>
              <a:defRPr/>
            </a:pPr>
            <a:r>
              <a:rPr kumimoji="0" lang="cs-CZ" b="1" i="0" u="none" strike="noStrike" kern="1200" cap="all"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Obsah semináře:</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Obecný úvod – účel semináře, čas 10:30 – 10:35</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Jak se domluvit – komunikace Centra a zadavatelů, čas 10:35 – 10:45</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Obecné informace ke kontrole VZ, čas 10:45 – 10:55</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endParaRPr lang="cs-CZ" sz="2000" b="0" dirty="0">
              <a:solidFill>
                <a:prstClr val="white"/>
              </a:solidFill>
              <a:latin typeface="Calibri" panose="020F0502020204030204" pitchFamily="34" charset="0"/>
              <a:cs typeface="Calibri" panose="020F0502020204030204" pitchFamily="34" charset="0"/>
            </a:endParaRPr>
          </a:p>
          <a:p>
            <a:pPr marR="0" lvl="0" algn="just" defTabSz="457200" rtl="0" eaLnBrk="1" fontAlgn="auto" latinLnBrk="0" hangingPunct="1">
              <a:lnSpc>
                <a:spcPct val="100000"/>
              </a:lnSpc>
              <a:spcBef>
                <a:spcPct val="0"/>
              </a:spcBef>
              <a:spcAft>
                <a:spcPts val="600"/>
              </a:spcAft>
              <a:buClrTx/>
              <a:buSzTx/>
              <a:tabLst/>
              <a:defRPr/>
            </a:pPr>
            <a:r>
              <a:rPr lang="cs-CZ" sz="2000" b="0" dirty="0">
                <a:solidFill>
                  <a:prstClr val="white"/>
                </a:solidFill>
                <a:latin typeface="Calibri" panose="020F0502020204030204" pitchFamily="34" charset="0"/>
                <a:cs typeface="Calibri" panose="020F0502020204030204" pitchFamily="34" charset="0"/>
              </a:rPr>
              <a:t>Nejčastější pochybení při zadání VZ (+ doporučení, sdílení dobré praxe)</a:t>
            </a:r>
          </a:p>
          <a:p>
            <a:pPr marR="0" lvl="0" algn="just" defTabSz="457200" rtl="0" eaLnBrk="1" fontAlgn="auto" latinLnBrk="0" hangingPunct="1">
              <a:lnSpc>
                <a:spcPct val="100000"/>
              </a:lnSpc>
              <a:spcBef>
                <a:spcPct val="0"/>
              </a:spcBef>
              <a:spcAft>
                <a:spcPts val="0"/>
              </a:spcAft>
              <a:buClrTx/>
              <a:buSzTx/>
              <a:tabLst/>
              <a:defRPr/>
            </a:pPr>
            <a:r>
              <a:rPr lang="cs-CZ" sz="2000" b="0" dirty="0">
                <a:solidFill>
                  <a:prstClr val="white"/>
                </a:solidFill>
                <a:latin typeface="Calibri" panose="020F0502020204030204" pitchFamily="34" charset="0"/>
                <a:cs typeface="Calibri" panose="020F0502020204030204" pitchFamily="34" charset="0"/>
              </a:rPr>
              <a:t>4.	Nejčastější pochybení v oblasti předmětu VZ, čas 10:55 – 11:10</a:t>
            </a:r>
          </a:p>
          <a:p>
            <a:pPr marL="457200" marR="0" lvl="0" indent="-457200" algn="just" defTabSz="457200" rtl="0" eaLnBrk="1" fontAlgn="auto" latinLnBrk="0" hangingPunct="1">
              <a:lnSpc>
                <a:spcPct val="100000"/>
              </a:lnSpc>
              <a:spcBef>
                <a:spcPct val="0"/>
              </a:spcBef>
              <a:spcAft>
                <a:spcPts val="0"/>
              </a:spcAft>
              <a:buClrTx/>
              <a:buSzTx/>
              <a:buAutoNum type="arabicPeriod" startAt="5"/>
              <a:tabLst/>
              <a:defRPr/>
            </a:pPr>
            <a:r>
              <a:rPr lang="cs-CZ" sz="2000" b="0" dirty="0">
                <a:solidFill>
                  <a:prstClr val="white"/>
                </a:solidFill>
                <a:latin typeface="Calibri" panose="020F0502020204030204" pitchFamily="34" charset="0"/>
                <a:cs typeface="Calibri" panose="020F0502020204030204" pitchFamily="34" charset="0"/>
              </a:rPr>
              <a:t>Nejčastější pochybení v oblasti kvalifikace, čas 11:10 – 11:30</a:t>
            </a:r>
          </a:p>
          <a:p>
            <a:pPr marL="457200" marR="0" lvl="0" indent="-457200" algn="just" defTabSz="457200" rtl="0" eaLnBrk="1" fontAlgn="auto" latinLnBrk="0" hangingPunct="1">
              <a:lnSpc>
                <a:spcPct val="100000"/>
              </a:lnSpc>
              <a:spcBef>
                <a:spcPct val="0"/>
              </a:spcBef>
              <a:spcAft>
                <a:spcPts val="0"/>
              </a:spcAft>
              <a:buClrTx/>
              <a:buSzTx/>
              <a:buAutoNum type="arabicPeriod" startAt="5"/>
              <a:tabLst/>
              <a:defRPr/>
            </a:pPr>
            <a:r>
              <a:rPr lang="cs-CZ" sz="2000" b="0" dirty="0">
                <a:solidFill>
                  <a:prstClr val="white"/>
                </a:solidFill>
                <a:latin typeface="Calibri" panose="020F0502020204030204" pitchFamily="34" charset="0"/>
                <a:cs typeface="Calibri" panose="020F0502020204030204" pitchFamily="34" charset="0"/>
              </a:rPr>
              <a:t>Nejčastější pochybení při posouzení nabídek, čas 11:30 – 11:45</a:t>
            </a:r>
          </a:p>
          <a:p>
            <a:pPr marL="457200" marR="0" lvl="0" indent="-457200" algn="just" defTabSz="457200" rtl="0" eaLnBrk="1" fontAlgn="auto" latinLnBrk="0" hangingPunct="1">
              <a:lnSpc>
                <a:spcPct val="100000"/>
              </a:lnSpc>
              <a:spcBef>
                <a:spcPct val="0"/>
              </a:spcBef>
              <a:spcAft>
                <a:spcPts val="0"/>
              </a:spcAft>
              <a:buClrTx/>
              <a:buSzTx/>
              <a:buAutoNum type="arabicPeriod" startAt="5"/>
              <a:tabLst/>
              <a:defRPr/>
            </a:pPr>
            <a:endParaRPr lang="cs-CZ" sz="2000" b="0" dirty="0">
              <a:solidFill>
                <a:prstClr val="white"/>
              </a:solidFill>
              <a:latin typeface="Calibri" panose="020F0502020204030204" pitchFamily="34" charset="0"/>
              <a:cs typeface="Calibri" panose="020F0502020204030204" pitchFamily="34" charset="0"/>
            </a:endParaRPr>
          </a:p>
          <a:p>
            <a:pPr marR="0" lvl="0" algn="ctr" defTabSz="457200" rtl="0" eaLnBrk="1" fontAlgn="auto" latinLnBrk="0" hangingPunct="1">
              <a:lnSpc>
                <a:spcPct val="100000"/>
              </a:lnSpc>
              <a:spcBef>
                <a:spcPct val="0"/>
              </a:spcBef>
              <a:spcAft>
                <a:spcPts val="0"/>
              </a:spcAft>
              <a:buClrTx/>
              <a:buSzTx/>
              <a:tabLst/>
              <a:defRPr/>
            </a:pPr>
            <a:r>
              <a:rPr lang="cs-CZ" sz="2000" b="0" dirty="0">
                <a:solidFill>
                  <a:prstClr val="white"/>
                </a:solidFill>
                <a:latin typeface="Calibri" panose="020F0502020204030204" pitchFamily="34" charset="0"/>
                <a:cs typeface="Calibri" panose="020F0502020204030204" pitchFamily="34" charset="0"/>
              </a:rPr>
              <a:t>Přestávka, čas: 11:45 – 12:00</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endParaRPr lang="cs-CZ" sz="2000" b="0" dirty="0">
              <a:solidFill>
                <a:prstClr val="white"/>
              </a:solidFill>
              <a:latin typeface="Calibri" panose="020F0502020204030204" pitchFamily="34" charset="0"/>
              <a:cs typeface="Calibri" panose="020F0502020204030204" pitchFamily="34" charset="0"/>
            </a:endParaRP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kumimoji="0" lang="cs-CZ" sz="2000" b="0" i="0" u="none" strike="noStrike" kern="1200" spc="0" normalizeH="0" baseline="0" noProof="0" dirty="0">
                <a:ln>
                  <a:noFill/>
                </a:ln>
                <a:solidFill>
                  <a:prstClr val="white"/>
                </a:solidFill>
                <a:effectLst/>
                <a:uLnTx/>
                <a:uFillTx/>
                <a:latin typeface="Calibri"/>
                <a:ea typeface="+mj-ea"/>
                <a:cs typeface="+mj-cs"/>
              </a:rPr>
              <a:t>Nejčastější pochybení při zadávání dle MPZ, čas 12:00 – 12:15</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Problematika podstatné změny závazku ze smlouvy, čas 12:15 – 12:30</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Realita dnešní doby (zvyšování cen, sankční seznamy), čas 12:30 – 13:00</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Diskuse, individuální dotazy a konzultace, čas 13:00 – 14:00 </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endParaRPr kumimoji="0" lang="cs-CZ" sz="2000" b="0" i="0" u="none" strike="noStrike" kern="1200" spc="0" normalizeH="0" baseline="0" noProof="0" dirty="0">
              <a:ln>
                <a:noFill/>
              </a:ln>
              <a:solidFill>
                <a:prstClr val="white"/>
              </a:solidFill>
              <a:effectLst/>
              <a:uLnTx/>
              <a:uFillTx/>
              <a:latin typeface="Calibri"/>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000" b="1" i="0" u="none" strike="noStrike" kern="1200" cap="none" spc="0" normalizeH="0" baseline="0" noProof="0" dirty="0">
                <a:ln>
                  <a:noFill/>
                </a:ln>
                <a:solidFill>
                  <a:prstClr val="white"/>
                </a:solidFill>
                <a:effectLst/>
                <a:uLnTx/>
                <a:uFillTx/>
                <a:latin typeface="Calibri"/>
                <a:ea typeface="+mj-ea"/>
                <a:cs typeface="+mj-cs"/>
              </a:rPr>
              <a:t> </a:t>
            </a:r>
          </a:p>
        </p:txBody>
      </p:sp>
    </p:spTree>
    <p:extLst>
      <p:ext uri="{BB962C8B-B14F-4D97-AF65-F5344CB8AC3E}">
        <p14:creationId xmlns:p14="http://schemas.microsoft.com/office/powerpoint/2010/main" val="236768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3" name="Skupina 12">
            <a:extLst>
              <a:ext uri="{FF2B5EF4-FFF2-40B4-BE49-F238E27FC236}">
                <a16:creationId xmlns:a16="http://schemas.microsoft.com/office/drawing/2014/main" id="{5E6E4DE1-B76B-4F10-9E3E-FE35FCA2F0B1}"/>
              </a:ext>
            </a:extLst>
          </p:cNvPr>
          <p:cNvGrpSpPr/>
          <p:nvPr/>
        </p:nvGrpSpPr>
        <p:grpSpPr>
          <a:xfrm>
            <a:off x="433352" y="468313"/>
            <a:ext cx="8053480" cy="6070600"/>
            <a:chOff x="-165001" y="2804797"/>
            <a:chExt cx="6919902" cy="1919272"/>
          </a:xfrm>
        </p:grpSpPr>
        <p:sp>
          <p:nvSpPr>
            <p:cNvPr id="14" name="Obdélník 13">
              <a:extLst>
                <a:ext uri="{FF2B5EF4-FFF2-40B4-BE49-F238E27FC236}">
                  <a16:creationId xmlns:a16="http://schemas.microsoft.com/office/drawing/2014/main" id="{61C60B44-1F45-4F87-A7F7-DC77D87EEFD1}"/>
                </a:ext>
              </a:extLst>
            </p:cNvPr>
            <p:cNvSpPr/>
            <p:nvPr/>
          </p:nvSpPr>
          <p:spPr>
            <a:xfrm>
              <a:off x="0" y="2804797"/>
              <a:ext cx="6608516" cy="190450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xtovéPole 14">
              <a:extLst>
                <a:ext uri="{FF2B5EF4-FFF2-40B4-BE49-F238E27FC236}">
                  <a16:creationId xmlns:a16="http://schemas.microsoft.com/office/drawing/2014/main" id="{637735ED-ED9E-4BF1-A907-D46059FAD200}"/>
                </a:ext>
              </a:extLst>
            </p:cNvPr>
            <p:cNvSpPr txBox="1"/>
            <p:nvPr/>
          </p:nvSpPr>
          <p:spPr>
            <a:xfrm>
              <a:off x="-165001" y="2820083"/>
              <a:ext cx="6919902" cy="1903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musí jednoznačně definovat obsah požadavků na předložení referenčních zakázek dle § 79 odst. 2 písm. a) ZZVZ způsobem dle § 73 odst. 6 ZZVZ, aby bylo zřejmé, jakou konkrétní referencí (s jakým obsahem a hodnotou) má dodavatel disponovat, aby splnil podmínky účasti v ZŘ.</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Důkladně zvážit důvodnost řetězení dílčích požadavků v rámci požadavku na jednu referenci (např. rekonstrukce min. 4 podlažního parkovacího domu s ocelovou konstrukcí a se založením stavby na vrtaných pilotech v intravilánu města, spolu s revitalizací veřejného prostranství včetně realizace zpevněných ploch (např. chodníky, komunikace), ve finančním objemu realizovaného objektu min. ... Kč bez DPH za každou zakázku).</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Požadavek na předložení „</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osvědčení realizátorů ETICS</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(u VZ na zateplování domů), které je vydáno certifikační autoritou (TZÚS Praha) je nedůvodný a jako takový rovněž nepřiměřený. Certifikát není obecně podmínkou pro provádění zateplování, je pořizován dobrovolně dodavateli (velmi malé okruh dodavatelů jej ale vlastní) a je vydáván pouze jednou certifikační autoritou.</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Nestanovovat požadavky na doklady (certifikáty) dle OHSAS / ISO, pokud to není relevantní ve vztahu k předmětu plnění VZ (např. řízení z hlediska ochrany životního prostředí dle norem řady ISO 14001 v oboru předmětu plnění VZ, pokud se na stavbě nevyskytují žádné zvláštní okolnosti a nejsou žádné nestandardní požadavky v této oblasti, tedy jde o stavbu spíše jednoduchou a bez rizik).</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Nedůvodný požadavek zadavatele dle § 79 odst. 2 písm. d) ZZVZ, aby měl stavbyvedoucí vysokoškolské vzdělání – autorizaci získá i osoba se SŠ vzděláním a odpovídající délkou praxe.</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Vztah § 105 odst</a:t>
              </a:r>
              <a:r>
                <a:rPr lang="cs-CZ" sz="1300" dirty="0">
                  <a:solidFill>
                    <a:sysClr val="windowText" lastClr="000000">
                      <a:hueOff val="0"/>
                      <a:satOff val="0"/>
                      <a:lumOff val="0"/>
                      <a:alphaOff val="0"/>
                    </a:sysClr>
                  </a:solidFill>
                  <a:latin typeface="Calibri"/>
                </a:rPr>
                <a:t>. 2 ZZVZ a požadavků na kvalifikaci dle § 79 odst. 2 písm. c) a d) ZZVZ, pokud má být např. stavbyvedoucí zaměstnanec, tak vymezit skrze významnou činnost dle § 105 odst. 2 ZZVZ, neomezovat prokázání kvalifikace jinou osobou bez vazby na § 105 odst. 2 ZZVZ.</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Zkušenosti člena týmu – zadavatel nesmí svazovat zkušenost člena týmu s konkrétním dodavatelem, jelikož to není pro danou zkušenost relevantní, jedná se o diskriminační požadavek (např. VZ na právní služby, projekční práce apod.). Viz např. rozhodnutí ÚOHS č.j.: S0675/2015/VZ-42860/2015/513/EPI.</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ts val="1560"/>
                </a:lnSpc>
                <a:spcBef>
                  <a:spcPts val="1200"/>
                </a:spcBef>
                <a:spcAft>
                  <a:spcPts val="600"/>
                </a:spcAft>
                <a:buFont typeface="Wingdings" panose="05000000000000000000" pitchFamily="2" charset="2"/>
                <a:buChar char="q"/>
              </a:pPr>
              <a:endParaRPr lang="cs-CZ" sz="13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grpSp>
      <p:grpSp>
        <p:nvGrpSpPr>
          <p:cNvPr id="16" name="Skupina 15">
            <a:extLst>
              <a:ext uri="{FF2B5EF4-FFF2-40B4-BE49-F238E27FC236}">
                <a16:creationId xmlns:a16="http://schemas.microsoft.com/office/drawing/2014/main" id="{947940C1-F06A-4A43-8C96-26A70294EFD7}"/>
              </a:ext>
            </a:extLst>
          </p:cNvPr>
          <p:cNvGrpSpPr/>
          <p:nvPr/>
        </p:nvGrpSpPr>
        <p:grpSpPr>
          <a:xfrm>
            <a:off x="926184" y="224665"/>
            <a:ext cx="6026565" cy="501840"/>
            <a:chOff x="-412680" y="2293056"/>
            <a:chExt cx="4625961" cy="501840"/>
          </a:xfrm>
        </p:grpSpPr>
        <p:sp>
          <p:nvSpPr>
            <p:cNvPr id="17" name="Obdélník: se zakulacenými rohy 16">
              <a:extLst>
                <a:ext uri="{FF2B5EF4-FFF2-40B4-BE49-F238E27FC236}">
                  <a16:creationId xmlns:a16="http://schemas.microsoft.com/office/drawing/2014/main" id="{4E4365E7-A343-4484-AD23-828ABB35D884}"/>
                </a:ext>
              </a:extLst>
            </p:cNvPr>
            <p:cNvSpPr/>
            <p:nvPr/>
          </p:nvSpPr>
          <p:spPr>
            <a:xfrm>
              <a:off x="-412680" y="229305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10">
              <a:extLst>
                <a:ext uri="{FF2B5EF4-FFF2-40B4-BE49-F238E27FC236}">
                  <a16:creationId xmlns:a16="http://schemas.microsoft.com/office/drawing/2014/main" id="{99AB03F1-929A-4ECC-923D-F0606EC3BC91}"/>
                </a:ext>
              </a:extLst>
            </p:cNvPr>
            <p:cNvSpPr txBox="1"/>
            <p:nvPr/>
          </p:nvSpPr>
          <p:spPr>
            <a:xfrm>
              <a:off x="-388182" y="231755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Požadavky na technickou kvalifikaci –  § 79 odst. 2</a:t>
              </a:r>
              <a:r>
                <a:rPr lang="cs-CZ" sz="1600" dirty="0">
                  <a:solidFill>
                    <a:sysClr val="window" lastClr="FFFFFF"/>
                  </a:solidFill>
                  <a:latin typeface="Calibri"/>
                </a:rPr>
                <a:t> </a:t>
              </a:r>
              <a:r>
                <a:rPr lang="cs-CZ" sz="1600" kern="1200" dirty="0">
                  <a:solidFill>
                    <a:sysClr val="window" lastClr="FFFFFF"/>
                  </a:solidFill>
                  <a:latin typeface="Calibri"/>
                  <a:ea typeface="+mn-ea"/>
                  <a:cs typeface="+mn-cs"/>
                </a:rPr>
                <a:t>ZZVZ</a:t>
              </a:r>
            </a:p>
          </p:txBody>
        </p:sp>
      </p:grpSp>
    </p:spTree>
    <p:extLst>
      <p:ext uri="{BB962C8B-B14F-4D97-AF65-F5344CB8AC3E}">
        <p14:creationId xmlns:p14="http://schemas.microsoft.com/office/powerpoint/2010/main" val="1570355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35" name="Obdélník 34">
            <a:extLst>
              <a:ext uri="{FF2B5EF4-FFF2-40B4-BE49-F238E27FC236}">
                <a16:creationId xmlns:a16="http://schemas.microsoft.com/office/drawing/2014/main" id="{E516437C-56D6-4009-8769-5874FC5BBEF7}"/>
              </a:ext>
            </a:extLst>
          </p:cNvPr>
          <p:cNvSpPr/>
          <p:nvPr/>
        </p:nvSpPr>
        <p:spPr>
          <a:xfrm>
            <a:off x="512307" y="1020148"/>
            <a:ext cx="7729365" cy="5222968"/>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7" name="Skupina 36">
            <a:extLst>
              <a:ext uri="{FF2B5EF4-FFF2-40B4-BE49-F238E27FC236}">
                <a16:creationId xmlns:a16="http://schemas.microsoft.com/office/drawing/2014/main" id="{EA62D234-E58C-49E5-9CFF-FAE3AEA1EACE}"/>
              </a:ext>
            </a:extLst>
          </p:cNvPr>
          <p:cNvGrpSpPr/>
          <p:nvPr/>
        </p:nvGrpSpPr>
        <p:grpSpPr>
          <a:xfrm>
            <a:off x="894267" y="731484"/>
            <a:ext cx="5497823" cy="501758"/>
            <a:chOff x="330425" y="2172811"/>
            <a:chExt cx="4625961" cy="531360"/>
          </a:xfrm>
        </p:grpSpPr>
        <p:sp>
          <p:nvSpPr>
            <p:cNvPr id="38" name="Obdélník: se zakulacenými rohy 37">
              <a:extLst>
                <a:ext uri="{FF2B5EF4-FFF2-40B4-BE49-F238E27FC236}">
                  <a16:creationId xmlns:a16="http://schemas.microsoft.com/office/drawing/2014/main" id="{626F37D8-0D42-4D1F-A4D4-79C058FB9010}"/>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bdélník: se zakulacenými rohy 10">
              <a:extLst>
                <a:ext uri="{FF2B5EF4-FFF2-40B4-BE49-F238E27FC236}">
                  <a16:creationId xmlns:a16="http://schemas.microsoft.com/office/drawing/2014/main" id="{67651FF0-2CF3-462D-98D8-5DB1B51565A7}"/>
                </a:ext>
              </a:extLst>
            </p:cNvPr>
            <p:cNvSpPr txBox="1"/>
            <p:nvPr/>
          </p:nvSpPr>
          <p:spPr>
            <a:xfrm>
              <a:off x="356364" y="2198750"/>
              <a:ext cx="3721649"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40" name="Obdélník 39">
            <a:extLst>
              <a:ext uri="{FF2B5EF4-FFF2-40B4-BE49-F238E27FC236}">
                <a16:creationId xmlns:a16="http://schemas.microsoft.com/office/drawing/2014/main" id="{AB31A9D8-0EC5-49B6-A3C2-42B83A106107}"/>
              </a:ext>
            </a:extLst>
          </p:cNvPr>
          <p:cNvSpPr/>
          <p:nvPr/>
        </p:nvSpPr>
        <p:spPr>
          <a:xfrm>
            <a:off x="987808" y="801552"/>
            <a:ext cx="6778362"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15CE1D51-EBED-4A4E-9E76-3AB6B08AE8D2}"/>
              </a:ext>
            </a:extLst>
          </p:cNvPr>
          <p:cNvSpPr/>
          <p:nvPr/>
        </p:nvSpPr>
        <p:spPr>
          <a:xfrm>
            <a:off x="818606" y="1405224"/>
            <a:ext cx="7036599" cy="4385816"/>
          </a:xfrm>
          <a:prstGeom prst="rect">
            <a:avLst/>
          </a:prstGeom>
        </p:spPr>
        <p:txBody>
          <a:bodyPr wrap="square">
            <a:spAutoFit/>
          </a:bodyPr>
          <a:lstStyle/>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Zadavatel může požadovat buď minimální roční obrat dodavatele nebo obrat dosažený dodavatelem s ohledem na předmět veřejné – nutné zvážit a v ZD jasně definovat.</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Zadavatel je dle komentáře (HERMAN, P.; FIDLER, V. a kol. Komentář k zákonu o zadávání veřejných zakázek. Plzeň: Aleš Čeněk, 2016. s. 206.) povinen konkrétně vymezit, které zakázky budou považovány za obdobné a měly by být zahrnuty do obratu s ohledem na předmět VZ. Pokud tak neučiní, bude prokazování obratu složité a v případě sporu zadavatel nebude moci pojem „s ohledem na předmět“ vykládat zužujícím způsobem.</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Obdobně se k dané problematice vyjádřil ÚOHS ve svém rozhodnutí č.j. ÚOHS-S0442/2017/VZ-03352/2018/542/Eše z 1.2.2018</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Stanovení výše obratu – výklad, že v případě víceletých kontraktů by měl zadavatel stanovit výši obratu s ohledem na předpokládanou hodnotu plnění za jeden kalendářní rok – viz </a:t>
            </a:r>
            <a:r>
              <a:rPr lang="pt-BR" sz="1300" dirty="0">
                <a:solidFill>
                  <a:sysClr val="windowText" lastClr="000000">
                    <a:hueOff val="0"/>
                    <a:satOff val="0"/>
                    <a:lumOff val="0"/>
                    <a:alphaOff val="0"/>
                  </a:sysClr>
                </a:solidFill>
                <a:latin typeface="Calibri"/>
              </a:rPr>
              <a:t>ÚOHS-S0167/2019/VZ-18195/2019/523/DFi, ÚOHS-R0193/2017/VZ-01330/2018/321/Hba</a:t>
            </a:r>
            <a:r>
              <a:rPr lang="cs-CZ" sz="1300" dirty="0">
                <a:solidFill>
                  <a:sysClr val="windowText" lastClr="000000">
                    <a:hueOff val="0"/>
                    <a:satOff val="0"/>
                    <a:lumOff val="0"/>
                    <a:alphaOff val="0"/>
                  </a:sysClr>
                </a:solidFill>
                <a:latin typeface="Calibri"/>
              </a:rPr>
              <a:t> byl následnou rozhodovací praxí rozvolněn – viz ÚOHS-S0459/2021/VZ-12729/2022/500, ÚOHS-R0104/2021/VZ-28954/2021/162/</a:t>
            </a:r>
            <a:r>
              <a:rPr lang="cs-CZ" sz="1300" dirty="0" err="1">
                <a:solidFill>
                  <a:sysClr val="windowText" lastClr="000000">
                    <a:hueOff val="0"/>
                    <a:satOff val="0"/>
                    <a:lumOff val="0"/>
                    <a:alphaOff val="0"/>
                  </a:sysClr>
                </a:solidFill>
                <a:latin typeface="Calibri"/>
              </a:rPr>
              <a:t>Dha</a:t>
            </a:r>
            <a:r>
              <a:rPr lang="cs-CZ" sz="1300" dirty="0">
                <a:solidFill>
                  <a:sysClr val="windowText" lastClr="000000">
                    <a:hueOff val="0"/>
                    <a:satOff val="0"/>
                    <a:lumOff val="0"/>
                    <a:alphaOff val="0"/>
                  </a:sysClr>
                </a:solidFill>
                <a:latin typeface="Calibri"/>
              </a:rPr>
              <a:t>. CRR doporučuje zadavatelům při víceletých kontraktech upravit výši obratu za 1 rok na předpokládanou hodnotu plnění za 1 rok.</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Pro stanovení maximální výše obratu lze použít předpokládanou hodnotu vypočítanou toliko za 1 rok v případě dle § 19 ZZVZ a případně i § 20 a 21 ZZVZ, jde-li o smlouvu na dobu určitou v délce jednoho roku.</a:t>
            </a:r>
          </a:p>
          <a:p>
            <a:pPr marL="285750" lvl="0" indent="-285750" algn="just" defTabSz="533400">
              <a:lnSpc>
                <a:spcPct val="90000"/>
              </a:lnSpc>
              <a:spcBef>
                <a:spcPct val="0"/>
              </a:spcBef>
              <a:spcAft>
                <a:spcPts val="600"/>
              </a:spcAft>
              <a:buFont typeface="Wingdings" panose="05000000000000000000" pitchFamily="2" charset="2"/>
              <a:buChar char="q"/>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93663" lvl="0" indent="-93663" algn="just" defTabSz="533400">
              <a:lnSpc>
                <a:spcPct val="90000"/>
              </a:lnSpc>
              <a:spcBef>
                <a:spcPct val="0"/>
              </a:spcBef>
              <a:spcAft>
                <a:spcPts val="600"/>
              </a:spcAft>
              <a:buFont typeface="Arial" panose="020B0604020202020204" pitchFamily="34" charset="0"/>
              <a:buChar char="•"/>
            </a:pPr>
            <a:endParaRPr lang="cs-CZ" sz="1300" dirty="0">
              <a:solidFill>
                <a:sysClr val="windowText" lastClr="000000">
                  <a:hueOff val="0"/>
                  <a:satOff val="0"/>
                  <a:lumOff val="0"/>
                  <a:alphaOff val="0"/>
                </a:sysClr>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377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40" name="Obdélník 39">
            <a:extLst>
              <a:ext uri="{FF2B5EF4-FFF2-40B4-BE49-F238E27FC236}">
                <a16:creationId xmlns:a16="http://schemas.microsoft.com/office/drawing/2014/main" id="{AB31A9D8-0EC5-49B6-A3C2-42B83A106107}"/>
              </a:ext>
            </a:extLst>
          </p:cNvPr>
          <p:cNvSpPr/>
          <p:nvPr/>
        </p:nvSpPr>
        <p:spPr>
          <a:xfrm>
            <a:off x="919937" y="3882788"/>
            <a:ext cx="7540354"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grpSp>
        <p:nvGrpSpPr>
          <p:cNvPr id="17" name="Skupina 20">
            <a:extLst>
              <a:ext uri="{FF2B5EF4-FFF2-40B4-BE49-F238E27FC236}">
                <a16:creationId xmlns:a16="http://schemas.microsoft.com/office/drawing/2014/main" id="{A9CA1AC6-3915-41DF-A23D-28013427CD9F}"/>
              </a:ext>
            </a:extLst>
          </p:cNvPr>
          <p:cNvGrpSpPr>
            <a:grpSpLocks/>
          </p:cNvGrpSpPr>
          <p:nvPr/>
        </p:nvGrpSpPr>
        <p:grpSpPr bwMode="auto">
          <a:xfrm>
            <a:off x="487682" y="907625"/>
            <a:ext cx="7817744" cy="6290129"/>
            <a:chOff x="-146550" y="254597"/>
            <a:chExt cx="6951414" cy="2302742"/>
          </a:xfrm>
        </p:grpSpPr>
        <p:sp>
          <p:nvSpPr>
            <p:cNvPr id="18" name="Obdélník 17">
              <a:extLst>
                <a:ext uri="{FF2B5EF4-FFF2-40B4-BE49-F238E27FC236}">
                  <a16:creationId xmlns:a16="http://schemas.microsoft.com/office/drawing/2014/main" id="{CEDEBBEA-5B9B-42B4-8F7B-59B8BD72C9AB}"/>
                </a:ext>
              </a:extLst>
            </p:cNvPr>
            <p:cNvSpPr/>
            <p:nvPr/>
          </p:nvSpPr>
          <p:spPr>
            <a:xfrm>
              <a:off x="-2728" y="254597"/>
              <a:ext cx="6608566" cy="187071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3" name="TextovéPole 22">
              <a:extLst>
                <a:ext uri="{FF2B5EF4-FFF2-40B4-BE49-F238E27FC236}">
                  <a16:creationId xmlns:a16="http://schemas.microsoft.com/office/drawing/2014/main" id="{3F86A3B9-BACF-434D-88EE-B328C7A979AD}"/>
                </a:ext>
              </a:extLst>
            </p:cNvPr>
            <p:cNvSpPr txBox="1"/>
            <p:nvPr/>
          </p:nvSpPr>
          <p:spPr>
            <a:xfrm>
              <a:off x="-146550" y="299559"/>
              <a:ext cx="6951414" cy="2257780"/>
            </a:xfrm>
            <a:prstGeom prst="rect">
              <a:avLst/>
            </a:prstGeom>
            <a:noFill/>
            <a:ln>
              <a:noFill/>
            </a:ln>
            <a:effectLst/>
          </p:spPr>
          <p:txBody>
            <a:bodyPr lIns="512894" tIns="354076" rIns="512894" bIns="85344" spcCol="1270"/>
            <a:lstStyle/>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Uvedený požadavek je nepřípustným zpřísněním ZZVZ, když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83 odst. 2 ZZVZ dále stanoví, že prokazuje-li dodavatel prostřednictvím jiné osoby kvalifikaci a předkládá doklady podle § 79 odst. 2 písm. a), b) nebo d) vztahující se k takové osobě, musí dokument podle odstavce 1 písm. d) obsahovat závazek, že jiná osoba bude vykonávat stavební práce či služby, ke kterým se prokazované kritérium kvalifikace vztahuje.</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Uvedený výklad byl potvrzen rozsudkem Městského soudu v Praze </a:t>
              </a:r>
              <a:r>
                <a:rPr kumimoji="0" lang="pt-BR"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č. j. 11 A 92/2021- 33</a:t>
              </a: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 dne 20. 7.2021.</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Obdobně věc vykládá rovněž ÚOHS  - viz rozhodnutí č. j. ÚOHS-30735/2020/511/</a:t>
              </a:r>
              <a:r>
                <a:rPr kumimoji="0" lang="cs-CZ"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Mmi</a:t>
              </a: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 dne 2. 10. 2020</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120000"/>
                </a:lnSpc>
                <a:spcBef>
                  <a:spcPct val="0"/>
                </a:spcBef>
                <a:spcAft>
                  <a:spcPts val="6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27" name="Skupina 21">
            <a:extLst>
              <a:ext uri="{FF2B5EF4-FFF2-40B4-BE49-F238E27FC236}">
                <a16:creationId xmlns:a16="http://schemas.microsoft.com/office/drawing/2014/main" id="{7008B2F7-E195-437C-B3F0-84B59D7E8A84}"/>
              </a:ext>
            </a:extLst>
          </p:cNvPr>
          <p:cNvGrpSpPr>
            <a:grpSpLocks/>
          </p:cNvGrpSpPr>
          <p:nvPr/>
        </p:nvGrpSpPr>
        <p:grpSpPr bwMode="auto">
          <a:xfrm>
            <a:off x="871259" y="621905"/>
            <a:ext cx="5050570" cy="519696"/>
            <a:chOff x="-363685" y="29586"/>
            <a:chExt cx="4625963" cy="516088"/>
          </a:xfrm>
        </p:grpSpPr>
        <p:sp>
          <p:nvSpPr>
            <p:cNvPr id="28" name="Obdélník: se zakulacenými rohy 27">
              <a:extLst>
                <a:ext uri="{FF2B5EF4-FFF2-40B4-BE49-F238E27FC236}">
                  <a16:creationId xmlns:a16="http://schemas.microsoft.com/office/drawing/2014/main" id="{6A3EC06D-196D-44D1-87F8-37E17D6EAF2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31" name="Obdélník: se zakulacenými rohy 6">
              <a:extLst>
                <a:ext uri="{FF2B5EF4-FFF2-40B4-BE49-F238E27FC236}">
                  <a16:creationId xmlns:a16="http://schemas.microsoft.com/office/drawing/2014/main" id="{DDDAB9F7-CED3-43CF-8E07-795F6F17919D}"/>
                </a:ext>
              </a:extLst>
            </p:cNvPr>
            <p:cNvSpPr txBox="1"/>
            <p:nvPr/>
          </p:nvSpPr>
          <p:spPr>
            <a:xfrm>
              <a:off x="-363685"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noProof="0" dirty="0">
                  <a:ln>
                    <a:noFill/>
                  </a:ln>
                  <a:solidFill>
                    <a:prstClr val="white"/>
                  </a:solidFill>
                  <a:effectLst/>
                  <a:uLnTx/>
                  <a:uFillTx/>
                  <a:latin typeface="Calibri" panose="020F0502020204030204"/>
                  <a:ea typeface="+mn-ea"/>
                  <a:cs typeface="+mn-cs"/>
                </a:rPr>
                <a:t>Společná a nerozdílná odpovědnost </a:t>
              </a:r>
              <a:r>
                <a:rPr lang="cs-CZ" sz="1600" kern="0" dirty="0">
                  <a:solidFill>
                    <a:prstClr val="white"/>
                  </a:solidFill>
                  <a:latin typeface="Calibri" panose="020F0502020204030204"/>
                </a:rPr>
                <a:t>– </a:t>
              </a:r>
              <a:r>
                <a:rPr kumimoji="0" lang="cs-CZ" sz="1600" b="0" i="0" u="none" strike="noStrike" kern="0" spc="0" normalizeH="0" noProof="0" dirty="0">
                  <a:ln>
                    <a:noFill/>
                  </a:ln>
                  <a:solidFill>
                    <a:prstClr val="white"/>
                  </a:solidFill>
                  <a:effectLst/>
                  <a:uLnTx/>
                  <a:uFillTx/>
                  <a:latin typeface="Calibri" panose="020F0502020204030204"/>
                  <a:ea typeface="+mn-ea"/>
                  <a:cs typeface="+mn-cs"/>
                </a:rPr>
                <a:t>§ 83 odst. 2 ZZVZ</a:t>
              </a:r>
            </a:p>
          </p:txBody>
        </p:sp>
      </p:grpSp>
    </p:spTree>
    <p:extLst>
      <p:ext uri="{BB962C8B-B14F-4D97-AF65-F5344CB8AC3E}">
        <p14:creationId xmlns:p14="http://schemas.microsoft.com/office/powerpoint/2010/main" val="136131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22233" y="1704873"/>
            <a:ext cx="7956928" cy="4848933"/>
            <a:chOff x="-172835" y="2719903"/>
            <a:chExt cx="6858266" cy="220969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72835" y="2719903"/>
              <a:ext cx="6858266" cy="2209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a:t>
              </a:r>
              <a:r>
                <a:rPr lang="cs-CZ" sz="1300" dirty="0">
                  <a:solidFill>
                    <a:sysClr val="windowText" lastClr="000000">
                      <a:hueOff val="0"/>
                      <a:satOff val="0"/>
                      <a:lumOff val="0"/>
                      <a:alphaOff val="0"/>
                    </a:sysClr>
                  </a:solidFill>
                  <a:latin typeface="Calibri"/>
                </a:rPr>
                <a:t>ětu plnění apod.</a:t>
              </a:r>
              <a:r>
                <a:rPr lang="cs-CZ" sz="1300" kern="1200" dirty="0">
                  <a:solidFill>
                    <a:sysClr val="windowText" lastClr="000000">
                      <a:hueOff val="0"/>
                      <a:satOff val="0"/>
                      <a:lumOff val="0"/>
                      <a:alphaOff val="0"/>
                    </a:sysClr>
                  </a:solidFill>
                  <a:latin typeface="Calibri"/>
                  <a:ea typeface="+mn-ea"/>
                  <a:cs typeface="+mn-cs"/>
                </a:rPr>
                <a:t>), aniž by dodavatele vyzval k objasnění nebo doplnění nabídky dle § 46 odst. 1 ZZVZ, a měl postaveno najisto, že tento účastník není schopen nedostatky nabídky ani po doplnění zhojit (pokud je náprava možná).</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K nutnosti dodržování zásad 3E se vyjádřil Nejvyšší správní soud ve svém rozsudku ze dne 5. 6. 2008, č. j. 1 </a:t>
              </a:r>
              <a:r>
                <a:rPr lang="cs-CZ" sz="1300" kern="1200" dirty="0" err="1">
                  <a:solidFill>
                    <a:sysClr val="windowText" lastClr="000000">
                      <a:hueOff val="0"/>
                      <a:satOff val="0"/>
                      <a:lumOff val="0"/>
                      <a:alphaOff val="0"/>
                    </a:sysClr>
                  </a:solidFill>
                  <a:latin typeface="Calibri"/>
                  <a:ea typeface="+mn-ea"/>
                  <a:cs typeface="+mn-cs"/>
                </a:rPr>
                <a:t>Afs</a:t>
              </a:r>
              <a:r>
                <a:rPr lang="cs-CZ" sz="1300" kern="1200" dirty="0">
                  <a:solidFill>
                    <a:sysClr val="windowText" lastClr="000000">
                      <a:hueOff val="0"/>
                      <a:satOff val="0"/>
                      <a:lumOff val="0"/>
                      <a:alphaOff val="0"/>
                    </a:sysClr>
                  </a:solidFill>
                  <a:latin typeface="Calibri"/>
                  <a:ea typeface="+mn-ea"/>
                  <a:cs typeface="+mn-cs"/>
                </a:rPr>
                <a:t> 20/2008-152, podle nějž základním cílem zadávání veřejných zakázek „</a:t>
              </a:r>
              <a:r>
                <a:rPr lang="cs-CZ" sz="1300" i="1" kern="1200" dirty="0">
                  <a:solidFill>
                    <a:sysClr val="windowText" lastClr="000000">
                      <a:hueOff val="0"/>
                      <a:satOff val="0"/>
                      <a:lumOff val="0"/>
                      <a:alphaOff val="0"/>
                    </a:sysClr>
                  </a:solidFill>
                  <a:latin typeface="Calibri"/>
                  <a:ea typeface="+mn-ea"/>
                  <a:cs typeface="+mn-cs"/>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r>
                <a:rPr lang="cs-CZ" sz="1300" kern="1200" dirty="0">
                  <a:solidFill>
                    <a:sysClr val="windowText" lastClr="000000">
                      <a:hueOff val="0"/>
                      <a:satOff val="0"/>
                      <a:lumOff val="0"/>
                      <a:alphaOff val="0"/>
                    </a:sysClr>
                  </a:solidFill>
                  <a:latin typeface="Calibri"/>
                  <a:ea typeface="+mn-ea"/>
                  <a:cs typeface="+mn-cs"/>
                </a:rPr>
                <a:t>“.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7" y="1456692"/>
            <a:ext cx="5349143"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Neuplatnění výzvy dle § 46 ZZVZ – porušení pravidel 3E</a:t>
              </a:r>
            </a:p>
          </p:txBody>
        </p:sp>
      </p:grpSp>
      <p:sp>
        <p:nvSpPr>
          <p:cNvPr id="17" name="Title 3">
            <a:extLst>
              <a:ext uri="{FF2B5EF4-FFF2-40B4-BE49-F238E27FC236}">
                <a16:creationId xmlns:a16="http://schemas.microsoft.com/office/drawing/2014/main" id="{F5C358F0-0321-402E-99B5-8955BB0DE114}"/>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Tree>
    <p:extLst>
      <p:ext uri="{BB962C8B-B14F-4D97-AF65-F5344CB8AC3E}">
        <p14:creationId xmlns:p14="http://schemas.microsoft.com/office/powerpoint/2010/main" val="421791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33352" y="923195"/>
            <a:ext cx="7956928" cy="4848933"/>
            <a:chOff x="-172835" y="2719903"/>
            <a:chExt cx="6858266" cy="220969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72835" y="2719903"/>
              <a:ext cx="6858266" cy="2209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0" lvl="1" algn="just" defTabSz="533400">
                <a:lnSpc>
                  <a:spcPct val="90000"/>
                </a:lnSpc>
                <a:spcBef>
                  <a:spcPts val="1200"/>
                </a:spcBef>
              </a:pPr>
              <a:r>
                <a:rPr lang="cs-CZ" sz="1100" kern="1200" dirty="0">
                  <a:solidFill>
                    <a:sysClr val="windowText" lastClr="000000">
                      <a:hueOff val="0"/>
                      <a:satOff val="0"/>
                      <a:lumOff val="0"/>
                      <a:alphaOff val="0"/>
                    </a:sysClr>
                  </a:solidFill>
                  <a:latin typeface="Calibri"/>
                  <a:ea typeface="+mn-ea"/>
                  <a:cs typeface="+mn-cs"/>
                </a:rPr>
                <a:t>Pozor na podání nabídek dvou propojených dodavatelů a jejich postup při poskytování součinnosti</a:t>
              </a:r>
            </a:p>
            <a:p>
              <a:pPr marL="285750" lvl="1" indent="-285750" algn="just" defTabSz="533400">
                <a:lnSpc>
                  <a:spcPct val="90000"/>
                </a:lnSpc>
                <a:spcBef>
                  <a:spcPts val="1200"/>
                </a:spcBef>
                <a:buFont typeface="Wingdings" panose="05000000000000000000" pitchFamily="2" charset="2"/>
                <a:buChar char="q"/>
              </a:pPr>
              <a:r>
                <a:rPr lang="cs-CZ" sz="1100" kern="1200" dirty="0">
                  <a:solidFill>
                    <a:sysClr val="windowText" lastClr="000000">
                      <a:hueOff val="0"/>
                      <a:satOff val="0"/>
                      <a:lumOff val="0"/>
                      <a:alphaOff val="0"/>
                    </a:sysClr>
                  </a:solidFill>
                  <a:latin typeface="Calibri"/>
                  <a:ea typeface="+mn-ea"/>
                  <a:cs typeface="+mn-cs"/>
                </a:rPr>
                <a:t>Uložena finanční oprava (potvrzena ministryní): Zadavatel postupoval v rozporu se zásadami 3E, když uzavřel smlouvu s vybraným dodavatelem, přestože celková cena za plnění vybraného dodavatele ve výši 5 150 700,- Kč bez DPH byla pro zadavatele nevýhodná, neboť původně vybraný dodavatel, personálně a majetkově propojený s vybraným dodavatelem, nabídnul předmět plnění za celkovou cenu ve výši 4 581 900,- Kč bez DPH, přičemž následné neposkytnutí součinnosti před podpisem smlouvy ze strany původně vybraného dodavatele i přes opakovanou výzvu zadavatele mohlo být zjevně provedeno za účelem maximalizace zisku podnikatelské skupiny, což pro zadavatele postupujícího s péčí řádného hospodáře nemůže být akceptovatelné, a zadavatel tedy neměl po vyloučení původně vybraného dodavatele ze zadávacího řízení bez dalšího uzavřít smlouvu s vybraným dodavatelem, neboť vzhledem k existujícím okolnostem nemohl nabídku vybraného dodavatele považovat za vzešlou z řádné hospodářské soutěže.</a:t>
              </a:r>
            </a:p>
            <a:p>
              <a:pPr marL="285750" lvl="1" indent="-285750" algn="just" defTabSz="533400">
                <a:lnSpc>
                  <a:spcPct val="90000"/>
                </a:lnSpc>
                <a:spcBef>
                  <a:spcPts val="1200"/>
                </a:spcBef>
                <a:buFont typeface="Wingdings" panose="05000000000000000000" pitchFamily="2" charset="2"/>
                <a:buChar char="q"/>
              </a:pPr>
              <a:r>
                <a:rPr lang="cs-CZ" sz="1100" kern="1200" dirty="0">
                  <a:solidFill>
                    <a:sysClr val="windowText" lastClr="000000">
                      <a:hueOff val="0"/>
                      <a:satOff val="0"/>
                      <a:lumOff val="0"/>
                      <a:alphaOff val="0"/>
                    </a:sysClr>
                  </a:solidFill>
                  <a:latin typeface="Calibri"/>
                  <a:ea typeface="+mn-ea"/>
                  <a:cs typeface="+mn-cs"/>
                </a:rPr>
                <a:t>Z obsahu podaných nabídek vyplývalo, že v době podání nabídek měli oba účastníci zadávacího řízení stejného jednatele a jediného společníka, který také za obě společnosti, dokonce stejného dne, podepsal návrhy kupní smlouvy přiložené do nabídek těchto společností. Z vlastností a informací o dokumentech – návrzích smluv, které byly v nabídkách účastníků předloženy v editovatelné formě, bylo zřejmé, že oba dokumenty upravovala jako poslední autor změny stejná osoba.</a:t>
              </a:r>
            </a:p>
            <a:p>
              <a:pPr marL="285750" lvl="1" indent="-285750" algn="just" defTabSz="533400">
                <a:lnSpc>
                  <a:spcPct val="90000"/>
                </a:lnSpc>
                <a:spcBef>
                  <a:spcPts val="1200"/>
                </a:spcBef>
                <a:buFont typeface="Wingdings" panose="05000000000000000000" pitchFamily="2" charset="2"/>
                <a:buChar char="q"/>
              </a:pPr>
              <a:r>
                <a:rPr lang="cs-CZ" sz="1100" kern="1200" dirty="0">
                  <a:solidFill>
                    <a:sysClr val="windowText" lastClr="000000">
                      <a:hueOff val="0"/>
                      <a:satOff val="0"/>
                      <a:lumOff val="0"/>
                      <a:alphaOff val="0"/>
                    </a:sysClr>
                  </a:solidFill>
                  <a:latin typeface="Calibri"/>
                  <a:ea typeface="+mn-ea"/>
                  <a:cs typeface="+mn-cs"/>
                </a:rPr>
                <a:t>Rozsudek SDEU ve věci C-144/17 ze dne 8. 2. 2018: „…v zájmu dodržení zásady proporcionality se tedy vyžaduje, aby měl veřejný zadavatel povinnost přezkoumat a posoudit skutkový stav a mohl tak určit, zda měl vztah mezi dvěma entitami konkrétní vliv na obsah každé z nabídek předložených v rámci téhož veřejného zadávacího řízení, přičemž konstatování takového vlivu v jakékoli formě postačuje pro to, aby mohly být uvedené podniky z řízení vyloučeny“ (obdobně rozsudek SDEU C-531/16 ze dne 17. 5. 2018)</a:t>
              </a:r>
            </a:p>
            <a:p>
              <a:pPr marL="285750" lvl="1" indent="-285750" algn="just" defTabSz="533400">
                <a:lnSpc>
                  <a:spcPct val="90000"/>
                </a:lnSpc>
                <a:spcBef>
                  <a:spcPts val="1200"/>
                </a:spcBef>
                <a:buFont typeface="Wingdings" panose="05000000000000000000" pitchFamily="2" charset="2"/>
                <a:buChar char="q"/>
              </a:pPr>
              <a:r>
                <a:rPr lang="cs-CZ" sz="1100" kern="1200" dirty="0">
                  <a:solidFill>
                    <a:sysClr val="windowText" lastClr="000000">
                      <a:hueOff val="0"/>
                      <a:satOff val="0"/>
                      <a:lumOff val="0"/>
                      <a:alphaOff val="0"/>
                    </a:sysClr>
                  </a:solidFill>
                  <a:latin typeface="Calibri"/>
                  <a:ea typeface="+mn-ea"/>
                  <a:cs typeface="+mn-cs"/>
                </a:rPr>
                <a:t>Možnost zrušení zadávacího řízení: § 127 odst. 2 písm. b) ZZVZ, které lze aplikovat v případě, že vybranému dodavateli zanikne po jeho vyloučení účast v zadávacím řízení, příp. § 127 odst. 2 písm. d) ZZVZ, neboť po zadavateli nelze požadovat, aby uzavřel smlouvu s účastníkem, o kterém se lze s vysokou mírou pravděpodobnosti domnívat, že ovlivnil výsledek soutěže.</a:t>
              </a:r>
            </a:p>
            <a:p>
              <a:pPr marL="0" lvl="1" algn="just" defTabSz="533400">
                <a:lnSpc>
                  <a:spcPct val="90000"/>
                </a:lnSpc>
                <a:spcBef>
                  <a:spcPct val="0"/>
                </a:spcBef>
                <a:spcAft>
                  <a:spcPts val="600"/>
                </a:spcAft>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7" y="625709"/>
            <a:ext cx="5349143"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P</a:t>
              </a:r>
              <a:r>
                <a:rPr lang="cs-CZ" sz="1600" kern="1200" dirty="0">
                  <a:solidFill>
                    <a:sysClr val="window" lastClr="FFFFFF"/>
                  </a:solidFill>
                  <a:latin typeface="Calibri"/>
                  <a:ea typeface="+mn-ea"/>
                  <a:cs typeface="+mn-cs"/>
                </a:rPr>
                <a:t>orušení pravidel 3E</a:t>
              </a:r>
            </a:p>
          </p:txBody>
        </p:sp>
      </p:grpSp>
    </p:spTree>
    <p:extLst>
      <p:ext uri="{BB962C8B-B14F-4D97-AF65-F5344CB8AC3E}">
        <p14:creationId xmlns:p14="http://schemas.microsoft.com/office/powerpoint/2010/main" val="114445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252803" y="741973"/>
            <a:ext cx="8085960" cy="6116027"/>
            <a:chOff x="-248561" y="2278129"/>
            <a:chExt cx="6966382" cy="486936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436405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248561" y="2316610"/>
              <a:ext cx="6966382" cy="4830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musí vždy posoudit veškeré požadované parametry – i minimální odchylka je porušením zadávacích podmínek.</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Rozhodovací praxe ÚOHS – např. rozhodnutí č. j. ÚOHS-S155/2012/VZ-7797/2012/550/</a:t>
              </a:r>
              <a:r>
                <a:rPr lang="cs-CZ" sz="1300" dirty="0" err="1">
                  <a:solidFill>
                    <a:sysClr val="windowText" lastClr="000000">
                      <a:hueOff val="0"/>
                      <a:satOff val="0"/>
                      <a:lumOff val="0"/>
                      <a:alphaOff val="0"/>
                    </a:sysClr>
                  </a:solidFill>
                  <a:latin typeface="Calibri"/>
                </a:rPr>
                <a:t>SMo</a:t>
              </a:r>
              <a:r>
                <a:rPr lang="cs-CZ" sz="1300" dirty="0">
                  <a:solidFill>
                    <a:sysClr val="windowText" lastClr="000000">
                      <a:hueOff val="0"/>
                      <a:satOff val="0"/>
                      <a:lumOff val="0"/>
                      <a:alphaOff val="0"/>
                    </a:sysClr>
                  </a:solidFill>
                  <a:latin typeface="Calibri"/>
                </a:rPr>
                <a:t> ze dne 23. 7. 2012 (nesplnění požadavku na výkon projektoru 24 500 lumen) nebo rozhodnutí č. j. ÚOHS-S0071/2018/VZ-11729/2018/523/</a:t>
              </a:r>
              <a:r>
                <a:rPr lang="cs-CZ" sz="1300" dirty="0" err="1">
                  <a:solidFill>
                    <a:sysClr val="windowText" lastClr="000000">
                      <a:hueOff val="0"/>
                      <a:satOff val="0"/>
                      <a:lumOff val="0"/>
                      <a:alphaOff val="0"/>
                    </a:sysClr>
                  </a:solidFill>
                  <a:latin typeface="Calibri"/>
                </a:rPr>
                <a:t>Hvo</a:t>
              </a:r>
              <a:r>
                <a:rPr lang="cs-CZ" sz="1300" dirty="0">
                  <a:solidFill>
                    <a:sysClr val="windowText" lastClr="000000">
                      <a:hueOff val="0"/>
                      <a:satOff val="0"/>
                      <a:lumOff val="0"/>
                      <a:alphaOff val="0"/>
                    </a:sysClr>
                  </a:solidFill>
                  <a:latin typeface="Calibri"/>
                </a:rPr>
                <a:t> ze dne 20. 4. 2018 potvrzené rozhodnutím předsedy UOHS č. j. ÚOHS-R0073/2018/VZ-20851/2018/322/</a:t>
              </a:r>
              <a:r>
                <a:rPr lang="cs-CZ" sz="1300" dirty="0" err="1">
                  <a:solidFill>
                    <a:sysClr val="windowText" lastClr="000000">
                      <a:hueOff val="0"/>
                      <a:satOff val="0"/>
                      <a:lumOff val="0"/>
                      <a:alphaOff val="0"/>
                    </a:sysClr>
                  </a:solidFill>
                  <a:latin typeface="Calibri"/>
                </a:rPr>
                <a:t>Dja</a:t>
              </a:r>
              <a:r>
                <a:rPr lang="cs-CZ" sz="1300" dirty="0">
                  <a:solidFill>
                    <a:sysClr val="windowText" lastClr="000000">
                      <a:hueOff val="0"/>
                      <a:satOff val="0"/>
                      <a:lumOff val="0"/>
                      <a:alphaOff val="0"/>
                    </a:sysClr>
                  </a:solidFill>
                  <a:latin typeface="Calibri"/>
                </a:rPr>
                <a:t> ze dne 16. 7. 2018 (analyzátory s biochemickým a imunochemickým modulem nedisponovaly řídícím softwarem v českém jazyce, včetně chybových a varovných hlášení) nebo rozhodnutí ÚOHS č. j. ÚOHS-S0245/2018/VZ-24395/2018/533/</a:t>
              </a:r>
              <a:r>
                <a:rPr lang="cs-CZ" sz="1300" dirty="0" err="1">
                  <a:solidFill>
                    <a:sysClr val="windowText" lastClr="000000">
                      <a:hueOff val="0"/>
                      <a:satOff val="0"/>
                      <a:lumOff val="0"/>
                      <a:alphaOff val="0"/>
                    </a:sysClr>
                  </a:solidFill>
                  <a:latin typeface="Calibri"/>
                </a:rPr>
                <a:t>Bku</a:t>
              </a:r>
              <a:r>
                <a:rPr lang="cs-CZ" sz="1300" dirty="0">
                  <a:solidFill>
                    <a:sysClr val="windowText" lastClr="000000">
                      <a:hueOff val="0"/>
                      <a:satOff val="0"/>
                      <a:lumOff val="0"/>
                      <a:alphaOff val="0"/>
                    </a:sysClr>
                  </a:solidFill>
                  <a:latin typeface="Calibri"/>
                </a:rPr>
                <a:t> ze dne 21. 8. 2018 (nesplnění požadavku na digitální RF systém využívající paralelní techniky a disponující min. 64 kanály; v nabídce přístroj s pouze 48 kanály).</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Zásady hospodárnosti, efektivnosti a účelnosti vynaložených veřejných prostředků (dále rovněž „zásady 3E“) nemají aplikační přednost před splněním zadávacích podmínek, např. rozhodnutí ÚOHS č. j. ÚOHS-S0032/2018/VZ-08517/2018/541/</a:t>
              </a:r>
              <a:r>
                <a:rPr lang="cs-CZ" sz="1300" dirty="0" err="1">
                  <a:solidFill>
                    <a:sysClr val="windowText" lastClr="000000">
                      <a:hueOff val="0"/>
                      <a:satOff val="0"/>
                      <a:lumOff val="0"/>
                      <a:alphaOff val="0"/>
                    </a:sysClr>
                  </a:solidFill>
                  <a:latin typeface="Calibri"/>
                </a:rPr>
                <a:t>AHr</a:t>
              </a:r>
              <a:r>
                <a:rPr lang="cs-CZ" sz="1300" dirty="0">
                  <a:solidFill>
                    <a:sysClr val="windowText" lastClr="000000">
                      <a:hueOff val="0"/>
                      <a:satOff val="0"/>
                      <a:lumOff val="0"/>
                      <a:alphaOff val="0"/>
                    </a:sysClr>
                  </a:solidFill>
                  <a:latin typeface="Calibri"/>
                </a:rPr>
                <a:t> ze dne 20. 3. 2018.</a:t>
              </a: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99391" y="509334"/>
            <a:ext cx="7162016"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625961"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Nevyloučení účastníka pro nesplnění zadávacích podmínek – technická specifikace </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12274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31" name="Obdélník 30">
            <a:extLst>
              <a:ext uri="{FF2B5EF4-FFF2-40B4-BE49-F238E27FC236}">
                <a16:creationId xmlns:a16="http://schemas.microsoft.com/office/drawing/2014/main" id="{7A66377C-20D2-44E5-A1D8-E2A547A0384B}"/>
              </a:ext>
            </a:extLst>
          </p:cNvPr>
          <p:cNvSpPr/>
          <p:nvPr/>
        </p:nvSpPr>
        <p:spPr>
          <a:xfrm>
            <a:off x="580719" y="1167337"/>
            <a:ext cx="7670065" cy="3317577"/>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22" name="Skupina 21">
            <a:extLst>
              <a:ext uri="{FF2B5EF4-FFF2-40B4-BE49-F238E27FC236}">
                <a16:creationId xmlns:a16="http://schemas.microsoft.com/office/drawing/2014/main" id="{BD0DCA1F-0BB1-4668-B7D6-4A04DE5C081B}"/>
              </a:ext>
            </a:extLst>
          </p:cNvPr>
          <p:cNvGrpSpPr/>
          <p:nvPr/>
        </p:nvGrpSpPr>
        <p:grpSpPr>
          <a:xfrm>
            <a:off x="849576" y="940072"/>
            <a:ext cx="5577350"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9" name="Obdélník: se zakulacenými rohy 10">
            <a:extLst>
              <a:ext uri="{FF2B5EF4-FFF2-40B4-BE49-F238E27FC236}">
                <a16:creationId xmlns:a16="http://schemas.microsoft.com/office/drawing/2014/main" id="{7E3AEE20-204F-4213-8CC1-7316E44DCE19}"/>
              </a:ext>
            </a:extLst>
          </p:cNvPr>
          <p:cNvSpPr txBox="1"/>
          <p:nvPr/>
        </p:nvSpPr>
        <p:spPr>
          <a:xfrm>
            <a:off x="866837" y="963129"/>
            <a:ext cx="5415963"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Umožnění materiální změny nabídky – § 46 odst. 2 ZZVZ</a:t>
            </a:r>
          </a:p>
        </p:txBody>
      </p:sp>
      <p:sp>
        <p:nvSpPr>
          <p:cNvPr id="20" name="TextovéPole 19">
            <a:extLst>
              <a:ext uri="{FF2B5EF4-FFF2-40B4-BE49-F238E27FC236}">
                <a16:creationId xmlns:a16="http://schemas.microsoft.com/office/drawing/2014/main" id="{60EE3FB7-12AC-4C2B-BF92-6E67CB3A5EEC}"/>
              </a:ext>
            </a:extLst>
          </p:cNvPr>
          <p:cNvSpPr txBox="1"/>
          <p:nvPr/>
        </p:nvSpPr>
        <p:spPr>
          <a:xfrm>
            <a:off x="359758" y="1205731"/>
            <a:ext cx="8017888" cy="35317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posuzování je nutno rozlišovat mezi formální změnou nabídky a materiální (věcnou) změnou nabídky. Viz rozhodnutí ÚOHS č.j.: ÚOHS-11849/2020/322/</a:t>
            </a:r>
            <a:r>
              <a:rPr lang="cs-CZ" sz="1300" dirty="0" err="1">
                <a:solidFill>
                  <a:sysClr val="windowText" lastClr="000000">
                    <a:hueOff val="0"/>
                    <a:satOff val="0"/>
                    <a:lumOff val="0"/>
                    <a:alphaOff val="0"/>
                  </a:sysClr>
                </a:solidFill>
                <a:latin typeface="Calibri"/>
              </a:rPr>
              <a:t>Bví</a:t>
            </a:r>
            <a:r>
              <a:rPr lang="cs-CZ" sz="1300" dirty="0">
                <a:solidFill>
                  <a:sysClr val="windowText" lastClr="000000">
                    <a:hueOff val="0"/>
                    <a:satOff val="0"/>
                    <a:lumOff val="0"/>
                    <a:alphaOff val="0"/>
                  </a:sysClr>
                </a:solidFill>
                <a:latin typeface="Calibri"/>
              </a:rPr>
              <a:t> ze dne 21. 4. 2020.</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POZOR na ÚOHS-S0029/2018/VZ-07966/2018/532/</a:t>
            </a:r>
            <a:r>
              <a:rPr lang="cs-CZ" sz="1300" dirty="0" err="1">
                <a:solidFill>
                  <a:sysClr val="windowText" lastClr="000000">
                    <a:hueOff val="0"/>
                    <a:satOff val="0"/>
                    <a:lumOff val="0"/>
                    <a:alphaOff val="0"/>
                  </a:sysClr>
                </a:solidFill>
                <a:latin typeface="Calibri"/>
              </a:rPr>
              <a:t>VSt</a:t>
            </a:r>
            <a:r>
              <a:rPr lang="cs-CZ" sz="1300" dirty="0">
                <a:solidFill>
                  <a:sysClr val="windowText" lastClr="000000">
                    <a:hueOff val="0"/>
                    <a:satOff val="0"/>
                    <a:lumOff val="0"/>
                    <a:alphaOff val="0"/>
                  </a:sysClr>
                </a:solidFill>
                <a:latin typeface="Calibri"/>
              </a:rPr>
              <a:t> ze dne 14. 3. 2018 – již překonán novějšími rozhodnutími.</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 materiální změnu nabídky může být považována i změna harmonogramu (k tomu ÚOHS č.j.: ÚOHS-25009/2021/500/</a:t>
            </a:r>
            <a:r>
              <a:rPr lang="cs-CZ" sz="1300" dirty="0" err="1">
                <a:solidFill>
                  <a:sysClr val="windowText" lastClr="000000">
                    <a:hueOff val="0"/>
                    <a:satOff val="0"/>
                    <a:lumOff val="0"/>
                    <a:alphaOff val="0"/>
                  </a:sysClr>
                </a:solidFill>
                <a:latin typeface="Calibri"/>
              </a:rPr>
              <a:t>Aiv</a:t>
            </a:r>
            <a:r>
              <a:rPr lang="cs-CZ" sz="1300" dirty="0">
                <a:solidFill>
                  <a:sysClr val="windowText" lastClr="000000">
                    <a:hueOff val="0"/>
                    <a:satOff val="0"/>
                    <a:lumOff val="0"/>
                    <a:alphaOff val="0"/>
                  </a:sysClr>
                </a:solidFill>
                <a:latin typeface="Calibri"/>
              </a:rPr>
              <a:t>: „na základě zpracovaného harmonogramu prací vyjadřuje účastník zadávacího řízení svoji nabídku ohledně lhůty, ve které je schopen realizovat a dokončit dílo.“)</a:t>
            </a:r>
          </a:p>
        </p:txBody>
      </p:sp>
    </p:spTree>
    <p:extLst>
      <p:ext uri="{BB962C8B-B14F-4D97-AF65-F5344CB8AC3E}">
        <p14:creationId xmlns:p14="http://schemas.microsoft.com/office/powerpoint/2010/main" val="68013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331586" y="1415636"/>
            <a:ext cx="8017887" cy="2513723"/>
            <a:chOff x="-151147" y="2736680"/>
            <a:chExt cx="6910808" cy="2373110"/>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151147" y="2803776"/>
              <a:ext cx="6910808" cy="23060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zadavatel (resp. hodnotící komise) postupuje v průběhu ZŘ dle § 39 odst. 5 ZZVZ a ověřuje si samostatně věrohodnost údajů/dokladů v nabídkách – např. telefonicky, pak je třeba o tom mít dokumentaci, jelikož dle § 216 odst. 2 ZZVZ je zadavatel povinen pořizovat dokumentaci o zadávacím řízení takovým způsobem, aby byl schopen v případě potřeby doložit dokumentaci k aktuální fázi zadávacího řízení. Také platí, že komunikace mezi zadavatelem a dodavateli musí probíhat v souladu s § 211 zejm. odst. 1 ZZVZ, tzn., pokud zadavatel využije ústní komunikaci pro ověření tvrzených skutečností, pak je jeho povinností vždy vyhotovit záznam o takto prováděných úkonech, ve kterém bude popsán postup zadavatele vč. zjištěných závěrů, a to zejména z důvodu dodržení zásady transparentnosti zadávacího řízení dle § 6 ZZVZ.</a:t>
              </a:r>
              <a:endParaRPr lang="cs-CZ" sz="13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794527" y="1166464"/>
            <a:ext cx="4293175"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Doporučení pro vlastní ověřování skutečností </a:t>
              </a:r>
            </a:p>
          </p:txBody>
        </p:sp>
      </p:grpSp>
    </p:spTree>
    <p:extLst>
      <p:ext uri="{BB962C8B-B14F-4D97-AF65-F5344CB8AC3E}">
        <p14:creationId xmlns:p14="http://schemas.microsoft.com/office/powerpoint/2010/main" val="104323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ZÁKAZEK DLE MPZ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3501971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1099" y="1460390"/>
            <a:ext cx="8044014" cy="2095121"/>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V uzavřené výzvě vyzývá zadavatel písemnou výzvou nejméně 3 dodavatele k podání nabídky. Zadavatel vyzve pouze takové dodavatele, o kterých má informace, že jsou způsobilí požadované plnění poskytnout.</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si musí </a:t>
              </a:r>
              <a:r>
                <a:rPr lang="cs-CZ" sz="1300" dirty="0">
                  <a:solidFill>
                    <a:sysClr val="windowText" lastClr="000000">
                      <a:hueOff val="0"/>
                      <a:satOff val="0"/>
                      <a:lumOff val="0"/>
                      <a:alphaOff val="0"/>
                    </a:sysClr>
                  </a:solidFill>
                  <a:latin typeface="Calibri"/>
                </a:rPr>
                <a:t>dopředu prověřit, zda opravdu ti dodavatelé, které chce vyzvat k podání nabídky, jsou způsobilí, tzn. mají potřebnou kvalifikaci a příp. zkušenosti s předmětem VZ.</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a:t>
              </a:r>
              <a:r>
                <a:rPr lang="cs-CZ" sz="1300" dirty="0">
                  <a:solidFill>
                    <a:sysClr val="windowText" lastClr="000000">
                      <a:hueOff val="0"/>
                      <a:satOff val="0"/>
                      <a:lumOff val="0"/>
                      <a:alphaOff val="0"/>
                    </a:sysClr>
                  </a:solidFill>
                  <a:latin typeface="Calibri"/>
                </a:rPr>
                <a:t>kontrole ověřujeme, zda zadavatelem vyzvaní dodavatelé splňovali výše uvedené podmínky. Zabýváme se také tím, proč dodavatelé nabídku nepodali, jak daleko jsou od místa plnění atd.</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68932" y="1197352"/>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Neoslovení min. 3 způsobilých dodavatelů – čl. 7.1.3 MPZ </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dle MPZ</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596085" y="4133516"/>
            <a:ext cx="7710793" cy="1918755"/>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59939" y="3905401"/>
            <a:ext cx="7138034" cy="419726"/>
            <a:chOff x="330425" y="3318136"/>
            <a:chExt cx="46490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30428" y="3342633"/>
              <a:ext cx="4649058"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Otevřená výzva – uveřejnění na profilu zadavatele/web obce – čl. 7.1.2 MPZ </a:t>
              </a:r>
              <a:endParaRPr lang="cs-CZ" sz="1600" kern="1200" dirty="0">
                <a:solidFill>
                  <a:sysClr val="window" lastClr="FFFFFF"/>
                </a:solidFill>
                <a:latin typeface="Calibri"/>
                <a:ea typeface="+mn-ea"/>
                <a:cs typeface="+mn-cs"/>
              </a:endParaRP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786836" y="4515830"/>
            <a:ext cx="7219405" cy="1763560"/>
          </a:xfrm>
          <a:prstGeom prst="rect">
            <a:avLst/>
          </a:prstGeom>
          <a:noFill/>
        </p:spPr>
        <p:txBody>
          <a:bodyPr wrap="square">
            <a:sp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zadávávání veřejné zakázky malého rozsahu v otevřené výzvě je zadavatel povinen postupovat v souladu s čl. 7.1.2 MPZ a Oznámení výběrového řízení uveřejnit po celou dobu trvání lhůty pro podání nabídek na </a:t>
            </a:r>
            <a:r>
              <a:rPr lang="cs-CZ" sz="1300" b="1" dirty="0">
                <a:solidFill>
                  <a:sysClr val="windowText" lastClr="000000">
                    <a:hueOff val="0"/>
                    <a:satOff val="0"/>
                    <a:lumOff val="0"/>
                    <a:alphaOff val="0"/>
                  </a:sysClr>
                </a:solidFill>
                <a:latin typeface="Calibri"/>
              </a:rPr>
              <a:t>profilu zadavatele</a:t>
            </a:r>
            <a:r>
              <a:rPr lang="cs-CZ" sz="1300" dirty="0">
                <a:solidFill>
                  <a:sysClr val="windowText" lastClr="000000">
                    <a:hueOff val="0"/>
                    <a:satOff val="0"/>
                    <a:lumOff val="0"/>
                    <a:alphaOff val="0"/>
                  </a:sysClr>
                </a:solidFill>
                <a:latin typeface="Calibri"/>
              </a:rPr>
              <a:t>, nebo v národním elektronickém nástroji.</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současně může oznámení výběrového řízení uveřejnit také na internetové stránce zadavatele, tedy např. na webových stránkách města či obce, nicméně je toto pouze podpůrné a nelze jím nahradit výše uvedenou povinnost.</a:t>
            </a: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val="153124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2214694"/>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4000" cap="all" dirty="0">
                <a:solidFill>
                  <a:schemeClr val="bg1"/>
                </a:solidFill>
                <a:latin typeface="Calibri" panose="020F0502020204030204" pitchFamily="34" charset="0"/>
                <a:cs typeface="Calibri" panose="020F0502020204030204" pitchFamily="34" charset="0"/>
              </a:rPr>
              <a:t>Sporné aspekty kontroly VZ, aneb jak se domluvit</a:t>
            </a:r>
            <a:r>
              <a:rPr lang="cs-CZ" sz="4000" dirty="0">
                <a:solidFill>
                  <a:srgbClr val="FF0000"/>
                </a:solidFill>
                <a:latin typeface="Calibri" panose="020F0502020204030204" pitchFamily="34" charset="0"/>
                <a:cs typeface="Calibri" panose="020F0502020204030204" pitchFamily="34" charset="0"/>
              </a:rPr>
              <a:t>.</a:t>
            </a:r>
            <a:endParaRPr lang="cs-CZ" sz="4000" dirty="0">
              <a:solidFill>
                <a:schemeClr val="bg1"/>
              </a:solidFill>
              <a:latin typeface="Calibri"/>
            </a:endParaRPr>
          </a:p>
          <a:p>
            <a:pPr algn="ctr"/>
            <a:r>
              <a:rPr lang="cs-CZ" sz="4000" dirty="0">
                <a:solidFill>
                  <a:schemeClr val="bg1"/>
                </a:solidFill>
                <a:latin typeface="Calibri"/>
              </a:rPr>
              <a:t> </a:t>
            </a:r>
          </a:p>
        </p:txBody>
      </p:sp>
    </p:spTree>
    <p:extLst>
      <p:ext uri="{BB962C8B-B14F-4D97-AF65-F5344CB8AC3E}">
        <p14:creationId xmlns:p14="http://schemas.microsoft.com/office/powerpoint/2010/main" val="3923805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1099" y="1435748"/>
            <a:ext cx="8044014" cy="2683406"/>
            <a:chOff x="-184457" y="268554"/>
            <a:chExt cx="6933328" cy="1807057"/>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68554"/>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Přijetí nabídky prostřednictvím elektronické pošty na e-mailové adrese zadavatele, nebo zástupce zadavatele, kterým může být advokát, administrátor, popř. další jiná osoba, nebo přes el. uložiště (leteckaposta.cz, uschovna.cz apod.) či prostřednictvím datové schránky není možné akceptovat, jelikož nelze dostatečně zajistit, že nabídky podané v elektronické podobě nebudou zpřístupněny před uplynutím lhůty pro podání nabídek. </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Elektronická pošta, stejně jako datová úložiště, nedisponuje funkcionalitou potřebnou pro zajištění zpřístupnění nabídek až po uplynutí lhůty pro podání nabídek, a tudíž ji nelze pro podání nabídek v elektronické podobě použít.</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tak možné nezpochybnitelně prokázat, že nabídky nebyly zpřístupněny před uplynutím lhůty pro podání nabídek a s jejich obsahem se někdo neseznámil dříve, než tato lhůta uplynula.</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68932" y="1197352"/>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Nabídky e-mailem – čl. 8.2.2 MPZ a čl. 6.1.1 MPZ</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dle MPZ</a:t>
            </a:r>
            <a:endParaRPr lang="en-US" sz="2600" dirty="0"/>
          </a:p>
        </p:txBody>
      </p:sp>
    </p:spTree>
    <p:extLst>
      <p:ext uri="{BB962C8B-B14F-4D97-AF65-F5344CB8AC3E}">
        <p14:creationId xmlns:p14="http://schemas.microsoft.com/office/powerpoint/2010/main" val="4194984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PODSTATNÁ ZMĚNA ZÁVAZKU ZE SMLOUVY VE VZ DLE ZZVZ I MPZ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1512549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23625" y="1160143"/>
            <a:ext cx="8017887" cy="4473489"/>
            <a:chOff x="-186126" y="2357506"/>
            <a:chExt cx="6908200" cy="2054488"/>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86126" y="2387001"/>
              <a:ext cx="6908200" cy="2024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nesmí umožnit podstatnou změnu závazku ze smlouvy – § 222 odst. 1 ZZVZ a vymezení podstatné změny závazku ze smlouvy v § 222 odst. 3 ZZVZ.</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Obecně není úprava § 222 ZZVZ koncipována formou generálního zákazu jakýchkoliv změn smluv, ale formou zákazu změn dosahujících určité intenzity (založené konstantní rozhodovací praxí) vyjádřené pojmem „podstatná změna závazku ze smlouvy“. § 222 odst. 1 ZZVZ stanoví obecný zákaz umožnit podstatnou změnu závazku, přičemž samotná definice podstatné změny závazku je formulována v odst. 3. V § 222 odst. 2, 4, 5, 6 a 7 ZZVZ výslovně stanoveny případy, které – při naplnění všech podmínek v příslušném ustanovení uvedených – podstatnou změnou závazku ex lege nejsou.</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Limitace celkového cenového nárůstu do 30 % původní hodnoty závazku pro změny dle § 222 odst. 5 a 6 – § 222 odst. 9 ZZVZ.</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Nejčastěji pochybení spadají do problematiky termínů plnění (nedůvodné prodloužení), nevyžadování sjednaných bankovních záruk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807424" y="944398"/>
            <a:ext cx="5887414" cy="472320"/>
            <a:chOff x="424737" y="1271502"/>
            <a:chExt cx="4672319"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424737" y="127150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517209" y="1294559"/>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Nedovolená změna závazku ze smlouvy - § 222 ZZVZ (čl. 9.2 MPZ)</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98241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711079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29409" y="511439"/>
            <a:ext cx="7667169" cy="5844910"/>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33</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9" y="489053"/>
            <a:ext cx="4940554"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Vyhrazená změna závazku dle § 100 odst. 1, 2 a 3 ZZVZ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683568" y="1025267"/>
            <a:ext cx="7141029" cy="5978560"/>
          </a:xfrm>
          <a:prstGeom prst="rect">
            <a:avLst/>
          </a:prstGeom>
        </p:spPr>
        <p:txBody>
          <a:bodyPr wrap="square">
            <a:spAutoFit/>
          </a:bodyPr>
          <a:lstStyle/>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si zadavatel vyhradí změnu závazku dle § 100 odst. 1 ZZVZ, pak musí stanovit zcela jasné podmínky pro její aplikaci a obsah změny, zároveň nesmí změna měnit celkovou povahu VZ. Změna se může týkat rozsahu plnění, ceny, termínu a dalších obchodních a technických podmínek.</a:t>
            </a:r>
            <a:r>
              <a:rPr lang="cs-CZ" sz="1300" dirty="0">
                <a:highlight>
                  <a:srgbClr val="FFFF00"/>
                </a:highlight>
                <a:latin typeface="Calibri" panose="020F0502020204030204" pitchFamily="34" charset="0"/>
                <a:cs typeface="Calibri" panose="020F0502020204030204" pitchFamily="34" charset="0"/>
              </a:rPr>
              <a:t>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Je ale možná vyhrazená změna závazku na základě měření, včetně podmínek zakotvených ve smlouvě, kdy takto vyhrazená změna musí být stanovena min. v rozsahu podmínek a pravidel, za jakých bude měření probíhat, včetně identifikace konkrétních měřených položek tak, aby nebylo možné vyhrazenou změnu vykládat v libovolném rozsahu.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Za měřené položky lze akceptovat pouze takové, které se skutečně měří, protože jejich rozsah lze předem jen odborně odhadnout (např. odvoz zeminy), nikoliv takové, které lze předem spočítat (počet semaforů, počet oken, apod.).  </a:t>
            </a:r>
            <a:endParaRPr lang="cs-CZ" sz="1300" dirty="0">
              <a:highlight>
                <a:srgbClr val="FFFF00"/>
              </a:highlight>
              <a:latin typeface="Calibri" panose="020F0502020204030204" pitchFamily="34" charset="0"/>
              <a:cs typeface="Calibri" panose="020F0502020204030204" pitchFamily="34" charset="0"/>
            </a:endParaRP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Zadavatel je povinen v souladu s § 16 odst. 3 ZZVZ zahrnout do předpokládané hodnoty VZ hodnotu změn závazků ze smlouvy, jejichž možnost byla vyhrazena v ZD podle ust. § 100 ZZVZ.</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2 ZZVZ lze vyhradit změnu dodavatele v průběhu plnění VZ, pokud jsou podmínky změny a určení nového dodavatele jasně vymezeny. U stavebních prací vyvstávají otázky záruky za již provedenou část díla předchozím zhotovitelem, stanovení ceny za dokončení díla atd.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3 ZZVZ si zadavatel může v případě služeb a stavebních prací vyhradit možnost použití JŘBU pro poskytnutí nového plnění vybraným dodavatelem, pokud podmínky odpovídají § 66 ZZVZ, v ZD je uvedena předpokládaná doba a rozsah poskytnutí a předpokládaná hodnota nových služeb nebo stavebních prací nepřesáhne 30 % PH VZ. V tomto případě musí být v ZD uvedena předpokládaná hodnota takto vyhrazeného plnění a zahrnuta do předpokládané hodnoty VZ.</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Metodický pokyn pro uplatnění inflační doložky ve smlouvách na služby ČKAIT </a:t>
            </a: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endParaRPr lang="cs-CZ" sz="1300" dirty="0">
              <a:solidFill>
                <a:srgbClr val="000000"/>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Metodické doporučení (doplnění) týkající se růstu cen ve veřejných zakázkách </a:t>
            </a:r>
            <a:r>
              <a:rPr lang="cs-CZ" altLang="cs-CZ" sz="1300" dirty="0">
                <a:latin typeface="Calibri" panose="020F0502020204030204" pitchFamily="34" charset="0"/>
                <a:cs typeface="Calibri" panose="020F0502020204030204" pitchFamily="34" charset="0"/>
                <a:hlinkClick r:id="rId5"/>
              </a:rPr>
              <a:t>https://portal-vz.cz/metodiky-stanoviska/metodicka-doporuceni/</a:t>
            </a:r>
            <a:r>
              <a:rPr lang="cs-CZ" altLang="cs-CZ" sz="1300" dirty="0">
                <a:latin typeface="Calibri" panose="020F0502020204030204" pitchFamily="34" charset="0"/>
                <a:cs typeface="Calibri" panose="020F0502020204030204" pitchFamily="34" charset="0"/>
              </a:rPr>
              <a:t>  (indexace)</a:t>
            </a:r>
          </a:p>
          <a:p>
            <a:pPr marL="285750" lvl="1" indent="-285750" algn="just" defTabSz="533400">
              <a:lnSpc>
                <a:spcPct val="90000"/>
              </a:lnSpc>
              <a:spcBef>
                <a:spcPct val="0"/>
              </a:spcBef>
              <a:spcAft>
                <a:spcPts val="600"/>
              </a:spcAft>
              <a:buFont typeface="Wingdings" panose="05000000000000000000" pitchFamily="2" charset="2"/>
              <a:buChar char="q"/>
            </a:pPr>
            <a:endParaRPr lang="cs-CZ" sz="13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94457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183137" y="937409"/>
            <a:ext cx="8017887" cy="4993608"/>
            <a:chOff x="-194109" y="2356288"/>
            <a:chExt cx="6908200" cy="1837041"/>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4109" y="2356288"/>
              <a:ext cx="6908200" cy="17487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Bankovní záruka za řádné provedení díla, pojištění odpovědnosti či např. stavebně-montážní pojištění nebo bankovní záruka za záruky </a:t>
              </a:r>
            </a:p>
            <a:p>
              <a:pPr marL="285750" lvl="1"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Je zásadní rozdíl, pokud zadavatel požaduje tyto doklady předložit před podpisem smlouvy, nebo po podpisu smlouvy:</a:t>
              </a:r>
            </a:p>
            <a:p>
              <a:pPr marL="742950" lvl="2" indent="-285750" algn="just" defTabSz="533400">
                <a:lnSpc>
                  <a:spcPct val="90000"/>
                </a:lnSpc>
                <a:spcBef>
                  <a:spcPts val="600"/>
                </a:spcBef>
                <a:buFont typeface="Arial" panose="020B0604020202020204" pitchFamily="34" charset="0"/>
                <a:buChar char="•"/>
              </a:pPr>
              <a:r>
                <a:rPr lang="cs-CZ" altLang="cs-CZ" sz="1300" dirty="0">
                  <a:solidFill>
                    <a:schemeClr val="tx1"/>
                  </a:solidFill>
                  <a:latin typeface="Calibri" panose="020F0502020204030204" pitchFamily="34" charset="0"/>
                  <a:cs typeface="Calibri" panose="020F0502020204030204" pitchFamily="34" charset="0"/>
                </a:rPr>
                <a:t>Pokud</a:t>
              </a:r>
              <a:r>
                <a:rPr lang="cs-CZ" altLang="cs-CZ" sz="1300" dirty="0">
                  <a:latin typeface="Calibri" panose="020F0502020204030204" pitchFamily="34" charset="0"/>
                  <a:cs typeface="Calibri" panose="020F0502020204030204" pitchFamily="34" charset="0"/>
                </a:rPr>
                <a:t> zadavatel požadoval doklady před podpisem smlouvy a tyto nebyly doloženy – jedná se o situaci, kdy smlouva vůbec neměla být uzavřena, jelikož nebyla naplněna součinnost před podpisem smlouvy, a pak se jedná o pochybení, za které se zadavatel vystavuje riziku uplatnění finanční opravy.</a:t>
              </a:r>
            </a:p>
            <a:p>
              <a:pPr marL="742950" lvl="2" indent="-285750" algn="just" defTabSz="533400">
                <a:lnSpc>
                  <a:spcPct val="90000"/>
                </a:lnSpc>
                <a:spcBef>
                  <a:spcPts val="600"/>
                </a:spcBef>
                <a:buFont typeface="Arial" panose="020B0604020202020204" pitchFamily="34" charset="0"/>
                <a:buChar char="•"/>
              </a:pPr>
              <a:r>
                <a:rPr lang="cs-CZ" altLang="cs-CZ" sz="1300" dirty="0">
                  <a:latin typeface="Calibri" panose="020F0502020204030204" pitchFamily="34" charset="0"/>
                  <a:cs typeface="Calibri" panose="020F0502020204030204" pitchFamily="34" charset="0"/>
                </a:rPr>
                <a:t>Pokud zadavatel požadoval doklady po podpisu smlouvy a tyto nebyly doloženy a ani neexistovaly – pak se jedná o pochybení, za které se zadavatel vystavuje riziku uplatnění finanční opravy.</a:t>
              </a:r>
            </a:p>
            <a:p>
              <a:pPr marL="742950" lvl="2" indent="-285750" algn="just" defTabSz="533400">
                <a:lnSpc>
                  <a:spcPct val="90000"/>
                </a:lnSpc>
                <a:spcBef>
                  <a:spcPts val="600"/>
                </a:spcBef>
                <a:buFont typeface="Arial" panose="020B0604020202020204" pitchFamily="34" charset="0"/>
                <a:buChar char="•"/>
              </a:pPr>
              <a:r>
                <a:rPr lang="cs-CZ" altLang="cs-CZ" sz="1300" dirty="0">
                  <a:latin typeface="Calibri" panose="020F0502020204030204" pitchFamily="34" charset="0"/>
                  <a:cs typeface="Calibri" panose="020F0502020204030204" pitchFamily="34" charset="0"/>
                </a:rPr>
                <a:t>Pokud zadavatel požadoval doklady po podpisu smlouvy a tyto nebyly předloženy a ani neexistovaly a za jejich nepředložení byla stanovena smluvní pokuta, která nebyla uplatněna – pak se jedná o pochybení, za které Centrum ukládá finanční opravu, je však možnost nápravného opatření v podobě uplatnění smluvní pokuty. </a:t>
              </a:r>
            </a:p>
            <a:p>
              <a:pPr marL="742950" lvl="2" indent="-285750" algn="just" defTabSz="533400">
                <a:lnSpc>
                  <a:spcPct val="90000"/>
                </a:lnSpc>
                <a:spcBef>
                  <a:spcPts val="600"/>
                </a:spcBef>
                <a:buFont typeface="Arial" panose="020B0604020202020204" pitchFamily="34" charset="0"/>
                <a:buChar char="•"/>
              </a:pPr>
              <a:r>
                <a:rPr lang="cs-CZ" altLang="cs-CZ" sz="1300" dirty="0">
                  <a:latin typeface="Calibri" panose="020F0502020204030204" pitchFamily="34" charset="0"/>
                  <a:cs typeface="Calibri" panose="020F0502020204030204" pitchFamily="34" charset="0"/>
                </a:rPr>
                <a:t>Pokud zadavatel požadoval doklady po podpisu smlouvy a tyto nebyly předloženy, ale existovaly, splňovaly požadavky zadavatele a byly doloženy ex post – Centrum neukládá finanční opravu. </a:t>
              </a:r>
            </a:p>
            <a:p>
              <a:pPr marL="742950" lvl="2" indent="-285750" algn="just" defTabSz="533400">
                <a:lnSpc>
                  <a:spcPct val="90000"/>
                </a:lnSpc>
                <a:spcBef>
                  <a:spcPts val="600"/>
                </a:spcBef>
                <a:buFont typeface="Arial" panose="020B0604020202020204" pitchFamily="34" charset="0"/>
                <a:buChar char="•"/>
              </a:pPr>
              <a:r>
                <a:rPr lang="cs-CZ" altLang="cs-CZ" sz="1300" dirty="0">
                  <a:latin typeface="Calibri" panose="020F0502020204030204" pitchFamily="34" charset="0"/>
                  <a:cs typeface="Calibri" panose="020F0502020204030204" pitchFamily="34" charset="0"/>
                </a:rPr>
                <a:t>Pokud zadavatel požadoval doklady po podpisu smlouvy a tyto nebyly předloženy, ale existovaly, avšak nesplňovaly požadavky zadavatele a byly doloženy ex post – Centrum ukládá finanční opravu. </a:t>
              </a:r>
            </a:p>
            <a:p>
              <a:pPr marL="742950" lvl="2" indent="-285750" algn="just" defTabSz="533400">
                <a:lnSpc>
                  <a:spcPct val="90000"/>
                </a:lnSpc>
                <a:spcBef>
                  <a:spcPts val="600"/>
                </a:spcBef>
                <a:buFont typeface="Arial" panose="020B0604020202020204" pitchFamily="34" charset="0"/>
                <a:buChar char="•"/>
              </a:pPr>
              <a:r>
                <a:rPr lang="cs-CZ" altLang="cs-CZ" sz="1300" dirty="0">
                  <a:latin typeface="Calibri" panose="020F0502020204030204" pitchFamily="34" charset="0"/>
                  <a:cs typeface="Calibri" panose="020F0502020204030204" pitchFamily="34" charset="0"/>
                </a:rPr>
                <a:t>B</a:t>
              </a:r>
              <a:r>
                <a:rPr lang="cs-CZ" sz="1300" dirty="0">
                  <a:latin typeface="Calibri" panose="020F0502020204030204" pitchFamily="34" charset="0"/>
                  <a:cs typeface="Calibri" panose="020F0502020204030204" pitchFamily="34" charset="0"/>
                </a:rPr>
                <a:t>ankovní záruka za řádné provedení díla či za záruky – zde je situace obdobná jako výše. </a:t>
              </a:r>
              <a:endParaRPr lang="cs-CZ" sz="1200" dirty="0">
                <a:latin typeface="Calibri" panose="020F0502020204030204" pitchFamily="34" charset="0"/>
                <a:cs typeface="Calibri" panose="020F0502020204030204" pitchFamily="34" charset="0"/>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807424" y="657294"/>
            <a:ext cx="2741119" cy="472320"/>
            <a:chOff x="424737" y="1271502"/>
            <a:chExt cx="4672319"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424737" y="127150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517209" y="1294559"/>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Bankovní záruky a pojištění</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98241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008843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10734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REALITA DNEŠNÍ DOBY – ZMĚNA ZÁVAZKU ZE SMLUV (navýšení ceny díla, prodloužení doby realizace...)</a:t>
            </a:r>
            <a:r>
              <a:rPr lang="cs-CZ" sz="4000" dirty="0">
                <a:solidFill>
                  <a:srgbClr val="FF0000"/>
                </a:solidFill>
                <a:latin typeface="Calibri" panose="020F0502020204030204" pitchFamily="34" charset="0"/>
                <a:cs typeface="Calibri" panose="020F0502020204030204" pitchFamily="34" charset="0"/>
              </a:rPr>
              <a:t>.</a:t>
            </a:r>
            <a:r>
              <a:rPr lang="cs-CZ" sz="4000" dirty="0">
                <a:solidFill>
                  <a:schemeClr val="bg1"/>
                </a:solidFill>
                <a:latin typeface="Calibri"/>
              </a:rPr>
              <a:t> </a:t>
            </a:r>
          </a:p>
        </p:txBody>
      </p:sp>
    </p:spTree>
    <p:extLst>
      <p:ext uri="{BB962C8B-B14F-4D97-AF65-F5344CB8AC3E}">
        <p14:creationId xmlns:p14="http://schemas.microsoft.com/office/powerpoint/2010/main" val="3243792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231846" y="894045"/>
            <a:ext cx="8017887" cy="5380798"/>
            <a:chOff x="-190379" y="2357506"/>
            <a:chExt cx="6908200" cy="1835823"/>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71230"/>
              <a:ext cx="6908200" cy="1760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r>
                <a:rPr lang="cs-CZ" sz="1300" dirty="0">
                  <a:solidFill>
                    <a:srgbClr val="000000"/>
                  </a:solidFill>
                  <a:latin typeface="Calibri" panose="020F0502020204030204" pitchFamily="34" charset="0"/>
                  <a:cs typeface="Calibri" panose="020F0502020204030204" pitchFamily="34" charset="0"/>
                </a:rPr>
                <a:t> </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Informace k aktuální situaci odchodů ukrajinských pracovníků z realizace veřejných zakázek a dopadu na změny smluv</a:t>
              </a:r>
            </a:p>
            <a:p>
              <a:pPr marL="742950" lvl="1" indent="-285750" algn="just">
                <a:lnSpc>
                  <a:spcPct val="90000"/>
                </a:lnSpc>
                <a:spcBef>
                  <a:spcPts val="600"/>
                </a:spcBef>
                <a:buFont typeface="Arial" panose="020B0604020202020204" pitchFamily="34" charset="0"/>
                <a:buChar char="•"/>
              </a:pPr>
              <a:r>
                <a:rPr lang="pl-PL" sz="1300" dirty="0">
                  <a:solidFill>
                    <a:schemeClr val="tx1"/>
                  </a:solidFill>
                  <a:latin typeface="Calibri" panose="020F0502020204030204" pitchFamily="34" charset="0"/>
                  <a:cs typeface="Calibri" panose="020F0502020204030204" pitchFamily="34" charset="0"/>
                </a:rPr>
                <a:t>Informace ke změnám smluv s ohledem na situaci na Ukrajině</a:t>
              </a:r>
            </a:p>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5"/>
                </a:rPr>
                <a:t>https://portal-vz.cz/metodiky-stanoviska/metodicka-doporuceni-k-zzvz/doporuceni-k-zadavani-zakazek-v-dobe-koronavirove-nakazy/</a:t>
              </a:r>
              <a:endParaRPr lang="pl-PL" sz="1300" dirty="0">
                <a:solidFill>
                  <a:srgbClr val="303030"/>
                </a:solidFill>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Stanovisko ÚOHS k možným změnám závazků smluv v době </a:t>
              </a:r>
              <a:r>
                <a:rPr lang="cs-CZ" sz="1300" dirty="0" err="1">
                  <a:solidFill>
                    <a:schemeClr val="tx1"/>
                  </a:solidFill>
                  <a:latin typeface="Calibri" panose="020F0502020204030204" pitchFamily="34" charset="0"/>
                  <a:cs typeface="Calibri" panose="020F0502020204030204" pitchFamily="34" charset="0"/>
                </a:rPr>
                <a:t>koronavirové</a:t>
              </a:r>
              <a:r>
                <a:rPr lang="cs-CZ" sz="1300" dirty="0">
                  <a:solidFill>
                    <a:schemeClr val="tx1"/>
                  </a:solidFill>
                  <a:latin typeface="Calibri" panose="020F0502020204030204" pitchFamily="34" charset="0"/>
                  <a:cs typeface="Calibri" panose="020F0502020204030204" pitchFamily="34" charset="0"/>
                </a:rPr>
                <a:t> nákazy</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Doporučení ke změnám v nouzovém stavu</a:t>
              </a:r>
              <a:endParaRPr lang="pl-PL" sz="1300" dirty="0">
                <a:solidFill>
                  <a:schemeClr val="tx1"/>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Samostatné prodloužení termínu plnění nelze podřadit pod § 222 odst. 4 ZZVZ.</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Prodloužení termínu plnění z důvodu Covid-19/války na Ukrajině – lze podřadit pod § 222 odst. 6 ZZVZ, ale:</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je nutné vždy prokázat naplnění znaku nepředvídatelnosti.</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délka prodloužení musí odpovídat konkrétním okolnostem, lze akceptovat prodloužení pouze po nezbytně nutnou dobu.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musí doložit podklady, ze kterých vyplyne důvod i délka prodloužení.</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je povinen dle § 222 odst. 8 ZZVZ odeslat Oznámení o změně do Věstníku veřejných zakázek.</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U připravovaných VZ již bude zadavatel těžko dokazovat naplnění znaku nepředvídatelnosti z důvodu Covid-19/války na Ukrajině, když se v tuto chvíli již jedná o skutečnosti známé. Řešením je vyhrazená změna závazku dle § 100 ZZVZ.</a:t>
              </a:r>
              <a:endParaRPr lang="pl-PL" sz="1300" dirty="0">
                <a:solidFill>
                  <a:srgbClr val="303030"/>
                </a:solidFill>
                <a:latin typeface="Calibri" panose="020F0502020204030204" pitchFamily="34" charset="0"/>
                <a:cs typeface="Calibri" panose="020F0502020204030204" pitchFamily="34" charset="0"/>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83568" y="568722"/>
            <a:ext cx="5250661" cy="472320"/>
            <a:chOff x="310466" y="2041969"/>
            <a:chExt cx="4579847"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3518104"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7076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termínu plnění – válka / COVID</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657804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9"/>
            <a:ext cx="7856505" cy="3238056"/>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27712"/>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hlinkClick r:id="rId4"/>
                </a:rPr>
                <a:t>https://portal-vz.cz/metodiky-stanoviska/metodicka-doporuceni/</a:t>
              </a:r>
              <a:endParaRPr lang="cs-CZ" sz="1300" dirty="0">
                <a:solidFill>
                  <a:srgbClr val="303030"/>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Metodické doporučení k aktuálnímu růstu cen materiálů, zboží, výrobků a komodit ve veřejných zakázkách</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Společné stanovisko Ministerstva pro místní rozvoj a Úřadu pro ochranu hospodářské soutěže k problematice nárůstu cen stavebních materiálů</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Realizované VZ – § 222 odst. 4 ZZVZ, § 223 odst. 1 ZZVZ</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Probíhající VZ – § 99 ZZVZ, § 127odst. 2 písm. d) ZZVZ</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Připravované VZ – § 100 ZZVZ</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Metodické doporučení (doplnění) týkající se růstu cen ve veřejných zakázkách</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Indexace cen</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Doporučující materiál Svazu podnikatelů ve stavebnictví</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37</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přehled</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142916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4792097"/>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819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Volba indexu: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Údaj ČSÚ o indexech cen stavebních prací, indexech cen stavebních děl a indexech nákladů stavební výroby (</a:t>
              </a:r>
              <a:r>
                <a:rPr lang="cs-CZ" sz="1300" dirty="0">
                  <a:solidFill>
                    <a:srgbClr val="000000"/>
                  </a:solidFill>
                  <a:latin typeface="Calibri" panose="020F0502020204030204" pitchFamily="34" charset="0"/>
                  <a:hlinkClick r:id="rId4"/>
                </a:rPr>
                <a:t>https://www.czso.cz/</a:t>
              </a:r>
              <a:r>
                <a:rPr lang="cs-CZ" sz="1300" dirty="0" err="1">
                  <a:solidFill>
                    <a:srgbClr val="000000"/>
                  </a:solidFill>
                  <a:latin typeface="Calibri" panose="020F0502020204030204" pitchFamily="34" charset="0"/>
                  <a:hlinkClick r:id="rId4"/>
                </a:rPr>
                <a:t>csu</a:t>
              </a:r>
              <a:r>
                <a:rPr lang="cs-CZ" sz="1300" dirty="0">
                  <a:solidFill>
                    <a:srgbClr val="000000"/>
                  </a:solidFill>
                  <a:latin typeface="Calibri" panose="020F0502020204030204" pitchFamily="34" charset="0"/>
                  <a:hlinkClick r:id="rId4"/>
                </a:rPr>
                <a:t>/</a:t>
              </a:r>
              <a:r>
                <a:rPr lang="cs-CZ" sz="1300" dirty="0" err="1">
                  <a:solidFill>
                    <a:srgbClr val="000000"/>
                  </a:solidFill>
                  <a:latin typeface="Calibri" panose="020F0502020204030204" pitchFamily="34" charset="0"/>
                  <a:hlinkClick r:id="rId4"/>
                </a:rPr>
                <a:t>czso</a:t>
              </a:r>
              <a:r>
                <a:rPr lang="cs-CZ" sz="1300" dirty="0">
                  <a:solidFill>
                    <a:srgbClr val="000000"/>
                  </a:solidFill>
                  <a:latin typeface="Calibri" panose="020F0502020204030204" pitchFamily="34" charset="0"/>
                  <a:hlinkClick r:id="rId4"/>
                </a:rPr>
                <a:t>/indexy-cen-stavebnich-praci-indexy-cen-stavebnich-del-a-indexy-nakladu-stavebni-vyroby-ctvrtletni-casove-rady-3-ctvrtleti-2022</a:t>
              </a:r>
              <a:r>
                <a:rPr lang="cs-CZ" sz="1300" dirty="0">
                  <a:solidFill>
                    <a:srgbClr val="000000"/>
                  </a:solidFill>
                  <a:latin typeface="Calibri" panose="020F0502020204030204" pitchFamily="34" charset="0"/>
                </a:rPr>
                <a:t>).</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musí určit, který z uveřejňovaných indexů zvolí.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Rozhodný okamžik pro výpočet indexu: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Okamžik, od kterého bude index uplatněn; základními možnostmi jsou: konec lhůty pro podání nabídek nebo uzavření smlouvy. </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Okamžik, rozhodný pro ocenění; zde se jako nejpraktičtější jeví okamžik fakturace konkrétních materiálů, či prací.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Identifikace položek, které mohou být indexovány – nutné uvést v ZD, zda bude index bude použit na:</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celkovou cenu (zejména index založený na údajích o inflaci)</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jednotlivé položky (index vztažený na ceny materiálů, pozor na agregované položky)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Limity pro uplatnění výhrady:</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Např. inflace vyšší než 0,5 %, či nárůst položky o více než 10 %.</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Maximální limit pro navýšení ceny na základě indexace. Lze stanovit zejména limitaci celkového nárůstu ceny díla či stanovení hranice, od které již nebude změna nároková (automatická), ale bude podléhat schválení zadavatele.</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38</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indexace</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843905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3248523"/>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Vzor inflační doložky připravený Hospodářskou komorou ČR ve spolupráci s odborníky ze Svazu podnikatelů ve stavebnictví a Sdružením pro výstavbu silnic </a:t>
              </a:r>
              <a:r>
                <a:rPr lang="cs-CZ" sz="1300" dirty="0">
                  <a:solidFill>
                    <a:srgbClr val="000000"/>
                  </a:solidFill>
                  <a:latin typeface="Calibri" panose="020F0502020204030204" pitchFamily="34" charset="0"/>
                  <a:hlinkClick r:id="rId4"/>
                </a:rPr>
                <a:t>https://www.komora.cz/legislativa/vzorova-inflacni-dolozka/</a:t>
              </a:r>
              <a:r>
                <a:rPr lang="cs-CZ" sz="1300" dirty="0">
                  <a:solidFill>
                    <a:srgbClr val="000000"/>
                  </a:solidFill>
                  <a:latin typeface="Calibri" panose="020F0502020204030204" pitchFamily="34" charset="0"/>
                </a:rPr>
                <a:t>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Příklad inflační doložky – stanovisko ČKAIT dostupné zde </a:t>
              </a:r>
              <a:r>
                <a:rPr lang="cs-CZ" sz="1300" dirty="0">
                  <a:solidFill>
                    <a:srgbClr val="000000"/>
                  </a:solidFill>
                  <a:latin typeface="Calibri" panose="020F0502020204030204" pitchFamily="34" charset="0"/>
                  <a:hlinkClick r:id="rId5"/>
                </a:rPr>
                <a:t>https://www.ckait.cz/metodicky-pokyn-pro-uplatneni-inflacni-dolozky-ve-smlouvach-na-sluzby</a:t>
              </a:r>
              <a:r>
                <a:rPr lang="cs-CZ" sz="1300" dirty="0">
                  <a:solidFill>
                    <a:srgbClr val="000000"/>
                  </a:solidFill>
                  <a:latin typeface="Calibri" panose="020F0502020204030204" pitchFamily="34" charset="0"/>
                </a:rPr>
                <a:t>  (i na </a:t>
              </a:r>
              <a:r>
                <a:rPr lang="cs-CZ" sz="1300" dirty="0" err="1">
                  <a:solidFill>
                    <a:srgbClr val="000000"/>
                  </a:solidFill>
                  <a:latin typeface="Calibri" panose="020F0502020204030204" pitchFamily="34" charset="0"/>
                </a:rPr>
                <a:t>portal-vz</a:t>
              </a:r>
              <a:r>
                <a:rPr lang="cs-CZ" sz="1300" dirty="0">
                  <a:solidFill>
                    <a:srgbClr val="000000"/>
                  </a:solidFill>
                  <a:latin typeface="Calibri" panose="020F0502020204030204" pitchFamily="34" charset="0"/>
                </a:rPr>
                <a:t>)</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V případě, že průměrný roční index spotřebitelských cen dle údajů Českého statistického úřadu, publikovaných na jeho internetových stránkách, uvedený ke kalendářnímu měsíci odpovídajícímu měsíci, v němž byla smlouva podepsána, vzroste o více než 3 %, zvýší se neuhrazená část smluvní ceny dle čl. XX této smlouvy o výši tohoto indexu, a to v každém roce trvání smlouvy. Ke zvýšení dochází ode dne v příslušném měsíci, který se číselným označením shoduje s datem podpisu smlouvy. Smluvní strany pro odstranění pochybností uvádí, že k úpravě ceny dle tohoto ustanovení smlouvy není třeba uzavírat dodatek ke smlouvě. Smluvní strany však mohou z důvodu právní jistoty o navýšení ceny sepsat zápis podepsaný oběma smluvními stranami. </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39</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627046" cy="458550"/>
            <a:chOff x="-373475" y="22585"/>
            <a:chExt cx="5089826"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5089826"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inflační doložka</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0137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2" y="492818"/>
            <a:ext cx="7856504" cy="5783899"/>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92266"/>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Centrum (kontrolor VZ) nevykládá ZZVZ správně</a:t>
              </a:r>
              <a:r>
                <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ZZVZ je právní předpis a jako takový neskýtá pouze jeden výklad. Odlišný výklad ZZZV z pohledu Centra a z pohledu zadavatele není známkou nepřiměřeného postupu kontrolního orgánu, ale pouze odrazem charakteru práva (právní vědy). Centrum ve svých závěrech vždy zohledňuje aktuální výklady ZZVZ (odborná literatura), rozhodovací praxi ÚOHS a soudní judikaturu. I Centrum se však může mýlit = institut námitek proti závěrům kontroly VZ – námitky jako legitimní možnost zadavatele k obhajobě svého postupu.</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Dotazy v rámci kontroly VZ jsou nadbytečné a mnohdy nelogické (zbytečná administrativní zátěž)</a:t>
              </a:r>
              <a:r>
                <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Kontrolor VZ ověřuje soulad postupu zadavatele se ZZVZ, a to ve všech aspektech daného výběrového/zadávacího řízení i v širších souvislostech. Zdánlivě nelogický dotaz tak může mít legitimní důvod – doporučujeme zadavateli vyjasnit si případné nejasnosti přímo s kontrolorem VZ (např. telefonicky). Žádný kontrolor VZ si nelibuje v prodlužování kontroly VZ pokládáním nelogických a nadbytečných dotazů. I kontrolor VZ je však pouze člověk, který může občas něco přehlédnout, či nejasně formulovat dotaz – v těchto případech je na místě aktivní komunikace zadavatele. Zároveň je povinností zadavatele obhájit svůj postup.</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Kontrolor VZ požaduje předložení nerelevantních dokladů, popř. takových, které je možné ověřit dálkově.</a:t>
              </a: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Proces kontroly VZ musí mít ověřitelnou auditní stopu, veškeré doklady musí být uloženy v MS2014+, i když je možné je ověřit i dálkově (např. na profilu zadavatele, ve Věstníku veřejných zakázek apod.). Kontrolor VZ nesmí dovozovat postup zadavatele na základě subjektivního pocitu či s odkazem na logiku věci – tzn., že pokud nejsou obsahem předložené dokumentace např. námitky, nelze bez dotazu na zadavatele učinit závěr, že námitky nebyly podány (stejně tak v případě vysvětlení ZD a podobných situací).</a:t>
              </a: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endParaRPr lang="cs-CZ" sz="1300" dirty="0">
                <a:solidFill>
                  <a:srgbClr val="000000"/>
                </a:solidFill>
                <a:latin typeface="Calibri" panose="020F0502020204030204" pitchFamily="34" charset="0"/>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457200" rtl="0" eaLnBrk="1" fontAlgn="auto" latinLnBrk="0" hangingPunct="1">
                <a:lnSpc>
                  <a:spcPct val="90000"/>
                </a:lnSpc>
                <a:spcBef>
                  <a:spcPts val="1200"/>
                </a:spcBef>
                <a:spcAft>
                  <a:spcPts val="0"/>
                </a:spcAft>
                <a:buClrTx/>
                <a:buSzTx/>
                <a:buFontTx/>
                <a:buNone/>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1" indent="0" algn="just" defTabSz="533400" rtl="0" eaLnBrk="1" fontAlgn="auto" latinLnBrk="0" hangingPunct="1">
                <a:lnSpc>
                  <a:spcPct val="90000"/>
                </a:lnSpc>
                <a:spcBef>
                  <a:spcPct val="0"/>
                </a:spcBef>
                <a:spcAft>
                  <a:spcPts val="600"/>
                </a:spcAft>
                <a:buClrTx/>
                <a:buSzTx/>
                <a:buFontTx/>
                <a:buNone/>
                <a:tabLst/>
                <a:defRPr/>
              </a:pPr>
              <a:endParaRPr kumimoji="0" lang="cs-CZ" sz="12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236869"/>
            <a:ext cx="6882406" cy="458550"/>
            <a:chOff x="-373475" y="22585"/>
            <a:chExt cx="5936520"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Co zadavatelé kontrolorům VZ vytýkají</a:t>
              </a:r>
              <a:r>
                <a:rPr lang="cs-CZ" sz="1600" dirty="0">
                  <a:solidFill>
                    <a:sysClr val="window" lastClr="FFFFFF"/>
                  </a:solidFill>
                  <a:latin typeface="Calibri"/>
                </a:rPr>
                <a:t> a pohled kontrolorů VZ</a:t>
              </a:r>
              <a:endParaRPr kumimoji="0" lang="cs-CZ"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33352" y="232970"/>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00529C"/>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24197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74469" y="820138"/>
            <a:ext cx="7856504" cy="5217723"/>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27339"/>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12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hlinkClick r:id="rId4"/>
                </a:rPr>
                <a:t>https://www.crr.cz/irop/projekt/verejne-zakazky-v-projektech-irop-pohledem-centra/</a:t>
              </a:r>
              <a:endParaRPr lang="cs-CZ" altLang="cs-CZ" sz="1300" dirty="0">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rPr>
                <a:t>S ohledem na přetrvávající trend růstu cen materiálu v zakázkách na stavební práce či jeho nedostatku si Centrum dovoluje ujistit příjemce, že situaci podrobně sleduje, a dopady do zakázek bude posuzovat s ohledem na východiska stanovená metodickými doporučeními a stanovisky MMR a ÚOHS, přičemž jednotlivé případy budou posuzovány individuálně. Předpokládaný dopad na zakázku </a:t>
              </a:r>
              <a:r>
                <a:rPr lang="cs-CZ" altLang="cs-CZ" sz="1300" b="1" dirty="0">
                  <a:latin typeface="Calibri" panose="020F0502020204030204" pitchFamily="34" charset="0"/>
                  <a:cs typeface="Calibri" panose="020F0502020204030204" pitchFamily="34" charset="0"/>
                </a:rPr>
                <a:t>bude aprobován v režimu změn de minimis </a:t>
              </a:r>
              <a:r>
                <a:rPr lang="cs-CZ" altLang="cs-CZ" sz="1300" dirty="0">
                  <a:latin typeface="Calibri" panose="020F0502020204030204" pitchFamily="34" charset="0"/>
                  <a:cs typeface="Calibri" panose="020F0502020204030204" pitchFamily="34" charset="0"/>
                </a:rPr>
                <a:t>s přihlédnutím k zachování zásady hospodárnosti, efektivnosti a účelnosti. Podle konkrétních okolností bude Centrum rovněž posuzovat </a:t>
              </a:r>
              <a:r>
                <a:rPr lang="cs-CZ" altLang="cs-CZ" sz="1300" b="1" dirty="0">
                  <a:latin typeface="Calibri" panose="020F0502020204030204" pitchFamily="34" charset="0"/>
                  <a:cs typeface="Calibri" panose="020F0502020204030204" pitchFamily="34" charset="0"/>
                </a:rPr>
                <a:t>i jiné odůvodnění změny </a:t>
              </a:r>
              <a:r>
                <a:rPr lang="cs-CZ" altLang="cs-CZ" sz="1300" dirty="0">
                  <a:latin typeface="Calibri" panose="020F0502020204030204" pitchFamily="34" charset="0"/>
                  <a:cs typeface="Calibri" panose="020F0502020204030204" pitchFamily="34" charset="0"/>
                </a:rPr>
                <a:t>závazku ze smlouvy, u nichž však bude vyžadovat výrazně </a:t>
              </a:r>
              <a:r>
                <a:rPr lang="cs-CZ" altLang="cs-CZ" sz="1300" b="1" dirty="0">
                  <a:latin typeface="Calibri" panose="020F0502020204030204" pitchFamily="34" charset="0"/>
                  <a:cs typeface="Calibri" panose="020F0502020204030204" pitchFamily="34" charset="0"/>
                </a:rPr>
                <a:t>podrobnější zdůvodnění </a:t>
              </a:r>
              <a:r>
                <a:rPr lang="cs-CZ" altLang="cs-CZ" sz="1300" dirty="0">
                  <a:latin typeface="Calibri" panose="020F0502020204030204" pitchFamily="34" charset="0"/>
                  <a:cs typeface="Calibri" panose="020F0502020204030204" pitchFamily="34" charset="0"/>
                </a:rPr>
                <a:t>ze strany příjemce. Obdobně bude Centrum přistupovat také k posuzování změn v zakázkách na dodávky, pokud se v nich projeví mimořádné faktory ovlivňující trh (nedostatek čipů apod.).</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Navyšovat cenu je možné pouze u položek, u kterých došlo k navýšení ceny z důvodu změny na trhu způsobené pandemií Covid-19/válkou na Ukrajině, nikoli plošně (plošné navýšení ceny díla o 15 % nelze).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U navýšené ceny lze zohlednit pouze navýšení ceny stavebního materiálu – problém u položek vlastních či agregovaných (obsahující práce i materiál – různé komplety, položky projektanta apod.).</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ea typeface="Calibri" panose="020F0502020204030204" pitchFamily="34" charset="0"/>
                  <a:cs typeface="Times New Roman" panose="02020603050405020304" pitchFamily="18" charset="0"/>
                </a:rPr>
                <a:t>Prostřednictvím rozpočtářských programů bude prověřeno, že navýšení položek je v souladu s cenovou hladinou platnou k datu provedení změny/uzavření dodatku, popř. s indexem dané komodity k okamžiku provedení změny/uzavření dodatku. </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ea typeface="Calibri" panose="020F0502020204030204" pitchFamily="34" charset="0"/>
                  <a:cs typeface="Times New Roman" panose="02020603050405020304" pitchFamily="18" charset="0"/>
                </a:rPr>
                <a:t>Pokud neexistuje indexace dané položky/komodity musí příjemce doložit průzkum trhu, tj. příjemce předloží 3 referenční nabídky/ceníky v místě a čase obvyklé, rozklíčované po jednotlivých položkách, a to k okamžiku provedení změny/uzavření dodatku. </a:t>
              </a:r>
            </a:p>
            <a:p>
              <a:pPr marL="285750" indent="-285750" algn="just">
                <a:lnSpc>
                  <a:spcPct val="90000"/>
                </a:lnSpc>
                <a:spcBef>
                  <a:spcPts val="1200"/>
                </a:spcBef>
                <a:buFont typeface="Wingdings" panose="05000000000000000000" pitchFamily="2" charset="2"/>
                <a:buChar char="q"/>
                <a:defRPr/>
              </a:pPr>
              <a:endParaRPr lang="cs-CZ" altLang="cs-CZ" sz="1300" dirty="0">
                <a:latin typeface="Calibri" panose="020F0502020204030204" pitchFamily="34" charset="0"/>
                <a:cs typeface="Calibri" panose="020F0502020204030204" pitchFamily="34" charset="0"/>
              </a:endParaRP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40</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644987" cy="458550"/>
            <a:chOff x="-373475" y="22585"/>
            <a:chExt cx="4673658"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4" y="45642"/>
              <a:ext cx="467365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pohled Centra</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69298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183137" y="1104204"/>
            <a:ext cx="7971712" cy="3292493"/>
            <a:chOff x="1710303" y="3799438"/>
            <a:chExt cx="68710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1972797" y="3799438"/>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710303" y="3799438"/>
              <a:ext cx="6771709" cy="1368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endParaRPr lang="cs-CZ" sz="1300" dirty="0">
                <a:solidFill>
                  <a:srgbClr val="000000"/>
                </a:solidFill>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Sankce proti Rusku v oblasti veřejných zakázek</a:t>
              </a:r>
            </a:p>
            <a:p>
              <a:pPr marL="285750" indent="-285750" algn="just">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hlinkClick r:id="rId5"/>
                </a:rPr>
                <a:t>https://portal-vz.cz/metodiky-stanoviska/stanoviska/stanoviska-expertni-skupiny-mmr-k-zakonu-o-zadavani-verejnych-zakazek/</a:t>
              </a:r>
              <a:endParaRPr lang="cs-CZ" altLang="cs-CZ" sz="1300" dirty="0">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Dopad sankcí proti Rusku a Bělorusku do oblasti veřejných zakázek</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6"/>
                </a:rPr>
                <a:t>https://sankce.datlab.eu/</a:t>
              </a:r>
              <a:r>
                <a:rPr lang="cs-CZ" sz="1300" dirty="0">
                  <a:solidFill>
                    <a:srgbClr val="303030"/>
                  </a:solidFill>
                  <a:latin typeface="Calibri" panose="020F0502020204030204" pitchFamily="34" charset="0"/>
                  <a:cs typeface="Calibri" panose="020F0502020204030204" pitchFamily="34" charset="0"/>
                </a:rPr>
                <a:t> </a:t>
              </a:r>
            </a:p>
            <a:p>
              <a:pPr marL="285750" indent="-285750" algn="just">
                <a:lnSpc>
                  <a:spcPct val="90000"/>
                </a:lnSpc>
                <a:spcBef>
                  <a:spcPts val="600"/>
                </a:spcBef>
                <a:buFont typeface="Wingdings" panose="05000000000000000000" pitchFamily="2" charset="2"/>
                <a:buChar char="q"/>
              </a:pPr>
              <a:r>
                <a:rPr lang="cs-CZ" sz="1300" dirty="0">
                  <a:solidFill>
                    <a:schemeClr val="tx1"/>
                  </a:solidFill>
                  <a:latin typeface="Calibri" panose="020F0502020204030204" pitchFamily="34" charset="0"/>
                  <a:cs typeface="Calibri" panose="020F0502020204030204" pitchFamily="34" charset="0"/>
                </a:rPr>
                <a:t>Novela ZZVZ účinná od 1.9.2022: </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účelem novely je stanovení pravidel zamezujících poskytnutí jakýchkoliv plateb účastníkům zadávacího řízení, pokud tomu brání mezinárodní sankce podle zákona upravujícího provádění mezinárodních sankcí.</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došlo k úpravě v ustanoveních § 36, § 39, § 130, § 144, § 148, § 223, § 268, a doplněna byla nová ustanovení § 48a a § 261a ZZVZ.</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41</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7" y="803545"/>
            <a:ext cx="2419463"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22585"/>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Sankce proti Rusku</a:t>
              </a:r>
              <a:endParaRPr lang="cs-CZ" sz="1600" kern="1200" dirty="0">
                <a:solidFill>
                  <a:sysClr val="window" lastClr="FFFFFF"/>
                </a:solidFill>
                <a:latin typeface="Calibri"/>
                <a:ea typeface="+mn-ea"/>
                <a:cs typeface="+mn-cs"/>
              </a:endParaRP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243541"/>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63694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42</a:t>
            </a:fld>
            <a:endParaRPr lang="en-US" dirty="0"/>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243541"/>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6" name="Skupina 5">
            <a:extLst>
              <a:ext uri="{FF2B5EF4-FFF2-40B4-BE49-F238E27FC236}">
                <a16:creationId xmlns:a16="http://schemas.microsoft.com/office/drawing/2014/main" id="{BD8C0610-52C3-F654-9B2A-CA16A8BED3C2}"/>
              </a:ext>
            </a:extLst>
          </p:cNvPr>
          <p:cNvGrpSpPr/>
          <p:nvPr/>
        </p:nvGrpSpPr>
        <p:grpSpPr>
          <a:xfrm>
            <a:off x="260727" y="1157560"/>
            <a:ext cx="7929130" cy="3154381"/>
            <a:chOff x="1839778" y="3387429"/>
            <a:chExt cx="6834307" cy="2172197"/>
          </a:xfrm>
        </p:grpSpPr>
        <p:sp>
          <p:nvSpPr>
            <p:cNvPr id="7" name="Obdélník 6">
              <a:extLst>
                <a:ext uri="{FF2B5EF4-FFF2-40B4-BE49-F238E27FC236}">
                  <a16:creationId xmlns:a16="http://schemas.microsoft.com/office/drawing/2014/main" id="{EC7447A3-5D10-50EC-4065-82460DEED3F3}"/>
                </a:ext>
              </a:extLst>
            </p:cNvPr>
            <p:cNvSpPr/>
            <p:nvPr/>
          </p:nvSpPr>
          <p:spPr>
            <a:xfrm>
              <a:off x="2065569" y="3411394"/>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TextovéPole 7">
              <a:extLst>
                <a:ext uri="{FF2B5EF4-FFF2-40B4-BE49-F238E27FC236}">
                  <a16:creationId xmlns:a16="http://schemas.microsoft.com/office/drawing/2014/main" id="{227BFC6D-63B4-FBA2-08A1-1AC359842B52}"/>
                </a:ext>
              </a:extLst>
            </p:cNvPr>
            <p:cNvSpPr txBox="1"/>
            <p:nvPr/>
          </p:nvSpPr>
          <p:spPr>
            <a:xfrm>
              <a:off x="1839778" y="3387429"/>
              <a:ext cx="6771709" cy="1368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Centrum kontroluje, jakým způsobem zadavatel dodržel nastavená sankční opatření</a:t>
              </a:r>
            </a:p>
            <a:p>
              <a:pPr marL="285750" indent="-285750" algn="just">
                <a:lnSpc>
                  <a:spcPct val="90000"/>
                </a:lnSpc>
                <a:spcBef>
                  <a:spcPts val="6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OPŽP, vydání 1.15, platnost od 30. 3. 2023 – kap. 5.1 Investiční plánování:</a:t>
              </a:r>
              <a:endParaRPr lang="cs-CZ" sz="1300" dirty="0">
                <a:solidFill>
                  <a:schemeClr val="tx1"/>
                </a:solidFill>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i="1" dirty="0">
                  <a:solidFill>
                    <a:schemeClr val="tx1"/>
                  </a:solidFill>
                  <a:latin typeface="Calibri" panose="020F0502020204030204" pitchFamily="34" charset="0"/>
                  <a:cs typeface="Calibri" panose="020F0502020204030204" pitchFamily="34" charset="0"/>
                </a:rPr>
                <a:t>11. Žadatel / příjemce je povinen doložit po zadání zakázky dle ZZVZ/ZVZ, popř. při uplatnění posledního výdaje ze zakázky, podklady prokazující dodržení sankčních opatření, je-li pro danou VZ relevantní, u nadlimitních zakázek včetně rozkrytí poddodavatelské sktruktury (poddodavatele, který by plnil více než 10 % hodnoty zakázky) u zakázky dle MPZ je povinen předložit podklady na výzvu. Splnění sankčních opatření je možné prokázat:</a:t>
              </a:r>
            </a:p>
            <a:p>
              <a:pPr lvl="1" algn="just">
                <a:lnSpc>
                  <a:spcPct val="90000"/>
                </a:lnSpc>
                <a:spcBef>
                  <a:spcPts val="600"/>
                </a:spcBef>
              </a:pPr>
              <a:r>
                <a:rPr lang="cs-CZ" sz="1300" i="1" dirty="0">
                  <a:solidFill>
                    <a:schemeClr val="tx1"/>
                  </a:solidFill>
                  <a:latin typeface="Calibri" panose="020F0502020204030204" pitchFamily="34" charset="0"/>
                  <a:cs typeface="Calibri" panose="020F0502020204030204" pitchFamily="34" charset="0"/>
                </a:rPr>
                <a:t>	▪ čestným prohlášením o dodržování opatření k mezinárodním sankcím podepsaným od 	zadavatele, 	popř. dodavatele (vzor viz příloha č. 38); lze akceptovat i čestné prohlášení 	v jiné podobě, pokud obsahově odpovídá vzorovému prohlášení, např. čestné 	prohlášení od dodavatele doložené v rámci zadávacího/výběrového řízení;</a:t>
              </a:r>
            </a:p>
            <a:p>
              <a:pPr lvl="1" algn="just">
                <a:lnSpc>
                  <a:spcPct val="90000"/>
                </a:lnSpc>
                <a:spcBef>
                  <a:spcPts val="600"/>
                </a:spcBef>
              </a:pPr>
              <a:r>
                <a:rPr lang="cs-CZ" sz="1300" i="1" dirty="0">
                  <a:solidFill>
                    <a:schemeClr val="tx1"/>
                  </a:solidFill>
                  <a:latin typeface="Calibri" panose="020F0502020204030204" pitchFamily="34" charset="0"/>
                  <a:cs typeface="Calibri" panose="020F0502020204030204" pitchFamily="34" charset="0"/>
                </a:rPr>
                <a:t>	▪ jiným adekvátním způsobem (např. podrobnými doklady zadavatele o prověření v 	sankčních rejstřících 	apod.).</a:t>
              </a:r>
              <a:r>
                <a:rPr lang="cs-CZ" sz="1300" i="1" dirty="0">
                  <a:solidFill>
                    <a:srgbClr val="303030"/>
                  </a:solidFill>
                  <a:latin typeface="Calibri" panose="020F0502020204030204" pitchFamily="34" charset="0"/>
                  <a:cs typeface="Calibri" panose="020F0502020204030204" pitchFamily="34" charset="0"/>
                </a:rPr>
                <a:t> </a:t>
              </a:r>
              <a:endParaRPr lang="cs-CZ" sz="1300" i="1" kern="1200" dirty="0">
                <a:solidFill>
                  <a:sysClr val="windowText" lastClr="000000">
                    <a:hueOff val="0"/>
                    <a:satOff val="0"/>
                    <a:lumOff val="0"/>
                    <a:alphaOff val="0"/>
                  </a:sysClr>
                </a:solidFill>
                <a:latin typeface="Calibri"/>
                <a:ea typeface="+mn-ea"/>
                <a:cs typeface="+mn-cs"/>
              </a:endParaRPr>
            </a:p>
          </p:txBody>
        </p:sp>
      </p:grpSp>
      <p:grpSp>
        <p:nvGrpSpPr>
          <p:cNvPr id="2" name="Skupina 1">
            <a:extLst>
              <a:ext uri="{FF2B5EF4-FFF2-40B4-BE49-F238E27FC236}">
                <a16:creationId xmlns:a16="http://schemas.microsoft.com/office/drawing/2014/main" id="{20F380BF-D2C2-ED29-2C14-823D885D1A00}"/>
              </a:ext>
            </a:extLst>
          </p:cNvPr>
          <p:cNvGrpSpPr/>
          <p:nvPr/>
        </p:nvGrpSpPr>
        <p:grpSpPr>
          <a:xfrm>
            <a:off x="894188" y="890832"/>
            <a:ext cx="3367420" cy="458550"/>
            <a:chOff x="-687811" y="3570822"/>
            <a:chExt cx="7758733" cy="472320"/>
          </a:xfrm>
        </p:grpSpPr>
        <p:sp>
          <p:nvSpPr>
            <p:cNvPr id="3" name="Obdélník: se zakulacenými rohy 2">
              <a:extLst>
                <a:ext uri="{FF2B5EF4-FFF2-40B4-BE49-F238E27FC236}">
                  <a16:creationId xmlns:a16="http://schemas.microsoft.com/office/drawing/2014/main" id="{3899142E-91F6-C2E2-1C11-C53942540C05}"/>
                </a:ext>
              </a:extLst>
            </p:cNvPr>
            <p:cNvSpPr/>
            <p:nvPr/>
          </p:nvSpPr>
          <p:spPr>
            <a:xfrm>
              <a:off x="-687811" y="3570822"/>
              <a:ext cx="775873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 name="Obdélník: se zakulacenými rohy 6">
              <a:extLst>
                <a:ext uri="{FF2B5EF4-FFF2-40B4-BE49-F238E27FC236}">
                  <a16:creationId xmlns:a16="http://schemas.microsoft.com/office/drawing/2014/main" id="{085B79BD-23D0-3111-C2DF-E41D2590245B}"/>
                </a:ext>
              </a:extLst>
            </p:cNvPr>
            <p:cNvSpPr txBox="1"/>
            <p:nvPr/>
          </p:nvSpPr>
          <p:spPr>
            <a:xfrm>
              <a:off x="-687809" y="3593879"/>
              <a:ext cx="7758731"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Sankce proti Rusku – pohled Centra</a:t>
              </a:r>
              <a:endParaRPr lang="cs-CZ" sz="1600" kern="1200" dirty="0">
                <a:solidFill>
                  <a:sysClr val="window" lastClr="FFFFFF"/>
                </a:solidFill>
                <a:latin typeface="Calibri"/>
                <a:ea typeface="+mn-ea"/>
                <a:cs typeface="+mn-cs"/>
              </a:endParaRPr>
            </a:p>
          </p:txBody>
        </p:sp>
      </p:grpSp>
    </p:spTree>
    <p:extLst>
      <p:ext uri="{BB962C8B-B14F-4D97-AF65-F5344CB8AC3E}">
        <p14:creationId xmlns:p14="http://schemas.microsoft.com/office/powerpoint/2010/main" val="3869583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1344617"/>
            <a:ext cx="9143999" cy="890466"/>
          </a:xfrm>
          <a:prstGeom prst="rect">
            <a:avLst/>
          </a:prstGeom>
        </p:spPr>
        <p:txBody>
          <a:bodyPr>
            <a:noAutofit/>
          </a:bodyPr>
          <a:lstStyle/>
          <a:p>
            <a:pPr algn="ctr"/>
            <a:r>
              <a:rPr lang="cs-CZ" sz="5000" dirty="0">
                <a:solidFill>
                  <a:schemeClr val="bg1"/>
                </a:solidFill>
                <a:latin typeface="Calibri" panose="020F0502020204030204" pitchFamily="34" charset="0"/>
                <a:cs typeface="Calibri" panose="020F0502020204030204" pitchFamily="34" charset="0"/>
              </a:rPr>
              <a:t>Děkujeme Vám za pozornost</a:t>
            </a:r>
            <a:r>
              <a:rPr lang="cs-CZ" sz="5000" dirty="0">
                <a:solidFill>
                  <a:srgbClr val="FF0000"/>
                </a:solidFill>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43</a:t>
            </a:fld>
            <a:endParaRPr lang="en-US" dirty="0"/>
          </a:p>
        </p:txBody>
      </p:sp>
      <p:sp>
        <p:nvSpPr>
          <p:cNvPr id="7" name="Obdélník 6">
            <a:extLst>
              <a:ext uri="{FF2B5EF4-FFF2-40B4-BE49-F238E27FC236}">
                <a16:creationId xmlns:a16="http://schemas.microsoft.com/office/drawing/2014/main" id="{49F56949-2F9D-47E8-88FD-A9A9DF431A2C}"/>
              </a:ext>
            </a:extLst>
          </p:cNvPr>
          <p:cNvSpPr/>
          <p:nvPr/>
        </p:nvSpPr>
        <p:spPr>
          <a:xfrm>
            <a:off x="-1" y="2648139"/>
            <a:ext cx="9144000" cy="3831818"/>
          </a:xfrm>
          <a:prstGeom prst="rect">
            <a:avLst/>
          </a:prstGeom>
        </p:spPr>
        <p:txBody>
          <a:bodyPr wrap="square">
            <a:spAutoFit/>
          </a:bodyPr>
          <a:lstStyle/>
          <a:p>
            <a:pPr algn="ctr">
              <a:spcAft>
                <a:spcPts val="300"/>
              </a:spcAft>
            </a:pPr>
            <a:r>
              <a:rPr lang="cs-CZ" sz="1700" b="1" dirty="0">
                <a:solidFill>
                  <a:schemeClr val="bg1"/>
                </a:solidFill>
                <a:latin typeface="Calibri" panose="020F0502020204030204" pitchFamily="34" charset="0"/>
                <a:cs typeface="Calibri" panose="020F0502020204030204" pitchFamily="34" charset="0"/>
              </a:rPr>
              <a:t>Centrum pro regionální rozvoj České republiky</a:t>
            </a:r>
          </a:p>
          <a:p>
            <a:pPr algn="ctr">
              <a:spcAft>
                <a:spcPts val="300"/>
              </a:spcAft>
            </a:pPr>
            <a:r>
              <a:rPr lang="cs-CZ" sz="1700" b="1" dirty="0">
                <a:solidFill>
                  <a:schemeClr val="bg1"/>
                </a:solidFill>
                <a:latin typeface="Calibri" panose="020F0502020204030204" pitchFamily="34" charset="0"/>
                <a:cs typeface="Calibri" panose="020F0502020204030204" pitchFamily="34" charset="0"/>
              </a:rPr>
              <a:t>Územní odbor IROP pro Plzeňský kraj</a:t>
            </a:r>
          </a:p>
          <a:p>
            <a:pPr algn="ctr"/>
            <a:r>
              <a:rPr lang="cs-CZ" sz="1700" b="1" dirty="0">
                <a:solidFill>
                  <a:schemeClr val="bg1"/>
                </a:solidFill>
                <a:latin typeface="Calibri" panose="020F0502020204030204" pitchFamily="34" charset="0"/>
                <a:cs typeface="Calibri" panose="020F0502020204030204" pitchFamily="34" charset="0"/>
              </a:rPr>
              <a:t>Oddělení administrace veřejných zakázek</a:t>
            </a:r>
          </a:p>
          <a:p>
            <a:pPr algn="ctr"/>
            <a:endParaRPr lang="cs-CZ" sz="1700" b="1" dirty="0">
              <a:solidFill>
                <a:schemeClr val="bg1"/>
              </a:solidFill>
              <a:latin typeface="Calibri" panose="020F0502020204030204" pitchFamily="34" charset="0"/>
              <a:cs typeface="Calibri" panose="020F0502020204030204" pitchFamily="34" charset="0"/>
            </a:endParaRPr>
          </a:p>
          <a:p>
            <a:pPr algn="ctr"/>
            <a:r>
              <a:rPr lang="cs-CZ" sz="1700" b="1" dirty="0">
                <a:solidFill>
                  <a:schemeClr val="bg1"/>
                </a:solidFill>
                <a:latin typeface="Calibri" panose="020F0502020204030204" pitchFamily="34" charset="0"/>
                <a:cs typeface="Calibri" panose="020F0502020204030204" pitchFamily="34" charset="0"/>
              </a:rPr>
              <a:t>Mgr. Julie Hrubá, </a:t>
            </a:r>
            <a:r>
              <a:rPr lang="cs-CZ" sz="17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julie.hruba@crr.cz</a:t>
            </a:r>
            <a:endParaRPr lang="cs-CZ" sz="1700" b="1" dirty="0">
              <a:solidFill>
                <a:schemeClr val="bg1"/>
              </a:solidFill>
              <a:latin typeface="Calibri" panose="020F0502020204030204" pitchFamily="34" charset="0"/>
              <a:cs typeface="Calibri" panose="020F0502020204030204" pitchFamily="34" charset="0"/>
            </a:endParaRPr>
          </a:p>
          <a:p>
            <a:pPr algn="ctr"/>
            <a:r>
              <a:rPr lang="cs-CZ" sz="1700" b="1" dirty="0">
                <a:solidFill>
                  <a:schemeClr val="bg1"/>
                </a:solidFill>
                <a:latin typeface="Calibri" panose="020F0502020204030204" pitchFamily="34" charset="0"/>
                <a:cs typeface="Calibri" panose="020F0502020204030204" pitchFamily="34" charset="0"/>
              </a:rPr>
              <a:t>Mgr. Lukáš Holub, </a:t>
            </a:r>
            <a:r>
              <a:rPr lang="cs-CZ" sz="17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lukas.holub@crr.cz</a:t>
            </a:r>
            <a:r>
              <a:rPr lang="cs-CZ" sz="1700" b="1" dirty="0">
                <a:solidFill>
                  <a:schemeClr val="bg1"/>
                </a:solidFill>
                <a:latin typeface="Calibri" panose="020F0502020204030204" pitchFamily="34" charset="0"/>
                <a:cs typeface="Calibri" panose="020F0502020204030204" pitchFamily="34" charset="0"/>
              </a:rPr>
              <a:t> </a:t>
            </a:r>
          </a:p>
          <a:p>
            <a:pPr algn="ctr"/>
            <a:r>
              <a:rPr lang="cs-CZ" sz="1700" b="1" dirty="0">
                <a:solidFill>
                  <a:schemeClr val="bg1"/>
                </a:solidFill>
                <a:latin typeface="Calibri" panose="020F0502020204030204" pitchFamily="34" charset="0"/>
                <a:cs typeface="Calibri" panose="020F0502020204030204" pitchFamily="34" charset="0"/>
              </a:rPr>
              <a:t>Ing. Markéta Vavrincová, </a:t>
            </a:r>
            <a:r>
              <a:rPr lang="cs-CZ" sz="17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marketa.vavrincova@crr.cz</a:t>
            </a: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38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702593" y="897621"/>
            <a:ext cx="7956928" cy="3313651"/>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KONTROLA VZ V PROJEKTECH IROP </a:t>
            </a:r>
          </a:p>
          <a:p>
            <a:pPr algn="ctr"/>
            <a:r>
              <a:rPr lang="cs-CZ" sz="4000" dirty="0">
                <a:solidFill>
                  <a:schemeClr val="bg1"/>
                </a:solidFill>
                <a:latin typeface="Calibri"/>
              </a:rPr>
              <a:t>(častá pochybení ve VZ dle ZZVZ i MPZ, sdílení dobré praxe, doporučení Centra)</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128366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1344967" y="1312495"/>
            <a:ext cx="6454066" cy="804472"/>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ct val="0"/>
                </a:spcBef>
                <a:spcAft>
                  <a:spcPct val="150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2" y="1059221"/>
            <a:ext cx="4523138" cy="496817"/>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54329"/>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6" y="2501522"/>
            <a:ext cx="6454067" cy="1379795"/>
            <a:chOff x="-1" y="1548422"/>
            <a:chExt cx="6454067" cy="1134375"/>
          </a:xfrm>
        </p:grpSpPr>
        <p:sp>
          <p:nvSpPr>
            <p:cNvPr id="21" name="Obdélník 20">
              <a:extLst>
                <a:ext uri="{FF2B5EF4-FFF2-40B4-BE49-F238E27FC236}">
                  <a16:creationId xmlns:a16="http://schemas.microsoft.com/office/drawing/2014/main" id="{AE57DB5F-71DD-4B18-AFA2-4B5A922F640C}"/>
                </a:ext>
              </a:extLst>
            </p:cNvPr>
            <p:cNvSpPr/>
            <p:nvPr/>
          </p:nvSpPr>
          <p:spPr>
            <a:xfrm>
              <a:off x="-1" y="1548422"/>
              <a:ext cx="6454066" cy="108759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573513"/>
              <a:ext cx="6454066" cy="11092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ts val="156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1.15, platnost od 30. 3. 2023</a:t>
              </a:r>
            </a:p>
            <a:p>
              <a:pPr marL="285750" lvl="1" indent="-285750" algn="just" defTabSz="533400">
                <a:lnSpc>
                  <a:spcPts val="156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IROP2 – Metodický pokyn pro oblast zadávání zakázek pro programové období 2021–2027, </a:t>
              </a:r>
              <a:r>
                <a:rPr lang="cs-CZ" sz="1300" kern="1200" dirty="0">
                  <a:solidFill>
                    <a:sysClr val="windowText" lastClr="000000">
                      <a:hueOff val="0"/>
                      <a:satOff val="0"/>
                      <a:lumOff val="0"/>
                      <a:alphaOff val="0"/>
                    </a:sysClr>
                  </a:solidFill>
                  <a:latin typeface="Calibri"/>
                  <a:ea typeface="+mn-ea"/>
                  <a:cs typeface="+mn-cs"/>
                  <a:hlinkClick r:id="rId4"/>
                </a:rPr>
                <a:t>https://irop.mmr.cz/cs/irop-2021-2027/dokumenty</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676880" y="2269276"/>
            <a:ext cx="4517872" cy="472320"/>
            <a:chOff x="354996" y="1514453"/>
            <a:chExt cx="4517872"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514453"/>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401136" y="1529892"/>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162478"/>
            <a:ext cx="6454066" cy="2104210"/>
            <a:chOff x="0" y="2736706"/>
            <a:chExt cx="6454066" cy="1281774"/>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63016"/>
              <a:ext cx="6454066" cy="12554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171450" lvl="1" indent="-171450" algn="just" defTabSz="48895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Obecná pravidla pro žadatele a příjemce (dále jen „OPŽP“) – kap. 5 Investiční plánování a zadávání zakázek (obsahuje zejména pravidla pro </a:t>
              </a:r>
              <a:r>
                <a:rPr lang="cs-CZ" sz="1300" dirty="0">
                  <a:solidFill>
                    <a:sysClr val="windowText" lastClr="000000">
                      <a:hueOff val="0"/>
                      <a:satOff val="0"/>
                      <a:lumOff val="0"/>
                      <a:alphaOff val="0"/>
                    </a:sysClr>
                  </a:solidFill>
                  <a:latin typeface="Calibri"/>
                </a:rPr>
                <a:t>p</a:t>
              </a:r>
              <a:r>
                <a:rPr lang="cs-CZ" sz="1300" kern="1200" dirty="0">
                  <a:solidFill>
                    <a:sysClr val="windowText" lastClr="000000">
                      <a:hueOff val="0"/>
                      <a:satOff val="0"/>
                      <a:lumOff val="0"/>
                      <a:alphaOff val="0"/>
                    </a:sysClr>
                  </a:solidFill>
                  <a:latin typeface="Calibri"/>
                  <a:ea typeface="+mn-ea"/>
                  <a:cs typeface="+mn-cs"/>
                </a:rPr>
                <a:t>ředkládání dokumentace ke kontrole)</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  OPŽP – výše uvedený MPZ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č.5 OPŽP – Finanční opravy za nedodržení postupu stanoveného 			       v ZZVZ a v MPZ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č.35 OPŽP – Postup pro práci s modulem VZ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č.37 OPŽP – Přehled změny smlouvy</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954305"/>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pro žadatele a příjemce</a:t>
              </a:r>
            </a:p>
          </p:txBody>
        </p:sp>
      </p:grpSp>
    </p:spTree>
    <p:extLst>
      <p:ext uri="{BB962C8B-B14F-4D97-AF65-F5344CB8AC3E}">
        <p14:creationId xmlns:p14="http://schemas.microsoft.com/office/powerpoint/2010/main" val="109520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9301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Proces konzultací / Kontroly veřejných zakázek</a:t>
            </a:r>
            <a:endParaRPr lang="en-US" sz="2800" cap="all" dirty="0">
              <a:latin typeface="Arial" panose="020B0604020202020204" pitchFamily="34" charset="0"/>
              <a:cs typeface="Arial" panose="020B0604020202020204" pitchFamily="34" charset="0"/>
            </a:endParaRPr>
          </a:p>
        </p:txBody>
      </p:sp>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4068870920"/>
              </p:ext>
            </p:extLst>
          </p:nvPr>
        </p:nvGraphicFramePr>
        <p:xfrm>
          <a:off x="0" y="1787779"/>
          <a:ext cx="8981240" cy="3431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021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436343"/>
            <a:ext cx="9144000" cy="757899"/>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veřejné zakázky - fáze Kontroly</a:t>
            </a:r>
            <a:endParaRPr lang="en-US" sz="2800" cap="all" dirty="0">
              <a:latin typeface="Arial" panose="020B0604020202020204" pitchFamily="34" charset="0"/>
              <a:cs typeface="Arial" panose="020B0604020202020204" pitchFamily="34" charset="0"/>
            </a:endParaRPr>
          </a:p>
        </p:txBody>
      </p:sp>
      <p:sp>
        <p:nvSpPr>
          <p:cNvPr id="96" name="Šipka: dvojitá 24">
            <a:extLst>
              <a:ext uri="{FF2B5EF4-FFF2-40B4-BE49-F238E27FC236}">
                <a16:creationId xmlns:a16="http://schemas.microsoft.com/office/drawing/2014/main" id="{21F833FB-01BF-455E-AC0E-52AC131B5B1B}"/>
              </a:ext>
            </a:extLst>
          </p:cNvPr>
          <p:cNvSpPr txBox="1"/>
          <p:nvPr/>
        </p:nvSpPr>
        <p:spPr>
          <a:xfrm>
            <a:off x="1475769" y="5544107"/>
            <a:ext cx="532011" cy="237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1" tIns="8891" rIns="8891" bIns="8891" numCol="1" spcCol="1270" anchor="ctr" anchorCtr="0">
            <a:noAutofit/>
          </a:bodyPr>
          <a:lstStyle/>
          <a:p>
            <a:pPr algn="ctr" defTabSz="622284">
              <a:lnSpc>
                <a:spcPct val="90000"/>
              </a:lnSpc>
              <a:spcBef>
                <a:spcPct val="0"/>
              </a:spcBef>
              <a:spcAft>
                <a:spcPct val="35000"/>
              </a:spcAft>
            </a:pPr>
            <a:r>
              <a:rPr lang="cs-CZ" sz="1400" dirty="0">
                <a:solidFill>
                  <a:sysClr val="window" lastClr="FFFFFF"/>
                </a:solidFill>
                <a:latin typeface="Calibri"/>
              </a:rPr>
              <a:t>  6. - 7. fáze</a:t>
            </a:r>
          </a:p>
        </p:txBody>
      </p:sp>
      <p:graphicFrame>
        <p:nvGraphicFramePr>
          <p:cNvPr id="46" name="Diagram 45">
            <a:extLst>
              <a:ext uri="{FF2B5EF4-FFF2-40B4-BE49-F238E27FC236}">
                <a16:creationId xmlns:a16="http://schemas.microsoft.com/office/drawing/2014/main" id="{58BD49F6-6B22-49D4-B6DC-AB6285DDAA93}"/>
              </a:ext>
            </a:extLst>
          </p:cNvPr>
          <p:cNvGraphicFramePr/>
          <p:nvPr>
            <p:extLst>
              <p:ext uri="{D42A27DB-BD31-4B8C-83A1-F6EECF244321}">
                <p14:modId xmlns:p14="http://schemas.microsoft.com/office/powerpoint/2010/main" val="3511337048"/>
              </p:ext>
            </p:extLst>
          </p:nvPr>
        </p:nvGraphicFramePr>
        <p:xfrm>
          <a:off x="603675" y="1606316"/>
          <a:ext cx="7351885" cy="468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646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3E888B-96CF-439E-8465-9EE7294F3C0D}"/>
              </a:ext>
            </a:extLst>
          </p:cNvPr>
          <p:cNvSpPr>
            <a:spLocks noGrp="1"/>
          </p:cNvSpPr>
          <p:nvPr>
            <p:ph type="sldNum" sz="quarter" idx="10"/>
          </p:nvPr>
        </p:nvSpPr>
        <p:spPr/>
        <p:txBody>
          <a:bodyPr/>
          <a:lstStyle/>
          <a:p>
            <a:pPr>
              <a:defRPr/>
            </a:pPr>
            <a:fld id="{CE620147-9C64-4A75-8EF7-D9BFDE26B798}" type="slidenum">
              <a:rPr lang="en-US"/>
              <a:pPr>
                <a:defRPr/>
              </a:pPr>
              <a:t>9</a:t>
            </a:fld>
            <a:endParaRPr lang="en-US" dirty="0"/>
          </a:p>
        </p:txBody>
      </p:sp>
      <p:sp>
        <p:nvSpPr>
          <p:cNvPr id="155651" name="Title 3">
            <a:extLst>
              <a:ext uri="{FF2B5EF4-FFF2-40B4-BE49-F238E27FC236}">
                <a16:creationId xmlns:a16="http://schemas.microsoft.com/office/drawing/2014/main" id="{D1EEAD33-612B-491B-A45B-3BBB2C8B179A}"/>
              </a:ext>
            </a:extLst>
          </p:cNvPr>
          <p:cNvSpPr txBox="1">
            <a:spLocks noChangeArrowheads="1"/>
          </p:cNvSpPr>
          <p:nvPr/>
        </p:nvSpPr>
        <p:spPr bwMode="auto">
          <a:xfrm>
            <a:off x="555628" y="400594"/>
            <a:ext cx="7904163" cy="8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800" b="1" dirty="0">
                <a:solidFill>
                  <a:srgbClr val="00529C"/>
                </a:solidFill>
                <a:latin typeface="+mn-lt"/>
                <a:cs typeface="Arial" panose="020B0604020202020204" pitchFamily="34" charset="0"/>
              </a:rPr>
              <a:t>PŘEDKLÁDANÁ DOKUMENTACE</a:t>
            </a:r>
            <a:endParaRPr lang="en-US" altLang="cs-CZ" sz="2800" b="1" dirty="0">
              <a:solidFill>
                <a:srgbClr val="00529C"/>
              </a:solidFill>
              <a:latin typeface="+mn-lt"/>
              <a:cs typeface="Arial" panose="020B0604020202020204" pitchFamily="34" charset="0"/>
            </a:endParaRPr>
          </a:p>
        </p:txBody>
      </p:sp>
      <p:sp>
        <p:nvSpPr>
          <p:cNvPr id="7" name="Zástupný symbol pro obsah 2">
            <a:extLst>
              <a:ext uri="{FF2B5EF4-FFF2-40B4-BE49-F238E27FC236}">
                <a16:creationId xmlns:a16="http://schemas.microsoft.com/office/drawing/2014/main" id="{0C2DDBF7-0BF2-482B-A42B-56E415995BE7}"/>
              </a:ext>
            </a:extLst>
          </p:cNvPr>
          <p:cNvSpPr txBox="1">
            <a:spLocks/>
          </p:cNvSpPr>
          <p:nvPr/>
        </p:nvSpPr>
        <p:spPr>
          <a:xfrm>
            <a:off x="495988" y="1271590"/>
            <a:ext cx="7875587"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defRPr/>
            </a:pPr>
            <a:r>
              <a:rPr lang="cs-CZ" altLang="cs-CZ" sz="1600" dirty="0">
                <a:cs typeface="Arial" panose="020B0604020202020204" pitchFamily="34" charset="0"/>
              </a:rPr>
              <a:t>1.FÁZE</a:t>
            </a:r>
          </a:p>
          <a:p>
            <a:pPr algn="just">
              <a:lnSpc>
                <a:spcPct val="100000"/>
              </a:lnSpc>
              <a:defRPr/>
            </a:pPr>
            <a:r>
              <a:rPr lang="cs-CZ" altLang="cs-CZ" sz="1400" dirty="0">
                <a:cs typeface="Arial" panose="020B0604020202020204" pitchFamily="34" charset="0"/>
              </a:rPr>
              <a:t>zadávací dokumentace včetně příloh, tj. včetně projektové dokumentace</a:t>
            </a:r>
          </a:p>
          <a:p>
            <a:pPr algn="just">
              <a:lnSpc>
                <a:spcPct val="100000"/>
              </a:lnSpc>
              <a:defRPr/>
            </a:pPr>
            <a:r>
              <a:rPr lang="cs-CZ" altLang="cs-CZ" sz="1400" dirty="0">
                <a:cs typeface="Arial" panose="020B0604020202020204" pitchFamily="34" charset="0"/>
              </a:rPr>
              <a:t>položkový rozpočet stavby u zakázek na stavební práce </a:t>
            </a:r>
            <a:r>
              <a:rPr lang="cs-CZ" sz="1400" dirty="0">
                <a:effectLst/>
                <a:ea typeface="MS Mincho" panose="02020609040205080304" pitchFamily="49" charset="-128"/>
                <a:cs typeface="Times New Roman" panose="02020603050405020304" pitchFamily="18" charset="0"/>
              </a:rPr>
              <a:t>vypracovaný na základě ocenění výkazu výměr, který splňuje požadavky na strukturu a členění dle vyhlášky č. 169/2016, ve formátu </a:t>
            </a:r>
            <a:r>
              <a:rPr lang="cs-CZ" sz="1400" dirty="0" err="1">
                <a:effectLst/>
                <a:ea typeface="MS Mincho" panose="02020609040205080304" pitchFamily="49" charset="-128"/>
                <a:cs typeface="Times New Roman" panose="02020603050405020304" pitchFamily="18" charset="0"/>
              </a:rPr>
              <a:t>pdf</a:t>
            </a:r>
            <a:r>
              <a:rPr lang="cs-CZ" sz="1400" dirty="0">
                <a:effectLst/>
                <a:ea typeface="MS Mincho" panose="02020609040205080304" pitchFamily="49" charset="-128"/>
                <a:cs typeface="Times New Roman" panose="02020603050405020304" pitchFamily="18" charset="0"/>
              </a:rPr>
              <a:t> a v elektronickém výstupu ze softwaru pro rozpočtování</a:t>
            </a:r>
            <a:endParaRPr lang="cs-CZ" altLang="cs-CZ" sz="1400" dirty="0">
              <a:cs typeface="Arial" panose="020B0604020202020204" pitchFamily="34" charset="0"/>
            </a:endParaRPr>
          </a:p>
          <a:p>
            <a:pPr marL="0" indent="0" algn="just">
              <a:lnSpc>
                <a:spcPct val="100000"/>
              </a:lnSpc>
              <a:buNone/>
              <a:defRPr/>
            </a:pPr>
            <a:r>
              <a:rPr lang="cs-CZ" altLang="cs-CZ" sz="1600" dirty="0">
                <a:cs typeface="Arial" panose="020B0604020202020204" pitchFamily="34" charset="0"/>
              </a:rPr>
              <a:t>2.FÁZE</a:t>
            </a:r>
          </a:p>
          <a:p>
            <a:pPr algn="just"/>
            <a:r>
              <a:rPr lang="cs-CZ" sz="1400" dirty="0">
                <a:effectLst/>
                <a:ea typeface="MS Mincho" panose="02020609040205080304" pitchFamily="49" charset="-128"/>
                <a:cs typeface="Times New Roman" panose="02020603050405020304" pitchFamily="18" charset="0"/>
              </a:rPr>
              <a:t>oznámení nebo výzva o zahájení zadávacího řízení dle ZZVZ/ZVZ</a:t>
            </a:r>
          </a:p>
          <a:p>
            <a:pPr algn="just"/>
            <a:r>
              <a:rPr lang="cs-CZ" sz="1400" dirty="0">
                <a:effectLst/>
                <a:ea typeface="MS Mincho" panose="02020609040205080304" pitchFamily="49" charset="-128"/>
                <a:cs typeface="Times New Roman" panose="02020603050405020304" pitchFamily="18" charset="0"/>
              </a:rPr>
              <a:t>jmenování/rozhodnutí zadavatele o složení hodnotící komise nebo informace o fyzických osobách, které se podílely na otevírání nabídek, posouzení kvalifikace, posouzení nebo hodnocení nabídek dle ZZVZ </a:t>
            </a:r>
          </a:p>
          <a:p>
            <a:pPr algn="just"/>
            <a:r>
              <a:rPr lang="cs-CZ" sz="1400" dirty="0">
                <a:effectLst/>
                <a:ea typeface="MS Mincho" panose="02020609040205080304" pitchFamily="49" charset="-128"/>
                <a:cs typeface="Times New Roman" panose="02020603050405020304" pitchFamily="18" charset="0"/>
              </a:rPr>
              <a:t>protokol o otevírání obálek dle ZZVZ/ZVZ</a:t>
            </a:r>
          </a:p>
          <a:p>
            <a:pPr algn="just"/>
            <a:r>
              <a:rPr lang="cs-CZ" sz="1400" dirty="0">
                <a:effectLst/>
                <a:ea typeface="MS Mincho" panose="02020609040205080304" pitchFamily="49" charset="-128"/>
                <a:cs typeface="Times New Roman" panose="02020603050405020304" pitchFamily="18" charset="0"/>
              </a:rPr>
              <a:t>podepsaná prohlášení o nepodjatosti dle ZZVZ/ZVZ všech osob, které se účastnily jednání komise nebo se podílely na otevírání nabídek, posouzení kvalifikace, posouzení nebo hodnocení nabídek</a:t>
            </a:r>
          </a:p>
          <a:p>
            <a:pPr algn="just"/>
            <a:r>
              <a:rPr lang="cs-CZ" sz="1400" dirty="0">
                <a:effectLst/>
                <a:ea typeface="MS Mincho" panose="02020609040205080304" pitchFamily="49" charset="-128"/>
                <a:cs typeface="Times New Roman" panose="02020603050405020304" pitchFamily="18" charset="0"/>
              </a:rPr>
              <a:t>protokoly ze všech jednání komise dle ZVZ</a:t>
            </a:r>
          </a:p>
          <a:p>
            <a:pPr algn="just"/>
            <a:r>
              <a:rPr lang="cs-CZ" sz="1400" dirty="0">
                <a:effectLst/>
                <a:ea typeface="MS Mincho" panose="02020609040205080304" pitchFamily="49" charset="-128"/>
                <a:cs typeface="Times New Roman" panose="02020603050405020304" pitchFamily="18" charset="0"/>
              </a:rPr>
              <a:t>zpráva o posouzení a/nebo hodnocení nabídek dle ZZVZ/ZVZ</a:t>
            </a:r>
          </a:p>
          <a:p>
            <a:pPr algn="just"/>
            <a:r>
              <a:rPr lang="cs-CZ" sz="1400" dirty="0">
                <a:effectLst/>
                <a:ea typeface="MS Mincho" panose="02020609040205080304" pitchFamily="49" charset="-128"/>
                <a:cs typeface="Times New Roman" panose="02020603050405020304" pitchFamily="18" charset="0"/>
              </a:rPr>
              <a:t>oznámení zadavatele uchazečům (oznámení o vyloučení, o výběru nejvhodnější nabídky apod.)</a:t>
            </a:r>
          </a:p>
          <a:p>
            <a:pPr algn="just"/>
            <a:r>
              <a:rPr lang="cs-CZ" sz="1400" dirty="0">
                <a:effectLst/>
                <a:ea typeface="MS Mincho" panose="02020609040205080304" pitchFamily="49" charset="-128"/>
                <a:cs typeface="Times New Roman" panose="02020603050405020304" pitchFamily="18" charset="0"/>
              </a:rPr>
              <a:t>komunikace zadavatel x dodavatelé, týkající se žádostí o dodatečné informace, doplnění / objasnění nabídek nebo námitek účastníků zadávacího řízení</a:t>
            </a:r>
          </a:p>
          <a:p>
            <a:pPr algn="just"/>
            <a:r>
              <a:rPr lang="cs-CZ" sz="1400" dirty="0">
                <a:effectLst/>
                <a:ea typeface="MS Mincho" panose="02020609040205080304" pitchFamily="49" charset="-128"/>
                <a:cs typeface="Times New Roman" panose="02020603050405020304" pitchFamily="18" charset="0"/>
              </a:rPr>
              <a:t>doklady předložené v rámci součinnosti před uzavřením smlouvy na plnění zakázky</a:t>
            </a:r>
          </a:p>
          <a:p>
            <a:pPr marL="0" indent="0" algn="just">
              <a:lnSpc>
                <a:spcPct val="100000"/>
              </a:lnSpc>
              <a:buNone/>
              <a:defRPr/>
            </a:pPr>
            <a:endParaRPr lang="cs-CZ" altLang="cs-CZ" sz="1600" dirty="0">
              <a:cs typeface="Arial" panose="020B0604020202020204" pitchFamily="34" charset="0"/>
            </a:endParaRPr>
          </a:p>
        </p:txBody>
      </p:sp>
    </p:spTree>
    <p:extLst>
      <p:ext uri="{BB962C8B-B14F-4D97-AF65-F5344CB8AC3E}">
        <p14:creationId xmlns:p14="http://schemas.microsoft.com/office/powerpoint/2010/main" val="1759976674"/>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4110</TotalTime>
  <Words>8512</Words>
  <Application>Microsoft Office PowerPoint</Application>
  <PresentationFormat>Předvádění na obrazovce (4:3)</PresentationFormat>
  <Paragraphs>414</Paragraphs>
  <Slides>43</Slides>
  <Notes>35</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43</vt:i4>
      </vt:variant>
    </vt:vector>
  </HeadingPairs>
  <TitlesOfParts>
    <vt:vector size="49" baseType="lpstr">
      <vt:lpstr>Arial</vt:lpstr>
      <vt:lpstr>Calibri</vt:lpstr>
      <vt:lpstr>Calibri Light</vt:lpstr>
      <vt:lpstr>Wingdings</vt:lpstr>
      <vt:lpstr>CRR template</vt:lpstr>
      <vt:lpstr>Motiv Office</vt:lpstr>
      <vt:lpstr>IROP ZAKÁZKY TOUR.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Hrubá Julie</cp:lastModifiedBy>
  <cp:revision>378</cp:revision>
  <cp:lastPrinted>2021-10-18T15:34:02Z</cp:lastPrinted>
  <dcterms:created xsi:type="dcterms:W3CDTF">2021-01-13T14:58:16Z</dcterms:created>
  <dcterms:modified xsi:type="dcterms:W3CDTF">2023-04-17T07:10:58Z</dcterms:modified>
  <cp:category/>
</cp:coreProperties>
</file>