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9" r:id="rId5"/>
    <p:sldId id="277" r:id="rId6"/>
    <p:sldId id="306" r:id="rId7"/>
    <p:sldId id="307" r:id="rId8"/>
    <p:sldId id="308" r:id="rId9"/>
    <p:sldId id="309" r:id="rId10"/>
    <p:sldId id="301" r:id="rId11"/>
    <p:sldId id="312" r:id="rId12"/>
    <p:sldId id="555" r:id="rId13"/>
    <p:sldId id="556" r:id="rId14"/>
    <p:sldId id="557" r:id="rId15"/>
    <p:sldId id="558" r:id="rId16"/>
    <p:sldId id="554" r:id="rId17"/>
    <p:sldId id="553" r:id="rId18"/>
    <p:sldId id="273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6A4"/>
    <a:srgbClr val="0B55A2"/>
    <a:srgbClr val="0C56A6"/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>
        <p:guide orient="horz" pos="3382"/>
        <p:guide pos="4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rrcz-my.sharepoint.com/personal/podestatj_crr_cz/Documents/Plocha/Bure&#353;ov&#225;_RSK_podklady/&#268;erp&#225;n&#237;_J&#268;K_prezentace%20-%20kopi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IROP v Jihočeském kraji podle podporovaných</a:t>
            </a:r>
            <a:r>
              <a:rPr lang="cs-CZ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oblastí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'Čerpání dle SC_JČK'!$D$5</c:f>
              <c:strCache>
                <c:ptCount val="1"/>
                <c:pt idx="0">
                  <c:v>Příspěvek EU (mil. Kč)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'Čerpání dle SC_JČK'!$B$6:$B$19</c:f>
              <c:strCache>
                <c:ptCount val="14"/>
                <c:pt idx="0">
                  <c:v>1.1 Silnice</c:v>
                </c:pt>
                <c:pt idx="1">
                  <c:v>1.2 Udržitelná doprava</c:v>
                </c:pt>
                <c:pt idx="2">
                  <c:v>1.3 IZS</c:v>
                </c:pt>
                <c:pt idx="3">
                  <c:v>2.1 Sociální infrastruktura</c:v>
                </c:pt>
                <c:pt idx="4">
                  <c:v>2.2 Sociální podnikání</c:v>
                </c:pt>
                <c:pt idx="5">
                  <c:v>2.3 Zdravotnictví</c:v>
                </c:pt>
                <c:pt idx="6">
                  <c:v>2.4 Vzdělávání</c:v>
                </c:pt>
                <c:pt idx="7">
                  <c:v>2.5 Zateplování</c:v>
                </c:pt>
                <c:pt idx="8">
                  <c:v>3.1 Kultura</c:v>
                </c:pt>
                <c:pt idx="9">
                  <c:v>3.2 eGovernment</c:v>
                </c:pt>
                <c:pt idx="10">
                  <c:v>3.3 Územní plánování</c:v>
                </c:pt>
                <c:pt idx="11">
                  <c:v>4.1 Komunitní místní rozvoj</c:v>
                </c:pt>
                <c:pt idx="12">
                  <c:v>4.2 Animace MAS</c:v>
                </c:pt>
                <c:pt idx="13">
                  <c:v>6.1 REACT-EU</c:v>
                </c:pt>
              </c:strCache>
            </c:strRef>
          </c:cat>
          <c:val>
            <c:numRef>
              <c:f>'Čerpání dle SC_JČK'!$D$6:$D$19</c:f>
              <c:numCache>
                <c:formatCode>#,##0.00</c:formatCode>
                <c:ptCount val="14"/>
                <c:pt idx="0">
                  <c:v>2374.6880725099991</c:v>
                </c:pt>
                <c:pt idx="1">
                  <c:v>1004.3624671499999</c:v>
                </c:pt>
                <c:pt idx="2">
                  <c:v>383.13339962999999</c:v>
                </c:pt>
                <c:pt idx="3">
                  <c:v>248.34642154999997</c:v>
                </c:pt>
                <c:pt idx="4">
                  <c:v>38.326090950000001</c:v>
                </c:pt>
                <c:pt idx="5">
                  <c:v>779.99403301000007</c:v>
                </c:pt>
                <c:pt idx="6">
                  <c:v>1704.3959954700001</c:v>
                </c:pt>
                <c:pt idx="7">
                  <c:v>638.51931615999968</c:v>
                </c:pt>
                <c:pt idx="8">
                  <c:v>1194.0970892100001</c:v>
                </c:pt>
                <c:pt idx="9">
                  <c:v>245.72325826000002</c:v>
                </c:pt>
                <c:pt idx="10">
                  <c:v>10.287243999999999</c:v>
                </c:pt>
                <c:pt idx="11">
                  <c:v>543.68600732999982</c:v>
                </c:pt>
                <c:pt idx="12">
                  <c:v>202.09402107000005</c:v>
                </c:pt>
                <c:pt idx="13">
                  <c:v>1531.3774686499999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DD-4795-B2C9-FFC291A3D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9036944"/>
        <c:axId val="649037272"/>
      </c:barChart>
      <c:lineChart>
        <c:grouping val="standard"/>
        <c:varyColors val="0"/>
        <c:ser>
          <c:idx val="0"/>
          <c:order val="0"/>
          <c:tx>
            <c:strRef>
              <c:f>'Čerpání dle SC_JČK'!$C$5</c:f>
              <c:strCache>
                <c:ptCount val="1"/>
                <c:pt idx="0">
                  <c:v>Počet projektů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'Čerpání dle SC_JČK'!$B$6:$B$19</c:f>
              <c:strCache>
                <c:ptCount val="14"/>
                <c:pt idx="0">
                  <c:v>1.1 Silnice</c:v>
                </c:pt>
                <c:pt idx="1">
                  <c:v>1.2 Udržitelná doprava</c:v>
                </c:pt>
                <c:pt idx="2">
                  <c:v>1.3 IZS</c:v>
                </c:pt>
                <c:pt idx="3">
                  <c:v>2.1 Sociální infrastruktura</c:v>
                </c:pt>
                <c:pt idx="4">
                  <c:v>2.2 Sociální podnikání</c:v>
                </c:pt>
                <c:pt idx="5">
                  <c:v>2.3 Zdravotnictví</c:v>
                </c:pt>
                <c:pt idx="6">
                  <c:v>2.4 Vzdělávání</c:v>
                </c:pt>
                <c:pt idx="7">
                  <c:v>2.5 Zateplování</c:v>
                </c:pt>
                <c:pt idx="8">
                  <c:v>3.1 Kultura</c:v>
                </c:pt>
                <c:pt idx="9">
                  <c:v>3.2 eGovernment</c:v>
                </c:pt>
                <c:pt idx="10">
                  <c:v>3.3 Územní plánování</c:v>
                </c:pt>
                <c:pt idx="11">
                  <c:v>4.1 Komunitní místní rozvoj</c:v>
                </c:pt>
                <c:pt idx="12">
                  <c:v>4.2 Animace MAS</c:v>
                </c:pt>
                <c:pt idx="13">
                  <c:v>6.1 REACT-EU</c:v>
                </c:pt>
              </c:strCache>
            </c:strRef>
          </c:cat>
          <c:val>
            <c:numRef>
              <c:f>'Čerpání dle SC_JČK'!$C$6:$C$19</c:f>
              <c:numCache>
                <c:formatCode>#,##0</c:formatCode>
                <c:ptCount val="14"/>
                <c:pt idx="0">
                  <c:v>51</c:v>
                </c:pt>
                <c:pt idx="1">
                  <c:v>49</c:v>
                </c:pt>
                <c:pt idx="2">
                  <c:v>42</c:v>
                </c:pt>
                <c:pt idx="3">
                  <c:v>33</c:v>
                </c:pt>
                <c:pt idx="4">
                  <c:v>13</c:v>
                </c:pt>
                <c:pt idx="5">
                  <c:v>13</c:v>
                </c:pt>
                <c:pt idx="6">
                  <c:v>171</c:v>
                </c:pt>
                <c:pt idx="7">
                  <c:v>289</c:v>
                </c:pt>
                <c:pt idx="8">
                  <c:v>27</c:v>
                </c:pt>
                <c:pt idx="9">
                  <c:v>23</c:v>
                </c:pt>
                <c:pt idx="10">
                  <c:v>11</c:v>
                </c:pt>
                <c:pt idx="11">
                  <c:v>294</c:v>
                </c:pt>
                <c:pt idx="12">
                  <c:v>28</c:v>
                </c:pt>
                <c:pt idx="13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DD-4795-B2C9-FFC291A3D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7598000"/>
        <c:axId val="587593736"/>
      </c:lineChart>
      <c:catAx>
        <c:axId val="64903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49037272"/>
        <c:crosses val="autoZero"/>
        <c:auto val="1"/>
        <c:lblAlgn val="ctr"/>
        <c:lblOffset val="100"/>
        <c:noMultiLvlLbl val="0"/>
      </c:catAx>
      <c:valAx>
        <c:axId val="649037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mil. Kč</a:t>
                </a:r>
              </a:p>
            </c:rich>
          </c:tx>
          <c:layout>
            <c:manualLayout>
              <c:xMode val="edge"/>
              <c:yMode val="edge"/>
              <c:x val="5.4592369275033885E-3"/>
              <c:y val="0.250334039473542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49036944"/>
        <c:crosses val="autoZero"/>
        <c:crossBetween val="between"/>
      </c:valAx>
      <c:valAx>
        <c:axId val="5875937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počet</a:t>
                </a:r>
                <a:r>
                  <a:rPr lang="cs-CZ" sz="1200" b="1" baseline="0">
                    <a:latin typeface="Arial" panose="020B0604020202020204" pitchFamily="34" charset="0"/>
                    <a:cs typeface="Arial" panose="020B0604020202020204" pitchFamily="34" charset="0"/>
                  </a:rPr>
                  <a:t> projektů</a:t>
                </a:r>
                <a:endParaRPr lang="cs-CZ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6962983371373057"/>
              <c:y val="0.225291874515756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87598000"/>
        <c:crosses val="max"/>
        <c:crossBetween val="between"/>
      </c:valAx>
      <c:catAx>
        <c:axId val="587598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7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213701034135519"/>
          <c:y val="0.93863057517901938"/>
          <c:w val="0.42988686244104535"/>
          <c:h val="5.0822995202620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Objem</a:t>
            </a:r>
            <a:r>
              <a:rPr lang="cs-CZ" baseline="0" dirty="0"/>
              <a:t> finančních prostředků v jednotlivých krajích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'Čerpání IROP_kraje'!$D$4</c:f>
              <c:strCache>
                <c:ptCount val="1"/>
                <c:pt idx="0">
                  <c:v>Finanční podpora (mld. Kč)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03-4517-9619-1C178F4960E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03-4517-9619-1C178F4960E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03-4517-9619-1C178F4960E1}"/>
              </c:ext>
            </c:extLst>
          </c:dPt>
          <c:dLbls>
            <c:dLbl>
              <c:idx val="1"/>
              <c:layout>
                <c:manualLayout>
                  <c:x val="0"/>
                  <c:y val="-2.04782984169515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03-4517-9619-1C178F4960E1}"/>
                </c:ext>
              </c:extLst>
            </c:dLbl>
            <c:dLbl>
              <c:idx val="4"/>
              <c:layout>
                <c:manualLayout>
                  <c:x val="0"/>
                  <c:y val="-2.6600987285286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03-4517-9619-1C178F4960E1}"/>
                </c:ext>
              </c:extLst>
            </c:dLbl>
            <c:dLbl>
              <c:idx val="5"/>
              <c:layout>
                <c:manualLayout>
                  <c:x val="0"/>
                  <c:y val="-2.6600987285286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03-4517-9619-1C178F4960E1}"/>
                </c:ext>
              </c:extLst>
            </c:dLbl>
            <c:dLbl>
              <c:idx val="8"/>
              <c:layout>
                <c:manualLayout>
                  <c:x val="0"/>
                  <c:y val="-4.433497880881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03-4517-9619-1C178F4960E1}"/>
                </c:ext>
              </c:extLst>
            </c:dLbl>
            <c:dLbl>
              <c:idx val="9"/>
              <c:layout>
                <c:manualLayout>
                  <c:x val="-1.1631462244255517E-16"/>
                  <c:y val="-3.5105654429059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203-4517-9619-1C178F4960E1}"/>
                </c:ext>
              </c:extLst>
            </c:dLbl>
            <c:dLbl>
              <c:idx val="10"/>
              <c:layout>
                <c:manualLayout>
                  <c:x val="0"/>
                  <c:y val="-4.7290644062731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03-4517-9619-1C178F4960E1}"/>
                </c:ext>
              </c:extLst>
            </c:dLbl>
            <c:dLbl>
              <c:idx val="12"/>
              <c:layout>
                <c:manualLayout>
                  <c:x val="0"/>
                  <c:y val="-3.5467983047048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03-4517-9619-1C178F4960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'Čerpání IROP_kraje'!$B$5:$B$18</c:f>
              <c:strCache>
                <c:ptCount val="14"/>
                <c:pt idx="0">
                  <c:v>Hlavní město Praha</c:v>
                </c:pt>
                <c:pt idx="1">
                  <c:v>Jihočeský kraj</c:v>
                </c:pt>
                <c:pt idx="2">
                  <c:v>Jihomoravský kraj</c:v>
                </c:pt>
                <c:pt idx="3">
                  <c:v>Karlovarský kraj</c:v>
                </c:pt>
                <c:pt idx="4">
                  <c:v>Kraj Vysočina</c:v>
                </c:pt>
                <c:pt idx="5">
                  <c:v>Královéhradecký kraj</c:v>
                </c:pt>
                <c:pt idx="6">
                  <c:v>Liberecký kraj</c:v>
                </c:pt>
                <c:pt idx="7">
                  <c:v>Moravskoslezský kraj</c:v>
                </c:pt>
                <c:pt idx="8">
                  <c:v>Olomoucký kraj</c:v>
                </c:pt>
                <c:pt idx="9">
                  <c:v>Pardubický kraj</c:v>
                </c:pt>
                <c:pt idx="10">
                  <c:v>Plzeňský kraj</c:v>
                </c:pt>
                <c:pt idx="11">
                  <c:v>Středočeský kraj</c:v>
                </c:pt>
                <c:pt idx="12">
                  <c:v>Ústecký kraj</c:v>
                </c:pt>
                <c:pt idx="13">
                  <c:v>Zlínský kraj</c:v>
                </c:pt>
              </c:strCache>
            </c:strRef>
          </c:cat>
          <c:val>
            <c:numRef>
              <c:f>'Čerpání IROP_kraje'!$D$5:$D$18</c:f>
              <c:numCache>
                <c:formatCode>0.0</c:formatCode>
                <c:ptCount val="14"/>
                <c:pt idx="0">
                  <c:v>13.865087492160006</c:v>
                </c:pt>
                <c:pt idx="1">
                  <c:v>10.899030884949987</c:v>
                </c:pt>
                <c:pt idx="2">
                  <c:v>17.696134496150009</c:v>
                </c:pt>
                <c:pt idx="3">
                  <c:v>4.6889385065899987</c:v>
                </c:pt>
                <c:pt idx="4">
                  <c:v>10.706008950860017</c:v>
                </c:pt>
                <c:pt idx="5">
                  <c:v>10.725288221750011</c:v>
                </c:pt>
                <c:pt idx="6">
                  <c:v>7.3424250672399998</c:v>
                </c:pt>
                <c:pt idx="7">
                  <c:v>18.512860485369977</c:v>
                </c:pt>
                <c:pt idx="8">
                  <c:v>10.157083359299994</c:v>
                </c:pt>
                <c:pt idx="9">
                  <c:v>9.8118383855900007</c:v>
                </c:pt>
                <c:pt idx="10">
                  <c:v>9.9018133579499938</c:v>
                </c:pt>
                <c:pt idx="11">
                  <c:v>19.755938141200012</c:v>
                </c:pt>
                <c:pt idx="12">
                  <c:v>10.389999752529997</c:v>
                </c:pt>
                <c:pt idx="13">
                  <c:v>8.6525039439900038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03-4517-9619-1C178F496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9207392"/>
        <c:axId val="709207720"/>
      </c:barChart>
      <c:lineChart>
        <c:grouping val="standard"/>
        <c:varyColors val="0"/>
        <c:ser>
          <c:idx val="1"/>
          <c:order val="1"/>
          <c:tx>
            <c:strRef>
              <c:f>'Čerpání IROP_kraje'!$E$4</c:f>
              <c:strCache>
                <c:ptCount val="1"/>
                <c:pt idx="0">
                  <c:v>Průměr krajů (mld. Kč)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'Čerpání IROP_kraje'!$B$5:$B$18</c:f>
              <c:strCache>
                <c:ptCount val="14"/>
                <c:pt idx="0">
                  <c:v>Hlavní město Praha</c:v>
                </c:pt>
                <c:pt idx="1">
                  <c:v>Jihočeský kraj</c:v>
                </c:pt>
                <c:pt idx="2">
                  <c:v>Jihomoravský kraj</c:v>
                </c:pt>
                <c:pt idx="3">
                  <c:v>Karlovarský kraj</c:v>
                </c:pt>
                <c:pt idx="4">
                  <c:v>Kraj Vysočina</c:v>
                </c:pt>
                <c:pt idx="5">
                  <c:v>Královéhradecký kraj</c:v>
                </c:pt>
                <c:pt idx="6">
                  <c:v>Liberecký kraj</c:v>
                </c:pt>
                <c:pt idx="7">
                  <c:v>Moravskoslezský kraj</c:v>
                </c:pt>
                <c:pt idx="8">
                  <c:v>Olomoucký kraj</c:v>
                </c:pt>
                <c:pt idx="9">
                  <c:v>Pardubický kraj</c:v>
                </c:pt>
                <c:pt idx="10">
                  <c:v>Plzeňský kraj</c:v>
                </c:pt>
                <c:pt idx="11">
                  <c:v>Středočeský kraj</c:v>
                </c:pt>
                <c:pt idx="12">
                  <c:v>Ústecký kraj</c:v>
                </c:pt>
                <c:pt idx="13">
                  <c:v>Zlínský kraj</c:v>
                </c:pt>
              </c:strCache>
            </c:strRef>
          </c:cat>
          <c:val>
            <c:numRef>
              <c:f>'Čerpání IROP_kraje'!$E$5:$E$18</c:f>
              <c:numCache>
                <c:formatCode>0.0</c:formatCode>
                <c:ptCount val="14"/>
                <c:pt idx="0">
                  <c:v>11.47998950411308</c:v>
                </c:pt>
                <c:pt idx="1">
                  <c:v>11.47998950411308</c:v>
                </c:pt>
                <c:pt idx="2">
                  <c:v>11.47998950411308</c:v>
                </c:pt>
                <c:pt idx="3">
                  <c:v>11.47998950411308</c:v>
                </c:pt>
                <c:pt idx="4">
                  <c:v>11.47998950411308</c:v>
                </c:pt>
                <c:pt idx="5">
                  <c:v>11.47998950411308</c:v>
                </c:pt>
                <c:pt idx="6">
                  <c:v>11.47998950411308</c:v>
                </c:pt>
                <c:pt idx="7">
                  <c:v>11.47998950411308</c:v>
                </c:pt>
                <c:pt idx="8">
                  <c:v>11.47998950411308</c:v>
                </c:pt>
                <c:pt idx="9">
                  <c:v>11.47998950411308</c:v>
                </c:pt>
                <c:pt idx="10">
                  <c:v>11.47998950411308</c:v>
                </c:pt>
                <c:pt idx="11">
                  <c:v>11.47998950411308</c:v>
                </c:pt>
                <c:pt idx="12">
                  <c:v>11.47998950411308</c:v>
                </c:pt>
                <c:pt idx="13">
                  <c:v>11.47998950411308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203-4517-9619-1C178F496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9207392"/>
        <c:axId val="709207720"/>
      </c:lineChart>
      <c:catAx>
        <c:axId val="70920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9207720"/>
        <c:crosses val="autoZero"/>
        <c:auto val="1"/>
        <c:lblAlgn val="ctr"/>
        <c:lblOffset val="100"/>
        <c:noMultiLvlLbl val="0"/>
      </c:catAx>
      <c:valAx>
        <c:axId val="709207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/>
                  <a:t>mld. Kč</a:t>
                </a:r>
              </a:p>
            </c:rich>
          </c:tx>
          <c:layout>
            <c:manualLayout>
              <c:xMode val="edge"/>
              <c:yMode val="edge"/>
              <c:x val="1.2689014485708998E-2"/>
              <c:y val="0.34526157743710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920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Objem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EFRR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podpořených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projektů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typu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příjemce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
(z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objemu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0,9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mld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Kč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layout>
        <c:manualLayout>
          <c:xMode val="edge"/>
          <c:yMode val="edge"/>
          <c:x val="0.24565808884437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3616297939208138"/>
          <c:y val="0.28812895405318278"/>
          <c:w val="0.37502268488220164"/>
          <c:h val="0.59827463318812968"/>
        </c:manualLayout>
      </c:layout>
      <c:pieChart>
        <c:varyColors val="1"/>
        <c:ser>
          <c:idx val="0"/>
          <c:order val="0"/>
          <c:tx>
            <c:strRef>
              <c:f>'Typy příjemců_JČK'!$D$4</c:f>
              <c:strCache>
                <c:ptCount val="1"/>
                <c:pt idx="0">
                  <c:v>Objem EFRR podpořených projektů dle typu příjemce (v %)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3E-4E89-9368-F346A59C4B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3E-4E89-9368-F346A59C4B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3E-4E89-9368-F346A59C4B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3E-4E89-9368-F346A59C4B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B3E-4E89-9368-F346A59C4B5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B3E-4E89-9368-F346A59C4B5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B3E-4E89-9368-F346A59C4B54}"/>
              </c:ext>
            </c:extLst>
          </c:dPt>
          <c:dLbls>
            <c:dLbl>
              <c:idx val="0"/>
              <c:layout>
                <c:manualLayout>
                  <c:x val="-1.1428951560780358E-2"/>
                  <c:y val="2.91183941515395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3E-4E89-9368-F346A59C4B54}"/>
                </c:ext>
              </c:extLst>
            </c:dLbl>
            <c:dLbl>
              <c:idx val="1"/>
              <c:layout>
                <c:manualLayout>
                  <c:x val="-0.10198604291008091"/>
                  <c:y val="-7.67579896799556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3E-4E89-9368-F346A59C4B5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B3E-4E89-9368-F346A59C4B54}"/>
                </c:ext>
              </c:extLst>
            </c:dLbl>
            <c:dLbl>
              <c:idx val="3"/>
              <c:layout>
                <c:manualLayout>
                  <c:x val="8.6750118488368375E-2"/>
                  <c:y val="-1.75069271872296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3E-4E89-9368-F346A59C4B5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B3E-4E89-9368-F346A59C4B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'Typy příjemců_JČK'!$B$5:$B$11</c:f>
              <c:strCache>
                <c:ptCount val="7"/>
                <c:pt idx="0">
                  <c:v>Církevní instituce</c:v>
                </c:pt>
                <c:pt idx="1">
                  <c:v>Kraj</c:v>
                </c:pt>
                <c:pt idx="2">
                  <c:v>NNO</c:v>
                </c:pt>
                <c:pt idx="3">
                  <c:v>Obec</c:v>
                </c:pt>
                <c:pt idx="4">
                  <c:v>Organizační složky státu, státní příspěvkové organizace aj.</c:v>
                </c:pt>
                <c:pt idx="5">
                  <c:v>Soukromý sektor (a.s., s.r.o., FO)</c:v>
                </c:pt>
                <c:pt idx="6">
                  <c:v>SVJ a bytová družstva</c:v>
                </c:pt>
              </c:strCache>
            </c:strRef>
          </c:cat>
          <c:val>
            <c:numRef>
              <c:f>'Typy příjemců_JČK'!$D$5:$D$11</c:f>
              <c:numCache>
                <c:formatCode>0%</c:formatCode>
                <c:ptCount val="7"/>
                <c:pt idx="0">
                  <c:v>3.812148629368458E-2</c:v>
                </c:pt>
                <c:pt idx="1">
                  <c:v>0.52150352291415736</c:v>
                </c:pt>
                <c:pt idx="2">
                  <c:v>3.4600389092322631E-2</c:v>
                </c:pt>
                <c:pt idx="3">
                  <c:v>0.27015007975805239</c:v>
                </c:pt>
                <c:pt idx="4">
                  <c:v>3.7135555205155928E-2</c:v>
                </c:pt>
                <c:pt idx="5">
                  <c:v>5.0882176816209691E-2</c:v>
                </c:pt>
                <c:pt idx="6">
                  <c:v>4.7606789920417378E-2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B3E-4E89-9368-F346A59C4B5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395691865028318"/>
          <c:y val="0.26017351398796601"/>
          <c:w val="0.40546653786374448"/>
          <c:h val="0.685002465597881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Počet podpořených projektů </a:t>
            </a:r>
            <a:br>
              <a:rPr lang="cs-CZ"/>
            </a:br>
            <a:r>
              <a:rPr lang="en-US"/>
              <a:t>dle typu příjemce 
</a:t>
            </a:r>
            <a:r>
              <a:rPr lang="en-US" sz="1000"/>
              <a:t>(n</a:t>
            </a:r>
            <a:r>
              <a:rPr lang="cs-CZ" sz="1000"/>
              <a:t> </a:t>
            </a:r>
            <a:r>
              <a:rPr lang="en-US" sz="1000"/>
              <a:t>=</a:t>
            </a:r>
            <a:r>
              <a:rPr lang="cs-CZ" sz="1000"/>
              <a:t> 1 621</a:t>
            </a:r>
            <a:r>
              <a:rPr lang="en-US" sz="1000"/>
              <a:t>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4700221655540176E-2"/>
          <c:y val="0.30216536878945111"/>
          <c:w val="0.51872361633917985"/>
          <c:h val="0.56095548347846969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35395373151388"/>
          <c:y val="0.2163469209840734"/>
          <c:w val="0.40079930898932187"/>
          <c:h val="0.632877113408955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Počet podpořených projektů </a:t>
            </a:r>
            <a:br>
              <a:rPr lang="cs-CZ"/>
            </a:br>
            <a:r>
              <a:rPr lang="en-US"/>
              <a:t>dle typu příjemce 
</a:t>
            </a:r>
            <a:r>
              <a:rPr lang="en-US" sz="1000"/>
              <a:t>(n</a:t>
            </a:r>
            <a:r>
              <a:rPr lang="cs-CZ" sz="1000"/>
              <a:t> </a:t>
            </a:r>
            <a:r>
              <a:rPr lang="en-US" sz="1000"/>
              <a:t>=</a:t>
            </a:r>
            <a:r>
              <a:rPr lang="cs-CZ" sz="1000"/>
              <a:t> 1 621</a:t>
            </a:r>
            <a:r>
              <a:rPr lang="en-US" sz="1000"/>
              <a:t>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4700221655540176E-2"/>
          <c:y val="0.30216536878945111"/>
          <c:w val="0.51872361633917985"/>
          <c:h val="0.56095548347846969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35395373151388"/>
          <c:y val="0.2163469209840734"/>
          <c:w val="0.40079930898932187"/>
          <c:h val="0.632877113408955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8B61CF2-46DE-C141-AA64-5A32E045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r.cz/irop/ukonceni-irop-2014-2020" TargetMode="External"/><Relationship Id="rId2" Type="http://schemas.openxmlformats.org/officeDocument/2006/relationships/hyperlink" Target="https://irop.mmr.cz/cs/irop-2014-2020/ukoncovani-projektu-irop-2014-202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385893" y="927335"/>
            <a:ext cx="8271545" cy="36573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I</a:t>
            </a:r>
          </a:p>
          <a:p>
            <a:pPr algn="ctr"/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programové období 2014 - 2020</a:t>
            </a:r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1800" b="0" i="0" u="none" strike="noStrik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2000" b="0" dirty="0">
                <a:solidFill>
                  <a:srgbClr val="FFFFFF"/>
                </a:solidFill>
                <a:latin typeface="Arial" panose="020B0604020202020204" pitchFamily="34" charset="0"/>
              </a:rPr>
              <a:t>Výroční konference Územního odboru IROP pro Jihočeský kraj</a:t>
            </a:r>
          </a:p>
          <a:p>
            <a:pPr algn="ctr"/>
            <a:endParaRPr lang="cs-CZ" sz="2000" b="0" i="0" u="none" strike="noStrik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2000" b="0" dirty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r>
              <a:rPr lang="cs-CZ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  <a:t>1. 3. 2023</a:t>
            </a:r>
            <a:endParaRPr 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A93C5EC-424C-AC4D-B30E-0A1EDBAEB96F}"/>
              </a:ext>
            </a:extLst>
          </p:cNvPr>
          <p:cNvSpPr txBox="1">
            <a:spLocks/>
          </p:cNvSpPr>
          <p:nvPr/>
        </p:nvSpPr>
        <p:spPr>
          <a:xfrm>
            <a:off x="385894" y="5299934"/>
            <a:ext cx="6917960" cy="630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Petr Bouška, vedoucí oddělení realizace ÚO IROP pro Jihočeský kraj</a:t>
            </a:r>
          </a:p>
          <a:p>
            <a:endParaRPr lang="cs-CZ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44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8427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Největší jihočeské projekty a příjemci</a:t>
            </a:r>
            <a:endParaRPr lang="cs-CZ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08E60DE-B37E-4E82-B80B-7A62CB3045A1}"/>
              </a:ext>
            </a:extLst>
          </p:cNvPr>
          <p:cNvSpPr txBox="1"/>
          <p:nvPr/>
        </p:nvSpPr>
        <p:spPr>
          <a:xfrm>
            <a:off x="779228" y="1332055"/>
            <a:ext cx="8100997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Jihočeský kraj</a:t>
            </a:r>
          </a:p>
          <a:p>
            <a:endParaRPr lang="cs-CZ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i="0" u="none" strike="noStrike" baseline="0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0C56A4"/>
              </a:solidFill>
              <a:latin typeface="+mj-lt"/>
            </a:endParaRPr>
          </a:p>
          <a:p>
            <a:endParaRPr lang="cs-CZ" dirty="0">
              <a:solidFill>
                <a:srgbClr val="0C56A4"/>
              </a:solidFill>
              <a:latin typeface="+mj-lt"/>
            </a:endParaRPr>
          </a:p>
          <a:p>
            <a:endParaRPr lang="cs-CZ" sz="1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B52E6F9-B615-6ABC-3B43-27AB7994F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545" y="865351"/>
            <a:ext cx="3637227" cy="49345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9289CC0-1CC0-9DFC-5F62-444A24517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70" y="1968531"/>
            <a:ext cx="3669308" cy="244411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6D43CB7-3E24-A3D7-3644-F8ED4E910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70" y="4659540"/>
            <a:ext cx="3669308" cy="207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10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8427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Největší jihočeské projekty a příjemci</a:t>
            </a:r>
            <a:endParaRPr lang="cs-CZ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08E60DE-B37E-4E82-B80B-7A62CB3045A1}"/>
              </a:ext>
            </a:extLst>
          </p:cNvPr>
          <p:cNvSpPr txBox="1"/>
          <p:nvPr/>
        </p:nvSpPr>
        <p:spPr>
          <a:xfrm>
            <a:off x="779228" y="1332055"/>
            <a:ext cx="8100997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Nemocnice České Budějovice, a.s.</a:t>
            </a:r>
          </a:p>
          <a:p>
            <a:endParaRPr lang="cs-CZ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i="0" u="none" strike="noStrike" baseline="0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0C56A4"/>
              </a:solidFill>
              <a:latin typeface="+mj-lt"/>
            </a:endParaRPr>
          </a:p>
          <a:p>
            <a:endParaRPr lang="cs-CZ" dirty="0">
              <a:solidFill>
                <a:srgbClr val="0C56A4"/>
              </a:solidFill>
              <a:latin typeface="+mj-lt"/>
            </a:endParaRPr>
          </a:p>
          <a:p>
            <a:endParaRPr lang="cs-CZ" sz="1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C6FC98-F543-7877-6317-14230CD47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63" y="3205550"/>
            <a:ext cx="3856562" cy="25539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3BB8EC9-DAAA-03AD-D469-C15C5FFC8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657" y="1832452"/>
            <a:ext cx="3336236" cy="39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9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8427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Nejmenší jihočeské projekty</a:t>
            </a:r>
            <a:endParaRPr lang="cs-CZ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08E60DE-B37E-4E82-B80B-7A62CB3045A1}"/>
              </a:ext>
            </a:extLst>
          </p:cNvPr>
          <p:cNvSpPr txBox="1"/>
          <p:nvPr/>
        </p:nvSpPr>
        <p:spPr>
          <a:xfrm>
            <a:off x="779228" y="1332055"/>
            <a:ext cx="81009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i="0" u="none" strike="noStrike" baseline="0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0C56A4"/>
              </a:solidFill>
              <a:latin typeface="+mj-lt"/>
            </a:endParaRPr>
          </a:p>
          <a:p>
            <a:endParaRPr lang="cs-CZ" dirty="0">
              <a:solidFill>
                <a:srgbClr val="0C56A4"/>
              </a:solidFill>
              <a:latin typeface="+mj-lt"/>
            </a:endParaRPr>
          </a:p>
          <a:p>
            <a:endParaRPr lang="cs-CZ" sz="16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229FEC6-7AC5-645F-8C92-FE457DB61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94913"/>
              </p:ext>
            </p:extLst>
          </p:nvPr>
        </p:nvGraphicFramePr>
        <p:xfrm>
          <a:off x="372861" y="1500327"/>
          <a:ext cx="7886699" cy="683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2019">
                  <a:extLst>
                    <a:ext uri="{9D8B030D-6E8A-4147-A177-3AD203B41FA5}">
                      <a16:colId xmlns:a16="http://schemas.microsoft.com/office/drawing/2014/main" val="517830942"/>
                    </a:ext>
                  </a:extLst>
                </a:gridCol>
                <a:gridCol w="2208276">
                  <a:extLst>
                    <a:ext uri="{9D8B030D-6E8A-4147-A177-3AD203B41FA5}">
                      <a16:colId xmlns:a16="http://schemas.microsoft.com/office/drawing/2014/main" val="2989632990"/>
                    </a:ext>
                  </a:extLst>
                </a:gridCol>
                <a:gridCol w="946404">
                  <a:extLst>
                    <a:ext uri="{9D8B030D-6E8A-4147-A177-3AD203B41FA5}">
                      <a16:colId xmlns:a16="http://schemas.microsoft.com/office/drawing/2014/main" val="462011711"/>
                    </a:ext>
                  </a:extLst>
                </a:gridCol>
              </a:tblGrid>
              <a:tr h="164878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Název projektu</a:t>
                      </a:r>
                      <a:endParaRPr lang="cs-CZ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Žadatel</a:t>
                      </a:r>
                      <a:endParaRPr lang="cs-CZ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Příspěvek EU</a:t>
                      </a:r>
                      <a:endParaRPr lang="cs-CZ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/>
                </a:tc>
                <a:extLst>
                  <a:ext uri="{0D108BD9-81ED-4DB2-BD59-A6C34878D82A}">
                    <a16:rowId xmlns:a16="http://schemas.microsoft.com/office/drawing/2014/main" val="4199973035"/>
                  </a:ext>
                </a:extLst>
              </a:tr>
              <a:tr h="164878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České Budějovice M. Vydrové 581/28 - stavební úpravy a zateplení bytového domu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Libor Šilhavý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120 900 Kč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146442"/>
                  </a:ext>
                </a:extLst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Změna technologie vytápění v BD č.p.12, Velké náměstí, Prachatice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Vladimíra Čapková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132 355 Kč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161370"/>
                  </a:ext>
                </a:extLst>
              </a:tr>
              <a:tr h="164878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Zvýšení bezpečnosti dopravy v Nasavrkách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Obec Nasavrky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156 434 Kč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624681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54FDD359-A7CE-29E2-9636-B6490F9AC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1" y="2352550"/>
            <a:ext cx="3692476" cy="376348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A78E389-5047-7EE3-942F-F42F34C99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313" y="2351606"/>
            <a:ext cx="3244867" cy="376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20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8427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máme rozdělenou práci </a:t>
            </a:r>
            <a:endParaRPr lang="cs-CZ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08E60DE-B37E-4E82-B80B-7A62CB3045A1}"/>
              </a:ext>
            </a:extLst>
          </p:cNvPr>
          <p:cNvSpPr txBox="1"/>
          <p:nvPr/>
        </p:nvSpPr>
        <p:spPr>
          <a:xfrm>
            <a:off x="779228" y="1332055"/>
            <a:ext cx="810099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projektů – v současné době se hodnotí projekty zejména v IROP II. Více informací v prezentaci Ing. Zahradníkové.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i="0" u="none" strike="noStrike" baseline="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Realizace projektů + udržitelnost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i="0" u="none" strike="noStrike" baseline="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Každý projekt má přiděleného </a:t>
            </a:r>
            <a:r>
              <a:rPr lang="cs-CZ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manažera projektu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Specializace pracovišť - ÚO IROP pro Jihočeský kraj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a regulační plány, územní studie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Polyfunkční komunitní centra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IZS – záchranky, policie, hasiči (REACT-EU)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Vzorkování zpráv o udržitelnosti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zakázek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VZMR kontroluje zpravidla manažer projektu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Zákonné zakázky a zakázky vyšší hodnoty kontrolují specialisté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i="0" u="none" strike="noStrike" baseline="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rozpočtů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i="0" u="none" strike="noStrike" baseline="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Rozpočtáři kontrolují zpravidla rozpočty podle místní příslušnosti</a:t>
            </a:r>
          </a:p>
          <a:p>
            <a:pPr lvl="1"/>
            <a:endParaRPr lang="cs-CZ" i="0" u="none" strike="noStrike" baseline="0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0C56A4"/>
              </a:solidFill>
              <a:latin typeface="+mj-lt"/>
            </a:endParaRPr>
          </a:p>
          <a:p>
            <a:endParaRPr lang="cs-CZ" dirty="0">
              <a:solidFill>
                <a:srgbClr val="0C56A4"/>
              </a:solidFill>
              <a:latin typeface="+mj-lt"/>
            </a:endParaRPr>
          </a:p>
          <a:p>
            <a:endParaRPr lang="cs-CZ" sz="16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97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8427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nyní řešíme v IROP I</a:t>
            </a:r>
            <a:endParaRPr lang="cs-CZ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08E60DE-B37E-4E82-B80B-7A62CB3045A1}"/>
              </a:ext>
            </a:extLst>
          </p:cNvPr>
          <p:cNvSpPr txBox="1"/>
          <p:nvPr/>
        </p:nvSpPr>
        <p:spPr>
          <a:xfrm>
            <a:off x="779228" y="1332055"/>
            <a:ext cx="8100997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i="0" u="none" strike="noStrike" baseline="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 o rizikové projekty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i="0" u="none" strike="noStrike" baseline="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https://irop.mmr.cz/cs/irop-2014-2020/ukoncovani-projektu-irop-2014-2020</a:t>
            </a:r>
            <a:r>
              <a:rPr lang="cs-CZ" i="0" u="none" strike="noStrike" baseline="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příjemců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Semináře, školení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dubna 2023 – IROP zakázky tour České Budějovice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květen, červen 2023 – žádosti o platbu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na webu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https://www.crr.cz/irop/ukonceni-irop-2014-2020</a:t>
            </a:r>
            <a:r>
              <a:rPr lang="cs-CZ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Individuální přístup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Zintenzivnění komunikace s příjemci (monitoring na místě, telefony, e-maily…)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i="0" u="none" strike="noStrike" baseline="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Vzorko</a:t>
            </a:r>
            <a:r>
              <a:rPr lang="cs-CZ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vání kontrol zpráv o udržitelnosti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i="0" u="none" strike="noStrike" baseline="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Vzorkování kontrol veřejných zakázek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kapacit mezi IROP I a IROP 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Zdárné ukončení a proplacení projektů</a:t>
            </a:r>
            <a:endParaRPr lang="cs-CZ" b="1" i="0" u="none" strike="noStrike" baseline="0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0C56A4"/>
              </a:solidFill>
              <a:latin typeface="+mj-lt"/>
            </a:endParaRPr>
          </a:p>
          <a:p>
            <a:endParaRPr lang="cs-CZ" dirty="0">
              <a:solidFill>
                <a:srgbClr val="0C56A4"/>
              </a:solidFill>
              <a:latin typeface="+mj-lt"/>
            </a:endParaRPr>
          </a:p>
          <a:p>
            <a:endParaRPr lang="cs-CZ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68FAD22D-7B67-024E-C32A-87432736B3DA}"/>
              </a:ext>
            </a:extLst>
          </p:cNvPr>
          <p:cNvSpPr/>
          <p:nvPr/>
        </p:nvSpPr>
        <p:spPr>
          <a:xfrm>
            <a:off x="5078026" y="4990259"/>
            <a:ext cx="289323" cy="66885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140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933821-A5DA-7140-8831-7E4D84AA8A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01650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1CD06E-30C7-0F4B-9F7B-A86A3F339833}"/>
              </a:ext>
            </a:extLst>
          </p:cNvPr>
          <p:cNvSpPr txBox="1">
            <a:spLocks/>
          </p:cNvSpPr>
          <p:nvPr/>
        </p:nvSpPr>
        <p:spPr>
          <a:xfrm>
            <a:off x="0" y="2938585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8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8427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IROP I</a:t>
            </a:r>
            <a:endParaRPr lang="cs-CZ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08E60DE-B37E-4E82-B80B-7A62CB3045A1}"/>
              </a:ext>
            </a:extLst>
          </p:cNvPr>
          <p:cNvSpPr txBox="1"/>
          <p:nvPr/>
        </p:nvSpPr>
        <p:spPr>
          <a:xfrm>
            <a:off x="779228" y="1332055"/>
            <a:ext cx="8100997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0" u="none" strike="noStrike" baseline="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období 2014-2021 bylo z IROP podpořeno </a:t>
            </a:r>
            <a:r>
              <a:rPr lang="cs-CZ" b="1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12 tis. projektů </a:t>
            </a:r>
            <a:r>
              <a:rPr lang="cs-CZ" b="1" i="0" u="none" strike="noStrike" baseline="0" dirty="0">
                <a:solidFill>
                  <a:srgbClr val="0C5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163 mld. Kč. </a:t>
            </a:r>
            <a:endParaRPr lang="cs-CZ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b="0" i="0" u="none" strike="noStrike" baseline="0" dirty="0">
              <a:solidFill>
                <a:srgbClr val="0C56A4"/>
              </a:solidFill>
              <a:latin typeface="DINPro-Bold"/>
            </a:endParaRPr>
          </a:p>
          <a:p>
            <a:r>
              <a:rPr lang="pl-PL" b="1" dirty="0">
                <a:solidFill>
                  <a:srgbClr val="0C56A4"/>
                </a:solidFill>
                <a:latin typeface="+mj-lt"/>
              </a:rPr>
              <a:t>20 mld. Kč proplaceno na projekty v r. 2022, celkem již proplaceno 108 mld. Kč.</a:t>
            </a:r>
          </a:p>
          <a:p>
            <a:endParaRPr lang="cs-CZ" dirty="0">
              <a:solidFill>
                <a:srgbClr val="0C56A4"/>
              </a:solidFill>
              <a:latin typeface="+mj-lt"/>
            </a:endParaRPr>
          </a:p>
          <a:p>
            <a:r>
              <a:rPr lang="cs-CZ" dirty="0">
                <a:solidFill>
                  <a:srgbClr val="0C56A4"/>
                </a:solidFill>
                <a:latin typeface="+mj-lt"/>
              </a:rPr>
              <a:t>ŘO </a:t>
            </a:r>
            <a:r>
              <a:rPr lang="cs-CZ" b="1" dirty="0">
                <a:solidFill>
                  <a:srgbClr val="0C56A4"/>
                </a:solidFill>
                <a:latin typeface="+mj-lt"/>
              </a:rPr>
              <a:t>vyhlásil celkem 104 výzev </a:t>
            </a:r>
            <a:r>
              <a:rPr lang="cs-CZ" dirty="0">
                <a:solidFill>
                  <a:srgbClr val="0C56A4"/>
                </a:solidFill>
                <a:latin typeface="+mj-lt"/>
              </a:rPr>
              <a:t>v objemu 124 % alokace programu (163 mld. Kč vydány PA). </a:t>
            </a:r>
          </a:p>
          <a:p>
            <a:endParaRPr lang="cs-CZ" dirty="0">
              <a:solidFill>
                <a:srgbClr val="0C56A4"/>
              </a:solidFill>
              <a:latin typeface="+mj-lt"/>
            </a:endParaRPr>
          </a:p>
          <a:p>
            <a:r>
              <a:rPr lang="cs-CZ" dirty="0">
                <a:solidFill>
                  <a:srgbClr val="0C56A4"/>
                </a:solidFill>
                <a:latin typeface="+mj-lt"/>
              </a:rPr>
              <a:t>Vyhodnotilo se více jak 15 tis. projektů za téměř 200 mld. Kč výdajů. 75 % alokace programu již byla proplacena ze SF. </a:t>
            </a:r>
          </a:p>
          <a:p>
            <a:endParaRPr lang="cs-CZ" dirty="0">
              <a:solidFill>
                <a:srgbClr val="0C56A4"/>
              </a:solidFill>
              <a:latin typeface="+mj-lt"/>
            </a:endParaRPr>
          </a:p>
          <a:p>
            <a:r>
              <a:rPr lang="cs-CZ" dirty="0">
                <a:solidFill>
                  <a:srgbClr val="0C56A4"/>
                </a:solidFill>
                <a:latin typeface="+mj-lt"/>
              </a:rPr>
              <a:t>Oficiální </a:t>
            </a:r>
            <a:r>
              <a:rPr lang="cs-CZ" b="1" dirty="0">
                <a:solidFill>
                  <a:srgbClr val="0C56A4"/>
                </a:solidFill>
                <a:latin typeface="+mj-lt"/>
              </a:rPr>
              <a:t>chybovost programu pouze 0,241 </a:t>
            </a:r>
            <a:r>
              <a:rPr lang="cs-CZ" dirty="0">
                <a:solidFill>
                  <a:srgbClr val="0C56A4"/>
                </a:solidFill>
                <a:latin typeface="+mj-lt"/>
              </a:rPr>
              <a:t>%.</a:t>
            </a:r>
          </a:p>
          <a:p>
            <a:endParaRPr lang="cs-CZ" dirty="0">
              <a:solidFill>
                <a:srgbClr val="0C56A4"/>
              </a:solidFill>
              <a:latin typeface="+mj-lt"/>
            </a:endParaRPr>
          </a:p>
          <a:p>
            <a:endParaRPr lang="cs-CZ" dirty="0">
              <a:solidFill>
                <a:srgbClr val="0C56A4"/>
              </a:solidFill>
              <a:latin typeface="+mj-lt"/>
            </a:endParaRPr>
          </a:p>
          <a:p>
            <a:endParaRPr lang="cs-CZ" sz="16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132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842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C56A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Podpora IROP v krajích v roce 2022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779228" y="1115855"/>
            <a:ext cx="7585544" cy="4907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C56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44D5DB3-9BBC-476A-9635-D9EF418626AD}"/>
              </a:ext>
            </a:extLst>
          </p:cNvPr>
          <p:cNvGraphicFramePr>
            <a:graphicFrameLocks noGrp="1"/>
          </p:cNvGraphicFramePr>
          <p:nvPr/>
        </p:nvGraphicFramePr>
        <p:xfrm>
          <a:off x="736600" y="1115857"/>
          <a:ext cx="7772400" cy="4806916"/>
        </p:xfrm>
        <a:graphic>
          <a:graphicData uri="http://schemas.openxmlformats.org/drawingml/2006/table">
            <a:tbl>
              <a:tblPr firstRow="1" firstCol="1" bandRow="1"/>
              <a:tblGrid>
                <a:gridCol w="1953203">
                  <a:extLst>
                    <a:ext uri="{9D8B030D-6E8A-4147-A177-3AD203B41FA5}">
                      <a16:colId xmlns:a16="http://schemas.microsoft.com/office/drawing/2014/main" val="1827512413"/>
                    </a:ext>
                  </a:extLst>
                </a:gridCol>
                <a:gridCol w="1170997">
                  <a:extLst>
                    <a:ext uri="{9D8B030D-6E8A-4147-A177-3AD203B41FA5}">
                      <a16:colId xmlns:a16="http://schemas.microsoft.com/office/drawing/2014/main" val="4027747506"/>
                    </a:ext>
                  </a:extLst>
                </a:gridCol>
                <a:gridCol w="1699616">
                  <a:extLst>
                    <a:ext uri="{9D8B030D-6E8A-4147-A177-3AD203B41FA5}">
                      <a16:colId xmlns:a16="http://schemas.microsoft.com/office/drawing/2014/main" val="1410447759"/>
                    </a:ext>
                  </a:extLst>
                </a:gridCol>
                <a:gridCol w="1043584">
                  <a:extLst>
                    <a:ext uri="{9D8B030D-6E8A-4147-A177-3AD203B41FA5}">
                      <a16:colId xmlns:a16="http://schemas.microsoft.com/office/drawing/2014/main" val="3605069408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698329657"/>
                    </a:ext>
                  </a:extLst>
                </a:gridCol>
              </a:tblGrid>
              <a:tr h="274991"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1" kern="1200">
                          <a:solidFill>
                            <a:srgbClr val="E5E9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 realizace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1" kern="1200" dirty="0">
                          <a:solidFill>
                            <a:srgbClr val="E5E9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Stav k 28. 2. 2023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1" kern="1200" dirty="0">
                          <a:solidFill>
                            <a:srgbClr val="E5E9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Nárůst za 2022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426464"/>
                  </a:ext>
                </a:extLst>
              </a:tr>
              <a:tr h="833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1" kern="120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1" kern="120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Příspěvek EU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1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1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Příspěvek EU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65244"/>
                  </a:ext>
                </a:extLst>
              </a:tr>
              <a:tr h="237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Praha/plošně ČR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cs-CZ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13,9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211260"/>
                  </a:ext>
                </a:extLst>
              </a:tr>
              <a:tr h="249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Středočeský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19,8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0889"/>
                  </a:ext>
                </a:extLst>
              </a:tr>
              <a:tr h="249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Jihočeský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1 074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10,9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141706"/>
                  </a:ext>
                </a:extLst>
              </a:tr>
              <a:tr h="249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Plzeňský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351837"/>
                  </a:ext>
                </a:extLst>
              </a:tr>
              <a:tr h="219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Karlovarský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731498"/>
                  </a:ext>
                </a:extLst>
              </a:tr>
              <a:tr h="249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Ústecký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10,4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825397"/>
                  </a:ext>
                </a:extLst>
              </a:tr>
              <a:tr h="249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Liberecký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 mld. Kč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853725"/>
                  </a:ext>
                </a:extLst>
              </a:tr>
              <a:tr h="249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Královéhradecký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872393"/>
                  </a:ext>
                </a:extLst>
              </a:tr>
              <a:tr h="249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Pardubický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9,8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189216"/>
                  </a:ext>
                </a:extLst>
              </a:tr>
              <a:tr h="249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Vysočina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643857"/>
                  </a:ext>
                </a:extLst>
              </a:tr>
              <a:tr h="249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Jihomoravský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17,7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809511"/>
                  </a:ext>
                </a:extLst>
              </a:tr>
              <a:tr h="249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Olomoucký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1 027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10,2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554193"/>
                  </a:ext>
                </a:extLst>
              </a:tr>
              <a:tr h="249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Moravskoslezský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1 667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969288"/>
                  </a:ext>
                </a:extLst>
              </a:tr>
              <a:tr h="249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Zlínský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419979"/>
                  </a:ext>
                </a:extLst>
              </a:tr>
              <a:tr h="249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1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Celkem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1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12 690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1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163,1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1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1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 mld. Kč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1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545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275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323675"/>
            <a:ext cx="7585544" cy="1203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C56A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Podpora IROP v Jihočeském kraji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779228" y="1115855"/>
            <a:ext cx="7585544" cy="4907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6925" marR="0" lvl="1" indent="-342900" algn="l" defTabSz="457200" rtl="0" eaLnBrk="1" fontAlgn="auto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C56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2ECE4941-2FE6-4AA6-9496-866CDDA912A3}"/>
              </a:ext>
            </a:extLst>
          </p:cNvPr>
          <p:cNvGraphicFramePr>
            <a:graphicFrameLocks/>
          </p:cNvGraphicFramePr>
          <p:nvPr/>
        </p:nvGraphicFramePr>
        <p:xfrm>
          <a:off x="239696" y="925349"/>
          <a:ext cx="8700117" cy="4816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0637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323675"/>
            <a:ext cx="7585544" cy="1203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C56A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Podpora IROP v Jihočeském kraji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779228" y="1115855"/>
            <a:ext cx="7585544" cy="4907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6925" marR="0" lvl="1" indent="-342900" algn="l" defTabSz="457200" rtl="0" eaLnBrk="1" fontAlgn="auto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C56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71BDB36C-1129-4E71-98DA-C0E7695170FB}"/>
              </a:ext>
            </a:extLst>
          </p:cNvPr>
          <p:cNvGraphicFramePr>
            <a:graphicFrameLocks/>
          </p:cNvGraphicFramePr>
          <p:nvPr/>
        </p:nvGraphicFramePr>
        <p:xfrm>
          <a:off x="568537" y="1080408"/>
          <a:ext cx="8006926" cy="434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2150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1203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C56A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Podpora IROP v Jihočeském kraji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C56A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Podle typu příjemce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779228" y="1115855"/>
            <a:ext cx="7585544" cy="4907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6925" marR="0" lvl="1" indent="-342900" algn="l" defTabSz="457200" rtl="0" eaLnBrk="1" fontAlgn="auto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C56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5BEFAC7-2C46-414F-9946-319C473167DA}"/>
              </a:ext>
            </a:extLst>
          </p:cNvPr>
          <p:cNvGraphicFramePr>
            <a:graphicFrameLocks/>
          </p:cNvGraphicFramePr>
          <p:nvPr/>
        </p:nvGraphicFramePr>
        <p:xfrm>
          <a:off x="1535837" y="1525810"/>
          <a:ext cx="6072326" cy="380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42908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8427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IROP v Jihočeském kraji</a:t>
            </a:r>
          </a:p>
          <a:p>
            <a:pPr algn="ctr"/>
            <a:r>
              <a:rPr lang="cs-CZ" sz="20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IROP v Jihočeském kraji</a:t>
            </a:r>
            <a:endParaRPr lang="cs-CZ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779228" y="1115855"/>
            <a:ext cx="7585544" cy="4907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6925" lvl="1" indent="-342900">
              <a:buFont typeface="Arial" panose="020B0604020202020204" pitchFamily="34" charset="0"/>
              <a:buChar char="•"/>
            </a:pPr>
            <a:endParaRPr lang="en-US" sz="260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82D594D2-6329-4075-9A39-9DF02CF3F0C4}"/>
              </a:ext>
            </a:extLst>
          </p:cNvPr>
          <p:cNvGraphicFramePr>
            <a:graphicFrameLocks/>
          </p:cNvGraphicFramePr>
          <p:nvPr/>
        </p:nvGraphicFramePr>
        <p:xfrm>
          <a:off x="779228" y="1115856"/>
          <a:ext cx="7585544" cy="490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74AB665C-3AB8-4B95-8BD8-257540D282C6}"/>
              </a:ext>
            </a:extLst>
          </p:cNvPr>
          <p:cNvGraphicFramePr>
            <a:graphicFrameLocks noGrp="1"/>
          </p:cNvGraphicFramePr>
          <p:nvPr/>
        </p:nvGraphicFramePr>
        <p:xfrm>
          <a:off x="431800" y="1206500"/>
          <a:ext cx="8432799" cy="4728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0914">
                  <a:extLst>
                    <a:ext uri="{9D8B030D-6E8A-4147-A177-3AD203B41FA5}">
                      <a16:colId xmlns:a16="http://schemas.microsoft.com/office/drawing/2014/main" val="1769752796"/>
                    </a:ext>
                  </a:extLst>
                </a:gridCol>
                <a:gridCol w="3930914">
                  <a:extLst>
                    <a:ext uri="{9D8B030D-6E8A-4147-A177-3AD203B41FA5}">
                      <a16:colId xmlns:a16="http://schemas.microsoft.com/office/drawing/2014/main" val="2946934091"/>
                    </a:ext>
                  </a:extLst>
                </a:gridCol>
                <a:gridCol w="570971">
                  <a:extLst>
                    <a:ext uri="{9D8B030D-6E8A-4147-A177-3AD203B41FA5}">
                      <a16:colId xmlns:a16="http://schemas.microsoft.com/office/drawing/2014/main" val="1282757749"/>
                    </a:ext>
                  </a:extLst>
                </a:gridCol>
              </a:tblGrid>
              <a:tr h="249529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Dopravní infrastruktura + IZS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2475745651"/>
                  </a:ext>
                </a:extLst>
              </a:tr>
              <a:tr h="2694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Zrekonstruované silnice (km)	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3344174926"/>
                  </a:ext>
                </a:extLst>
              </a:tr>
              <a:tr h="2694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Nové cyklostezky (km)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1671173542"/>
                  </a:ext>
                </a:extLst>
              </a:tr>
              <a:tr h="2694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Přestupní terminály ve veřejné dopravě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585975120"/>
                  </a:ext>
                </a:extLst>
              </a:tr>
              <a:tr h="2694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Nová vozidla pro veřejnou dopravu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2261478826"/>
                  </a:ext>
                </a:extLst>
              </a:tr>
              <a:tr h="2694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Nové nebo modernizované objekty složek IZS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1716152043"/>
                  </a:ext>
                </a:extLst>
              </a:tr>
              <a:tr h="2694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Nová technika složek IZS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1061951445"/>
                  </a:ext>
                </a:extLst>
              </a:tr>
              <a:tr h="270000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Veřejné služby a obyvatelstvo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Podpořená vzdělávací zařízení (MŠ, ZŠ, SŠ)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293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399426505"/>
                  </a:ext>
                </a:extLst>
              </a:tr>
              <a:tr h="4384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Podpořená zázemí pro sociální služby a sociální práci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2037037382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Nové byty určené pro sociální bydlení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3626425532"/>
                  </a:ext>
                </a:extLst>
              </a:tr>
              <a:tr h="4384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Podpořená pracoviště zdravotní péče a ochrany veřejného zdraví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80418003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Domácnosti se sníženou spotřebou energie (tis.)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2281679505"/>
                  </a:ext>
                </a:extLst>
              </a:tr>
              <a:tr h="23632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Domácnosti se změnou zdroje energie (tis.)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2162349323"/>
                  </a:ext>
                </a:extLst>
              </a:tr>
              <a:tr h="27000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Instituce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Revitalizované památkové objekty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1901795188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Pořízené informační systémy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2853700576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Územní plány, územní studie a regulační plány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959668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968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8427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C56A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Podpora IROP celorepublikově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C56A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Výsledky IROP celkem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779228" y="1115855"/>
            <a:ext cx="7585544" cy="4907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6925" marR="0" lvl="1" indent="-342900" algn="l" defTabSz="457200" rtl="0" eaLnBrk="1" fontAlgn="auto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C56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82D594D2-6329-4075-9A39-9DF02CF3F0C4}"/>
              </a:ext>
            </a:extLst>
          </p:cNvPr>
          <p:cNvGraphicFramePr>
            <a:graphicFrameLocks/>
          </p:cNvGraphicFramePr>
          <p:nvPr/>
        </p:nvGraphicFramePr>
        <p:xfrm>
          <a:off x="779228" y="1115856"/>
          <a:ext cx="7585544" cy="490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74AB665C-3AB8-4B95-8BD8-257540D282C6}"/>
              </a:ext>
            </a:extLst>
          </p:cNvPr>
          <p:cNvGraphicFramePr>
            <a:graphicFrameLocks noGrp="1"/>
          </p:cNvGraphicFramePr>
          <p:nvPr/>
        </p:nvGraphicFramePr>
        <p:xfrm>
          <a:off x="431800" y="1206500"/>
          <a:ext cx="8432799" cy="4728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0914">
                  <a:extLst>
                    <a:ext uri="{9D8B030D-6E8A-4147-A177-3AD203B41FA5}">
                      <a16:colId xmlns:a16="http://schemas.microsoft.com/office/drawing/2014/main" val="1769752796"/>
                    </a:ext>
                  </a:extLst>
                </a:gridCol>
                <a:gridCol w="3930914">
                  <a:extLst>
                    <a:ext uri="{9D8B030D-6E8A-4147-A177-3AD203B41FA5}">
                      <a16:colId xmlns:a16="http://schemas.microsoft.com/office/drawing/2014/main" val="2946934091"/>
                    </a:ext>
                  </a:extLst>
                </a:gridCol>
                <a:gridCol w="570971">
                  <a:extLst>
                    <a:ext uri="{9D8B030D-6E8A-4147-A177-3AD203B41FA5}">
                      <a16:colId xmlns:a16="http://schemas.microsoft.com/office/drawing/2014/main" val="1282757749"/>
                    </a:ext>
                  </a:extLst>
                </a:gridCol>
              </a:tblGrid>
              <a:tr h="249529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Dopravní infrastruktura + IZS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2475745651"/>
                  </a:ext>
                </a:extLst>
              </a:tr>
              <a:tr h="2694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Zrekonstruované silnice (km)	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1 068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3344174926"/>
                  </a:ext>
                </a:extLst>
              </a:tr>
              <a:tr h="2694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Nové cyklostezky (km)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321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1671173542"/>
                  </a:ext>
                </a:extLst>
              </a:tr>
              <a:tr h="2694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Přestupní terminály ve veřejné dopravě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585975120"/>
                  </a:ext>
                </a:extLst>
              </a:tr>
              <a:tr h="2694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Nová vozidla pro veřejnou dopravu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935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2261478826"/>
                  </a:ext>
                </a:extLst>
              </a:tr>
              <a:tr h="2694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Nové nebo modernizované objekty složek IZS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1716152043"/>
                  </a:ext>
                </a:extLst>
              </a:tr>
              <a:tr h="2694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Nová technika složek IZS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790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1061951445"/>
                  </a:ext>
                </a:extLst>
              </a:tr>
              <a:tr h="270000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Veřejné služby a obyvatelstvo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Podpořená vzdělávací zařízení (MŠ, ZŠ, SŠ)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3 222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399426505"/>
                  </a:ext>
                </a:extLst>
              </a:tr>
              <a:tr h="4384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Podpořená zázemí pro sociální služby a sociální práci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1 735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2037037382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Nové byty určené pro sociální bydlení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1 964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3626425532"/>
                  </a:ext>
                </a:extLst>
              </a:tr>
              <a:tr h="4384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Podpořená pracoviště zdravotní péče a ochrany veřejného zdraví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218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80418003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Domácnosti se sníženou spotřebou energie (tis.)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76,8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2281679505"/>
                  </a:ext>
                </a:extLst>
              </a:tr>
              <a:tr h="23632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Domácnosti se změnou zdroje energie (tis.)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2162349323"/>
                  </a:ext>
                </a:extLst>
              </a:tr>
              <a:tr h="27000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Instituce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Revitalizované památkové objekty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1901795188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Pořízené informační systémy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426</a:t>
                      </a: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2853700576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 dirty="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Územní plány, územní studie a regulační plány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cs-CZ" sz="1400" b="0" kern="1200">
                          <a:solidFill>
                            <a:srgbClr val="0C56A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417</a:t>
                      </a:r>
                      <a:endParaRPr lang="cs-CZ" sz="1400" b="0" kern="1200" dirty="0">
                        <a:solidFill>
                          <a:srgbClr val="0C56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4" marR="54004" marT="0" marB="0"/>
                </a:tc>
                <a:extLst>
                  <a:ext uri="{0D108BD9-81ED-4DB2-BD59-A6C34878D82A}">
                    <a16:rowId xmlns:a16="http://schemas.microsoft.com/office/drawing/2014/main" val="959668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08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273114"/>
            <a:ext cx="7585544" cy="8427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Největší jihočeské projekty a příjemci</a:t>
            </a:r>
            <a:endParaRPr lang="cs-CZ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08E60DE-B37E-4E82-B80B-7A62CB3045A1}"/>
              </a:ext>
            </a:extLst>
          </p:cNvPr>
          <p:cNvSpPr txBox="1"/>
          <p:nvPr/>
        </p:nvSpPr>
        <p:spPr>
          <a:xfrm>
            <a:off x="779228" y="1332055"/>
            <a:ext cx="81009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i="0" u="none" strike="noStrike" baseline="0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0C5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0C56A4"/>
              </a:solidFill>
              <a:latin typeface="+mj-lt"/>
            </a:endParaRPr>
          </a:p>
          <a:p>
            <a:endParaRPr lang="cs-CZ" dirty="0">
              <a:solidFill>
                <a:srgbClr val="0C56A4"/>
              </a:solidFill>
              <a:latin typeface="+mj-lt"/>
            </a:endParaRPr>
          </a:p>
          <a:p>
            <a:endParaRPr lang="cs-CZ" sz="16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229FEC6-7AC5-645F-8C92-FE457DB61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625460"/>
              </p:ext>
            </p:extLst>
          </p:nvPr>
        </p:nvGraphicFramePr>
        <p:xfrm>
          <a:off x="372861" y="1500327"/>
          <a:ext cx="7886699" cy="1154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2019">
                  <a:extLst>
                    <a:ext uri="{9D8B030D-6E8A-4147-A177-3AD203B41FA5}">
                      <a16:colId xmlns:a16="http://schemas.microsoft.com/office/drawing/2014/main" val="517830942"/>
                    </a:ext>
                  </a:extLst>
                </a:gridCol>
                <a:gridCol w="2208276">
                  <a:extLst>
                    <a:ext uri="{9D8B030D-6E8A-4147-A177-3AD203B41FA5}">
                      <a16:colId xmlns:a16="http://schemas.microsoft.com/office/drawing/2014/main" val="2989632990"/>
                    </a:ext>
                  </a:extLst>
                </a:gridCol>
                <a:gridCol w="946404">
                  <a:extLst>
                    <a:ext uri="{9D8B030D-6E8A-4147-A177-3AD203B41FA5}">
                      <a16:colId xmlns:a16="http://schemas.microsoft.com/office/drawing/2014/main" val="462011711"/>
                    </a:ext>
                  </a:extLst>
                </a:gridCol>
              </a:tblGrid>
              <a:tr h="164878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Název projektu</a:t>
                      </a:r>
                      <a:endParaRPr lang="cs-CZ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Žadatel</a:t>
                      </a:r>
                      <a:endParaRPr lang="cs-CZ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Příspěvek EU</a:t>
                      </a:r>
                      <a:endParaRPr lang="cs-CZ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/>
                </a:tc>
                <a:extLst>
                  <a:ext uri="{0D108BD9-81ED-4DB2-BD59-A6C34878D82A}">
                    <a16:rowId xmlns:a16="http://schemas.microsoft.com/office/drawing/2014/main" val="4199973035"/>
                  </a:ext>
                </a:extLst>
              </a:tr>
              <a:tr h="164878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Přístavby, nástavby a stavební úpravy pavilonu CH Nemocnice České Budějovice, a.s.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Nemocnice České Budějovice, a.s.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500 000 000 Kč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146442"/>
                  </a:ext>
                </a:extLst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Jižní Tangenta České Budějovice - 1. etapa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Jihočeský kraj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280 930 972 Kč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161370"/>
                  </a:ext>
                </a:extLst>
              </a:tr>
              <a:tr h="164878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Revitalizace části areálu bývalého pivovaru </a:t>
                      </a:r>
                      <a:r>
                        <a:rPr lang="cs-CZ" sz="800" u="none" strike="noStrike" dirty="0" err="1">
                          <a:effectLst/>
                        </a:rPr>
                        <a:t>Eggenberg</a:t>
                      </a:r>
                      <a:r>
                        <a:rPr lang="cs-CZ" sz="800" u="none" strike="noStrike" dirty="0">
                          <a:effectLst/>
                        </a:rPr>
                        <a:t> v Českém Krumlově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Centrum Český Krumlov a.s.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169 258 344 Kč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624681"/>
                  </a:ext>
                </a:extLst>
              </a:tr>
              <a:tr h="164878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Modernizace komunikací II. třídy (P10) B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Jihočeský kraj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154 216 063 Kč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620752"/>
                  </a:ext>
                </a:extLst>
              </a:tr>
              <a:tr h="305269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Restrukturalizace a rekonstrukce akutního psychiatrického oddělení Nemocnice České Budějovice, a.s. v rámci deinstitucionalizace psychiatrické péče Jihočeského kraje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Nemocnice České Budějovice, a.s.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153 288 113 Kč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8" marR="6768" marT="676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278525"/>
                  </a:ext>
                </a:extLst>
              </a:tr>
            </a:tbl>
          </a:graphicData>
        </a:graphic>
      </p:graphicFrame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51F22B5-E5B6-B874-A5F6-859236969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693579"/>
              </p:ext>
            </p:extLst>
          </p:nvPr>
        </p:nvGraphicFramePr>
        <p:xfrm>
          <a:off x="372862" y="2891271"/>
          <a:ext cx="7886700" cy="1075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7295">
                  <a:extLst>
                    <a:ext uri="{9D8B030D-6E8A-4147-A177-3AD203B41FA5}">
                      <a16:colId xmlns:a16="http://schemas.microsoft.com/office/drawing/2014/main" val="2844250756"/>
                    </a:ext>
                  </a:extLst>
                </a:gridCol>
                <a:gridCol w="2509405">
                  <a:extLst>
                    <a:ext uri="{9D8B030D-6E8A-4147-A177-3AD203B41FA5}">
                      <a16:colId xmlns:a16="http://schemas.microsoft.com/office/drawing/2014/main" val="3355214754"/>
                    </a:ext>
                  </a:extLst>
                </a:gridCol>
              </a:tblGrid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Název příjemce</a:t>
                      </a:r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Příspěvek EU celkem</a:t>
                      </a:r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3386447274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Jihočeský kraj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2 027 436 472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457673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Nemocnice České Budějovice, a.s.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1 016 401 266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284708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Dopravní podnik města České Budějovice, a.s.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468 856 146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14319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Správa a údržba silnic Jihočeského kraje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403 623 273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36234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Nemocnice Jindřichův Hradec, a.s.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265 723 488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894371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C703934-7C12-1B6D-DE70-5CA428A79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550791"/>
              </p:ext>
            </p:extLst>
          </p:nvPr>
        </p:nvGraphicFramePr>
        <p:xfrm>
          <a:off x="372862" y="4450487"/>
          <a:ext cx="7886700" cy="1075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7295">
                  <a:extLst>
                    <a:ext uri="{9D8B030D-6E8A-4147-A177-3AD203B41FA5}">
                      <a16:colId xmlns:a16="http://schemas.microsoft.com/office/drawing/2014/main" val="353242447"/>
                    </a:ext>
                  </a:extLst>
                </a:gridCol>
                <a:gridCol w="2509405">
                  <a:extLst>
                    <a:ext uri="{9D8B030D-6E8A-4147-A177-3AD203B41FA5}">
                      <a16:colId xmlns:a16="http://schemas.microsoft.com/office/drawing/2014/main" val="747806154"/>
                    </a:ext>
                  </a:extLst>
                </a:gridCol>
              </a:tblGrid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Název příjemce</a:t>
                      </a:r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Počet projektů</a:t>
                      </a:r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4063057753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Jihočeský kraj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974916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Statutární město České Budějovice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21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095995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Správa a údržba silnic Jihočeského kraje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17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004666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Město Dačice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16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85757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Město Tábor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13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052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678363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9D6BE74E4BEF45997F71ACD4C5DBA5" ma:contentTypeVersion="8" ma:contentTypeDescription="Create a new document." ma:contentTypeScope="" ma:versionID="d530888e6a748abe42f880670a2a4b53">
  <xsd:schema xmlns:xsd="http://www.w3.org/2001/XMLSchema" xmlns:xs="http://www.w3.org/2001/XMLSchema" xmlns:p="http://schemas.microsoft.com/office/2006/metadata/properties" xmlns:ns2="573699da-9848-4198-85e5-a5ed1162f14f" targetNamespace="http://schemas.microsoft.com/office/2006/metadata/properties" ma:root="true" ma:fieldsID="1ceaf86119172a1c1207e8d945c0336e" ns2:_="">
    <xsd:import namespace="573699da-9848-4198-85e5-a5ed1162f1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699da-9848-4198-85e5-a5ed1162f1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13A181-81E8-426E-A1A4-55C29D591D6A}">
  <ds:schemaRefs>
    <ds:schemaRef ds:uri="http://schemas.openxmlformats.org/package/2006/metadata/core-properties"/>
    <ds:schemaRef ds:uri="http://schemas.microsoft.com/office/2006/metadata/properties"/>
    <ds:schemaRef ds:uri="573699da-9848-4198-85e5-a5ed1162f14f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32650A0-D3D4-47E2-AE5E-21DBFF5C69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40F9CE-4FD9-4CB8-842E-BA1ACBED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3699da-9848-4198-85e5-a5ed1162f1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1179</Words>
  <Application>Microsoft Office PowerPoint</Application>
  <PresentationFormat>Předvádění na obrazovce (4:3)</PresentationFormat>
  <Paragraphs>337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DINPro-Bold</vt:lpstr>
      <vt:lpstr>Wingdings</vt:lpstr>
      <vt:lpstr>CRR template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Bouška Petr</cp:lastModifiedBy>
  <cp:revision>64</cp:revision>
  <cp:lastPrinted>2022-08-15T07:22:17Z</cp:lastPrinted>
  <dcterms:created xsi:type="dcterms:W3CDTF">2021-01-13T14:58:16Z</dcterms:created>
  <dcterms:modified xsi:type="dcterms:W3CDTF">2023-03-27T12:11:39Z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0x010100499D6BE74E4BEF45997F71ACD4C5DBA5</vt:lpwstr>
  </property>
</Properties>
</file>