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4"/>
  </p:notesMasterIdLst>
  <p:handoutMasterIdLst>
    <p:handoutMasterId r:id="rId15"/>
  </p:handoutMasterIdLst>
  <p:sldIdLst>
    <p:sldId id="263" r:id="rId6"/>
    <p:sldId id="402" r:id="rId7"/>
    <p:sldId id="410" r:id="rId8"/>
    <p:sldId id="409" r:id="rId9"/>
    <p:sldId id="406" r:id="rId10"/>
    <p:sldId id="408" r:id="rId11"/>
    <p:sldId id="405" r:id="rId12"/>
    <p:sldId id="407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060C8FD-FC3D-440D-9D2B-30EC8F01BEF2}">
          <p14:sldIdLst>
            <p14:sldId id="263"/>
            <p14:sldId id="402"/>
            <p14:sldId id="410"/>
            <p14:sldId id="409"/>
            <p14:sldId id="406"/>
            <p14:sldId id="408"/>
            <p14:sldId id="405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ěpánka Moravcová" initials="ŠM" lastIdx="4" clrIdx="0"/>
  <p:cmAuthor id="7" name="Koblížková Andrea" initials="KA" lastIdx="5" clrIdx="7">
    <p:extLst>
      <p:ext uri="{19B8F6BF-5375-455C-9EA6-DF929625EA0E}">
        <p15:presenceInfo xmlns:p15="http://schemas.microsoft.com/office/powerpoint/2012/main" userId="S::KoblizkovaA@crr.cz::9d039884-eacb-4227-9dbc-83e55edb5cfc" providerId="AD"/>
      </p:ext>
    </p:extLst>
  </p:cmAuthor>
  <p:cmAuthor id="1" name="Chumlen Jan" initials="CJ" lastIdx="12" clrIdx="1"/>
  <p:cmAuthor id="8" name="Horčičková Zuzana" initials="HZ" lastIdx="1" clrIdx="8">
    <p:extLst>
      <p:ext uri="{19B8F6BF-5375-455C-9EA6-DF929625EA0E}">
        <p15:presenceInfo xmlns:p15="http://schemas.microsoft.com/office/powerpoint/2012/main" userId="Horčičková Zuzana" providerId="None"/>
      </p:ext>
    </p:extLst>
  </p:cmAuthor>
  <p:cmAuthor id="2" name="Uhlířová Jana" initials="UJ" lastIdx="3" clrIdx="2">
    <p:extLst>
      <p:ext uri="{19B8F6BF-5375-455C-9EA6-DF929625EA0E}">
        <p15:presenceInfo xmlns:p15="http://schemas.microsoft.com/office/powerpoint/2012/main" userId="S::UhlirovaJ@crr.cz::caafea1a-03d7-4c9b-ab12-f4adabe36995" providerId="AD"/>
      </p:ext>
    </p:extLst>
  </p:cmAuthor>
  <p:cmAuthor id="3" name="Marková Lenka" initials="ML" lastIdx="4" clrIdx="3">
    <p:extLst>
      <p:ext uri="{19B8F6BF-5375-455C-9EA6-DF929625EA0E}">
        <p15:presenceInfo xmlns:p15="http://schemas.microsoft.com/office/powerpoint/2012/main" userId="S::MarkovaL@crr.cz::ea01e3c5-c48a-4acb-981b-4f9d9c55ae42" providerId="AD"/>
      </p:ext>
    </p:extLst>
  </p:cmAuthor>
  <p:cmAuthor id="4" name="Sýkorová Magda" initials="SM" lastIdx="7" clrIdx="4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  <p:cmAuthor id="5" name="Řezníček Jakub" initials="ŘJ" lastIdx="2" clrIdx="5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6" name="Krátký Jakub" initials="KJ" lastIdx="2" clrIdx="6">
    <p:extLst>
      <p:ext uri="{19B8F6BF-5375-455C-9EA6-DF929625EA0E}">
        <p15:presenceInfo xmlns:p15="http://schemas.microsoft.com/office/powerpoint/2012/main" userId="S::KratkyJ@crr.cz::d82c8a4b-4c30-4f0b-b5c5-6294b0736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4383" autoAdjust="0"/>
  </p:normalViewPr>
  <p:slideViewPr>
    <p:cSldViewPr snapToGrid="0" snapToObjects="1">
      <p:cViewPr varScale="1">
        <p:scale>
          <a:sx n="82" d="100"/>
          <a:sy n="82" d="100"/>
        </p:scale>
        <p:origin x="2658" y="7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5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7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9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426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8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73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7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73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192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</a:t>
            </a:r>
            <a:r>
              <a:rPr lang="en-US" sz="1200" b="1" dirty="0" err="1"/>
              <a:t>Praha</a:t>
            </a:r>
            <a:r>
              <a:rPr lang="en-US" sz="1200" b="1" dirty="0"/>
              <a:t>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7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23" y="1826334"/>
            <a:ext cx="7772400" cy="2261125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cs-CZ" dirty="0"/>
              <a:t>Tipy pro zjednodušení administrace</a:t>
            </a:r>
            <a:br>
              <a:rPr lang="cs-CZ" dirty="0"/>
            </a:b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8341EB-945E-4202-9203-C373FB520C25}"/>
              </a:ext>
            </a:extLst>
          </p:cNvPr>
          <p:cNvSpPr/>
          <p:nvPr/>
        </p:nvSpPr>
        <p:spPr>
          <a:xfrm>
            <a:off x="764177" y="3454139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5317EB-6A04-4AA2-B75D-8C0603257471}"/>
              </a:ext>
            </a:extLst>
          </p:cNvPr>
          <p:cNvSpPr txBox="1">
            <a:spLocks/>
          </p:cNvSpPr>
          <p:nvPr/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22.3.2023, Pardubice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3851DD-9522-4B9F-9FFB-B4D9700BDD77}"/>
              </a:ext>
            </a:extLst>
          </p:cNvPr>
          <p:cNvSpPr txBox="1"/>
          <p:nvPr/>
        </p:nvSpPr>
        <p:spPr>
          <a:xfrm>
            <a:off x="685799" y="3783914"/>
            <a:ext cx="761564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Centrum pro regionální rozvoj České republiky</a:t>
            </a:r>
          </a:p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Územní odbor IROP pro Pardubický kraj</a:t>
            </a:r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548702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Konzultovat veškeré problémy, které se objeví na projektu s manažerem projektu (MP) 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v předstihu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Veškeré změny v projektu hlásit včas – podání změna konzultovat s MP.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Shromažďovat podklady pro závěrečnou žádost o platbu postupně.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bude projekt ukončen v dřívějším termínu, podat žádost o platbu dříve.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V případě </a:t>
            </a:r>
            <a:r>
              <a:rPr lang="cs-CZ" u="sng" dirty="0" err="1">
                <a:solidFill>
                  <a:schemeClr val="tx2">
                    <a:lumMod val="75000"/>
                  </a:schemeClr>
                </a:solidFill>
              </a:rPr>
              <a:t>jednoetapového</a:t>
            </a: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 projektu zvážit vytvoření další (2.) etapy s podáním žádosti o platbu do konce června 2023.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Tipy obecně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548702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 vyplňovaných záložkách aktualizovat komentáře, nekopírovat text ze studie proveditelnosti.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Vyplnit číslo telefonu u kontaktní osoby.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záložce Publicita vyplnit v každé ZOR aktuální informace k plnění publicity za každý povinný prvek publicity.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Dokumenty ukládat na záložku Dokumenty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závěrečné žádosti o platbu vybrat pouze ty indikátory, které jsou povinné k naplnění ke dni ukončení realizace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Vložit fotodokumentaci z průběhu i ukončení realizace projektu.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74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530466"/>
            <a:ext cx="7606627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kompletní fakturaci včetně bankovních výpisů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kompletní předávací protokoly (+přílohy), včetně odstranění vad a nedodělků, proškolení obsluhy, uvedení přístroje do provozu,..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Účetnictví – popsat, jak je vedena oddělená účetní evidence pro projekt – třídící znak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je to relevantní, vyplnit číslo účtu zřizovatele v MS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veškeré dokumenty, které vyplývají ze Smlouvy o dílo, případně z Kupní smlouvy – Bankovní záruky, Pojistné smlouvy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Doložit veškeré smlouvy, či čestná prohlášení k bankovním účtům ze kterých byly hrazeny výdaje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Žádost o platbu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6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02348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Importovat soupisku dokladů z připraveného souboru v excelu vygenerovaného z MS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Uvádět funkční odkaz na registr smluv (pokud je relevantní) včetně odkazu na případné dodatky – zkontrolovat vyplněná metadata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Veřejná podpora na soupisce (+ záložka veřejná podpora – aktualizovat po každé změně soupisky)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Vyplnění investičních a neinvestičních výdajů do soupisky podle skutečného zaúčtování v účetnictví příjemce dotace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případě, že není ze strany příjemce požadována úhrada celé částky na faktuře, je třeba zdůvodnit v Popisu výdaje.</a:t>
            </a:r>
          </a:p>
          <a:p>
            <a:pPr marL="285750" lvl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případě, že se na faktuře uplatňují současně investice i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neinvestice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je třeba rozdělit do 2 řádků soupisky</a:t>
            </a:r>
          </a:p>
          <a:p>
            <a:pPr marL="285750" lvl="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80" y="543285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Žádost o platbu - soupiska dokladů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365610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Konzultovat případné problémy s administrátory veřejných zakázek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Dokládání kompletních smluv včetně příloh, platí i pro Dodatky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Prostudovat si Smluvní podmínky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– jsou předmětem kontroly při předložení závěrečné žádosti o platbu (6. fáze) a dbát na jejich dodržování.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veřejných zakázek dbát na dodržování mezinárodních sankcí vůči Rusku a Bělorusku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Aplikovat smluvní sankce – doložení sankční faktury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Pokud je smluvní sankce aplikována formou zápočtu, o smluvní sankci budou sníženy způsobilé výdaje týkající se dané zakázky.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Veřejné zakázky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718035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Pokud nebyla soutěžena pouze NNC, je třeba dbát na dodržení hodnotících kritérií (např. termín k dokončení stavby)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Rozpočty – stavební práce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Dokládat rozpočty ve formátech dle Obecných pravidel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u="sng" dirty="0">
                <a:solidFill>
                  <a:schemeClr val="tx2">
                    <a:lumMod val="75000"/>
                  </a:schemeClr>
                </a:solidFill>
              </a:rPr>
              <a:t>Dodatky naceňovat dle Smlouvy o dílo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u="sng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794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F92FFEF3554EB174E2C9CC01F7CC" ma:contentTypeVersion="2" ma:contentTypeDescription="Create a new document." ma:contentTypeScope="" ma:versionID="0dc87b3b7aebf21688f528c578b51aef">
  <xsd:schema xmlns:xsd="http://www.w3.org/2001/XMLSchema" xmlns:xs="http://www.w3.org/2001/XMLSchema" xmlns:p="http://schemas.microsoft.com/office/2006/metadata/properties" xmlns:ns2="99b465cd-5f2c-4ba6-862d-d97b0b35f160" targetNamespace="http://schemas.microsoft.com/office/2006/metadata/properties" ma:root="true" ma:fieldsID="3c27aad47ff75f0a98087e015cb4c2b1" ns2:_="">
    <xsd:import namespace="99b465cd-5f2c-4ba6-862d-d97b0b35f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465cd-5f2c-4ba6-862d-d97b0b35f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AB295-9D9D-41FE-B105-292982D45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76804-6D55-4E77-A4D2-64BF153709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3DAC79-0721-4DB3-B271-7C4951DBA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465cd-5f2c-4ba6-862d-d97b0b35f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8762</TotalTime>
  <Words>627</Words>
  <Application>Microsoft Office PowerPoint</Application>
  <PresentationFormat>Předvádění na obrazovce (4:3)</PresentationFormat>
  <Paragraphs>81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sablona_centrum_2016</vt:lpstr>
      <vt:lpstr>CRR template</vt:lpstr>
      <vt:lpstr>Tipy pro zjednodušení administrace </vt:lpstr>
      <vt:lpstr>Tipy obecně</vt:lpstr>
      <vt:lpstr>Zpráva o realizaci</vt:lpstr>
      <vt:lpstr>Žádost o platbu</vt:lpstr>
      <vt:lpstr>Žádost o platbu - soupiska dokladů</vt:lpstr>
      <vt:lpstr>Veřejné zakázky</vt:lpstr>
      <vt:lpstr>Veřejné zakázky</vt:lpstr>
      <vt:lpstr>Děkujeme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Koblížková Andrea</cp:lastModifiedBy>
  <cp:revision>807</cp:revision>
  <cp:lastPrinted>2020-09-09T05:30:49Z</cp:lastPrinted>
  <dcterms:created xsi:type="dcterms:W3CDTF">2016-05-13T07:19:23Z</dcterms:created>
  <dcterms:modified xsi:type="dcterms:W3CDTF">2023-03-17T09:40:09Z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0x010100F462F92FFEF3554EB174E2C9CC01F7CC</vt:lpwstr>
  </property>
</Properties>
</file>