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263" r:id="rId6"/>
    <p:sldId id="402" r:id="rId7"/>
    <p:sldId id="409" r:id="rId8"/>
    <p:sldId id="406" r:id="rId9"/>
    <p:sldId id="408" r:id="rId10"/>
    <p:sldId id="405" r:id="rId11"/>
    <p:sldId id="404" r:id="rId12"/>
    <p:sldId id="403" r:id="rId13"/>
    <p:sldId id="262" r:id="rId14"/>
    <p:sldId id="407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060C8FD-FC3D-440D-9D2B-30EC8F01BEF2}">
          <p14:sldIdLst>
            <p14:sldId id="263"/>
            <p14:sldId id="402"/>
            <p14:sldId id="409"/>
            <p14:sldId id="406"/>
            <p14:sldId id="408"/>
            <p14:sldId id="405"/>
            <p14:sldId id="404"/>
            <p14:sldId id="403"/>
            <p14:sldId id="262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ěpánka Moravcová" initials="ŠM" lastIdx="4" clrIdx="0"/>
  <p:cmAuthor id="7" name="Koblížková Andrea" initials="KA" lastIdx="5" clrIdx="7">
    <p:extLst>
      <p:ext uri="{19B8F6BF-5375-455C-9EA6-DF929625EA0E}">
        <p15:presenceInfo xmlns:p15="http://schemas.microsoft.com/office/powerpoint/2012/main" userId="S::KoblizkovaA@crr.cz::9d039884-eacb-4227-9dbc-83e55edb5cfc" providerId="AD"/>
      </p:ext>
    </p:extLst>
  </p:cmAuthor>
  <p:cmAuthor id="1" name="Chumlen Jan" initials="CJ" lastIdx="12" clrIdx="1"/>
  <p:cmAuthor id="8" name="Horčičková Zuzana" initials="HZ" lastIdx="1" clrIdx="8">
    <p:extLst>
      <p:ext uri="{19B8F6BF-5375-455C-9EA6-DF929625EA0E}">
        <p15:presenceInfo xmlns:p15="http://schemas.microsoft.com/office/powerpoint/2012/main" userId="Horčičková Zuzana" providerId="None"/>
      </p:ext>
    </p:extLst>
  </p:cmAuthor>
  <p:cmAuthor id="2" name="Uhlířová Jana" initials="UJ" lastIdx="3" clrIdx="2">
    <p:extLst>
      <p:ext uri="{19B8F6BF-5375-455C-9EA6-DF929625EA0E}">
        <p15:presenceInfo xmlns:p15="http://schemas.microsoft.com/office/powerpoint/2012/main" userId="S::UhlirovaJ@crr.cz::caafea1a-03d7-4c9b-ab12-f4adabe36995" providerId="AD"/>
      </p:ext>
    </p:extLst>
  </p:cmAuthor>
  <p:cmAuthor id="3" name="Marková Lenka" initials="ML" lastIdx="4" clrIdx="3">
    <p:extLst>
      <p:ext uri="{19B8F6BF-5375-455C-9EA6-DF929625EA0E}">
        <p15:presenceInfo xmlns:p15="http://schemas.microsoft.com/office/powerpoint/2012/main" userId="S::MarkovaL@crr.cz::ea01e3c5-c48a-4acb-981b-4f9d9c55ae42" providerId="AD"/>
      </p:ext>
    </p:extLst>
  </p:cmAuthor>
  <p:cmAuthor id="4" name="Sýkorová Magda" initials="SM" lastIdx="7" clrIdx="4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  <p:cmAuthor id="5" name="Řezníček Jakub" initials="ŘJ" lastIdx="2" clrIdx="5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6" name="Krátký Jakub" initials="KJ" lastIdx="2" clrIdx="6">
    <p:extLst>
      <p:ext uri="{19B8F6BF-5375-455C-9EA6-DF929625EA0E}">
        <p15:presenceInfo xmlns:p15="http://schemas.microsoft.com/office/powerpoint/2012/main" userId="S::KratkyJ@crr.cz::d82c8a4b-4c30-4f0b-b5c5-6294b0736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4383" autoAdjust="0"/>
  </p:normalViewPr>
  <p:slideViewPr>
    <p:cSldViewPr snapToGrid="0" snapToObjects="1">
      <p:cViewPr varScale="1">
        <p:scale>
          <a:sx n="85" d="100"/>
          <a:sy n="85" d="100"/>
        </p:scale>
        <p:origin x="1644" y="7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6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57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9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90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Ústně příjemcům významně doporučit, aby se na dokumenty (především KL a seznamy povinných příloh) podívali a popsat, proč je to pro ně důležité.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0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426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8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73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7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73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192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</a:t>
            </a:r>
            <a:r>
              <a:rPr lang="en-US" sz="1200" b="1" dirty="0" err="1"/>
              <a:t>Praha</a:t>
            </a:r>
            <a:r>
              <a:rPr lang="en-US" sz="1200" b="1" dirty="0"/>
              <a:t>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7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ukonceni-irop-2014-202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crr.cz/kontaktujte-nas/kalendar-akc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nada.vondrousova@crr.cz" TargetMode="External"/><Relationship Id="rId3" Type="http://schemas.openxmlformats.org/officeDocument/2006/relationships/hyperlink" Target="mailto:andrea.hebkova@crr.cz" TargetMode="External"/><Relationship Id="rId7" Type="http://schemas.openxmlformats.org/officeDocument/2006/relationships/hyperlink" Target="mailto:pavlina.sykorova@crr.cz" TargetMode="External"/><Relationship Id="rId12" Type="http://schemas.openxmlformats.org/officeDocument/2006/relationships/hyperlink" Target="mailto:jakub.kratky@crr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dobromila.novakova@crr.cz" TargetMode="External"/><Relationship Id="rId11" Type="http://schemas.openxmlformats.org/officeDocument/2006/relationships/hyperlink" Target="mailto:daniela.jezkova@crr.cz" TargetMode="External"/><Relationship Id="rId5" Type="http://schemas.openxmlformats.org/officeDocument/2006/relationships/hyperlink" Target="mailto:lenka.mackova@crr.cz" TargetMode="External"/><Relationship Id="rId10" Type="http://schemas.openxmlformats.org/officeDocument/2006/relationships/hyperlink" Target="mailto:andrea.koblizkova@crr.cz" TargetMode="External"/><Relationship Id="rId4" Type="http://schemas.openxmlformats.org/officeDocument/2006/relationships/hyperlink" Target="mailto:Marketa.Hyzova@crr.cz" TargetMode="External"/><Relationship Id="rId9" Type="http://schemas.openxmlformats.org/officeDocument/2006/relationships/hyperlink" Target="mailto:irena.zalesakova@crr.c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23" y="1826334"/>
            <a:ext cx="7772400" cy="2261125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cs-CZ" dirty="0"/>
              <a:t>Ukončování programu IROP</a:t>
            </a:r>
            <a:br>
              <a:rPr lang="cs-CZ" dirty="0"/>
            </a:b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8341EB-945E-4202-9203-C373FB520C25}"/>
              </a:ext>
            </a:extLst>
          </p:cNvPr>
          <p:cNvSpPr/>
          <p:nvPr/>
        </p:nvSpPr>
        <p:spPr>
          <a:xfrm>
            <a:off x="764177" y="3454139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5317EB-6A04-4AA2-B75D-8C0603257471}"/>
              </a:ext>
            </a:extLst>
          </p:cNvPr>
          <p:cNvSpPr txBox="1">
            <a:spLocks/>
          </p:cNvSpPr>
          <p:nvPr/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22.3.2023, Pardubice</a:t>
            </a:r>
            <a:endParaRPr lang="en-US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3851DD-9522-4B9F-9FFB-B4D9700BDD77}"/>
              </a:ext>
            </a:extLst>
          </p:cNvPr>
          <p:cNvSpPr txBox="1"/>
          <p:nvPr/>
        </p:nvSpPr>
        <p:spPr>
          <a:xfrm>
            <a:off x="685799" y="3783914"/>
            <a:ext cx="761564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Centrum pro regionální rozvoj České republiky</a:t>
            </a:r>
          </a:p>
          <a:p>
            <a:pPr algn="ctr">
              <a:lnSpc>
                <a:spcPct val="150000"/>
              </a:lnSpc>
            </a:pPr>
            <a:r>
              <a:rPr lang="cs-CZ" altLang="cs-CZ" sz="2000" b="1" dirty="0">
                <a:solidFill>
                  <a:schemeClr val="bg1">
                    <a:lumMod val="95000"/>
                  </a:schemeClr>
                </a:solidFill>
                <a:ea typeface="Myriad Pro"/>
                <a:cs typeface="Myriad Pro"/>
              </a:rPr>
              <a:t>Územní odbor IROP pro Pardubický kraj</a:t>
            </a:r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5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548702"/>
            <a:ext cx="7482450" cy="42442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Ukončení programu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: 31.12.2023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Ukončení projektu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= dokončení všech aktivit projektu včetně úhrady veškerých způsobilých výdajů do konce sledovaného období (31.12.2023).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Ukončení projektu lze posunout za termín 31.12.2023 – nedokončené projekty nebo nefungující projekty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Ukončování programu IROP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6" y="1718035"/>
            <a:ext cx="7606627" cy="42442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Aktuální informace webu Centra: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https://www.crr.cz/irop/ukonceni-irop-2014-2020/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Pořádání seminářů:</a:t>
            </a: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sz="1600" dirty="0">
                <a:hlinkClick r:id="rId4"/>
              </a:rPr>
              <a:t>https://www.crr.cz/kontaktujte-nas/kalendar-akci/</a:t>
            </a:r>
            <a:endParaRPr lang="cs-CZ" sz="1600" dirty="0"/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r>
              <a:rPr lang="cs-CZ" b="1" dirty="0">
                <a:solidFill>
                  <a:schemeClr val="tx2">
                    <a:lumMod val="75000"/>
                  </a:schemeClr>
                </a:solidFill>
              </a:rPr>
              <a:t>Oslovování příjemců:</a:t>
            </a: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/>
              <a:t>ze strany manažerů projektu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/>
              <a:t>depeše v monitorovacím systému – upozornění 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Opatření k hladkému ukončení programu ze strany Centra pro regionální rozvoj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6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95425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Ověření, že projekt bude dokončen v plánovaném termínu - dle Harmonogramu projektu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 případě ukončení projektu dříve, podat žádost o platbu dříve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Etapizace projektu – předposlední etapu nastavit na termín předložení 06/2023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Včasné oznámení změn projektu – změna statutárního zástupce příjemce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Včasné (i předčasné) předložení dokumentace k veřejným zakázkám do modulu VZ – včetně dodatků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Ukončit veškeré aktivity projektu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Naplnit monitorovací indikátory</a:t>
            </a:r>
          </a:p>
          <a:p>
            <a:pPr marL="285750" indent="-285750" algn="just">
              <a:buFontTx/>
              <a:buChar char="-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Provést veškeré finanční úhrady do 31.12.2023 (včetně úhrady DPH)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Ukončení projektu do 31.12.2023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69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C4D583B-E56A-4990-9289-9F80718D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19621"/>
            <a:ext cx="7700425" cy="4819290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Včas zasílat dokumentaci k VZ (nejpozději 3Q/2023)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Dokládání kompletní dokumentace včetně dodatků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Dokumentaci ukládat do modulu VZ logicky uspořádanou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Uveřejňování smluv/objednávek v registru smluv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U stavebních zakázek doložit dokumentaci k VZ/dodatku včetně úplného rozpočtu v patřičném formátu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Aktualizovat modul VZ dle fáze zakázky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Doplnit také plánované VZ – v dostatečném předstihu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4183-7841-41DA-B2EB-38C65F62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B1FB97-8613-462F-AA5D-2D3B862AA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3100"/>
            <a:ext cx="8229600" cy="822325"/>
          </a:xfrm>
        </p:spPr>
        <p:txBody>
          <a:bodyPr/>
          <a:lstStyle/>
          <a:p>
            <a:pPr algn="ctr"/>
            <a:r>
              <a:rPr lang="cs-CZ" sz="2800" dirty="0"/>
              <a:t>Opatření týkající se veřejných zakázek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BE90CD-CE7D-4336-8BC3-215AFAF7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718035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podání </a:t>
            </a:r>
            <a:r>
              <a:rPr lang="cs-CZ" sz="1600" u="sng" dirty="0">
                <a:solidFill>
                  <a:schemeClr val="tx2">
                    <a:lumMod val="75000"/>
                  </a:schemeClr>
                </a:solidFill>
              </a:rPr>
              <a:t>Žádosti o změnu </a:t>
            </a: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(možnost musí být uvedena v Obecných pravidlech)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žádost o změnu je nutné podat pouze v odůvodněných případech – ne preventivně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nedodržení harmonogramu realizace projektu prokazatelně nezpůsobil příjemce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posunutí harmonogramu musí být v souladu se Zákonem o zadávání veřejných zakázek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z dotace budou hrazeny pouze způsobilé výdaje, které příjemci vznikly a byly jím uhrazeny do 31.12.2023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Období udržitelnosti začíná od ukončení realizace projektu (standartně 5-ti letá udržitelnost)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Posunutí projektu za termín 31.12.2023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5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1300346"/>
            <a:ext cx="7482450" cy="4648898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projekty, které příjemce dokončí z vlastních zdrojů příjemce do 15.listopadu 2024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pokud projekt nebude ukončen do 15.11.2024, bude zařazen mezi nefungující projekty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pokud projekt nebude možné zařadit mezi nefungující, veškeré výdaje projektu se stanou nezpůsobilými a již vyplacenou dotaci bude příjemce povinen vrátit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65319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Nedokončené projekty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6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417" y="1718035"/>
            <a:ext cx="7482450" cy="4244255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projekty, které příjemce dokončí z vlastních zdrojů do 15. února 2027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projekt s celkovými náklady nad 1 mil EUR, který není dokončený (i když se částečně využívá) nebo je dokončený, ale nevyužívá se.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r>
              <a:rPr lang="cs-CZ" sz="1600" dirty="0">
                <a:solidFill>
                  <a:schemeClr val="tx2">
                    <a:lumMod val="75000"/>
                  </a:schemeClr>
                </a:solidFill>
              </a:rPr>
              <a:t>Období udržitelnosti začíná od ukončení realizace projektu (standartně 5-ti letá udržitelnost)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60475" algn="l"/>
              </a:tabLst>
            </a:pPr>
            <a:endParaRPr lang="cs-CZ" sz="16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Nefungující projekty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83137" y="6602052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6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b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Kontakty na manažery projektu v 	oddělení realizace </a:t>
            </a:r>
            <a:b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https://www.crr.cz/kontakty/kontakty-sekce-irop/uo-irop-pardubicky-kraj</a:t>
            </a:r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oddělení:</a:t>
            </a:r>
            <a:br>
              <a:rPr lang="cs-CZ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manažerky projektů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rozpočtářka: </a:t>
            </a:r>
            <a:b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administrátor monitorovacího systému:</a:t>
            </a:r>
            <a:br>
              <a:rPr lang="cs-CZ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EF92A4F-4A31-4D3A-9F6E-BE8C0849D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185935"/>
              </p:ext>
            </p:extLst>
          </p:nvPr>
        </p:nvGraphicFramePr>
        <p:xfrm>
          <a:off x="587459" y="2938585"/>
          <a:ext cx="7675563" cy="1880005"/>
        </p:xfrm>
        <a:graphic>
          <a:graphicData uri="http://schemas.openxmlformats.org/drawingml/2006/table">
            <a:tbl>
              <a:tblPr/>
              <a:tblGrid>
                <a:gridCol w="2558521">
                  <a:extLst>
                    <a:ext uri="{9D8B030D-6E8A-4147-A177-3AD203B41FA5}">
                      <a16:colId xmlns:a16="http://schemas.microsoft.com/office/drawing/2014/main" val="533707474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2273019237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3484270038"/>
                    </a:ext>
                  </a:extLst>
                </a:gridCol>
              </a:tblGrid>
              <a:tr h="286807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Andrea HEBKOVÁ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466 026 848 / 705 875 633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3"/>
                        </a:rPr>
                        <a:t>andrea.hebkova@crr.cz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13759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Markéta HYŽOVÁ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466 026 824 / 705 875 635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4"/>
                        </a:rPr>
                        <a:t>Marketa.Hyzova@crr.cz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269715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Mgr. Bc. Lenka MACKOVÁ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466 026 847 / 703 484 782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5"/>
                        </a:rPr>
                        <a:t>lenka.mackova@crr.cz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843989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Dobromila NOVÁKOVÁ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466 026 848 / 703 484 781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6"/>
                        </a:rPr>
                        <a:t>dobromila.novakova@crr.cz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14259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Pavlína SÝKOROVÁ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466 026 837 / 705 875 636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7"/>
                        </a:rPr>
                        <a:t>pavlina.sykorova@crr.cz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25200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Naďa VONDROUŠOVÁ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466 026 846 / 735 157 810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8"/>
                        </a:rPr>
                        <a:t>nada.vondrousova@crr.cz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66743"/>
                  </a:ext>
                </a:extLst>
              </a:tr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Irena ZÁLEŠÁKOVÁ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466 026 832 / 705 875 632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9"/>
                        </a:rPr>
                        <a:t>irena.zalesakova@crr.cz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8868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641AE37-166D-4A18-BCA1-E649EC091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997602"/>
              </p:ext>
            </p:extLst>
          </p:nvPr>
        </p:nvGraphicFramePr>
        <p:xfrm>
          <a:off x="587459" y="2147753"/>
          <a:ext cx="7675566" cy="264504"/>
        </p:xfrm>
        <a:graphic>
          <a:graphicData uri="http://schemas.openxmlformats.org/drawingml/2006/table">
            <a:tbl>
              <a:tblPr/>
              <a:tblGrid>
                <a:gridCol w="1879911">
                  <a:extLst>
                    <a:ext uri="{9D8B030D-6E8A-4147-A177-3AD203B41FA5}">
                      <a16:colId xmlns:a16="http://schemas.microsoft.com/office/drawing/2014/main" val="1198428086"/>
                    </a:ext>
                  </a:extLst>
                </a:gridCol>
                <a:gridCol w="2584986">
                  <a:extLst>
                    <a:ext uri="{9D8B030D-6E8A-4147-A177-3AD203B41FA5}">
                      <a16:colId xmlns:a16="http://schemas.microsoft.com/office/drawing/2014/main" val="1389605166"/>
                    </a:ext>
                  </a:extLst>
                </a:gridCol>
                <a:gridCol w="3210669">
                  <a:extLst>
                    <a:ext uri="{9D8B030D-6E8A-4147-A177-3AD203B41FA5}">
                      <a16:colId xmlns:a16="http://schemas.microsoft.com/office/drawing/2014/main" val="4203534656"/>
                    </a:ext>
                  </a:extLst>
                </a:gridCol>
              </a:tblGrid>
              <a:tr h="254685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Andrea KOBLÍŽKOVÁ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466 026 836 / 703 186 967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10"/>
                        </a:rPr>
                        <a:t>andrea.koblizkova@crr.cz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172519"/>
                  </a:ext>
                </a:extLst>
              </a:tr>
            </a:tbl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BE6A25D5-6EE5-4290-AC94-BABC897E1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60959"/>
              </p:ext>
            </p:extLst>
          </p:nvPr>
        </p:nvGraphicFramePr>
        <p:xfrm>
          <a:off x="587461" y="5189170"/>
          <a:ext cx="7675563" cy="265533"/>
        </p:xfrm>
        <a:graphic>
          <a:graphicData uri="http://schemas.openxmlformats.org/drawingml/2006/table">
            <a:tbl>
              <a:tblPr/>
              <a:tblGrid>
                <a:gridCol w="2558521">
                  <a:extLst>
                    <a:ext uri="{9D8B030D-6E8A-4147-A177-3AD203B41FA5}">
                      <a16:colId xmlns:a16="http://schemas.microsoft.com/office/drawing/2014/main" val="4195260017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745305104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501519995"/>
                    </a:ext>
                  </a:extLst>
                </a:gridCol>
              </a:tblGrid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Ing. Daniela JEŽKOVÁ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466 026 849 / 703 186 969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11"/>
                        </a:rPr>
                        <a:t>daniela.jezkova@crr.cz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87014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778F79F-9DCA-40AF-A5B7-D3F4DC76E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892807"/>
              </p:ext>
            </p:extLst>
          </p:nvPr>
        </p:nvGraphicFramePr>
        <p:xfrm>
          <a:off x="587461" y="5962797"/>
          <a:ext cx="7675563" cy="265533"/>
        </p:xfrm>
        <a:graphic>
          <a:graphicData uri="http://schemas.openxmlformats.org/drawingml/2006/table">
            <a:tbl>
              <a:tblPr/>
              <a:tblGrid>
                <a:gridCol w="2558521">
                  <a:extLst>
                    <a:ext uri="{9D8B030D-6E8A-4147-A177-3AD203B41FA5}">
                      <a16:colId xmlns:a16="http://schemas.microsoft.com/office/drawing/2014/main" val="2611250151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466399006"/>
                    </a:ext>
                  </a:extLst>
                </a:gridCol>
                <a:gridCol w="2558521">
                  <a:extLst>
                    <a:ext uri="{9D8B030D-6E8A-4147-A177-3AD203B41FA5}">
                      <a16:colId xmlns:a16="http://schemas.microsoft.com/office/drawing/2014/main" val="3220923401"/>
                    </a:ext>
                  </a:extLst>
                </a:gridCol>
              </a:tblGrid>
              <a:tr h="265533">
                <a:tc>
                  <a:txBody>
                    <a:bodyPr/>
                    <a:lstStyle/>
                    <a:p>
                      <a:pPr fontAlgn="t"/>
                      <a:r>
                        <a:rPr lang="cs-CZ" sz="1300" b="1" dirty="0">
                          <a:effectLst/>
                        </a:rPr>
                        <a:t>Mgr. Jakub KRÁTKÝ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1300" dirty="0">
                          <a:effectLst/>
                        </a:rPr>
                        <a:t>tel.: 466 026 821 / 703 484 783</a:t>
                      </a: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300" u="none" strike="noStrike" dirty="0">
                          <a:solidFill>
                            <a:srgbClr val="004994"/>
                          </a:solidFill>
                          <a:effectLst/>
                          <a:hlinkClick r:id="rId12"/>
                        </a:rPr>
                        <a:t>jakub.kratky@crr.cz</a:t>
                      </a:r>
                      <a:endParaRPr lang="cs-CZ" sz="1300" dirty="0">
                        <a:effectLst/>
                      </a:endParaRPr>
                    </a:p>
                  </a:txBody>
                  <a:tcPr marL="66383" marR="66383" marT="33192" marB="331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68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62F92FFEF3554EB174E2C9CC01F7CC" ma:contentTypeVersion="2" ma:contentTypeDescription="Create a new document." ma:contentTypeScope="" ma:versionID="0dc87b3b7aebf21688f528c578b51aef">
  <xsd:schema xmlns:xsd="http://www.w3.org/2001/XMLSchema" xmlns:xs="http://www.w3.org/2001/XMLSchema" xmlns:p="http://schemas.microsoft.com/office/2006/metadata/properties" xmlns:ns2="99b465cd-5f2c-4ba6-862d-d97b0b35f160" targetNamespace="http://schemas.microsoft.com/office/2006/metadata/properties" ma:root="true" ma:fieldsID="3c27aad47ff75f0a98087e015cb4c2b1" ns2:_="">
    <xsd:import namespace="99b465cd-5f2c-4ba6-862d-d97b0b35f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465cd-5f2c-4ba6-862d-d97b0b35f1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7AB295-9D9D-41FE-B105-292982D45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3DAC79-0721-4DB3-B271-7C4951DBA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b465cd-5f2c-4ba6-862d-d97b0b35f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676804-6D55-4E77-A4D2-64BF153709E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8651</TotalTime>
  <Words>855</Words>
  <Application>Microsoft Office PowerPoint</Application>
  <PresentationFormat>Předvádění na obrazovce (4:3)</PresentationFormat>
  <Paragraphs>121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sablona_centrum_2016</vt:lpstr>
      <vt:lpstr>CRR template</vt:lpstr>
      <vt:lpstr>Ukončování programu IROP </vt:lpstr>
      <vt:lpstr>Ukončování programu IROP</vt:lpstr>
      <vt:lpstr>Opatření k hladkému ukončení programu ze strany Centra pro regionální rozvoj</vt:lpstr>
      <vt:lpstr>Ukončení projektu do 31.12.2023</vt:lpstr>
      <vt:lpstr>Opatření týkající se veřejných zakázek</vt:lpstr>
      <vt:lpstr>Posunutí projektu za termín 31.12.2023</vt:lpstr>
      <vt:lpstr>Nedokončené projekty</vt:lpstr>
      <vt:lpstr>Nefungující projekty</vt:lpstr>
      <vt:lpstr>     Kontakty na manažery projektu v  oddělení realizace      https://www.crr.cz/kontakty/kontakty-sekce-irop/uo-irop-pardubicky-kraj/    vedoucí oddělení:    manažerky projektů:      rozpočtářka:     administrátor monitorovacího systému: </vt:lpstr>
      <vt:lpstr>Děkujeme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Koblížková Andrea</cp:lastModifiedBy>
  <cp:revision>798</cp:revision>
  <cp:lastPrinted>2020-09-09T05:30:49Z</cp:lastPrinted>
  <dcterms:created xsi:type="dcterms:W3CDTF">2016-05-13T07:19:23Z</dcterms:created>
  <dcterms:modified xsi:type="dcterms:W3CDTF">2023-03-14T13:10:40Z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0x010100F462F92FFEF3554EB174E2C9CC01F7CC</vt:lpwstr>
  </property>
</Properties>
</file>