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69" r:id="rId2"/>
    <p:sldId id="270" r:id="rId3"/>
    <p:sldId id="271" r:id="rId4"/>
    <p:sldId id="277" r:id="rId5"/>
    <p:sldId id="278" r:id="rId6"/>
    <p:sldId id="272" r:id="rId7"/>
    <p:sldId id="279" r:id="rId8"/>
    <p:sldId id="280" r:id="rId9"/>
    <p:sldId id="281" r:id="rId10"/>
    <p:sldId id="282" r:id="rId11"/>
    <p:sldId id="308" r:id="rId12"/>
    <p:sldId id="283" r:id="rId13"/>
    <p:sldId id="284" r:id="rId14"/>
    <p:sldId id="285" r:id="rId15"/>
    <p:sldId id="291" r:id="rId16"/>
    <p:sldId id="290" r:id="rId17"/>
    <p:sldId id="289" r:id="rId18"/>
    <p:sldId id="288" r:id="rId19"/>
    <p:sldId id="309" r:id="rId20"/>
    <p:sldId id="287" r:id="rId21"/>
    <p:sldId id="286" r:id="rId22"/>
    <p:sldId id="310" r:id="rId23"/>
    <p:sldId id="311" r:id="rId24"/>
    <p:sldId id="316" r:id="rId25"/>
    <p:sldId id="329" r:id="rId26"/>
    <p:sldId id="330" r:id="rId27"/>
    <p:sldId id="315" r:id="rId28"/>
    <p:sldId id="314" r:id="rId29"/>
    <p:sldId id="313" r:id="rId30"/>
    <p:sldId id="319" r:id="rId31"/>
    <p:sldId id="317" r:id="rId32"/>
    <p:sldId id="318" r:id="rId33"/>
    <p:sldId id="325" r:id="rId34"/>
    <p:sldId id="320" r:id="rId35"/>
    <p:sldId id="327" r:id="rId36"/>
    <p:sldId id="321" r:id="rId37"/>
    <p:sldId id="322" r:id="rId38"/>
    <p:sldId id="326" r:id="rId39"/>
    <p:sldId id="323" r:id="rId40"/>
    <p:sldId id="324" r:id="rId41"/>
    <p:sldId id="328" r:id="rId42"/>
    <p:sldId id="293" r:id="rId43"/>
    <p:sldId id="292" r:id="rId44"/>
    <p:sldId id="294" r:id="rId45"/>
    <p:sldId id="297" r:id="rId46"/>
    <p:sldId id="296" r:id="rId47"/>
    <p:sldId id="295" r:id="rId48"/>
    <p:sldId id="298" r:id="rId49"/>
    <p:sldId id="300" r:id="rId50"/>
    <p:sldId id="307" r:id="rId51"/>
    <p:sldId id="273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29C"/>
    <a:srgbClr val="0B55A2"/>
    <a:srgbClr val="0C56A4"/>
    <a:srgbClr val="0C56A6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14"/>
    <p:restoredTop sz="86433"/>
  </p:normalViewPr>
  <p:slideViewPr>
    <p:cSldViewPr snapToGrid="0" snapToObjects="1">
      <p:cViewPr varScale="1">
        <p:scale>
          <a:sx n="110" d="100"/>
          <a:sy n="110" d="100"/>
        </p:scale>
        <p:origin x="1164" y="108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8B61CF2-46DE-C141-AA64-5A32E045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ownload.tescosw.cz/crypto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535388" y="1702483"/>
            <a:ext cx="8258240" cy="24222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400" dirty="0">
                <a:solidFill>
                  <a:schemeClr val="bg1"/>
                </a:solidFill>
              </a:rPr>
              <a:t>Žádost o změnu (</a:t>
            </a:r>
            <a:r>
              <a:rPr lang="cs-CZ" sz="5400" dirty="0" err="1">
                <a:solidFill>
                  <a:schemeClr val="bg1"/>
                </a:solidFill>
              </a:rPr>
              <a:t>ŽoZ</a:t>
            </a:r>
            <a:r>
              <a:rPr lang="cs-CZ" sz="5400" dirty="0">
                <a:solidFill>
                  <a:schemeClr val="bg1"/>
                </a:solidFill>
              </a:rPr>
              <a:t>) </a:t>
            </a:r>
            <a:br>
              <a:rPr lang="cs-CZ" sz="5400" dirty="0">
                <a:solidFill>
                  <a:schemeClr val="bg1"/>
                </a:solidFill>
              </a:rPr>
            </a:br>
            <a:r>
              <a:rPr lang="cs-CZ" sz="5400" dirty="0">
                <a:solidFill>
                  <a:schemeClr val="bg1"/>
                </a:solidFill>
              </a:rPr>
              <a:t>a její administrace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A93C5EC-424C-AC4D-B30E-0A1EDBAEB96F}"/>
              </a:ext>
            </a:extLst>
          </p:cNvPr>
          <p:cNvSpPr txBox="1">
            <a:spLocks/>
          </p:cNvSpPr>
          <p:nvPr/>
        </p:nvSpPr>
        <p:spPr>
          <a:xfrm>
            <a:off x="779228" y="5211192"/>
            <a:ext cx="6524625" cy="73581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300" dirty="0">
                <a:solidFill>
                  <a:schemeClr val="bg1"/>
                </a:solidFill>
              </a:rPr>
              <a:t>Ing. Michaela Bouše</a:t>
            </a:r>
          </a:p>
          <a:p>
            <a:r>
              <a:rPr lang="cs-CZ" sz="3300" dirty="0">
                <a:solidFill>
                  <a:schemeClr val="bg1"/>
                </a:solidFill>
              </a:rPr>
              <a:t>Ing. Alice Adámková</a:t>
            </a:r>
            <a:endParaRPr lang="en-US" sz="33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44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127929" y="1717590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127929" y="235890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Žádost o změnu a odůvodnění / 1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9457FC8-030B-4338-BF17-AA9019AE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66" y="1010826"/>
            <a:ext cx="8355144" cy="456013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DF871C2-0302-4D09-B837-B9A3AFCC8ED4}"/>
              </a:ext>
            </a:extLst>
          </p:cNvPr>
          <p:cNvSpPr txBox="1"/>
          <p:nvPr/>
        </p:nvSpPr>
        <p:spPr>
          <a:xfrm>
            <a:off x="414365" y="4527385"/>
            <a:ext cx="2381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V levém menu přejděte na záložku </a:t>
            </a:r>
            <a:r>
              <a:rPr lang="cs-CZ" sz="1600" b="1" dirty="0"/>
              <a:t>Žádost o změnu.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52165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127929" y="1717590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127929" y="169872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Žádost o změnu a odůvodnění / 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D8B4A62-FDB0-440F-A787-9DB673CBBAD2}"/>
              </a:ext>
            </a:extLst>
          </p:cNvPr>
          <p:cNvSpPr txBox="1"/>
          <p:nvPr/>
        </p:nvSpPr>
        <p:spPr>
          <a:xfrm>
            <a:off x="365413" y="3761498"/>
            <a:ext cx="8423292" cy="232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u="sng" dirty="0"/>
              <a:t>Datum účinnosti změny</a:t>
            </a:r>
            <a:r>
              <a:rPr lang="cs-CZ" sz="1600" b="1" dirty="0"/>
              <a:t> </a:t>
            </a:r>
            <a:r>
              <a:rPr lang="cs-CZ" sz="1600" b="1" dirty="0">
                <a:solidFill>
                  <a:srgbClr val="FF0000"/>
                </a:solidFill>
              </a:rPr>
              <a:t>NEVYPLŇUJTE</a:t>
            </a:r>
          </a:p>
          <a:p>
            <a:pPr algn="just"/>
            <a:endParaRPr lang="cs-CZ" sz="1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u="sng" dirty="0"/>
              <a:t>Typ závažnosti změny</a:t>
            </a:r>
            <a:endParaRPr lang="cs-CZ" sz="1600" u="sng" dirty="0"/>
          </a:p>
          <a:p>
            <a:pPr marL="269875" algn="just"/>
            <a:r>
              <a:rPr lang="cs-CZ" sz="1600" dirty="0"/>
              <a:t>Vyplní se </a:t>
            </a:r>
            <a:r>
              <a:rPr lang="cs-CZ" sz="1600" dirty="0">
                <a:solidFill>
                  <a:srgbClr val="FF0000"/>
                </a:solidFill>
              </a:rPr>
              <a:t>automaticky</a:t>
            </a:r>
            <a:r>
              <a:rPr lang="cs-CZ" sz="1600" dirty="0"/>
              <a:t> podle obrazovek zvolených pomocí tlačítka </a:t>
            </a:r>
            <a:r>
              <a:rPr lang="cs-CZ" sz="1600" b="1" dirty="0"/>
              <a:t>Výběr obrazovek pro vykázání změn</a:t>
            </a:r>
            <a:r>
              <a:rPr lang="cs-CZ" sz="1600" dirty="0"/>
              <a:t>. Výběr je možné upravit dle Obecných pravidel - kapitola 16. </a:t>
            </a:r>
          </a:p>
          <a:p>
            <a:pPr marL="269875" algn="just">
              <a:lnSpc>
                <a:spcPct val="80000"/>
              </a:lnSpc>
            </a:pPr>
            <a:r>
              <a:rPr lang="cs-CZ" sz="1600" b="1" dirty="0">
                <a:solidFill>
                  <a:srgbClr val="FF0000"/>
                </a:solidFill>
              </a:rPr>
              <a:t>Je nutné vybrat vždy minimálně jednu obrazovku.</a:t>
            </a:r>
          </a:p>
          <a:p>
            <a:pPr algn="just"/>
            <a:endParaRPr lang="cs-CZ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u="sng" dirty="0"/>
              <a:t>Odůvodnění </a:t>
            </a:r>
            <a:r>
              <a:rPr lang="cs-CZ" sz="1600" b="1" u="sng" dirty="0" err="1"/>
              <a:t>ŽoZ</a:t>
            </a:r>
            <a:endParaRPr lang="cs-CZ" sz="1600" b="1" u="sng" dirty="0"/>
          </a:p>
          <a:p>
            <a:pPr marL="269875" algn="just"/>
            <a:r>
              <a:rPr lang="cs-CZ" sz="1600" dirty="0"/>
              <a:t>Vyplňte </a:t>
            </a:r>
            <a:r>
              <a:rPr lang="cs-CZ" sz="1600" u="sng" dirty="0"/>
              <a:t>podrobný </a:t>
            </a:r>
            <a:r>
              <a:rPr lang="cs-CZ" sz="1600" dirty="0"/>
              <a:t>popis, čeho se změna/změny týkají, tisková sestava pro kontrolu nenačítá všechny data.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52F6D18-56C4-4BFD-ACF8-EFFE2E99E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29" y="1028895"/>
            <a:ext cx="5757530" cy="27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9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5DD816F-1940-4248-8660-D28A569DB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9" y="2130080"/>
            <a:ext cx="6788162" cy="379564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45219" y="293036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Výběr obrazovek do ŽoZ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D72728F-BD34-41F2-900D-BC5B87C656BC}"/>
              </a:ext>
            </a:extLst>
          </p:cNvPr>
          <p:cNvSpPr txBox="1"/>
          <p:nvPr/>
        </p:nvSpPr>
        <p:spPr>
          <a:xfrm>
            <a:off x="3401606" y="862248"/>
            <a:ext cx="514669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dirty="0"/>
              <a:t> Klikněte na tlačítko </a:t>
            </a:r>
            <a:r>
              <a:rPr lang="cs-CZ" sz="1600" b="1" dirty="0"/>
              <a:t>Výběr obrazovek pro vykázání změn</a:t>
            </a:r>
            <a:r>
              <a:rPr lang="cs-CZ" sz="1600" dirty="0"/>
              <a:t>.</a:t>
            </a:r>
            <a:endParaRPr lang="cs-CZ" sz="1600" b="1" dirty="0">
              <a:solidFill>
                <a:srgbClr val="FF0000"/>
              </a:solidFill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/>
              <a:t> </a:t>
            </a:r>
            <a:r>
              <a:rPr lang="cs-CZ" sz="1600" dirty="0"/>
              <a:t>Vyberte potřebné obrazovky, u kterých potřebujete oznámit či navrhnout změnu – fajfka ve čtverečku vpravo vedle názvu obrazovky - a klikněte na tlačítku </a:t>
            </a:r>
            <a:r>
              <a:rPr lang="cs-CZ" sz="1600" b="1" dirty="0"/>
              <a:t>Spustit</a:t>
            </a:r>
            <a:r>
              <a:rPr lang="cs-CZ" sz="1600" dirty="0"/>
              <a:t>.</a:t>
            </a:r>
            <a:endParaRPr lang="cs-CZ" sz="1600" b="1" dirty="0"/>
          </a:p>
          <a:p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98207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127929" y="223623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Odebrání vybrané obrazovky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23BD4D6-B34F-4744-8F6C-BF303478D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8462"/>
            <a:ext cx="9144000" cy="27410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58ED05E-CADB-454B-B1F2-A43C63D1F39B}"/>
              </a:ext>
            </a:extLst>
          </p:cNvPr>
          <p:cNvSpPr txBox="1"/>
          <p:nvPr/>
        </p:nvSpPr>
        <p:spPr>
          <a:xfrm>
            <a:off x="857631" y="4607974"/>
            <a:ext cx="55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EFE8A40-8269-4AC5-A814-24A64FAEA0CB}"/>
              </a:ext>
            </a:extLst>
          </p:cNvPr>
          <p:cNvSpPr txBox="1"/>
          <p:nvPr/>
        </p:nvSpPr>
        <p:spPr>
          <a:xfrm>
            <a:off x="3346831" y="2753774"/>
            <a:ext cx="55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89A4E5E-C0B8-4E82-98BC-BA4056F59B7C}"/>
              </a:ext>
            </a:extLst>
          </p:cNvPr>
          <p:cNvSpPr txBox="1"/>
          <p:nvPr/>
        </p:nvSpPr>
        <p:spPr>
          <a:xfrm>
            <a:off x="2794762" y="4519090"/>
            <a:ext cx="55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C22E95C-CB27-489F-BFFF-34D460513174}"/>
              </a:ext>
            </a:extLst>
          </p:cNvPr>
          <p:cNvSpPr txBox="1"/>
          <p:nvPr/>
        </p:nvSpPr>
        <p:spPr>
          <a:xfrm>
            <a:off x="607545" y="1058327"/>
            <a:ext cx="8199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Pro odebrání obrazovky je nutné na záložce </a:t>
            </a:r>
            <a:r>
              <a:rPr lang="cs-CZ" sz="1800" b="1" dirty="0"/>
              <a:t>Obrazovky žádosti o změnu </a:t>
            </a:r>
            <a:r>
              <a:rPr lang="cs-CZ" sz="1800" dirty="0"/>
              <a:t>vybrat obrazovku a stisknout tlačítko  </a:t>
            </a:r>
            <a:r>
              <a:rPr lang="cs-CZ" sz="1800" b="1" dirty="0"/>
              <a:t>Smazat</a:t>
            </a:r>
            <a:r>
              <a:rPr lang="cs-CZ" sz="18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05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82619" y="282447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Provázané obrazovky ŽoZ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810BA9E-AAA6-42D1-84A5-27FEEBE6E923}"/>
              </a:ext>
            </a:extLst>
          </p:cNvPr>
          <p:cNvSpPr txBox="1"/>
          <p:nvPr/>
        </p:nvSpPr>
        <p:spPr>
          <a:xfrm>
            <a:off x="294534" y="1089032"/>
            <a:ext cx="854466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cs-CZ" sz="1600" dirty="0"/>
              <a:t>Je nutné zpřístupnit </a:t>
            </a:r>
            <a:r>
              <a:rPr lang="cs-CZ" sz="1600" b="1" dirty="0"/>
              <a:t>„nadřízenou“</a:t>
            </a:r>
            <a:r>
              <a:rPr lang="cs-CZ" sz="1600" dirty="0"/>
              <a:t> a </a:t>
            </a:r>
            <a:r>
              <a:rPr lang="cs-CZ" sz="1600" b="1" dirty="0"/>
              <a:t>„podřízenou“ obrazovku </a:t>
            </a:r>
            <a:r>
              <a:rPr lang="cs-CZ" sz="1600" dirty="0"/>
              <a:t>a vždy nejprve provést změnu (alespoň formální) na „nadřízené“ záložce (obrazovce) – pomocí tlačítka </a:t>
            </a:r>
            <a:r>
              <a:rPr lang="cs-CZ" sz="1600" b="1" dirty="0"/>
              <a:t>Vykázat změnu</a:t>
            </a:r>
            <a:r>
              <a:rPr lang="cs-CZ" sz="1600" dirty="0"/>
              <a:t> nebo </a:t>
            </a:r>
            <a:r>
              <a:rPr lang="cs-CZ" sz="1600" b="1" dirty="0"/>
              <a:t>Nový záznam</a:t>
            </a:r>
            <a:r>
              <a:rPr lang="cs-CZ" sz="1600" dirty="0"/>
              <a:t>. Teprve poté se k editaci zpřístupní „podřízená“ záložka.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21BE898-635D-4216-B1F6-A6B696583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754893"/>
              </p:ext>
            </p:extLst>
          </p:nvPr>
        </p:nvGraphicFramePr>
        <p:xfrm>
          <a:off x="374469" y="1889741"/>
          <a:ext cx="8469862" cy="2330015"/>
        </p:xfrm>
        <a:graphic>
          <a:graphicData uri="http://schemas.openxmlformats.org/drawingml/2006/table">
            <a:tbl>
              <a:tblPr/>
              <a:tblGrid>
                <a:gridCol w="3268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1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effectLst/>
                          <a:latin typeface="+mn-lt"/>
                        </a:rPr>
                        <a:t>Typ změny</a:t>
                      </a:r>
                    </a:p>
                  </a:txBody>
                  <a:tcPr marL="9453" marR="9453" marT="9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effectLst/>
                          <a:latin typeface="+mn-lt"/>
                        </a:rPr>
                        <a:t>Výběr obrazovek k editaci</a:t>
                      </a:r>
                    </a:p>
                  </a:txBody>
                  <a:tcPr marL="9453" marR="9453" marT="9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Změna finančních dat/změna počtu etap</a:t>
                      </a:r>
                    </a:p>
                  </a:txBody>
                  <a:tcPr marL="9453" marR="9453" marT="9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Etapy, Rozpočet, Přehled zdrojů financování</a:t>
                      </a: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, Finanční plán</a:t>
                      </a:r>
                    </a:p>
                  </a:txBody>
                  <a:tcPr marL="9453" marR="9453" marT="9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Navázání etapy na finanční plán</a:t>
                      </a:r>
                    </a:p>
                  </a:txBody>
                  <a:tcPr marL="9453" marR="9453" marT="9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effectLst/>
                          <a:latin typeface="+mn-lt"/>
                        </a:rPr>
                        <a:t>Etapy, Rozpočet, Přehled zdrojů financování</a:t>
                      </a: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, Finanční plán</a:t>
                      </a:r>
                    </a:p>
                  </a:txBody>
                  <a:tcPr marL="9453" marR="9453" marT="9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Změna harmonogramu realizace projektu</a:t>
                      </a:r>
                    </a:p>
                  </a:txBody>
                  <a:tcPr marL="9453" marR="9453" marT="9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Projekt, </a:t>
                      </a:r>
                      <a:r>
                        <a:rPr lang="cs-CZ" sz="1100" b="1" i="0" u="none" strike="noStrike" dirty="0">
                          <a:effectLst/>
                          <a:latin typeface="+mn-lt"/>
                        </a:rPr>
                        <a:t>Etapy, Rozpočet, Přehled zdrojů financování</a:t>
                      </a: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, Finanční plán, Indikátory</a:t>
                      </a:r>
                    </a:p>
                  </a:txBody>
                  <a:tcPr marL="9453" marR="9453" marT="9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Změna/doplnění účtu žadatele/zřizovatele</a:t>
                      </a:r>
                    </a:p>
                  </a:txBody>
                  <a:tcPr marL="9453" marR="9453" marT="9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effectLst/>
                          <a:latin typeface="+mn-lt"/>
                        </a:rPr>
                        <a:t>Subjekty projektu</a:t>
                      </a: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, Účty subjektu</a:t>
                      </a:r>
                    </a:p>
                  </a:txBody>
                  <a:tcPr marL="9453" marR="9453" marT="9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Změna statutárního zástupce</a:t>
                      </a:r>
                    </a:p>
                  </a:txBody>
                  <a:tcPr marL="9453" marR="9453" marT="9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>
                          <a:effectLst/>
                          <a:latin typeface="+mn-lt"/>
                        </a:rPr>
                        <a:t>Subjekty projektu</a:t>
                      </a:r>
                      <a:r>
                        <a:rPr lang="pl-PL" sz="1100" b="0" i="0" u="none" strike="noStrike" dirty="0">
                          <a:effectLst/>
                          <a:latin typeface="+mn-lt"/>
                        </a:rPr>
                        <a:t>, Osoby subjektu, Dokumenty</a:t>
                      </a:r>
                    </a:p>
                  </a:txBody>
                  <a:tcPr marL="9453" marR="9453" marT="9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4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Doplnění veřejné podpory</a:t>
                      </a:r>
                    </a:p>
                  </a:txBody>
                  <a:tcPr marL="9453" marR="9453" marT="9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effectLst/>
                          <a:latin typeface="+mn-lt"/>
                        </a:rPr>
                        <a:t>Subjekty projektu</a:t>
                      </a: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, Veřejná podpora</a:t>
                      </a:r>
                    </a:p>
                  </a:txBody>
                  <a:tcPr marL="9453" marR="9453" marT="9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4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Doložení příloh (stavební povolení, apod.)</a:t>
                      </a:r>
                    </a:p>
                  </a:txBody>
                  <a:tcPr marL="9453" marR="9453" marT="94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effectLst/>
                          <a:latin typeface="+mn-lt"/>
                        </a:rPr>
                        <a:t>Dokumenty (</a:t>
                      </a:r>
                      <a:r>
                        <a:rPr lang="pl-PL" sz="1100" b="1" i="0" u="none" strike="noStrike" dirty="0">
                          <a:effectLst/>
                          <a:latin typeface="+mn-lt"/>
                        </a:rPr>
                        <a:t>nikoli </a:t>
                      </a:r>
                      <a:r>
                        <a:rPr lang="pl-PL" sz="1100" b="0" i="0" u="none" strike="noStrike" dirty="0">
                          <a:effectLst/>
                          <a:latin typeface="+mn-lt"/>
                        </a:rPr>
                        <a:t>Dokumenty k ŽoZ)!</a:t>
                      </a:r>
                    </a:p>
                  </a:txBody>
                  <a:tcPr marL="9453" marR="9453" marT="9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56BC4EE1-8848-47F3-9CEA-E9FF7338CC60}"/>
              </a:ext>
            </a:extLst>
          </p:cNvPr>
          <p:cNvSpPr/>
          <p:nvPr/>
        </p:nvSpPr>
        <p:spPr>
          <a:xfrm>
            <a:off x="294534" y="4510381"/>
            <a:ext cx="561619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POZOR !!! </a:t>
            </a:r>
          </a:p>
          <a:p>
            <a:pPr algn="just">
              <a:lnSpc>
                <a:spcPct val="80000"/>
              </a:lnSpc>
            </a:pPr>
            <a:r>
              <a:rPr lang="cs-CZ" sz="1600" dirty="0"/>
              <a:t>Přílohy k žádostem o změnu dokládejte na záložku      </a:t>
            </a:r>
            <a:r>
              <a:rPr lang="cs-CZ" sz="1600" b="1" dirty="0"/>
              <a:t>Dokumenty</a:t>
            </a:r>
            <a:r>
              <a:rPr lang="cs-CZ" sz="1600" dirty="0"/>
              <a:t>, kterou si musíte vybrat přes tlačítko „Výběr obrazovek pro vykázání změn“</a:t>
            </a:r>
            <a:r>
              <a:rPr lang="cs-CZ" sz="1600" b="1" dirty="0"/>
              <a:t> </a:t>
            </a:r>
            <a:r>
              <a:rPr lang="cs-CZ" sz="1600" dirty="0"/>
              <a:t>(</a:t>
            </a:r>
            <a:r>
              <a:rPr lang="cs-CZ" sz="1600" u="sng" dirty="0"/>
              <a:t>nikoli na záložku </a:t>
            </a:r>
            <a:r>
              <a:rPr lang="cs-CZ" sz="1600" b="1" dirty="0"/>
              <a:t>Dokumenty pro ŽoZ</a:t>
            </a:r>
            <a:r>
              <a:rPr lang="cs-CZ" sz="1600" dirty="0"/>
              <a:t>).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80B2330-77C1-421B-9A9B-418959B6E11C}"/>
              </a:ext>
            </a:extLst>
          </p:cNvPr>
          <p:cNvPicPr/>
          <p:nvPr/>
        </p:nvPicPr>
        <p:blipFill rotWithShape="1">
          <a:blip r:embed="rId2"/>
          <a:srcRect l="11530" t="32715" r="76017" b="50245"/>
          <a:stretch/>
        </p:blipFill>
        <p:spPr bwMode="auto">
          <a:xfrm>
            <a:off x="6063539" y="4337201"/>
            <a:ext cx="2787163" cy="1315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E305EE5-D299-4E44-B702-0102B50FADC2}"/>
              </a:ext>
            </a:extLst>
          </p:cNvPr>
          <p:cNvCxnSpPr>
            <a:cxnSpLocks/>
          </p:cNvCxnSpPr>
          <p:nvPr/>
        </p:nvCxnSpPr>
        <p:spPr>
          <a:xfrm>
            <a:off x="6224777" y="4994977"/>
            <a:ext cx="2180992" cy="9528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EC34789-BD8E-4834-A5E8-AF8B03C4BE28}"/>
              </a:ext>
            </a:extLst>
          </p:cNvPr>
          <p:cNvCxnSpPr>
            <a:cxnSpLocks/>
          </p:cNvCxnSpPr>
          <p:nvPr/>
        </p:nvCxnSpPr>
        <p:spPr>
          <a:xfrm flipV="1">
            <a:off x="6308813" y="4994977"/>
            <a:ext cx="2097102" cy="9297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19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583789" y="152899"/>
            <a:ext cx="8046720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Vytváření nových záznamů na vybraných obrazovkách ŽoZ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63FFD60-5E85-466F-A19E-176209CAF176}"/>
              </a:ext>
            </a:extLst>
          </p:cNvPr>
          <p:cNvSpPr txBox="1"/>
          <p:nvPr/>
        </p:nvSpPr>
        <p:spPr>
          <a:xfrm>
            <a:off x="183137" y="1132832"/>
            <a:ext cx="22062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/>
              <a:t>Na příslušné záložce kliknete na tlačítko </a:t>
            </a:r>
          </a:p>
          <a:p>
            <a:r>
              <a:rPr lang="cs-CZ" sz="1500" b="1" dirty="0"/>
              <a:t>Nový záznam</a:t>
            </a:r>
            <a:r>
              <a:rPr lang="cs-CZ" sz="1500" dirty="0"/>
              <a:t> a vyplníte zpřístupněné položky.</a:t>
            </a:r>
          </a:p>
          <a:p>
            <a:pPr algn="just"/>
            <a:endParaRPr lang="cs-CZ" sz="1500" dirty="0"/>
          </a:p>
          <a:p>
            <a:r>
              <a:rPr lang="cs-CZ" sz="1500" dirty="0"/>
              <a:t>V poli </a:t>
            </a:r>
            <a:r>
              <a:rPr lang="cs-CZ" sz="1500" b="1" dirty="0"/>
              <a:t>Akce prováděná se záznamem</a:t>
            </a:r>
            <a:r>
              <a:rPr lang="cs-CZ" sz="1500" dirty="0"/>
              <a:t> bude hodnota </a:t>
            </a:r>
            <a:r>
              <a:rPr lang="cs-CZ" sz="1500" b="1" dirty="0"/>
              <a:t>Záznam vytvořen</a:t>
            </a:r>
            <a:r>
              <a:rPr lang="cs-CZ" sz="1500" dirty="0"/>
              <a:t>. </a:t>
            </a:r>
          </a:p>
          <a:p>
            <a:endParaRPr lang="cs-CZ" sz="1500" dirty="0"/>
          </a:p>
          <a:p>
            <a:r>
              <a:rPr lang="cs-CZ" sz="1500" dirty="0"/>
              <a:t>Na některých obrazovkách tuto hodnotu doplní systém, na některých je potřeba vybrat ji z číselníku</a:t>
            </a:r>
            <a:r>
              <a:rPr lang="cs-CZ" sz="1400" dirty="0"/>
              <a:t>.</a:t>
            </a:r>
            <a:endParaRPr lang="cs-CZ" sz="15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27F5C67-9AEE-4E96-8A5F-AC2FACE6C873}"/>
              </a:ext>
            </a:extLst>
          </p:cNvPr>
          <p:cNvPicPr/>
          <p:nvPr/>
        </p:nvPicPr>
        <p:blipFill rotWithShape="1">
          <a:blip r:embed="rId2"/>
          <a:srcRect l="13303" t="21694" r="39517" b="13532"/>
          <a:stretch/>
        </p:blipFill>
        <p:spPr bwMode="auto">
          <a:xfrm>
            <a:off x="2389343" y="1090775"/>
            <a:ext cx="6406314" cy="4129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453D3F1-0B1A-413B-9CDE-0D2D5933BC47}"/>
              </a:ext>
            </a:extLst>
          </p:cNvPr>
          <p:cNvSpPr txBox="1"/>
          <p:nvPr/>
        </p:nvSpPr>
        <p:spPr>
          <a:xfrm>
            <a:off x="183137" y="5442394"/>
            <a:ext cx="8673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b="1" dirty="0">
                <a:solidFill>
                  <a:srgbClr val="FF0000"/>
                </a:solidFill>
              </a:rPr>
              <a:t>POZOR!!! </a:t>
            </a:r>
            <a:r>
              <a:rPr lang="cs-CZ" sz="1500" dirty="0"/>
              <a:t>V případě provázaných obrazovek je nutné nejprve provést změnu (alespoň formální) na „nadřízené“ záložce, teprve poté se na „podřízené“ záložce zpřístupní tlačítko </a:t>
            </a:r>
            <a:r>
              <a:rPr lang="cs-CZ" sz="1500" b="1" dirty="0"/>
              <a:t>Nový záznam</a:t>
            </a:r>
            <a:r>
              <a:rPr lang="cs-CZ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7720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0F1478BA-BD44-4F52-B9F2-A63752774770}"/>
              </a:ext>
            </a:extLst>
          </p:cNvPr>
          <p:cNvSpPr txBox="1">
            <a:spLocks/>
          </p:cNvSpPr>
          <p:nvPr/>
        </p:nvSpPr>
        <p:spPr>
          <a:xfrm>
            <a:off x="620967" y="114915"/>
            <a:ext cx="7902065" cy="8223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Úprava původních záznamů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06A25FE-F68E-460E-A36B-FF51E76D49D3}"/>
              </a:ext>
            </a:extLst>
          </p:cNvPr>
          <p:cNvSpPr/>
          <p:nvPr/>
        </p:nvSpPr>
        <p:spPr>
          <a:xfrm>
            <a:off x="281991" y="609032"/>
            <a:ext cx="8580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dirty="0"/>
              <a:t>V případě, že chcete provést úpravu/doplnění již existujících záznamů, vyberte si na příslušné záložce v tabulce konkrétní záznam, který chcete upravit (kliknutím se zeleně označí), a stiskněte tlačítko </a:t>
            </a:r>
            <a:r>
              <a:rPr lang="cs-CZ" sz="1600" b="1" dirty="0"/>
              <a:t>Vykázat změnu</a:t>
            </a:r>
            <a:r>
              <a:rPr lang="cs-CZ" sz="1600" dirty="0"/>
              <a:t>. Záznam se zobrazí v sekci editovatelných.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91AE1A5-CE36-426D-8712-5B93C4DD3073}"/>
              </a:ext>
            </a:extLst>
          </p:cNvPr>
          <p:cNvSpPr/>
          <p:nvPr/>
        </p:nvSpPr>
        <p:spPr>
          <a:xfrm>
            <a:off x="5897462" y="1675672"/>
            <a:ext cx="29645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V poli </a:t>
            </a:r>
            <a:r>
              <a:rPr lang="cs-CZ" sz="1600" b="1" dirty="0"/>
              <a:t>Akce prováděná se záznamem</a:t>
            </a:r>
            <a:r>
              <a:rPr lang="cs-CZ" sz="1600" dirty="0"/>
              <a:t> musí být hodnota </a:t>
            </a:r>
            <a:r>
              <a:rPr lang="cs-CZ" sz="1600" b="1" dirty="0"/>
              <a:t>Záznam upraven</a:t>
            </a:r>
            <a:r>
              <a:rPr lang="cs-CZ" sz="1600" dirty="0"/>
              <a:t>.</a:t>
            </a:r>
          </a:p>
          <a:p>
            <a:pPr algn="just"/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Následně je možné zadat do editovatelných polí hodnoty a záznam uložit.</a:t>
            </a:r>
          </a:p>
          <a:p>
            <a:pPr algn="just"/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Tyto hodnoty budou po schválení ŽoZ přeneseny na projekt.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0B71752-A9AC-46DC-AFB5-F693A65AE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8" y="1464456"/>
            <a:ext cx="5275223" cy="489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92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8C1607F1-5A90-40D5-B48C-ACA09814F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3414"/>
            <a:ext cx="9144000" cy="388278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562062" y="1115736"/>
            <a:ext cx="8078599" cy="48991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151915" y="193694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Odstranění původních záznamů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1C6AE2E-3226-499F-B873-238DBCDA40FA}"/>
              </a:ext>
            </a:extLst>
          </p:cNvPr>
          <p:cNvSpPr/>
          <p:nvPr/>
        </p:nvSpPr>
        <p:spPr>
          <a:xfrm>
            <a:off x="162075" y="5095217"/>
            <a:ext cx="88785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POZOR!!!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Tlačítko </a:t>
            </a:r>
            <a:r>
              <a:rPr lang="cs-CZ" sz="1600" b="1" dirty="0"/>
              <a:t>Smazat záznam </a:t>
            </a:r>
            <a:r>
              <a:rPr lang="cs-CZ" sz="1600" dirty="0"/>
              <a:t>slouží ke smazání záznamu vytvořeného na žádosti o změnu. Takový záznam nebude součástí ŽoZ.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Nastavení hodnoty </a:t>
            </a:r>
            <a:r>
              <a:rPr lang="cs-CZ" sz="1600" b="1" dirty="0"/>
              <a:t>Záznam smazán </a:t>
            </a:r>
            <a:r>
              <a:rPr lang="cs-CZ" sz="1600" dirty="0"/>
              <a:t>slouží ke smazání záznamu na projektu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359A29B-CE57-41A9-980B-BE7944D741A5}"/>
              </a:ext>
            </a:extLst>
          </p:cNvPr>
          <p:cNvSpPr/>
          <p:nvPr/>
        </p:nvSpPr>
        <p:spPr>
          <a:xfrm>
            <a:off x="4360856" y="958207"/>
            <a:ext cx="46797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Pokud chcete již existující záznam odstranit, vyberete ho a stiskněte tlačítko </a:t>
            </a:r>
            <a:r>
              <a:rPr lang="cs-CZ" sz="1600" b="1" dirty="0"/>
              <a:t>Vykázat změnu</a:t>
            </a:r>
            <a:r>
              <a:rPr lang="cs-CZ" sz="1600" dirty="0"/>
              <a:t> (předchozí obrázek).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 číselníku vyberte hodnotu </a:t>
            </a:r>
            <a:r>
              <a:rPr lang="cs-CZ" sz="1600" b="1" dirty="0"/>
              <a:t>Záznam smazán</a:t>
            </a:r>
            <a:r>
              <a:rPr lang="cs-CZ" sz="1600" dirty="0"/>
              <a:t>.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A39493D1-7D09-4B55-BF94-83774600FE08}"/>
              </a:ext>
            </a:extLst>
          </p:cNvPr>
          <p:cNvCxnSpPr/>
          <p:nvPr/>
        </p:nvCxnSpPr>
        <p:spPr>
          <a:xfrm flipH="1" flipV="1">
            <a:off x="1409350" y="2834667"/>
            <a:ext cx="469784" cy="226583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782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45219" y="221469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Finanční plán / 1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52836A6-F78E-4A9C-BF83-40E25DDF38F0}"/>
              </a:ext>
            </a:extLst>
          </p:cNvPr>
          <p:cNvSpPr txBox="1"/>
          <p:nvPr/>
        </p:nvSpPr>
        <p:spPr>
          <a:xfrm>
            <a:off x="183136" y="880554"/>
            <a:ext cx="8960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/>
              <a:t>Pro provedení úpravy na záložce „Finanční plán“ je potřeba nejprve provést změnu na provázaných záložkách  </a:t>
            </a:r>
            <a:r>
              <a:rPr lang="cs-CZ" sz="1500" b="1" dirty="0"/>
              <a:t>Rozpočet</a:t>
            </a:r>
            <a:r>
              <a:rPr lang="cs-CZ" sz="1500" dirty="0"/>
              <a:t> a </a:t>
            </a:r>
            <a:r>
              <a:rPr lang="cs-CZ" sz="1500" b="1" dirty="0"/>
              <a:t>Přehled zdrojů financování</a:t>
            </a:r>
            <a:r>
              <a:rPr lang="cs-CZ" sz="1500" dirty="0"/>
              <a:t>, do té doby </a:t>
            </a:r>
            <a:r>
              <a:rPr lang="cs-CZ" sz="1500" u="sng" dirty="0"/>
              <a:t>není záložka </a:t>
            </a:r>
            <a:r>
              <a:rPr lang="cs-CZ" sz="1500" b="1" dirty="0"/>
              <a:t>Finanční plán</a:t>
            </a:r>
            <a:r>
              <a:rPr lang="cs-CZ" sz="1500" u="sng" dirty="0"/>
              <a:t> aktivní</a:t>
            </a:r>
            <a:r>
              <a:rPr lang="cs-CZ" sz="1500" b="1" u="sng" dirty="0"/>
              <a:t>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B0FD3EA-344E-4D3A-9C31-5E38256417CA}"/>
              </a:ext>
            </a:extLst>
          </p:cNvPr>
          <p:cNvSpPr txBox="1"/>
          <p:nvPr/>
        </p:nvSpPr>
        <p:spPr>
          <a:xfrm>
            <a:off x="7246999" y="1767006"/>
            <a:ext cx="161471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/>
              <a:t>Pro editaci rozpočtu je na záložce </a:t>
            </a:r>
            <a:r>
              <a:rPr lang="cs-CZ" sz="1500" b="1" dirty="0"/>
              <a:t>Rozpočet</a:t>
            </a:r>
            <a:r>
              <a:rPr lang="cs-CZ" sz="1500" dirty="0"/>
              <a:t> potřebné označit rozpočet a stisknout tlačítko </a:t>
            </a:r>
            <a:r>
              <a:rPr lang="cs-CZ" sz="1500" b="1" dirty="0"/>
              <a:t>Vykázat změnu</a:t>
            </a:r>
            <a:r>
              <a:rPr lang="cs-CZ" sz="1500" dirty="0"/>
              <a:t> - vytvoří se kopie rozpočtu. </a:t>
            </a:r>
          </a:p>
          <a:p>
            <a:endParaRPr lang="cs-CZ" sz="1500" dirty="0"/>
          </a:p>
          <a:p>
            <a:r>
              <a:rPr lang="cs-CZ" sz="1500" dirty="0"/>
              <a:t>Po úpravě rozpočtu proveďte rozpad financování a poté upravte finanční plán.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D98D19B-7456-4C78-81AA-FE6A60866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88" y="1767006"/>
            <a:ext cx="6978824" cy="4009250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78E72C10-7C35-42FF-B2DF-F80635C9E3C2}"/>
              </a:ext>
            </a:extLst>
          </p:cNvPr>
          <p:cNvCxnSpPr/>
          <p:nvPr/>
        </p:nvCxnSpPr>
        <p:spPr>
          <a:xfrm>
            <a:off x="2382473" y="6048874"/>
            <a:ext cx="16442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158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45219" y="227560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Finanční plán / 2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9197BBD-CE31-4FD8-850D-A3AC12B91F74}"/>
              </a:ext>
            </a:extLst>
          </p:cNvPr>
          <p:cNvSpPr/>
          <p:nvPr/>
        </p:nvSpPr>
        <p:spPr>
          <a:xfrm>
            <a:off x="433352" y="877788"/>
            <a:ext cx="7933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Po rozpadu financí systém zpřístupní záložku </a:t>
            </a:r>
            <a:r>
              <a:rPr lang="cs-CZ" sz="1600" b="1" dirty="0"/>
              <a:t>Finanční plán</a:t>
            </a:r>
            <a:r>
              <a:rPr lang="cs-CZ" sz="1600" dirty="0"/>
              <a:t>.</a:t>
            </a:r>
          </a:p>
          <a:p>
            <a:r>
              <a:rPr lang="cs-CZ" sz="1600" dirty="0"/>
              <a:t>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A9DB285-EE96-47DB-AD84-B8CC7E396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952" y="1674396"/>
            <a:ext cx="6644849" cy="336984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ED6F45B-48C9-48D5-B2D9-A760193ED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52" y="4433856"/>
            <a:ext cx="2181529" cy="1705213"/>
          </a:xfrm>
          <a:prstGeom prst="rect">
            <a:avLst/>
          </a:prstGeom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B7F4A4AC-87FE-4F23-9FE0-FBC9FA498AEE}"/>
              </a:ext>
            </a:extLst>
          </p:cNvPr>
          <p:cNvCxnSpPr>
            <a:cxnSpLocks/>
          </p:cNvCxnSpPr>
          <p:nvPr/>
        </p:nvCxnSpPr>
        <p:spPr>
          <a:xfrm flipH="1">
            <a:off x="2122415" y="4874004"/>
            <a:ext cx="711922" cy="7550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11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B42D28B-9663-9C4B-B889-DF93729E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24DD861-68A1-954C-99B1-26C72E8C314F}"/>
              </a:ext>
            </a:extLst>
          </p:cNvPr>
          <p:cNvSpPr txBox="1">
            <a:spLocks/>
          </p:cNvSpPr>
          <p:nvPr/>
        </p:nvSpPr>
        <p:spPr>
          <a:xfrm>
            <a:off x="1075489" y="1222878"/>
            <a:ext cx="7158440" cy="441224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700" dirty="0"/>
              <a:t>Žadatel má povinnost oznámit změny, které v projektu nastanou v době mezi podáním žádosti o podporu a ukončením udržitelnosti projektu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3" indent="0" algn="just">
              <a:buNone/>
            </a:pPr>
            <a:r>
              <a:rPr lang="cs-CZ" sz="2000" b="1" dirty="0">
                <a:solidFill>
                  <a:schemeClr val="tx2"/>
                </a:solidFill>
              </a:rPr>
              <a:t>      Změny iniciované žadatelem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700" dirty="0"/>
              <a:t>Neplánované změny je příjemce povinen ohlásit neprodleně, jakmile nastanou.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700" dirty="0"/>
              <a:t>Změny, které mají vliv na plnění PA a Podmínek musí být ohlášeny před vlastní realizací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700" dirty="0" err="1"/>
              <a:t>ŽoZ</a:t>
            </a:r>
            <a:r>
              <a:rPr lang="cs-CZ" sz="1700" dirty="0"/>
              <a:t>, které nemají vliv na plnění PA/ŘD a Podmínek, příjemce podá před podáním nejbližší </a:t>
            </a:r>
            <a:r>
              <a:rPr lang="cs-CZ" sz="1700" dirty="0" err="1"/>
              <a:t>ZoR</a:t>
            </a:r>
            <a:r>
              <a:rPr lang="cs-CZ" sz="1700" dirty="0"/>
              <a:t> projektu nebo </a:t>
            </a:r>
            <a:r>
              <a:rPr lang="cs-CZ" sz="1700" dirty="0" err="1"/>
              <a:t>ZoU</a:t>
            </a:r>
            <a:r>
              <a:rPr lang="cs-CZ" sz="1700" dirty="0"/>
              <a:t> projektu za období, ve kterém změna nastala.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			 </a:t>
            </a:r>
            <a:r>
              <a:rPr lang="cs-CZ" sz="2000" b="1" dirty="0">
                <a:solidFill>
                  <a:schemeClr val="tx2"/>
                </a:solidFill>
              </a:rPr>
              <a:t>Změny iniciované Centrem/ŘO IROP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dirty="0"/>
              <a:t>Zjištění formální chyby  (nesoulad FP a rozpočtu, VP, indikátory, navázání etap)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dirty="0"/>
              <a:t>Změny v projektu v zájmu příjemce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68E24D-3781-724A-AB9B-E8D90906EF30}"/>
              </a:ext>
            </a:extLst>
          </p:cNvPr>
          <p:cNvSpPr txBox="1">
            <a:spLocks/>
          </p:cNvSpPr>
          <p:nvPr/>
        </p:nvSpPr>
        <p:spPr>
          <a:xfrm>
            <a:off x="1127929" y="303209"/>
            <a:ext cx="7053560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solidFill>
                  <a:srgbClr val="FF0000"/>
                </a:solidFill>
              </a:rPr>
              <a:t>Žádosti o změnu (</a:t>
            </a:r>
            <a:r>
              <a:rPr lang="cs-CZ" sz="2600" dirty="0" err="1">
                <a:solidFill>
                  <a:srgbClr val="FF0000"/>
                </a:solidFill>
              </a:rPr>
              <a:t>ŽoZ</a:t>
            </a:r>
            <a:r>
              <a:rPr lang="cs-CZ" sz="2600" dirty="0">
                <a:solidFill>
                  <a:srgbClr val="FF0000"/>
                </a:solidFill>
              </a:rPr>
              <a:t>)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2A70B42F-8EE3-46D6-8425-3C4E93BE61E3}"/>
              </a:ext>
            </a:extLst>
          </p:cNvPr>
          <p:cNvSpPr/>
          <p:nvPr/>
        </p:nvSpPr>
        <p:spPr>
          <a:xfrm>
            <a:off x="1466507" y="4446531"/>
            <a:ext cx="896644" cy="3728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16A60AA7-D136-4979-AD27-C3C9AEB2B575}"/>
              </a:ext>
            </a:extLst>
          </p:cNvPr>
          <p:cNvSpPr/>
          <p:nvPr/>
        </p:nvSpPr>
        <p:spPr>
          <a:xfrm>
            <a:off x="1466507" y="2038607"/>
            <a:ext cx="896644" cy="3728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02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164420" y="214209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Finanční plán / 3  (navázání etapy)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30C781B-922B-471F-89E1-C2AC09D12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10" y="1162789"/>
            <a:ext cx="7457382" cy="489793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CF4219A-54E8-4DC5-B499-958EE4D04D1F}"/>
              </a:ext>
            </a:extLst>
          </p:cNvPr>
          <p:cNvSpPr txBox="1"/>
          <p:nvPr/>
        </p:nvSpPr>
        <p:spPr>
          <a:xfrm>
            <a:off x="962510" y="4497926"/>
            <a:ext cx="41407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Vyberte příslušnou etapu a záznam uložte.</a:t>
            </a:r>
          </a:p>
        </p:txBody>
      </p:sp>
    </p:spTree>
    <p:extLst>
      <p:ext uri="{BB962C8B-B14F-4D97-AF65-F5344CB8AC3E}">
        <p14:creationId xmlns:p14="http://schemas.microsoft.com/office/powerpoint/2010/main" val="2073144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683568" y="1259705"/>
            <a:ext cx="7680511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/>
              <a:t>Pro editaci záložky </a:t>
            </a:r>
            <a:r>
              <a:rPr lang="cs-CZ" sz="1600" b="1" dirty="0"/>
              <a:t>Účty subjektu</a:t>
            </a:r>
            <a:r>
              <a:rPr lang="cs-CZ" sz="1600" dirty="0"/>
              <a:t> je nutno vybrat nejen tuto záložku, ale i záložku </a:t>
            </a:r>
            <a:r>
              <a:rPr lang="cs-CZ" sz="1600" b="1" dirty="0"/>
              <a:t>Subjekty projektu</a:t>
            </a:r>
            <a:r>
              <a:rPr lang="cs-CZ" sz="1600" dirty="0"/>
              <a:t>.</a:t>
            </a:r>
          </a:p>
          <a:p>
            <a:pPr algn="just"/>
            <a:endParaRPr lang="cs-CZ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/>
              <a:t>Účet subjektu nelze mazat. Pokud potřebujete zadat nový účet </a:t>
            </a:r>
            <a:br>
              <a:rPr lang="cs-CZ" sz="1600" dirty="0"/>
            </a:br>
            <a:r>
              <a:rPr lang="cs-CZ" sz="1600" dirty="0"/>
              <a:t>a starý zneplatnit, vykažte na původním účtu změnu a zadejte </a:t>
            </a:r>
            <a:br>
              <a:rPr lang="cs-CZ" sz="1600" dirty="0"/>
            </a:br>
            <a:r>
              <a:rPr lang="cs-CZ" sz="1600" dirty="0"/>
              <a:t>u něj </a:t>
            </a:r>
            <a:r>
              <a:rPr lang="cs-CZ" sz="1600" b="1" dirty="0"/>
              <a:t>záznam smazán</a:t>
            </a:r>
            <a:r>
              <a:rPr lang="cs-CZ" sz="1600" dirty="0"/>
              <a:t>, současně zadejte nový záznam s platným účtem.</a:t>
            </a:r>
          </a:p>
          <a:p>
            <a:pPr algn="just"/>
            <a:endParaRPr lang="cs-CZ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/>
              <a:t>Po schválení ŽoZ bude starý účet veden jako neplatný.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45219" y="237503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Účet subjektu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69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38BAE69-30F8-40BB-9B16-32E3AC3D0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9A33681C-B9D0-4BF9-825D-0A6AC3351260}"/>
              </a:ext>
            </a:extLst>
          </p:cNvPr>
          <p:cNvSpPr txBox="1">
            <a:spLocks/>
          </p:cNvSpPr>
          <p:nvPr/>
        </p:nvSpPr>
        <p:spPr>
          <a:xfrm>
            <a:off x="228618" y="285128"/>
            <a:ext cx="8686763" cy="8331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Změna iniciovaná ze strany ZS či ŘO </a:t>
            </a:r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F3988254-CEDA-417F-977A-D8529EF099E2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27BD98D-7DCC-4E39-B364-7FCE7B956417}"/>
              </a:ext>
            </a:extLst>
          </p:cNvPr>
          <p:cNvSpPr txBox="1"/>
          <p:nvPr/>
        </p:nvSpPr>
        <p:spPr>
          <a:xfrm>
            <a:off x="1522602" y="2711644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1.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4A21BE7-317D-4F6B-9752-D6FDBDC5DDBC}"/>
              </a:ext>
            </a:extLst>
          </p:cNvPr>
          <p:cNvPicPr/>
          <p:nvPr/>
        </p:nvPicPr>
        <p:blipFill>
          <a:blip r:embed="rId2"/>
          <a:srcRect l="4103" t="37729" r="56661" b="34615"/>
          <a:stretch>
            <a:fillRect/>
          </a:stretch>
        </p:blipFill>
        <p:spPr bwMode="auto">
          <a:xfrm>
            <a:off x="1944512" y="2339125"/>
            <a:ext cx="5437196" cy="200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A591119-749A-474A-9B43-4C751EBB60A8}"/>
              </a:ext>
            </a:extLst>
          </p:cNvPr>
          <p:cNvSpPr txBox="1"/>
          <p:nvPr/>
        </p:nvSpPr>
        <p:spPr>
          <a:xfrm>
            <a:off x="1522602" y="3782793"/>
            <a:ext cx="50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068262A-FDAB-42C3-BFCD-3B1D42681C08}"/>
              </a:ext>
            </a:extLst>
          </p:cNvPr>
          <p:cNvSpPr txBox="1"/>
          <p:nvPr/>
        </p:nvSpPr>
        <p:spPr>
          <a:xfrm>
            <a:off x="668154" y="1180791"/>
            <a:ext cx="7662114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cs-CZ" sz="1600" dirty="0"/>
              <a:t>Správcům projektu přijde depeše o vyžádané změně na projektu.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cs-CZ" sz="1600" dirty="0"/>
              <a:t>V depeši je uvedeno, jaké obrazovky jsou navrženy ke změně.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928D946-B594-4320-817F-FA888D3F2BDE}"/>
              </a:ext>
            </a:extLst>
          </p:cNvPr>
          <p:cNvSpPr txBox="1"/>
          <p:nvPr/>
        </p:nvSpPr>
        <p:spPr>
          <a:xfrm>
            <a:off x="683568" y="4656946"/>
            <a:ext cx="766211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1600" dirty="0"/>
              <a:t>3.   Otevřete projekt, k němuž je </a:t>
            </a:r>
            <a:r>
              <a:rPr lang="cs-CZ" sz="1600" dirty="0" err="1"/>
              <a:t>ŽoZ</a:t>
            </a:r>
            <a:r>
              <a:rPr lang="cs-CZ" sz="1600" dirty="0"/>
              <a:t> navrhována, a dále s </a:t>
            </a:r>
            <a:r>
              <a:rPr lang="cs-CZ" sz="1600" dirty="0" err="1"/>
              <a:t>ŽoZ</a:t>
            </a:r>
            <a:r>
              <a:rPr lang="cs-CZ" sz="1600" dirty="0"/>
              <a:t> pracujte stejně jako      s </a:t>
            </a:r>
            <a:r>
              <a:rPr lang="cs-CZ" sz="1600" dirty="0" err="1"/>
              <a:t>ŽoZ</a:t>
            </a:r>
            <a:r>
              <a:rPr lang="cs-CZ" sz="1600" dirty="0"/>
              <a:t> založenou v ISKP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189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3B3D3CC-DEF3-4451-99AB-9EBA77B4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D95282FE-8D4C-4A72-BAEC-2A2ECF8B64F6}"/>
              </a:ext>
            </a:extLst>
          </p:cNvPr>
          <p:cNvSpPr txBox="1">
            <a:spLocks/>
          </p:cNvSpPr>
          <p:nvPr/>
        </p:nvSpPr>
        <p:spPr>
          <a:xfrm>
            <a:off x="255355" y="187905"/>
            <a:ext cx="8686763" cy="8331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Kontrola, finalizace, podpis ŽoZ / 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3319F3A-8AAD-4802-A6BD-4B4EB5168E7F}"/>
              </a:ext>
            </a:extLst>
          </p:cNvPr>
          <p:cNvSpPr txBox="1"/>
          <p:nvPr/>
        </p:nvSpPr>
        <p:spPr>
          <a:xfrm>
            <a:off x="732911" y="1080836"/>
            <a:ext cx="77316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/>
              <a:t>Po vyplnění všech údajů na </a:t>
            </a:r>
            <a:r>
              <a:rPr lang="cs-CZ" sz="1600" dirty="0" err="1"/>
              <a:t>ŽoZ</a:t>
            </a:r>
            <a:r>
              <a:rPr lang="cs-CZ" sz="1600" dirty="0"/>
              <a:t> a provedení kontroly </a:t>
            </a:r>
            <a:r>
              <a:rPr lang="cs-CZ" sz="1600" dirty="0" err="1"/>
              <a:t>ŽoZ</a:t>
            </a:r>
            <a:r>
              <a:rPr lang="cs-CZ" sz="1600" dirty="0"/>
              <a:t> finalizujte, čímž se vygeneruje tisková sestava</a:t>
            </a:r>
            <a:r>
              <a:rPr lang="cs-CZ" dirty="0"/>
              <a:t>. </a:t>
            </a:r>
            <a:endParaRPr lang="cs-CZ" b="1" u="sng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CC51DEE-7670-42B5-914A-290372C73DED}"/>
              </a:ext>
            </a:extLst>
          </p:cNvPr>
          <p:cNvSpPr txBox="1"/>
          <p:nvPr/>
        </p:nvSpPr>
        <p:spPr>
          <a:xfrm>
            <a:off x="706385" y="1918973"/>
            <a:ext cx="773164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ŽoZ může podepsat signatář nebo zmocněnec s plnou mocí.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Po podpisu ŽoZ je ŽoZ podána.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b="1" dirty="0"/>
              <a:t>POZOR: </a:t>
            </a:r>
            <a:r>
              <a:rPr lang="cs-CZ" sz="1600" dirty="0">
                <a:solidFill>
                  <a:srgbClr val="FF0000"/>
                </a:solidFill>
              </a:rPr>
              <a:t>Signatář (zmocněnec) musí být na projektu uveden </a:t>
            </a:r>
            <a:r>
              <a:rPr lang="cs-CZ" sz="1600" u="sng" dirty="0">
                <a:solidFill>
                  <a:srgbClr val="FF0000"/>
                </a:solidFill>
              </a:rPr>
              <a:t>již v okamžiku finalizace ŽoZ</a:t>
            </a:r>
            <a:r>
              <a:rPr lang="cs-CZ" sz="1600" dirty="0"/>
              <a:t>.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Pro podpis je nutno mít v prohlížeči nainstalovanou podpisovou komponentu a rozšíření. Instalaci můžete provést sami na adrese </a:t>
            </a:r>
            <a:r>
              <a:rPr lang="cs-CZ" sz="1600" dirty="0">
                <a:hlinkClick r:id="rId2"/>
              </a:rPr>
              <a:t>https://download.tescosw.cz/</a:t>
            </a:r>
            <a:r>
              <a:rPr lang="cs-CZ" sz="1600" dirty="0" err="1">
                <a:hlinkClick r:id="rId2"/>
              </a:rPr>
              <a:t>crypto</a:t>
            </a:r>
            <a:r>
              <a:rPr lang="cs-CZ" sz="1600" dirty="0"/>
              <a:t>, nebo systém k instalaci vyzve při prvním pokusu o podpis. Nejprve nainstalujte </a:t>
            </a:r>
            <a:r>
              <a:rPr lang="cs-CZ" sz="1600" dirty="0" err="1"/>
              <a:t>Crypto</a:t>
            </a:r>
            <a:r>
              <a:rPr lang="cs-CZ" sz="1600" dirty="0"/>
              <a:t> </a:t>
            </a:r>
            <a:r>
              <a:rPr lang="cs-CZ" sz="1600" dirty="0" err="1"/>
              <a:t>Native</a:t>
            </a:r>
            <a:r>
              <a:rPr lang="cs-CZ" sz="1600" dirty="0"/>
              <a:t> </a:t>
            </a:r>
            <a:r>
              <a:rPr lang="cs-CZ" sz="1600" dirty="0" err="1"/>
              <a:t>App</a:t>
            </a:r>
            <a:r>
              <a:rPr lang="cs-CZ" sz="1600" dirty="0"/>
              <a:t> a následně i rozšíření </a:t>
            </a:r>
            <a:r>
              <a:rPr lang="cs-CZ" sz="1600" dirty="0" err="1"/>
              <a:t>Crypto</a:t>
            </a:r>
            <a:r>
              <a:rPr lang="cs-CZ" sz="1600" dirty="0"/>
              <a:t> Web </a:t>
            </a:r>
            <a:r>
              <a:rPr lang="cs-CZ" sz="1600" dirty="0" err="1"/>
              <a:t>Extension</a:t>
            </a:r>
            <a:r>
              <a:rPr lang="cs-CZ" sz="1600" dirty="0"/>
              <a:t>. Po následujícím přihlášení do ISKP v nově otevřeném okně prohlížeče budete moci podepisovat.</a:t>
            </a:r>
          </a:p>
          <a:p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14A6B7BB-C3D2-4BD7-931B-FBE14FC1A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385" y="43035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A21243F4-CCAC-459A-ABD6-426CFA89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385" y="47607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914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3B3D3CC-DEF3-4451-99AB-9EBA77B4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D95282FE-8D4C-4A72-BAEC-2A2ECF8B64F6}"/>
              </a:ext>
            </a:extLst>
          </p:cNvPr>
          <p:cNvSpPr txBox="1">
            <a:spLocks/>
          </p:cNvSpPr>
          <p:nvPr/>
        </p:nvSpPr>
        <p:spPr>
          <a:xfrm>
            <a:off x="255355" y="160232"/>
            <a:ext cx="8686763" cy="8331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Kontrola, finalizace, podpis ŽoZ / 2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14A6B7BB-C3D2-4BD7-931B-FBE14FC1A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385" y="43035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A21243F4-CCAC-459A-ABD6-426CFA89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385" y="47607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2FD6E93-BD92-48D6-AE7D-4AED8F9C3A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6057" y="922788"/>
            <a:ext cx="8311885" cy="48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54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3B3D3CC-DEF3-4451-99AB-9EBA77B4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D95282FE-8D4C-4A72-BAEC-2A2ECF8B64F6}"/>
              </a:ext>
            </a:extLst>
          </p:cNvPr>
          <p:cNvSpPr txBox="1">
            <a:spLocks/>
          </p:cNvSpPr>
          <p:nvPr/>
        </p:nvSpPr>
        <p:spPr>
          <a:xfrm>
            <a:off x="255355" y="160232"/>
            <a:ext cx="8686763" cy="8331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FAQ – nejčastější dotazy / 1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14A6B7BB-C3D2-4BD7-931B-FBE14FC1A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385" y="43035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A21243F4-CCAC-459A-ABD6-426CFA89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385" y="47607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A339FF-1B25-40DB-A025-0CFD5D84D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65" y="1188298"/>
            <a:ext cx="7315200" cy="489741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90A6FDE-714A-47D2-8481-4040D031F261}"/>
              </a:ext>
            </a:extLst>
          </p:cNvPr>
          <p:cNvSpPr/>
          <p:nvPr/>
        </p:nvSpPr>
        <p:spPr>
          <a:xfrm>
            <a:off x="5204848" y="1718324"/>
            <a:ext cx="393106" cy="23928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AF1C827-40C1-4753-AA2B-852265499380}"/>
              </a:ext>
            </a:extLst>
          </p:cNvPr>
          <p:cNvSpPr/>
          <p:nvPr/>
        </p:nvSpPr>
        <p:spPr>
          <a:xfrm>
            <a:off x="4598736" y="4532153"/>
            <a:ext cx="888762" cy="2137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76BB1FB-044A-46A8-8165-0681C3DB076C}"/>
              </a:ext>
            </a:extLst>
          </p:cNvPr>
          <p:cNvSpPr txBox="1"/>
          <p:nvPr/>
        </p:nvSpPr>
        <p:spPr>
          <a:xfrm>
            <a:off x="4463257" y="5318661"/>
            <a:ext cx="364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Obě možnosti jsou rovnocenné</a:t>
            </a:r>
            <a:r>
              <a:rPr lang="cs-CZ" dirty="0"/>
              <a:t>.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D360DB48-B6AC-464E-B527-8B58E22901E0}"/>
              </a:ext>
            </a:extLst>
          </p:cNvPr>
          <p:cNvCxnSpPr>
            <a:cxnSpLocks/>
          </p:cNvCxnSpPr>
          <p:nvPr/>
        </p:nvCxnSpPr>
        <p:spPr>
          <a:xfrm flipH="1" flipV="1">
            <a:off x="4907560" y="4864176"/>
            <a:ext cx="145044" cy="3713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9348DAF1-9F18-4233-9CB5-A3CDB8EC9D87}"/>
              </a:ext>
            </a:extLst>
          </p:cNvPr>
          <p:cNvCxnSpPr>
            <a:cxnSpLocks/>
          </p:cNvCxnSpPr>
          <p:nvPr/>
        </p:nvCxnSpPr>
        <p:spPr>
          <a:xfrm flipH="1" flipV="1">
            <a:off x="5487498" y="2021747"/>
            <a:ext cx="731176" cy="32685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D3319F3A-8AAD-4802-A6BD-4B4EB5168E7F}"/>
              </a:ext>
            </a:extLst>
          </p:cNvPr>
          <p:cNvSpPr txBox="1"/>
          <p:nvPr/>
        </p:nvSpPr>
        <p:spPr>
          <a:xfrm>
            <a:off x="706385" y="734330"/>
            <a:ext cx="834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/>
              <a:t>Na stránce </a:t>
            </a:r>
            <a:r>
              <a:rPr lang="cs-CZ" sz="1600" dirty="0">
                <a:hlinkClick r:id="rId3"/>
              </a:rPr>
              <a:t>https://mseu.mssf.cz/</a:t>
            </a:r>
            <a:r>
              <a:rPr lang="cs-CZ" sz="1600" dirty="0"/>
              <a:t> najdete užitečné informace:</a:t>
            </a:r>
          </a:p>
          <a:p>
            <a:pPr algn="just"/>
            <a:endParaRPr lang="cs-CZ" sz="2000" b="1" u="sng" dirty="0"/>
          </a:p>
        </p:txBody>
      </p:sp>
    </p:spTree>
    <p:extLst>
      <p:ext uri="{BB962C8B-B14F-4D97-AF65-F5344CB8AC3E}">
        <p14:creationId xmlns:p14="http://schemas.microsoft.com/office/powerpoint/2010/main" val="1266011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3B3D3CC-DEF3-4451-99AB-9EBA77B4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D95282FE-8D4C-4A72-BAEC-2A2ECF8B64F6}"/>
              </a:ext>
            </a:extLst>
          </p:cNvPr>
          <p:cNvSpPr txBox="1">
            <a:spLocks/>
          </p:cNvSpPr>
          <p:nvPr/>
        </p:nvSpPr>
        <p:spPr>
          <a:xfrm>
            <a:off x="255355" y="160232"/>
            <a:ext cx="8686763" cy="8331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FAQ – nejčastější dotazy / 2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14A6B7BB-C3D2-4BD7-931B-FBE14FC1A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385" y="43035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A21243F4-CCAC-459A-ABD6-426CFA89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385" y="47607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47A061E-06CD-4786-B633-47DFEC527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627" y="687822"/>
            <a:ext cx="4729067" cy="5060505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BAF1C827-40C1-4753-AA2B-852265499380}"/>
              </a:ext>
            </a:extLst>
          </p:cNvPr>
          <p:cNvSpPr/>
          <p:nvPr/>
        </p:nvSpPr>
        <p:spPr>
          <a:xfrm>
            <a:off x="2025353" y="5405675"/>
            <a:ext cx="1590978" cy="2137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4932B94-F2AF-4998-804E-331224FCEAFB}"/>
              </a:ext>
            </a:extLst>
          </p:cNvPr>
          <p:cNvSpPr txBox="1"/>
          <p:nvPr/>
        </p:nvSpPr>
        <p:spPr>
          <a:xfrm>
            <a:off x="4144161" y="5128676"/>
            <a:ext cx="47979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/>
              <a:t>Návody na instalaci podpisové komponenty, export/import certifikátu, principy práce s certifikáty, …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579809B9-3932-42C7-B238-0ADA88552C1A}"/>
              </a:ext>
            </a:extLst>
          </p:cNvPr>
          <p:cNvCxnSpPr/>
          <p:nvPr/>
        </p:nvCxnSpPr>
        <p:spPr>
          <a:xfrm>
            <a:off x="3749879" y="5512541"/>
            <a:ext cx="33603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394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3B3D3CC-DEF3-4451-99AB-9EBA77B4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D95282FE-8D4C-4A72-BAEC-2A2ECF8B64F6}"/>
              </a:ext>
            </a:extLst>
          </p:cNvPr>
          <p:cNvSpPr txBox="1">
            <a:spLocks/>
          </p:cNvSpPr>
          <p:nvPr/>
        </p:nvSpPr>
        <p:spPr>
          <a:xfrm>
            <a:off x="228617" y="234561"/>
            <a:ext cx="8686763" cy="8331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Kontrola, finalizace, podpis ŽoZ / 3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CC51DEE-7670-42B5-914A-290372C73DED}"/>
              </a:ext>
            </a:extLst>
          </p:cNvPr>
          <p:cNvSpPr txBox="1"/>
          <p:nvPr/>
        </p:nvSpPr>
        <p:spPr>
          <a:xfrm>
            <a:off x="583087" y="1061157"/>
            <a:ext cx="78547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dirty="0"/>
              <a:t>ŽoZ může podepsat signatář nebo zmocněnec s plnou mocí. 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ŽoZ se podepisuje ze záložky </a:t>
            </a:r>
            <a:r>
              <a:rPr lang="cs-CZ" sz="1600" b="1" dirty="0"/>
              <a:t>Podpis žádosti o změnu. </a:t>
            </a:r>
            <a:r>
              <a:rPr lang="cs-CZ" sz="1600" dirty="0"/>
              <a:t>Tlačítko </a:t>
            </a:r>
            <a:r>
              <a:rPr lang="cs-CZ" sz="1600" b="1" dirty="0"/>
              <a:t>Vytvořit podpis </a:t>
            </a:r>
            <a:r>
              <a:rPr lang="cs-CZ" sz="1600" dirty="0"/>
              <a:t>je viditelné po kliknutí na ikonu </a:t>
            </a:r>
            <a:r>
              <a:rPr lang="cs-CZ" sz="1600" b="1" dirty="0"/>
              <a:t>pečeti.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14A6B7BB-C3D2-4BD7-931B-FBE14FC1A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385" y="430355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A21243F4-CCAC-459A-ABD6-426CFA89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385" y="47607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8DEEC479-F76F-4363-9ED4-9AE60D199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87" y="2684555"/>
            <a:ext cx="7763958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44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39E0898-4FE2-4BDF-82FF-0B172292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4D4A5E-23E0-4C74-9716-6FA9ED48B8D7}"/>
              </a:ext>
            </a:extLst>
          </p:cNvPr>
          <p:cNvSpPr txBox="1"/>
          <p:nvPr/>
        </p:nvSpPr>
        <p:spPr>
          <a:xfrm>
            <a:off x="574766" y="984836"/>
            <a:ext cx="79247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dirty="0"/>
              <a:t>Signatář projektu či osoba zmocněná k podpisu plnou mocí může ŽoZ kdykoli po podání (ale před schválením ŽoZ manažerem projektu) stáhnout tlačítkem </a:t>
            </a:r>
            <a:r>
              <a:rPr lang="cs-CZ" sz="1600" b="1" dirty="0"/>
              <a:t>Stáhnout ŽoZ</a:t>
            </a:r>
            <a:r>
              <a:rPr lang="cs-CZ" sz="1800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2129CBD-8F67-44D8-ACAC-B2959E26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06" y="2386463"/>
            <a:ext cx="7815259" cy="2559465"/>
          </a:xfrm>
          <a:prstGeom prst="rect">
            <a:avLst/>
          </a:prstGeom>
        </p:spPr>
      </p:pic>
      <p:sp>
        <p:nvSpPr>
          <p:cNvPr id="7" name="Nadpis 3">
            <a:extLst>
              <a:ext uri="{FF2B5EF4-FFF2-40B4-BE49-F238E27FC236}">
                <a16:creationId xmlns:a16="http://schemas.microsoft.com/office/drawing/2014/main" id="{E90BE2C9-0A17-444C-92F7-C0CAB86631D2}"/>
              </a:ext>
            </a:extLst>
          </p:cNvPr>
          <p:cNvSpPr txBox="1">
            <a:spLocks/>
          </p:cNvSpPr>
          <p:nvPr/>
        </p:nvSpPr>
        <p:spPr>
          <a:xfrm>
            <a:off x="255355" y="308277"/>
            <a:ext cx="8686763" cy="8331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Kontrola, finalizace, podpis ŽoZ / 4</a:t>
            </a:r>
          </a:p>
        </p:txBody>
      </p:sp>
    </p:spTree>
    <p:extLst>
      <p:ext uri="{BB962C8B-B14F-4D97-AF65-F5344CB8AC3E}">
        <p14:creationId xmlns:p14="http://schemas.microsoft.com/office/powerpoint/2010/main" val="566156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5A443FB-1EBD-448A-94CA-B00560B5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Zástupný symbol pro obsah 1">
            <a:extLst>
              <a:ext uri="{FF2B5EF4-FFF2-40B4-BE49-F238E27FC236}">
                <a16:creationId xmlns:a16="http://schemas.microsoft.com/office/drawing/2014/main" id="{7209A5B0-CDBD-48A4-ADF8-CAE1627EECA8}"/>
              </a:ext>
            </a:extLst>
          </p:cNvPr>
          <p:cNvSpPr txBox="1">
            <a:spLocks/>
          </p:cNvSpPr>
          <p:nvPr/>
        </p:nvSpPr>
        <p:spPr>
          <a:xfrm>
            <a:off x="828467" y="1384390"/>
            <a:ext cx="7487065" cy="460216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/>
              <a:t>Důvodem toho, že na nově založené žádosti o změnu nemůžete vybrat některé z obrazovek, např. dokumenty, rozpočet, indikátory apod., je pravděpodobně to, že </a:t>
            </a:r>
            <a:r>
              <a:rPr lang="cs-CZ" sz="1600" b="1" dirty="0">
                <a:solidFill>
                  <a:srgbClr val="FF0000"/>
                </a:solidFill>
              </a:rPr>
              <a:t>existuje žádost o změnu s těmito obrazovkami, která ještě není schválena/zamítnuta.</a:t>
            </a:r>
          </a:p>
          <a:p>
            <a:pPr algn="just"/>
            <a:endParaRPr lang="cs-CZ" sz="16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/>
              <a:t>Do doby vypořádání předchozí žádosti o změnu není možné zadávat změnu na stejné obrazovce. </a:t>
            </a:r>
          </a:p>
          <a:p>
            <a:pPr algn="just"/>
            <a:endParaRPr lang="cs-CZ" sz="16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/>
              <a:t>Příklad: žádost o změnu podána na ŘO, vybrané obrazovky „Subjekty projektu“ a „Účty subjektu“. Žádost o změnu je ve stavu Podána na ŘO. Žadatel tedy nyní nemůže podávat další žádosti o změnu, kde by vybral tyto obrazovky.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endParaRPr lang="cs-CZ" b="1" dirty="0"/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896C942C-3C80-4F6F-A0CD-B41113BA165A}"/>
              </a:ext>
            </a:extLst>
          </p:cNvPr>
          <p:cNvSpPr txBox="1">
            <a:spLocks/>
          </p:cNvSpPr>
          <p:nvPr/>
        </p:nvSpPr>
        <p:spPr>
          <a:xfrm>
            <a:off x="457200" y="261938"/>
            <a:ext cx="8229600" cy="8223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Nelze vybrat některé obrazovky na </a:t>
            </a:r>
            <a:r>
              <a:rPr lang="cs-CZ" sz="2600" dirty="0" err="1"/>
              <a:t>ŽoZ</a:t>
            </a:r>
            <a:r>
              <a:rPr lang="cs-CZ" sz="2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869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8F12B2A-97E4-2C43-8325-B08A28FC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438C0C9-9787-9242-8582-8935FAF917D8}"/>
              </a:ext>
            </a:extLst>
          </p:cNvPr>
          <p:cNvSpPr txBox="1">
            <a:spLocks/>
          </p:cNvSpPr>
          <p:nvPr/>
        </p:nvSpPr>
        <p:spPr>
          <a:xfrm>
            <a:off x="1127929" y="1222878"/>
            <a:ext cx="7158440" cy="44122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Postup popsán v kap. 16 Změny v projektu Obecných pravidel pro žadatele a příjemce a příloze </a:t>
            </a:r>
            <a:r>
              <a:rPr lang="cs-CZ" sz="1600" b="1" dirty="0"/>
              <a:t>č. 18 – Postup zadávání změn v MS2014+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Změnové řízení může být žadatelem zahájeno: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600" dirty="0"/>
              <a:t>před schválením právního aktu - změny na žádosti o podporu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cs-CZ" sz="1600" dirty="0"/>
              <a:t>po schválení právního aktu – s vlivem/bez vlivu na právní akt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1600" dirty="0"/>
              <a:t>v době udržitelnosti projektu - s vlivem/bez vlivu na právní akt</a:t>
            </a:r>
          </a:p>
          <a:p>
            <a:pPr marL="342900" lvl="0" indent="-342900" algn="just">
              <a:buFont typeface="+mj-lt"/>
              <a:buAutoNum type="arabicPeriod"/>
            </a:pPr>
            <a:endParaRPr lang="cs-CZ" sz="1600" dirty="0"/>
          </a:p>
          <a:p>
            <a:pPr algn="just"/>
            <a:r>
              <a:rPr lang="cs-CZ" sz="1600" dirty="0"/>
              <a:t>Druh změnového řízení je určen v MS2014+ automaticky v závislosti na vybraných obrazovkách.</a:t>
            </a:r>
          </a:p>
          <a:p>
            <a:pPr algn="just"/>
            <a:r>
              <a:rPr lang="cs-CZ" sz="1600" dirty="0"/>
              <a:t>Administrace změnového řízení závisí na závažnosti změny a časovém okamžiku zahájení změnového řízení.</a:t>
            </a:r>
          </a:p>
          <a:p>
            <a:pPr algn="just"/>
            <a:r>
              <a:rPr lang="cs-CZ" sz="1600" dirty="0"/>
              <a:t>Rozhodným okamžikem pro posouzení změny je datum podpisu právního aktu ze strany ŘO uvedené v ISKP14+ na záložce Právní akt pod symbolem Pečeti – tedy </a:t>
            </a:r>
            <a:r>
              <a:rPr lang="cs-CZ" sz="1600" b="1" dirty="0"/>
              <a:t>datum platnosti právního aktu </a:t>
            </a:r>
            <a:r>
              <a:rPr lang="cs-CZ" sz="1600" dirty="0"/>
              <a:t>(nikoli datum změny stavu projektu v MS2014+)</a:t>
            </a:r>
            <a:endParaRPr lang="cs-CZ" sz="16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135655-E394-5840-A990-731AB244CD14}"/>
              </a:ext>
            </a:extLst>
          </p:cNvPr>
          <p:cNvSpPr txBox="1">
            <a:spLocks/>
          </p:cNvSpPr>
          <p:nvPr/>
        </p:nvSpPr>
        <p:spPr>
          <a:xfrm>
            <a:off x="1127929" y="241984"/>
            <a:ext cx="7158441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solidFill>
                  <a:srgbClr val="FF0000"/>
                </a:solidFill>
              </a:rPr>
              <a:t>Žádosti o změnu (</a:t>
            </a:r>
            <a:r>
              <a:rPr lang="cs-CZ" sz="2600" dirty="0" err="1">
                <a:solidFill>
                  <a:srgbClr val="FF0000"/>
                </a:solidFill>
              </a:rPr>
              <a:t>ŽoZ</a:t>
            </a:r>
            <a:r>
              <a:rPr lang="cs-CZ" sz="2600" dirty="0">
                <a:solidFill>
                  <a:srgbClr val="FF0000"/>
                </a:solidFill>
              </a:rPr>
              <a:t>) ze strany žadatele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18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CEC889B-53D4-45CF-BAFF-E15B6E66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911D1785-AE4F-4C2B-B1B1-53F57435590B}"/>
              </a:ext>
            </a:extLst>
          </p:cNvPr>
          <p:cNvSpPr txBox="1">
            <a:spLocks/>
          </p:cNvSpPr>
          <p:nvPr/>
        </p:nvSpPr>
        <p:spPr>
          <a:xfrm>
            <a:off x="228618" y="171713"/>
            <a:ext cx="8686763" cy="8331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Změny veřejných zakázek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2FF395-4906-49D8-B533-53C3935AFA14}"/>
              </a:ext>
            </a:extLst>
          </p:cNvPr>
          <p:cNvPicPr/>
          <p:nvPr/>
        </p:nvPicPr>
        <p:blipFill rotWithShape="1">
          <a:blip r:embed="rId2"/>
          <a:srcRect l="18188" t="25482" r="62358" b="47040"/>
          <a:stretch/>
        </p:blipFill>
        <p:spPr bwMode="auto">
          <a:xfrm>
            <a:off x="403682" y="1065609"/>
            <a:ext cx="3105872" cy="2496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2B780B5-97F6-4FA2-852F-6CBF70ED2E04}"/>
              </a:ext>
            </a:extLst>
          </p:cNvPr>
          <p:cNvPicPr/>
          <p:nvPr/>
        </p:nvPicPr>
        <p:blipFill rotWithShape="1">
          <a:blip r:embed="rId3"/>
          <a:srcRect l="18337" t="41008" r="33952" b="41920"/>
          <a:stretch/>
        </p:blipFill>
        <p:spPr bwMode="auto">
          <a:xfrm>
            <a:off x="403682" y="3700879"/>
            <a:ext cx="7929965" cy="1617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DD2CFF6-7716-46CD-8D10-E8A2148DFB19}"/>
              </a:ext>
            </a:extLst>
          </p:cNvPr>
          <p:cNvSpPr/>
          <p:nvPr/>
        </p:nvSpPr>
        <p:spPr>
          <a:xfrm>
            <a:off x="3602015" y="1027665"/>
            <a:ext cx="4843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Jedná se o samostatný modul, který funguje nezávisle </a:t>
            </a:r>
            <a:r>
              <a:rPr lang="cs-CZ" sz="1600" dirty="0"/>
              <a:t>na projektové žádosti, žádostech změnu a zprávách o realizaci.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F1BCDC4-0C75-4152-BC9E-CA93A24C8062}"/>
              </a:ext>
            </a:extLst>
          </p:cNvPr>
          <p:cNvSpPr/>
          <p:nvPr/>
        </p:nvSpPr>
        <p:spPr>
          <a:xfrm>
            <a:off x="337553" y="5364785"/>
            <a:ext cx="8283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b="1" dirty="0"/>
              <a:t>Založit VZ </a:t>
            </a:r>
            <a:r>
              <a:rPr lang="cs-CZ" sz="1600" dirty="0"/>
              <a:t>- slouží pouze pro založení nové VZ</a:t>
            </a:r>
          </a:p>
          <a:p>
            <a:pPr algn="just"/>
            <a:r>
              <a:rPr lang="cs-CZ" sz="1600" b="1" dirty="0"/>
              <a:t>Změnit VZ </a:t>
            </a:r>
            <a:r>
              <a:rPr lang="cs-CZ" sz="1600" dirty="0"/>
              <a:t>- slouží pouze pro úpravu stávající VZ ze strany žadatele/příjemce (nikoli pro vrácenou VZ k doplnění od manažera projektu).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ECB895D-BCDE-452F-A73F-482395EA531D}"/>
              </a:ext>
            </a:extLst>
          </p:cNvPr>
          <p:cNvSpPr/>
          <p:nvPr/>
        </p:nvSpPr>
        <p:spPr>
          <a:xfrm>
            <a:off x="3602016" y="2012368"/>
            <a:ext cx="4843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prstClr val="black"/>
                </a:solidFill>
              </a:rPr>
              <a:t>Podávání změn VZ ani zakládání VZ  není možné provádět pomocí žádosti o změnu nebo zprávy o realizaci.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4F8D1DE-DEFF-4F26-8353-7E895BAEAF67}"/>
              </a:ext>
            </a:extLst>
          </p:cNvPr>
          <p:cNvSpPr/>
          <p:nvPr/>
        </p:nvSpPr>
        <p:spPr>
          <a:xfrm>
            <a:off x="3865055" y="2945111"/>
            <a:ext cx="4580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200"/>
              </a:spcAft>
            </a:pPr>
            <a:r>
              <a:rPr lang="cs-CZ" sz="1600" b="1" dirty="0">
                <a:solidFill>
                  <a:prstClr val="black"/>
                </a:solidFill>
              </a:rPr>
              <a:t>Postup pro práci s modulem veřejné zakázky</a:t>
            </a:r>
            <a:r>
              <a:rPr lang="cs-CZ" sz="1600" dirty="0">
                <a:solidFill>
                  <a:prstClr val="black"/>
                </a:solidFill>
              </a:rPr>
              <a:t> je uveden v příloze č. </a:t>
            </a:r>
            <a:r>
              <a:rPr lang="cs-CZ" sz="1600" b="1" u="sng" dirty="0">
                <a:solidFill>
                  <a:prstClr val="black"/>
                </a:solidFill>
              </a:rPr>
              <a:t>35 Obecných pravidel</a:t>
            </a:r>
            <a:r>
              <a:rPr lang="cs-CZ" sz="16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10" name="Zástupný symbol pro obsah 1">
            <a:extLst>
              <a:ext uri="{FF2B5EF4-FFF2-40B4-BE49-F238E27FC236}">
                <a16:creationId xmlns:a16="http://schemas.microsoft.com/office/drawing/2014/main" id="{EF8E5BFD-B5AC-43E3-B4D7-58528045B15A}"/>
              </a:ext>
            </a:extLst>
          </p:cNvPr>
          <p:cNvSpPr txBox="1">
            <a:spLocks/>
          </p:cNvSpPr>
          <p:nvPr/>
        </p:nvSpPr>
        <p:spPr>
          <a:xfrm>
            <a:off x="347817" y="655454"/>
            <a:ext cx="8456550" cy="3849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Zakládání veřejných zakázek a jejich úprava probíhá POUZE přes modul </a:t>
            </a:r>
            <a:r>
              <a:rPr lang="cs-CZ" sz="1600" b="1" dirty="0"/>
              <a:t>Veřejné zakázky. </a:t>
            </a:r>
            <a:endParaRPr lang="cs-CZ" dirty="0"/>
          </a:p>
          <a:p>
            <a:pPr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0769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E187761-461F-4134-8C36-934D387F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2F7B0515-1A1E-4F2A-8C72-60BEABC41CE7}"/>
              </a:ext>
            </a:extLst>
          </p:cNvPr>
          <p:cNvSpPr txBox="1">
            <a:spLocks/>
          </p:cNvSpPr>
          <p:nvPr/>
        </p:nvSpPr>
        <p:spPr>
          <a:xfrm>
            <a:off x="255355" y="184315"/>
            <a:ext cx="8686763" cy="8331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Administrativní stavy veřejných zakázek</a:t>
            </a:r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1F9A1615-3454-47B5-9E34-913E228234E5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852166F-0C8A-456F-AA4F-73D834A5A3CE}"/>
              </a:ext>
            </a:extLst>
          </p:cNvPr>
          <p:cNvPicPr/>
          <p:nvPr/>
        </p:nvPicPr>
        <p:blipFill rotWithShape="1">
          <a:blip r:embed="rId2"/>
          <a:srcRect l="18409" t="41348" r="33862" b="41407"/>
          <a:stretch/>
        </p:blipFill>
        <p:spPr bwMode="auto">
          <a:xfrm>
            <a:off x="854545" y="2052565"/>
            <a:ext cx="7209588" cy="13219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2B38FAFE-558B-415A-B482-15AF12AB1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911767"/>
              </p:ext>
            </p:extLst>
          </p:nvPr>
        </p:nvGraphicFramePr>
        <p:xfrm>
          <a:off x="621125" y="3422472"/>
          <a:ext cx="7852323" cy="2699658"/>
        </p:xfrm>
        <a:graphic>
          <a:graphicData uri="http://schemas.openxmlformats.org/drawingml/2006/table">
            <a:tbl>
              <a:tblPr firstRow="1" firstCol="1" bandRow="1"/>
              <a:tblGrid>
                <a:gridCol w="1032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0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4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Stav VZ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Popis stavu VZ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Rozpracována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Jedná se o stav v MS2014+, který značí, že žadatel/příjemce se záznamem pracuje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4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effectLst/>
                          <a:latin typeface="Calibri" panose="020F0502020204030204" pitchFamily="34" charset="0"/>
                        </a:rPr>
                        <a:t>Finalizovaná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Jedná se o stav v MS2014+, který značí, že žadatel/příjemce se záznamem již nepracuje, ale dosud nedošlo k jeho podání = podpisu záznamu oprávněnou osobou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4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effectLst/>
                          <a:latin typeface="Calibri" panose="020F0502020204030204" pitchFamily="34" charset="0"/>
                        </a:rPr>
                        <a:t>Podána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Jedná se o stav i MS2014+, který značí, že žadatel/příjemce předložil upravený záznam na zprostředkující subjekt. Příjemce se záznamem již nemůže pracovat.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4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effectLst/>
                          <a:latin typeface="Calibri" panose="020F0502020204030204" pitchFamily="34" charset="0"/>
                        </a:rPr>
                        <a:t>Vrácena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Jedná se o stav, kdy pracovník zprostředkujícího subjektu vrátil příjemci záznam k přepracování, se záznamem může pracovat pouze žadatel/příjemce.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465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effectLst/>
                          <a:latin typeface="Calibri" panose="020F0502020204030204" pitchFamily="34" charset="0"/>
                        </a:rPr>
                        <a:t>Schválena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Jedná se o stav, kdy pracovník zprostředkujícího subjektu schválil změny provedené žadatelem/příjemcem.  </a:t>
                      </a:r>
                    </a:p>
                    <a:p>
                      <a:pPr algn="l" fontAlgn="ctr"/>
                      <a:br>
                        <a:rPr lang="cs-CZ" sz="1100" b="0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Upozorňujeme žadatele/příjemce, že stav schválena znamená pouze formální potvrzení přijetí změny na výběrovém řízení nikoliv její faktické schválení z hlediska věcné správnosti kontroly VZ.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délník 7">
            <a:extLst>
              <a:ext uri="{FF2B5EF4-FFF2-40B4-BE49-F238E27FC236}">
                <a16:creationId xmlns:a16="http://schemas.microsoft.com/office/drawing/2014/main" id="{A4A25D88-4162-474D-B28D-B9676333A11A}"/>
              </a:ext>
            </a:extLst>
          </p:cNvPr>
          <p:cNvSpPr/>
          <p:nvPr/>
        </p:nvSpPr>
        <p:spPr>
          <a:xfrm>
            <a:off x="452417" y="708033"/>
            <a:ext cx="82926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dirty="0"/>
              <a:t>Jedná se o stavy, které označují, v jaké fázi administrace se VZ nachází, tj. zda se VZ nachází u žadatele/příjemce  v ISKP, který v ní může provádět změny (Rozpracována, Schválena, Vrácena, Finalizována), nebo je na straně manažera projektu v CSSF (Podána).</a:t>
            </a:r>
          </a:p>
          <a:p>
            <a:pPr algn="just"/>
            <a:r>
              <a:rPr lang="cs-CZ" sz="1600" b="1" dirty="0">
                <a:solidFill>
                  <a:srgbClr val="FF0000"/>
                </a:solidFill>
              </a:rPr>
              <a:t>POZOR!!! </a:t>
            </a:r>
            <a:r>
              <a:rPr lang="cs-CZ" sz="1600" dirty="0"/>
              <a:t>Je nutné odlišovat od Stavu veřejné zakázky.</a:t>
            </a:r>
          </a:p>
        </p:txBody>
      </p:sp>
    </p:spTree>
    <p:extLst>
      <p:ext uri="{BB962C8B-B14F-4D97-AF65-F5344CB8AC3E}">
        <p14:creationId xmlns:p14="http://schemas.microsoft.com/office/powerpoint/2010/main" val="3590217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8BED9BB-B0F6-49C6-9564-8B30FBF6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F57830CA-9054-4F17-8243-E16A62FB9C38}"/>
              </a:ext>
            </a:extLst>
          </p:cNvPr>
          <p:cNvSpPr txBox="1">
            <a:spLocks/>
          </p:cNvSpPr>
          <p:nvPr/>
        </p:nvSpPr>
        <p:spPr>
          <a:xfrm>
            <a:off x="228618" y="172854"/>
            <a:ext cx="8686763" cy="8331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Založení nové veřejné zakázky</a:t>
            </a:r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AFBBFE16-0DA1-4DDC-A104-D6D50367F013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A0CE0E1-A13E-41EF-9779-452BBADC2E9A}"/>
              </a:ext>
            </a:extLst>
          </p:cNvPr>
          <p:cNvSpPr txBox="1"/>
          <p:nvPr/>
        </p:nvSpPr>
        <p:spPr>
          <a:xfrm>
            <a:off x="433352" y="712884"/>
            <a:ext cx="2284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Postup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BEB145F-F1A0-4A44-BD24-5A3A4CA04D93}"/>
              </a:ext>
            </a:extLst>
          </p:cNvPr>
          <p:cNvSpPr txBox="1"/>
          <p:nvPr/>
        </p:nvSpPr>
        <p:spPr>
          <a:xfrm>
            <a:off x="433352" y="1032579"/>
            <a:ext cx="47657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600" dirty="0"/>
              <a:t>Otevřete si projekt z </a:t>
            </a:r>
            <a:r>
              <a:rPr lang="cs-CZ" sz="1600" b="1" dirty="0"/>
              <a:t>Moje žádosti </a:t>
            </a:r>
            <a:br>
              <a:rPr lang="cs-CZ" sz="1600" b="1" dirty="0"/>
            </a:br>
            <a:r>
              <a:rPr lang="cs-CZ" sz="1600" dirty="0"/>
              <a:t>a stiskněte </a:t>
            </a:r>
            <a:r>
              <a:rPr lang="cs-CZ" sz="1600" b="1" dirty="0"/>
              <a:t>Veřejné zakázky</a:t>
            </a:r>
            <a:r>
              <a:rPr lang="cs-CZ" sz="1600" dirty="0"/>
              <a:t>.</a:t>
            </a:r>
            <a:endParaRPr lang="cs-CZ" sz="1600" b="1" dirty="0"/>
          </a:p>
          <a:p>
            <a:pPr marL="342900" indent="-342900">
              <a:buFont typeface="+mj-lt"/>
              <a:buAutoNum type="arabicPeriod"/>
            </a:pPr>
            <a:endParaRPr lang="cs-CZ" sz="1600" dirty="0"/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Klikněte na </a:t>
            </a:r>
            <a:r>
              <a:rPr lang="cs-CZ" sz="1600" b="1" dirty="0"/>
              <a:t>Založit VZ</a:t>
            </a:r>
            <a:r>
              <a:rPr lang="cs-CZ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cs-CZ" sz="1600" dirty="0"/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Vytvořený záznam veřejné zakázky ve stavu </a:t>
            </a:r>
            <a:r>
              <a:rPr lang="cs-CZ" sz="1600" b="1" dirty="0"/>
              <a:t>Rozpracována</a:t>
            </a:r>
            <a:r>
              <a:rPr lang="cs-CZ" sz="1600" dirty="0"/>
              <a:t> rozklikněte.</a:t>
            </a:r>
          </a:p>
          <a:p>
            <a:pPr marL="342900" indent="-342900">
              <a:buFont typeface="+mj-lt"/>
              <a:buAutoNum type="arabicPeriod"/>
            </a:pPr>
            <a:endParaRPr 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FD62A96-AE6C-4D07-87D0-7F093275B41E}"/>
              </a:ext>
            </a:extLst>
          </p:cNvPr>
          <p:cNvSpPr txBox="1"/>
          <p:nvPr/>
        </p:nvSpPr>
        <p:spPr>
          <a:xfrm>
            <a:off x="4793843" y="80219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1.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9FA47B7-9C9A-4C6D-8978-F935E6FAEC20}"/>
              </a:ext>
            </a:extLst>
          </p:cNvPr>
          <p:cNvPicPr/>
          <p:nvPr/>
        </p:nvPicPr>
        <p:blipFill rotWithShape="1">
          <a:blip r:embed="rId2"/>
          <a:srcRect l="18188" t="25669" r="61971" b="46502"/>
          <a:stretch/>
        </p:blipFill>
        <p:spPr bwMode="auto">
          <a:xfrm>
            <a:off x="5303022" y="912939"/>
            <a:ext cx="2995382" cy="2018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370AFE8-DA29-4231-846C-923AD27566D6}"/>
              </a:ext>
            </a:extLst>
          </p:cNvPr>
          <p:cNvPicPr/>
          <p:nvPr/>
        </p:nvPicPr>
        <p:blipFill rotWithShape="1">
          <a:blip r:embed="rId3"/>
          <a:srcRect l="18299" t="24888" r="34523" b="39447"/>
          <a:stretch/>
        </p:blipFill>
        <p:spPr bwMode="auto">
          <a:xfrm>
            <a:off x="796785" y="2874771"/>
            <a:ext cx="7018655" cy="3053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6C98D96-2E5C-4AA1-B1B1-DBAA95FF0062}"/>
              </a:ext>
            </a:extLst>
          </p:cNvPr>
          <p:cNvSpPr txBox="1"/>
          <p:nvPr/>
        </p:nvSpPr>
        <p:spPr>
          <a:xfrm>
            <a:off x="374875" y="285958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AFD9A52-E59C-4C38-881A-9C862DD8C440}"/>
              </a:ext>
            </a:extLst>
          </p:cNvPr>
          <p:cNvSpPr txBox="1"/>
          <p:nvPr/>
        </p:nvSpPr>
        <p:spPr>
          <a:xfrm>
            <a:off x="1484537" y="540118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7838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B6E8C19-A9EC-4801-B08D-9D78158F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8CD17623-91B5-4082-A8A6-EAD8CE114200}"/>
              </a:ext>
            </a:extLst>
          </p:cNvPr>
          <p:cNvSpPr txBox="1">
            <a:spLocks/>
          </p:cNvSpPr>
          <p:nvPr/>
        </p:nvSpPr>
        <p:spPr>
          <a:xfrm>
            <a:off x="255354" y="197668"/>
            <a:ext cx="8686763" cy="7039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Veřejné zakázky</a:t>
            </a:r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90D9F28F-37FB-43CB-80B2-19906C239742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746E13F-3C8F-4F65-8EB6-46107D2D37D4}"/>
              </a:ext>
            </a:extLst>
          </p:cNvPr>
          <p:cNvPicPr/>
          <p:nvPr/>
        </p:nvPicPr>
        <p:blipFill rotWithShape="1">
          <a:blip r:embed="rId2"/>
          <a:srcRect l="15763" t="29697" r="15454" b="23161"/>
          <a:stretch/>
        </p:blipFill>
        <p:spPr bwMode="auto">
          <a:xfrm>
            <a:off x="683568" y="2321550"/>
            <a:ext cx="8039477" cy="3491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D1C7CBB-F504-4738-A07A-7D7152B45E86}"/>
              </a:ext>
            </a:extLst>
          </p:cNvPr>
          <p:cNvSpPr/>
          <p:nvPr/>
        </p:nvSpPr>
        <p:spPr>
          <a:xfrm>
            <a:off x="494923" y="4306065"/>
            <a:ext cx="640262" cy="235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E140A6F-515F-417C-9874-50339655F8BB}"/>
              </a:ext>
            </a:extLst>
          </p:cNvPr>
          <p:cNvSpPr/>
          <p:nvPr/>
        </p:nvSpPr>
        <p:spPr>
          <a:xfrm>
            <a:off x="1885133" y="3988204"/>
            <a:ext cx="1280341" cy="3178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C535762-7B00-4032-AB0E-05A62DBAB964}"/>
              </a:ext>
            </a:extLst>
          </p:cNvPr>
          <p:cNvSpPr/>
          <p:nvPr/>
        </p:nvSpPr>
        <p:spPr>
          <a:xfrm>
            <a:off x="5295858" y="2447484"/>
            <a:ext cx="1815919" cy="367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1" name="Zástupný symbol pro obsah 1">
            <a:extLst>
              <a:ext uri="{FF2B5EF4-FFF2-40B4-BE49-F238E27FC236}">
                <a16:creationId xmlns:a16="http://schemas.microsoft.com/office/drawing/2014/main" id="{65898E55-13BC-4FB5-868C-6B1037E77CF3}"/>
              </a:ext>
            </a:extLst>
          </p:cNvPr>
          <p:cNvSpPr txBox="1">
            <a:spLocks/>
          </p:cNvSpPr>
          <p:nvPr/>
        </p:nvSpPr>
        <p:spPr>
          <a:xfrm>
            <a:off x="370461" y="854914"/>
            <a:ext cx="8456550" cy="7351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Veřejnou zakázku lze editovat POUZE ve stavu </a:t>
            </a:r>
            <a:r>
              <a:rPr lang="cs-CZ" sz="1600" b="1" dirty="0"/>
              <a:t>Rozpracována</a:t>
            </a:r>
            <a:r>
              <a:rPr lang="cs-CZ" sz="1600" dirty="0"/>
              <a:t>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Veřejnou zakázku ve stavu </a:t>
            </a:r>
            <a:r>
              <a:rPr lang="cs-CZ" sz="1600" b="1" dirty="0"/>
              <a:t>Podána</a:t>
            </a:r>
            <a:r>
              <a:rPr lang="cs-CZ" sz="1600" dirty="0"/>
              <a:t> nelze upravovat, je nutné kontaktovat manažera projektu. Po změně administrativního stavu na </a:t>
            </a:r>
            <a:r>
              <a:rPr lang="cs-CZ" sz="1600" b="1" dirty="0"/>
              <a:t>Schválena</a:t>
            </a:r>
            <a:r>
              <a:rPr lang="cs-CZ" sz="1600" dirty="0"/>
              <a:t> lze uživatelsky v ISKP změnit stav na </a:t>
            </a:r>
            <a:r>
              <a:rPr lang="cs-CZ" sz="1600" b="1" dirty="0"/>
              <a:t>Rozpracována</a:t>
            </a:r>
            <a:r>
              <a:rPr lang="cs-CZ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93021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ovéPole 39">
            <a:extLst>
              <a:ext uri="{FF2B5EF4-FFF2-40B4-BE49-F238E27FC236}">
                <a16:creationId xmlns:a16="http://schemas.microsoft.com/office/drawing/2014/main" id="{29733AEB-4BC4-4425-A623-3478FA6FEBEE}"/>
              </a:ext>
            </a:extLst>
          </p:cNvPr>
          <p:cNvSpPr txBox="1"/>
          <p:nvPr/>
        </p:nvSpPr>
        <p:spPr>
          <a:xfrm>
            <a:off x="255355" y="809394"/>
            <a:ext cx="5621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500" dirty="0"/>
              <a:t>Otevřete si projekt z </a:t>
            </a:r>
            <a:r>
              <a:rPr lang="cs-CZ" sz="1500" b="1" dirty="0"/>
              <a:t>Moje žádosti</a:t>
            </a:r>
            <a:r>
              <a:rPr lang="cs-CZ" sz="1500" dirty="0"/>
              <a:t> a stiskněte </a:t>
            </a:r>
            <a:r>
              <a:rPr lang="cs-CZ" sz="1500" b="1" dirty="0"/>
              <a:t>Veřejné zakázky</a:t>
            </a:r>
            <a:r>
              <a:rPr lang="cs-CZ" sz="15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cs-CZ" sz="300" dirty="0"/>
          </a:p>
          <a:p>
            <a:pPr marL="342900" indent="-342900">
              <a:buFont typeface="+mj-lt"/>
              <a:buAutoNum type="arabicPeriod"/>
            </a:pPr>
            <a:r>
              <a:rPr lang="cs-CZ" sz="1500" dirty="0"/>
              <a:t>Klikněte na </a:t>
            </a:r>
            <a:r>
              <a:rPr lang="cs-CZ" sz="1500" b="1" dirty="0"/>
              <a:t>Změnit VZ</a:t>
            </a:r>
            <a:r>
              <a:rPr lang="cs-CZ" sz="1500" dirty="0"/>
              <a:t> a vyberte požadovanou VZ.</a:t>
            </a:r>
          </a:p>
          <a:p>
            <a:pPr marL="342900" indent="-342900">
              <a:buFont typeface="+mj-lt"/>
              <a:buAutoNum type="arabicPeriod"/>
            </a:pPr>
            <a:endParaRPr lang="cs-CZ" sz="300" dirty="0"/>
          </a:p>
          <a:p>
            <a:pPr marL="342900" indent="-342900">
              <a:buFont typeface="+mj-lt"/>
              <a:buAutoNum type="arabicPeriod"/>
            </a:pPr>
            <a:r>
              <a:rPr lang="cs-CZ" sz="1500" dirty="0"/>
              <a:t>Stiskněte tlačítko </a:t>
            </a:r>
            <a:r>
              <a:rPr lang="cs-CZ" sz="1500" b="1" dirty="0"/>
              <a:t>Vykázat změnu</a:t>
            </a:r>
            <a:r>
              <a:rPr lang="cs-CZ" sz="1500" dirty="0"/>
              <a:t>.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86E5529-C6FD-428F-8E33-19BC5EAF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0" name="Nadpis 3">
            <a:extLst>
              <a:ext uri="{FF2B5EF4-FFF2-40B4-BE49-F238E27FC236}">
                <a16:creationId xmlns:a16="http://schemas.microsoft.com/office/drawing/2014/main" id="{E59A90B4-126D-4F4A-8426-707FFDE7E3C0}"/>
              </a:ext>
            </a:extLst>
          </p:cNvPr>
          <p:cNvSpPr txBox="1">
            <a:spLocks/>
          </p:cNvSpPr>
          <p:nvPr/>
        </p:nvSpPr>
        <p:spPr>
          <a:xfrm>
            <a:off x="255355" y="198917"/>
            <a:ext cx="8686763" cy="7001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Změna veřejné zakázky / 1</a:t>
            </a:r>
          </a:p>
        </p:txBody>
      </p:sp>
      <p:sp>
        <p:nvSpPr>
          <p:cNvPr id="21" name="Zástupný symbol pro číslo snímku 4">
            <a:extLst>
              <a:ext uri="{FF2B5EF4-FFF2-40B4-BE49-F238E27FC236}">
                <a16:creationId xmlns:a16="http://schemas.microsoft.com/office/drawing/2014/main" id="{41B2C46E-AF6F-4077-A352-E60A35DC80B1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FCC94214-703A-42E6-9466-E213F5E6C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t="5525" r="5148" b="3354"/>
          <a:stretch/>
        </p:blipFill>
        <p:spPr bwMode="auto">
          <a:xfrm>
            <a:off x="513259" y="2774777"/>
            <a:ext cx="3655524" cy="148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B0C82368-2628-4E14-AB56-6C42A5B682FF}"/>
              </a:ext>
            </a:extLst>
          </p:cNvPr>
          <p:cNvPicPr/>
          <p:nvPr/>
        </p:nvPicPr>
        <p:blipFill rotWithShape="1">
          <a:blip r:embed="rId3"/>
          <a:srcRect l="18188" t="33945" r="61971" b="46502"/>
          <a:stretch/>
        </p:blipFill>
        <p:spPr bwMode="auto">
          <a:xfrm>
            <a:off x="5860260" y="809394"/>
            <a:ext cx="3081858" cy="1405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29046361-2EE6-42A6-9A3E-9577F9E7FA38}"/>
              </a:ext>
            </a:extLst>
          </p:cNvPr>
          <p:cNvSpPr txBox="1"/>
          <p:nvPr/>
        </p:nvSpPr>
        <p:spPr>
          <a:xfrm>
            <a:off x="5631723" y="1512457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9BEB69AE-8A9F-4614-974A-DF040974B701}"/>
              </a:ext>
            </a:extLst>
          </p:cNvPr>
          <p:cNvSpPr txBox="1"/>
          <p:nvPr/>
        </p:nvSpPr>
        <p:spPr>
          <a:xfrm>
            <a:off x="185943" y="2696996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2.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BF55F1C2-F10D-4703-A9D1-51A371F83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7"/>
          <a:stretch/>
        </p:blipFill>
        <p:spPr bwMode="auto">
          <a:xfrm>
            <a:off x="4335208" y="2673852"/>
            <a:ext cx="4268862" cy="344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DDABC758-729F-4325-867E-1E6705EA5456}"/>
              </a:ext>
            </a:extLst>
          </p:cNvPr>
          <p:cNvSpPr txBox="1"/>
          <p:nvPr/>
        </p:nvSpPr>
        <p:spPr>
          <a:xfrm>
            <a:off x="6600836" y="3200465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94082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86E5529-C6FD-428F-8E33-19BC5EAF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0" name="Nadpis 3">
            <a:extLst>
              <a:ext uri="{FF2B5EF4-FFF2-40B4-BE49-F238E27FC236}">
                <a16:creationId xmlns:a16="http://schemas.microsoft.com/office/drawing/2014/main" id="{E59A90B4-126D-4F4A-8426-707FFDE7E3C0}"/>
              </a:ext>
            </a:extLst>
          </p:cNvPr>
          <p:cNvSpPr txBox="1">
            <a:spLocks/>
          </p:cNvSpPr>
          <p:nvPr/>
        </p:nvSpPr>
        <p:spPr>
          <a:xfrm>
            <a:off x="255355" y="181789"/>
            <a:ext cx="8686763" cy="7001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Změna veřejné zakázky / 2</a:t>
            </a:r>
          </a:p>
        </p:txBody>
      </p:sp>
      <p:sp>
        <p:nvSpPr>
          <p:cNvPr id="21" name="Zástupný symbol pro číslo snímku 4">
            <a:extLst>
              <a:ext uri="{FF2B5EF4-FFF2-40B4-BE49-F238E27FC236}">
                <a16:creationId xmlns:a16="http://schemas.microsoft.com/office/drawing/2014/main" id="{41B2C46E-AF6F-4077-A352-E60A35DC80B1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4CDF26DA-D0FC-444D-9D3F-021160F76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71" y="3891550"/>
            <a:ext cx="2970269" cy="169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bdélník 29">
            <a:extLst>
              <a:ext uri="{FF2B5EF4-FFF2-40B4-BE49-F238E27FC236}">
                <a16:creationId xmlns:a16="http://schemas.microsoft.com/office/drawing/2014/main" id="{BB15B812-0D57-4123-81E2-76619C7E7B54}"/>
              </a:ext>
            </a:extLst>
          </p:cNvPr>
          <p:cNvSpPr/>
          <p:nvPr/>
        </p:nvSpPr>
        <p:spPr>
          <a:xfrm>
            <a:off x="255355" y="792821"/>
            <a:ext cx="842402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cs-CZ" sz="1500" dirty="0"/>
              <a:t>V levém sloupci klikněte na </a:t>
            </a:r>
            <a:r>
              <a:rPr lang="cs-CZ" sz="1500" b="1" dirty="0"/>
              <a:t>Zpět</a:t>
            </a:r>
            <a:r>
              <a:rPr lang="cs-CZ" sz="1500" dirty="0"/>
              <a:t>, systém zobrazí seznam VZ, požadovaná VZ je nyní </a:t>
            </a:r>
            <a:br>
              <a:rPr lang="cs-CZ" sz="1500" dirty="0"/>
            </a:br>
            <a:r>
              <a:rPr lang="cs-CZ" sz="1500" dirty="0"/>
              <a:t>v administrativním stavu </a:t>
            </a:r>
            <a:r>
              <a:rPr lang="cs-CZ" sz="1500" b="1" dirty="0"/>
              <a:t>Rozpracována</a:t>
            </a:r>
            <a:r>
              <a:rPr lang="cs-CZ" sz="1500" dirty="0"/>
              <a:t>. Poté je VZ v Přehledu VZ již editovatelná a kliknutím na záznam se dostanete k její úpravě.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9B32EE-093C-480A-B1F0-5D278AE48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52" y="2004769"/>
            <a:ext cx="8154538" cy="1657581"/>
          </a:xfrm>
          <a:prstGeom prst="rect">
            <a:avLst/>
          </a:prstGeom>
        </p:spPr>
      </p:pic>
      <p:sp>
        <p:nvSpPr>
          <p:cNvPr id="32" name="TextovéPole 31">
            <a:extLst>
              <a:ext uri="{FF2B5EF4-FFF2-40B4-BE49-F238E27FC236}">
                <a16:creationId xmlns:a16="http://schemas.microsoft.com/office/drawing/2014/main" id="{766E0DBE-74CB-4539-AF5B-B7D6A5BAECEF}"/>
              </a:ext>
            </a:extLst>
          </p:cNvPr>
          <p:cNvSpPr txBox="1"/>
          <p:nvPr/>
        </p:nvSpPr>
        <p:spPr>
          <a:xfrm>
            <a:off x="2217452" y="3439708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4.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3A7405F6-91F6-493F-BB90-D1B37EECBC91}"/>
              </a:ext>
            </a:extLst>
          </p:cNvPr>
          <p:cNvCxnSpPr/>
          <p:nvPr/>
        </p:nvCxnSpPr>
        <p:spPr>
          <a:xfrm>
            <a:off x="872455" y="2833559"/>
            <a:ext cx="1536716" cy="17636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44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76E04CD-3F5A-4EDA-B9CD-E3022861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735489CC-E315-4DD7-BF7C-3030D0CFEA70}"/>
              </a:ext>
            </a:extLst>
          </p:cNvPr>
          <p:cNvSpPr txBox="1">
            <a:spLocks/>
          </p:cNvSpPr>
          <p:nvPr/>
        </p:nvSpPr>
        <p:spPr>
          <a:xfrm>
            <a:off x="301983" y="146936"/>
            <a:ext cx="8686763" cy="7001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Změna veřejné zakázky / 3</a:t>
            </a:r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A2E6B6FC-64A6-4CCA-8B3A-9F9F4ABD1445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Obrázek 3" descr="image003">
            <a:extLst>
              <a:ext uri="{FF2B5EF4-FFF2-40B4-BE49-F238E27FC236}">
                <a16:creationId xmlns:a16="http://schemas.microsoft.com/office/drawing/2014/main" id="{1FEAFE0C-4C4E-439E-9140-82BDFD4C8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72" y="2337872"/>
            <a:ext cx="8249986" cy="353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B90FEEB-882A-47D4-A9FC-9FA90AC7DEC9}"/>
              </a:ext>
            </a:extLst>
          </p:cNvPr>
          <p:cNvSpPr/>
          <p:nvPr/>
        </p:nvSpPr>
        <p:spPr>
          <a:xfrm>
            <a:off x="433352" y="678779"/>
            <a:ext cx="84240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500" dirty="0"/>
              <a:t>VZ je ve stavu </a:t>
            </a:r>
            <a:r>
              <a:rPr lang="cs-CZ" sz="1500" b="1" dirty="0"/>
              <a:t>Rozpracována</a:t>
            </a:r>
            <a:r>
              <a:rPr lang="cs-CZ" sz="1500" dirty="0"/>
              <a:t> a je možné ji upravovat. </a:t>
            </a:r>
          </a:p>
          <a:p>
            <a:endParaRPr lang="cs-CZ" sz="1500" dirty="0"/>
          </a:p>
          <a:p>
            <a:r>
              <a:rPr lang="cs-CZ" sz="1500" dirty="0"/>
              <a:t>Na záložce </a:t>
            </a:r>
            <a:r>
              <a:rPr lang="cs-CZ" sz="1500" b="1" dirty="0"/>
              <a:t>Zdůvodnění akce </a:t>
            </a:r>
            <a:r>
              <a:rPr lang="cs-CZ" sz="1500" dirty="0"/>
              <a:t>musí žadatel/příjemce v poli </a:t>
            </a:r>
            <a:r>
              <a:rPr lang="cs-CZ" sz="1500" b="1" dirty="0"/>
              <a:t>Důvod vrácení veřejné zakázky</a:t>
            </a:r>
            <a:r>
              <a:rPr lang="cs-CZ" sz="1500" dirty="0"/>
              <a:t> vyplnit, co na veřejné zakázce bude upravovat a z jakého důvodu. </a:t>
            </a:r>
          </a:p>
          <a:p>
            <a:endParaRPr lang="cs-CZ" sz="1500" dirty="0"/>
          </a:p>
          <a:p>
            <a:r>
              <a:rPr lang="cs-CZ" sz="1500" dirty="0"/>
              <a:t>Bez vyplnění nejde veřejnou zakázku finalizovat a podat.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C142A8C-F950-4BE8-8B0B-563A8235C351}"/>
              </a:ext>
            </a:extLst>
          </p:cNvPr>
          <p:cNvSpPr/>
          <p:nvPr/>
        </p:nvSpPr>
        <p:spPr>
          <a:xfrm>
            <a:off x="433351" y="4994042"/>
            <a:ext cx="1325779" cy="235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179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EB764DA-CFFC-4C53-8072-B8663AD0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ADCECCFF-9C7A-48EE-8FC2-8075B7A23604}"/>
              </a:ext>
            </a:extLst>
          </p:cNvPr>
          <p:cNvSpPr txBox="1">
            <a:spLocks/>
          </p:cNvSpPr>
          <p:nvPr/>
        </p:nvSpPr>
        <p:spPr>
          <a:xfrm>
            <a:off x="228618" y="159236"/>
            <a:ext cx="8686763" cy="7039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Veřejné zakázky - Etapy / 1</a:t>
            </a:r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5E450768-B522-432E-9359-C41D6F1891A3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B53E13C9-5285-4B48-B969-A83BCEB5DC0B}"/>
              </a:ext>
            </a:extLst>
          </p:cNvPr>
          <p:cNvSpPr txBox="1">
            <a:spLocks/>
          </p:cNvSpPr>
          <p:nvPr/>
        </p:nvSpPr>
        <p:spPr>
          <a:xfrm>
            <a:off x="370461" y="736580"/>
            <a:ext cx="8242316" cy="16848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U VZ je povinné vyplnění záložky </a:t>
            </a:r>
            <a:r>
              <a:rPr lang="cs-CZ" sz="1600" b="1" dirty="0"/>
              <a:t>Etapy</a:t>
            </a:r>
            <a:r>
              <a:rPr lang="cs-CZ" sz="1600" dirty="0"/>
              <a:t> a navázání VZ na etapu/etapy projektu. </a:t>
            </a:r>
          </a:p>
          <a:p>
            <a:pPr algn="just"/>
            <a:r>
              <a:rPr lang="cs-CZ" sz="1600" u="sng" dirty="0"/>
              <a:t>Projekt s 1 etapou </a:t>
            </a:r>
            <a:r>
              <a:rPr lang="cs-CZ" sz="1600" dirty="0"/>
              <a:t>- žadatel/příjemce naváže všechny výdaje z VZ na 1 etapu (výdaje VZ se vztahují pouze k 1 etapě).</a:t>
            </a:r>
          </a:p>
          <a:p>
            <a:pPr algn="just"/>
            <a:r>
              <a:rPr lang="cs-CZ" sz="1600" u="sng" dirty="0"/>
              <a:t>Projekt s více etapami </a:t>
            </a:r>
            <a:r>
              <a:rPr lang="cs-CZ" sz="1600" dirty="0"/>
              <a:t>- žadatel/příjemce musí výdaje z VZ rozdělit mezi etapy, ve kterých budou výdaje z VZ uplatňovány (v souladu s finančním plánováním žadatele/ příjemce).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E1E187B-5AC1-4287-915E-F6930F3FD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121" y="2328529"/>
            <a:ext cx="6293125" cy="2200941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3E3103EF-25FF-4C65-AF47-45402156E1E0}"/>
              </a:ext>
            </a:extLst>
          </p:cNvPr>
          <p:cNvSpPr/>
          <p:nvPr/>
        </p:nvSpPr>
        <p:spPr>
          <a:xfrm>
            <a:off x="269362" y="4648196"/>
            <a:ext cx="8658747" cy="147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200"/>
              </a:spcAft>
            </a:pPr>
            <a:r>
              <a:rPr lang="cs-CZ" sz="1600" dirty="0"/>
              <a:t>Finanční částky na záložce </a:t>
            </a:r>
            <a:r>
              <a:rPr lang="cs-CZ" sz="1600" b="1" dirty="0"/>
              <a:t>Etapy</a:t>
            </a:r>
            <a:r>
              <a:rPr lang="cs-CZ" sz="1600" dirty="0"/>
              <a:t> musí být v souladu s odpovídajícími finančními částkami uvedenými na záložce </a:t>
            </a:r>
            <a:r>
              <a:rPr lang="cs-CZ" sz="1600" b="1" dirty="0"/>
              <a:t>Veřejné zakázky</a:t>
            </a:r>
            <a:r>
              <a:rPr lang="cs-CZ" sz="1600" dirty="0"/>
              <a:t>. </a:t>
            </a:r>
          </a:p>
          <a:p>
            <a:pPr>
              <a:spcBef>
                <a:spcPct val="20000"/>
              </a:spcBef>
              <a:spcAft>
                <a:spcPts val="200"/>
              </a:spcAft>
            </a:pPr>
            <a:r>
              <a:rPr lang="cs-CZ" sz="1600" dirty="0"/>
              <a:t>Na záložce </a:t>
            </a:r>
            <a:r>
              <a:rPr lang="cs-CZ" sz="1600" b="1" dirty="0"/>
              <a:t>Údaje o smlouvě/ dodatku</a:t>
            </a:r>
            <a:r>
              <a:rPr lang="cs-CZ" sz="1600" dirty="0"/>
              <a:t> musí být v souladu finanční částky uvedené v části </a:t>
            </a:r>
            <a:r>
              <a:rPr lang="cs-CZ" sz="1600" b="1" dirty="0"/>
              <a:t>Smlouva</a:t>
            </a:r>
            <a:r>
              <a:rPr lang="cs-CZ" sz="1600" dirty="0"/>
              <a:t> a v části </a:t>
            </a:r>
            <a:r>
              <a:rPr lang="cs-CZ" sz="1600" b="1" dirty="0"/>
              <a:t>Etapy projektu</a:t>
            </a:r>
            <a:r>
              <a:rPr lang="cs-CZ" sz="1600" dirty="0"/>
              <a:t>. </a:t>
            </a:r>
          </a:p>
          <a:p>
            <a:pPr>
              <a:spcBef>
                <a:spcPct val="20000"/>
              </a:spcBef>
              <a:spcAft>
                <a:spcPts val="200"/>
              </a:spcAft>
            </a:pPr>
            <a:r>
              <a:rPr lang="cs-CZ" sz="1600" dirty="0"/>
              <a:t>Soulad finančních částek hlídá kontrola bránící finalizaci veřejné zakázky.</a:t>
            </a:r>
            <a:endParaRPr lang="cs-CZ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372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EB764DA-CFFC-4C53-8072-B8663AD0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ADCECCFF-9C7A-48EE-8FC2-8075B7A23604}"/>
              </a:ext>
            </a:extLst>
          </p:cNvPr>
          <p:cNvSpPr txBox="1">
            <a:spLocks/>
          </p:cNvSpPr>
          <p:nvPr/>
        </p:nvSpPr>
        <p:spPr>
          <a:xfrm>
            <a:off x="255355" y="43535"/>
            <a:ext cx="8686763" cy="7039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3200" dirty="0"/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5E450768-B522-432E-9359-C41D6F1891A3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Nadpis 3">
            <a:extLst>
              <a:ext uri="{FF2B5EF4-FFF2-40B4-BE49-F238E27FC236}">
                <a16:creationId xmlns:a16="http://schemas.microsoft.com/office/drawing/2014/main" id="{C6818607-DCB6-438A-B1EA-776D6136D93C}"/>
              </a:ext>
            </a:extLst>
          </p:cNvPr>
          <p:cNvSpPr txBox="1">
            <a:spLocks/>
          </p:cNvSpPr>
          <p:nvPr/>
        </p:nvSpPr>
        <p:spPr>
          <a:xfrm>
            <a:off x="228618" y="17401"/>
            <a:ext cx="8686763" cy="7039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Veřejné zakázky - Etapy / 2</a:t>
            </a:r>
          </a:p>
          <a:p>
            <a:pPr algn="ctr"/>
            <a:endParaRPr lang="cs-CZ" sz="3200" dirty="0"/>
          </a:p>
        </p:txBody>
      </p:sp>
      <p:sp>
        <p:nvSpPr>
          <p:cNvPr id="10" name="Zástupný symbol pro číslo snímku 4">
            <a:extLst>
              <a:ext uri="{FF2B5EF4-FFF2-40B4-BE49-F238E27FC236}">
                <a16:creationId xmlns:a16="http://schemas.microsoft.com/office/drawing/2014/main" id="{D9B529DD-E488-4030-AC37-6E1FD3D145E9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96CD551-1134-4701-81D4-153B1A561F75}"/>
              </a:ext>
            </a:extLst>
          </p:cNvPr>
          <p:cNvPicPr/>
          <p:nvPr/>
        </p:nvPicPr>
        <p:blipFill rotWithShape="1">
          <a:blip r:embed="rId2"/>
          <a:srcRect l="18381" t="17906" r="63909" b="8171"/>
          <a:stretch/>
        </p:blipFill>
        <p:spPr bwMode="auto">
          <a:xfrm>
            <a:off x="96051" y="625548"/>
            <a:ext cx="3082577" cy="3614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6971F4A-7B9C-46BA-9561-4796FDC08813}"/>
              </a:ext>
            </a:extLst>
          </p:cNvPr>
          <p:cNvPicPr/>
          <p:nvPr/>
        </p:nvPicPr>
        <p:blipFill rotWithShape="1">
          <a:blip r:embed="rId3"/>
          <a:srcRect l="63604" t="28854" r="3054" b="16472"/>
          <a:stretch/>
        </p:blipFill>
        <p:spPr bwMode="auto">
          <a:xfrm>
            <a:off x="2428113" y="3037884"/>
            <a:ext cx="6522714" cy="31727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Šipka dolů 12">
            <a:extLst>
              <a:ext uri="{FF2B5EF4-FFF2-40B4-BE49-F238E27FC236}">
                <a16:creationId xmlns:a16="http://schemas.microsoft.com/office/drawing/2014/main" id="{7A6D343D-D7DD-4DA1-B88B-C537A61EB33C}"/>
              </a:ext>
            </a:extLst>
          </p:cNvPr>
          <p:cNvSpPr/>
          <p:nvPr/>
        </p:nvSpPr>
        <p:spPr>
          <a:xfrm rot="17930869">
            <a:off x="935197" y="2729987"/>
            <a:ext cx="1532709" cy="1517210"/>
          </a:xfrm>
          <a:prstGeom prst="downArrow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A838F373-9793-4233-A6B9-E11AFD0FF9AF}"/>
              </a:ext>
            </a:extLst>
          </p:cNvPr>
          <p:cNvSpPr/>
          <p:nvPr/>
        </p:nvSpPr>
        <p:spPr>
          <a:xfrm>
            <a:off x="2420978" y="3020466"/>
            <a:ext cx="6521139" cy="317275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623EFB30-27DB-4A53-BA90-FEE8774C6D00}"/>
              </a:ext>
            </a:extLst>
          </p:cNvPr>
          <p:cNvSpPr/>
          <p:nvPr/>
        </p:nvSpPr>
        <p:spPr>
          <a:xfrm>
            <a:off x="143536" y="4559313"/>
            <a:ext cx="22687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prstClr val="black"/>
                </a:solidFill>
              </a:rPr>
              <a:t>Pokud je VZ ve stavu Zadána </a:t>
            </a:r>
            <a:br>
              <a:rPr lang="cs-CZ" sz="1500" dirty="0">
                <a:solidFill>
                  <a:prstClr val="black"/>
                </a:solidFill>
              </a:rPr>
            </a:br>
            <a:r>
              <a:rPr lang="cs-CZ" sz="1500" dirty="0">
                <a:solidFill>
                  <a:prstClr val="black"/>
                </a:solidFill>
              </a:rPr>
              <a:t>a nedošlo </a:t>
            </a:r>
            <a:br>
              <a:rPr lang="cs-CZ" sz="1500" dirty="0">
                <a:solidFill>
                  <a:prstClr val="black"/>
                </a:solidFill>
              </a:rPr>
            </a:br>
            <a:r>
              <a:rPr lang="cs-CZ" sz="1500" dirty="0">
                <a:solidFill>
                  <a:prstClr val="black"/>
                </a:solidFill>
              </a:rPr>
              <a:t>k žádnému plnění, </a:t>
            </a:r>
            <a:r>
              <a:rPr lang="cs-CZ" sz="1500" b="1" dirty="0">
                <a:solidFill>
                  <a:srgbClr val="FF0000"/>
                </a:solidFill>
              </a:rPr>
              <a:t>do polí se zadají nuly.</a:t>
            </a: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37409235-24CC-404C-88FC-8568684A0C33}"/>
              </a:ext>
            </a:extLst>
          </p:cNvPr>
          <p:cNvSpPr/>
          <p:nvPr/>
        </p:nvSpPr>
        <p:spPr>
          <a:xfrm>
            <a:off x="3120723" y="514752"/>
            <a:ext cx="576792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500" dirty="0"/>
              <a:t>U VZ ve stavech </a:t>
            </a:r>
            <a:r>
              <a:rPr lang="cs-CZ" sz="1500" b="1" dirty="0"/>
              <a:t>Splněna</a:t>
            </a:r>
            <a:r>
              <a:rPr lang="cs-CZ" sz="1500" dirty="0"/>
              <a:t>, </a:t>
            </a:r>
            <a:r>
              <a:rPr lang="cs-CZ" sz="1500" b="1" dirty="0"/>
              <a:t>Částečně splněna </a:t>
            </a:r>
            <a:r>
              <a:rPr lang="cs-CZ" sz="1500" dirty="0"/>
              <a:t>a </a:t>
            </a:r>
            <a:r>
              <a:rPr lang="cs-CZ" sz="1500" b="1" dirty="0"/>
              <a:t>Zadána</a:t>
            </a:r>
            <a:r>
              <a:rPr lang="cs-CZ" sz="1500" dirty="0"/>
              <a:t> je nutné na záložce </a:t>
            </a:r>
            <a:r>
              <a:rPr lang="cs-CZ" sz="1500" b="1" dirty="0"/>
              <a:t>Veřejné zakázky</a:t>
            </a:r>
            <a:r>
              <a:rPr lang="cs-CZ" sz="1500" dirty="0"/>
              <a:t> (zelený výřez níže) vyplnit pole </a:t>
            </a:r>
            <a:r>
              <a:rPr lang="cs-CZ" sz="1500" b="1" dirty="0"/>
              <a:t>Skutečně uhrazená cena vážící se k projektu </a:t>
            </a:r>
            <a:r>
              <a:rPr lang="cs-CZ" sz="1500" dirty="0"/>
              <a:t>(u VZ ve stavu </a:t>
            </a:r>
            <a:r>
              <a:rPr lang="cs-CZ" sz="1500" b="1" dirty="0"/>
              <a:t>Zadána</a:t>
            </a:r>
            <a:r>
              <a:rPr lang="cs-CZ" sz="1500" dirty="0"/>
              <a:t> jsou šedivá - označena jako nepovinná - nicméně je potřeba je vyplnit hodnotou </a:t>
            </a:r>
            <a:r>
              <a:rPr lang="cs-CZ" sz="1500" b="1" dirty="0"/>
              <a:t>0, </a:t>
            </a:r>
            <a:r>
              <a:rPr lang="cs-CZ" sz="1500" dirty="0"/>
              <a:t>po přechodu do stavu </a:t>
            </a:r>
            <a:r>
              <a:rPr lang="cs-CZ" sz="1500" b="1" dirty="0"/>
              <a:t>Splněna </a:t>
            </a:r>
            <a:r>
              <a:rPr lang="cs-CZ" sz="1500" dirty="0"/>
              <a:t>hodnotu nahradíte skutečnou částkou).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500" dirty="0"/>
              <a:t>Hodnoty zde uvedené musí být v souladu s hodnotami uvedenými v polích </a:t>
            </a:r>
            <a:r>
              <a:rPr lang="cs-CZ" sz="1500" b="1" dirty="0"/>
              <a:t>Skutečně uhrazená cena vážící se k etapě projektu</a:t>
            </a:r>
            <a:r>
              <a:rPr lang="cs-CZ" sz="1500" dirty="0"/>
              <a:t> na záložce </a:t>
            </a:r>
            <a:r>
              <a:rPr lang="cs-CZ" sz="1500" b="1" dirty="0"/>
              <a:t>Etapy</a:t>
            </a:r>
            <a:r>
              <a:rPr lang="cs-CZ" sz="1500" dirty="0"/>
              <a:t> (obrázek viz následující slide). 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1A3CEE10-1126-406F-9B80-1FAD3EB1A6E7}"/>
              </a:ext>
            </a:extLst>
          </p:cNvPr>
          <p:cNvSpPr/>
          <p:nvPr/>
        </p:nvSpPr>
        <p:spPr>
          <a:xfrm>
            <a:off x="2489212" y="4620794"/>
            <a:ext cx="3156579" cy="5300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21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6DA4FEC-B26F-425E-B53D-108225C6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9" name="Obrázek 1" descr="image001">
            <a:extLst>
              <a:ext uri="{FF2B5EF4-FFF2-40B4-BE49-F238E27FC236}">
                <a16:creationId xmlns:a16="http://schemas.microsoft.com/office/drawing/2014/main" id="{C8796834-E3F8-48F7-B751-41EA664E2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1" b="337"/>
          <a:stretch/>
        </p:blipFill>
        <p:spPr bwMode="auto">
          <a:xfrm>
            <a:off x="121413" y="834553"/>
            <a:ext cx="5311721" cy="495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3">
            <a:extLst>
              <a:ext uri="{FF2B5EF4-FFF2-40B4-BE49-F238E27FC236}">
                <a16:creationId xmlns:a16="http://schemas.microsoft.com/office/drawing/2014/main" id="{F2E8FE49-76C9-4040-9E17-A7A8C53CCC57}"/>
              </a:ext>
            </a:extLst>
          </p:cNvPr>
          <p:cNvSpPr txBox="1">
            <a:spLocks/>
          </p:cNvSpPr>
          <p:nvPr/>
        </p:nvSpPr>
        <p:spPr>
          <a:xfrm>
            <a:off x="368566" y="130620"/>
            <a:ext cx="8686763" cy="7039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Veřejné zakázky - Etapy / 3</a:t>
            </a:r>
          </a:p>
          <a:p>
            <a:pPr algn="ctr"/>
            <a:endParaRPr lang="cs-CZ" sz="3200" dirty="0"/>
          </a:p>
        </p:txBody>
      </p:sp>
      <p:sp>
        <p:nvSpPr>
          <p:cNvPr id="11" name="Zástupný symbol pro číslo snímku 4">
            <a:extLst>
              <a:ext uri="{FF2B5EF4-FFF2-40B4-BE49-F238E27FC236}">
                <a16:creationId xmlns:a16="http://schemas.microsoft.com/office/drawing/2014/main" id="{D70E3D14-B7E9-4190-B2F9-FD90F3E6F12A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E9395F9-A723-49EC-AF3A-7C5ABF6175E9}"/>
              </a:ext>
            </a:extLst>
          </p:cNvPr>
          <p:cNvSpPr/>
          <p:nvPr/>
        </p:nvSpPr>
        <p:spPr>
          <a:xfrm>
            <a:off x="5608320" y="896221"/>
            <a:ext cx="333379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POZOR!!!</a:t>
            </a:r>
          </a:p>
          <a:p>
            <a:pPr algn="just"/>
            <a:r>
              <a:rPr lang="cs-CZ" sz="1600" dirty="0"/>
              <a:t>Pokud je VZ vázáno na více etap, musí hodnota uvedená na záložce </a:t>
            </a:r>
            <a:r>
              <a:rPr lang="cs-CZ" sz="1600" b="1" dirty="0"/>
              <a:t>Veřejné zakázky</a:t>
            </a:r>
            <a:r>
              <a:rPr lang="cs-CZ" sz="1600" dirty="0"/>
              <a:t> v poli </a:t>
            </a:r>
            <a:r>
              <a:rPr lang="cs-CZ" sz="1600" b="1" dirty="0"/>
              <a:t>Skutečně uhrazená cena vážící se k projektu </a:t>
            </a:r>
            <a:r>
              <a:rPr lang="cs-CZ" sz="1600" dirty="0"/>
              <a:t>odpovídat součtu hodnot uvedených na záložce </a:t>
            </a:r>
            <a:r>
              <a:rPr lang="cs-CZ" sz="1600" b="1" dirty="0"/>
              <a:t>Etapy</a:t>
            </a:r>
            <a:r>
              <a:rPr lang="cs-CZ" sz="1600" dirty="0"/>
              <a:t> v polích </a:t>
            </a:r>
            <a:r>
              <a:rPr lang="cs-CZ" sz="1600" b="1" dirty="0"/>
              <a:t>Skutečně uhrazená cena vážící se k </a:t>
            </a:r>
            <a:r>
              <a:rPr lang="cs-CZ" sz="1600" b="1" u="sng" dirty="0"/>
              <a:t>etapě</a:t>
            </a:r>
            <a:r>
              <a:rPr lang="cs-CZ" sz="1600" b="1" dirty="0"/>
              <a:t> projektu</a:t>
            </a:r>
            <a:r>
              <a:rPr lang="cs-CZ" sz="1600" dirty="0"/>
              <a:t> za všechny etapy (které se VZ týkají).</a:t>
            </a:r>
          </a:p>
          <a:p>
            <a:endParaRPr lang="cs-CZ" sz="1600" dirty="0">
              <a:solidFill>
                <a:prstClr val="black"/>
              </a:solidFill>
            </a:endParaRPr>
          </a:p>
          <a:p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9C91106D-3FCE-47A7-908E-15A1F1F18A1C}"/>
              </a:ext>
            </a:extLst>
          </p:cNvPr>
          <p:cNvSpPr/>
          <p:nvPr/>
        </p:nvSpPr>
        <p:spPr>
          <a:xfrm>
            <a:off x="183137" y="4496499"/>
            <a:ext cx="3449296" cy="5956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54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8F12B2A-97E4-2C43-8325-B08A28FC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438C0C9-9787-9242-8582-8935FAF917D8}"/>
              </a:ext>
            </a:extLst>
          </p:cNvPr>
          <p:cNvSpPr txBox="1">
            <a:spLocks/>
          </p:cNvSpPr>
          <p:nvPr/>
        </p:nvSpPr>
        <p:spPr>
          <a:xfrm>
            <a:off x="1127928" y="1158240"/>
            <a:ext cx="7158441" cy="4878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sz="1600" dirty="0"/>
              <a:t>V případě, že má změna vliv na podávanou </a:t>
            </a:r>
            <a:r>
              <a:rPr lang="cs-CZ" sz="1600" dirty="0" err="1"/>
              <a:t>ZŽoP</a:t>
            </a:r>
            <a:r>
              <a:rPr lang="cs-CZ" sz="1600" dirty="0"/>
              <a:t>/</a:t>
            </a:r>
            <a:r>
              <a:rPr lang="cs-CZ" sz="1600" dirty="0" err="1"/>
              <a:t>ZoR</a:t>
            </a:r>
            <a:r>
              <a:rPr lang="cs-CZ" sz="1600" dirty="0"/>
              <a:t> projektu nebo </a:t>
            </a:r>
            <a:r>
              <a:rPr lang="cs-CZ" sz="1600" dirty="0" err="1"/>
              <a:t>ZoU</a:t>
            </a:r>
            <a:r>
              <a:rPr lang="cs-CZ" sz="1600" dirty="0"/>
              <a:t> projektu, musí příjemce podat </a:t>
            </a:r>
            <a:r>
              <a:rPr lang="cs-CZ" sz="1600" dirty="0" err="1"/>
              <a:t>ŽoZ</a:t>
            </a:r>
            <a:r>
              <a:rPr lang="cs-CZ" sz="1600" dirty="0"/>
              <a:t> před podáním této </a:t>
            </a:r>
            <a:r>
              <a:rPr lang="cs-CZ" sz="1600" dirty="0" err="1"/>
              <a:t>ZŽoP</a:t>
            </a:r>
            <a:r>
              <a:rPr lang="cs-CZ" sz="1600" dirty="0"/>
              <a:t>/</a:t>
            </a:r>
            <a:r>
              <a:rPr lang="cs-CZ" sz="1600" dirty="0" err="1"/>
              <a:t>ZoR</a:t>
            </a:r>
            <a:r>
              <a:rPr lang="cs-CZ" sz="1600" dirty="0"/>
              <a:t> projektu/</a:t>
            </a:r>
            <a:r>
              <a:rPr lang="cs-CZ" sz="1600" dirty="0" err="1"/>
              <a:t>ZoU</a:t>
            </a:r>
            <a:r>
              <a:rPr lang="cs-CZ" sz="1600" dirty="0"/>
              <a:t> projektu, nejpozději s datem ukončení etapy/projektu/příslušného monitorovacího období v udržitelnosti. </a:t>
            </a:r>
          </a:p>
          <a:p>
            <a:pPr algn="just">
              <a:lnSpc>
                <a:spcPct val="90000"/>
              </a:lnSpc>
            </a:pPr>
            <a:endParaRPr lang="cs-CZ" sz="1600" dirty="0"/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sz="1600" dirty="0"/>
              <a:t>		      </a:t>
            </a:r>
            <a:r>
              <a:rPr lang="cs-CZ" sz="1600" b="1" dirty="0"/>
              <a:t>během změnového řízení nelze podávat Zprávu o realizaci a Žádost o platbu</a:t>
            </a:r>
          </a:p>
          <a:p>
            <a:pPr algn="just">
              <a:lnSpc>
                <a:spcPct val="90000"/>
              </a:lnSpc>
            </a:pPr>
            <a:endParaRPr lang="cs-CZ" sz="1600" b="1" dirty="0"/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sz="1600" dirty="0"/>
              <a:t>Pokud  před ukončením etapy </a:t>
            </a:r>
            <a:r>
              <a:rPr lang="cs-CZ" sz="1600" b="1" dirty="0">
                <a:solidFill>
                  <a:srgbClr val="FF0000"/>
                </a:solidFill>
              </a:rPr>
              <a:t>žadatel zjistí</a:t>
            </a:r>
            <a:r>
              <a:rPr lang="cs-CZ" sz="1600" dirty="0"/>
              <a:t>, </a:t>
            </a:r>
            <a:r>
              <a:rPr lang="cs-CZ" sz="1600" b="1" dirty="0">
                <a:solidFill>
                  <a:srgbClr val="FF0000"/>
                </a:solidFill>
              </a:rPr>
              <a:t>že nevyčerpal všechny finanční prostředky původně do této žádosti o platbu plánované </a:t>
            </a:r>
            <a:r>
              <a:rPr lang="cs-CZ" sz="1600" dirty="0"/>
              <a:t>– tedy jeho žádost o platbu bude nižší než částka na příslušném řádku finančního plánu, </a:t>
            </a:r>
            <a:r>
              <a:rPr lang="cs-CZ" sz="1600" b="1" dirty="0"/>
              <a:t>je nutné, v případě, kdy chce nevyčerpané prostředky uplatnit v další etapě, podat žádost o změnu – převod finanční prostředků do dalších etap.</a:t>
            </a:r>
          </a:p>
          <a:p>
            <a:pPr algn="just">
              <a:lnSpc>
                <a:spcPct val="90000"/>
              </a:lnSpc>
            </a:pPr>
            <a:endParaRPr lang="cs-CZ" sz="1600" b="1" dirty="0"/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</a:rPr>
              <a:t>Pokud se tak nestane, nebude možné nevyčerpané finanční prostředky využít v dalších etapách projektu.</a:t>
            </a: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endParaRPr lang="cs-CZ" sz="1600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sz="1600" dirty="0"/>
              <a:t>Žádost o platbu je možné finalizovat až po schválení podané </a:t>
            </a:r>
            <a:r>
              <a:rPr lang="cs-CZ" sz="1600" dirty="0" err="1"/>
              <a:t>ŽoZ</a:t>
            </a:r>
            <a:r>
              <a:rPr lang="cs-CZ" sz="1600" dirty="0"/>
              <a:t>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135655-E394-5840-A990-731AB244CD14}"/>
              </a:ext>
            </a:extLst>
          </p:cNvPr>
          <p:cNvSpPr txBox="1">
            <a:spLocks/>
          </p:cNvSpPr>
          <p:nvPr/>
        </p:nvSpPr>
        <p:spPr>
          <a:xfrm>
            <a:off x="1127929" y="279569"/>
            <a:ext cx="7158441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solidFill>
                  <a:srgbClr val="FF0000"/>
                </a:solidFill>
              </a:rPr>
              <a:t>Žádosti o změnu (</a:t>
            </a:r>
            <a:r>
              <a:rPr lang="cs-CZ" sz="2600" dirty="0" err="1">
                <a:solidFill>
                  <a:srgbClr val="FF0000"/>
                </a:solidFill>
              </a:rPr>
              <a:t>ŽoZ</a:t>
            </a:r>
            <a:r>
              <a:rPr lang="cs-CZ" sz="2600" dirty="0">
                <a:solidFill>
                  <a:srgbClr val="FF0000"/>
                </a:solidFill>
              </a:rPr>
              <a:t>) ze strany žadatele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553B2053-3A9D-410D-8D09-8A651F5D9518}"/>
              </a:ext>
            </a:extLst>
          </p:cNvPr>
          <p:cNvSpPr/>
          <p:nvPr/>
        </p:nvSpPr>
        <p:spPr>
          <a:xfrm>
            <a:off x="1494830" y="2362852"/>
            <a:ext cx="760690" cy="29296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11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87617E3-3A51-4723-B799-03BC1A85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C72FD291-E242-4BB3-9465-43B560657E70}"/>
              </a:ext>
            </a:extLst>
          </p:cNvPr>
          <p:cNvSpPr txBox="1">
            <a:spLocks/>
          </p:cNvSpPr>
          <p:nvPr/>
        </p:nvSpPr>
        <p:spPr>
          <a:xfrm>
            <a:off x="293857" y="67801"/>
            <a:ext cx="8686763" cy="7039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Veřejné zakázky - Etapy / 4</a:t>
            </a:r>
          </a:p>
          <a:p>
            <a:pPr algn="ctr"/>
            <a:endParaRPr lang="cs-CZ" sz="3200" dirty="0"/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2B597D6A-9D47-4AAC-A4E5-65395BF9DF14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DADA852-2963-47A3-991E-04A94F681A3D}"/>
              </a:ext>
            </a:extLst>
          </p:cNvPr>
          <p:cNvPicPr/>
          <p:nvPr/>
        </p:nvPicPr>
        <p:blipFill rotWithShape="1">
          <a:blip r:embed="rId2"/>
          <a:srcRect l="65539" t="50127" r="7612" b="24274"/>
          <a:stretch/>
        </p:blipFill>
        <p:spPr bwMode="auto">
          <a:xfrm>
            <a:off x="2577739" y="1076710"/>
            <a:ext cx="6235080" cy="1838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9FA9CF4-CD10-480F-90A4-642877103804}"/>
              </a:ext>
            </a:extLst>
          </p:cNvPr>
          <p:cNvPicPr/>
          <p:nvPr/>
        </p:nvPicPr>
        <p:blipFill rotWithShape="1">
          <a:blip r:embed="rId3"/>
          <a:srcRect l="65444" t="46310" r="6345" b="12320"/>
          <a:stretch/>
        </p:blipFill>
        <p:spPr bwMode="auto">
          <a:xfrm>
            <a:off x="2566531" y="3445434"/>
            <a:ext cx="6315317" cy="24819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5768A43-999F-449C-8FFD-5D2E4DD3FBEA}"/>
              </a:ext>
            </a:extLst>
          </p:cNvPr>
          <p:cNvSpPr txBox="1"/>
          <p:nvPr/>
        </p:nvSpPr>
        <p:spPr>
          <a:xfrm>
            <a:off x="153583" y="669180"/>
            <a:ext cx="322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Záložka „SMLOUVA“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33EBE31-361A-4AAB-A465-15EEE72D0DAB}"/>
              </a:ext>
            </a:extLst>
          </p:cNvPr>
          <p:cNvSpPr/>
          <p:nvPr/>
        </p:nvSpPr>
        <p:spPr>
          <a:xfrm>
            <a:off x="6566262" y="1268771"/>
            <a:ext cx="2375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600" dirty="0">
              <a:solidFill>
                <a:prstClr val="black"/>
              </a:solidFill>
            </a:endParaRPr>
          </a:p>
          <a:p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5F22F97-FD53-4768-8F82-04CFA3F74D9A}"/>
              </a:ext>
            </a:extLst>
          </p:cNvPr>
          <p:cNvSpPr/>
          <p:nvPr/>
        </p:nvSpPr>
        <p:spPr>
          <a:xfrm>
            <a:off x="179479" y="1034258"/>
            <a:ext cx="243293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500" dirty="0"/>
              <a:t>Částky uvedené na smlouvě/dodatku musí odpovídat částkám uvedeným na etapách projektu (záložka „Smlouvy“ část „Etapy projektu“), tj. </a:t>
            </a:r>
            <a:r>
              <a:rPr lang="cs-CZ" sz="1500" b="1" dirty="0"/>
              <a:t>částky </a:t>
            </a:r>
            <a:br>
              <a:rPr lang="cs-CZ" sz="1500" b="1" dirty="0"/>
            </a:br>
            <a:r>
              <a:rPr lang="cs-CZ" sz="1500" b="1" dirty="0"/>
              <a:t>v </a:t>
            </a:r>
            <a:r>
              <a:rPr lang="cs-CZ" sz="1500" b="1" dirty="0">
                <a:solidFill>
                  <a:srgbClr val="FF0000"/>
                </a:solidFill>
              </a:rPr>
              <a:t>červených </a:t>
            </a:r>
            <a:r>
              <a:rPr lang="cs-CZ" sz="1500" b="1" dirty="0"/>
              <a:t>rámečcích na obou místech musí být </a:t>
            </a:r>
            <a:br>
              <a:rPr lang="cs-CZ" sz="1500" b="1" dirty="0"/>
            </a:br>
            <a:r>
              <a:rPr lang="cs-CZ" sz="1500" b="1" dirty="0"/>
              <a:t>v souladu, stejně tak částky v </a:t>
            </a:r>
            <a:r>
              <a:rPr lang="cs-CZ" sz="1500" b="1" dirty="0">
                <a:solidFill>
                  <a:srgbClr val="00B050"/>
                </a:solidFill>
              </a:rPr>
              <a:t>zelených</a:t>
            </a:r>
            <a:r>
              <a:rPr lang="cs-CZ" sz="1500" b="1" dirty="0"/>
              <a:t> rámečcích. </a:t>
            </a:r>
          </a:p>
          <a:p>
            <a:endParaRPr lang="cs-CZ" sz="1500" dirty="0"/>
          </a:p>
          <a:p>
            <a:r>
              <a:rPr lang="cs-CZ" sz="1500" dirty="0"/>
              <a:t>Pokud je VZ vázána na více etap, musí hodnoty uvedené na smlouvě odpovídat součtu hodnot uvedených na etapách (za všechny etapy, které se VZ týkají).</a:t>
            </a:r>
            <a:endParaRPr lang="cs-CZ" sz="1500" dirty="0">
              <a:solidFill>
                <a:prstClr val="black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233B8E3-7FBA-41C1-9A20-11FF3A2E7729}"/>
              </a:ext>
            </a:extLst>
          </p:cNvPr>
          <p:cNvSpPr/>
          <p:nvPr/>
        </p:nvSpPr>
        <p:spPr>
          <a:xfrm>
            <a:off x="2612415" y="4419826"/>
            <a:ext cx="1695365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B29FAD72-24AC-48DA-A17D-EBA1112F597A}"/>
              </a:ext>
            </a:extLst>
          </p:cNvPr>
          <p:cNvSpPr/>
          <p:nvPr/>
        </p:nvSpPr>
        <p:spPr>
          <a:xfrm>
            <a:off x="5646979" y="4102217"/>
            <a:ext cx="1416552" cy="44937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315CC273-34DE-4231-8319-042BF4194536}"/>
              </a:ext>
            </a:extLst>
          </p:cNvPr>
          <p:cNvSpPr/>
          <p:nvPr/>
        </p:nvSpPr>
        <p:spPr>
          <a:xfrm>
            <a:off x="7266054" y="1268771"/>
            <a:ext cx="1416552" cy="44937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814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DDE5C54-3C1E-4EAA-BF92-7949E1CF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77F99A85-2B39-49F3-BCF0-6378A40F3C0A}"/>
              </a:ext>
            </a:extLst>
          </p:cNvPr>
          <p:cNvSpPr txBox="1">
            <a:spLocks/>
          </p:cNvSpPr>
          <p:nvPr/>
        </p:nvSpPr>
        <p:spPr>
          <a:xfrm>
            <a:off x="271684" y="239034"/>
            <a:ext cx="8686763" cy="8331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Finalizace a podání veřejné zakázky</a:t>
            </a:r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7C93BAF2-C298-4D85-AD57-E2D4FD6DF724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12594576-0D6B-4EB0-99DF-15FF808BE120}"/>
              </a:ext>
            </a:extLst>
          </p:cNvPr>
          <p:cNvSpPr txBox="1">
            <a:spLocks/>
          </p:cNvSpPr>
          <p:nvPr/>
        </p:nvSpPr>
        <p:spPr>
          <a:xfrm>
            <a:off x="441304" y="912939"/>
            <a:ext cx="8314863" cy="5226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Po vyplnění údajů na veřejné zakázce musí žadatel/příjemce provést kontrolu. Pokud je vše v pořádku, musí veřejnou zakázku </a:t>
            </a:r>
            <a:r>
              <a:rPr lang="cs-CZ" sz="1600" b="1" dirty="0"/>
              <a:t>finalizovat</a:t>
            </a:r>
            <a:r>
              <a:rPr lang="cs-CZ" sz="1600" dirty="0"/>
              <a:t> a poté </a:t>
            </a:r>
            <a:r>
              <a:rPr lang="cs-CZ" sz="1600" b="1" dirty="0"/>
              <a:t>podat</a:t>
            </a:r>
            <a:r>
              <a:rPr lang="cs-CZ" sz="1600" dirty="0"/>
              <a:t>.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5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155D2F8-5E40-47D9-A499-A803AD768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37" y="1597121"/>
            <a:ext cx="1639693" cy="316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04E5E22-8DDC-49D0-92B1-DDD57F538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79" y="1676434"/>
            <a:ext cx="5709282" cy="95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E11F10C-81B0-4802-A126-BDEB07BAA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79" y="3002548"/>
            <a:ext cx="5709282" cy="97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A27B2703-85D0-4608-B59D-1856536870E9}"/>
              </a:ext>
            </a:extLst>
          </p:cNvPr>
          <p:cNvSpPr/>
          <p:nvPr/>
        </p:nvSpPr>
        <p:spPr>
          <a:xfrm>
            <a:off x="520437" y="4849264"/>
            <a:ext cx="7926877" cy="122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200"/>
              </a:spcAft>
            </a:pPr>
            <a:r>
              <a:rPr lang="cs-CZ" sz="1600" b="1" dirty="0">
                <a:solidFill>
                  <a:srgbClr val="FF0000"/>
                </a:solidFill>
              </a:rPr>
              <a:t>POZOR!!!</a:t>
            </a:r>
          </a:p>
          <a:p>
            <a:pPr lvl="0">
              <a:spcBef>
                <a:spcPct val="20000"/>
              </a:spcBef>
              <a:spcAft>
                <a:spcPts val="200"/>
              </a:spcAft>
            </a:pPr>
            <a:r>
              <a:rPr lang="cs-CZ" sz="1600" dirty="0">
                <a:solidFill>
                  <a:prstClr val="black"/>
                </a:solidFill>
              </a:rPr>
              <a:t>Pokud nestisknete tlačítko </a:t>
            </a:r>
            <a:r>
              <a:rPr lang="cs-CZ" sz="1600" b="1" dirty="0">
                <a:solidFill>
                  <a:prstClr val="black"/>
                </a:solidFill>
              </a:rPr>
              <a:t>Podat</a:t>
            </a:r>
            <a:r>
              <a:rPr lang="cs-CZ" sz="1600" dirty="0">
                <a:solidFill>
                  <a:prstClr val="black"/>
                </a:solidFill>
              </a:rPr>
              <a:t> </a:t>
            </a:r>
            <a:r>
              <a:rPr lang="cs-CZ" sz="1600" b="1" dirty="0">
                <a:solidFill>
                  <a:prstClr val="black"/>
                </a:solidFill>
              </a:rPr>
              <a:t>, </a:t>
            </a:r>
            <a:r>
              <a:rPr lang="cs-CZ" sz="1600" dirty="0">
                <a:solidFill>
                  <a:prstClr val="black"/>
                </a:solidFill>
              </a:rPr>
              <a:t>zakázka se nepřenese k manažerovi projektu!</a:t>
            </a:r>
          </a:p>
          <a:p>
            <a:pPr lvl="0">
              <a:spcBef>
                <a:spcPct val="20000"/>
              </a:spcBef>
              <a:spcAft>
                <a:spcPts val="200"/>
              </a:spcAft>
            </a:pPr>
            <a:r>
              <a:rPr lang="cs-CZ" sz="1600" dirty="0">
                <a:solidFill>
                  <a:prstClr val="black"/>
                </a:solidFill>
              </a:rPr>
              <a:t>Po finalizaci ani po podání veřejné zakázky se </a:t>
            </a:r>
            <a:r>
              <a:rPr lang="cs-CZ" sz="1600" u="sng" dirty="0">
                <a:solidFill>
                  <a:prstClr val="black"/>
                </a:solidFill>
              </a:rPr>
              <a:t>negeneruje žádná tisková sestava </a:t>
            </a:r>
            <a:br>
              <a:rPr lang="cs-CZ" sz="1600" u="sng" dirty="0">
                <a:solidFill>
                  <a:prstClr val="black"/>
                </a:solidFill>
              </a:rPr>
            </a:br>
            <a:r>
              <a:rPr lang="cs-CZ" sz="1600" u="sng" dirty="0">
                <a:solidFill>
                  <a:prstClr val="black"/>
                </a:solidFill>
              </a:rPr>
              <a:t>a nedochází tudíž ani k elektronickému podpisu.</a:t>
            </a:r>
          </a:p>
        </p:txBody>
      </p:sp>
    </p:spTree>
    <p:extLst>
      <p:ext uri="{BB962C8B-B14F-4D97-AF65-F5344CB8AC3E}">
        <p14:creationId xmlns:p14="http://schemas.microsoft.com/office/powerpoint/2010/main" val="33009630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127929" y="1210948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/>
              <a:t>příliš stručné zdůvodnění změny (důvody, konkrétní datum),</a:t>
            </a:r>
          </a:p>
          <a:p>
            <a:pPr lvl="0"/>
            <a:endParaRPr lang="cs-CZ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/>
              <a:t>částky uvedené v rozpočtu projektu neodpovídají částkám ve finančním plánu (investice/</a:t>
            </a:r>
            <a:r>
              <a:rPr lang="cs-CZ" sz="1600" dirty="0" err="1"/>
              <a:t>neinvestice</a:t>
            </a:r>
            <a:r>
              <a:rPr lang="cs-CZ" sz="1600" dirty="0"/>
              <a:t>),</a:t>
            </a:r>
          </a:p>
          <a:p>
            <a:pPr lvl="0"/>
            <a:endParaRPr lang="cs-CZ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/>
              <a:t>etapy nejsou správně navázány na finanční plán (dochází k chybné provázanosti na žádosti o platbu),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b="1" dirty="0"/>
              <a:t>finanční plán příjemce musí navázat na aktivní etapu, (při smazání etapy u </a:t>
            </a:r>
            <a:r>
              <a:rPr lang="cs-CZ" sz="1600" b="1" dirty="0" err="1"/>
              <a:t>víceetapového</a:t>
            </a:r>
            <a:r>
              <a:rPr lang="cs-CZ" sz="1600" b="1" dirty="0"/>
              <a:t> projektu nesmí být navázána na smazaný finanční plán).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957501" y="314656"/>
            <a:ext cx="5499296" cy="7578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600" dirty="0">
                <a:solidFill>
                  <a:srgbClr val="FF0000"/>
                </a:solidFill>
              </a:rPr>
              <a:t>Ostatní změny – nejčastější chyby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41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683568" y="819485"/>
            <a:ext cx="7695714" cy="324922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1700" dirty="0"/>
              <a:t>chybně vyplněn </a:t>
            </a:r>
            <a:r>
              <a:rPr lang="cs-CZ" sz="1700" b="1" dirty="0"/>
              <a:t>Roční rozpočet – čerpání v rozpočtových letech </a:t>
            </a:r>
            <a:r>
              <a:rPr lang="cs-CZ" sz="1500" dirty="0"/>
              <a:t>(postup viz Specifická pravidla pro žadatele a příjemce, příloha č. 1, kap. 3.19),</a:t>
            </a:r>
          </a:p>
          <a:p>
            <a:pPr marL="400050" lvl="1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700" b="0" dirty="0">
                <a:solidFill>
                  <a:schemeClr val="tx1"/>
                </a:solidFill>
              </a:rPr>
              <a:t>Obecná pravidla IROP ukládají žadateli/příjemci vyplnit rozpočet projektu dle následujícího pravidla: </a:t>
            </a:r>
            <a:r>
              <a:rPr lang="cs-CZ" sz="1700" dirty="0">
                <a:solidFill>
                  <a:srgbClr val="FF0000"/>
                </a:solidFill>
              </a:rPr>
              <a:t>EX-POST FINANCOVÁNÍ</a:t>
            </a:r>
          </a:p>
          <a:p>
            <a:pPr marL="400050" lvl="1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700" b="0" dirty="0">
                <a:solidFill>
                  <a:schemeClr val="tx1"/>
                </a:solidFill>
              </a:rPr>
              <a:t>Pokud projekt/etapa skončí </a:t>
            </a:r>
            <a:r>
              <a:rPr lang="cs-CZ" sz="1700" dirty="0">
                <a:solidFill>
                  <a:schemeClr val="tx1"/>
                </a:solidFill>
              </a:rPr>
              <a:t>do 30. 9. kalendářního roku</a:t>
            </a:r>
            <a:r>
              <a:rPr lang="cs-CZ" sz="1700" b="0" dirty="0">
                <a:solidFill>
                  <a:schemeClr val="tx1"/>
                </a:solidFill>
              </a:rPr>
              <a:t>, žadatel/příjemce uvede způsobilé výdaje </a:t>
            </a:r>
            <a:r>
              <a:rPr lang="cs-CZ" sz="1700" dirty="0">
                <a:solidFill>
                  <a:schemeClr val="tx1"/>
                </a:solidFill>
              </a:rPr>
              <a:t>v roce, kdy končí projekt/etapa</a:t>
            </a:r>
            <a:r>
              <a:rPr lang="cs-CZ" sz="1700" b="0" dirty="0">
                <a:solidFill>
                  <a:schemeClr val="tx1"/>
                </a:solidFill>
              </a:rPr>
              <a:t>. V případě ukončení projektu/etapy po 30. 9., je nutné počítat s proplacením dotace </a:t>
            </a:r>
            <a:br>
              <a:rPr lang="cs-CZ" sz="1700" b="0" dirty="0">
                <a:solidFill>
                  <a:schemeClr val="tx1"/>
                </a:solidFill>
              </a:rPr>
            </a:br>
            <a:r>
              <a:rPr lang="cs-CZ" sz="1700" b="0" dirty="0">
                <a:solidFill>
                  <a:schemeClr val="tx1"/>
                </a:solidFill>
              </a:rPr>
              <a:t>v následujícím roce a zohlednit to i v rozpočtu a finančním plánu projektu.</a:t>
            </a:r>
          </a:p>
          <a:p>
            <a:pPr marL="400050" lvl="1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700" b="0" dirty="0">
                <a:solidFill>
                  <a:schemeClr val="tx1"/>
                </a:solidFill>
              </a:rPr>
              <a:t>Příjemce tedy zadává/vyplňuje v MS 2014+ roční rozpočet podle toho, jak mu </a:t>
            </a:r>
            <a:r>
              <a:rPr lang="cs-CZ" sz="1700" dirty="0">
                <a:solidFill>
                  <a:schemeClr val="tx1"/>
                </a:solidFill>
              </a:rPr>
              <a:t>budou propláceny žádosti o platbu poskytovatelem dotace</a:t>
            </a:r>
            <a:r>
              <a:rPr lang="cs-CZ" sz="1700" b="0" dirty="0">
                <a:solidFill>
                  <a:schemeClr val="tx1"/>
                </a:solidFill>
              </a:rPr>
              <a:t>, nikoliv dle skutečného čerpání v projektu</a:t>
            </a:r>
            <a:r>
              <a:rPr lang="cs-CZ" sz="1800" b="0" dirty="0">
                <a:solidFill>
                  <a:schemeClr val="tx1"/>
                </a:solidFill>
              </a:rPr>
              <a:t>.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796226" y="237426"/>
            <a:ext cx="5551547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600" dirty="0">
                <a:solidFill>
                  <a:srgbClr val="FF0000"/>
                </a:solidFill>
              </a:rPr>
              <a:t>Ostatní změny – nejčastější chyby 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E755DAA-5A00-4D06-B0B5-D06C2C426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18" y="4119897"/>
            <a:ext cx="7614564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4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769779" y="854608"/>
            <a:ext cx="7604442" cy="34473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700" dirty="0"/>
              <a:t>chybné nastavení data předložení </a:t>
            </a:r>
            <a:r>
              <a:rPr lang="cs-CZ" sz="1700" dirty="0" err="1"/>
              <a:t>ZoR</a:t>
            </a:r>
            <a:r>
              <a:rPr lang="cs-CZ" sz="1700" dirty="0"/>
              <a:t>/</a:t>
            </a:r>
            <a:r>
              <a:rPr lang="cs-CZ" sz="1700" dirty="0" err="1"/>
              <a:t>ŽoP</a:t>
            </a:r>
            <a:r>
              <a:rPr lang="cs-CZ" sz="1700" dirty="0"/>
              <a:t> ve finančním plánu – doporučujeme nastavit na 20 PD od ukončení etapy,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1700" dirty="0"/>
              <a:t>nedostatečná úprava všech záložek při posunu realizace projektu - úpravou harmonogramu jsou zasaženy záložky Projekt, Indikátory (dále mohou být i záložky Etapy, Finanční plán, Rozpočet),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700" dirty="0"/>
              <a:t>aktualizovaný subjekt nebyl validován, nejsou doplněny osoby subjektu,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1700" dirty="0"/>
              <a:t>slučování etap s dostatečným předstihem (podání žádosti o platbu je možné až po schválení změny):</a:t>
            </a:r>
          </a:p>
          <a:p>
            <a:pPr lvl="0" algn="just"/>
            <a:endParaRPr lang="cs-CZ" sz="1700" dirty="0"/>
          </a:p>
          <a:p>
            <a:pPr marL="971550" lvl="1" indent="-342900" algn="just">
              <a:spcBef>
                <a:spcPts val="0"/>
              </a:spcBef>
              <a:buFont typeface="+mj-lt"/>
              <a:buAutoNum type="arabicParenR"/>
            </a:pPr>
            <a:r>
              <a:rPr lang="cs-CZ" sz="1700" b="0" dirty="0">
                <a:solidFill>
                  <a:schemeClr val="tx1"/>
                </a:solidFill>
              </a:rPr>
              <a:t>pokud </a:t>
            </a:r>
            <a:r>
              <a:rPr lang="cs-CZ" sz="1700" dirty="0">
                <a:solidFill>
                  <a:schemeClr val="tx1"/>
                </a:solidFill>
              </a:rPr>
              <a:t>příjemce plánuje předložit žádost o platbu do 20 </a:t>
            </a:r>
            <a:r>
              <a:rPr lang="cs-CZ" sz="1700" dirty="0" err="1">
                <a:solidFill>
                  <a:schemeClr val="tx1"/>
                </a:solidFill>
              </a:rPr>
              <a:t>pd</a:t>
            </a:r>
            <a:r>
              <a:rPr lang="cs-CZ" sz="1700" dirty="0">
                <a:solidFill>
                  <a:schemeClr val="tx1"/>
                </a:solidFill>
              </a:rPr>
              <a:t> od platnosti prvního PA</a:t>
            </a:r>
            <a:r>
              <a:rPr lang="cs-CZ" sz="1700" b="0" dirty="0">
                <a:solidFill>
                  <a:schemeClr val="tx1"/>
                </a:solidFill>
              </a:rPr>
              <a:t>, není příjemce povinen upravovat harmonogram ukončené etapy před vydáním PA (v případě 1 etapového projektu), </a:t>
            </a:r>
            <a:r>
              <a:rPr lang="cs-CZ" sz="1700" b="0" dirty="0" err="1">
                <a:solidFill>
                  <a:schemeClr val="tx1"/>
                </a:solidFill>
              </a:rPr>
              <a:t>ŽoP</a:t>
            </a:r>
            <a:r>
              <a:rPr lang="cs-CZ" sz="1700" b="0" dirty="0">
                <a:solidFill>
                  <a:schemeClr val="tx1"/>
                </a:solidFill>
              </a:rPr>
              <a:t> předloží do 20 </a:t>
            </a:r>
            <a:r>
              <a:rPr lang="cs-CZ" sz="1700" b="0" dirty="0" err="1">
                <a:solidFill>
                  <a:schemeClr val="tx1"/>
                </a:solidFill>
              </a:rPr>
              <a:t>pd</a:t>
            </a:r>
            <a:r>
              <a:rPr lang="cs-CZ" sz="1700" b="0" dirty="0">
                <a:solidFill>
                  <a:schemeClr val="tx1"/>
                </a:solidFill>
              </a:rPr>
              <a:t> od vydání PA.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769779" y="261921"/>
            <a:ext cx="760444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solidFill>
                  <a:srgbClr val="FF0000"/>
                </a:solidFill>
              </a:rPr>
              <a:t>Ostatní změny – nejčastější chyby 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771183-A084-4505-B1CA-A6EF526FB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55" y="4489789"/>
            <a:ext cx="7604442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709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683568" y="1195867"/>
            <a:ext cx="7885667" cy="314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1600" dirty="0"/>
              <a:t>slučování etap s dostatečným předstihem (podání žádosti o platbu je možné až po schválení změny):</a:t>
            </a:r>
          </a:p>
          <a:p>
            <a:pPr lvl="0" algn="just"/>
            <a:endParaRPr lang="cs-CZ" sz="1600" dirty="0"/>
          </a:p>
          <a:p>
            <a:pPr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b="0" dirty="0">
                <a:solidFill>
                  <a:schemeClr val="tx1"/>
                </a:solidFill>
              </a:rPr>
              <a:t>2) pokud </a:t>
            </a:r>
            <a:r>
              <a:rPr lang="cs-CZ" sz="1600" dirty="0">
                <a:solidFill>
                  <a:schemeClr val="tx1"/>
                </a:solidFill>
              </a:rPr>
              <a:t>plánuje předložit žádost o platbu do 20 </a:t>
            </a:r>
            <a:r>
              <a:rPr lang="cs-CZ" sz="1600" dirty="0" err="1">
                <a:solidFill>
                  <a:schemeClr val="tx1"/>
                </a:solidFill>
              </a:rPr>
              <a:t>pd</a:t>
            </a:r>
            <a:r>
              <a:rPr lang="cs-CZ" sz="1600" dirty="0">
                <a:solidFill>
                  <a:schemeClr val="tx1"/>
                </a:solidFill>
              </a:rPr>
              <a:t> od platnosti prvního PA </a:t>
            </a:r>
            <a:r>
              <a:rPr lang="cs-CZ" sz="1600" b="0" dirty="0">
                <a:solidFill>
                  <a:schemeClr val="tx1"/>
                </a:solidFill>
              </a:rPr>
              <a:t>a před jeho platností byly ukončeny 2 a více etap projektu, musí příjemce nejpozději do 20 </a:t>
            </a:r>
            <a:r>
              <a:rPr lang="cs-CZ" sz="1600" b="0" dirty="0" err="1">
                <a:solidFill>
                  <a:schemeClr val="tx1"/>
                </a:solidFill>
              </a:rPr>
              <a:t>pd</a:t>
            </a:r>
            <a:r>
              <a:rPr lang="cs-CZ" sz="1600" b="0" dirty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od vydání PA </a:t>
            </a:r>
            <a:r>
              <a:rPr lang="cs-CZ" sz="1600" b="0" dirty="0">
                <a:solidFill>
                  <a:schemeClr val="tx1"/>
                </a:solidFill>
              </a:rPr>
              <a:t>předložit žádost o změnu se sloučením ukončených etap - </a:t>
            </a:r>
            <a:r>
              <a:rPr lang="cs-CZ" sz="1600" b="0" dirty="0" err="1">
                <a:solidFill>
                  <a:schemeClr val="tx1"/>
                </a:solidFill>
              </a:rPr>
              <a:t>ŽoP</a:t>
            </a:r>
            <a:r>
              <a:rPr lang="cs-CZ" sz="1600" b="0" dirty="0">
                <a:solidFill>
                  <a:schemeClr val="tx1"/>
                </a:solidFill>
              </a:rPr>
              <a:t> předloží do 20 </a:t>
            </a:r>
            <a:r>
              <a:rPr lang="cs-CZ" sz="1600" b="0" dirty="0" err="1">
                <a:solidFill>
                  <a:schemeClr val="tx1"/>
                </a:solidFill>
              </a:rPr>
              <a:t>pd</a:t>
            </a:r>
            <a:r>
              <a:rPr lang="cs-CZ" sz="1600" b="0" dirty="0">
                <a:solidFill>
                  <a:schemeClr val="tx1"/>
                </a:solidFill>
              </a:rPr>
              <a:t> od schválení žádosti o změnu.</a:t>
            </a:r>
          </a:p>
          <a:p>
            <a:pPr lvl="1" indent="0" algn="just">
              <a:spcBef>
                <a:spcPts val="0"/>
              </a:spcBef>
              <a:buNone/>
            </a:pPr>
            <a:r>
              <a:rPr lang="cs-CZ" sz="1600" dirty="0">
                <a:solidFill>
                  <a:schemeClr val="tx1"/>
                </a:solidFill>
              </a:rPr>
              <a:t>Upozornění:</a:t>
            </a:r>
            <a:r>
              <a:rPr lang="cs-CZ" sz="1600" b="0" dirty="0">
                <a:solidFill>
                  <a:schemeClr val="tx1"/>
                </a:solidFill>
              </a:rPr>
              <a:t> Není možné pouze prodloužit termín ukončení druhé </a:t>
            </a:r>
            <a:br>
              <a:rPr lang="cs-CZ" sz="1600" b="0" dirty="0">
                <a:solidFill>
                  <a:schemeClr val="tx1"/>
                </a:solidFill>
              </a:rPr>
            </a:br>
            <a:r>
              <a:rPr lang="cs-CZ" sz="1600" b="0" dirty="0">
                <a:solidFill>
                  <a:schemeClr val="tx1"/>
                </a:solidFill>
              </a:rPr>
              <a:t>(n.) etapy, finanční prostředky z první etapy by příjemci nenávratně propadly; Žádost o změnu musí předcházet podání Žádosti o platbu</a:t>
            </a:r>
            <a:r>
              <a:rPr lang="cs-CZ" sz="1700" b="0" dirty="0">
                <a:solidFill>
                  <a:schemeClr val="tx1"/>
                </a:solidFill>
              </a:rPr>
              <a:t>.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127929" y="296539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solidFill>
                  <a:srgbClr val="FF0000"/>
                </a:solidFill>
              </a:rPr>
              <a:t>Sloučení etap po vydání prvního PA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CE9F10-CE18-4FEF-ACDF-353534960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4509263"/>
            <a:ext cx="7885666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56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683568" y="1054437"/>
            <a:ext cx="7920501" cy="2571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slučování etap s dostatečným předstihem (podání žádosti o platbu je možné, až po schválení změny):</a:t>
            </a:r>
          </a:p>
          <a:p>
            <a:pPr algn="just">
              <a:spcBef>
                <a:spcPts val="0"/>
              </a:spcBef>
            </a:pPr>
            <a:endParaRPr lang="cs-CZ" sz="1600" dirty="0"/>
          </a:p>
          <a:p>
            <a:pPr lvl="1" indent="0" algn="just">
              <a:spcBef>
                <a:spcPts val="0"/>
              </a:spcBef>
              <a:buNone/>
            </a:pPr>
            <a:r>
              <a:rPr lang="cs-CZ" sz="1600" b="0" dirty="0">
                <a:solidFill>
                  <a:schemeClr val="tx1"/>
                </a:solidFill>
              </a:rPr>
              <a:t>3) Pokud příjemce </a:t>
            </a:r>
            <a:r>
              <a:rPr lang="cs-CZ" sz="1600" dirty="0">
                <a:solidFill>
                  <a:schemeClr val="tx1"/>
                </a:solidFill>
              </a:rPr>
              <a:t>neplánuje předložit Žádost o platbu</a:t>
            </a:r>
            <a:r>
              <a:rPr lang="cs-CZ" sz="1600" b="0" dirty="0">
                <a:solidFill>
                  <a:schemeClr val="tx1"/>
                </a:solidFill>
              </a:rPr>
              <a:t> ve lhůtě 20 </a:t>
            </a:r>
            <a:r>
              <a:rPr lang="cs-CZ" sz="1600" b="0" dirty="0" err="1">
                <a:solidFill>
                  <a:schemeClr val="tx1"/>
                </a:solidFill>
              </a:rPr>
              <a:t>pd</a:t>
            </a:r>
            <a:r>
              <a:rPr lang="cs-CZ" sz="1600" b="0" dirty="0">
                <a:solidFill>
                  <a:schemeClr val="tx1"/>
                </a:solidFill>
              </a:rPr>
              <a:t> od platnosti prvního PA, musí příjemce nejpozději do 20 </a:t>
            </a:r>
            <a:r>
              <a:rPr lang="cs-CZ" sz="1600" b="0" dirty="0" err="1">
                <a:solidFill>
                  <a:schemeClr val="tx1"/>
                </a:solidFill>
              </a:rPr>
              <a:t>pd</a:t>
            </a:r>
            <a:r>
              <a:rPr lang="cs-CZ" sz="1600" b="0" dirty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od platnosti PA </a:t>
            </a:r>
            <a:r>
              <a:rPr lang="cs-CZ" sz="1600" b="0" dirty="0">
                <a:solidFill>
                  <a:schemeClr val="tx1"/>
                </a:solidFill>
              </a:rPr>
              <a:t>předložit žádost o změnu se změnou harmonogramu etap (v případě </a:t>
            </a:r>
            <a:br>
              <a:rPr lang="cs-CZ" sz="1600" b="0" dirty="0">
                <a:solidFill>
                  <a:schemeClr val="tx1"/>
                </a:solidFill>
              </a:rPr>
            </a:br>
            <a:r>
              <a:rPr lang="cs-CZ" sz="1600" b="0" dirty="0">
                <a:solidFill>
                  <a:schemeClr val="tx1"/>
                </a:solidFill>
              </a:rPr>
              <a:t>1 etapového projektu) nebo se sloučením etap (v případě </a:t>
            </a:r>
            <a:r>
              <a:rPr lang="cs-CZ" sz="1600" b="0" dirty="0" err="1">
                <a:solidFill>
                  <a:schemeClr val="tx1"/>
                </a:solidFill>
              </a:rPr>
              <a:t>víceetapových</a:t>
            </a:r>
            <a:r>
              <a:rPr lang="cs-CZ" sz="1600" b="0" dirty="0">
                <a:solidFill>
                  <a:schemeClr val="tx1"/>
                </a:solidFill>
              </a:rPr>
              <a:t> projektů) - termín pro předložení žádosti o platbu začíná běžet po ukončení etapy podle nového harmonogramu</a:t>
            </a:r>
            <a:endParaRPr lang="cs-CZ" sz="1800" b="0" dirty="0">
              <a:solidFill>
                <a:schemeClr val="tx1"/>
              </a:solidFill>
            </a:endParaRPr>
          </a:p>
          <a:p>
            <a:pPr lvl="1" indent="0">
              <a:spcBef>
                <a:spcPts val="0"/>
              </a:spcBef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117037" y="296539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solidFill>
                  <a:srgbClr val="FF0000"/>
                </a:solidFill>
              </a:rPr>
              <a:t>Sloučení etap po vydání prvního PA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D1881B-3BA9-4790-A9A1-0339CE37F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07" y="3781013"/>
            <a:ext cx="7985262" cy="227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974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127929" y="1433385"/>
            <a:ext cx="7158440" cy="40175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není uvedeno číslo bankovního účtu (vždy vlastní účet příjemce, ÚSC účet u ČNB),</a:t>
            </a:r>
          </a:p>
          <a:p>
            <a:pPr lvl="0">
              <a:lnSpc>
                <a:spcPct val="150000"/>
              </a:lnSpc>
            </a:pPr>
            <a:endParaRPr lang="cs-CZ" sz="1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projekty zakládající veřejnou podporu (VP) – nemají „označeno </a:t>
            </a:r>
            <a:r>
              <a:rPr lang="cs-CZ" sz="1600" dirty="0">
                <a:solidFill>
                  <a:srgbClr val="00B050"/>
                </a:solidFill>
              </a:rPr>
              <a:t>☑</a:t>
            </a:r>
            <a:r>
              <a:rPr lang="cs-CZ" sz="1600" dirty="0"/>
              <a:t>“ režim VP, VP není navázána na IČ žadatele,</a:t>
            </a:r>
          </a:p>
          <a:p>
            <a:pPr lvl="0">
              <a:lnSpc>
                <a:spcPct val="150000"/>
              </a:lnSpc>
            </a:pPr>
            <a:endParaRPr lang="cs-CZ" sz="1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digitální podpis na </a:t>
            </a:r>
            <a:r>
              <a:rPr lang="cs-CZ" sz="1600" dirty="0" err="1"/>
              <a:t>ŽoZ</a:t>
            </a:r>
            <a:r>
              <a:rPr lang="cs-CZ" sz="1600" dirty="0"/>
              <a:t> nebyl proveden oprávněnou osobou.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127929" y="335854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solidFill>
                  <a:srgbClr val="FF0000"/>
                </a:solidFill>
              </a:rPr>
              <a:t>Ostatní změny – nejčastější chyby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726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045341" y="1433385"/>
            <a:ext cx="7323615" cy="44525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600" b="1" dirty="0"/>
              <a:t>Projekty MAS</a:t>
            </a:r>
          </a:p>
          <a:p>
            <a:endParaRPr lang="cs-CZ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Po vložení a podání </a:t>
            </a:r>
            <a:r>
              <a:rPr lang="cs-CZ" sz="1600" dirty="0" err="1"/>
              <a:t>ŽoZ</a:t>
            </a:r>
            <a:r>
              <a:rPr lang="cs-CZ" sz="1600" dirty="0"/>
              <a:t> do MS2014+ se ke změně vyjádří kancelář MAS. MAS posoudí, zda navrhovaná změna je v souladu se schválenou strategií CLLD a zároveň prověří vliv požadované změny na výsledky kontroly přijatelnosti a formálních náležitostí, případně věcného hodnocení. Pokud by projekt realizací změny kritéria nesplnil, případně by projekt nebyl podpořen, </a:t>
            </a:r>
            <a:r>
              <a:rPr lang="cs-CZ" sz="1600" dirty="0" err="1"/>
              <a:t>ŽoZ</a:t>
            </a:r>
            <a:r>
              <a:rPr lang="cs-CZ" sz="1600" dirty="0"/>
              <a:t> bude CRR/ŘO IROP zamítnuta.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Stanovisko MAS musí být doloženo ke každé změně u projektů MAS.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45342" y="309729"/>
            <a:ext cx="7323614" cy="7578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solidFill>
                  <a:srgbClr val="FF0000"/>
                </a:solidFill>
              </a:rPr>
              <a:t>Změny v projektu v integrovaných nástrojích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33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618309" y="1198255"/>
            <a:ext cx="8046720" cy="445250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dirty="0"/>
              <a:t>Centrum pro regionální rozvoj/ ŘO IROP posuzuje, zda jsou požadované změny:</a:t>
            </a:r>
          </a:p>
          <a:p>
            <a:pPr marL="971550" lvl="1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900" dirty="0">
                <a:solidFill>
                  <a:schemeClr val="tx1"/>
                </a:solidFill>
              </a:rPr>
              <a:t>V souladu s Pravidly pro žadatele a příjemce</a:t>
            </a:r>
          </a:p>
          <a:p>
            <a:pPr marL="971550" lvl="1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900" dirty="0">
                <a:solidFill>
                  <a:schemeClr val="tx1"/>
                </a:solidFill>
              </a:rPr>
              <a:t>V souladu s Podmínkami Právního aktu</a:t>
            </a:r>
          </a:p>
          <a:p>
            <a:pPr marL="971550" lvl="1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900" dirty="0">
                <a:solidFill>
                  <a:schemeClr val="tx1"/>
                </a:solidFill>
              </a:rPr>
              <a:t>Podány před vlastní realizací požadované změny (v případě s vlivem na PA) </a:t>
            </a:r>
            <a:r>
              <a:rPr lang="cs-CZ" sz="1900" b="0" dirty="0">
                <a:solidFill>
                  <a:schemeClr val="tx1"/>
                </a:solidFill>
              </a:rPr>
              <a:t>– posouzení v souladu s bodem 6 Podmínek PA,   v případě, kdy se jedná o pozdní oznámení změny, je příjemci udělena sankce dle platných Podmínek k PA</a:t>
            </a:r>
          </a:p>
          <a:p>
            <a:pPr marL="971550" lvl="1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900" dirty="0">
                <a:solidFill>
                  <a:schemeClr val="tx1"/>
                </a:solidFill>
              </a:rPr>
              <a:t>Nemají vliv na výsledek hodnocení žádosti o podporu (hodnocení přijatelnosti a formálních náležitostí, popř. věcného hodnocení)</a:t>
            </a:r>
          </a:p>
          <a:p>
            <a:pPr marL="971550" lvl="1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900" dirty="0">
                <a:solidFill>
                  <a:schemeClr val="tx1"/>
                </a:solidFill>
              </a:rPr>
              <a:t>V souladu s vyjádřením nositele integrovaného nástroje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45342" y="248769"/>
            <a:ext cx="7323614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solidFill>
                  <a:srgbClr val="FF0000"/>
                </a:solidFill>
              </a:rPr>
              <a:t>Posouzení změny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75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8F12B2A-97E4-2C43-8325-B08A28FC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438C0C9-9787-9242-8582-8935FAF917D8}"/>
              </a:ext>
            </a:extLst>
          </p:cNvPr>
          <p:cNvSpPr txBox="1">
            <a:spLocks/>
          </p:cNvSpPr>
          <p:nvPr/>
        </p:nvSpPr>
        <p:spPr>
          <a:xfrm>
            <a:off x="1127930" y="1122846"/>
            <a:ext cx="7158440" cy="461230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2600" b="1" dirty="0"/>
              <a:t>Změny zákládající změnu PA (dle OPŽP, kap. 16.3)</a:t>
            </a:r>
          </a:p>
          <a:p>
            <a:pPr lvl="0" algn="just"/>
            <a:endParaRPr lang="cs-CZ" sz="2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změna statutárního orgánu,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změny názvu a sídla příjemce, pokud k nim nedochází ze zákona,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změna právní subjektivity příjemce, pokud k ní dochází ze zákona, změna bude zohledněna při vydání dalšího PA/ŘD,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změny termínů (prodloužení) ukončení realizace projektu,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změny termínů etap, které mají vliv na čerpání prostředků v jednotlivých letech,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změny indikátorů (termínů naplnění, cílových hodnot),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změny, které ovlivní výstupy, výsledky, dopady, cíle, obsah nebo zaměření projektu,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změny aktivit projektu, které mají vliv na splnění účelu projektu či indikátoru,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finanční a termínové změny, které způsobí změnu rozložení čerpání SR a SF v letech,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změna poměru investičních a neinvestičních výdajů,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projekt začne generovat příjmy přesto, že je původně negeneroval…</a:t>
            </a:r>
          </a:p>
          <a:p>
            <a:pPr lvl="0" algn="just"/>
            <a:endParaRPr lang="cs-CZ" sz="1400" dirty="0"/>
          </a:p>
          <a:p>
            <a:pPr lvl="0" algn="just"/>
            <a:r>
              <a:rPr lang="cs-CZ" sz="2300" b="1" dirty="0"/>
              <a:t>Ostatní změny (neuvedené v kap. 16.3. OPŽP) nezakládají změnu PA a schvaluje je CRR ČR. Všechny změny musí být v souladu s projektem.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135655-E394-5840-A990-731AB244CD14}"/>
              </a:ext>
            </a:extLst>
          </p:cNvPr>
          <p:cNvSpPr txBox="1">
            <a:spLocks/>
          </p:cNvSpPr>
          <p:nvPr/>
        </p:nvSpPr>
        <p:spPr>
          <a:xfrm>
            <a:off x="1127930" y="235579"/>
            <a:ext cx="730048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solidFill>
                  <a:srgbClr val="FF0000"/>
                </a:solidFill>
              </a:rPr>
              <a:t>Příklady nejčastějších změn v projektu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980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831669" y="1272413"/>
            <a:ext cx="7480662" cy="44525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dokumentace k VZ nebyla uložena v modulu „Veřejné zakázky“,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upravený záznam veřejné zakázky byl finalizován, ale nebyl podán,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K VZ nebyly vloženy všechny relevantní přílohy,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změny týkající se konkrétního výběrového řízení jsou uloženy pod novým záznamem k VZ – duplicitně založeno,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vložení chybných či nekompletních příloh – např. nepodepsaný dodatek ke </a:t>
            </a:r>
            <a:r>
              <a:rPr lang="cs-CZ" sz="1600" dirty="0" err="1"/>
              <a:t>SoD</a:t>
            </a:r>
            <a:r>
              <a:rPr lang="cs-CZ" sz="1600" dirty="0"/>
              <a:t>, nepředložení položkového rozpočtu apod.,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zakázky dle ZZVZ a ZVH – povinnost předkládat ke kontrole dodatek ke </a:t>
            </a:r>
            <a:r>
              <a:rPr lang="cs-CZ" sz="1600" dirty="0" err="1"/>
              <a:t>SoD</a:t>
            </a:r>
            <a:r>
              <a:rPr lang="cs-CZ" sz="1600" dirty="0"/>
              <a:t> před jeho uzavřením,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vyplnění záložky částky.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910193" y="296539"/>
            <a:ext cx="7323614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solidFill>
                  <a:srgbClr val="FF0000"/>
                </a:solidFill>
              </a:rPr>
              <a:t>Změny ve VZ – nejčastější chyby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804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933821-A5DA-7140-8831-7E4D84AA8A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01650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1CD06E-30C7-0F4B-9F7B-A86A3F339833}"/>
              </a:ext>
            </a:extLst>
          </p:cNvPr>
          <p:cNvSpPr txBox="1">
            <a:spLocks/>
          </p:cNvSpPr>
          <p:nvPr/>
        </p:nvSpPr>
        <p:spPr>
          <a:xfrm>
            <a:off x="0" y="1358282"/>
            <a:ext cx="9143999" cy="12872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600" b="1" dirty="0">
              <a:solidFill>
                <a:schemeClr val="bg1"/>
              </a:solidFill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endParaRPr lang="cs-CZ" sz="1600" b="1" dirty="0">
              <a:solidFill>
                <a:schemeClr val="bg1"/>
              </a:solidFill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endParaRPr lang="cs-CZ" sz="1600" b="1" dirty="0">
              <a:solidFill>
                <a:schemeClr val="bg1"/>
              </a:solidFill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endParaRPr lang="cs-CZ" sz="1600" b="1" dirty="0">
              <a:solidFill>
                <a:schemeClr val="bg1"/>
              </a:solidFill>
            </a:endParaRPr>
          </a:p>
          <a:p>
            <a:endParaRPr lang="cs-CZ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1426B85-2EC9-431C-B493-F5F2108C54BE}"/>
              </a:ext>
            </a:extLst>
          </p:cNvPr>
          <p:cNvSpPr txBox="1"/>
          <p:nvPr/>
        </p:nvSpPr>
        <p:spPr>
          <a:xfrm>
            <a:off x="1459147" y="2641905"/>
            <a:ext cx="34399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b="1" dirty="0">
              <a:solidFill>
                <a:schemeClr val="bg1"/>
              </a:solidFill>
            </a:endParaRPr>
          </a:p>
          <a:p>
            <a:r>
              <a:rPr lang="cs-CZ" sz="1600" b="1" dirty="0">
                <a:solidFill>
                  <a:schemeClr val="bg1"/>
                </a:solidFill>
              </a:rPr>
              <a:t>Ing. Michaela Bouše</a:t>
            </a:r>
          </a:p>
          <a:p>
            <a:endParaRPr lang="cs-CZ" sz="1600" b="1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Územní odbor IROP pro Středočeský kraj</a:t>
            </a:r>
          </a:p>
          <a:p>
            <a:r>
              <a:rPr lang="cs-CZ" sz="1600" dirty="0">
                <a:solidFill>
                  <a:schemeClr val="bg1"/>
                </a:solidFill>
              </a:rPr>
              <a:t>Manažer projektu - Oddělení realizace</a:t>
            </a:r>
          </a:p>
          <a:p>
            <a:r>
              <a:rPr lang="cs-CZ" sz="1600" dirty="0">
                <a:solidFill>
                  <a:schemeClr val="bg1"/>
                </a:solidFill>
              </a:rPr>
              <a:t>Telefon: 225 855 369</a:t>
            </a:r>
          </a:p>
          <a:p>
            <a:r>
              <a:rPr lang="cs-CZ" sz="1600" dirty="0">
                <a:solidFill>
                  <a:schemeClr val="bg1"/>
                </a:solidFill>
              </a:rPr>
              <a:t>Mobil: 703 186 965</a:t>
            </a:r>
          </a:p>
          <a:p>
            <a:r>
              <a:rPr lang="cs-CZ" sz="1600" dirty="0">
                <a:solidFill>
                  <a:schemeClr val="bg1"/>
                </a:solidFill>
              </a:rPr>
              <a:t>Email: michaela.bouse@crr.cz</a:t>
            </a:r>
          </a:p>
          <a:p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b="1" dirty="0">
                <a:solidFill>
                  <a:schemeClr val="bg1"/>
                </a:solidFill>
              </a:rPr>
              <a:t>     </a:t>
            </a:r>
          </a:p>
          <a:p>
            <a:endParaRPr lang="cs-CZ" sz="1600" b="1" dirty="0">
              <a:solidFill>
                <a:schemeClr val="bg1"/>
              </a:solidFill>
            </a:endParaRPr>
          </a:p>
          <a:p>
            <a:endParaRPr lang="cs-CZ" sz="16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C178375-95A6-4857-AD99-2ABF32A0EEE5}"/>
              </a:ext>
            </a:extLst>
          </p:cNvPr>
          <p:cNvSpPr txBox="1"/>
          <p:nvPr/>
        </p:nvSpPr>
        <p:spPr>
          <a:xfrm>
            <a:off x="4899120" y="2864867"/>
            <a:ext cx="33653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</a:rPr>
              <a:t>Ing. Alice Adámková</a:t>
            </a:r>
          </a:p>
          <a:p>
            <a:endParaRPr lang="cs-CZ" sz="1600" b="1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</a:rPr>
              <a:t>Územní odbor IROP pro Středočeský kraj</a:t>
            </a:r>
          </a:p>
          <a:p>
            <a:r>
              <a:rPr lang="cs-CZ" sz="1600" dirty="0">
                <a:solidFill>
                  <a:schemeClr val="bg1"/>
                </a:solidFill>
              </a:rPr>
              <a:t>Administrátor monitorovacího systému</a:t>
            </a:r>
          </a:p>
          <a:p>
            <a:r>
              <a:rPr lang="cs-CZ" sz="1600" dirty="0">
                <a:solidFill>
                  <a:schemeClr val="bg1"/>
                </a:solidFill>
              </a:rPr>
              <a:t>Telefon: 225 855 358 </a:t>
            </a:r>
          </a:p>
          <a:p>
            <a:r>
              <a:rPr lang="cs-CZ" sz="1600" dirty="0">
                <a:solidFill>
                  <a:schemeClr val="bg1"/>
                </a:solidFill>
              </a:rPr>
              <a:t>Mobil: 703 484 780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E-mail: alice.adamkova@crr.cz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67B54A6-77C9-4E1A-965D-8E72AB4BAE92}"/>
              </a:ext>
            </a:extLst>
          </p:cNvPr>
          <p:cNvSpPr txBox="1"/>
          <p:nvPr/>
        </p:nvSpPr>
        <p:spPr>
          <a:xfrm>
            <a:off x="709747" y="5652021"/>
            <a:ext cx="861277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000" dirty="0">
                <a:solidFill>
                  <a:schemeClr val="bg1"/>
                </a:solidFill>
              </a:rPr>
              <a:t>Centrum pro regionální rozvoj České republiky	U Nákladového nádraží 3144/4, 130 00 Praha 3	tel.:+420 225 855 321	www.crr.cz</a:t>
            </a:r>
            <a:endParaRPr lang="cs-CZ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992780" y="872791"/>
            <a:ext cx="7323859" cy="49312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žadatel/příjemce nemůže doplňovat nové aktivity, indikátory,</a:t>
            </a:r>
          </a:p>
          <a:p>
            <a:pPr algn="just"/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žadatel/příjemce nemůže navyšovat způsobilé výdaje, které nebyly součástí žádosti o podporu v době jejího prvního podání (s výjimkou SC 5.1 a projektů místních akčních skupin v SC 4.2),</a:t>
            </a:r>
          </a:p>
          <a:p>
            <a:pPr algn="just"/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žadatel/příjemce nemůže aktivity z projektu odebírat,</a:t>
            </a:r>
          </a:p>
          <a:p>
            <a:pPr algn="just"/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změny, které mají negativní vliv na indikátory, na výsledek hodnocení formálních náležitostí a přijatelnosti nebo na výsledek věcného hodnocení (kromě změny termínu ukončení realizace projektu nebo projektu v průběžné výzvě s věcným hodnocením) či závěrečného ověření způsobilosti</a:t>
            </a:r>
          </a:p>
          <a:p>
            <a:pPr algn="just">
              <a:lnSpc>
                <a:spcPct val="80000"/>
              </a:lnSpc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změny iniciované příjemcem předložené od podání žádosti o podporu do ukončení hodnocení (kontroly přijatelnosti a formálních náležitostí, příp. věcného hodnocení/závěrečného ověření způsobilosti projektů)</a:t>
            </a:r>
          </a:p>
          <a:p>
            <a:pPr algn="just"/>
            <a:r>
              <a:rPr lang="cs-CZ" sz="1600" dirty="0"/>
              <a:t>                    změny budou posouzeny po ukončení hodnocení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097658" y="243332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solidFill>
                  <a:srgbClr val="FF0000"/>
                </a:solidFill>
              </a:rPr>
              <a:t>Nepřípustné změny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AA0A22E2-D2C7-4628-B623-FCAC8AB30C05}"/>
              </a:ext>
            </a:extLst>
          </p:cNvPr>
          <p:cNvSpPr/>
          <p:nvPr/>
        </p:nvSpPr>
        <p:spPr>
          <a:xfrm>
            <a:off x="1239238" y="5304735"/>
            <a:ext cx="896645" cy="2861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92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127929" y="1119878"/>
            <a:ext cx="7158440" cy="441224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Bef>
                <a:spcPts val="0"/>
              </a:spcBef>
              <a:buNone/>
            </a:pPr>
            <a:r>
              <a:rPr lang="cs-CZ" sz="1800" dirty="0">
                <a:solidFill>
                  <a:schemeClr val="tx1"/>
                </a:solidFill>
              </a:rPr>
              <a:t>Změna v osobě příjemce, pokud se nejedná o: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641350" lvl="3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změnu právní formy příjemce dotace, kdy ostatní údaje zůstanou nezměněny;</a:t>
            </a:r>
          </a:p>
          <a:p>
            <a:pPr marL="298450" lvl="3" indent="0" algn="just">
              <a:spcBef>
                <a:spcPts val="0"/>
              </a:spcBef>
              <a:buNone/>
            </a:pPr>
            <a:endParaRPr lang="cs-CZ" dirty="0"/>
          </a:p>
          <a:p>
            <a:pPr marL="641350" lvl="3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přeměnu obchodní společnosti nebo družstva podle zákona o přeměnách obchodních společností a družstev v rozsahu stanoveném v § 14a zákona č. 218/2000 </a:t>
            </a:r>
            <a:r>
              <a:rPr lang="cs-CZ" dirty="0" err="1"/>
              <a:t>Sb</a:t>
            </a:r>
            <a:r>
              <a:rPr lang="cs-CZ" dirty="0"/>
              <a:t>, o rozpočtových pravidlech;</a:t>
            </a:r>
          </a:p>
          <a:p>
            <a:pPr marL="298450" lvl="3" indent="0" algn="just">
              <a:spcBef>
                <a:spcPts val="0"/>
              </a:spcBef>
              <a:buNone/>
            </a:pPr>
            <a:endParaRPr lang="cs-CZ" dirty="0"/>
          </a:p>
          <a:p>
            <a:pPr marL="641350" lvl="3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změnu příjemce při slučování, splývání a rozdělování školských právnických osob ve smyslu § 14d odst. 3 zákona č. 218/2000 Sb. o rozpočtových pravidlech;</a:t>
            </a:r>
          </a:p>
          <a:p>
            <a:pPr marL="298450" lvl="3" indent="0" algn="just">
              <a:spcBef>
                <a:spcPts val="0"/>
              </a:spcBef>
              <a:buNone/>
            </a:pPr>
            <a:endParaRPr lang="cs-CZ" dirty="0"/>
          </a:p>
          <a:p>
            <a:pPr marL="641350" lvl="3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změnu příjemce ze zákona, kdy od určitého data dojde k jeho přejmenování či změně právní formy,</a:t>
            </a:r>
          </a:p>
          <a:p>
            <a:pPr marL="298450" lvl="3" indent="0" algn="just">
              <a:spcBef>
                <a:spcPts val="0"/>
              </a:spcBef>
              <a:buNone/>
            </a:pPr>
            <a:endParaRPr lang="cs-CZ" sz="1700" dirty="0"/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1800" dirty="0">
                <a:solidFill>
                  <a:schemeClr val="tx1"/>
                </a:solidFill>
              </a:rPr>
              <a:t>Změna místa realizace projektu, pokud nové místo realizace projektu nesplňuje podmínky IROP.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180368" y="257477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solidFill>
                  <a:srgbClr val="FF0000"/>
                </a:solidFill>
              </a:rPr>
              <a:t>Nepřípustné změny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0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036320" y="962914"/>
            <a:ext cx="7250049" cy="34137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Změnu je nutné promítnout do všech částí žádosti o podporu/projektu - p</a:t>
            </a:r>
            <a:r>
              <a:rPr lang="cs-CZ" sz="1600" b="0" dirty="0">
                <a:solidFill>
                  <a:schemeClr val="tx1"/>
                </a:solidFill>
              </a:rPr>
              <a:t>okud dochází např. ke změně aktivit projektu, je nutné uvést do souladu také informace ve Studii proveditelnosti, rozpočtu projektu, příp. indikátorů</a:t>
            </a:r>
          </a:p>
          <a:p>
            <a:pPr lvl="2" indent="0">
              <a:buNone/>
            </a:pPr>
            <a:r>
              <a:rPr lang="cs-CZ" dirty="0"/>
              <a:t>	informace v projektu jsou provázané, nelze měnit pouze dílčí část, 	pokud má změna dopad na další části žádosti o podporu</a:t>
            </a:r>
          </a:p>
          <a:p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Žádost o změnu musí být zpracována žadatelem, příp. oprávněnou osobou na základě plné moci/pověření pro daný úkon - tj. v plné moci musí být uvedeno zplnomocnění pro předložení žádosti o změnu v projektu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180368" y="296539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solidFill>
                  <a:srgbClr val="FF0000"/>
                </a:solidFill>
              </a:rPr>
              <a:t>Zpracování žádosti o změnu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D3B9B72-8A2A-4B17-A462-6B9BFE015DAC}"/>
              </a:ext>
            </a:extLst>
          </p:cNvPr>
          <p:cNvPicPr/>
          <p:nvPr/>
        </p:nvPicPr>
        <p:blipFill rotWithShape="1">
          <a:blip r:embed="rId2"/>
          <a:srcRect l="11175" t="32715" r="75913" b="50245"/>
          <a:stretch/>
        </p:blipFill>
        <p:spPr bwMode="auto">
          <a:xfrm>
            <a:off x="6086962" y="4137308"/>
            <a:ext cx="2450572" cy="17577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5311AA2-17F0-4F58-9363-2F5F6390ED72}"/>
              </a:ext>
            </a:extLst>
          </p:cNvPr>
          <p:cNvSpPr txBox="1"/>
          <p:nvPr/>
        </p:nvSpPr>
        <p:spPr>
          <a:xfrm>
            <a:off x="1036320" y="4137308"/>
            <a:ext cx="5059807" cy="125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80000"/>
              </a:lnSpc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Přílohy k žádostem o změnu dokládejte na záložku      „Dokumenty“, kterou si musíte vybrat přes tlačítko „Výběr obrazovek pro vykázání změn“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200"/>
              </a:spcAft>
            </a:pPr>
            <a:r>
              <a:rPr lang="cs-CZ" sz="1600" dirty="0"/>
              <a:t>      (nikoli na záložku „Dokumenty pro </a:t>
            </a:r>
            <a:r>
              <a:rPr lang="cs-CZ" sz="1600" dirty="0" err="1"/>
              <a:t>ŽoZ</a:t>
            </a:r>
            <a:r>
              <a:rPr lang="cs-CZ" sz="1600" dirty="0"/>
              <a:t>“).</a:t>
            </a:r>
          </a:p>
          <a:p>
            <a:endParaRPr lang="cs-CZ" dirty="0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7E1F3AD4-4A80-4160-BCD6-EB1921C29700}"/>
              </a:ext>
            </a:extLst>
          </p:cNvPr>
          <p:cNvSpPr/>
          <p:nvPr/>
        </p:nvSpPr>
        <p:spPr>
          <a:xfrm>
            <a:off x="1376546" y="1809793"/>
            <a:ext cx="621437" cy="3580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53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1B9097-D240-154A-A09B-2A85D58E1FD7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94E8B13-D9A1-6E4D-A5A3-AB540DAFCB99}"/>
              </a:ext>
            </a:extLst>
          </p:cNvPr>
          <p:cNvSpPr txBox="1">
            <a:spLocks/>
          </p:cNvSpPr>
          <p:nvPr/>
        </p:nvSpPr>
        <p:spPr>
          <a:xfrm>
            <a:off x="1180368" y="285869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Založení žádosti o změnu – žadatel/příjemce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CBB1C8-18D1-1846-A4A6-1818B46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8A724AC-AB57-46A6-8BA3-FF7BB4F21300}"/>
              </a:ext>
            </a:extLst>
          </p:cNvPr>
          <p:cNvSpPr txBox="1"/>
          <p:nvPr/>
        </p:nvSpPr>
        <p:spPr>
          <a:xfrm>
            <a:off x="731068" y="2018722"/>
            <a:ext cx="411777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Otevřete projekt a stiskněte </a:t>
            </a:r>
            <a:r>
              <a:rPr lang="cs-CZ" sz="1600" b="1" dirty="0">
                <a:solidFill>
                  <a:prstClr val="black"/>
                </a:solidFill>
              </a:rPr>
              <a:t>Žádost </a:t>
            </a:r>
            <a:br>
              <a:rPr lang="cs-CZ" sz="1600" b="1" dirty="0">
                <a:solidFill>
                  <a:prstClr val="black"/>
                </a:solidFill>
              </a:rPr>
            </a:br>
            <a:r>
              <a:rPr lang="cs-CZ" sz="1600" b="1" dirty="0">
                <a:solidFill>
                  <a:prstClr val="black"/>
                </a:solidFill>
              </a:rPr>
              <a:t>o změnu</a:t>
            </a:r>
            <a:r>
              <a:rPr lang="cs-CZ" sz="1600" dirty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Klikněte na </a:t>
            </a:r>
            <a:r>
              <a:rPr lang="cs-CZ" sz="1600" b="1" dirty="0">
                <a:solidFill>
                  <a:prstClr val="black"/>
                </a:solidFill>
              </a:rPr>
              <a:t>Vytvořit žádost o změnu</a:t>
            </a:r>
            <a:r>
              <a:rPr lang="cs-CZ" sz="1600" dirty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Vytvořený záznam ŽoZ  ve stavu </a:t>
            </a:r>
            <a:r>
              <a:rPr lang="cs-CZ" sz="1600" b="1" dirty="0">
                <a:solidFill>
                  <a:prstClr val="black"/>
                </a:solidFill>
              </a:rPr>
              <a:t>Rozpracována</a:t>
            </a:r>
            <a:r>
              <a:rPr lang="cs-CZ" sz="1600" dirty="0">
                <a:solidFill>
                  <a:prstClr val="black"/>
                </a:solidFill>
              </a:rPr>
              <a:t> rozklikněte</a:t>
            </a:r>
            <a:r>
              <a:rPr lang="cs-CZ" sz="900" dirty="0">
                <a:solidFill>
                  <a:prstClr val="black"/>
                </a:solidFill>
              </a:rPr>
              <a:t>.</a:t>
            </a:r>
          </a:p>
          <a:p>
            <a:endParaRPr lang="cs-CZ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AC094EF-7236-4F4A-80D2-9A9DCE5A97D7}"/>
              </a:ext>
            </a:extLst>
          </p:cNvPr>
          <p:cNvSpPr txBox="1"/>
          <p:nvPr/>
        </p:nvSpPr>
        <p:spPr>
          <a:xfrm>
            <a:off x="731068" y="1716045"/>
            <a:ext cx="1005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E1A8EEA-047A-449E-BEBC-76625591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149" y="1744924"/>
            <a:ext cx="4164729" cy="197781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FAB122A-2AB3-49AC-B580-9D0A84E88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61" y="4177879"/>
            <a:ext cx="8575939" cy="151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39283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4241</Words>
  <Application>Microsoft Office PowerPoint</Application>
  <PresentationFormat>Předvádění na obrazovce (4:3)</PresentationFormat>
  <Paragraphs>423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5" baseType="lpstr">
      <vt:lpstr>Arial</vt:lpstr>
      <vt:lpstr>Calibri</vt:lpstr>
      <vt:lpstr>Wingdings</vt:lpstr>
      <vt:lpstr>CRR template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Bezuchová Markéta</cp:lastModifiedBy>
  <cp:revision>81</cp:revision>
  <dcterms:created xsi:type="dcterms:W3CDTF">2021-01-13T14:58:16Z</dcterms:created>
  <dcterms:modified xsi:type="dcterms:W3CDTF">2023-02-27T10:52:40Z</dcterms:modified>
  <cp:category/>
</cp:coreProperties>
</file>