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69" r:id="rId2"/>
    <p:sldId id="270" r:id="rId3"/>
    <p:sldId id="323" r:id="rId4"/>
    <p:sldId id="271" r:id="rId5"/>
    <p:sldId id="275" r:id="rId6"/>
    <p:sldId id="276" r:id="rId7"/>
    <p:sldId id="277" r:id="rId8"/>
    <p:sldId id="279" r:id="rId9"/>
    <p:sldId id="280" r:id="rId10"/>
    <p:sldId id="281" r:id="rId11"/>
    <p:sldId id="282" r:id="rId12"/>
    <p:sldId id="283" r:id="rId13"/>
    <p:sldId id="284" r:id="rId14"/>
    <p:sldId id="326" r:id="rId15"/>
    <p:sldId id="325" r:id="rId16"/>
    <p:sldId id="286" r:id="rId17"/>
    <p:sldId id="327" r:id="rId18"/>
    <p:sldId id="287" r:id="rId19"/>
    <p:sldId id="294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28" r:id="rId28"/>
    <p:sldId id="304" r:id="rId29"/>
    <p:sldId id="305" r:id="rId30"/>
    <p:sldId id="306" r:id="rId31"/>
    <p:sldId id="329" r:id="rId32"/>
    <p:sldId id="331" r:id="rId33"/>
    <p:sldId id="330" r:id="rId34"/>
    <p:sldId id="340" r:id="rId35"/>
    <p:sldId id="341" r:id="rId36"/>
    <p:sldId id="342" r:id="rId37"/>
    <p:sldId id="343" r:id="rId38"/>
    <p:sldId id="344" r:id="rId39"/>
    <p:sldId id="345" r:id="rId40"/>
    <p:sldId id="346" r:id="rId41"/>
    <p:sldId id="332" r:id="rId42"/>
    <p:sldId id="347" r:id="rId43"/>
    <p:sldId id="348" r:id="rId44"/>
    <p:sldId id="312" r:id="rId45"/>
    <p:sldId id="313" r:id="rId46"/>
    <p:sldId id="314" r:id="rId47"/>
    <p:sldId id="317" r:id="rId48"/>
    <p:sldId id="321" r:id="rId49"/>
    <p:sldId id="322" r:id="rId50"/>
    <p:sldId id="273" r:id="rId5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5" userDrawn="1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529C"/>
    <a:srgbClr val="0B55A2"/>
    <a:srgbClr val="0C56A4"/>
    <a:srgbClr val="0C56A6"/>
    <a:srgbClr val="CCCCCC"/>
    <a:srgbClr val="5FA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A65F54-ECBA-427A-BF24-014C1A52E198}" v="19" dt="2021-05-31T07:02:39.9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14"/>
    <p:restoredTop sz="86433"/>
  </p:normalViewPr>
  <p:slideViewPr>
    <p:cSldViewPr snapToGrid="0" snapToObjects="1">
      <p:cViewPr varScale="1">
        <p:scale>
          <a:sx n="110" d="100"/>
          <a:sy n="110" d="100"/>
        </p:scale>
        <p:origin x="1164" y="108"/>
      </p:cViewPr>
      <p:guideLst>
        <p:guide orient="horz" pos="3385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88B61CF2-46DE-C141-AA64-5A32E045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A737-6413-1046-BFA6-F6A3779A8C3F}"/>
              </a:ext>
            </a:extLst>
          </p:cNvPr>
          <p:cNvSpPr txBox="1">
            <a:spLocks/>
          </p:cNvSpPr>
          <p:nvPr/>
        </p:nvSpPr>
        <p:spPr>
          <a:xfrm>
            <a:off x="779227" y="927335"/>
            <a:ext cx="7693654" cy="32083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platbu (ŽoP)</a:t>
            </a:r>
          </a:p>
          <a:p>
            <a:pPr algn="ctr"/>
            <a:r>
              <a:rPr lang="cs-CZ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Zpráva o realizaci (</a:t>
            </a:r>
            <a:r>
              <a:rPr lang="cs-CZ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</a:t>
            </a:r>
            <a:r>
              <a:rPr lang="cs-CZ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C9B11F6-08F1-3545-BF2C-568AE684575E}"/>
              </a:ext>
            </a:extLst>
          </p:cNvPr>
          <p:cNvSpPr txBox="1">
            <a:spLocks/>
          </p:cNvSpPr>
          <p:nvPr/>
        </p:nvSpPr>
        <p:spPr>
          <a:xfrm>
            <a:off x="779228" y="4345360"/>
            <a:ext cx="6400800" cy="10283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Markéta Růžičková</a:t>
            </a:r>
          </a:p>
          <a:p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Alice Adámková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A93C5EC-424C-AC4D-B30E-0A1EDBAEB96F}"/>
              </a:ext>
            </a:extLst>
          </p:cNvPr>
          <p:cNvSpPr txBox="1">
            <a:spLocks/>
          </p:cNvSpPr>
          <p:nvPr/>
        </p:nvSpPr>
        <p:spPr>
          <a:xfrm>
            <a:off x="779228" y="5577122"/>
            <a:ext cx="6524625" cy="3698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15. 3. 2023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44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3790B00-42D7-438E-AAF0-858624AB8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7A7A2130-E43B-4AD2-B244-716092AC1C46}"/>
              </a:ext>
            </a:extLst>
          </p:cNvPr>
          <p:cNvSpPr txBox="1">
            <a:spLocks/>
          </p:cNvSpPr>
          <p:nvPr/>
        </p:nvSpPr>
        <p:spPr>
          <a:xfrm>
            <a:off x="457200" y="312893"/>
            <a:ext cx="8229600" cy="8223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Vykázání změny/přírůstku - příklad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BF0879F9-8279-4ECA-A7FA-3709DD4EDAB7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F7F4EA1-1778-47D1-B829-0118519B856C}"/>
              </a:ext>
            </a:extLst>
          </p:cNvPr>
          <p:cNvSpPr txBox="1"/>
          <p:nvPr/>
        </p:nvSpPr>
        <p:spPr>
          <a:xfrm>
            <a:off x="5971367" y="1129770"/>
            <a:ext cx="3040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600" dirty="0"/>
              <a:t>Pro výběr záznamu pro vykázání změny na záznam klikněte – zezelená.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Klikněte na tlačítko </a:t>
            </a:r>
            <a:r>
              <a:rPr lang="cs-CZ" sz="1600" b="1" dirty="0"/>
              <a:t>Vykázat změnu/přírůstek</a:t>
            </a:r>
            <a:r>
              <a:rPr lang="cs-CZ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Vytvoří se záznam pod původní tabulkou.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Zadejte hodnoty popisující změnu.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Záznam uložte.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D3D572E-7EF0-4BA3-A895-DD96BE9783C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7" y="1131886"/>
            <a:ext cx="5749290" cy="54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05BF0D2E-AC1A-4E2E-89B9-B8A9C2867AFB}"/>
              </a:ext>
            </a:extLst>
          </p:cNvPr>
          <p:cNvSpPr/>
          <p:nvPr/>
        </p:nvSpPr>
        <p:spPr>
          <a:xfrm>
            <a:off x="183137" y="2477192"/>
            <a:ext cx="1467216" cy="21613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D7FF9DF-1D97-4A32-9A7C-89111C5FD131}"/>
              </a:ext>
            </a:extLst>
          </p:cNvPr>
          <p:cNvSpPr txBox="1"/>
          <p:nvPr/>
        </p:nvSpPr>
        <p:spPr>
          <a:xfrm>
            <a:off x="1442535" y="1695042"/>
            <a:ext cx="798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1.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9C382ABC-D941-4628-980E-0C2571BAD379}"/>
              </a:ext>
            </a:extLst>
          </p:cNvPr>
          <p:cNvCxnSpPr/>
          <p:nvPr/>
        </p:nvCxnSpPr>
        <p:spPr>
          <a:xfrm>
            <a:off x="183137" y="1928553"/>
            <a:ext cx="1188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96F1049-ABF3-4A64-9EA2-0BE8627B5878}"/>
              </a:ext>
            </a:extLst>
          </p:cNvPr>
          <p:cNvSpPr txBox="1"/>
          <p:nvPr/>
        </p:nvSpPr>
        <p:spPr>
          <a:xfrm>
            <a:off x="1725168" y="2415980"/>
            <a:ext cx="798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2.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DEB385B-6F63-4093-BA4B-0A084EDD66A7}"/>
              </a:ext>
            </a:extLst>
          </p:cNvPr>
          <p:cNvSpPr txBox="1"/>
          <p:nvPr/>
        </p:nvSpPr>
        <p:spPr>
          <a:xfrm>
            <a:off x="1525663" y="3373611"/>
            <a:ext cx="798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3.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0EEEE3E-E8C8-4D51-A641-86021062DD9B}"/>
              </a:ext>
            </a:extLst>
          </p:cNvPr>
          <p:cNvSpPr/>
          <p:nvPr/>
        </p:nvSpPr>
        <p:spPr>
          <a:xfrm>
            <a:off x="183137" y="4531158"/>
            <a:ext cx="5477830" cy="1642627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54496BF-4E21-46F3-9259-44036BDF52EF}"/>
              </a:ext>
            </a:extLst>
          </p:cNvPr>
          <p:cNvSpPr txBox="1"/>
          <p:nvPr/>
        </p:nvSpPr>
        <p:spPr>
          <a:xfrm>
            <a:off x="4110922" y="4534742"/>
            <a:ext cx="7980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19353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24D4A9F-4D76-4CD9-928C-15F4FD3E4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E20EA096-53F1-4FEC-84D6-057A733FED40}"/>
              </a:ext>
            </a:extLst>
          </p:cNvPr>
          <p:cNvSpPr txBox="1">
            <a:spLocks/>
          </p:cNvSpPr>
          <p:nvPr/>
        </p:nvSpPr>
        <p:spPr>
          <a:xfrm>
            <a:off x="457200" y="248444"/>
            <a:ext cx="8229600" cy="8223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Záložka Informace o zprávě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F6F398E-2F0F-42B8-ABDF-D7FCD18986F4}"/>
              </a:ext>
            </a:extLst>
          </p:cNvPr>
          <p:cNvSpPr txBox="1"/>
          <p:nvPr/>
        </p:nvSpPr>
        <p:spPr>
          <a:xfrm>
            <a:off x="4976038" y="817562"/>
            <a:ext cx="407226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500" b="1" dirty="0"/>
              <a:t>Základní informace, které jednotlivou zprávu   o realizaci identifikují</a:t>
            </a:r>
          </a:p>
          <a:p>
            <a:pPr algn="just"/>
            <a:endParaRPr lang="cs-CZ" sz="15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u="sng" dirty="0">
                <a:uFill>
                  <a:solidFill>
                    <a:srgbClr val="00B050"/>
                  </a:solidFill>
                </a:uFill>
              </a:rPr>
              <a:t>Automaticky je doplněno</a:t>
            </a:r>
            <a:r>
              <a:rPr lang="cs-CZ" sz="1500" dirty="0"/>
              <a:t>: identifikační číslo zprávy, typ zprávy, pořadové číslo zprávy, verze, stav, datum založení a finalizace zprávy o realizaci.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Sledované</a:t>
            </a:r>
            <a:r>
              <a:rPr lang="cs-CZ" sz="1500" b="1" dirty="0"/>
              <a:t> období od</a:t>
            </a:r>
            <a:r>
              <a:rPr lang="cs-CZ" sz="1500" dirty="0"/>
              <a:t> – vyplňte/opravte </a:t>
            </a:r>
            <a:r>
              <a:rPr lang="cs-CZ" sz="1500" dirty="0">
                <a:solidFill>
                  <a:srgbClr val="FF0000"/>
                </a:solidFill>
              </a:rPr>
              <a:t>skutečné</a:t>
            </a:r>
            <a:r>
              <a:rPr lang="cs-CZ" sz="1500" dirty="0"/>
              <a:t> datum zahájení </a:t>
            </a:r>
            <a:r>
              <a:rPr lang="cs-CZ" sz="1500" dirty="0">
                <a:solidFill>
                  <a:srgbClr val="FF0000"/>
                </a:solidFill>
              </a:rPr>
              <a:t>etapy</a:t>
            </a:r>
            <a:r>
              <a:rPr lang="cs-CZ" sz="1500" dirty="0"/>
              <a:t> projektu, </a:t>
            </a:r>
            <a:br>
              <a:rPr lang="cs-CZ" sz="1500" dirty="0"/>
            </a:br>
            <a:r>
              <a:rPr lang="cs-CZ" sz="1500" dirty="0"/>
              <a:t>za kterou je podávána zpráva o realizaci</a:t>
            </a:r>
            <a:r>
              <a:rPr lang="cs-CZ" sz="1500" b="1" dirty="0"/>
              <a:t>.</a:t>
            </a:r>
            <a:endParaRPr lang="cs-CZ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dirty="0"/>
              <a:t>Sledované</a:t>
            </a:r>
            <a:r>
              <a:rPr lang="cs-CZ" sz="1500" b="1" dirty="0"/>
              <a:t> období do –</a:t>
            </a:r>
            <a:r>
              <a:rPr lang="cs-CZ" sz="1500" dirty="0"/>
              <a:t> vyplňte/opravte </a:t>
            </a:r>
            <a:r>
              <a:rPr lang="cs-CZ" sz="1500" dirty="0">
                <a:solidFill>
                  <a:srgbClr val="FF0000"/>
                </a:solidFill>
              </a:rPr>
              <a:t>skutečné </a:t>
            </a:r>
            <a:r>
              <a:rPr lang="cs-CZ" sz="1500" dirty="0"/>
              <a:t>datum ukončení </a:t>
            </a:r>
            <a:r>
              <a:rPr lang="cs-CZ" sz="1500" dirty="0">
                <a:solidFill>
                  <a:srgbClr val="FF0000"/>
                </a:solidFill>
              </a:rPr>
              <a:t>etapy</a:t>
            </a:r>
            <a:r>
              <a:rPr lang="cs-CZ" sz="1500" dirty="0"/>
              <a:t> projektu, za kterou je podávána zpráva o realizaci.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1" dirty="0"/>
              <a:t>Skutečné datum zahájení –</a:t>
            </a:r>
            <a:r>
              <a:rPr lang="cs-CZ" sz="1500" dirty="0"/>
              <a:t> vyplňte </a:t>
            </a:r>
            <a:r>
              <a:rPr lang="cs-CZ" sz="1500" dirty="0">
                <a:solidFill>
                  <a:srgbClr val="FF0000"/>
                </a:solidFill>
              </a:rPr>
              <a:t>skutečné</a:t>
            </a:r>
            <a:r>
              <a:rPr lang="cs-CZ" sz="1500" dirty="0"/>
              <a:t> datum zahájení </a:t>
            </a:r>
            <a:r>
              <a:rPr lang="cs-CZ" sz="1500" dirty="0">
                <a:solidFill>
                  <a:srgbClr val="FF0000"/>
                </a:solidFill>
              </a:rPr>
              <a:t>projektu</a:t>
            </a:r>
            <a:r>
              <a:rPr lang="cs-CZ" sz="1500" dirty="0"/>
              <a:t>               (ve </a:t>
            </a:r>
            <a:r>
              <a:rPr lang="cs-CZ" sz="1500" dirty="0">
                <a:solidFill>
                  <a:srgbClr val="FF0000"/>
                </a:solidFill>
              </a:rPr>
              <a:t>všech</a:t>
            </a:r>
            <a:r>
              <a:rPr lang="cs-CZ" sz="1500" dirty="0"/>
              <a:t> </a:t>
            </a:r>
            <a:r>
              <a:rPr lang="cs-CZ" sz="1500" dirty="0" err="1"/>
              <a:t>ZoR</a:t>
            </a:r>
            <a:r>
              <a:rPr lang="cs-CZ" sz="1500" dirty="0"/>
              <a:t>)</a:t>
            </a:r>
            <a:r>
              <a:rPr lang="cs-CZ" sz="1500" b="1" dirty="0"/>
              <a:t>.</a:t>
            </a:r>
            <a:endParaRPr lang="cs-CZ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500" b="1" dirty="0"/>
              <a:t>Skutečné datum ukončení </a:t>
            </a:r>
            <a:r>
              <a:rPr lang="cs-CZ" sz="1500" dirty="0"/>
              <a:t>– vyplňte </a:t>
            </a:r>
            <a:r>
              <a:rPr lang="cs-CZ" sz="1500" dirty="0">
                <a:solidFill>
                  <a:srgbClr val="FF0000"/>
                </a:solidFill>
              </a:rPr>
              <a:t>skutečné</a:t>
            </a:r>
            <a:r>
              <a:rPr lang="cs-CZ" sz="1500" dirty="0"/>
              <a:t> datum ukončení </a:t>
            </a:r>
            <a:r>
              <a:rPr lang="cs-CZ" sz="1500" dirty="0">
                <a:solidFill>
                  <a:srgbClr val="FF0000"/>
                </a:solidFill>
              </a:rPr>
              <a:t>projektu</a:t>
            </a:r>
            <a:r>
              <a:rPr lang="cs-CZ" sz="1500" dirty="0"/>
              <a:t> </a:t>
            </a:r>
            <a:br>
              <a:rPr lang="cs-CZ" sz="1500" dirty="0"/>
            </a:br>
            <a:r>
              <a:rPr lang="cs-CZ" sz="1500" dirty="0"/>
              <a:t>(v případě </a:t>
            </a:r>
            <a:r>
              <a:rPr lang="cs-CZ" sz="1500" dirty="0">
                <a:solidFill>
                  <a:srgbClr val="FF0000"/>
                </a:solidFill>
              </a:rPr>
              <a:t>závěrečné </a:t>
            </a:r>
            <a:r>
              <a:rPr lang="cs-CZ" sz="1500" dirty="0" err="1">
                <a:solidFill>
                  <a:srgbClr val="FF0000"/>
                </a:solidFill>
              </a:rPr>
              <a:t>ZoR</a:t>
            </a:r>
            <a:r>
              <a:rPr lang="cs-CZ" sz="1500" dirty="0"/>
              <a:t>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b="1" u="sng" dirty="0" err="1">
                <a:uFill>
                  <a:solidFill>
                    <a:srgbClr val="0070C0"/>
                  </a:solidFill>
                </a:uFill>
              </a:rPr>
              <a:t>Kontakní</a:t>
            </a:r>
            <a:r>
              <a:rPr lang="cs-CZ" sz="1500" b="1" u="sng" dirty="0">
                <a:uFill>
                  <a:solidFill>
                    <a:srgbClr val="0070C0"/>
                  </a:solidFill>
                </a:uFill>
              </a:rPr>
              <a:t> údaje ve věci zprávy </a:t>
            </a:r>
            <a:r>
              <a:rPr lang="cs-CZ" sz="1500" b="1" dirty="0"/>
              <a:t>– </a:t>
            </a:r>
            <a:r>
              <a:rPr lang="cs-CZ" sz="1500" dirty="0"/>
              <a:t>vyplňte kontaktní údaje zhotovitele zprávy </a:t>
            </a:r>
            <a:br>
              <a:rPr lang="cs-CZ" sz="1500" dirty="0"/>
            </a:br>
            <a:r>
              <a:rPr lang="cs-CZ" sz="1500" dirty="0"/>
              <a:t>o realizaci.</a:t>
            </a:r>
          </a:p>
          <a:p>
            <a:pPr algn="just"/>
            <a:endParaRPr lang="cs-CZ" dirty="0"/>
          </a:p>
        </p:txBody>
      </p:sp>
      <p:pic>
        <p:nvPicPr>
          <p:cNvPr id="12" name="Picture 5">
            <a:extLst>
              <a:ext uri="{FF2B5EF4-FFF2-40B4-BE49-F238E27FC236}">
                <a16:creationId xmlns:a16="http://schemas.microsoft.com/office/drawing/2014/main" id="{92A73C06-BBA5-445A-95C9-7469BFB2E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8" y="900113"/>
            <a:ext cx="4792900" cy="51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délník 12">
            <a:extLst>
              <a:ext uri="{FF2B5EF4-FFF2-40B4-BE49-F238E27FC236}">
                <a16:creationId xmlns:a16="http://schemas.microsoft.com/office/drawing/2014/main" id="{10D22D38-5816-408E-BDB6-C3BFE3E6A014}"/>
              </a:ext>
            </a:extLst>
          </p:cNvPr>
          <p:cNvSpPr/>
          <p:nvPr/>
        </p:nvSpPr>
        <p:spPr>
          <a:xfrm>
            <a:off x="299258" y="1928553"/>
            <a:ext cx="4488873" cy="781396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B9F5DF87-09CB-40FF-9CF7-EBCB935FF6A1}"/>
              </a:ext>
            </a:extLst>
          </p:cNvPr>
          <p:cNvSpPr/>
          <p:nvPr/>
        </p:nvSpPr>
        <p:spPr>
          <a:xfrm>
            <a:off x="278863" y="4572000"/>
            <a:ext cx="4359639" cy="103077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085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57B5789-3AAA-48E2-A13D-708DDF577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Nadpis 3">
            <a:extLst>
              <a:ext uri="{FF2B5EF4-FFF2-40B4-BE49-F238E27FC236}">
                <a16:creationId xmlns:a16="http://schemas.microsoft.com/office/drawing/2014/main" id="{BC832CC8-B3F3-47CC-8530-5B2535AC661D}"/>
              </a:ext>
            </a:extLst>
          </p:cNvPr>
          <p:cNvSpPr txBox="1">
            <a:spLocks/>
          </p:cNvSpPr>
          <p:nvPr/>
        </p:nvSpPr>
        <p:spPr>
          <a:xfrm>
            <a:off x="535577" y="32788"/>
            <a:ext cx="82296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Záložka „Realizace, provoz/Údržba výstupu“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EAE0BF2-20A7-49C2-8023-76E9BA391394}"/>
              </a:ext>
            </a:extLst>
          </p:cNvPr>
          <p:cNvSpPr txBox="1"/>
          <p:nvPr/>
        </p:nvSpPr>
        <p:spPr>
          <a:xfrm>
            <a:off x="835968" y="4405423"/>
            <a:ext cx="77693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sz="1600" dirty="0"/>
              <a:t>Pole </a:t>
            </a:r>
            <a:r>
              <a:rPr lang="cs-CZ" sz="1600" b="1" dirty="0"/>
              <a:t>Popis pokroku v realizaci za sledované období </a:t>
            </a:r>
            <a:r>
              <a:rPr lang="cs-CZ" sz="1600" dirty="0"/>
              <a:t>je</a:t>
            </a:r>
            <a:r>
              <a:rPr lang="cs-CZ" sz="1600" dirty="0">
                <a:solidFill>
                  <a:srgbClr val="FF0000"/>
                </a:solidFill>
              </a:rPr>
              <a:t> povinné</a:t>
            </a:r>
            <a:r>
              <a:rPr lang="cs-CZ" sz="1600" dirty="0"/>
              <a:t>, je nutno ho vyplnit.</a:t>
            </a:r>
          </a:p>
          <a:p>
            <a:pPr algn="just"/>
            <a:endParaRPr lang="cs-CZ" sz="1600" dirty="0"/>
          </a:p>
          <a:p>
            <a:pPr algn="just">
              <a:buFont typeface="Arial" pitchFamily="34" charset="0"/>
              <a:buChar char="•"/>
            </a:pPr>
            <a:r>
              <a:rPr lang="cs-CZ" sz="1600" dirty="0"/>
              <a:t> Uveďte informace o realizaci dané etapy, plnění dosavadního postupu prací na projektu.</a:t>
            </a:r>
            <a:endParaRPr lang="cs-CZ" sz="1600" strike="sngStrike" dirty="0"/>
          </a:p>
          <a:p>
            <a:endParaRPr lang="cs-CZ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077ACC0-F582-4341-9CCB-B2C50ACF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341108"/>
            <a:ext cx="71247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3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3BDEB55-346B-42E0-A622-3DD1FCCB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Zástupný symbol pro obsah 1">
            <a:extLst>
              <a:ext uri="{FF2B5EF4-FFF2-40B4-BE49-F238E27FC236}">
                <a16:creationId xmlns:a16="http://schemas.microsoft.com/office/drawing/2014/main" id="{B152247C-1751-44FC-A311-B9378872E68F}"/>
              </a:ext>
            </a:extLst>
          </p:cNvPr>
          <p:cNvSpPr txBox="1">
            <a:spLocks/>
          </p:cNvSpPr>
          <p:nvPr/>
        </p:nvSpPr>
        <p:spPr>
          <a:xfrm>
            <a:off x="320168" y="934652"/>
            <a:ext cx="8503664" cy="54100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400" b="1" dirty="0"/>
              <a:t>Příjmy </a:t>
            </a:r>
            <a:r>
              <a:rPr lang="cs-CZ" sz="1400" dirty="0"/>
              <a:t> - v případě, že projekt </a:t>
            </a:r>
            <a:r>
              <a:rPr lang="cs-CZ" sz="1400" u="sng" dirty="0"/>
              <a:t>příjmy nevytváří</a:t>
            </a:r>
            <a:r>
              <a:rPr lang="cs-CZ" sz="1400" dirty="0"/>
              <a:t>, </a:t>
            </a:r>
            <a:r>
              <a:rPr lang="cs-CZ" sz="1400" u="sng" dirty="0"/>
              <a:t>nevyplňujte</a:t>
            </a:r>
            <a:r>
              <a:rPr lang="cs-CZ" sz="1400" dirty="0"/>
              <a:t> a do checkboxu </a:t>
            </a:r>
            <a:r>
              <a:rPr lang="cs-CZ" sz="1400" b="1" dirty="0"/>
              <a:t>Proveden přepočet v modulu CBA</a:t>
            </a:r>
            <a:r>
              <a:rPr lang="cs-CZ" sz="1400" dirty="0"/>
              <a:t> zadejte      (Ne).</a:t>
            </a:r>
            <a:br>
              <a:rPr lang="cs-CZ" sz="1400" dirty="0"/>
            </a:br>
            <a:r>
              <a:rPr lang="cs-CZ" sz="1400" dirty="0"/>
              <a:t>V případě, že projekt </a:t>
            </a:r>
            <a:r>
              <a:rPr lang="cs-CZ" sz="1400" u="sng" dirty="0"/>
              <a:t>vytváří vyšší příjmy dle čl. 61</a:t>
            </a:r>
            <a:r>
              <a:rPr lang="cs-CZ" sz="1400" dirty="0"/>
              <a:t>, než byl předpoklad, je nutné snížení způsobilých výdajů. Proveďte přepočet v modulu CBA a do pole </a:t>
            </a:r>
            <a:r>
              <a:rPr lang="cs-CZ" sz="1400" b="1" dirty="0"/>
              <a:t>Proveden přepočet v modulu CBA</a:t>
            </a:r>
            <a:r>
              <a:rPr lang="cs-CZ" sz="1400" dirty="0"/>
              <a:t> zadejte       (Ano). Výši příjmů vyplňte do odpovídajících  polí záložky </a:t>
            </a:r>
            <a:r>
              <a:rPr lang="cs-CZ" sz="1400" b="1" dirty="0"/>
              <a:t>Příjmy</a:t>
            </a:r>
            <a:r>
              <a:rPr lang="cs-CZ" sz="1400" dirty="0"/>
              <a:t>.</a:t>
            </a:r>
            <a:br>
              <a:rPr lang="cs-CZ" sz="1400" dirty="0"/>
            </a:br>
            <a:r>
              <a:rPr lang="cs-CZ" sz="1400" dirty="0"/>
              <a:t>V případě, že projekt </a:t>
            </a:r>
            <a:r>
              <a:rPr lang="cs-CZ" sz="1400" u="sng" dirty="0"/>
              <a:t>vytváří vyšší jiné příjmy</a:t>
            </a:r>
            <a:r>
              <a:rPr lang="cs-CZ" sz="1400" dirty="0"/>
              <a:t>, než bylo v projektové žádosti odhadováno, je nutné snížení způsobilých výdajů. Přepočet proveďte v příloze P29 Obecných pravidel a vložte jej na záložku </a:t>
            </a:r>
            <a:r>
              <a:rPr lang="cs-CZ" sz="1400" b="1" dirty="0"/>
              <a:t>Dokumenty</a:t>
            </a:r>
            <a:r>
              <a:rPr lang="cs-CZ" sz="1400" dirty="0"/>
              <a:t>. Výši příjmů vyplňte do odpovídající polí záložky </a:t>
            </a:r>
            <a:r>
              <a:rPr lang="cs-CZ" sz="1400" b="1" dirty="0"/>
              <a:t>Příjmy</a:t>
            </a:r>
            <a:r>
              <a:rPr lang="cs-CZ" sz="14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b="1" dirty="0"/>
              <a:t>Identifikace problémů </a:t>
            </a:r>
            <a:r>
              <a:rPr lang="cs-CZ" sz="1400" dirty="0"/>
              <a:t>– pokud se při realizaci vyskytly problémy, popište je  včetně přijatých opatření k odstranění problémů.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400" b="1" dirty="0"/>
              <a:t>Etapy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/>
              <a:t>projektu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dirty="0"/>
              <a:t>– s</a:t>
            </a:r>
            <a:r>
              <a:rPr lang="cs-CZ" sz="1400" u="sng" dirty="0"/>
              <a:t>kutečná data</a:t>
            </a:r>
            <a:r>
              <a:rPr lang="cs-CZ" sz="1400" dirty="0"/>
              <a:t> zahájení a ukončení etapy zadejte pomocí tlačítka </a:t>
            </a:r>
            <a:r>
              <a:rPr lang="cs-CZ" sz="1400" b="1" dirty="0"/>
              <a:t>Vykázat změnu/přírůstek.</a:t>
            </a:r>
            <a:r>
              <a:rPr lang="cs-CZ" sz="1400" dirty="0"/>
              <a:t> Záložka není relevantní pro </a:t>
            </a:r>
            <a:r>
              <a:rPr lang="cs-CZ" sz="1400" dirty="0" err="1"/>
              <a:t>ZZoR</a:t>
            </a:r>
            <a:r>
              <a:rPr lang="cs-CZ" sz="1400" dirty="0"/>
              <a:t> za celé období projektu.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B40006A-3DE9-4959-AB4F-D4301E10BE63}"/>
              </a:ext>
            </a:extLst>
          </p:cNvPr>
          <p:cNvSpPr txBox="1">
            <a:spLocks/>
          </p:cNvSpPr>
          <p:nvPr/>
        </p:nvSpPr>
        <p:spPr>
          <a:xfrm>
            <a:off x="457201" y="169768"/>
            <a:ext cx="8229600" cy="64445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 </a:t>
            </a:r>
            <a:r>
              <a:rPr lang="cs-CZ" sz="2600" dirty="0"/>
              <a:t>Ostatní záložky na ZoR / 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04FD88-3C99-410E-A444-EC6CF67AD9D8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943FCD1-87CC-4589-ADB2-BC2F3C676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812" y="1220069"/>
            <a:ext cx="234940" cy="25967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4604D47-7DBA-4F27-ACFD-E0A42345B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591" y="3751068"/>
            <a:ext cx="6128818" cy="260528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3EC79315-25F8-4730-940B-5B950D8139C1}"/>
              </a:ext>
            </a:extLst>
          </p:cNvPr>
          <p:cNvSpPr/>
          <p:nvPr/>
        </p:nvSpPr>
        <p:spPr>
          <a:xfrm>
            <a:off x="1620775" y="5943600"/>
            <a:ext cx="1953698" cy="25769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558FA58-3411-4D91-B75E-F068C72AF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320" y="1584706"/>
            <a:ext cx="256743" cy="2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4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597B179-563C-4683-9EA4-38341064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Zástupný symbol pro obsah 1">
            <a:extLst>
              <a:ext uri="{FF2B5EF4-FFF2-40B4-BE49-F238E27FC236}">
                <a16:creationId xmlns:a16="http://schemas.microsoft.com/office/drawing/2014/main" id="{F18009FB-5504-47E7-B62D-F01DE1ECE344}"/>
              </a:ext>
            </a:extLst>
          </p:cNvPr>
          <p:cNvSpPr txBox="1">
            <a:spLocks/>
          </p:cNvSpPr>
          <p:nvPr/>
        </p:nvSpPr>
        <p:spPr>
          <a:xfrm>
            <a:off x="183136" y="1022865"/>
            <a:ext cx="8629937" cy="86930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900" b="1" dirty="0"/>
              <a:t>Indikátory </a:t>
            </a:r>
            <a:r>
              <a:rPr lang="cs-CZ" sz="4900" dirty="0"/>
              <a:t>– Záložka je </a:t>
            </a:r>
            <a:r>
              <a:rPr lang="cs-CZ" sz="4900" u="sng" dirty="0"/>
              <a:t>povinná</a:t>
            </a:r>
            <a:r>
              <a:rPr lang="cs-CZ" sz="4900" dirty="0"/>
              <a:t> k vyplnění při </a:t>
            </a:r>
            <a:r>
              <a:rPr lang="cs-CZ" sz="4900" u="sng" dirty="0"/>
              <a:t>závěrečné ZoR</a:t>
            </a:r>
            <a:r>
              <a:rPr lang="cs-CZ" sz="4900" dirty="0"/>
              <a:t>. Vykazuje se aktuální stav plnění indikátorů za danou etapu. </a:t>
            </a:r>
          </a:p>
          <a:p>
            <a:r>
              <a:rPr lang="cs-CZ" sz="4900" dirty="0"/>
              <a:t>Vyberte příslušný indikátor a klikněte na </a:t>
            </a:r>
            <a:r>
              <a:rPr lang="cs-CZ" sz="4900" b="1" dirty="0"/>
              <a:t>Vykázat změnu/přírůstek</a:t>
            </a:r>
            <a:r>
              <a:rPr lang="cs-CZ" sz="4900" dirty="0"/>
              <a:t>.</a:t>
            </a:r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3F4EE4-4335-4F83-AEA2-30EDE2A9A9BF}"/>
              </a:ext>
            </a:extLst>
          </p:cNvPr>
          <p:cNvSpPr txBox="1">
            <a:spLocks/>
          </p:cNvSpPr>
          <p:nvPr/>
        </p:nvSpPr>
        <p:spPr>
          <a:xfrm>
            <a:off x="457200" y="159943"/>
            <a:ext cx="8229600" cy="8223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 </a:t>
            </a:r>
            <a:r>
              <a:rPr lang="cs-CZ" sz="2600" dirty="0"/>
              <a:t>Záložka Indikátory / 1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03B54E5-EB6D-43FB-8F59-B0483A7B5497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760FE36-AEB1-4AB3-8A72-6CC57941E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3717"/>
            <a:ext cx="9144000" cy="3226793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9BF003A5-A697-479F-8B72-18B85B0FB598}"/>
              </a:ext>
            </a:extLst>
          </p:cNvPr>
          <p:cNvSpPr/>
          <p:nvPr/>
        </p:nvSpPr>
        <p:spPr>
          <a:xfrm>
            <a:off x="89647" y="4984167"/>
            <a:ext cx="2151529" cy="2779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12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0F9D361-563D-413A-AF9F-359E2277B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554593AF-CCFB-42FE-A847-625707E73384}"/>
              </a:ext>
            </a:extLst>
          </p:cNvPr>
          <p:cNvSpPr txBox="1">
            <a:spLocks/>
          </p:cNvSpPr>
          <p:nvPr/>
        </p:nvSpPr>
        <p:spPr>
          <a:xfrm>
            <a:off x="457200" y="163290"/>
            <a:ext cx="8229600" cy="8223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 </a:t>
            </a:r>
            <a:r>
              <a:rPr lang="cs-CZ" sz="2600" dirty="0"/>
              <a:t>Záložka Indikátory / 2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1727EB08-46A4-4F0F-BD80-FD779DEA75BD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5C90140-D49B-47B2-8876-F39ED7B17CAE}"/>
              </a:ext>
            </a:extLst>
          </p:cNvPr>
          <p:cNvSpPr txBox="1"/>
          <p:nvPr/>
        </p:nvSpPr>
        <p:spPr>
          <a:xfrm>
            <a:off x="300318" y="1089463"/>
            <a:ext cx="8386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Vyplňte přírůstkovou hodnotu, tj. skutečně dosaženou hodnotu indikátoru ke dni ukončení etapy (projektu) a datum dosažení přírůstkové hodnoty. Případné nesplnění plánu zdůvodněte.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D3E8746-2474-4CEC-9B48-88C85741B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18" y="2128156"/>
            <a:ext cx="6436659" cy="39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4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D2DE21C-1F50-4B2B-8A45-263DBE15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27F01-ED5A-42F6-99F2-D7BF777B450C}"/>
              </a:ext>
            </a:extLst>
          </p:cNvPr>
          <p:cNvSpPr txBox="1">
            <a:spLocks/>
          </p:cNvSpPr>
          <p:nvPr/>
        </p:nvSpPr>
        <p:spPr>
          <a:xfrm>
            <a:off x="457200" y="175708"/>
            <a:ext cx="8229600" cy="8223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 </a:t>
            </a:r>
            <a:r>
              <a:rPr lang="cs-CZ" sz="2600" dirty="0"/>
              <a:t>Záložka Horizontální principy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D181FCF-F11D-4B92-A7E1-FE3CD843E113}"/>
              </a:ext>
            </a:extLst>
          </p:cNvPr>
          <p:cNvSpPr txBox="1"/>
          <p:nvPr/>
        </p:nvSpPr>
        <p:spPr>
          <a:xfrm>
            <a:off x="457199" y="814545"/>
            <a:ext cx="8229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/>
              <a:t>Horizontální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b="1" dirty="0"/>
              <a:t>principy</a:t>
            </a:r>
            <a:r>
              <a:rPr lang="cs-CZ" sz="1600" b="1" dirty="0">
                <a:solidFill>
                  <a:srgbClr val="FF0000"/>
                </a:solidFill>
              </a:rPr>
              <a:t> </a:t>
            </a:r>
            <a:r>
              <a:rPr lang="cs-CZ" sz="1600" dirty="0"/>
              <a:t>– u pozitivního vlivu – do pole </a:t>
            </a:r>
            <a:r>
              <a:rPr lang="cs-CZ" sz="1600" b="1" dirty="0"/>
              <a:t>Popis plnění cílů projektu </a:t>
            </a:r>
            <a:r>
              <a:rPr lang="cs-CZ" sz="1600" dirty="0"/>
              <a:t>uveďte plnění vlivu s ohledem na popis v žádosti o podporu.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1E7448F-1FA7-47DE-A660-786E08410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402523"/>
            <a:ext cx="7445364" cy="4808904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A764293B-140C-424F-9A4A-AC81163BAD26}"/>
              </a:ext>
            </a:extLst>
          </p:cNvPr>
          <p:cNvSpPr/>
          <p:nvPr/>
        </p:nvSpPr>
        <p:spPr>
          <a:xfrm>
            <a:off x="799372" y="5455477"/>
            <a:ext cx="7262447" cy="736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C823AD40-7B03-46CE-9E28-1A5D6AB2C110}"/>
              </a:ext>
            </a:extLst>
          </p:cNvPr>
          <p:cNvSpPr/>
          <p:nvPr/>
        </p:nvSpPr>
        <p:spPr>
          <a:xfrm>
            <a:off x="683569" y="2692800"/>
            <a:ext cx="7445364" cy="209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664A53E-7554-4BFC-B4F4-8300967079D7}"/>
              </a:ext>
            </a:extLst>
          </p:cNvPr>
          <p:cNvSpPr/>
          <p:nvPr/>
        </p:nvSpPr>
        <p:spPr>
          <a:xfrm>
            <a:off x="707913" y="3952206"/>
            <a:ext cx="7445364" cy="2097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5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D2DE21C-1F50-4B2B-8A45-263DBE15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F27F01-ED5A-42F6-99F2-D7BF777B450C}"/>
              </a:ext>
            </a:extLst>
          </p:cNvPr>
          <p:cNvSpPr txBox="1">
            <a:spLocks/>
          </p:cNvSpPr>
          <p:nvPr/>
        </p:nvSpPr>
        <p:spPr>
          <a:xfrm>
            <a:off x="457200" y="211654"/>
            <a:ext cx="8229600" cy="8223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/>
              <a:t> </a:t>
            </a:r>
            <a:r>
              <a:rPr lang="cs-CZ" sz="2600" dirty="0"/>
              <a:t>Ostatní záložky na ZoR / 2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5D181FCF-F11D-4B92-A7E1-FE3CD843E113}"/>
              </a:ext>
            </a:extLst>
          </p:cNvPr>
          <p:cNvSpPr txBox="1"/>
          <p:nvPr/>
        </p:nvSpPr>
        <p:spPr>
          <a:xfrm>
            <a:off x="433352" y="1015881"/>
            <a:ext cx="8253448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sz="1600" dirty="0"/>
              <a:t>Další záložky se vyplňují obdobně. </a:t>
            </a:r>
          </a:p>
          <a:p>
            <a:pPr>
              <a:spcAft>
                <a:spcPts val="600"/>
              </a:spcAft>
            </a:pPr>
            <a:endParaRPr lang="cs-CZ" sz="1600" dirty="0"/>
          </a:p>
          <a:p>
            <a:pPr>
              <a:spcAft>
                <a:spcPts val="600"/>
              </a:spcAft>
            </a:pPr>
            <a:r>
              <a:rPr lang="cs-CZ" sz="1600" b="1" dirty="0"/>
              <a:t>Klíčové aktivity </a:t>
            </a:r>
            <a:r>
              <a:rPr lang="cs-CZ" sz="1600" dirty="0"/>
              <a:t>- 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Uveďte pokroky v realizaci klíčových aktivit. </a:t>
            </a:r>
          </a:p>
          <a:p>
            <a:pPr>
              <a:spcAft>
                <a:spcPts val="600"/>
              </a:spcAft>
            </a:pPr>
            <a:r>
              <a:rPr lang="cs-CZ" sz="1600" b="1" dirty="0"/>
              <a:t>Čestné prohlášení</a:t>
            </a:r>
            <a:r>
              <a:rPr lang="cs-CZ" sz="1600" dirty="0"/>
              <a:t> -  </a:t>
            </a:r>
            <a:r>
              <a:rPr lang="cs-CZ" sz="1600" dirty="0">
                <a:solidFill>
                  <a:srgbClr val="FF0000"/>
                </a:solidFill>
              </a:rPr>
              <a:t>nevyplňujte</a:t>
            </a:r>
            <a:r>
              <a:rPr lang="cs-CZ" sz="1600" dirty="0"/>
              <a:t>.</a:t>
            </a:r>
          </a:p>
          <a:p>
            <a:pPr>
              <a:spcAft>
                <a:spcPts val="600"/>
              </a:spcAft>
            </a:pPr>
            <a:r>
              <a:rPr lang="cs-CZ" sz="1600" b="1" dirty="0"/>
              <a:t>Dokumenty</a:t>
            </a:r>
            <a:r>
              <a:rPr lang="cs-CZ" sz="1600" dirty="0"/>
              <a:t> </a:t>
            </a:r>
            <a:r>
              <a:rPr lang="cs-CZ" sz="1600" b="1" dirty="0"/>
              <a:t>projektu</a:t>
            </a:r>
            <a:r>
              <a:rPr lang="cs-CZ" sz="1600" dirty="0"/>
              <a:t> - 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vložte přílohy definované ve Specifických pravidlech pro žadatele. Můžete je ale také vložit do příloh Žádosti o platbu.</a:t>
            </a:r>
          </a:p>
          <a:p>
            <a:pPr>
              <a:spcAft>
                <a:spcPts val="600"/>
              </a:spcAft>
            </a:pPr>
            <a:r>
              <a:rPr lang="cs-CZ" sz="1600" b="1" dirty="0"/>
              <a:t>Dokumenty zprávy</a:t>
            </a:r>
            <a:r>
              <a:rPr lang="cs-CZ" sz="1600" dirty="0"/>
              <a:t> – není určena pro dokumenty, které se po schválení ZoR mají přenést na projekt, ale pro dokumenty založené, pokud textové pole záložky </a:t>
            </a:r>
            <a:r>
              <a:rPr lang="cs-CZ" sz="1600" b="1" dirty="0"/>
              <a:t>Realizace, provoz/údržba</a:t>
            </a:r>
            <a:r>
              <a:rPr lang="cs-CZ" sz="1600" dirty="0"/>
              <a:t> není dostatečné.</a:t>
            </a:r>
          </a:p>
          <a:p>
            <a:pPr>
              <a:spcAft>
                <a:spcPts val="600"/>
              </a:spcAft>
            </a:pPr>
            <a:r>
              <a:rPr lang="cs-CZ" sz="1600" b="1" dirty="0"/>
              <a:t>Publicita</a:t>
            </a:r>
            <a:r>
              <a:rPr lang="cs-CZ" sz="1600" dirty="0"/>
              <a:t> - 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informuje o postupném naplňování publicity v rámci realizace projektu. </a:t>
            </a:r>
          </a:p>
          <a:p>
            <a:pPr>
              <a:spcAft>
                <a:spcPts val="600"/>
              </a:spcAft>
            </a:pPr>
            <a:r>
              <a:rPr lang="cs-CZ" sz="1600" b="1" dirty="0"/>
              <a:t>Kontroly – </a:t>
            </a:r>
            <a:r>
              <a:rPr lang="cs-CZ" sz="1600" dirty="0">
                <a:solidFill>
                  <a:srgbClr val="FF0000"/>
                </a:solidFill>
              </a:rPr>
              <a:t>nevyplňujte</a:t>
            </a:r>
            <a:r>
              <a:rPr lang="cs-CZ" sz="1600" dirty="0"/>
              <a:t>.</a:t>
            </a:r>
          </a:p>
          <a:p>
            <a:pPr>
              <a:spcAft>
                <a:spcPts val="600"/>
              </a:spcAft>
            </a:pPr>
            <a:r>
              <a:rPr lang="cs-CZ" sz="1600" b="1" dirty="0"/>
              <a:t>Veřejná podpora </a:t>
            </a:r>
            <a:r>
              <a:rPr lang="cs-CZ" sz="1600" dirty="0"/>
              <a:t>- </a:t>
            </a:r>
            <a:r>
              <a:rPr lang="cs-CZ" sz="1600" dirty="0">
                <a:solidFill>
                  <a:srgbClr val="FF0000"/>
                </a:solidFill>
              </a:rPr>
              <a:t>nevyplňujte</a:t>
            </a:r>
            <a:r>
              <a:rPr lang="cs-CZ" sz="1600" dirty="0"/>
              <a:t>.</a:t>
            </a:r>
          </a:p>
          <a:p>
            <a:r>
              <a:rPr lang="cs-CZ" sz="1600" b="1" dirty="0"/>
              <a:t>Firemní proměnné </a:t>
            </a:r>
            <a:r>
              <a:rPr lang="cs-CZ" sz="1600" dirty="0"/>
              <a:t>- </a:t>
            </a:r>
            <a:r>
              <a:rPr lang="cs-CZ" sz="1600" dirty="0">
                <a:effectLst/>
                <a:ea typeface="Times New Roman" panose="02020603050405020304" pitchFamily="18" charset="0"/>
              </a:rPr>
              <a:t>Vyplnění je povinné pro podnikatelské subjekty (právnické osoby, resp. obchodní společnosti a družstva dle práva ČR).  </a:t>
            </a:r>
          </a:p>
          <a:p>
            <a:endParaRPr lang="cs-CZ" dirty="0">
              <a:latin typeface="Times New Roman" panose="02020603050405020304" pitchFamily="18" charset="0"/>
            </a:endParaRPr>
          </a:p>
          <a:p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2912631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F6A0291-A449-474A-A5E1-DA897704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839921-8787-4244-A938-212E4C724466}"/>
              </a:ext>
            </a:extLst>
          </p:cNvPr>
          <p:cNvSpPr txBox="1"/>
          <p:nvPr/>
        </p:nvSpPr>
        <p:spPr>
          <a:xfrm>
            <a:off x="1069596" y="323284"/>
            <a:ext cx="688316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600" b="1" dirty="0">
                <a:solidFill>
                  <a:srgbClr val="FF0000"/>
                </a:solidFill>
              </a:rPr>
              <a:t>Ostatní záložky na ZoR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76A6B8B-E222-40C3-BA1B-BDF9C375240E}"/>
              </a:ext>
            </a:extLst>
          </p:cNvPr>
          <p:cNvSpPr txBox="1"/>
          <p:nvPr/>
        </p:nvSpPr>
        <p:spPr>
          <a:xfrm>
            <a:off x="612979" y="961269"/>
            <a:ext cx="7918041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</a:rPr>
              <a:t>Publicita</a:t>
            </a:r>
            <a:r>
              <a:rPr lang="cs-CZ" sz="1600" dirty="0"/>
              <a:t> - v tabulce publicita vyberte publicitu a v poli plnění publicitní činnosti vyberte typ publicity, který máte povinnost naplnit a dodržet. Vyplňte pole „Plnění publicitní činnosti“ (Ano / Nevztahuje se / Prozatím ne)  a „Komentář“. </a:t>
            </a:r>
            <a:r>
              <a:rPr lang="cs-CZ" sz="1600" dirty="0">
                <a:solidFill>
                  <a:srgbClr val="FF0000"/>
                </a:solidFill>
              </a:rPr>
              <a:t>– v 1. ZoR bude vyplněno vždy, </a:t>
            </a:r>
            <a:r>
              <a:rPr lang="cs-CZ" sz="1600" dirty="0"/>
              <a:t>v ostatních ZoR pouze, pokud byla splněna některá z forem povinné publicity.</a:t>
            </a:r>
          </a:p>
          <a:p>
            <a:endParaRPr lang="cs-CZ" sz="1600" dirty="0"/>
          </a:p>
          <a:p>
            <a:r>
              <a:rPr lang="cs-CZ" sz="1600" dirty="0"/>
              <a:t>Povinná publicita (viz kap. 13 OPŽP):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Zveřejnění informace o projektu </a:t>
            </a:r>
            <a:r>
              <a:rPr lang="cs-CZ" sz="1600" dirty="0"/>
              <a:t>na internetových stránkách příjemce (doložení v 1. </a:t>
            </a:r>
            <a:r>
              <a:rPr lang="cs-CZ" sz="1600" dirty="0" err="1"/>
              <a:t>ZoR</a:t>
            </a:r>
            <a:r>
              <a:rPr lang="cs-CZ" sz="1600" dirty="0"/>
              <a:t>)</a:t>
            </a:r>
          </a:p>
          <a:p>
            <a:endParaRPr lang="cs-CZ" sz="1600" dirty="0"/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Dočasný billboard </a:t>
            </a:r>
            <a:r>
              <a:rPr lang="cs-CZ" sz="1600" dirty="0"/>
              <a:t>– pouze projekty financující dopravní infrastrukturu, stavební práce nebo datovou infrastrukturu, jejichž celková výše podpory přesahuje 500 000 EUR (doložení v 1. ZoR)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Plakát o velikosti A3 </a:t>
            </a:r>
            <a:r>
              <a:rPr lang="cs-CZ" sz="1600" dirty="0"/>
              <a:t>– v ostatních případech (doložení v 1. ZoR)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pPr marL="342900" indent="-342900">
              <a:buFont typeface="+mj-lt"/>
              <a:buAutoNum type="arabicPeriod"/>
            </a:pPr>
            <a:r>
              <a:rPr lang="cs-CZ" sz="1600" b="1" dirty="0"/>
              <a:t>Stálá pamětní deska </a:t>
            </a:r>
            <a:r>
              <a:rPr lang="cs-CZ" sz="1600" dirty="0"/>
              <a:t>– pouze projekty financující nákup hmotného majetku, dopravní infrastrukturu, stavební práce nebo datovou infrastrukturu, jejichž celková výše podpory projektu přesahuje 500 000 EUR (doložení v závěrečné ZoR nebo v 1. </a:t>
            </a:r>
            <a:r>
              <a:rPr lang="cs-CZ" sz="1600" dirty="0" err="1"/>
              <a:t>ZoU</a:t>
            </a:r>
            <a:r>
              <a:rPr lang="cs-CZ" sz="1600" dirty="0"/>
              <a:t> – splnění nejpozději 3 měsíce od ukončení realizace projektu)</a:t>
            </a:r>
          </a:p>
          <a:p>
            <a:pPr marL="342900" indent="-342900">
              <a:buAutoNum type="arabicParenR"/>
            </a:pPr>
            <a:endParaRPr lang="cs-CZ" dirty="0"/>
          </a:p>
          <a:p>
            <a:pPr marL="285750" indent="-285750" algn="just">
              <a:buFont typeface="Arial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23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F6A0291-A449-474A-A5E1-DA897704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8839921-8787-4244-A938-212E4C724466}"/>
              </a:ext>
            </a:extLst>
          </p:cNvPr>
          <p:cNvSpPr txBox="1"/>
          <p:nvPr/>
        </p:nvSpPr>
        <p:spPr>
          <a:xfrm>
            <a:off x="1069596" y="340701"/>
            <a:ext cx="705933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600" b="1" dirty="0">
                <a:solidFill>
                  <a:srgbClr val="FF0000"/>
                </a:solidFill>
              </a:rPr>
              <a:t>Žádost o platbu – způsobilé výdaje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76A6B8B-E222-40C3-BA1B-BDF9C375240E}"/>
              </a:ext>
            </a:extLst>
          </p:cNvPr>
          <p:cNvSpPr txBox="1"/>
          <p:nvPr/>
        </p:nvSpPr>
        <p:spPr>
          <a:xfrm>
            <a:off x="773113" y="984660"/>
            <a:ext cx="79615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200" b="1" cap="small" dirty="0"/>
              <a:t>věcná způsobilost výdaje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200" dirty="0"/>
              <a:t> Soulad s právními předpisy, pravidly IROP, právním aktem, projektovou žádostí</a:t>
            </a:r>
          </a:p>
          <a:p>
            <a:pPr algn="just"/>
            <a:endParaRPr lang="cs-CZ" sz="1200" b="1" cap="small" dirty="0"/>
          </a:p>
          <a:p>
            <a:pPr algn="just"/>
            <a:r>
              <a:rPr lang="cs-CZ" sz="1200" b="1" cap="small" dirty="0"/>
              <a:t>Přiměřenost výdaje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200" dirty="0"/>
              <a:t>Výdaj je hospodárný, účelný a efektivní a jeho výše odpovídá cenám v místě a čase obvyklým</a:t>
            </a:r>
          </a:p>
          <a:p>
            <a:pPr algn="just"/>
            <a:endParaRPr lang="cs-CZ" sz="1200" dirty="0"/>
          </a:p>
          <a:p>
            <a:pPr algn="just"/>
            <a:r>
              <a:rPr lang="cs-CZ" sz="1200" b="1" cap="small" dirty="0"/>
              <a:t>Časová způsobilost výdaje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200" dirty="0"/>
              <a:t>62. výzva - vznik a úhrada příjemcem od 1. 1. 2014 do 31. 12. 2023. </a:t>
            </a:r>
          </a:p>
          <a:p>
            <a:pPr marL="1358900" lvl="2" indent="-285750" algn="just">
              <a:buFont typeface="Wingdings" panose="05000000000000000000" pitchFamily="2" charset="2"/>
              <a:buChar char="Ø"/>
            </a:pPr>
            <a:r>
              <a:rPr lang="cs-CZ" sz="1200" dirty="0"/>
              <a:t>v</a:t>
            </a:r>
            <a:r>
              <a:rPr lang="cs-CZ" sz="1200" b="0" dirty="0">
                <a:solidFill>
                  <a:schemeClr val="tx1"/>
                </a:solidFill>
              </a:rPr>
              <a:t>znik výdaje nejpozději s datem ukončení realizace projektu,</a:t>
            </a:r>
          </a:p>
          <a:p>
            <a:pPr marL="1358900" lvl="2" indent="-285750" algn="just">
              <a:buFont typeface="Wingdings" panose="05000000000000000000" pitchFamily="2" charset="2"/>
              <a:buChar char="Ø"/>
            </a:pPr>
            <a:r>
              <a:rPr lang="cs-CZ" sz="1200" dirty="0"/>
              <a:t>p</a:t>
            </a:r>
            <a:r>
              <a:rPr lang="cs-CZ" sz="1200" b="0" dirty="0">
                <a:solidFill>
                  <a:schemeClr val="tx1"/>
                </a:solidFill>
              </a:rPr>
              <a:t>rojekty nemohou být dokončeny před předložením žádosti o podporu.</a:t>
            </a:r>
          </a:p>
          <a:p>
            <a:pPr lvl="2" indent="0" algn="just">
              <a:buNone/>
            </a:pPr>
            <a:endParaRPr lang="cs-CZ" sz="1200" b="0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200" dirty="0"/>
              <a:t>101. výzva – pro </a:t>
            </a:r>
            <a:r>
              <a:rPr lang="cs-CZ" sz="1200" u="sng" dirty="0"/>
              <a:t>ukončené</a:t>
            </a:r>
            <a:r>
              <a:rPr lang="cs-CZ" sz="1200" dirty="0"/>
              <a:t> projekty k datu podání žádosti o podporu platí: </a:t>
            </a:r>
          </a:p>
          <a:p>
            <a:pPr marL="1358900" lvl="2" indent="-285750" algn="just">
              <a:buFont typeface="Wingdings" panose="05000000000000000000" pitchFamily="2" charset="2"/>
              <a:buChar char="Ø"/>
            </a:pPr>
            <a:r>
              <a:rPr lang="cs-CZ" sz="1200" dirty="0"/>
              <a:t>datum uskutečnění zdanitelného plnění na účetním dokladu a vznik výdaje, tj. úhrada po 1. 2. 2020,</a:t>
            </a:r>
          </a:p>
          <a:p>
            <a:pPr marL="1358900" lvl="2" indent="-285750" algn="just">
              <a:buFont typeface="Wingdings" panose="05000000000000000000" pitchFamily="2" charset="2"/>
              <a:buChar char="Ø"/>
            </a:pPr>
            <a:r>
              <a:rPr lang="cs-CZ" sz="1200" dirty="0"/>
              <a:t>smlouva s dodavatelem </a:t>
            </a:r>
            <a:r>
              <a:rPr lang="cs-CZ" sz="1200" b="1" dirty="0"/>
              <a:t>musí</a:t>
            </a:r>
            <a:r>
              <a:rPr lang="cs-CZ" sz="1200" dirty="0"/>
              <a:t> být uzavřena po 1. 2. 2020.</a:t>
            </a:r>
          </a:p>
          <a:p>
            <a:pPr lvl="2" indent="0" algn="just">
              <a:buNone/>
            </a:pPr>
            <a:endParaRPr lang="cs-CZ" sz="12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200" cap="small" dirty="0"/>
              <a:t>101. </a:t>
            </a:r>
            <a:r>
              <a:rPr lang="cs-CZ" sz="1200" dirty="0"/>
              <a:t>výzva – pro </a:t>
            </a:r>
            <a:r>
              <a:rPr lang="cs-CZ" sz="1200" u="sng" dirty="0"/>
              <a:t>neukončené</a:t>
            </a:r>
            <a:r>
              <a:rPr lang="cs-CZ" sz="1200" dirty="0"/>
              <a:t> projekty k datum podání žádosti o podporu platí: </a:t>
            </a:r>
          </a:p>
          <a:p>
            <a:pPr marL="1358900" lvl="2" indent="-285750" algn="just">
              <a:buFont typeface="Wingdings" panose="05000000000000000000" pitchFamily="2" charset="2"/>
              <a:buChar char="Ø"/>
            </a:pPr>
            <a:r>
              <a:rPr lang="cs-CZ" sz="1200" dirty="0"/>
              <a:t>datum uskutečnění zdanitelného plnění na účetním dokladu a vznik výdaje, tj. úhrada po 1. 2. 2020,</a:t>
            </a:r>
          </a:p>
          <a:p>
            <a:pPr marL="1358900" lvl="2" indent="-285750" algn="just">
              <a:buFont typeface="Wingdings" panose="05000000000000000000" pitchFamily="2" charset="2"/>
              <a:buChar char="Ø"/>
            </a:pPr>
            <a:r>
              <a:rPr lang="cs-CZ" sz="1200" dirty="0"/>
              <a:t>smlouva s dodavatelem </a:t>
            </a:r>
            <a:r>
              <a:rPr lang="cs-CZ" sz="1200" b="1" dirty="0"/>
              <a:t>může</a:t>
            </a:r>
            <a:r>
              <a:rPr lang="cs-CZ" sz="1200" dirty="0"/>
              <a:t> být uzavřena před 1. 2. 2020.</a:t>
            </a:r>
          </a:p>
          <a:p>
            <a:pPr lvl="2" indent="0" algn="just">
              <a:buNone/>
            </a:pPr>
            <a:endParaRPr lang="cs-CZ" sz="1200" cap="small" dirty="0"/>
          </a:p>
          <a:p>
            <a:pPr algn="just"/>
            <a:r>
              <a:rPr lang="cs-CZ" sz="1200" b="1" cap="small" dirty="0"/>
              <a:t>Místní způsobilost výdaje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200" dirty="0"/>
              <a:t>Vazba na podporovaný region</a:t>
            </a:r>
          </a:p>
          <a:p>
            <a:pPr algn="just"/>
            <a:endParaRPr lang="cs-CZ" sz="1200" dirty="0"/>
          </a:p>
          <a:p>
            <a:pPr algn="just"/>
            <a:r>
              <a:rPr lang="cs-CZ" sz="1200" b="1" cap="small" dirty="0"/>
              <a:t>Vykázání výdaje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200" dirty="0"/>
              <a:t>Identifikovatelný, prokazatelný a doložitelný výdaj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sz="1200" dirty="0"/>
              <a:t>povinnost doložit způsobilé výdaje příslušným účetním dokladem, popřípadě další podpůrnou dokumentací</a:t>
            </a:r>
          </a:p>
          <a:p>
            <a:pPr marL="342900" indent="-342900">
              <a:buAutoNum type="arabicParenR"/>
            </a:pPr>
            <a:endParaRPr lang="cs-CZ" dirty="0"/>
          </a:p>
          <a:p>
            <a:pPr marL="285750" indent="-285750" algn="just">
              <a:buFont typeface="Arial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5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B42D28B-9663-9C4B-B889-DF93729E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24DD861-68A1-954C-99B1-26C72E8C314F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68E24D-3781-724A-AB9B-E8D90906EF30}"/>
              </a:ext>
            </a:extLst>
          </p:cNvPr>
          <p:cNvSpPr txBox="1">
            <a:spLocks/>
          </p:cNvSpPr>
          <p:nvPr/>
        </p:nvSpPr>
        <p:spPr>
          <a:xfrm>
            <a:off x="1127929" y="343506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Osnova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D0E94C8-09EC-4E66-B616-7E6C9CA48F46}"/>
              </a:ext>
            </a:extLst>
          </p:cNvPr>
          <p:cNvSpPr txBox="1"/>
          <p:nvPr/>
        </p:nvSpPr>
        <p:spPr>
          <a:xfrm>
            <a:off x="1127929" y="1451260"/>
            <a:ext cx="7513256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1600" b="0" dirty="0">
                <a:solidFill>
                  <a:schemeClr val="tx1"/>
                </a:solidFill>
              </a:rPr>
              <a:t>Předložení Žádosti o platbu a Zprávy o realizaci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1600" b="0" dirty="0">
                <a:solidFill>
                  <a:schemeClr val="tx1"/>
                </a:solidFill>
              </a:rPr>
              <a:t>Náležitosti Zprávy o realizaci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1600" b="0" dirty="0">
                <a:solidFill>
                  <a:schemeClr val="tx1"/>
                </a:solidFill>
              </a:rPr>
              <a:t>Náležitosti Žádosti o platbu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1600" b="0" dirty="0">
                <a:solidFill>
                  <a:schemeClr val="tx1"/>
                </a:solidFill>
              </a:rPr>
              <a:t>Vyplňování v ISKP14+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1600" b="0" dirty="0">
                <a:solidFill>
                  <a:schemeClr val="tx1"/>
                </a:solidFill>
              </a:rPr>
              <a:t>Způsobilost výdajů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cs-CZ" sz="1600" b="0" dirty="0">
                <a:solidFill>
                  <a:schemeClr val="tx1"/>
                </a:solidFill>
              </a:rPr>
              <a:t>Postup kontroly Žádosti o platbu a Zprávy o realizaci</a:t>
            </a:r>
          </a:p>
          <a:p>
            <a:pPr marL="285750" lvl="1" indent="-285750">
              <a:spcBef>
                <a:spcPts val="1200"/>
              </a:spcBef>
              <a:spcAft>
                <a:spcPts val="200"/>
              </a:spcAft>
              <a:buFont typeface="Arial" charset="0"/>
              <a:buChar char="•"/>
            </a:pPr>
            <a:r>
              <a:rPr lang="cs-CZ" sz="1600" dirty="0"/>
              <a:t>Udržitelnost, fyzická kontrola</a:t>
            </a:r>
          </a:p>
        </p:txBody>
      </p:sp>
    </p:spTree>
    <p:extLst>
      <p:ext uri="{BB962C8B-B14F-4D97-AF65-F5344CB8AC3E}">
        <p14:creationId xmlns:p14="http://schemas.microsoft.com/office/powerpoint/2010/main" val="168902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21923F-EE0F-4705-B7DE-E2618D56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66E06-369E-442A-AA16-00427BFCD909}"/>
              </a:ext>
            </a:extLst>
          </p:cNvPr>
          <p:cNvSpPr txBox="1"/>
          <p:nvPr/>
        </p:nvSpPr>
        <p:spPr>
          <a:xfrm>
            <a:off x="643149" y="317815"/>
            <a:ext cx="79988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600" b="1" dirty="0">
                <a:solidFill>
                  <a:srgbClr val="FF0000"/>
                </a:solidFill>
              </a:rPr>
              <a:t>Žádost o platbu – povinné přílohy (I.)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5483C0A-C9C7-4F56-8524-3B1EDF88DBB1}"/>
              </a:ext>
            </a:extLst>
          </p:cNvPr>
          <p:cNvSpPr txBox="1"/>
          <p:nvPr/>
        </p:nvSpPr>
        <p:spPr>
          <a:xfrm>
            <a:off x="683568" y="1122735"/>
            <a:ext cx="791804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Faktury - </a:t>
            </a:r>
            <a:r>
              <a:rPr lang="cs-CZ" sz="1600" dirty="0"/>
              <a:t>každý originální účetní a daňový doklad musí obsahovat číslo projektu</a:t>
            </a:r>
          </a:p>
          <a:p>
            <a:pPr lvl="0" algn="just"/>
            <a:endParaRPr lang="cs-CZ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Doklady o úhradě</a:t>
            </a:r>
            <a:r>
              <a:rPr lang="cs-CZ" sz="1600" dirty="0"/>
              <a:t> (bankovní výpisy)</a:t>
            </a:r>
          </a:p>
          <a:p>
            <a:pPr lvl="0" algn="just"/>
            <a:endParaRPr lang="cs-CZ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Předávací protokoly</a:t>
            </a:r>
            <a:r>
              <a:rPr lang="cs-CZ" sz="1600" dirty="0"/>
              <a:t>, dodací listy</a:t>
            </a:r>
          </a:p>
          <a:p>
            <a:pPr lvl="0" algn="just"/>
            <a:endParaRPr lang="cs-CZ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Doložení ceny obvyklé</a:t>
            </a:r>
            <a:r>
              <a:rPr lang="cs-CZ" sz="1600" dirty="0"/>
              <a:t> – u výdajů nad 100 000 Kč, které nebyly realizovány formou VŘ, příjemce může být rovněž vyzván k doložení, pokud při kontrole vznikne pochybnost</a:t>
            </a:r>
          </a:p>
          <a:p>
            <a:pPr lvl="0" algn="just"/>
            <a:endParaRPr lang="cs-CZ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Smlouva/objednávka </a:t>
            </a:r>
            <a:r>
              <a:rPr lang="cs-CZ" sz="1600" dirty="0"/>
              <a:t>– u výdajů, které nebyly realizovány formou VŘ</a:t>
            </a:r>
          </a:p>
          <a:p>
            <a:pPr lvl="0" algn="just"/>
            <a:endParaRPr lang="cs-CZ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Smlouva o zřízení bankovního účtu/čestné prohlášení</a:t>
            </a:r>
            <a:r>
              <a:rPr lang="cs-CZ" sz="1600" dirty="0"/>
              <a:t> o bankovním účtu – doložení v 1.ŽoP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cs-CZ" sz="1600" b="0" dirty="0">
                <a:solidFill>
                  <a:schemeClr val="tx1"/>
                </a:solidFill>
              </a:rPr>
              <a:t>- Dle zákona č. 218/2000 Sb., o rozpočtových pravidlech a musí mít OSS, PO OSS, kraje a jimi zřizované organizace, obce a jimi zřizované organizace, svazky obcí a veřejné vysoké školy podílející se na realizaci vzdělávacích aktivit účet pro příjem podpory, otevřený v ČNB. 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cs-CZ" sz="1600" b="0" dirty="0">
                <a:solidFill>
                  <a:schemeClr val="tx1"/>
                </a:solidFill>
              </a:rPr>
              <a:t> - Příspěvkové organizaci, kraje, obce nebo svazku obcí je dotace poskytována prostřednictvím účtu zřizovatele. </a:t>
            </a:r>
          </a:p>
        </p:txBody>
      </p:sp>
    </p:spTree>
    <p:extLst>
      <p:ext uri="{BB962C8B-B14F-4D97-AF65-F5344CB8AC3E}">
        <p14:creationId xmlns:p14="http://schemas.microsoft.com/office/powerpoint/2010/main" val="1298847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21923F-EE0F-4705-B7DE-E2618D56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66E06-369E-442A-AA16-00427BFCD909}"/>
              </a:ext>
            </a:extLst>
          </p:cNvPr>
          <p:cNvSpPr txBox="1"/>
          <p:nvPr/>
        </p:nvSpPr>
        <p:spPr>
          <a:xfrm>
            <a:off x="672836" y="320429"/>
            <a:ext cx="79988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600" b="1" dirty="0">
                <a:solidFill>
                  <a:srgbClr val="FF0000"/>
                </a:solidFill>
              </a:rPr>
              <a:t>Žádost o platbu – povinné přílohy (II.)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5483C0A-C9C7-4F56-8524-3B1EDF88DBB1}"/>
              </a:ext>
            </a:extLst>
          </p:cNvPr>
          <p:cNvSpPr txBox="1"/>
          <p:nvPr/>
        </p:nvSpPr>
        <p:spPr>
          <a:xfrm>
            <a:off x="683568" y="1420086"/>
            <a:ext cx="779832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Výpis z účetní evidence</a:t>
            </a:r>
            <a:r>
              <a:rPr lang="cs-CZ" sz="1600" dirty="0"/>
              <a:t> - zaúčtování veškerých příjmů a výdajů projektu, z této sestavy musí být zřejmý způsob oddělení účetnictví projektu (např. formou analytických účtů)</a:t>
            </a:r>
          </a:p>
          <a:p>
            <a:pPr lvl="0"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Podklady prokazující dodržení pravidel pro publicitu</a:t>
            </a:r>
            <a:r>
              <a:rPr lang="cs-CZ" sz="1600" dirty="0"/>
              <a:t> (fotodokumentace, printscreen internetových stránek, odkaz)</a:t>
            </a:r>
          </a:p>
          <a:p>
            <a:pPr algn="just"/>
            <a:endParaRPr lang="cs-CZ" sz="1600" dirty="0">
              <a:solidFill>
                <a:srgbClr val="00B05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Fotodokumentace z realizace projektu</a:t>
            </a:r>
          </a:p>
          <a:p>
            <a:pPr algn="just"/>
            <a:endParaRPr lang="cs-CZ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Další případné přílohy vycházející ze specifik daných výzev (dle SPŽP): </a:t>
            </a:r>
            <a:r>
              <a:rPr lang="cs-CZ" sz="1600" dirty="0"/>
              <a:t>u 101. výzvy se jedná o platnou Smlouvu o pověření k poskytování služby obecného hospodářského zájmu, Technický průkaz vozidla</a:t>
            </a:r>
          </a:p>
          <a:p>
            <a:pPr lvl="0"/>
            <a:endParaRPr lang="cs-CZ" sz="16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V případě </a:t>
            </a:r>
            <a:r>
              <a:rPr lang="cs-CZ" sz="1600" b="1" dirty="0">
                <a:solidFill>
                  <a:srgbClr val="FF0000"/>
                </a:solidFill>
              </a:rPr>
              <a:t>Závěrečné ŽoP </a:t>
            </a:r>
            <a:r>
              <a:rPr lang="cs-CZ" sz="1600" b="1" dirty="0"/>
              <a:t>u projektů s příjmy dle čl.61 – přepočet finanční mezery</a:t>
            </a:r>
            <a:r>
              <a:rPr lang="cs-CZ" sz="1600" dirty="0"/>
              <a:t> v modulu CBA</a:t>
            </a:r>
          </a:p>
        </p:txBody>
      </p:sp>
    </p:spTree>
    <p:extLst>
      <p:ext uri="{BB962C8B-B14F-4D97-AF65-F5344CB8AC3E}">
        <p14:creationId xmlns:p14="http://schemas.microsoft.com/office/powerpoint/2010/main" val="2935628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21923F-EE0F-4705-B7DE-E2618D56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66E06-369E-442A-AA16-00427BFCD909}"/>
              </a:ext>
            </a:extLst>
          </p:cNvPr>
          <p:cNvSpPr txBox="1"/>
          <p:nvPr/>
        </p:nvSpPr>
        <p:spPr>
          <a:xfrm>
            <a:off x="572561" y="329138"/>
            <a:ext cx="79988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600" b="1" dirty="0">
                <a:solidFill>
                  <a:srgbClr val="FF0000"/>
                </a:solidFill>
              </a:rPr>
              <a:t>Dokladování způsobilých výdajů (I.)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5483C0A-C9C7-4F56-8524-3B1EDF88DBB1}"/>
              </a:ext>
            </a:extLst>
          </p:cNvPr>
          <p:cNvSpPr txBox="1"/>
          <p:nvPr/>
        </p:nvSpPr>
        <p:spPr>
          <a:xfrm>
            <a:off x="634750" y="1307393"/>
            <a:ext cx="7874498" cy="4243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/>
              <a:t>Stavební práce</a:t>
            </a:r>
          </a:p>
          <a:p>
            <a:endParaRPr lang="cs-CZ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soupis skutečně provedených prací, tzv. čerpání (doložit jak v el. formátu, tak v .</a:t>
            </a:r>
            <a:r>
              <a:rPr lang="cs-CZ" sz="1600" dirty="0" err="1"/>
              <a:t>pdf</a:t>
            </a:r>
            <a:r>
              <a:rPr lang="cs-CZ" sz="1600" dirty="0"/>
              <a:t>)</a:t>
            </a:r>
          </a:p>
          <a:p>
            <a:pPr marL="914400" lvl="1" indent="-28575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600" b="0" dirty="0">
                <a:solidFill>
                  <a:schemeClr val="tx1"/>
                </a:solidFill>
              </a:rPr>
              <a:t>formou výstupu z rozpočtového softwaru, který je ve shodné struktuře a formátu jako byl smluvní rozpočet stavby, případně jiný rozpočet odsouhlasený CRR</a:t>
            </a:r>
          </a:p>
          <a:p>
            <a:pPr marL="914400" lvl="1" indent="-28575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600" b="0" dirty="0">
                <a:solidFill>
                  <a:schemeClr val="tx1"/>
                </a:solidFill>
              </a:rPr>
              <a:t>nemá-li žadatel možnost vyhotovit tento elektronický výstup, vyplní údaje o čerpání dle skutečnosti podle jednotlivých faktur do dokumentu vygenerovaného zaměstnancem CRR s názvem „Čerpání“, který bude poskytnut žadateli na vyžádání ve formátu </a:t>
            </a:r>
            <a:r>
              <a:rPr lang="cs-CZ" sz="1600" b="0" dirty="0" err="1">
                <a:solidFill>
                  <a:schemeClr val="tx1"/>
                </a:solidFill>
              </a:rPr>
              <a:t>xls</a:t>
            </a:r>
            <a:r>
              <a:rPr lang="cs-CZ" sz="1600" b="0" dirty="0">
                <a:solidFill>
                  <a:schemeClr val="tx1"/>
                </a:solidFill>
              </a:rPr>
              <a:t>. </a:t>
            </a:r>
            <a:r>
              <a:rPr lang="cs-CZ" sz="1600" b="1" dirty="0">
                <a:solidFill>
                  <a:schemeClr val="tx1"/>
                </a:solidFill>
              </a:rPr>
              <a:t>Tato povinnost se nevztahuje na zakázky malého rozsahu.</a:t>
            </a:r>
          </a:p>
          <a:p>
            <a:pPr lvl="1" indent="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None/>
            </a:pPr>
            <a:endParaRPr lang="cs-CZ" sz="1600" b="0" dirty="0">
              <a:solidFill>
                <a:schemeClr val="tx1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Do první Zprávy o udržitelnosti příjemce dokládá:</a:t>
            </a:r>
          </a:p>
          <a:p>
            <a:pPr marL="914400" lvl="1" indent="-28575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600" b="0" dirty="0">
                <a:solidFill>
                  <a:schemeClr val="tx1"/>
                </a:solidFill>
              </a:rPr>
              <a:t>kolaudační souhlas</a:t>
            </a:r>
          </a:p>
          <a:p>
            <a:pPr marL="914400" lvl="1" indent="-28575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600" b="0" dirty="0">
                <a:solidFill>
                  <a:schemeClr val="tx1"/>
                </a:solidFill>
              </a:rPr>
              <a:t>rozhodnutí o povolení k předčasnému užívání stavby</a:t>
            </a:r>
          </a:p>
          <a:p>
            <a:pPr marL="914400" lvl="1" indent="-28575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600" b="0" dirty="0">
                <a:solidFill>
                  <a:schemeClr val="tx1"/>
                </a:solidFill>
              </a:rPr>
              <a:t>rozhodnutí o povolení zkušebního provozu před vydáním kolaudačního souhlasu</a:t>
            </a:r>
          </a:p>
        </p:txBody>
      </p:sp>
    </p:spTree>
    <p:extLst>
      <p:ext uri="{BB962C8B-B14F-4D97-AF65-F5344CB8AC3E}">
        <p14:creationId xmlns:p14="http://schemas.microsoft.com/office/powerpoint/2010/main" val="2333778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21923F-EE0F-4705-B7DE-E2618D56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66E06-369E-442A-AA16-00427BFCD909}"/>
              </a:ext>
            </a:extLst>
          </p:cNvPr>
          <p:cNvSpPr txBox="1"/>
          <p:nvPr/>
        </p:nvSpPr>
        <p:spPr>
          <a:xfrm>
            <a:off x="572561" y="346555"/>
            <a:ext cx="79988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600" b="1" dirty="0">
                <a:solidFill>
                  <a:srgbClr val="FF0000"/>
                </a:solidFill>
              </a:rPr>
              <a:t>Dokladování způsobilých výdajů (II.)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5483C0A-C9C7-4F56-8524-3B1EDF88DBB1}"/>
              </a:ext>
            </a:extLst>
          </p:cNvPr>
          <p:cNvSpPr txBox="1"/>
          <p:nvPr/>
        </p:nvSpPr>
        <p:spPr>
          <a:xfrm>
            <a:off x="572561" y="1648381"/>
            <a:ext cx="7998877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/>
              <a:t>Nákup pozemků, staveb</a:t>
            </a:r>
            <a:endParaRPr lang="cs-CZ" sz="1600" dirty="0"/>
          </a:p>
          <a:p>
            <a:pPr lvl="0" algn="just"/>
            <a:endParaRPr lang="cs-CZ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doložení vlastnictví (výpis z katastru nemovitostí, popř. návrh na vklad do katastru nemovitostí, vyrozumění katastrálního úřadu o zapsání vlastnického práva k pozemku nebo stavbě)</a:t>
            </a:r>
          </a:p>
          <a:p>
            <a:pPr lvl="0"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znalecký posudek, musí být vyhotoven dle zákona č. 151/1997 Sb., o oceňování majetku, ve znění pozdějších předpisů a nesmí být starší než 6 měsíců od pořízení majetku. Z posudku musí být jasně patrná cena. Rozhodným okamžikem pro posouzení časové platnosti znaleckého posudku je datum nabytí vlastnictví majetku“.</a:t>
            </a:r>
          </a:p>
        </p:txBody>
      </p:sp>
    </p:spTree>
    <p:extLst>
      <p:ext uri="{BB962C8B-B14F-4D97-AF65-F5344CB8AC3E}">
        <p14:creationId xmlns:p14="http://schemas.microsoft.com/office/powerpoint/2010/main" val="1187424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421923F-EE0F-4705-B7DE-E2618D565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1866E06-369E-442A-AA16-00427BFCD909}"/>
              </a:ext>
            </a:extLst>
          </p:cNvPr>
          <p:cNvSpPr txBox="1"/>
          <p:nvPr/>
        </p:nvSpPr>
        <p:spPr>
          <a:xfrm>
            <a:off x="572561" y="363972"/>
            <a:ext cx="799887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600" b="1" dirty="0">
                <a:solidFill>
                  <a:srgbClr val="FF0000"/>
                </a:solidFill>
              </a:rPr>
              <a:t>Dokladování způsobilých výdajů (III.)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5483C0A-C9C7-4F56-8524-3B1EDF88DBB1}"/>
              </a:ext>
            </a:extLst>
          </p:cNvPr>
          <p:cNvSpPr txBox="1"/>
          <p:nvPr/>
        </p:nvSpPr>
        <p:spPr>
          <a:xfrm>
            <a:off x="572561" y="1402802"/>
            <a:ext cx="799887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1" dirty="0"/>
              <a:t>Účetní doklady do 10 000 Kč </a:t>
            </a:r>
            <a:endParaRPr lang="cs-CZ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výdaje do 10 000 Kč lze uvést v Seznamu účetních dokladů (příloha č. 25 Obecných pravidel) a nedokládat k nim faktury, paragony a další účetní doklady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maximální limit pro začlenění do seznamu účetních dokladů je 10 000 Kč včetně DPH za jeden účetní doklad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pro tyto výdaje platí povinnost předložit v případě kontroly originály příslušných účetních dokladů</a:t>
            </a:r>
          </a:p>
          <a:p>
            <a:pPr algn="just"/>
            <a:r>
              <a:rPr lang="cs-CZ" sz="1600" b="1" dirty="0"/>
              <a:t> </a:t>
            </a:r>
            <a:endParaRPr lang="cs-CZ" sz="1600" dirty="0"/>
          </a:p>
          <a:p>
            <a:pPr algn="just"/>
            <a:r>
              <a:rPr lang="cs-CZ" sz="1600" b="1" dirty="0"/>
              <a:t>DPH</a:t>
            </a:r>
            <a:endParaRPr lang="cs-CZ" sz="16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při využití přenesené daňové povinnosti kopie daňového přiznání, evidence pro daňové účely/kontrolního hlášení a kopie výpisu z bankovního účtu jako doklad o úhradě daňové povinnosti OFS. (Obecná pravidla, kap. 11)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DPH u smíšeného plnění (DPH stanovená koeficientem) se dokládá do soupisky v okamžiku, kdy je známa její skutečná výše na základě vypořádacího koeficientu, případně na základě odhadnutého koeficientu z minulého roku (povinnost pro příjemce po zjištění skutečné výše koeficientu informovat depeší manažera projektu o případných změnách).</a:t>
            </a:r>
          </a:p>
        </p:txBody>
      </p:sp>
    </p:spTree>
    <p:extLst>
      <p:ext uri="{BB962C8B-B14F-4D97-AF65-F5344CB8AC3E}">
        <p14:creationId xmlns:p14="http://schemas.microsoft.com/office/powerpoint/2010/main" val="16977532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431ECE1-8FD9-4652-B708-20B9A3FD4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9DAA5960-7F37-4BD4-8D92-32EFE6A31F19}"/>
              </a:ext>
            </a:extLst>
          </p:cNvPr>
          <p:cNvSpPr txBox="1">
            <a:spLocks/>
          </p:cNvSpPr>
          <p:nvPr/>
        </p:nvSpPr>
        <p:spPr>
          <a:xfrm>
            <a:off x="457200" y="326501"/>
            <a:ext cx="8229600" cy="8223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Založení nové Žádosti o platbu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7BE0D649-AD60-4519-8EAE-27675719395B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5690A22-55C8-4653-95A6-73625EA531BE}"/>
              </a:ext>
            </a:extLst>
          </p:cNvPr>
          <p:cNvSpPr txBox="1"/>
          <p:nvPr/>
        </p:nvSpPr>
        <p:spPr>
          <a:xfrm>
            <a:off x="3612585" y="1084264"/>
            <a:ext cx="51720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600" dirty="0"/>
              <a:t>V základním levém menu klikněte na tlačítko </a:t>
            </a:r>
            <a:r>
              <a:rPr lang="cs-CZ" sz="1600" b="1" dirty="0"/>
              <a:t>Žádost o platbu</a:t>
            </a:r>
            <a:r>
              <a:rPr lang="cs-CZ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cs-CZ" sz="1600" u="sng" dirty="0"/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Klikněte na </a:t>
            </a:r>
            <a:r>
              <a:rPr lang="cs-CZ" sz="1600" b="1" dirty="0"/>
              <a:t>Vytvořit novou</a:t>
            </a:r>
            <a:r>
              <a:rPr lang="cs-CZ" sz="1600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cs-CZ" sz="1600" dirty="0"/>
          </a:p>
          <a:p>
            <a:pPr marL="342900" indent="-342900">
              <a:buFont typeface="+mj-lt"/>
              <a:buAutoNum type="arabicPeriod"/>
            </a:pPr>
            <a:r>
              <a:rPr lang="cs-CZ" sz="1600" dirty="0"/>
              <a:t>Vytvořený řádek rozpracované </a:t>
            </a:r>
            <a:r>
              <a:rPr lang="cs-CZ" sz="1600" dirty="0" err="1"/>
              <a:t>ŽoP</a:t>
            </a:r>
            <a:r>
              <a:rPr lang="cs-CZ" sz="1600" dirty="0"/>
              <a:t> rozklikněte.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8460E36-9EF5-4330-963E-09A271A71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84263"/>
            <a:ext cx="2256880" cy="268881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9FF5D8A-826D-4F5C-A3FE-A0739EA23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2105" y="3194957"/>
            <a:ext cx="2637695" cy="115625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B93E72C-F2A9-46CD-9664-B4D74F42F3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24" y="4530844"/>
            <a:ext cx="8012388" cy="1314368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39CB8156-10D6-4F83-BB14-79BDD2C2A11E}"/>
              </a:ext>
            </a:extLst>
          </p:cNvPr>
          <p:cNvSpPr/>
          <p:nvPr/>
        </p:nvSpPr>
        <p:spPr>
          <a:xfrm>
            <a:off x="457200" y="5603846"/>
            <a:ext cx="7885612" cy="2413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139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3">
            <a:extLst>
              <a:ext uri="{FF2B5EF4-FFF2-40B4-BE49-F238E27FC236}">
                <a16:creationId xmlns:a16="http://schemas.microsoft.com/office/drawing/2014/main" id="{583D226D-0EEA-4CF4-ACC1-95D12759EC53}"/>
              </a:ext>
            </a:extLst>
          </p:cNvPr>
          <p:cNvSpPr txBox="1">
            <a:spLocks/>
          </p:cNvSpPr>
          <p:nvPr/>
        </p:nvSpPr>
        <p:spPr>
          <a:xfrm>
            <a:off x="457200" y="261938"/>
            <a:ext cx="8229600" cy="8223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Identifikační údaje na </a:t>
            </a:r>
            <a:r>
              <a:rPr lang="cs-CZ" sz="2600" dirty="0" err="1"/>
              <a:t>ŽoP</a:t>
            </a:r>
            <a:endParaRPr lang="cs-CZ" sz="2600" dirty="0"/>
          </a:p>
        </p:txBody>
      </p:sp>
      <p:sp>
        <p:nvSpPr>
          <p:cNvPr id="10" name="Zástupný symbol pro číslo snímku 4">
            <a:extLst>
              <a:ext uri="{FF2B5EF4-FFF2-40B4-BE49-F238E27FC236}">
                <a16:creationId xmlns:a16="http://schemas.microsoft.com/office/drawing/2014/main" id="{74AC89E4-D3DA-46BB-8F9D-FF7A29AE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4CAF44E-1FEA-4932-9043-CAABB2CE33BC}"/>
              </a:ext>
            </a:extLst>
          </p:cNvPr>
          <p:cNvSpPr txBox="1"/>
          <p:nvPr/>
        </p:nvSpPr>
        <p:spPr>
          <a:xfrm>
            <a:off x="4805917" y="1084264"/>
            <a:ext cx="410416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1600" dirty="0"/>
              <a:t>Na záložce </a:t>
            </a:r>
            <a:r>
              <a:rPr lang="cs-CZ" sz="1600" b="1" dirty="0"/>
              <a:t>Identifikační údaje </a:t>
            </a:r>
            <a:r>
              <a:rPr lang="cs-CZ" sz="1600" dirty="0"/>
              <a:t>zkontrolujte údaje a vyplňte – výběrem z číselníku – název účtu příjemce.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 Po  vyplnění  názvu účtu je automaticky systémem doplněno číslo účtu.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 Příspěvkové organizace vyplní název účtu zřizovatele.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23C42920-FCB3-4662-A2CA-9494DE260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204" y="3893811"/>
            <a:ext cx="4253880" cy="218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61B771DE-F159-4764-AC36-6C39DC4185C0}"/>
              </a:ext>
            </a:extLst>
          </p:cNvPr>
          <p:cNvSpPr txBox="1"/>
          <p:nvPr/>
        </p:nvSpPr>
        <p:spPr>
          <a:xfrm>
            <a:off x="457200" y="5336982"/>
            <a:ext cx="4054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Pole „Konstantní symbol“, „Variabilní symbol“ a „Specifický symbol“  ani „Zdůvodnění platby“ </a:t>
            </a:r>
            <a:r>
              <a:rPr lang="cs-CZ" sz="1600" b="1" dirty="0">
                <a:solidFill>
                  <a:srgbClr val="FF0000"/>
                </a:solidFill>
              </a:rPr>
              <a:t>nevyplňujte.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9FB26B4-90D4-42D7-AD3D-84C24ADF0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94" y="1039662"/>
            <a:ext cx="3761715" cy="41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15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3">
            <a:extLst>
              <a:ext uri="{FF2B5EF4-FFF2-40B4-BE49-F238E27FC236}">
                <a16:creationId xmlns:a16="http://schemas.microsoft.com/office/drawing/2014/main" id="{D49830F6-5A72-48D0-BF7E-CCC1ED344AFA}"/>
              </a:ext>
            </a:extLst>
          </p:cNvPr>
          <p:cNvSpPr txBox="1">
            <a:spLocks/>
          </p:cNvSpPr>
          <p:nvPr/>
        </p:nvSpPr>
        <p:spPr>
          <a:xfrm>
            <a:off x="457200" y="261938"/>
            <a:ext cx="8229600" cy="8223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Žádost o platbu, Souhrnná soupiska</a:t>
            </a:r>
          </a:p>
        </p:txBody>
      </p:sp>
      <p:sp>
        <p:nvSpPr>
          <p:cNvPr id="10" name="Zástupný symbol pro číslo snímku 4">
            <a:extLst>
              <a:ext uri="{FF2B5EF4-FFF2-40B4-BE49-F238E27FC236}">
                <a16:creationId xmlns:a16="http://schemas.microsoft.com/office/drawing/2014/main" id="{9C8432DB-56B6-4A41-9388-5A83B6E30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F9626AF-95D8-4E9C-ABFF-7D5E4309D594}"/>
              </a:ext>
            </a:extLst>
          </p:cNvPr>
          <p:cNvSpPr txBox="1"/>
          <p:nvPr/>
        </p:nvSpPr>
        <p:spPr>
          <a:xfrm>
            <a:off x="4635797" y="2993785"/>
            <a:ext cx="4369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Na záložce </a:t>
            </a:r>
            <a:r>
              <a:rPr lang="cs-CZ" sz="1600" b="1" dirty="0"/>
              <a:t>Souhrnná soupiska </a:t>
            </a:r>
            <a:r>
              <a:rPr lang="cs-CZ" sz="1600" dirty="0"/>
              <a:t>vyplňte </a:t>
            </a:r>
            <a:r>
              <a:rPr lang="cs-CZ" sz="1600" dirty="0">
                <a:solidFill>
                  <a:srgbClr val="FF0000"/>
                </a:solidFill>
              </a:rPr>
              <a:t>Evidenční číslo </a:t>
            </a:r>
            <a:r>
              <a:rPr lang="cs-CZ" sz="1600" dirty="0"/>
              <a:t>ve formátu: pořadové číslo ŽoP/posledních 7 číslic registračního čísla projektu (např. 1/0001120).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Tato operace je nezbytná proto, aby se následně zpřístupnila pole pro editaci na dalších záložkách soupisky dokladů. </a:t>
            </a:r>
            <a:endParaRPr lang="cs-CZ" sz="1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 Přejděte na záložku </a:t>
            </a:r>
            <a:r>
              <a:rPr lang="cs-CZ" sz="1600" b="1" dirty="0"/>
              <a:t>SD-1 Účetní doklady</a:t>
            </a:r>
            <a:r>
              <a:rPr lang="cs-CZ" sz="1600" dirty="0"/>
              <a:t>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3BBC937-6274-45B5-ABD9-75BB1DADABF2}"/>
              </a:ext>
            </a:extLst>
          </p:cNvPr>
          <p:cNvSpPr txBox="1"/>
          <p:nvPr/>
        </p:nvSpPr>
        <p:spPr>
          <a:xfrm>
            <a:off x="5360123" y="974664"/>
            <a:ext cx="37013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Na záložku </a:t>
            </a:r>
            <a:r>
              <a:rPr lang="cs-CZ" sz="1600" b="1" dirty="0"/>
              <a:t>Žádost o platbu </a:t>
            </a:r>
            <a:r>
              <a:rPr lang="cs-CZ" sz="1600" dirty="0"/>
              <a:t>se částky načtou až </a:t>
            </a:r>
            <a:r>
              <a:rPr lang="cs-CZ" sz="1600" u="sng" dirty="0"/>
              <a:t>po vyplnění soupisky</a:t>
            </a:r>
            <a:r>
              <a:rPr lang="cs-CZ" sz="1600" dirty="0"/>
              <a:t> a stisknutí tlačítka </a:t>
            </a:r>
            <a:r>
              <a:rPr lang="cs-CZ" sz="1600" b="1" dirty="0"/>
              <a:t>Naplnit data ze soupisky</a:t>
            </a:r>
            <a:r>
              <a:rPr lang="cs-CZ" sz="1600" dirty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Přejděte proto na záložku </a:t>
            </a:r>
            <a:r>
              <a:rPr lang="cs-CZ" sz="1600" b="1" dirty="0"/>
              <a:t>Souhrnná soupiska</a:t>
            </a:r>
            <a:r>
              <a:rPr lang="cs-CZ" sz="1600" dirty="0"/>
              <a:t>.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4B2F8AC-C0A3-49AF-AD3E-20FD70A05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52" y="3059068"/>
            <a:ext cx="4074853" cy="293619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DF635DF-3164-4626-A0F6-C45EA306C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52" y="974664"/>
            <a:ext cx="4902923" cy="2019121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F54CFFA4-6E14-4D3A-AECD-353648946AFD}"/>
              </a:ext>
            </a:extLst>
          </p:cNvPr>
          <p:cNvSpPr/>
          <p:nvPr/>
        </p:nvSpPr>
        <p:spPr>
          <a:xfrm>
            <a:off x="4328719" y="1417739"/>
            <a:ext cx="889233" cy="1510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C23C9BC-196E-43E2-8404-7511422E00F9}"/>
              </a:ext>
            </a:extLst>
          </p:cNvPr>
          <p:cNvSpPr/>
          <p:nvPr/>
        </p:nvSpPr>
        <p:spPr>
          <a:xfrm>
            <a:off x="528506" y="5343787"/>
            <a:ext cx="889233" cy="1510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635195D3-A20E-4491-A573-F2D962B51882}"/>
              </a:ext>
            </a:extLst>
          </p:cNvPr>
          <p:cNvSpPr/>
          <p:nvPr/>
        </p:nvSpPr>
        <p:spPr>
          <a:xfrm>
            <a:off x="524177" y="5518524"/>
            <a:ext cx="889233" cy="1510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98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19E3AA8-0EE9-44EF-9D11-528438A58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EC616E9C-D829-4637-94DE-4A4198AF9162}"/>
              </a:ext>
            </a:extLst>
          </p:cNvPr>
          <p:cNvSpPr txBox="1">
            <a:spLocks/>
          </p:cNvSpPr>
          <p:nvPr/>
        </p:nvSpPr>
        <p:spPr>
          <a:xfrm>
            <a:off x="457200" y="261938"/>
            <a:ext cx="8229600" cy="8223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SD–1 Účetní/Daňové doklady / 1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36CCB785-E047-46C4-BD02-CDD224699380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873C7EF5-9751-443C-9609-8BA63B35C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137" y="1171203"/>
            <a:ext cx="5562600" cy="397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BF9B7D2-6360-4B22-BD5B-6E7D246797F0}"/>
              </a:ext>
            </a:extLst>
          </p:cNvPr>
          <p:cNvSpPr txBox="1"/>
          <p:nvPr/>
        </p:nvSpPr>
        <p:spPr>
          <a:xfrm>
            <a:off x="5745737" y="1084263"/>
            <a:ext cx="3262461" cy="410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Na záložce </a:t>
            </a:r>
            <a:r>
              <a:rPr lang="cs-CZ" sz="1600" b="1" dirty="0"/>
              <a:t>SD-1 Účetní/Daňové doklady  </a:t>
            </a:r>
            <a:r>
              <a:rPr lang="cs-CZ" sz="1600" dirty="0"/>
              <a:t>zadejte údaje </a:t>
            </a:r>
            <a:br>
              <a:rPr lang="cs-CZ" sz="1600" dirty="0"/>
            </a:br>
            <a:r>
              <a:rPr lang="cs-CZ" sz="1600" dirty="0"/>
              <a:t>o jednotlivých účetních dokladech nárokovaných </a:t>
            </a:r>
            <a:br>
              <a:rPr lang="cs-CZ" sz="1600" dirty="0"/>
            </a:br>
            <a:r>
              <a:rPr lang="cs-CZ" sz="1600" dirty="0"/>
              <a:t>v </a:t>
            </a:r>
            <a:r>
              <a:rPr lang="cs-CZ" sz="1600" dirty="0" err="1"/>
              <a:t>ŽoP</a:t>
            </a:r>
            <a:r>
              <a:rPr lang="cs-CZ" sz="1600" dirty="0"/>
              <a:t>.</a:t>
            </a:r>
          </a:p>
          <a:p>
            <a:pPr>
              <a:lnSpc>
                <a:spcPct val="80000"/>
              </a:lnSpc>
            </a:pPr>
            <a:endParaRPr lang="cs-CZ" sz="1600" dirty="0"/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Údaje o daňových dokladech lze zadat ručně nebo naimportovat ze soupisky (</a:t>
            </a:r>
            <a:r>
              <a:rPr lang="cs-CZ" sz="1600" dirty="0" err="1"/>
              <a:t>xml</a:t>
            </a:r>
            <a:r>
              <a:rPr lang="cs-CZ" sz="1600" dirty="0"/>
              <a:t> soubor).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cs-CZ" sz="1600" dirty="0"/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 Při ručním zadání vložíte pomocí tlačítka </a:t>
            </a:r>
            <a:r>
              <a:rPr lang="cs-CZ" sz="1600" b="1" dirty="0"/>
              <a:t>Nový záznam</a:t>
            </a:r>
            <a:r>
              <a:rPr lang="cs-CZ" sz="1600" dirty="0"/>
              <a:t> další záznam.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cs-CZ" sz="1600" dirty="0"/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1600" dirty="0"/>
              <a:t>Vždy vyplněný záznam uložte.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1520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9F2B415-F3B2-4977-8B4D-4530C686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ADE2A74C-D9C4-4AE2-A6EA-13A1E95FE2C0}"/>
              </a:ext>
            </a:extLst>
          </p:cNvPr>
          <p:cNvSpPr txBox="1">
            <a:spLocks/>
          </p:cNvSpPr>
          <p:nvPr/>
        </p:nvSpPr>
        <p:spPr>
          <a:xfrm>
            <a:off x="457200" y="201681"/>
            <a:ext cx="8229600" cy="8223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SD-1 Účetní/Daňové doklady / 2</a:t>
            </a:r>
            <a:br>
              <a:rPr lang="cs-CZ" sz="2600" dirty="0"/>
            </a:br>
            <a:endParaRPr lang="cs-CZ" sz="2600" dirty="0"/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F640B5A4-FADD-4C21-937D-ADAC19BCD675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A2178F99-B5B5-475B-9954-7DC43E839DB7}"/>
              </a:ext>
            </a:extLst>
          </p:cNvPr>
          <p:cNvSpPr txBox="1">
            <a:spLocks/>
          </p:cNvSpPr>
          <p:nvPr/>
        </p:nvSpPr>
        <p:spPr>
          <a:xfrm>
            <a:off x="1136210" y="-137212"/>
            <a:ext cx="8229600" cy="659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cs-CZ" sz="3200" dirty="0"/>
          </a:p>
        </p:txBody>
      </p:sp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883B017B-DDB0-4BBD-8651-9916995D3C16}"/>
              </a:ext>
            </a:extLst>
          </p:cNvPr>
          <p:cNvSpPr txBox="1">
            <a:spLocks/>
          </p:cNvSpPr>
          <p:nvPr/>
        </p:nvSpPr>
        <p:spPr>
          <a:xfrm>
            <a:off x="433352" y="6320591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40BC1C6-E7F6-4F99-865D-4AA6F7EC064A}"/>
              </a:ext>
            </a:extLst>
          </p:cNvPr>
          <p:cNvSpPr txBox="1"/>
          <p:nvPr/>
        </p:nvSpPr>
        <p:spPr>
          <a:xfrm>
            <a:off x="6492111" y="669004"/>
            <a:ext cx="253419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Investice/</a:t>
            </a:r>
            <a:r>
              <a:rPr lang="cs-CZ" sz="1400" dirty="0" err="1"/>
              <a:t>Neinvestice</a:t>
            </a:r>
            <a:r>
              <a:rPr lang="cs-CZ" sz="1400" dirty="0"/>
              <a:t> se vyplňují dle navázání na položku rozpočtu.</a:t>
            </a:r>
          </a:p>
          <a:p>
            <a:r>
              <a:rPr lang="cs-CZ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Celkové částky se načítají automaticky.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400" dirty="0"/>
          </a:p>
          <a:p>
            <a:r>
              <a:rPr lang="cs-CZ" sz="1400" dirty="0"/>
              <a:t>U projektů s veřejnou podporou je nutné mít u </a:t>
            </a:r>
            <a:r>
              <a:rPr lang="cs-CZ" sz="1400" u="sng" dirty="0"/>
              <a:t>každého</a:t>
            </a:r>
            <a:r>
              <a:rPr lang="cs-CZ" sz="1400" dirty="0"/>
              <a:t> dokladu vyplněné pole </a:t>
            </a:r>
            <a:r>
              <a:rPr lang="cs-CZ" sz="1400" b="1" dirty="0">
                <a:solidFill>
                  <a:srgbClr val="FF0000"/>
                </a:solidFill>
              </a:rPr>
              <a:t>Druh veřejné podpory</a:t>
            </a:r>
            <a:r>
              <a:rPr lang="cs-CZ" sz="1400" b="1" dirty="0"/>
              <a:t>.</a:t>
            </a:r>
          </a:p>
          <a:p>
            <a:endParaRPr lang="cs-CZ" sz="1400" b="1" dirty="0">
              <a:solidFill>
                <a:srgbClr val="00B050"/>
              </a:solidFill>
            </a:endParaRPr>
          </a:p>
          <a:p>
            <a:r>
              <a:rPr lang="cs-CZ" sz="1400" dirty="0"/>
              <a:t>U faktur/ dokladů s vazbou na VZ je nutné provést doklad na VZ, tj. vyplnit pole </a:t>
            </a:r>
            <a:r>
              <a:rPr lang="cs-CZ" sz="1400" b="1" dirty="0">
                <a:solidFill>
                  <a:srgbClr val="00B050"/>
                </a:solidFill>
              </a:rPr>
              <a:t>Číslo VŘ řízení</a:t>
            </a:r>
            <a:r>
              <a:rPr lang="cs-CZ" sz="1400" dirty="0">
                <a:solidFill>
                  <a:srgbClr val="00B050"/>
                </a:solidFill>
              </a:rPr>
              <a:t>, ke kterému se doklad vztahuje</a:t>
            </a:r>
            <a:r>
              <a:rPr lang="cs-CZ" sz="1400" b="1" dirty="0"/>
              <a:t>. </a:t>
            </a:r>
          </a:p>
          <a:p>
            <a:endParaRPr lang="cs-CZ" sz="1400" dirty="0"/>
          </a:p>
          <a:p>
            <a:r>
              <a:rPr lang="cs-CZ" sz="1400" dirty="0"/>
              <a:t>Částku nezpůsobilých výdajů doplní systém jako </a:t>
            </a:r>
            <a:r>
              <a:rPr lang="cs-CZ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rozdíl celkové částky na dokladu a způsobilých výdajů.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E1179E2-9FBE-4EFA-ADB1-C2F72E2AC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9" y="733647"/>
            <a:ext cx="6316476" cy="52829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Zaoblený obdélník 9">
            <a:extLst>
              <a:ext uri="{FF2B5EF4-FFF2-40B4-BE49-F238E27FC236}">
                <a16:creationId xmlns:a16="http://schemas.microsoft.com/office/drawing/2014/main" id="{2D5E1B7A-0D1A-456E-B6CD-240798596C31}"/>
              </a:ext>
            </a:extLst>
          </p:cNvPr>
          <p:cNvSpPr/>
          <p:nvPr/>
        </p:nvSpPr>
        <p:spPr>
          <a:xfrm>
            <a:off x="69669" y="2726348"/>
            <a:ext cx="2569028" cy="42672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10">
            <a:extLst>
              <a:ext uri="{FF2B5EF4-FFF2-40B4-BE49-F238E27FC236}">
                <a16:creationId xmlns:a16="http://schemas.microsoft.com/office/drawing/2014/main" id="{40B353B0-112C-40C7-BF00-EBC50B878CB8}"/>
              </a:ext>
            </a:extLst>
          </p:cNvPr>
          <p:cNvSpPr/>
          <p:nvPr/>
        </p:nvSpPr>
        <p:spPr>
          <a:xfrm>
            <a:off x="3287486" y="3505765"/>
            <a:ext cx="2286000" cy="426720"/>
          </a:xfrm>
          <a:prstGeom prst="roundRect">
            <a:avLst/>
          </a:prstGeom>
          <a:noFill/>
          <a:ln w="508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1">
            <a:extLst>
              <a:ext uri="{FF2B5EF4-FFF2-40B4-BE49-F238E27FC236}">
                <a16:creationId xmlns:a16="http://schemas.microsoft.com/office/drawing/2014/main" id="{03E02D32-1D37-43CA-B07D-60D2530B11AC}"/>
              </a:ext>
            </a:extLst>
          </p:cNvPr>
          <p:cNvSpPr/>
          <p:nvPr/>
        </p:nvSpPr>
        <p:spPr>
          <a:xfrm>
            <a:off x="2286000" y="1384721"/>
            <a:ext cx="1084217" cy="426720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 12">
            <a:extLst>
              <a:ext uri="{FF2B5EF4-FFF2-40B4-BE49-F238E27FC236}">
                <a16:creationId xmlns:a16="http://schemas.microsoft.com/office/drawing/2014/main" id="{239AF638-82F0-4B07-AC15-D660DF09699B}"/>
              </a:ext>
            </a:extLst>
          </p:cNvPr>
          <p:cNvSpPr/>
          <p:nvPr/>
        </p:nvSpPr>
        <p:spPr>
          <a:xfrm>
            <a:off x="2920343" y="4084359"/>
            <a:ext cx="1312019" cy="426720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aoblený obdélník 13">
            <a:extLst>
              <a:ext uri="{FF2B5EF4-FFF2-40B4-BE49-F238E27FC236}">
                <a16:creationId xmlns:a16="http://schemas.microsoft.com/office/drawing/2014/main" id="{0EBE9D43-AB19-437B-B4C7-9BB4BBE6F0B9}"/>
              </a:ext>
            </a:extLst>
          </p:cNvPr>
          <p:cNvSpPr/>
          <p:nvPr/>
        </p:nvSpPr>
        <p:spPr>
          <a:xfrm>
            <a:off x="2911635" y="4894275"/>
            <a:ext cx="1338146" cy="426720"/>
          </a:xfrm>
          <a:prstGeom prst="roundRect">
            <a:avLst/>
          </a:prstGeom>
          <a:noFill/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Zaoblený obdélník 14">
            <a:extLst>
              <a:ext uri="{FF2B5EF4-FFF2-40B4-BE49-F238E27FC236}">
                <a16:creationId xmlns:a16="http://schemas.microsoft.com/office/drawing/2014/main" id="{70619E3A-00A3-48EC-97AD-3322B9655E5D}"/>
              </a:ext>
            </a:extLst>
          </p:cNvPr>
          <p:cNvSpPr/>
          <p:nvPr/>
        </p:nvSpPr>
        <p:spPr>
          <a:xfrm>
            <a:off x="5429794" y="711934"/>
            <a:ext cx="956351" cy="361435"/>
          </a:xfrm>
          <a:prstGeom prst="roundRect">
            <a:avLst/>
          </a:prstGeom>
          <a:noFill/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948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B42D28B-9663-9C4B-B889-DF93729EC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424DD861-68A1-954C-99B1-26C72E8C314F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768E24D-3781-724A-AB9B-E8D90906EF30}"/>
              </a:ext>
            </a:extLst>
          </p:cNvPr>
          <p:cNvSpPr txBox="1">
            <a:spLocks/>
          </p:cNvSpPr>
          <p:nvPr/>
        </p:nvSpPr>
        <p:spPr>
          <a:xfrm>
            <a:off x="1045219" y="399234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Předložení ŽoP a ZoR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D0E94C8-09EC-4E66-B616-7E6C9CA48F46}"/>
              </a:ext>
            </a:extLst>
          </p:cNvPr>
          <p:cNvSpPr txBox="1"/>
          <p:nvPr/>
        </p:nvSpPr>
        <p:spPr>
          <a:xfrm>
            <a:off x="257071" y="1607354"/>
            <a:ext cx="8346997" cy="321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0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ŽoP = Žádost o platbu; ZoR = Zpráva o realizaci</a:t>
            </a:r>
          </a:p>
          <a:p>
            <a:pPr marL="720000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Průběžnou/závěrečnou ZoR a ŽoP projektu před</a:t>
            </a:r>
            <a:r>
              <a:rPr lang="cs-CZ" altLang="cs-CZ" sz="1600" dirty="0"/>
              <a:t>loží příjemce </a:t>
            </a:r>
            <a:r>
              <a:rPr lang="en-US" altLang="cs-CZ" sz="1600" dirty="0"/>
              <a:t>v MS2014+ do 20 pd </a:t>
            </a:r>
            <a:r>
              <a:rPr lang="cs-CZ" altLang="cs-CZ" sz="1600" dirty="0"/>
              <a:t>od:</a:t>
            </a:r>
            <a:endParaRPr lang="cs-CZ" sz="1600" dirty="0"/>
          </a:p>
          <a:p>
            <a:pPr marL="1348650" lvl="1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400" b="0" dirty="0">
                <a:solidFill>
                  <a:schemeClr val="tx1"/>
                </a:solidFill>
              </a:rPr>
              <a:t>ukončení etapy/projektu </a:t>
            </a:r>
          </a:p>
          <a:p>
            <a:pPr marL="1348650" lvl="1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400" b="0" dirty="0">
                <a:solidFill>
                  <a:schemeClr val="tx1"/>
                </a:solidFill>
              </a:rPr>
              <a:t>vydání prvního právního aktu </a:t>
            </a:r>
          </a:p>
          <a:p>
            <a:pPr marL="1348650" lvl="1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400" b="0" dirty="0">
                <a:solidFill>
                  <a:schemeClr val="tx1"/>
                </a:solidFill>
              </a:rPr>
              <a:t>schválení žádosti o změnu (změna se týká dané etapy)  </a:t>
            </a:r>
          </a:p>
          <a:p>
            <a:pPr marL="1006650" lvl="1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defRPr/>
            </a:pPr>
            <a:endParaRPr lang="cs-CZ" sz="1400" b="0" dirty="0">
              <a:solidFill>
                <a:schemeClr val="tx1"/>
              </a:solidFill>
            </a:endParaRPr>
          </a:p>
          <a:p>
            <a:pPr marL="720000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Průběžnou/závěrečnou ZoR a ŽoP projektu není možné podat v MS2014+ před datem platnosti prvního právního aktu</a:t>
            </a:r>
          </a:p>
          <a:p>
            <a:pPr marL="720000" indent="-342000" algn="just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altLang="cs-CZ" sz="1600" dirty="0"/>
              <a:t>další ŽoP a ZoR lze podat až po schválení předchozí ŽoP a ZoR ve druhém stupni (ŘO IROP)</a:t>
            </a:r>
          </a:p>
        </p:txBody>
      </p:sp>
    </p:spTree>
    <p:extLst>
      <p:ext uri="{BB962C8B-B14F-4D97-AF65-F5344CB8AC3E}">
        <p14:creationId xmlns:p14="http://schemas.microsoft.com/office/powerpoint/2010/main" val="314622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515FF03-FD58-420E-B43A-9E3604A5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0135785E-12D9-4394-8579-037D19C999B2}"/>
              </a:ext>
            </a:extLst>
          </p:cNvPr>
          <p:cNvSpPr txBox="1">
            <a:spLocks/>
          </p:cNvSpPr>
          <p:nvPr/>
        </p:nvSpPr>
        <p:spPr>
          <a:xfrm>
            <a:off x="457200" y="323892"/>
            <a:ext cx="8229600" cy="8223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SD–1 Účetní/Daňové doklady / 3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EA4D2346-6FFA-4ACA-B6A3-9016E3F90837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8F7446A-697D-45F4-928D-D6C11DD6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469" y="2399717"/>
            <a:ext cx="6546573" cy="350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70D7A01-E6DB-40E2-A04F-B0F83AAAAB58}"/>
              </a:ext>
            </a:extLst>
          </p:cNvPr>
          <p:cNvSpPr txBox="1"/>
          <p:nvPr/>
        </p:nvSpPr>
        <p:spPr>
          <a:xfrm>
            <a:off x="398417" y="1180214"/>
            <a:ext cx="85166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Do příloh u každého výdaje vložte naskenovanou fakturu, výpis z účtu, případně další dokumenty související pouze s daným výdajem (ostatní přílohy mohou být vloženy na záložce </a:t>
            </a:r>
            <a:r>
              <a:rPr lang="cs-CZ" sz="1600" b="1" dirty="0"/>
              <a:t>Dokumenty</a:t>
            </a:r>
            <a:r>
              <a:rPr lang="cs-CZ" sz="1600" dirty="0"/>
              <a:t>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Maximální velikost přílohy je 100 MB.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645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52B404F-EE8E-4F35-89FD-B4848E471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Zástupný symbol pro obsah 1">
            <a:extLst>
              <a:ext uri="{FF2B5EF4-FFF2-40B4-BE49-F238E27FC236}">
                <a16:creationId xmlns:a16="http://schemas.microsoft.com/office/drawing/2014/main" id="{206C9D54-4F55-47BA-9C8D-09ABF2DC9A4D}"/>
              </a:ext>
            </a:extLst>
          </p:cNvPr>
          <p:cNvSpPr txBox="1">
            <a:spLocks/>
          </p:cNvSpPr>
          <p:nvPr/>
        </p:nvSpPr>
        <p:spPr>
          <a:xfrm>
            <a:off x="4486939" y="956930"/>
            <a:ext cx="4537989" cy="51692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1600" dirty="0"/>
              <a:t>Záložka </a:t>
            </a:r>
            <a:r>
              <a:rPr lang="cs-CZ" sz="1600" b="1" dirty="0"/>
              <a:t>Nezpůsobilé výdaje: </a:t>
            </a:r>
            <a:r>
              <a:rPr lang="cs-CZ" sz="1600" dirty="0">
                <a:solidFill>
                  <a:srgbClr val="FF0000"/>
                </a:solidFill>
              </a:rPr>
              <a:t>nevyplňujte</a:t>
            </a:r>
            <a:r>
              <a:rPr lang="cs-CZ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 Záložka </a:t>
            </a:r>
            <a:r>
              <a:rPr lang="cs-CZ" sz="1600" b="1" dirty="0"/>
              <a:t>SD-3 Cestovní náhrad:</a:t>
            </a:r>
            <a:r>
              <a:rPr lang="cs-CZ" sz="1800" dirty="0"/>
              <a:t> </a:t>
            </a:r>
            <a:r>
              <a:rPr lang="cs-CZ" sz="1600" dirty="0"/>
              <a:t>V případě, že máte cestovní výdaje v rámci projektu, vyplňte  náklady  na způsobilé/částečně způsobilé pracovní cesty.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 Záložka </a:t>
            </a:r>
            <a:r>
              <a:rPr lang="cs-CZ" sz="1600" b="1" dirty="0"/>
              <a:t>Dokumenty: </a:t>
            </a:r>
            <a:r>
              <a:rPr lang="cs-CZ" sz="1600" b="0" dirty="0">
                <a:solidFill>
                  <a:schemeClr val="tx1"/>
                </a:solidFill>
              </a:rPr>
              <a:t>Zde vložte všechny přílohy stanovené Obecnými a Specifickými pravidly pro žadatele  a příjemce, které jsou podkladem pro aktuální ŽOP a nejsou zařazeny jako přílohy záznamů v soupiskách.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Záložka </a:t>
            </a:r>
            <a:r>
              <a:rPr lang="cs-CZ" sz="1600" b="1" dirty="0"/>
              <a:t>Čestná prohlášení:</a:t>
            </a:r>
            <a:r>
              <a:rPr lang="cs-CZ" sz="1600" b="0" dirty="0">
                <a:solidFill>
                  <a:schemeClr val="tx1"/>
                </a:solidFill>
              </a:rPr>
              <a:t> nutno potvrdit zaškrtnutí checkboxu </a:t>
            </a:r>
            <a:r>
              <a:rPr lang="cs-CZ" sz="1600" b="1" dirty="0">
                <a:solidFill>
                  <a:schemeClr val="tx1"/>
                </a:solidFill>
              </a:rPr>
              <a:t>Souhlasím…</a:t>
            </a:r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578AC6AB-3817-44FE-9DE9-C6C093297ADF}"/>
              </a:ext>
            </a:extLst>
          </p:cNvPr>
          <p:cNvSpPr txBox="1">
            <a:spLocks/>
          </p:cNvSpPr>
          <p:nvPr/>
        </p:nvSpPr>
        <p:spPr>
          <a:xfrm>
            <a:off x="457200" y="310434"/>
            <a:ext cx="8229600" cy="80807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Další záložky</a:t>
            </a:r>
          </a:p>
        </p:txBody>
      </p:sp>
      <p:sp>
        <p:nvSpPr>
          <p:cNvPr id="7" name="Zástupný symbol pro číslo snímku 4">
            <a:extLst>
              <a:ext uri="{FF2B5EF4-FFF2-40B4-BE49-F238E27FC236}">
                <a16:creationId xmlns:a16="http://schemas.microsoft.com/office/drawing/2014/main" id="{B0B4A155-BE35-406B-8623-B0BF518C810D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17F92E9-0A68-447E-B99B-F973B82D0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7" y="3817257"/>
            <a:ext cx="4172529" cy="2468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9C68D09A-CF91-41A4-A073-54B41F135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6" y="925778"/>
            <a:ext cx="3496270" cy="282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10512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8F1D931-6AF0-447F-99DE-58D6EAC2B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Zástupný symbol pro obsah 1">
            <a:extLst>
              <a:ext uri="{FF2B5EF4-FFF2-40B4-BE49-F238E27FC236}">
                <a16:creationId xmlns:a16="http://schemas.microsoft.com/office/drawing/2014/main" id="{39394F2B-81A0-40A0-96F9-3EAE9DB78EE2}"/>
              </a:ext>
            </a:extLst>
          </p:cNvPr>
          <p:cNvSpPr txBox="1">
            <a:spLocks/>
          </p:cNvSpPr>
          <p:nvPr/>
        </p:nvSpPr>
        <p:spPr>
          <a:xfrm>
            <a:off x="457201" y="960660"/>
            <a:ext cx="8229600" cy="5165504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Záložka </a:t>
            </a:r>
            <a:r>
              <a:rPr lang="cs-CZ" sz="1400" b="1" dirty="0"/>
              <a:t>„Soupiska příjmů“ </a:t>
            </a:r>
            <a:r>
              <a:rPr lang="cs-CZ" sz="1400" dirty="0"/>
              <a:t>se na </a:t>
            </a:r>
            <a:r>
              <a:rPr lang="cs-CZ" sz="1400" dirty="0" err="1"/>
              <a:t>ŽoP</a:t>
            </a:r>
            <a:r>
              <a:rPr lang="cs-CZ" sz="1400" dirty="0"/>
              <a:t> zobrazuje, jen pokud jste uvedli jiné peněžní příjmy v projektové žádosti. Pokud nebyly JPP v žádosti uvedeny, pak se soupiska příjmů vůbec nezobrazuje.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Na soupisku příjmů doplňte částku čistých jiných peněžních příjmů </a:t>
            </a:r>
            <a:br>
              <a:rPr lang="cs-CZ" sz="1400" dirty="0"/>
            </a:br>
            <a:r>
              <a:rPr lang="cs-CZ" sz="1400" dirty="0"/>
              <a:t>a přílohu  č. 29 Obecných pravidel přiložte na záložku </a:t>
            </a:r>
            <a:r>
              <a:rPr lang="cs-CZ" sz="1400" b="1" dirty="0"/>
              <a:t>Dokumenty</a:t>
            </a:r>
            <a:r>
              <a:rPr lang="cs-CZ" sz="1400" dirty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400" dirty="0"/>
              <a:t>Hodnota příjmů zde uvedených se rovná částce uváděné v poli </a:t>
            </a:r>
            <a:r>
              <a:rPr lang="cs-CZ" sz="1400" b="1" dirty="0"/>
              <a:t>Jiné peněžní příjmy</a:t>
            </a:r>
            <a:r>
              <a:rPr lang="cs-CZ" sz="1400" dirty="0"/>
              <a:t> ve Zprávě o realizaci projektu, tj. soupiska má pouze jeden řádek zaznamenávající hodnotu čistých příjmů. 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2">
            <a:extLst>
              <a:ext uri="{FF2B5EF4-FFF2-40B4-BE49-F238E27FC236}">
                <a16:creationId xmlns:a16="http://schemas.microsoft.com/office/drawing/2014/main" id="{5A790728-3536-4C02-AE40-2E9811B5455B}"/>
              </a:ext>
            </a:extLst>
          </p:cNvPr>
          <p:cNvSpPr txBox="1">
            <a:spLocks/>
          </p:cNvSpPr>
          <p:nvPr/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 dirty="0"/>
          </a:p>
        </p:txBody>
      </p:sp>
      <p:sp>
        <p:nvSpPr>
          <p:cNvPr id="5" name="Nadpis 3">
            <a:extLst>
              <a:ext uri="{FF2B5EF4-FFF2-40B4-BE49-F238E27FC236}">
                <a16:creationId xmlns:a16="http://schemas.microsoft.com/office/drawing/2014/main" id="{7C6E6CA3-6817-4786-B59C-EFE498112D0B}"/>
              </a:ext>
            </a:extLst>
          </p:cNvPr>
          <p:cNvSpPr txBox="1">
            <a:spLocks/>
          </p:cNvSpPr>
          <p:nvPr/>
        </p:nvSpPr>
        <p:spPr>
          <a:xfrm>
            <a:off x="457200" y="269645"/>
            <a:ext cx="8229600" cy="78680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Soupiska příjmů na </a:t>
            </a:r>
            <a:r>
              <a:rPr lang="cs-CZ" sz="2600" dirty="0" err="1"/>
              <a:t>ŽoP</a:t>
            </a:r>
            <a:endParaRPr lang="cs-CZ" sz="2600" dirty="0"/>
          </a:p>
        </p:txBody>
      </p:sp>
      <p:sp>
        <p:nvSpPr>
          <p:cNvPr id="6" name="Zástupný symbol pro číslo snímku 4">
            <a:extLst>
              <a:ext uri="{FF2B5EF4-FFF2-40B4-BE49-F238E27FC236}">
                <a16:creationId xmlns:a16="http://schemas.microsoft.com/office/drawing/2014/main" id="{CE7556D6-049F-41A4-A0E8-2DDA329CEBF1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4AFE3A2C-FDEB-4131-8E8B-99DD4260C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249" y="2878746"/>
            <a:ext cx="6690333" cy="301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059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6669FD4-AE07-4FEC-9D7B-20779EFD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E12101F2-4DBF-4EE1-88DE-0EBFF607FE64}"/>
              </a:ext>
            </a:extLst>
          </p:cNvPr>
          <p:cNvSpPr txBox="1">
            <a:spLocks/>
          </p:cNvSpPr>
          <p:nvPr/>
        </p:nvSpPr>
        <p:spPr>
          <a:xfrm>
            <a:off x="457200" y="261938"/>
            <a:ext cx="8229600" cy="8223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Souhrnná soupiska - naplnění</a:t>
            </a:r>
          </a:p>
        </p:txBody>
      </p:sp>
      <p:sp>
        <p:nvSpPr>
          <p:cNvPr id="4" name="Zástupný symbol pro číslo snímku 4">
            <a:extLst>
              <a:ext uri="{FF2B5EF4-FFF2-40B4-BE49-F238E27FC236}">
                <a16:creationId xmlns:a16="http://schemas.microsoft.com/office/drawing/2014/main" id="{5DA3E739-3DC9-44EB-B778-890550A40306}"/>
              </a:ext>
            </a:extLst>
          </p:cNvPr>
          <p:cNvSpPr txBox="1">
            <a:spLocks/>
          </p:cNvSpPr>
          <p:nvPr/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00C4B2-41BC-D741-8B94-B76DB6967C01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D3BEFF5-6D23-4C25-97E7-DCDC122995F2}"/>
              </a:ext>
            </a:extLst>
          </p:cNvPr>
          <p:cNvSpPr txBox="1"/>
          <p:nvPr/>
        </p:nvSpPr>
        <p:spPr>
          <a:xfrm>
            <a:off x="372139" y="1105528"/>
            <a:ext cx="845288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Po vyplnění všech údajů a vložení všech dokladů na záložku </a:t>
            </a:r>
            <a:br>
              <a:rPr lang="cs-CZ" sz="1600" dirty="0"/>
            </a:br>
            <a:r>
              <a:rPr lang="cs-CZ" sz="1600" b="1" dirty="0"/>
              <a:t>SD-1 – Účetní/Daňové doklady </a:t>
            </a:r>
            <a:r>
              <a:rPr lang="cs-CZ" sz="1600" dirty="0"/>
              <a:t>(příp. i soupisky příjmů) je nutno pro vyplnění souhrnné soupisky kliknout na tlačítko </a:t>
            </a:r>
            <a:r>
              <a:rPr lang="cs-CZ" sz="1600" b="1" dirty="0"/>
              <a:t>Naplnit data z dokladů soupisky</a:t>
            </a:r>
            <a:r>
              <a:rPr lang="cs-CZ" sz="1600" dirty="0"/>
              <a:t>.</a:t>
            </a:r>
            <a:r>
              <a:rPr lang="cs-CZ" sz="1600" b="1" dirty="0"/>
              <a:t> </a:t>
            </a:r>
          </a:p>
          <a:p>
            <a:pPr algn="just"/>
            <a:endParaRPr lang="cs-CZ" sz="16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Systém provede naplnění finančních dat – sečte částky požadovaných způsobilých výdajů. Křížové financování i paušální výdaje jsou v IROP nerelevantní.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342900" indent="-342900">
              <a:buAutoNum type="arabicPeriod"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12EF336-7314-4A5C-9217-14721B154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805" y="2693925"/>
            <a:ext cx="1323544" cy="18878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44A3F7E-D755-474E-BA11-FCED73E5B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2866393"/>
            <a:ext cx="56959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22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1F60028D-E6D1-4DAF-B32D-C4E1F5924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44E5E822-37AF-450A-B57A-9E0F265F1E99}"/>
              </a:ext>
            </a:extLst>
          </p:cNvPr>
          <p:cNvSpPr txBox="1">
            <a:spLocks/>
          </p:cNvSpPr>
          <p:nvPr/>
        </p:nvSpPr>
        <p:spPr>
          <a:xfrm>
            <a:off x="215406" y="273368"/>
            <a:ext cx="8751138" cy="822325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Záložka Žádost o platbu – naplnění dat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4F842DA-66E5-4CC9-99D7-A1C6BB8180D3}"/>
              </a:ext>
            </a:extLst>
          </p:cNvPr>
          <p:cNvSpPr txBox="1"/>
          <p:nvPr/>
        </p:nvSpPr>
        <p:spPr>
          <a:xfrm>
            <a:off x="452847" y="937280"/>
            <a:ext cx="8122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Po naplnění soupisky přejděte na záložku </a:t>
            </a:r>
            <a:r>
              <a:rPr lang="cs-CZ" sz="1600" b="1" dirty="0"/>
              <a:t>Žádost o platbu</a:t>
            </a:r>
            <a:r>
              <a:rPr lang="cs-CZ" sz="1600" dirty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Klikněte na tlačítko </a:t>
            </a:r>
            <a:r>
              <a:rPr lang="cs-CZ" sz="1600" b="1" dirty="0"/>
              <a:t>Naplnit data ze soupisky</a:t>
            </a:r>
            <a:r>
              <a:rPr lang="cs-CZ" sz="1600" dirty="0"/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Pokud budete provádět vložení dalších dokladů a úpravu dat, bude nutno znovu načíst data z dokladů soupisky a následně ze soupisky,  tzn. proces načtení aktuálních údajů do ŽoP provést  vždy provedení všech změn v dokladech.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16E6BFE-49D0-456C-8669-47148301A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6" y="2781350"/>
            <a:ext cx="7969297" cy="31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15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956016F-2ABD-47D7-959E-EDA5A96F1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13FBD0FB-59DF-482A-84FF-16FD7AFE27E8}"/>
              </a:ext>
            </a:extLst>
          </p:cNvPr>
          <p:cNvSpPr txBox="1">
            <a:spLocks/>
          </p:cNvSpPr>
          <p:nvPr/>
        </p:nvSpPr>
        <p:spPr>
          <a:xfrm>
            <a:off x="457200" y="60298"/>
            <a:ext cx="82296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Žádost o platbu - naplnit veřejnou podporu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9DF85A3B-751D-448B-89F1-1147A5D69504}"/>
              </a:ext>
            </a:extLst>
          </p:cNvPr>
          <p:cNvSpPr/>
          <p:nvPr/>
        </p:nvSpPr>
        <p:spPr>
          <a:xfrm>
            <a:off x="281048" y="703092"/>
            <a:ext cx="85637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cs-CZ" sz="1400" dirty="0"/>
              <a:t>U projektů s veřejnou podporou je nutné u každého dokladu na záložce </a:t>
            </a:r>
            <a:r>
              <a:rPr lang="cs-CZ" sz="1400" b="1" dirty="0"/>
              <a:t>SD-1 Účetní/daňové doklady </a:t>
            </a:r>
            <a:r>
              <a:rPr lang="cs-CZ" sz="1400" dirty="0"/>
              <a:t>(příp. SD-3 Cestovní náhrady) vyplnit pole </a:t>
            </a:r>
            <a:r>
              <a:rPr lang="cs-CZ" sz="1400" b="1" dirty="0"/>
              <a:t>Druh veřejné podpory</a:t>
            </a:r>
            <a:r>
              <a:rPr lang="cs-CZ" sz="1400" dirty="0"/>
              <a:t>. Po vyplnění soupisky je třeba na záložce </a:t>
            </a:r>
            <a:r>
              <a:rPr lang="cs-CZ" sz="1400" b="1" dirty="0"/>
              <a:t>Žádost o platbu </a:t>
            </a:r>
            <a:r>
              <a:rPr lang="cs-CZ" sz="1400" dirty="0"/>
              <a:t>stisknout tlačítko </a:t>
            </a:r>
            <a:r>
              <a:rPr lang="cs-CZ" sz="1400" b="1" dirty="0"/>
              <a:t>Naplnit veřejnou podporu</a:t>
            </a:r>
            <a:r>
              <a:rPr lang="cs-CZ" sz="1400" dirty="0"/>
              <a:t> a veřejná podpora se následně vyplní automaticky.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5A9DE5FE-45EE-4F5D-ADEC-FC7C13794E7B}"/>
              </a:ext>
            </a:extLst>
          </p:cNvPr>
          <p:cNvGrpSpPr/>
          <p:nvPr/>
        </p:nvGrpSpPr>
        <p:grpSpPr>
          <a:xfrm>
            <a:off x="1194166" y="1827271"/>
            <a:ext cx="6755668" cy="4253359"/>
            <a:chOff x="826146" y="1994285"/>
            <a:chExt cx="6876668" cy="4405994"/>
          </a:xfrm>
        </p:grpSpPr>
        <p:pic>
          <p:nvPicPr>
            <p:cNvPr id="6" name="Obrázek 5">
              <a:extLst>
                <a:ext uri="{FF2B5EF4-FFF2-40B4-BE49-F238E27FC236}">
                  <a16:creationId xmlns:a16="http://schemas.microsoft.com/office/drawing/2014/main" id="{3F12E954-BF60-4915-B5FA-17C319B2A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146" y="1994285"/>
              <a:ext cx="6876667" cy="2297150"/>
            </a:xfrm>
            <a:prstGeom prst="rect">
              <a:avLst/>
            </a:prstGeom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69B4B494-4AEB-474F-9646-A25189266C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77" b="4020"/>
            <a:stretch/>
          </p:blipFill>
          <p:spPr>
            <a:xfrm>
              <a:off x="826147" y="4291435"/>
              <a:ext cx="6876667" cy="2108844"/>
            </a:xfrm>
            <a:prstGeom prst="rect">
              <a:avLst/>
            </a:prstGeom>
          </p:spPr>
        </p:pic>
      </p:grpSp>
      <p:sp>
        <p:nvSpPr>
          <p:cNvPr id="8" name="Obdélník 7">
            <a:extLst>
              <a:ext uri="{FF2B5EF4-FFF2-40B4-BE49-F238E27FC236}">
                <a16:creationId xmlns:a16="http://schemas.microsoft.com/office/drawing/2014/main" id="{65E03451-A887-4D75-AF14-6F68E460C94C}"/>
              </a:ext>
            </a:extLst>
          </p:cNvPr>
          <p:cNvSpPr/>
          <p:nvPr/>
        </p:nvSpPr>
        <p:spPr>
          <a:xfrm>
            <a:off x="6522387" y="2082869"/>
            <a:ext cx="1182848" cy="201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3068FE1-ECFD-4150-8366-AA96FE53F4CE}"/>
              </a:ext>
            </a:extLst>
          </p:cNvPr>
          <p:cNvSpPr/>
          <p:nvPr/>
        </p:nvSpPr>
        <p:spPr>
          <a:xfrm>
            <a:off x="1272544" y="5446424"/>
            <a:ext cx="5841267" cy="708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1829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3">
            <a:extLst>
              <a:ext uri="{FF2B5EF4-FFF2-40B4-BE49-F238E27FC236}">
                <a16:creationId xmlns:a16="http://schemas.microsoft.com/office/drawing/2014/main" id="{482ADDAA-E35D-4562-964B-21681FC6D7A3}"/>
              </a:ext>
            </a:extLst>
          </p:cNvPr>
          <p:cNvSpPr txBox="1">
            <a:spLocks/>
          </p:cNvSpPr>
          <p:nvPr/>
        </p:nvSpPr>
        <p:spPr>
          <a:xfrm>
            <a:off x="457201" y="261938"/>
            <a:ext cx="8229600" cy="822325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Import externí soupisky dokladů / 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5D0DC2E-55BC-4501-B2C7-A650700D6098}"/>
              </a:ext>
            </a:extLst>
          </p:cNvPr>
          <p:cNvSpPr txBox="1"/>
          <p:nvPr/>
        </p:nvSpPr>
        <p:spPr>
          <a:xfrm>
            <a:off x="457201" y="1084263"/>
            <a:ext cx="80275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Je určena pro urychlení zpracování průběžné žádosti o platbu, zejména při velkém množství dat.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Pokyny pro import externí soupisky jsou uvedeny v příloze </a:t>
            </a:r>
            <a:r>
              <a:rPr lang="cs-CZ" sz="1600" b="1" dirty="0"/>
              <a:t>P33a </a:t>
            </a:r>
            <a:r>
              <a:rPr lang="cs-CZ" sz="1600" dirty="0"/>
              <a:t>Obecných pravidel, prázdná i vzorově vyplněná soupiska je uvedena v příloze </a:t>
            </a:r>
            <a:r>
              <a:rPr lang="cs-CZ" sz="1600" b="1" dirty="0"/>
              <a:t>P33b </a:t>
            </a:r>
            <a:r>
              <a:rPr lang="cs-CZ" sz="1600" dirty="0"/>
              <a:t>Obecných pravidel.</a:t>
            </a:r>
            <a:endParaRPr lang="cs-CZ" sz="1600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Import externí soupisky dokladů se provádí na záložce </a:t>
            </a:r>
            <a:r>
              <a:rPr lang="cs-CZ" sz="1600" b="1" dirty="0"/>
              <a:t>Souhrnná soupiska</a:t>
            </a:r>
            <a:r>
              <a:rPr lang="cs-CZ" sz="1600" dirty="0"/>
              <a:t>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91EB3B4-061C-42B2-9C71-666C5D003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0" y="3053989"/>
            <a:ext cx="8973460" cy="2348121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E5913F64-5938-4ED9-9E6D-B6A2C28775D8}"/>
              </a:ext>
            </a:extLst>
          </p:cNvPr>
          <p:cNvSpPr/>
          <p:nvPr/>
        </p:nvSpPr>
        <p:spPr>
          <a:xfrm>
            <a:off x="58723" y="3963079"/>
            <a:ext cx="1182848" cy="2649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12FA959-468D-4FD9-9FEE-580BDB134AF9}"/>
              </a:ext>
            </a:extLst>
          </p:cNvPr>
          <p:cNvSpPr/>
          <p:nvPr/>
        </p:nvSpPr>
        <p:spPr>
          <a:xfrm>
            <a:off x="2122415" y="4396191"/>
            <a:ext cx="6484690" cy="11242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1376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0B08B57-DF0D-49A0-A018-4F7E6F74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E85E6769-B995-40AA-AAB4-56A4F06C45BF}"/>
              </a:ext>
            </a:extLst>
          </p:cNvPr>
          <p:cNvSpPr txBox="1">
            <a:spLocks/>
          </p:cNvSpPr>
          <p:nvPr/>
        </p:nvSpPr>
        <p:spPr>
          <a:xfrm>
            <a:off x="457200" y="261938"/>
            <a:ext cx="8229600" cy="822325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Import externí soupisky dokladů / 2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859C484-A34E-41AC-B273-A0A8E3D66515}"/>
              </a:ext>
            </a:extLst>
          </p:cNvPr>
          <p:cNvSpPr txBox="1"/>
          <p:nvPr/>
        </p:nvSpPr>
        <p:spPr>
          <a:xfrm>
            <a:off x="457200" y="1084263"/>
            <a:ext cx="83210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Po stažení externí soupisky příjemce vyplní všechna relevantní data a soubor uloží do formátu .</a:t>
            </a:r>
            <a:r>
              <a:rPr lang="cs-CZ" sz="1600" dirty="0" err="1"/>
              <a:t>xml</a:t>
            </a:r>
            <a:r>
              <a:rPr lang="cs-CZ" sz="1600" dirty="0"/>
              <a:t>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Tento soubor naimportuje do MS2014+ pomocí tlačítka </a:t>
            </a:r>
            <a:r>
              <a:rPr lang="cs-CZ" sz="1600" b="1" dirty="0"/>
              <a:t>Připojit</a:t>
            </a:r>
            <a:r>
              <a:rPr lang="cs-CZ" sz="1600" dirty="0"/>
              <a:t> a po nahrání přílohy následně stiskne </a:t>
            </a:r>
            <a:r>
              <a:rPr lang="cs-CZ" sz="1600" b="1" dirty="0"/>
              <a:t>Spustit import</a:t>
            </a:r>
            <a:r>
              <a:rPr lang="cs-CZ" sz="1600" dirty="0"/>
              <a:t>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po cca 5-10 minutách je dávka rozehrána a jsou naplněny záložky SD 1 – 3, Souhrnná soupiska a Žádost o platbu,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Externí excelovskou  soupisku lze kdykoli před podáním žádosti </a:t>
            </a:r>
            <a:br>
              <a:rPr lang="cs-CZ" sz="1600" dirty="0"/>
            </a:br>
            <a:r>
              <a:rPr lang="cs-CZ" sz="1600" dirty="0"/>
              <a:t>o platbu aktualizovat a postup opakovat – nutné postupovat v souladu s přílohou P33A OPŽP, aby nedošlo ke smazání dat. 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D8EDA6D-F71C-478B-9EDE-7A8C3A6B1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7" y="3760272"/>
            <a:ext cx="8841752" cy="193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305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1B60C8A-4006-46EB-BC47-C5E20C4D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EE3A169D-9203-46C7-9FEA-865DDB583E35}"/>
              </a:ext>
            </a:extLst>
          </p:cNvPr>
          <p:cNvSpPr txBox="1">
            <a:spLocks/>
          </p:cNvSpPr>
          <p:nvPr/>
        </p:nvSpPr>
        <p:spPr>
          <a:xfrm>
            <a:off x="457200" y="261938"/>
            <a:ext cx="8229600" cy="82232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Kontrola a finalizace </a:t>
            </a:r>
            <a:r>
              <a:rPr lang="cs-CZ" sz="2600" dirty="0" err="1"/>
              <a:t>ŽoP</a:t>
            </a:r>
            <a:endParaRPr lang="cs-CZ" sz="26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4AB6466-D1F6-4468-8DD3-72A7C34EA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8283"/>
            <a:ext cx="5058013" cy="2819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FA227B1-7381-474F-AA58-0778EA7EC9C1}"/>
              </a:ext>
            </a:extLst>
          </p:cNvPr>
          <p:cNvSpPr txBox="1"/>
          <p:nvPr/>
        </p:nvSpPr>
        <p:spPr>
          <a:xfrm>
            <a:off x="457200" y="1084263"/>
            <a:ext cx="8229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Po uložení všech dat je třeba ŽoP finalizovat. V případě, že se částka na ŽoP nerovná  přesné částce na finančním plánu, zobrazí se informativní hláška -  na ŽoP je i přesto možno provést finalizaci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67BA9681-ED84-4BB1-9118-29A2A895A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32278" y="3617946"/>
            <a:ext cx="30289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26DB79CA-4878-4352-B405-EE134EEBF85B}"/>
              </a:ext>
            </a:extLst>
          </p:cNvPr>
          <p:cNvSpPr/>
          <p:nvPr/>
        </p:nvSpPr>
        <p:spPr>
          <a:xfrm>
            <a:off x="604007" y="2571295"/>
            <a:ext cx="696287" cy="201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87ADAE60-E767-4373-8FD5-4FD0E6875451}"/>
              </a:ext>
            </a:extLst>
          </p:cNvPr>
          <p:cNvSpPr/>
          <p:nvPr/>
        </p:nvSpPr>
        <p:spPr>
          <a:xfrm>
            <a:off x="1300294" y="2571295"/>
            <a:ext cx="780176" cy="2013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0686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1FB83D6-1338-4B78-9BD2-2C0D1D8A7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F7378212-A8CC-4E15-8B22-98F8E2C1CEF1}"/>
              </a:ext>
            </a:extLst>
          </p:cNvPr>
          <p:cNvSpPr txBox="1">
            <a:spLocks/>
          </p:cNvSpPr>
          <p:nvPr/>
        </p:nvSpPr>
        <p:spPr>
          <a:xfrm>
            <a:off x="457200" y="261938"/>
            <a:ext cx="8229600" cy="822325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Podpis Žádosti o platbu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BD7992-1FCF-4BE9-B1C0-65BBE6CD2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33039"/>
            <a:ext cx="4517508" cy="377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F63408-731B-41AE-AE59-DF82EAD19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4859496"/>
            <a:ext cx="6686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A1E6AE0-181F-46E5-8220-4CF965352DBA}"/>
              </a:ext>
            </a:extLst>
          </p:cNvPr>
          <p:cNvSpPr txBox="1"/>
          <p:nvPr/>
        </p:nvSpPr>
        <p:spPr>
          <a:xfrm>
            <a:off x="5507665" y="1233039"/>
            <a:ext cx="31791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U </a:t>
            </a:r>
            <a:r>
              <a:rPr lang="cs-CZ" sz="1600" dirty="0" err="1"/>
              <a:t>finalizované</a:t>
            </a:r>
            <a:r>
              <a:rPr lang="cs-CZ" sz="1600" dirty="0"/>
              <a:t> ŽoP je nutno zajistit podpis osoby </a:t>
            </a:r>
            <a:r>
              <a:rPr lang="cs-CZ" sz="1600" dirty="0" err="1"/>
              <a:t>oprávnběné</a:t>
            </a:r>
            <a:r>
              <a:rPr lang="cs-CZ" sz="1600" dirty="0"/>
              <a:t> k podpisu dle údajů na záložce </a:t>
            </a:r>
            <a:r>
              <a:rPr lang="cs-CZ" sz="1600" b="1" dirty="0"/>
              <a:t>Přístup k projektu </a:t>
            </a:r>
            <a:r>
              <a:rPr lang="cs-CZ" sz="1600" dirty="0"/>
              <a:t>či </a:t>
            </a:r>
            <a:r>
              <a:rPr lang="cs-CZ" sz="1600" b="1" dirty="0"/>
              <a:t>Plné moci</a:t>
            </a:r>
            <a:r>
              <a:rPr lang="cs-CZ" sz="1600" dirty="0"/>
              <a:t>.</a:t>
            </a:r>
          </a:p>
          <a:p>
            <a:endParaRPr lang="cs-CZ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Po vložení elektronického podpisu  oprávněným uživatelem se změní stav žádosti o platbu na </a:t>
            </a:r>
            <a:r>
              <a:rPr lang="cs-CZ" sz="1600" b="1" dirty="0"/>
              <a:t>Podepsaná</a:t>
            </a:r>
            <a:r>
              <a:rPr lang="cs-CZ" sz="1600" dirty="0"/>
              <a:t>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51631B5-A4FE-4FCE-A57E-33F915A47D09}"/>
              </a:ext>
            </a:extLst>
          </p:cNvPr>
          <p:cNvSpPr txBox="1"/>
          <p:nvPr/>
        </p:nvSpPr>
        <p:spPr>
          <a:xfrm>
            <a:off x="2000774" y="3265574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V tuto chvíli je žádost </a:t>
            </a:r>
            <a:br>
              <a:rPr lang="cs-CZ" sz="1600" dirty="0"/>
            </a:br>
            <a:r>
              <a:rPr lang="cs-CZ" sz="1600" dirty="0"/>
              <a:t>o platbu dokončena.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Podána bude ale až </a:t>
            </a:r>
            <a:br>
              <a:rPr lang="cs-CZ" sz="1600" dirty="0"/>
            </a:br>
            <a:r>
              <a:rPr lang="cs-CZ" sz="1600" dirty="0"/>
              <a:t>s vypracovanou a podepsanou Zprávou o realizaci projektu.</a:t>
            </a:r>
          </a:p>
        </p:txBody>
      </p:sp>
    </p:spTree>
    <p:extLst>
      <p:ext uri="{BB962C8B-B14F-4D97-AF65-F5344CB8AC3E}">
        <p14:creationId xmlns:p14="http://schemas.microsoft.com/office/powerpoint/2010/main" val="2534721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8F12B2A-97E4-2C43-8325-B08A28FC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438C0C9-9787-9242-8582-8935FAF917D8}"/>
              </a:ext>
            </a:extLst>
          </p:cNvPr>
          <p:cNvSpPr txBox="1">
            <a:spLocks/>
          </p:cNvSpPr>
          <p:nvPr/>
        </p:nvSpPr>
        <p:spPr>
          <a:xfrm>
            <a:off x="683568" y="1289882"/>
            <a:ext cx="7935458" cy="46411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900" indent="-34290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600" dirty="0"/>
              <a:t>Veškeré změny související s danou etapou je třeba oznámit formou žádosti o změnu před koncem etapy (nejpozději poslední den etapy), jedná se zejména o:</a:t>
            </a:r>
          </a:p>
          <a:p>
            <a:pPr marL="988650" lvl="1" indent="-342000" algn="just"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solidFill>
                  <a:schemeClr val="tx1"/>
                </a:solidFill>
              </a:rPr>
              <a:t>aktualizaci rozpočtu a převedení nevyčerpaných prostředků do následujících etap, změny finančního plánu</a:t>
            </a:r>
          </a:p>
          <a:p>
            <a:pPr marL="988650" lvl="1" indent="-342000" algn="just"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solidFill>
                  <a:schemeClr val="tx1"/>
                </a:solidFill>
              </a:rPr>
              <a:t>Prodloužení této etapy/projektu</a:t>
            </a:r>
          </a:p>
          <a:p>
            <a:pPr marL="988650" lvl="1" indent="-342000" algn="just"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  <a:defRPr/>
            </a:pPr>
            <a:r>
              <a:rPr lang="cs-CZ" sz="1600" dirty="0">
                <a:solidFill>
                  <a:schemeClr val="tx1"/>
                </a:solidFill>
              </a:rPr>
              <a:t>změna/přesun aktivit projektu a s tím spojená změna indikátorů</a:t>
            </a:r>
          </a:p>
          <a:p>
            <a:pPr marL="646650" lvl="1"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endParaRPr lang="cs-CZ" sz="1600" dirty="0">
              <a:solidFill>
                <a:schemeClr val="tx1"/>
              </a:solidFill>
            </a:endParaRPr>
          </a:p>
          <a:p>
            <a:pPr marL="360900" lvl="1" indent="-34290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600" b="0" dirty="0">
                <a:solidFill>
                  <a:schemeClr val="tx1"/>
                </a:solidFill>
              </a:rPr>
              <a:t>Pokud bude žádost o změnu, která se vztahuje k dané etapě, předložena po konci etapy, jedná se o pozdní předložení dle Podmínek k Rozhodnutí o poskytnutí dotace (podléhá sankci).</a:t>
            </a:r>
          </a:p>
          <a:p>
            <a:pPr marL="18000" lvl="1" indent="0" algn="just">
              <a:spcBef>
                <a:spcPts val="0"/>
              </a:spcBef>
              <a:spcAft>
                <a:spcPts val="600"/>
              </a:spcAft>
              <a:buSzPct val="100000"/>
              <a:buNone/>
              <a:defRPr/>
            </a:pPr>
            <a:endParaRPr lang="cs-CZ" sz="1600" b="0" dirty="0">
              <a:solidFill>
                <a:schemeClr val="tx1"/>
              </a:solidFill>
            </a:endParaRPr>
          </a:p>
          <a:p>
            <a:pPr marL="360900" lvl="1" indent="-34290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600" b="0" dirty="0">
                <a:solidFill>
                  <a:schemeClr val="tx1"/>
                </a:solidFill>
              </a:rPr>
              <a:t>Po předložení ŽoP a ZoR již není možné žádost o změnu předložit (kromě ŽoZ na doložení čísla účtu).</a:t>
            </a:r>
          </a:p>
          <a:p>
            <a:pPr marL="360900" lvl="1" indent="-34290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endParaRPr lang="cs-CZ" sz="1600" b="0" dirty="0">
              <a:solidFill>
                <a:schemeClr val="tx1"/>
              </a:solidFill>
            </a:endParaRPr>
          </a:p>
          <a:p>
            <a:pPr marL="360900" lvl="1" indent="-342900" algn="just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cs-CZ" sz="1600" b="0" dirty="0">
                <a:solidFill>
                  <a:schemeClr val="tx1"/>
                </a:solidFill>
              </a:rPr>
              <a:t>ŽoP a ZoR je možné finalizovat a podat až po schválení příslušné změny.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135655-E394-5840-A990-731AB244CD14}"/>
              </a:ext>
            </a:extLst>
          </p:cNvPr>
          <p:cNvSpPr txBox="1">
            <a:spLocks/>
          </p:cNvSpPr>
          <p:nvPr/>
        </p:nvSpPr>
        <p:spPr>
          <a:xfrm>
            <a:off x="1214061" y="366522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Změny před podáním žádosti o platbu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18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EF5F9B6-2491-4B1D-8DB0-4200A5E1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22F73EC-161F-4C8A-9D20-212AC91AD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870791"/>
            <a:ext cx="4248150" cy="169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AF0EA2D-446C-4AC1-BB14-CB80FB34F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603141"/>
            <a:ext cx="7922750" cy="164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3">
            <a:extLst>
              <a:ext uri="{FF2B5EF4-FFF2-40B4-BE49-F238E27FC236}">
                <a16:creationId xmlns:a16="http://schemas.microsoft.com/office/drawing/2014/main" id="{2D9ACDDA-ABBF-4E47-B974-9B6C13B49123}"/>
              </a:ext>
            </a:extLst>
          </p:cNvPr>
          <p:cNvSpPr txBox="1">
            <a:spLocks/>
          </p:cNvSpPr>
          <p:nvPr/>
        </p:nvSpPr>
        <p:spPr>
          <a:xfrm>
            <a:off x="457200" y="188650"/>
            <a:ext cx="8229600" cy="822325"/>
          </a:xfr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Finalizace a podpis </a:t>
            </a:r>
            <a:r>
              <a:rPr lang="cs-CZ" sz="2600" dirty="0" err="1"/>
              <a:t>ZoR</a:t>
            </a:r>
            <a:endParaRPr lang="cs-CZ" sz="2600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462E7B46-7AC6-45BA-8F0F-70055EDCA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051858"/>
            <a:ext cx="5276850" cy="17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0A4BB13-86A3-49C5-9022-8906F9E7FBD5}"/>
              </a:ext>
            </a:extLst>
          </p:cNvPr>
          <p:cNvSpPr txBox="1"/>
          <p:nvPr/>
        </p:nvSpPr>
        <p:spPr>
          <a:xfrm>
            <a:off x="5734050" y="970093"/>
            <a:ext cx="3351226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 Po vyplnění všech polí použijte tlačítko </a:t>
            </a:r>
            <a:r>
              <a:rPr lang="cs-CZ" sz="1600" b="1" dirty="0"/>
              <a:t>Kontrola</a:t>
            </a:r>
            <a:r>
              <a:rPr lang="cs-CZ" sz="16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 Pokud systém nehlásí chybu, je možno ZoR finalizovat.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 </a:t>
            </a:r>
            <a:r>
              <a:rPr lang="cs-CZ" sz="1600" b="1" dirty="0"/>
              <a:t>Předtím však musí být vyplněna Žádost o platbu, musí být i finalizována </a:t>
            </a:r>
            <a:br>
              <a:rPr lang="cs-CZ" sz="1600" dirty="0"/>
            </a:br>
            <a:r>
              <a:rPr lang="cs-CZ" sz="1600" b="1" dirty="0"/>
              <a:t>a podepsána</a:t>
            </a:r>
            <a:r>
              <a:rPr lang="cs-CZ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Finalizovanou</a:t>
            </a:r>
            <a:r>
              <a:rPr lang="cs-CZ" sz="1600" dirty="0"/>
              <a:t> ZoR oprávněný uživatel standardním způsobem podepíše.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75557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797AA88-51AD-4BA9-B09C-78C4015D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3" name="Nadpis 3">
            <a:extLst>
              <a:ext uri="{FF2B5EF4-FFF2-40B4-BE49-F238E27FC236}">
                <a16:creationId xmlns:a16="http://schemas.microsoft.com/office/drawing/2014/main" id="{57786AED-C4CF-4A13-A148-8546945841DE}"/>
              </a:ext>
            </a:extLst>
          </p:cNvPr>
          <p:cNvSpPr txBox="1">
            <a:spLocks/>
          </p:cNvSpPr>
          <p:nvPr/>
        </p:nvSpPr>
        <p:spPr>
          <a:xfrm>
            <a:off x="457200" y="246214"/>
            <a:ext cx="8229600" cy="609674"/>
          </a:xfr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/>
              <a:t>Ověření, že je </a:t>
            </a:r>
            <a:r>
              <a:rPr lang="cs-CZ" sz="2600" dirty="0" err="1"/>
              <a:t>ŽoP</a:t>
            </a:r>
            <a:r>
              <a:rPr lang="cs-CZ" sz="2600" dirty="0"/>
              <a:t> i </a:t>
            </a:r>
            <a:r>
              <a:rPr lang="cs-CZ" sz="2600" dirty="0" err="1"/>
              <a:t>ZoR</a:t>
            </a:r>
            <a:r>
              <a:rPr lang="cs-CZ" sz="2600" dirty="0"/>
              <a:t> podána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04E0E9ED-2743-46EC-A4E7-33DC6F5B2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117160"/>
            <a:ext cx="71532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38C0B18-9978-4107-876F-E6FEB45EF674}"/>
              </a:ext>
            </a:extLst>
          </p:cNvPr>
          <p:cNvSpPr txBox="1"/>
          <p:nvPr/>
        </p:nvSpPr>
        <p:spPr>
          <a:xfrm>
            <a:off x="5241852" y="1027708"/>
            <a:ext cx="35973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Po úspěšné finalizaci a podepsání doporučujeme zkontrolovat, že je Zpráva o realizaci podána a žádost o platbu zaregistrována.</a:t>
            </a:r>
          </a:p>
          <a:p>
            <a:pPr>
              <a:buFont typeface="Arial" pitchFamily="34" charset="0"/>
              <a:buChar char="•"/>
            </a:pPr>
            <a:endParaRPr lang="cs-CZ" dirty="0"/>
          </a:p>
          <a:p>
            <a:pPr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A818EC73-B627-42E8-98BD-8C60542C7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55863"/>
            <a:ext cx="47053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1AEB7116-3AA0-4C74-A253-6B80FD4EFD48}"/>
              </a:ext>
            </a:extLst>
          </p:cNvPr>
          <p:cNvSpPr/>
          <p:nvPr/>
        </p:nvSpPr>
        <p:spPr>
          <a:xfrm>
            <a:off x="864066" y="4124796"/>
            <a:ext cx="931178" cy="215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C8494EE8-1E56-4765-8346-177E975027BE}"/>
              </a:ext>
            </a:extLst>
          </p:cNvPr>
          <p:cNvSpPr/>
          <p:nvPr/>
        </p:nvSpPr>
        <p:spPr>
          <a:xfrm>
            <a:off x="457199" y="1133056"/>
            <a:ext cx="1212209" cy="2152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847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FF3E260-F4D0-4A4E-AF13-846AB68E3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3FF20B6-4D9A-4FEA-AC3F-22C11834B2AD}"/>
              </a:ext>
            </a:extLst>
          </p:cNvPr>
          <p:cNvSpPr txBox="1"/>
          <p:nvPr/>
        </p:nvSpPr>
        <p:spPr>
          <a:xfrm>
            <a:off x="1719942" y="223990"/>
            <a:ext cx="730649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Vrácení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ZoR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ŽoP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 dopracování / 1</a:t>
            </a:r>
            <a:endParaRPr lang="cs-CZ" sz="2600" dirty="0">
              <a:latin typeface="+mj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CE1D5CA-970F-49A9-8ED7-333F5CC648B7}"/>
              </a:ext>
            </a:extLst>
          </p:cNvPr>
          <p:cNvSpPr txBox="1"/>
          <p:nvPr/>
        </p:nvSpPr>
        <p:spPr>
          <a:xfrm>
            <a:off x="426719" y="979816"/>
            <a:ext cx="829056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/>
              <a:t>V případě, že bude třeba některé údaje vysvětlit, doplnit či opravit, budou příjemci Zpráva o realizaci či Žádost o platbu nebo modul Veřejné zakázky vráceny k doplnění.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Žádost o platbu v IS KP14+ je v tomto případě ve stavu „</a:t>
            </a:r>
            <a:r>
              <a:rPr lang="cs-CZ" sz="1600" b="1" dirty="0"/>
              <a:t>vrácená </a:t>
            </a:r>
            <a:br>
              <a:rPr lang="cs-CZ" sz="1600" b="1" dirty="0"/>
            </a:br>
            <a:r>
              <a:rPr lang="cs-CZ" sz="1600" b="1" dirty="0"/>
              <a:t>k dopracování</a:t>
            </a:r>
            <a:r>
              <a:rPr lang="cs-CZ" sz="1600" dirty="0"/>
              <a:t>“.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itchFamily="34" charset="0"/>
              <a:buChar char="•"/>
            </a:pPr>
            <a:endParaRPr lang="cs-CZ" dirty="0"/>
          </a:p>
          <a:p>
            <a:pPr marL="285750" indent="-285750" algn="just">
              <a:buFont typeface="Arial" pitchFamily="34" charset="0"/>
              <a:buChar char="•"/>
            </a:pPr>
            <a:endParaRPr lang="cs-CZ" dirty="0"/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75AA78CE-105F-4ED3-B46B-E60069A7D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27" y="2485595"/>
            <a:ext cx="7648575" cy="1619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F87AB9B-95C4-4934-8BA3-2144C6FB0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627" y="4068650"/>
            <a:ext cx="3618466" cy="2052264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E198C39-E852-475C-91E9-A0220A9E1671}"/>
              </a:ext>
            </a:extLst>
          </p:cNvPr>
          <p:cNvSpPr txBox="1"/>
          <p:nvPr/>
        </p:nvSpPr>
        <p:spPr>
          <a:xfrm>
            <a:off x="4894217" y="4385467"/>
            <a:ext cx="38230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Příjemce klikne na vrácenou žádost </a:t>
            </a:r>
            <a:br>
              <a:rPr lang="cs-CZ" sz="1600" dirty="0"/>
            </a:br>
            <a:r>
              <a:rPr lang="cs-CZ" sz="1600" dirty="0"/>
              <a:t>o platbu. Systém zobrazí detail žádosti </a:t>
            </a:r>
            <a:br>
              <a:rPr lang="cs-CZ" sz="1600" dirty="0"/>
            </a:br>
            <a:r>
              <a:rPr lang="cs-CZ" sz="1600" dirty="0"/>
              <a:t>o platbu. Příjemce pro zpřístupnění žádosti o platbu k editaci stiskne tlačítko </a:t>
            </a:r>
            <a:r>
              <a:rPr lang="cs-CZ" sz="1600" b="1" dirty="0"/>
              <a:t>Zpřístupnit k editaci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88520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11C25BC-FADD-4ABD-BD63-394EAC59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9D87279-18E1-4D37-8A7D-75FECB988BA5}"/>
              </a:ext>
            </a:extLst>
          </p:cNvPr>
          <p:cNvSpPr txBox="1"/>
          <p:nvPr/>
        </p:nvSpPr>
        <p:spPr>
          <a:xfrm>
            <a:off x="1598023" y="251178"/>
            <a:ext cx="64574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Vrácení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ZoR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kumimoji="0" lang="cs-CZ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ŽoP</a:t>
            </a:r>
            <a:r>
              <a:rPr kumimoji="0" lang="cs-CZ" sz="2600" b="1" i="0" u="none" strike="noStrike" kern="1200" cap="none" spc="0" normalizeH="0" baseline="0" noProof="0" dirty="0">
                <a:ln>
                  <a:noFill/>
                </a:ln>
                <a:solidFill>
                  <a:srgbClr val="00529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k dopracování / 2</a:t>
            </a:r>
            <a:endParaRPr lang="cs-CZ" sz="2600" dirty="0">
              <a:latin typeface="+mj-lt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1FD03BC-149C-4F73-A832-8962482812EB}"/>
              </a:ext>
            </a:extLst>
          </p:cNvPr>
          <p:cNvSpPr txBox="1"/>
          <p:nvPr/>
        </p:nvSpPr>
        <p:spPr>
          <a:xfrm>
            <a:off x="461554" y="998925"/>
            <a:ext cx="82557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V případě vrácení ZOR bude na záložce </a:t>
            </a:r>
            <a:r>
              <a:rPr lang="cs-CZ" sz="1600" b="1" dirty="0"/>
              <a:t>Důvody k vrácení </a:t>
            </a:r>
            <a:r>
              <a:rPr lang="cs-CZ" sz="1600" dirty="0"/>
              <a:t>specifikováno, co je třeba udělat. </a:t>
            </a:r>
            <a:endParaRPr lang="cs-CZ" sz="1600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K přepracování mohou být vráceny všechny, nebo jen některé záložky </a:t>
            </a:r>
            <a:r>
              <a:rPr lang="cs-CZ" sz="1600" dirty="0" err="1"/>
              <a:t>ZoR</a:t>
            </a:r>
            <a:r>
              <a:rPr lang="cs-CZ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Informace o požadovaném doplnění budou obsaženy v zaslané depeši, kterou naleznete v Přehledu depeší na projektu.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Při editaci vrácené žádosti o platbu příjemce postupuje obdobně jako při prvním vyplňování žádosti o platbu. 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A668DC17-A05F-43F2-8DC9-D3A5BB00B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09" y="3018322"/>
            <a:ext cx="7489372" cy="2729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5305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465DC09-D0DC-4AAC-865B-6AEDD2B6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31E3C8-539A-4EDE-A247-48E2DD915742}"/>
              </a:ext>
            </a:extLst>
          </p:cNvPr>
          <p:cNvSpPr txBox="1"/>
          <p:nvPr/>
        </p:nvSpPr>
        <p:spPr>
          <a:xfrm>
            <a:off x="888274" y="277110"/>
            <a:ext cx="736745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600" b="1" dirty="0">
                <a:solidFill>
                  <a:srgbClr val="FF0000"/>
                </a:solidFill>
              </a:rPr>
              <a:t>Nejčastější chyby v Žádosti o platbu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A851290-C670-40EB-8EAB-F243D9ED2402}"/>
              </a:ext>
            </a:extLst>
          </p:cNvPr>
          <p:cNvSpPr txBox="1"/>
          <p:nvPr/>
        </p:nvSpPr>
        <p:spPr>
          <a:xfrm>
            <a:off x="530247" y="1144060"/>
            <a:ext cx="8083504" cy="4767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není doložena oddělená účetní evidence vztahující se k projektu (investice/</a:t>
            </a:r>
            <a:r>
              <a:rPr lang="cs-CZ" sz="1600" dirty="0" err="1"/>
              <a:t>neinvestice</a:t>
            </a:r>
            <a:r>
              <a:rPr lang="cs-CZ" sz="1600" dirty="0"/>
              <a:t>)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není doložena kopie smlouvy o zřízení bankovního účtu/čestné prohlášení dle přílohy č.32 Obecných pravidel (neexistence čísla účtu)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číslo bankovního účtu ze smlouvy s dodavatelem se neshoduje s číslem bankovního účtu uvedeným na faktuře 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stavební rozpočet – předložený soupis provedených prací nemá shodnou strukturu a formát jako smluvní rozpočet stavby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absence příloh k účetním dokladům: </a:t>
            </a:r>
          </a:p>
          <a:p>
            <a:pPr marL="971550" lvl="1" indent="-342900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objednávka/smlouva o dílo</a:t>
            </a:r>
          </a:p>
          <a:p>
            <a:pPr marL="971550" lvl="1" indent="-342900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předávací protokol/dodací list</a:t>
            </a:r>
          </a:p>
          <a:p>
            <a:pPr marL="971550" lvl="1" indent="-342900" algn="just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soupis provedených prací</a:t>
            </a:r>
          </a:p>
          <a:p>
            <a:pPr marL="971550" lvl="1" indent="-34290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400" dirty="0"/>
              <a:t>výpis z bankovního účtu o úhradě výdaje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k publicitě není doložená fotodokumentace</a:t>
            </a:r>
          </a:p>
          <a:p>
            <a:pPr marL="342900" lvl="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naplnění indikátorů nebývá doloženo relevantními dokumenty/fotodokumentací (vin auta)</a:t>
            </a:r>
          </a:p>
        </p:txBody>
      </p:sp>
    </p:spTree>
    <p:extLst>
      <p:ext uri="{BB962C8B-B14F-4D97-AF65-F5344CB8AC3E}">
        <p14:creationId xmlns:p14="http://schemas.microsoft.com/office/powerpoint/2010/main" val="18604704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465DC09-D0DC-4AAC-865B-6AEDD2B6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31E3C8-539A-4EDE-A247-48E2DD915742}"/>
              </a:ext>
            </a:extLst>
          </p:cNvPr>
          <p:cNvSpPr txBox="1"/>
          <p:nvPr/>
        </p:nvSpPr>
        <p:spPr>
          <a:xfrm>
            <a:off x="643459" y="297770"/>
            <a:ext cx="8194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600" b="1" dirty="0">
                <a:solidFill>
                  <a:srgbClr val="FF0000"/>
                </a:solidFill>
              </a:rPr>
              <a:t>Nejčastější chyby v SD-1 v Žádosti o platbu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A851290-C670-40EB-8EAB-F243D9ED2402}"/>
              </a:ext>
            </a:extLst>
          </p:cNvPr>
          <p:cNvSpPr txBox="1"/>
          <p:nvPr/>
        </p:nvSpPr>
        <p:spPr>
          <a:xfrm>
            <a:off x="534603" y="1245069"/>
            <a:ext cx="7935458" cy="4367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nesoulad mezi uvedenými úhradami faktur a doloženými úhradami faktur na základě výpisu z účtů</a:t>
            </a:r>
          </a:p>
          <a:p>
            <a:pPr marL="285750" lvl="1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vysvětlení k nezpůsobilým výdajům je možné uvést přímo v soupisce dokladů v poli „Popis výdaje“</a:t>
            </a:r>
          </a:p>
          <a:p>
            <a:pPr marL="285750" lvl="1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na fakturách neuvedeno registrační číslo projektu</a:t>
            </a:r>
          </a:p>
          <a:p>
            <a:pPr marL="285750" lvl="1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pole „číslo účetního dokladu v účetnictví“ – pro lepší přehlednost je ideální uvádět číslo faktury </a:t>
            </a:r>
          </a:p>
          <a:p>
            <a:pPr marL="285750" lvl="1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neuveden druh veřejné podpory – u každého výdaje na Soupisce dokladů</a:t>
            </a:r>
          </a:p>
          <a:p>
            <a:pPr marL="285750" lvl="1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nejsou vyplněna pole „Číslo smlouvy/objednávky, ke které se doklad vztahuje“ a „Číslo výběrového řízení, ke kterému se doklad vztahuje“</a:t>
            </a:r>
          </a:p>
          <a:p>
            <a:pPr marL="285750" lvl="1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pokud je příjemce povinen uveřejňovat smlouvy v registru smluv dle zákon č. 340/2015 Sb., do Soupisky dokladů vkládá hypertextový odkaz na příslušnou veřejnou zakázku</a:t>
            </a:r>
          </a:p>
        </p:txBody>
      </p:sp>
    </p:spTree>
    <p:extLst>
      <p:ext uri="{BB962C8B-B14F-4D97-AF65-F5344CB8AC3E}">
        <p14:creationId xmlns:p14="http://schemas.microsoft.com/office/powerpoint/2010/main" val="19429745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465DC09-D0DC-4AAC-865B-6AEDD2B6A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431E3C8-539A-4EDE-A247-48E2DD915742}"/>
              </a:ext>
            </a:extLst>
          </p:cNvPr>
          <p:cNvSpPr txBox="1"/>
          <p:nvPr/>
        </p:nvSpPr>
        <p:spPr>
          <a:xfrm>
            <a:off x="309153" y="288499"/>
            <a:ext cx="819476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600" b="1" dirty="0">
                <a:solidFill>
                  <a:srgbClr val="FF0000"/>
                </a:solidFill>
              </a:rPr>
              <a:t>Postup kontroly ŽoP a ZoR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A851290-C670-40EB-8EAB-F243D9ED2402}"/>
              </a:ext>
            </a:extLst>
          </p:cNvPr>
          <p:cNvSpPr txBox="1"/>
          <p:nvPr/>
        </p:nvSpPr>
        <p:spPr>
          <a:xfrm>
            <a:off x="309153" y="1571881"/>
            <a:ext cx="8604069" cy="36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34290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600" dirty="0"/>
          </a:p>
        </p:txBody>
      </p:sp>
      <p:graphicFrame>
        <p:nvGraphicFramePr>
          <p:cNvPr id="8" name="Zástupný symbol pro obsah 7">
            <a:extLst>
              <a:ext uri="{FF2B5EF4-FFF2-40B4-BE49-F238E27FC236}">
                <a16:creationId xmlns:a16="http://schemas.microsoft.com/office/drawing/2014/main" id="{E1936760-3611-46A1-A21E-7B98CD9760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946698"/>
              </p:ext>
            </p:extLst>
          </p:nvPr>
        </p:nvGraphicFramePr>
        <p:xfrm>
          <a:off x="535577" y="855081"/>
          <a:ext cx="8072845" cy="514783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401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2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1064">
                <a:tc>
                  <a:txBody>
                    <a:bodyPr/>
                    <a:lstStyle/>
                    <a:p>
                      <a:r>
                        <a:rPr lang="cs-CZ" sz="1200" dirty="0"/>
                        <a:t>Činnost</a:t>
                      </a: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Max. počet pracovních dnů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Max. počet </a:t>
                      </a:r>
                      <a:r>
                        <a:rPr lang="cs-CZ" sz="1200" u="sng" dirty="0">
                          <a:effectLst/>
                        </a:rPr>
                        <a:t>kalendářních dnů </a:t>
                      </a:r>
                      <a:r>
                        <a:rPr lang="cs-CZ" sz="1200" dirty="0">
                          <a:effectLst/>
                        </a:rPr>
                        <a:t>od předložení ŽoP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Předložení </a:t>
                      </a:r>
                      <a:r>
                        <a:rPr lang="cs-CZ" sz="1200" dirty="0" err="1">
                          <a:effectLst/>
                        </a:rPr>
                        <a:t>ŽoP</a:t>
                      </a:r>
                      <a:r>
                        <a:rPr lang="cs-CZ" sz="1200" dirty="0">
                          <a:effectLst/>
                        </a:rPr>
                        <a:t> na CRR od ukončení etapy. 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__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337">
                <a:tc gridSpan="3"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cs-CZ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4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Administrativní ověření ŽoP na CRR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60</a:t>
                      </a:r>
                    </a:p>
                  </a:txBody>
                  <a:tcPr marL="48941" marR="48941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21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Příjemce může být v průběhu administrativního ověření </a:t>
                      </a:r>
                      <a:r>
                        <a:rPr lang="cs-CZ" sz="1200" b="0" dirty="0" err="1">
                          <a:effectLst/>
                        </a:rPr>
                        <a:t>ZoR</a:t>
                      </a:r>
                      <a:r>
                        <a:rPr lang="cs-CZ" sz="1200" b="0" dirty="0">
                          <a:effectLst/>
                        </a:rPr>
                        <a:t> a </a:t>
                      </a:r>
                      <a:r>
                        <a:rPr lang="cs-CZ" sz="1200" b="0" dirty="0" err="1">
                          <a:effectLst/>
                        </a:rPr>
                        <a:t>ŽoP</a:t>
                      </a:r>
                      <a:r>
                        <a:rPr lang="cs-CZ" sz="1200" b="0" dirty="0">
                          <a:effectLst/>
                        </a:rPr>
                        <a:t> vyzván k doplnění </a:t>
                      </a:r>
                      <a:r>
                        <a:rPr lang="cs-CZ" sz="1200" b="0" dirty="0" err="1">
                          <a:effectLst/>
                        </a:rPr>
                        <a:t>ZoR</a:t>
                      </a:r>
                      <a:r>
                        <a:rPr lang="cs-CZ" sz="1200" b="0" dirty="0">
                          <a:effectLst/>
                        </a:rPr>
                        <a:t> a </a:t>
                      </a:r>
                      <a:r>
                        <a:rPr lang="cs-CZ" sz="1200" b="0" dirty="0" err="1">
                          <a:effectLst/>
                        </a:rPr>
                        <a:t>ŽoP</a:t>
                      </a:r>
                      <a:r>
                        <a:rPr lang="cs-CZ" sz="1200" b="0" dirty="0">
                          <a:effectLst/>
                        </a:rPr>
                        <a:t> (maximální lhůta k doplnění je stanovena v zaslané výzvě); </a:t>
                      </a: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 výzev zasílaných příjemci k doplnění je neomezený, nicméně celková lhůta k doplnění nesmí ze strany příjemce překročit 20 pracovních dnů (příjemce si</a:t>
                      </a:r>
                      <a:r>
                        <a:rPr lang="cs-CZ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může</a:t>
                      </a:r>
                      <a:r>
                        <a:rPr lang="cs-CZ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požádat o prodloužení lhůty o 10 pracovních dnů - celková lhůta nesmí překročit 30 pracovních dnů). </a:t>
                      </a:r>
                    </a:p>
                  </a:txBody>
                  <a:tcPr marL="48941" marR="4894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7000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Schválení </a:t>
                      </a:r>
                      <a:r>
                        <a:rPr lang="cs-CZ" sz="1200" b="0" dirty="0" err="1">
                          <a:effectLst/>
                        </a:rPr>
                        <a:t>ŽoP</a:t>
                      </a:r>
                      <a:r>
                        <a:rPr lang="cs-CZ" sz="1200" b="0" dirty="0">
                          <a:effectLst/>
                        </a:rPr>
                        <a:t> v 1. stupni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b="0" dirty="0">
                          <a:effectLst/>
                        </a:rPr>
                        <a:t>u průběžné </a:t>
                      </a:r>
                      <a:r>
                        <a:rPr lang="cs-CZ" sz="1200" b="0" dirty="0" err="1">
                          <a:effectLst/>
                        </a:rPr>
                        <a:t>ŽoP</a:t>
                      </a:r>
                      <a:r>
                        <a:rPr lang="cs-CZ" sz="1200" b="0" dirty="0">
                          <a:effectLst/>
                        </a:rPr>
                        <a:t> nastavení stavu PP37 – „Projekt v plné (fyzické i finanční) realizaci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200" b="0" dirty="0">
                          <a:effectLst/>
                        </a:rPr>
                        <a:t>u závěrečné </a:t>
                      </a:r>
                      <a:r>
                        <a:rPr lang="cs-CZ" sz="1200" b="0" dirty="0" err="1">
                          <a:effectLst/>
                        </a:rPr>
                        <a:t>ŽoP</a:t>
                      </a:r>
                      <a:r>
                        <a:rPr lang="cs-CZ" sz="1200" b="0" dirty="0">
                          <a:effectLst/>
                        </a:rPr>
                        <a:t> nastavení stavu PP40 – „Projekt fyzicky ukončen“</a:t>
                      </a:r>
                      <a:endParaRPr lang="cs-CZ" sz="12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941" marR="4894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3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Administrativní ověření </a:t>
                      </a:r>
                      <a:r>
                        <a:rPr lang="cs-CZ" sz="1200" dirty="0" err="1">
                          <a:effectLst/>
                        </a:rPr>
                        <a:t>ŽoP</a:t>
                      </a:r>
                      <a:r>
                        <a:rPr lang="cs-CZ" sz="1200" dirty="0">
                          <a:effectLst/>
                        </a:rPr>
                        <a:t> na MMR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80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37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Schválení </a:t>
                      </a:r>
                      <a:r>
                        <a:rPr lang="cs-CZ" sz="1200" b="0" dirty="0" err="1">
                          <a:effectLst/>
                        </a:rPr>
                        <a:t>ŽoP</a:t>
                      </a:r>
                      <a:r>
                        <a:rPr lang="cs-CZ" sz="1200" b="0" dirty="0">
                          <a:effectLst/>
                        </a:rPr>
                        <a:t> v 2. stupni – příjemce je informován depeší o ukončení kontroly </a:t>
                      </a:r>
                      <a:r>
                        <a:rPr lang="cs-CZ" sz="1200" b="0" dirty="0" err="1">
                          <a:effectLst/>
                        </a:rPr>
                        <a:t>ŽoP</a:t>
                      </a:r>
                      <a:endParaRPr lang="cs-CZ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018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Bezprostředně se schválením </a:t>
                      </a:r>
                      <a:r>
                        <a:rPr lang="cs-CZ" sz="1200" b="0" dirty="0" err="1">
                          <a:effectLst/>
                        </a:rPr>
                        <a:t>ŽoP</a:t>
                      </a:r>
                      <a:r>
                        <a:rPr lang="cs-CZ" sz="1200" b="0" dirty="0">
                          <a:effectLst/>
                        </a:rPr>
                        <a:t> v 2. stupni je vystaven Pokyn k platbě, který je uložen do příloh žádosti o platbu.</a:t>
                      </a:r>
                      <a:endParaRPr lang="cs-CZ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6337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294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Proplacení na účet příjemce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10 pracovních dnů od předání Pokynu k platbě na OÚFS</a:t>
                      </a: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2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Maximální lhůta pro administraci žádosti o platbu a proplacení</a:t>
                      </a:r>
                      <a:endParaRPr lang="cs-CZ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strike="noStrike" dirty="0">
                          <a:effectLst/>
                        </a:rPr>
                        <a:t>90 </a:t>
                      </a:r>
                      <a:endParaRPr lang="cs-CZ" sz="1200" strike="noStrike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37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U závěrečné </a:t>
                      </a:r>
                      <a:r>
                        <a:rPr lang="cs-CZ" sz="1200" dirty="0" err="1">
                          <a:effectLst/>
                        </a:rPr>
                        <a:t>ŽoP</a:t>
                      </a:r>
                      <a:r>
                        <a:rPr lang="cs-CZ" sz="1200" dirty="0">
                          <a:effectLst/>
                        </a:rPr>
                        <a:t> – nastavení stavu PP41 – „Projekt finančně ukončen ze strany ŘO“</a:t>
                      </a:r>
                      <a:endParaRPr lang="cs-CZ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372"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dirty="0">
                          <a:effectLst/>
                        </a:rPr>
                        <a:t>Následující den po datu nastavení stavu PP41 </a:t>
                      </a:r>
                      <a:r>
                        <a:rPr lang="cs-CZ" sz="1200" b="0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začíná</a:t>
                      </a:r>
                      <a:r>
                        <a:rPr lang="cs-CZ" sz="1200" b="0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cs-CZ" sz="1200" b="0" dirty="0">
                          <a:effectLst/>
                        </a:rPr>
                        <a:t>pětiletá doba udržitelnosti projektu.</a:t>
                      </a:r>
                      <a:endParaRPr lang="cs-CZ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941" marR="48941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538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0794A6-1FF5-40EB-9980-98F44D24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DD0722-76AB-4F4B-9520-82006C9143B5}"/>
              </a:ext>
            </a:extLst>
          </p:cNvPr>
          <p:cNvSpPr txBox="1"/>
          <p:nvPr/>
        </p:nvSpPr>
        <p:spPr>
          <a:xfrm>
            <a:off x="2286000" y="289300"/>
            <a:ext cx="457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600" b="1" dirty="0">
                <a:solidFill>
                  <a:srgbClr val="FF0000"/>
                </a:solidFill>
              </a:rPr>
              <a:t>Udržitelnost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7EBEA80-C7FF-49E9-9811-3A3E82C5911F}"/>
              </a:ext>
            </a:extLst>
          </p:cNvPr>
          <p:cNvSpPr txBox="1"/>
          <p:nvPr/>
        </p:nvSpPr>
        <p:spPr>
          <a:xfrm>
            <a:off x="570540" y="916582"/>
            <a:ext cx="8002919" cy="502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Udržitelnost je doba, po kterou příjemce musí zachovat výstupy projektu včetně indikátorů.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Doba udržitelnosti je stanovená na pět let od provedení poslední platby příjemci ze strany ŘO IROP, tzn. následující den po datu nastavení centrálního stavu PP41 – „Projekt finančně ukončen ze strany ŘO“ v MS2014+. V této chvíli se vygeneruje plán Zpráv o udržitelnosti. CRR příjemce informuje o zahájení doby udržitelnosti.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V 1. zprávě o udržitelnosti příjemce dokládá tyto dokumenty (pokud již nebyly předloženy v rámci ZoR nebo ŽoP):</a:t>
            </a:r>
          </a:p>
          <a:p>
            <a:pPr marL="914400" lvl="1" indent="-457200" algn="just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600" b="0" dirty="0">
                <a:solidFill>
                  <a:schemeClr val="tx1"/>
                </a:solidFill>
              </a:rPr>
              <a:t>doložení publicity – stálá pamětní deska (pokud je požadována)</a:t>
            </a:r>
          </a:p>
          <a:p>
            <a:pPr marL="914400" lvl="1" indent="-457200" algn="just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600" b="0" dirty="0">
                <a:solidFill>
                  <a:schemeClr val="tx1"/>
                </a:solidFill>
              </a:rPr>
              <a:t>kolaudační souhlas – v případě rozhodnutí o povolení k předčasnému užívání stavby nebo v případě rozhodnutí o povolení zkušebního provozu před vydáním kolaudačního souhlasu</a:t>
            </a:r>
          </a:p>
          <a:p>
            <a:pPr marL="914400" lvl="1" indent="-457200" algn="just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600" b="0" dirty="0">
                <a:solidFill>
                  <a:schemeClr val="tx1"/>
                </a:solidFill>
              </a:rPr>
              <a:t>případně další dokumenty uvedené ve Specifických pravidlech které dokládají naplnění indikátorů</a:t>
            </a:r>
          </a:p>
          <a:p>
            <a:pPr lvl="1" algn="just">
              <a:spcBef>
                <a:spcPts val="264"/>
              </a:spcBef>
              <a:spcAft>
                <a:spcPts val="200"/>
              </a:spcAft>
            </a:pPr>
            <a:endParaRPr lang="cs-CZ" sz="1600" b="0" dirty="0">
              <a:solidFill>
                <a:schemeClr val="tx1"/>
              </a:solidFill>
            </a:endParaRPr>
          </a:p>
          <a:p>
            <a:pPr algn="just"/>
            <a:r>
              <a:rPr lang="cs-CZ" sz="1600" b="1" dirty="0"/>
              <a:t>Zprávy o udržitelnosti projektu </a:t>
            </a:r>
            <a:r>
              <a:rPr lang="cs-CZ" sz="1600" dirty="0"/>
              <a:t>příjemce předkládá: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každoročně po dobu 5 let a to vždy do 10. pracovního dne po uplynutí dalšího roku</a:t>
            </a:r>
          </a:p>
        </p:txBody>
      </p:sp>
    </p:spTree>
    <p:extLst>
      <p:ext uri="{BB962C8B-B14F-4D97-AF65-F5344CB8AC3E}">
        <p14:creationId xmlns:p14="http://schemas.microsoft.com/office/powerpoint/2010/main" val="32658337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0794A6-1FF5-40EB-9980-98F44D24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DD0722-76AB-4F4B-9520-82006C9143B5}"/>
              </a:ext>
            </a:extLst>
          </p:cNvPr>
          <p:cNvSpPr txBox="1"/>
          <p:nvPr/>
        </p:nvSpPr>
        <p:spPr>
          <a:xfrm>
            <a:off x="2286000" y="285854"/>
            <a:ext cx="4572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600" b="1" dirty="0">
                <a:solidFill>
                  <a:srgbClr val="FF0000"/>
                </a:solidFill>
              </a:rPr>
              <a:t>Fyzická kontrola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7EBEA80-C7FF-49E9-9811-3A3E82C5911F}"/>
              </a:ext>
            </a:extLst>
          </p:cNvPr>
          <p:cNvSpPr txBox="1"/>
          <p:nvPr/>
        </p:nvSpPr>
        <p:spPr>
          <a:xfrm>
            <a:off x="570540" y="1449996"/>
            <a:ext cx="8002919" cy="3609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/>
              <a:t>Interim fyzická kontrola</a:t>
            </a:r>
          </a:p>
          <a:p>
            <a:pPr marL="914400" lvl="1" indent="-285750" algn="just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600" b="0" dirty="0">
                <a:solidFill>
                  <a:schemeClr val="tx1"/>
                </a:solidFill>
              </a:rPr>
              <a:t>Na základě výsledků administrativního ověření ZoR a ŽoP nebo analýzy rizik může CRR provést monitorovací návštěvu, veřejnosprávní administrativní kontrolu nebo veřejnosprávní kontrolu na místě realizace projektu. </a:t>
            </a:r>
          </a:p>
          <a:p>
            <a:pPr marL="628650" lvl="1" algn="just">
              <a:spcBef>
                <a:spcPts val="264"/>
              </a:spcBef>
              <a:spcAft>
                <a:spcPts val="200"/>
              </a:spcAft>
            </a:pPr>
            <a:endParaRPr lang="cs-CZ" sz="1600" b="0" dirty="0">
              <a:solidFill>
                <a:schemeClr val="tx1"/>
              </a:solidFill>
            </a:endParaRPr>
          </a:p>
          <a:p>
            <a:pPr marL="285750" lvl="1" indent="-285750" algn="just">
              <a:spcBef>
                <a:spcPct val="200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Ex - post fyzická kontrola</a:t>
            </a:r>
          </a:p>
          <a:p>
            <a:pPr marL="914400" lvl="1" indent="-285750" algn="just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600" b="0" dirty="0">
                <a:solidFill>
                  <a:schemeClr val="tx1"/>
                </a:solidFill>
              </a:rPr>
              <a:t>Provádí se v období udržitelnosti, tj. v období pěti let od ukončení financování projektu ze strany ŘO. Typy kontrol v období udržitelnosti jsou monitorovací návštěva, administrativní ověření nebo veřejnosprávní kontrola.</a:t>
            </a:r>
          </a:p>
          <a:p>
            <a:pPr algn="just"/>
            <a:endParaRPr lang="cs-CZ" sz="1600" dirty="0"/>
          </a:p>
          <a:p>
            <a:pPr marL="0" lvl="1" indent="0" algn="just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sz="1600" b="0" dirty="0">
                <a:solidFill>
                  <a:schemeClr val="tx1"/>
                </a:solidFill>
              </a:rPr>
              <a:t>U každého projektu by měla být uskutečněna fyzická kontrola buď v průběhu realizace projektu nebo během jeho udržitelnosti.</a:t>
            </a:r>
          </a:p>
        </p:txBody>
      </p:sp>
    </p:spTree>
    <p:extLst>
      <p:ext uri="{BB962C8B-B14F-4D97-AF65-F5344CB8AC3E}">
        <p14:creationId xmlns:p14="http://schemas.microsoft.com/office/powerpoint/2010/main" val="5211573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20794A6-1FF5-40EB-9980-98F44D24B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DD0722-76AB-4F4B-9520-82006C9143B5}"/>
              </a:ext>
            </a:extLst>
          </p:cNvPr>
          <p:cNvSpPr txBox="1"/>
          <p:nvPr/>
        </p:nvSpPr>
        <p:spPr>
          <a:xfrm>
            <a:off x="1362891" y="268436"/>
            <a:ext cx="641821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2600" b="1" dirty="0">
                <a:solidFill>
                  <a:srgbClr val="FF0000"/>
                </a:solidFill>
              </a:rPr>
              <a:t>Podklady k tvorbě ŽoP a ZoR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7EBEA80-C7FF-49E9-9811-3A3E82C5911F}"/>
              </a:ext>
            </a:extLst>
          </p:cNvPr>
          <p:cNvSpPr txBox="1"/>
          <p:nvPr/>
        </p:nvSpPr>
        <p:spPr>
          <a:xfrm>
            <a:off x="570540" y="1449996"/>
            <a:ext cx="8002919" cy="3401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Obecná pravidla pro žadatele a příjemce včetně příloh</a:t>
            </a:r>
          </a:p>
          <a:p>
            <a:pPr algn="just"/>
            <a:endParaRPr lang="cs-CZ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Příloha Obecných pravidel pro žadatele a příjemce č. 26 :</a:t>
            </a:r>
          </a:p>
          <a:p>
            <a:pPr marL="1085850" lvl="1" indent="-457200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600" b="0" dirty="0">
                <a:solidFill>
                  <a:srgbClr val="FF0000"/>
                </a:solidFill>
              </a:rPr>
              <a:t>Postup pro vyplňování zjednodušené žádosti o platbu a Zprávy o realizaci v MS2014+</a:t>
            </a:r>
          </a:p>
          <a:p>
            <a:pPr marL="628650" lvl="1" algn="just">
              <a:lnSpc>
                <a:spcPct val="80000"/>
              </a:lnSpc>
              <a:spcBef>
                <a:spcPts val="264"/>
              </a:spcBef>
              <a:spcAft>
                <a:spcPts val="200"/>
              </a:spcAft>
            </a:pPr>
            <a:endParaRPr lang="cs-CZ" sz="1600" b="0" dirty="0">
              <a:solidFill>
                <a:srgbClr val="FF0000"/>
              </a:solidFill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Příloha Obecných pravidel č. 35 </a:t>
            </a:r>
          </a:p>
          <a:p>
            <a:pPr marL="1087200" lvl="1" indent="-342900" algn="just">
              <a:spcBef>
                <a:spcPts val="264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cs-CZ" sz="1600" b="0" dirty="0">
                <a:solidFill>
                  <a:srgbClr val="FF0000"/>
                </a:solidFill>
              </a:rPr>
              <a:t>Postup pro práci s modulem veřejné zakázky</a:t>
            </a:r>
          </a:p>
          <a:p>
            <a:pPr marL="744300" lvl="1" algn="just">
              <a:spcBef>
                <a:spcPts val="264"/>
              </a:spcBef>
              <a:spcAft>
                <a:spcPts val="200"/>
              </a:spcAft>
            </a:pPr>
            <a:endParaRPr lang="cs-CZ" sz="1600" b="0" dirty="0">
              <a:solidFill>
                <a:srgbClr val="FF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Specifická pravidla pro žadatele a příjemce pro příslušnou výzvu (62. a 101. výzva).</a:t>
            </a:r>
          </a:p>
          <a:p>
            <a:pPr algn="just"/>
            <a:endParaRPr lang="cs-CZ" sz="16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600" dirty="0"/>
              <a:t>Rozhodnutí o poskytnutí dotace/Stanovení výdajů včetně Podmínek</a:t>
            </a:r>
          </a:p>
        </p:txBody>
      </p:sp>
    </p:spTree>
    <p:extLst>
      <p:ext uri="{BB962C8B-B14F-4D97-AF65-F5344CB8AC3E}">
        <p14:creationId xmlns:p14="http://schemas.microsoft.com/office/powerpoint/2010/main" val="179580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8F12B2A-97E4-2C43-8325-B08A28FC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438C0C9-9787-9242-8582-8935FAF917D8}"/>
              </a:ext>
            </a:extLst>
          </p:cNvPr>
          <p:cNvSpPr txBox="1">
            <a:spLocks/>
          </p:cNvSpPr>
          <p:nvPr/>
        </p:nvSpPr>
        <p:spPr>
          <a:xfrm>
            <a:off x="683568" y="1155583"/>
            <a:ext cx="7900624" cy="4546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S platností od 22. 8. 2017 je v systému aktivní samostatný modul Veřejné zakázky (v levém menu v části Informování o realizaci).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Přes modul VZ probíhá veškerá administrace VZ na straně žadatele/příjemce, včetně založení nového VZ, podávání změn na existujících VZ, zasílání dokumentace apod. </a:t>
            </a:r>
          </a:p>
          <a:p>
            <a:pPr algn="just"/>
            <a:endParaRPr lang="cs-CZ" sz="16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cs-CZ" sz="1600" dirty="0"/>
              <a:t>Modul Veřejných zakázek již není nedílnou součástí Žádosti o změnu, resp. Zprávy o realizaci.</a:t>
            </a:r>
          </a:p>
          <a:p>
            <a:pPr algn="just"/>
            <a:endParaRPr lang="cs-CZ" sz="1600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cs-CZ" sz="1600" dirty="0"/>
              <a:t>Změny na modulu Veřejné zakázky mohou probíhat nezávisle na další administraci projektu</a:t>
            </a:r>
          </a:p>
          <a:p>
            <a:pPr marL="914400" lvl="1" indent="-285750" algn="just">
              <a:spcBef>
                <a:spcPts val="0"/>
              </a:spcBef>
              <a:buFont typeface="Arial" pitchFamily="34" charset="0"/>
              <a:buChar char="•"/>
            </a:pPr>
            <a:r>
              <a:rPr lang="cs-CZ" sz="1600" b="0" dirty="0">
                <a:solidFill>
                  <a:schemeClr val="tx1"/>
                </a:solidFill>
              </a:rPr>
              <a:t> pokud se změna týká změny smlouvy/dodatku s pozměněným harmonogramem, finančním plánem apod., je nutné podat zároveň ŽoZ.</a:t>
            </a:r>
          </a:p>
          <a:p>
            <a:pPr lvl="1" indent="0" algn="just">
              <a:spcBef>
                <a:spcPts val="0"/>
              </a:spcBef>
              <a:buNone/>
            </a:pPr>
            <a:endParaRPr lang="cs-CZ" sz="1600" b="0" dirty="0">
              <a:solidFill>
                <a:schemeClr val="tx1"/>
              </a:solidFill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cs-CZ" sz="1600" dirty="0"/>
              <a:t>Na soupisku </a:t>
            </a:r>
            <a:r>
              <a:rPr lang="cs-CZ" sz="1600" b="1" dirty="0"/>
              <a:t>žádosti o platbu </a:t>
            </a:r>
            <a:r>
              <a:rPr lang="cs-CZ" sz="1600" dirty="0"/>
              <a:t>bude možné navázat VZ od stavu VZ „Zahájena“.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135655-E394-5840-A990-731AB244CD14}"/>
              </a:ext>
            </a:extLst>
          </p:cNvPr>
          <p:cNvSpPr txBox="1">
            <a:spLocks/>
          </p:cNvSpPr>
          <p:nvPr/>
        </p:nvSpPr>
        <p:spPr>
          <a:xfrm>
            <a:off x="1127928" y="343690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 Veřejných zakázek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040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81CD06E-30C7-0F4B-9F7B-A86A3F339833}"/>
              </a:ext>
            </a:extLst>
          </p:cNvPr>
          <p:cNvSpPr txBox="1">
            <a:spLocks/>
          </p:cNvSpPr>
          <p:nvPr/>
        </p:nvSpPr>
        <p:spPr>
          <a:xfrm>
            <a:off x="104503" y="1405877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Děkujeme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4488145-0DA3-407F-85F1-30ACC2721D16}"/>
              </a:ext>
            </a:extLst>
          </p:cNvPr>
          <p:cNvSpPr txBox="1"/>
          <p:nvPr/>
        </p:nvSpPr>
        <p:spPr>
          <a:xfrm>
            <a:off x="1391423" y="2808582"/>
            <a:ext cx="338958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Ing. Markéta Růžičková</a:t>
            </a:r>
          </a:p>
          <a:p>
            <a:r>
              <a:rPr lang="cs-CZ" sz="1600" dirty="0">
                <a:solidFill>
                  <a:schemeClr val="bg1"/>
                </a:solidFill>
              </a:rPr>
              <a:t>Územní odbor IROP pro Středočeský kraj </a:t>
            </a:r>
          </a:p>
          <a:p>
            <a:r>
              <a:rPr lang="cs-CZ" sz="1600" dirty="0">
                <a:solidFill>
                  <a:schemeClr val="bg1"/>
                </a:solidFill>
              </a:rPr>
              <a:t>Manažer projektu - Oddělení realizace</a:t>
            </a:r>
          </a:p>
          <a:p>
            <a:r>
              <a:rPr lang="cs-CZ" sz="1600" dirty="0">
                <a:solidFill>
                  <a:schemeClr val="bg1"/>
                </a:solidFill>
              </a:rPr>
              <a:t>Telefon: 225 855 364</a:t>
            </a:r>
          </a:p>
          <a:p>
            <a:r>
              <a:rPr lang="cs-CZ" sz="1600" dirty="0">
                <a:solidFill>
                  <a:schemeClr val="bg1"/>
                </a:solidFill>
              </a:rPr>
              <a:t>Mobil: 725 793 622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E-mail: marketa.ruzickova@crr.cz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B35DE5B-49AF-4B95-AD41-CA7C36D24D6E}"/>
              </a:ext>
            </a:extLst>
          </p:cNvPr>
          <p:cNvSpPr txBox="1"/>
          <p:nvPr/>
        </p:nvSpPr>
        <p:spPr>
          <a:xfrm>
            <a:off x="5016135" y="2834495"/>
            <a:ext cx="348537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</a:rPr>
              <a:t>Ing. Alice Adámková</a:t>
            </a:r>
          </a:p>
          <a:p>
            <a:r>
              <a:rPr lang="cs-CZ" sz="1600" dirty="0">
                <a:solidFill>
                  <a:schemeClr val="bg1"/>
                </a:solidFill>
              </a:rPr>
              <a:t>Územní odbor IROP pro Středočeský kraj</a:t>
            </a:r>
          </a:p>
          <a:p>
            <a:r>
              <a:rPr lang="cs-CZ" sz="1600" dirty="0">
                <a:solidFill>
                  <a:schemeClr val="bg1"/>
                </a:solidFill>
              </a:rPr>
              <a:t>Administrátor monitorovacího systému</a:t>
            </a:r>
          </a:p>
          <a:p>
            <a:r>
              <a:rPr lang="cs-CZ" sz="1600" dirty="0">
                <a:solidFill>
                  <a:schemeClr val="bg1"/>
                </a:solidFill>
              </a:rPr>
              <a:t>Telefon: 225 855 358 </a:t>
            </a:r>
          </a:p>
          <a:p>
            <a:r>
              <a:rPr lang="cs-CZ" sz="1600" dirty="0">
                <a:solidFill>
                  <a:schemeClr val="bg1"/>
                </a:solidFill>
              </a:rPr>
              <a:t>Mobil: 703 484 780</a:t>
            </a:r>
            <a:br>
              <a:rPr lang="cs-CZ" sz="1600" dirty="0">
                <a:solidFill>
                  <a:schemeClr val="bg1"/>
                </a:solidFill>
              </a:rPr>
            </a:br>
            <a:r>
              <a:rPr lang="cs-CZ" sz="1600" dirty="0">
                <a:solidFill>
                  <a:schemeClr val="bg1"/>
                </a:solidFill>
              </a:rPr>
              <a:t>E-mail: alice.adamkova@crr.cz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FFB8D66-3957-4257-A6E2-0F279D707A47}"/>
              </a:ext>
            </a:extLst>
          </p:cNvPr>
          <p:cNvSpPr txBox="1"/>
          <p:nvPr/>
        </p:nvSpPr>
        <p:spPr>
          <a:xfrm>
            <a:off x="709747" y="5743914"/>
            <a:ext cx="861277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000" dirty="0">
                <a:solidFill>
                  <a:schemeClr val="bg1"/>
                </a:solidFill>
              </a:rPr>
              <a:t>Centrum pro regionální rozvoj České republiky	U Nákladového nádraží 3144/4, 130 00 Praha 3	tel.:+420 225 855 321	www.crr.cz</a:t>
            </a:r>
            <a:endParaRPr lang="cs-CZ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8F12B2A-97E4-2C43-8325-B08A28FC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438C0C9-9787-9242-8582-8935FAF917D8}"/>
              </a:ext>
            </a:extLst>
          </p:cNvPr>
          <p:cNvSpPr txBox="1">
            <a:spLocks/>
          </p:cNvSpPr>
          <p:nvPr/>
        </p:nvSpPr>
        <p:spPr>
          <a:xfrm>
            <a:off x="683568" y="1087466"/>
            <a:ext cx="7909333" cy="476494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Průběžná ZoR projektu (= Zpráva o realizaci)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Průběžná ZoR se předkládá po ukončení první a všech průběžných etap u </a:t>
            </a:r>
            <a:r>
              <a:rPr lang="cs-CZ" dirty="0" err="1"/>
              <a:t>víceetapového</a:t>
            </a:r>
            <a:r>
              <a:rPr lang="cs-CZ" dirty="0"/>
              <a:t> projektu.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cs-CZ" b="1" dirty="0"/>
              <a:t>Zpráva o realizaci u </a:t>
            </a:r>
            <a:r>
              <a:rPr lang="cs-CZ" b="1" dirty="0" err="1"/>
              <a:t>jednoetapového</a:t>
            </a:r>
            <a:r>
              <a:rPr lang="cs-CZ" b="1" dirty="0"/>
              <a:t> projektu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Zpráva pokrývá celé období realizace projektu.</a:t>
            </a:r>
            <a:endParaRPr lang="cs-CZ" sz="2000" dirty="0"/>
          </a:p>
          <a:p>
            <a:endParaRPr lang="pl-PL" b="1" dirty="0"/>
          </a:p>
          <a:p>
            <a:r>
              <a:rPr lang="pl-PL" b="1" dirty="0"/>
              <a:t>Závěrečná ZoR za poslední etapu projektu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Zpráva za poslední etapu, pokrývá období od poslední Průběžné ZoR projektu do podání této zprávy.</a:t>
            </a:r>
            <a:endParaRPr lang="cs-CZ" sz="2000" dirty="0"/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Závěrečná ZoR projektu má stejnou strukturu jako Průběžná ZoR projektu. </a:t>
            </a:r>
            <a:endParaRPr lang="cs-CZ" sz="2000" dirty="0"/>
          </a:p>
          <a:p>
            <a:endParaRPr lang="cs-CZ" dirty="0"/>
          </a:p>
          <a:p>
            <a:r>
              <a:rPr lang="pl-PL" dirty="0"/>
              <a:t>Závěrečná</a:t>
            </a:r>
            <a:r>
              <a:rPr lang="pl-PL" b="1" dirty="0"/>
              <a:t> ZoR za celé období realizace projektu</a:t>
            </a:r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Zpráva je povinná pro investiční projekty s objemem celkových způsobilých výdajů nad 100 mil. Kč podle právního aktu.</a:t>
            </a:r>
            <a:endParaRPr lang="cs-CZ" sz="2000" dirty="0"/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Zpráva pokrývá celé období realizace projektu.</a:t>
            </a:r>
            <a:endParaRPr lang="cs-CZ" sz="2000" dirty="0"/>
          </a:p>
          <a:p>
            <a:pPr marL="285750" indent="-2857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Příjemce podávající Závěrečnou ZoR za celé období realizace projektu nepředkládá Závěrečnou ZoR za poslední etapu projektu.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135655-E394-5840-A990-731AB244CD14}"/>
              </a:ext>
            </a:extLst>
          </p:cNvPr>
          <p:cNvSpPr txBox="1">
            <a:spLocks/>
          </p:cNvSpPr>
          <p:nvPr/>
        </p:nvSpPr>
        <p:spPr>
          <a:xfrm>
            <a:off x="1200998" y="329568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Typy zprávy o realizaci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773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8F12B2A-97E4-2C43-8325-B08A28FC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438C0C9-9787-9242-8582-8935FAF917D8}"/>
              </a:ext>
            </a:extLst>
          </p:cNvPr>
          <p:cNvSpPr txBox="1">
            <a:spLocks/>
          </p:cNvSpPr>
          <p:nvPr/>
        </p:nvSpPr>
        <p:spPr>
          <a:xfrm>
            <a:off x="1127928" y="1493240"/>
            <a:ext cx="7158441" cy="4546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135655-E394-5840-A990-731AB244CD14}"/>
              </a:ext>
            </a:extLst>
          </p:cNvPr>
          <p:cNvSpPr txBox="1">
            <a:spLocks/>
          </p:cNvSpPr>
          <p:nvPr/>
        </p:nvSpPr>
        <p:spPr>
          <a:xfrm>
            <a:off x="1220933" y="354975"/>
            <a:ext cx="6702133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Založení nové ZoR / 1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4217FB-11BF-4D88-A74C-476E7FE5B4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571" y="1410171"/>
            <a:ext cx="2590800" cy="2600325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26251FB-F420-42CB-9DE4-BF0A0DD5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666" y="2710333"/>
            <a:ext cx="2315928" cy="130534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62E5462-81C3-4D62-8B70-84636A68347B}"/>
              </a:ext>
            </a:extLst>
          </p:cNvPr>
          <p:cNvSpPr txBox="1"/>
          <p:nvPr/>
        </p:nvSpPr>
        <p:spPr>
          <a:xfrm>
            <a:off x="1172571" y="4532829"/>
            <a:ext cx="71137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V případě, že se v levém menu záložka </a:t>
            </a:r>
            <a:r>
              <a:rPr lang="cs-CZ" sz="1600" b="1" dirty="0"/>
              <a:t>Zprávy o realizaci</a:t>
            </a:r>
            <a:r>
              <a:rPr lang="cs-CZ" sz="1600" dirty="0"/>
              <a:t> nezobrazuje, není možné vytvořit novou ZOR a je nutno se obrátit na manažera projektu, aby vygeneroval plán ZOR.</a:t>
            </a:r>
          </a:p>
        </p:txBody>
      </p:sp>
    </p:spTree>
    <p:extLst>
      <p:ext uri="{BB962C8B-B14F-4D97-AF65-F5344CB8AC3E}">
        <p14:creationId xmlns:p14="http://schemas.microsoft.com/office/powerpoint/2010/main" val="189057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8F12B2A-97E4-2C43-8325-B08A28FC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438C0C9-9787-9242-8582-8935FAF917D8}"/>
              </a:ext>
            </a:extLst>
          </p:cNvPr>
          <p:cNvSpPr txBox="1">
            <a:spLocks/>
          </p:cNvSpPr>
          <p:nvPr/>
        </p:nvSpPr>
        <p:spPr>
          <a:xfrm>
            <a:off x="1189476" y="1493240"/>
            <a:ext cx="7158441" cy="4546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135655-E394-5840-A990-731AB244CD14}"/>
              </a:ext>
            </a:extLst>
          </p:cNvPr>
          <p:cNvSpPr txBox="1">
            <a:spLocks/>
          </p:cNvSpPr>
          <p:nvPr/>
        </p:nvSpPr>
        <p:spPr>
          <a:xfrm>
            <a:off x="1045219" y="351380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Založení nové ZoR / 2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4D4E5C3-6D52-4580-958B-97F152FB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083" y="1483214"/>
            <a:ext cx="2590800" cy="260032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BC177C3-1116-413A-959E-D98821B33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69" y="4482345"/>
            <a:ext cx="2228850" cy="1099068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13" name="Ovál 12">
            <a:extLst>
              <a:ext uri="{FF2B5EF4-FFF2-40B4-BE49-F238E27FC236}">
                <a16:creationId xmlns:a16="http://schemas.microsoft.com/office/drawing/2014/main" id="{9F3AA5C2-715B-4FB1-87B5-0D9A2E80499E}"/>
              </a:ext>
            </a:extLst>
          </p:cNvPr>
          <p:cNvSpPr/>
          <p:nvPr/>
        </p:nvSpPr>
        <p:spPr>
          <a:xfrm>
            <a:off x="679214" y="5233943"/>
            <a:ext cx="2398134" cy="4073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4412DA02-6A55-4B2F-BFB0-A21849EC541C}"/>
              </a:ext>
            </a:extLst>
          </p:cNvPr>
          <p:cNvCxnSpPr/>
          <p:nvPr/>
        </p:nvCxnSpPr>
        <p:spPr>
          <a:xfrm>
            <a:off x="1002950" y="3702581"/>
            <a:ext cx="99277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0866D5B3-CD28-42F6-BC79-BF822CA38F22}"/>
              </a:ext>
            </a:extLst>
          </p:cNvPr>
          <p:cNvCxnSpPr/>
          <p:nvPr/>
        </p:nvCxnSpPr>
        <p:spPr>
          <a:xfrm>
            <a:off x="2148127" y="3702581"/>
            <a:ext cx="0" cy="8838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0718EF2-6CD5-4CA4-B95A-3A6FD113AA62}"/>
              </a:ext>
            </a:extLst>
          </p:cNvPr>
          <p:cNvSpPr txBox="1"/>
          <p:nvPr/>
        </p:nvSpPr>
        <p:spPr>
          <a:xfrm>
            <a:off x="4065227" y="1493240"/>
            <a:ext cx="4826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Klikněte na záložku </a:t>
            </a:r>
            <a:r>
              <a:rPr lang="cs-CZ" sz="1600" b="1" dirty="0"/>
              <a:t>Zprávy o realizaci</a:t>
            </a:r>
            <a:r>
              <a:rPr lang="cs-CZ" sz="1600" dirty="0"/>
              <a:t>.</a:t>
            </a:r>
          </a:p>
          <a:p>
            <a:r>
              <a:rPr lang="cs-CZ" sz="1600" dirty="0"/>
              <a:t>Systém v levém menu zobrazí upravenou nabídku.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5DF5748-911D-4320-9D96-447461C2A241}"/>
              </a:ext>
            </a:extLst>
          </p:cNvPr>
          <p:cNvSpPr txBox="1"/>
          <p:nvPr/>
        </p:nvSpPr>
        <p:spPr>
          <a:xfrm>
            <a:off x="4046214" y="2611959"/>
            <a:ext cx="4572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dirty="0"/>
              <a:t>Na záložce </a:t>
            </a:r>
            <a:r>
              <a:rPr lang="cs-CZ" sz="1600" b="1" dirty="0"/>
              <a:t>Harmonogram  Zpráv/Informací</a:t>
            </a:r>
            <a:r>
              <a:rPr lang="cs-CZ" sz="1600" dirty="0"/>
              <a:t>   můžete zkontrolovat typ ZoR pro jednotlivé etapy projektu:</a:t>
            </a:r>
          </a:p>
          <a:p>
            <a:pPr algn="just">
              <a:buFont typeface="Arial" pitchFamily="34" charset="0"/>
              <a:buChar char="•"/>
            </a:pPr>
            <a:r>
              <a:rPr lang="cs-CZ" sz="1600" dirty="0"/>
              <a:t> průběžná </a:t>
            </a:r>
          </a:p>
          <a:p>
            <a:pPr algn="just">
              <a:buFont typeface="Arial" pitchFamily="34" charset="0"/>
              <a:buChar char="•"/>
            </a:pPr>
            <a:r>
              <a:rPr lang="cs-CZ" sz="1600" dirty="0"/>
              <a:t> závěrečná (</a:t>
            </a:r>
            <a:r>
              <a:rPr lang="cs-CZ" sz="1600" dirty="0" err="1"/>
              <a:t>inv</a:t>
            </a:r>
            <a:r>
              <a:rPr lang="cs-CZ" sz="1600" dirty="0"/>
              <a:t>. projekty s CZV do 100 mil. Kč)</a:t>
            </a:r>
          </a:p>
          <a:p>
            <a:pPr algn="just">
              <a:buFont typeface="Arial" pitchFamily="34" charset="0"/>
              <a:buChar char="•"/>
            </a:pPr>
            <a:r>
              <a:rPr lang="cs-CZ" sz="1600" dirty="0"/>
              <a:t> závěrečná za celé období projektu </a:t>
            </a:r>
            <a:br>
              <a:rPr lang="cs-CZ" sz="1600" dirty="0"/>
            </a:br>
            <a:r>
              <a:rPr lang="cs-CZ" sz="1600" dirty="0"/>
              <a:t>(</a:t>
            </a:r>
            <a:r>
              <a:rPr lang="cs-CZ" sz="1600" dirty="0" err="1"/>
              <a:t>inv</a:t>
            </a:r>
            <a:r>
              <a:rPr lang="cs-CZ" sz="1600" dirty="0"/>
              <a:t>. projekty s CZV nad 100 mil. Kč)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D111F5B-CAE6-44BA-9AE3-94AD29302407}"/>
              </a:ext>
            </a:extLst>
          </p:cNvPr>
          <p:cNvSpPr txBox="1"/>
          <p:nvPr/>
        </p:nvSpPr>
        <p:spPr>
          <a:xfrm>
            <a:off x="4065227" y="4715563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/>
              <a:t>Z levého menu vyberte možnost </a:t>
            </a:r>
            <a:r>
              <a:rPr lang="cs-CZ" sz="1600" b="1" dirty="0"/>
              <a:t>Založit novou Zprávu/Informaci. </a:t>
            </a:r>
          </a:p>
          <a:p>
            <a:r>
              <a:rPr lang="cs-CZ" sz="1600" b="1" dirty="0"/>
              <a:t>		</a:t>
            </a:r>
            <a:r>
              <a:rPr lang="cs-CZ" sz="1600" dirty="0"/>
              <a:t>Systém založí novou </a:t>
            </a:r>
            <a:r>
              <a:rPr lang="cs-CZ" sz="1600" dirty="0" err="1"/>
              <a:t>ZoR</a:t>
            </a:r>
            <a:r>
              <a:rPr lang="cs-CZ" sz="1600" dirty="0"/>
              <a:t>.</a:t>
            </a:r>
          </a:p>
        </p:txBody>
      </p:sp>
      <p:sp>
        <p:nvSpPr>
          <p:cNvPr id="5" name="Šipka: doprava 4">
            <a:extLst>
              <a:ext uri="{FF2B5EF4-FFF2-40B4-BE49-F238E27FC236}">
                <a16:creationId xmlns:a16="http://schemas.microsoft.com/office/drawing/2014/main" id="{7106A468-BC42-4D91-BF38-75978282F926}"/>
              </a:ext>
            </a:extLst>
          </p:cNvPr>
          <p:cNvSpPr/>
          <p:nvPr/>
        </p:nvSpPr>
        <p:spPr>
          <a:xfrm>
            <a:off x="4171490" y="5243380"/>
            <a:ext cx="722812" cy="24275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067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D8F12B2A-97E4-2C43-8325-B08A28FC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3438C0C9-9787-9242-8582-8935FAF917D8}"/>
              </a:ext>
            </a:extLst>
          </p:cNvPr>
          <p:cNvSpPr txBox="1">
            <a:spLocks/>
          </p:cNvSpPr>
          <p:nvPr/>
        </p:nvSpPr>
        <p:spPr>
          <a:xfrm>
            <a:off x="1127928" y="1493240"/>
            <a:ext cx="7158441" cy="45468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itchFamily="34" charset="0"/>
              <a:buChar char="•"/>
            </a:pPr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135655-E394-5840-A990-731AB244CD14}"/>
              </a:ext>
            </a:extLst>
          </p:cNvPr>
          <p:cNvSpPr txBox="1">
            <a:spLocks/>
          </p:cNvSpPr>
          <p:nvPr/>
        </p:nvSpPr>
        <p:spPr>
          <a:xfrm>
            <a:off x="1045219" y="337380"/>
            <a:ext cx="7053562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Zpráva o realizaci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32E8F170-3AEC-45BF-A958-57B528F5A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13" y="1291588"/>
            <a:ext cx="2108143" cy="4724400"/>
          </a:xfrm>
          <a:prstGeom prst="rect">
            <a:avLst/>
          </a:prstGeom>
        </p:spPr>
      </p:pic>
      <p:pic>
        <p:nvPicPr>
          <p:cNvPr id="19" name="Zástupný symbol pro obsah 5">
            <a:extLst>
              <a:ext uri="{FF2B5EF4-FFF2-40B4-BE49-F238E27FC236}">
                <a16:creationId xmlns:a16="http://schemas.microsoft.com/office/drawing/2014/main" id="{788793CA-7A89-4F5C-8A1E-6C688074FED0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781" y="1291588"/>
            <a:ext cx="5340651" cy="128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4AC60805-A13C-47C6-94FE-0A120D84DFF6}"/>
              </a:ext>
            </a:extLst>
          </p:cNvPr>
          <p:cNvSpPr txBox="1"/>
          <p:nvPr/>
        </p:nvSpPr>
        <p:spPr>
          <a:xfrm>
            <a:off x="3236070" y="2859890"/>
            <a:ext cx="5224361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cs-CZ" sz="1600" dirty="0"/>
              <a:t>Založený záznam rozklikněte a vyplňujte jednotlivé záložky od shora dolů. Na každé záložce vyplněné údaje vždy uložte!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cs-CZ" sz="1600" dirty="0"/>
              <a:t> Některé záložky (</a:t>
            </a:r>
            <a:r>
              <a:rPr lang="cs-CZ" sz="1600" b="1" dirty="0"/>
              <a:t>Etapy, Indikátory</a:t>
            </a:r>
            <a:r>
              <a:rPr lang="cs-CZ" sz="1600" dirty="0"/>
              <a:t>, …) se vyplňují pomocí tlačítka </a:t>
            </a:r>
            <a:r>
              <a:rPr lang="cs-CZ" sz="1600" b="1" dirty="0"/>
              <a:t>Vykázat změnu / </a:t>
            </a:r>
            <a:r>
              <a:rPr lang="cs-CZ" sz="1600" dirty="0"/>
              <a:t>přírůstek</a:t>
            </a:r>
            <a:r>
              <a:rPr lang="cs-CZ" sz="1600" b="1" dirty="0"/>
              <a:t> </a:t>
            </a:r>
            <a:r>
              <a:rPr lang="cs-CZ" sz="1600" dirty="0"/>
              <a:t>(obdobně jako na ŽoZ).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cs-CZ" sz="1600" dirty="0"/>
              <a:t>Zprávu o realizaci lze finalizovat a následně podepsat až po  finalizaci a podpisu žádosti </a:t>
            </a:r>
            <a:br>
              <a:rPr lang="cs-CZ" sz="1600" dirty="0"/>
            </a:br>
            <a:r>
              <a:rPr lang="cs-CZ" sz="1600" dirty="0"/>
              <a:t>o podporu.</a:t>
            </a:r>
          </a:p>
          <a:p>
            <a:endParaRPr lang="cs-CZ" sz="1800" b="1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86695EEF-B7EB-4283-A55A-F837CE8BDA4C}"/>
              </a:ext>
            </a:extLst>
          </p:cNvPr>
          <p:cNvSpPr/>
          <p:nvPr/>
        </p:nvSpPr>
        <p:spPr>
          <a:xfrm>
            <a:off x="3236070" y="2133600"/>
            <a:ext cx="5224362" cy="25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28575"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59969AE-2FBE-49D9-BD30-DD9673F1C790}"/>
              </a:ext>
            </a:extLst>
          </p:cNvPr>
          <p:cNvCxnSpPr/>
          <p:nvPr/>
        </p:nvCxnSpPr>
        <p:spPr>
          <a:xfrm>
            <a:off x="2787996" y="1626435"/>
            <a:ext cx="0" cy="39871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AEEA73FF-A283-4F01-AB3E-B8E01B2A1756}"/>
              </a:ext>
            </a:extLst>
          </p:cNvPr>
          <p:cNvCxnSpPr/>
          <p:nvPr/>
        </p:nvCxnSpPr>
        <p:spPr>
          <a:xfrm>
            <a:off x="2422236" y="1626435"/>
            <a:ext cx="3657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bdélník 10">
            <a:extLst>
              <a:ext uri="{FF2B5EF4-FFF2-40B4-BE49-F238E27FC236}">
                <a16:creationId xmlns:a16="http://schemas.microsoft.com/office/drawing/2014/main" id="{000EA959-B892-4146-84BF-961F01383CAA}"/>
              </a:ext>
            </a:extLst>
          </p:cNvPr>
          <p:cNvSpPr/>
          <p:nvPr/>
        </p:nvSpPr>
        <p:spPr>
          <a:xfrm>
            <a:off x="3236070" y="4490591"/>
            <a:ext cx="5224362" cy="8741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 w="28575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18012567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938</TotalTime>
  <Words>4601</Words>
  <Application>Microsoft Office PowerPoint</Application>
  <PresentationFormat>Předvádění na obrazovce (4:3)</PresentationFormat>
  <Paragraphs>452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7" baseType="lpstr">
      <vt:lpstr>Arial</vt:lpstr>
      <vt:lpstr>Calibri</vt:lpstr>
      <vt:lpstr>Courier New</vt:lpstr>
      <vt:lpstr>Symbol</vt:lpstr>
      <vt:lpstr>Times New Roman</vt:lpstr>
      <vt:lpstr>Wingdings</vt:lpstr>
      <vt:lpstr>CRR template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Bezuchová Markéta</cp:lastModifiedBy>
  <cp:revision>80</cp:revision>
  <dcterms:created xsi:type="dcterms:W3CDTF">2021-01-13T14:58:16Z</dcterms:created>
  <dcterms:modified xsi:type="dcterms:W3CDTF">2023-02-27T10:52:38Z</dcterms:modified>
  <cp:category/>
</cp:coreProperties>
</file>