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608" r:id="rId5"/>
    <p:sldId id="610" r:id="rId6"/>
    <p:sldId id="545" r:id="rId7"/>
    <p:sldId id="620" r:id="rId8"/>
    <p:sldId id="619" r:id="rId9"/>
    <p:sldId id="621" r:id="rId10"/>
    <p:sldId id="625" r:id="rId11"/>
    <p:sldId id="623" r:id="rId12"/>
    <p:sldId id="635" r:id="rId13"/>
    <p:sldId id="624" r:id="rId14"/>
    <p:sldId id="626" r:id="rId15"/>
    <p:sldId id="622" r:id="rId16"/>
    <p:sldId id="636" r:id="rId17"/>
    <p:sldId id="627" r:id="rId18"/>
    <p:sldId id="629" r:id="rId19"/>
    <p:sldId id="628" r:id="rId20"/>
    <p:sldId id="630" r:id="rId21"/>
    <p:sldId id="637" r:id="rId22"/>
    <p:sldId id="632" r:id="rId23"/>
    <p:sldId id="633" r:id="rId24"/>
    <p:sldId id="634" r:id="rId25"/>
    <p:sldId id="631" r:id="rId26"/>
    <p:sldId id="638" r:id="rId27"/>
    <p:sldId id="273"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hnalová Kateřina" initials="DK" lastIdx="1" clrIdx="0">
    <p:extLst>
      <p:ext uri="{19B8F6BF-5375-455C-9EA6-DF929625EA0E}">
        <p15:presenceInfo xmlns:p15="http://schemas.microsoft.com/office/powerpoint/2012/main" userId="S::DohnalovaK@crr.cz::be5b15fc-a414-41d9-b94f-814ec677fb1a" providerId="AD"/>
      </p:ext>
    </p:extLst>
  </p:cmAuthor>
  <p:cmAuthor id="2" name="Stehlíková Markéta" initials="SM" lastIdx="3" clrIdx="1">
    <p:extLst>
      <p:ext uri="{19B8F6BF-5375-455C-9EA6-DF929625EA0E}">
        <p15:presenceInfo xmlns:p15="http://schemas.microsoft.com/office/powerpoint/2012/main" userId="S::StehlikovaM@crr.cz::f8fd348a-75a0-4a07-8d2d-5ddcc2dabd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CCCCCC"/>
    <a:srgbClr val="0B55A2"/>
    <a:srgbClr val="0C56A4"/>
    <a:srgbClr val="0C56A6"/>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918" y="102"/>
      </p:cViewPr>
      <p:guideLst>
        <p:guide orient="horz" pos="3382"/>
        <p:guide pos="4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5/23/2022</a:t>
            </a:fld>
            <a:endParaRPr lang="en-US"/>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5/23/2022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8B61CF2-46DE-C141-AA64-5A32E04513DC}"/>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a:t>
            </a:fld>
            <a:endParaRPr lang="en-US"/>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irop.mmr.cz/getmedia/cad3c4ae-c7ea-41ba-a46b-501b61cae448/Upresneni-modelu-B_101-vyzva-REACT-EU_ke-zverejneni-na-webu-IROP.pdf.aspx?ex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rr.cz/irop/vyzvy/seznamy-povinnych-priloh-zprav-o-udrzitelnosti/" TargetMode="External"/><Relationship Id="rId2" Type="http://schemas.openxmlformats.org/officeDocument/2006/relationships/hyperlink" Target="https://www.crr.cz/irop/projekt/udrzitelnost-projektu/" TargetMode="External"/><Relationship Id="rId1" Type="http://schemas.openxmlformats.org/officeDocument/2006/relationships/slideLayout" Target="../slideLayouts/slideLayout1.xml"/><Relationship Id="rId4" Type="http://schemas.openxmlformats.org/officeDocument/2006/relationships/hyperlink" Target="https://www.crr.cz/irop/vyzvy/kontrolni-listy/kontrolni-listy-pro-kontrolu-zprav-o-udrzitelnosti-projekt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737-6413-1046-BFA6-F6A3779A8C3F}"/>
              </a:ext>
            </a:extLst>
          </p:cNvPr>
          <p:cNvSpPr txBox="1">
            <a:spLocks/>
          </p:cNvSpPr>
          <p:nvPr/>
        </p:nvSpPr>
        <p:spPr>
          <a:xfrm>
            <a:off x="779228" y="927335"/>
            <a:ext cx="7621822" cy="3208337"/>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4400" dirty="0">
                <a:solidFill>
                  <a:schemeClr val="bg1"/>
                </a:solidFill>
              </a:rPr>
              <a:t>SEMINÁŘ K 101. VÝZVĚ IROP</a:t>
            </a:r>
          </a:p>
          <a:p>
            <a:pPr algn="ctr"/>
            <a:endParaRPr lang="cs-CZ" sz="4400" dirty="0">
              <a:solidFill>
                <a:schemeClr val="bg1"/>
              </a:solidFill>
            </a:endParaRPr>
          </a:p>
          <a:p>
            <a:pPr algn="ctr"/>
            <a:r>
              <a:rPr lang="cs-CZ" dirty="0">
                <a:solidFill>
                  <a:schemeClr val="bg1"/>
                </a:solidFill>
              </a:rPr>
              <a:t>Období realizace a udržitelnosti projektů</a:t>
            </a:r>
          </a:p>
          <a:p>
            <a:pPr algn="ctr"/>
            <a:endParaRPr lang="cs-CZ" dirty="0">
              <a:solidFill>
                <a:schemeClr val="bg1"/>
              </a:solidFill>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9A93C5EC-424C-AC4D-B30E-0A1EDBAEB96F}"/>
              </a:ext>
            </a:extLst>
          </p:cNvPr>
          <p:cNvSpPr txBox="1">
            <a:spLocks/>
          </p:cNvSpPr>
          <p:nvPr/>
        </p:nvSpPr>
        <p:spPr>
          <a:xfrm>
            <a:off x="779228" y="5577122"/>
            <a:ext cx="6524625" cy="369888"/>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a:solidFill>
                  <a:schemeClr val="bg1"/>
                </a:solidFill>
                <a:latin typeface="Arial" panose="020B0604020202020204" pitchFamily="34" charset="0"/>
                <a:cs typeface="Arial" panose="020B0604020202020204" pitchFamily="34" charset="0"/>
              </a:rPr>
              <a:t>25. 5. 2022, Zlín </a:t>
            </a:r>
          </a:p>
          <a:p>
            <a:endParaRPr lang="en-US" dirty="0"/>
          </a:p>
        </p:txBody>
      </p:sp>
    </p:spTree>
    <p:extLst>
      <p:ext uri="{BB962C8B-B14F-4D97-AF65-F5344CB8AC3E}">
        <p14:creationId xmlns:p14="http://schemas.microsoft.com/office/powerpoint/2010/main" val="277269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Náležitosti </a:t>
            </a:r>
            <a:r>
              <a:rPr lang="cs-CZ" sz="3200" b="1" i="0" dirty="0" err="1">
                <a:solidFill>
                  <a:schemeClr val="bg1"/>
                </a:solidFill>
                <a:effectLst/>
                <a:latin typeface="Arial" panose="020B0604020202020204" pitchFamily="34" charset="0"/>
              </a:rPr>
              <a:t>ZoU</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228786"/>
          </a:xfrm>
          <a:prstGeom prst="rect">
            <a:avLst/>
          </a:prstGeom>
          <a:noFill/>
        </p:spPr>
        <p:txBody>
          <a:bodyPr wrap="square">
            <a:spAutoFit/>
          </a:bodyPr>
          <a:lstStyle/>
          <a:p>
            <a:pPr algn="just" fontAlgn="base">
              <a:lnSpc>
                <a:spcPts val="2700"/>
              </a:lnSpc>
              <a:spcAft>
                <a:spcPts val="1200"/>
              </a:spcAft>
            </a:pPr>
            <a:r>
              <a:rPr lang="cs-CZ" dirty="0">
                <a:solidFill>
                  <a:schemeClr val="bg1"/>
                </a:solidFill>
                <a:latin typeface="Arial" panose="020B0604020202020204" pitchFamily="34" charset="0"/>
              </a:rPr>
              <a:t>V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je třeba POPSAT:</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údaje o kontaktní osobě zpracovávající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zachování účelu projektu - popis stavu projektu ve sledovaném období ,</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naplnění indikátorů (příp. zda došlo k naplnění se </a:t>
            </a:r>
            <a:r>
              <a:rPr lang="cs-CZ" dirty="0" err="1">
                <a:solidFill>
                  <a:schemeClr val="bg1"/>
                </a:solidFill>
                <a:latin typeface="Arial" panose="020B0604020202020204" pitchFamily="34" charset="0"/>
              </a:rPr>
              <a:t>ZZoR</a:t>
            </a:r>
            <a:r>
              <a:rPr lang="cs-CZ" dirty="0">
                <a:solidFill>
                  <a:schemeClr val="bg1"/>
                </a:solidFill>
                <a:latin typeface="Arial" panose="020B0604020202020204" pitchFamily="34" charset="0"/>
              </a:rPr>
              <a:t> a jsou nezměněny), </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zda došlo ke změnám, příp. jakým,</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popis plnění horizontálních principů (byl-li v žádosti uveden jako pozitivní nebo je na něj cíleně zaměřen),</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zda na projektu proběhly nějaké externí kontroly vč. bližší specifikace.</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76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Náležitosti </a:t>
            </a:r>
            <a:r>
              <a:rPr lang="cs-CZ" sz="3200" b="1" i="0" dirty="0" err="1">
                <a:solidFill>
                  <a:schemeClr val="bg1"/>
                </a:solidFill>
                <a:effectLst/>
                <a:latin typeface="Arial" panose="020B0604020202020204" pitchFamily="34" charset="0"/>
              </a:rPr>
              <a:t>ZoU</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498091"/>
          </a:xfrm>
          <a:prstGeom prst="rect">
            <a:avLst/>
          </a:prstGeom>
          <a:noFill/>
        </p:spPr>
        <p:txBody>
          <a:bodyPr wrap="square">
            <a:spAutoFit/>
          </a:bodyPr>
          <a:lstStyle/>
          <a:p>
            <a:pPr algn="just" fontAlgn="base">
              <a:lnSpc>
                <a:spcPts val="2700"/>
              </a:lnSpc>
              <a:spcAft>
                <a:spcPts val="1200"/>
              </a:spcAft>
            </a:pPr>
            <a:r>
              <a:rPr lang="cs-CZ" dirty="0">
                <a:solidFill>
                  <a:schemeClr val="bg1"/>
                </a:solidFill>
                <a:latin typeface="Arial" panose="020B0604020202020204" pitchFamily="34" charset="0"/>
              </a:rPr>
              <a:t>V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je třeba DOLOŽIT:</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fotodokumentaci prvků publicity (je-li pro projekt relevantní),</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kolaudační souhlas/rozhodnutí (s 1.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je-li pro projekt relevantní),</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výstupy z účetní evidence majetku (např. karty majetku, evidence veškerého majetku vč. DDHM),</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pověřovací akt u sociální služby, která nebyla zaregistrována před podáním Žádosti o podporu (příjemce je povinen k registraci  do 6 měsíců od ukončení realizace projektu a doložit v 1.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navazující Pověřovací akt (pokud došlo k ukončení platnosti Pověřovacího aktu).</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Model veřejné podpory A/B</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3382401"/>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Model podpory A - dokládání Pověřovacích aktů dle Specifických pravidel, kapitola 2.12</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Model podpory B - dokládání Pověřovacích aktů dle Specifických pravidel, kapitola 2.12 + upřesnění Modelu B na webu MMR:</a:t>
            </a:r>
          </a:p>
          <a:p>
            <a:pPr algn="just" fontAlgn="base">
              <a:lnSpc>
                <a:spcPts val="2700"/>
              </a:lnSpc>
              <a:spcAft>
                <a:spcPts val="1200"/>
              </a:spcAft>
            </a:pPr>
            <a:r>
              <a:rPr lang="cs-CZ"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https://irop.mmr.cz/getmedia/cad3c4ae-c7ea-41ba-a46b-501b61cae448/Upresneni-modelu-B_101-vyzva-REACT-EU_ke-zverejneni-na-webu-IROP.pdf.aspx?ext=.pdf</a:t>
            </a:r>
            <a:r>
              <a:rPr lang="cs-CZ" dirty="0">
                <a:solidFill>
                  <a:schemeClr val="bg1"/>
                </a:solidFill>
                <a:latin typeface="Arial" panose="020B0604020202020204" pitchFamily="34" charset="0"/>
              </a:rPr>
              <a:t> </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15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Model veřejné podpory A/B</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3574761"/>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Model podpory B</a:t>
            </a:r>
          </a:p>
          <a:p>
            <a:pPr algn="just" fontAlgn="base">
              <a:lnSpc>
                <a:spcPts val="2700"/>
              </a:lnSpc>
              <a:spcAft>
                <a:spcPts val="1200"/>
              </a:spcAft>
            </a:pPr>
            <a:r>
              <a:rPr lang="cs-CZ" dirty="0">
                <a:solidFill>
                  <a:schemeClr val="bg1"/>
                </a:solidFill>
                <a:latin typeface="Arial" panose="020B0604020202020204" pitchFamily="34" charset="0"/>
              </a:rPr>
              <a:t>Kontrola, zda příjemce dotace převedl výhodu z poskytnuté dotace IROP poskytovateli SOHZ svěřením majetku do užívání a současně, zda jsou všichni poskytovatelé SOHZ pověřeni Pověřovacím aktem vydaným přímo příjemcem dotace nebo jiným subjektem v souladu s Rozhodnutím Komise 2012/21/EU, bude provedena během kontroly 1.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Je tedy nutné, aby příjemce dotace potřebné informace do této Zprávy uvedl a předmětné dokumenty přiložil. </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04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Materiálně-technický standard</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421147"/>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MTS pro služby sociální péče poskytované pobytovou formou:</a:t>
            </a:r>
          </a:p>
          <a:p>
            <a:pPr lvl="1" algn="just" fontAlgn="base">
              <a:lnSpc>
                <a:spcPts val="2700"/>
              </a:lnSpc>
            </a:pPr>
            <a:r>
              <a:rPr lang="cs-CZ" dirty="0">
                <a:solidFill>
                  <a:schemeClr val="bg1"/>
                </a:solidFill>
                <a:latin typeface="Arial" panose="020B0604020202020204" pitchFamily="34" charset="0"/>
              </a:rPr>
              <a:t>Domovy pro osoby se zvláštním režimem</a:t>
            </a:r>
          </a:p>
          <a:p>
            <a:pPr lvl="1" algn="just" fontAlgn="base">
              <a:lnSpc>
                <a:spcPts val="2700"/>
              </a:lnSpc>
            </a:pPr>
            <a:r>
              <a:rPr lang="cs-CZ" dirty="0">
                <a:solidFill>
                  <a:schemeClr val="bg1"/>
                </a:solidFill>
                <a:latin typeface="Arial" panose="020B0604020202020204" pitchFamily="34" charset="0"/>
              </a:rPr>
              <a:t>Domovy pro osoby se zdravotním postižením</a:t>
            </a:r>
          </a:p>
          <a:p>
            <a:pPr lvl="1" algn="just" fontAlgn="base">
              <a:lnSpc>
                <a:spcPts val="2700"/>
              </a:lnSpc>
            </a:pPr>
            <a:r>
              <a:rPr lang="cs-CZ" dirty="0">
                <a:solidFill>
                  <a:schemeClr val="bg1"/>
                </a:solidFill>
                <a:latin typeface="Arial" panose="020B0604020202020204" pitchFamily="34" charset="0"/>
              </a:rPr>
              <a:t>Týdenní stacionář</a:t>
            </a:r>
          </a:p>
          <a:p>
            <a:pPr lvl="1" algn="just" fontAlgn="base">
              <a:lnSpc>
                <a:spcPts val="2700"/>
              </a:lnSpc>
            </a:pPr>
            <a:r>
              <a:rPr lang="cs-CZ" dirty="0">
                <a:solidFill>
                  <a:schemeClr val="bg1"/>
                </a:solidFill>
                <a:latin typeface="Arial" panose="020B0604020202020204" pitchFamily="34" charset="0"/>
              </a:rPr>
              <a:t>Chráněné bydlení</a:t>
            </a:r>
          </a:p>
          <a:p>
            <a:pPr marL="285750" indent="-285750" algn="just" fontAlgn="base">
              <a:lnSpc>
                <a:spcPts val="2700"/>
              </a:lnSpc>
              <a:buFont typeface="Arial" panose="020B0604020202020204" pitchFamily="34" charset="0"/>
              <a:buChar char="•"/>
            </a:pPr>
            <a:endParaRPr lang="cs-CZ" dirty="0">
              <a:solidFill>
                <a:schemeClr val="bg1"/>
              </a:solidFill>
              <a:latin typeface="Arial" panose="020B0604020202020204" pitchFamily="34" charset="0"/>
            </a:endParaRP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V případě výše uvedených služeb je nutné do popisu Zprávy o udržitelnosti uvést informaci, jak daná služba Materiálně technický standard naplňuje a zda nedošlo ke změnám v projektu, které by mohly mít vliv na plnění podmínek MTS.</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45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Indikátory</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3767122"/>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Prokázání naplnění indikátorů v termínu a cílové hodnotě uvedené v Rozhodnutí:</a:t>
            </a:r>
          </a:p>
          <a:p>
            <a:pPr algn="just" fontAlgn="base">
              <a:lnSpc>
                <a:spcPts val="2700"/>
              </a:lnSpc>
            </a:pPr>
            <a:r>
              <a:rPr lang="cs-CZ" dirty="0">
                <a:solidFill>
                  <a:schemeClr val="bg1"/>
                </a:solidFill>
                <a:latin typeface="Arial" panose="020B0604020202020204" pitchFamily="34" charset="0"/>
              </a:rPr>
              <a:t>nejpozději při podání poslední Žádosti o platbu:</a:t>
            </a:r>
          </a:p>
          <a:p>
            <a:pPr lvl="1" algn="just" fontAlgn="base">
              <a:lnSpc>
                <a:spcPts val="2700"/>
              </a:lnSpc>
            </a:pPr>
            <a:r>
              <a:rPr lang="cs-CZ" dirty="0">
                <a:solidFill>
                  <a:schemeClr val="bg1"/>
                </a:solidFill>
                <a:latin typeface="Arial" panose="020B0604020202020204" pitchFamily="34" charset="0"/>
              </a:rPr>
              <a:t>3 23 20 Snížení konečné spotřeby energie u podpořených subjektů</a:t>
            </a:r>
          </a:p>
          <a:p>
            <a:pPr lvl="1" algn="just" fontAlgn="base">
              <a:lnSpc>
                <a:spcPts val="2700"/>
              </a:lnSpc>
            </a:pPr>
            <a:r>
              <a:rPr lang="cs-CZ" dirty="0">
                <a:solidFill>
                  <a:schemeClr val="bg1"/>
                </a:solidFill>
                <a:latin typeface="Arial" panose="020B0604020202020204" pitchFamily="34" charset="0"/>
              </a:rPr>
              <a:t>6 75 10 Kapacita služeb a sociální práce </a:t>
            </a:r>
          </a:p>
          <a:p>
            <a:pPr lvl="1" algn="just" fontAlgn="base">
              <a:lnSpc>
                <a:spcPts val="2700"/>
              </a:lnSpc>
            </a:pPr>
            <a:r>
              <a:rPr lang="cs-CZ" dirty="0">
                <a:solidFill>
                  <a:schemeClr val="bg1"/>
                </a:solidFill>
                <a:latin typeface="Arial" panose="020B0604020202020204" pitchFamily="34" charset="0"/>
              </a:rPr>
              <a:t>5 54 01 Počet podpořených zázemí pro služby a sociální práci </a:t>
            </a:r>
          </a:p>
          <a:p>
            <a:pPr algn="just" fontAlgn="base">
              <a:lnSpc>
                <a:spcPts val="2700"/>
              </a:lnSpc>
            </a:pPr>
            <a:endParaRPr lang="cs-CZ" dirty="0">
              <a:solidFill>
                <a:schemeClr val="bg1"/>
              </a:solidFill>
              <a:latin typeface="Arial" panose="020B0604020202020204" pitchFamily="34" charset="0"/>
            </a:endParaRPr>
          </a:p>
          <a:p>
            <a:pPr algn="just" fontAlgn="base">
              <a:lnSpc>
                <a:spcPts val="2700"/>
              </a:lnSpc>
            </a:pPr>
            <a:r>
              <a:rPr lang="cs-CZ" dirty="0">
                <a:solidFill>
                  <a:schemeClr val="bg1"/>
                </a:solidFill>
                <a:latin typeface="Arial" panose="020B0604020202020204" pitchFamily="34" charset="0"/>
              </a:rPr>
              <a:t>nejpozději po podání první zprávy o udržitelnosti:</a:t>
            </a:r>
          </a:p>
          <a:p>
            <a:pPr lvl="1" algn="just" fontAlgn="base">
              <a:lnSpc>
                <a:spcPts val="2700"/>
              </a:lnSpc>
            </a:pPr>
            <a:r>
              <a:rPr lang="cs-CZ" dirty="0">
                <a:solidFill>
                  <a:schemeClr val="bg1"/>
                </a:solidFill>
                <a:latin typeface="Arial" panose="020B0604020202020204" pitchFamily="34" charset="0"/>
              </a:rPr>
              <a:t>5 54 02 Počet poskytovaných druhů sociálních služeb</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37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Závazné stanovisko ŘO IROP č. 28</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5306004"/>
          </a:xfrm>
          <a:prstGeom prst="rect">
            <a:avLst/>
          </a:prstGeom>
          <a:noFill/>
        </p:spPr>
        <p:txBody>
          <a:bodyPr wrap="square">
            <a:spAutoFit/>
          </a:bodyPr>
          <a:lstStyle/>
          <a:p>
            <a:pPr algn="just" fontAlgn="base">
              <a:lnSpc>
                <a:spcPts val="2700"/>
              </a:lnSpc>
            </a:pPr>
            <a:r>
              <a:rPr lang="cs-CZ" dirty="0">
                <a:solidFill>
                  <a:schemeClr val="bg1"/>
                </a:solidFill>
                <a:latin typeface="Arial" panose="020B0604020202020204" pitchFamily="34" charset="0"/>
              </a:rPr>
              <a:t>Pořízení osobního automobilu v projektu</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Musí být využíván pro cesty související s plněním účelu projektu ve výši 100% (dle kapitoly 10 Obecných pravidel).</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Za cesty související s plněním účelu projektu nelze považovat soukromé cesty, cesty mezi bydlištěm zaměstnance a místem výkonu práce a cesty, které nemají souvislost s účelem projektu.</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Kontrola využití automobilu pořízeného z dotace bude prováděna na základě průkazné dokumentace (knihou jízd nebo jinou evidencí ve stejném rozsahu) a navazující dokumentace (příkaz k jízdě, výkaz práce, zápisy z jednání apod.). </a:t>
            </a:r>
          </a:p>
          <a:p>
            <a:pPr marL="285750"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Pokud bude kontrolou zjištěno, že není využíván pro účely projektu ze 100%, bude jeho pořizovací cena nárokovaná v projektu poměrově krácena.</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72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Nejčastější chyby v </a:t>
            </a:r>
            <a:r>
              <a:rPr lang="cs-CZ" sz="3200" b="1" dirty="0" err="1">
                <a:solidFill>
                  <a:schemeClr val="bg1"/>
                </a:solidFill>
                <a:latin typeface="Arial" panose="020B0604020202020204" pitchFamily="34" charset="0"/>
              </a:rPr>
              <a:t>ZoU</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3305457"/>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b="1" dirty="0" err="1">
                <a:solidFill>
                  <a:schemeClr val="bg1"/>
                </a:solidFill>
                <a:latin typeface="Arial" panose="020B0604020202020204" pitchFamily="34" charset="0"/>
              </a:rPr>
              <a:t>ZoU</a:t>
            </a:r>
            <a:r>
              <a:rPr lang="cs-CZ" b="1" dirty="0">
                <a:solidFill>
                  <a:schemeClr val="bg1"/>
                </a:solidFill>
                <a:latin typeface="Arial" panose="020B0604020202020204" pitchFamily="34" charset="0"/>
              </a:rPr>
              <a:t> projektu nebyla předložena v požadovaném termínu  </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Příjemce bude vyzván k doložení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v náhradním termínu.</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Pokud bude předložena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po náhradním termínu, bude udělena příjemci sankce dle Podmínek PA.</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Pokud příjemce nedoloží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vůbec, bude zahájena veřejnosprávní kontrola.</a:t>
            </a:r>
          </a:p>
          <a:p>
            <a:pPr marL="285750" indent="-285750" algn="just" fontAlgn="base">
              <a:lnSpc>
                <a:spcPts val="2700"/>
              </a:lnSpc>
              <a:buFont typeface="Arial" panose="020B0604020202020204" pitchFamily="34" charset="0"/>
              <a:buChar char="•"/>
            </a:pPr>
            <a:endParaRPr lang="cs-CZ" dirty="0">
              <a:solidFill>
                <a:schemeClr val="bg1"/>
              </a:solidFill>
              <a:latin typeface="Arial" panose="020B0604020202020204" pitchFamily="34" charset="0"/>
            </a:endParaRP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00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Nejčastější chyby v </a:t>
            </a:r>
            <a:r>
              <a:rPr lang="cs-CZ" sz="3200" b="1" dirty="0" err="1">
                <a:solidFill>
                  <a:schemeClr val="bg1"/>
                </a:solidFill>
                <a:latin typeface="Arial" panose="020B0604020202020204" pitchFamily="34" charset="0"/>
              </a:rPr>
              <a:t>ZoU</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344203"/>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b="1" dirty="0" err="1">
                <a:solidFill>
                  <a:schemeClr val="bg1"/>
                </a:solidFill>
                <a:latin typeface="Arial" panose="020B0604020202020204" pitchFamily="34" charset="0"/>
              </a:rPr>
              <a:t>ZoU</a:t>
            </a:r>
            <a:r>
              <a:rPr lang="cs-CZ" b="1" dirty="0">
                <a:solidFill>
                  <a:schemeClr val="bg1"/>
                </a:solidFill>
                <a:latin typeface="Arial" panose="020B0604020202020204" pitchFamily="34" charset="0"/>
              </a:rPr>
              <a:t> není podepsána oprávněnou osobou (nebyla oznámena změna statutárního zástupce/pověřeného zástupce na základě plné moci) </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Pokud statutární zástupce udělil plnou moc jakožto statutární orgán, tedy z pozice své funkce, nikoliv jako fyzická osoba, plná moc zůstává nadále v platnosti.</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Pokud plnou moc udělil statutární zástupce k zastupování „své osoby“, bude potřeba, aby byla předložena nová plná moc podepsaná stávajícím statutárním zástupcem. </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V případě změny statutárního zástupce je třeba podat žádost </a:t>
            </a:r>
            <a:br>
              <a:rPr lang="cs-CZ" dirty="0">
                <a:solidFill>
                  <a:schemeClr val="bg1"/>
                </a:solidFill>
                <a:latin typeface="Arial" panose="020B0604020202020204" pitchFamily="34" charset="0"/>
              </a:rPr>
            </a:br>
            <a:r>
              <a:rPr lang="cs-CZ" dirty="0">
                <a:solidFill>
                  <a:schemeClr val="bg1"/>
                </a:solidFill>
                <a:latin typeface="Arial" panose="020B0604020202020204" pitchFamily="34" charset="0"/>
              </a:rPr>
              <a:t>o změnu.</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0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Nejčastější chyby v </a:t>
            </a:r>
            <a:r>
              <a:rPr lang="cs-CZ" sz="3200" b="1" dirty="0" err="1">
                <a:solidFill>
                  <a:schemeClr val="bg1"/>
                </a:solidFill>
                <a:latin typeface="Arial" panose="020B0604020202020204" pitchFamily="34" charset="0"/>
              </a:rPr>
              <a:t>ZoU</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459619"/>
          </a:xfrm>
          <a:prstGeom prst="rect">
            <a:avLst/>
          </a:prstGeom>
          <a:noFill/>
        </p:spPr>
        <p:txBody>
          <a:bodyPr wrap="square">
            <a:spAutoFit/>
          </a:bodyPr>
          <a:lstStyle/>
          <a:p>
            <a:pPr marL="285750" indent="-285750" algn="just" fontAlgn="base">
              <a:lnSpc>
                <a:spcPts val="2700"/>
              </a:lnSpc>
              <a:spcAft>
                <a:spcPts val="600"/>
              </a:spcAft>
              <a:buFont typeface="Arial" panose="020B0604020202020204" pitchFamily="34" charset="0"/>
              <a:buChar char="•"/>
            </a:pPr>
            <a:r>
              <a:rPr lang="cs-CZ" b="1" dirty="0">
                <a:solidFill>
                  <a:schemeClr val="bg1"/>
                </a:solidFill>
                <a:latin typeface="Arial" panose="020B0604020202020204" pitchFamily="34" charset="0"/>
              </a:rPr>
              <a:t>Příjemce neuvede naplnění/udržení všech indikátorů</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Pokud jsou hodnoty indikátorů naplněny a nedošlo ke změnám, příjemce musí tuto informaci uvést na záložku "Plnění udržitelnosti".</a:t>
            </a:r>
          </a:p>
          <a:p>
            <a:pPr marL="285750" indent="-285750" algn="just" fontAlgn="base">
              <a:lnSpc>
                <a:spcPts val="2700"/>
              </a:lnSpc>
              <a:spcBef>
                <a:spcPts val="600"/>
              </a:spcBef>
              <a:spcAft>
                <a:spcPts val="600"/>
              </a:spcAft>
              <a:buFont typeface="Arial" panose="020B0604020202020204" pitchFamily="34" charset="0"/>
              <a:buChar char="•"/>
            </a:pPr>
            <a:r>
              <a:rPr lang="cs-CZ" b="1" dirty="0">
                <a:solidFill>
                  <a:schemeClr val="bg1"/>
                </a:solidFill>
                <a:latin typeface="Arial" panose="020B0604020202020204" pitchFamily="34" charset="0"/>
              </a:rPr>
              <a:t>Příjemce neinformuje o provedených změnách v projektu</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V případě, že k žádným změnám nedošlo, je třeba v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uvést, že v projektu nedošlo k žádným změnám.</a:t>
            </a:r>
          </a:p>
          <a:p>
            <a:pPr marL="285750" indent="-285750" algn="just" fontAlgn="base">
              <a:lnSpc>
                <a:spcPts val="2700"/>
              </a:lnSpc>
              <a:spcBef>
                <a:spcPts val="600"/>
              </a:spcBef>
              <a:spcAft>
                <a:spcPts val="600"/>
              </a:spcAft>
              <a:buFont typeface="Arial" panose="020B0604020202020204" pitchFamily="34" charset="0"/>
              <a:buChar char="•"/>
            </a:pPr>
            <a:r>
              <a:rPr lang="cs-CZ" b="1" dirty="0">
                <a:solidFill>
                  <a:schemeClr val="bg1"/>
                </a:solidFill>
                <a:latin typeface="Arial" panose="020B0604020202020204" pitchFamily="34" charset="0"/>
              </a:rPr>
              <a:t>Příjemce nenahlásí uskutečněné externí kontroly</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Je třeba uvést stručný popis s odkazem na č.j., název auditu/kontroly, výsledek je-li znám. </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93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737-6413-1046-BFA6-F6A3779A8C3F}"/>
              </a:ext>
            </a:extLst>
          </p:cNvPr>
          <p:cNvSpPr txBox="1">
            <a:spLocks/>
          </p:cNvSpPr>
          <p:nvPr/>
        </p:nvSpPr>
        <p:spPr>
          <a:xfrm>
            <a:off x="990600" y="927335"/>
            <a:ext cx="7410450" cy="2206390"/>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4400" dirty="0">
                <a:solidFill>
                  <a:schemeClr val="bg1"/>
                </a:solidFill>
              </a:rPr>
              <a:t>Udržitelnost projektů </a:t>
            </a:r>
            <a:br>
              <a:rPr lang="cs-CZ" sz="4400" dirty="0">
                <a:solidFill>
                  <a:schemeClr val="bg1"/>
                </a:solidFill>
              </a:rPr>
            </a:br>
            <a:r>
              <a:rPr lang="cs-CZ" sz="4400" dirty="0">
                <a:solidFill>
                  <a:schemeClr val="bg1"/>
                </a:solidFill>
              </a:rPr>
              <a:t>v IROP 2014 – 2020</a:t>
            </a:r>
            <a:r>
              <a:rPr lang="cs-CZ" sz="4400" dirty="0">
                <a:solidFill>
                  <a:srgbClr val="FF0000"/>
                </a:solidFill>
              </a:rPr>
              <a:t>.</a:t>
            </a:r>
            <a:endParaRPr lang="cs-CZ" sz="4400" dirty="0">
              <a:solidFill>
                <a:schemeClr val="bg1"/>
              </a:solidFill>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9A93C5EC-424C-AC4D-B30E-0A1EDBAEB96F}"/>
              </a:ext>
            </a:extLst>
          </p:cNvPr>
          <p:cNvSpPr txBox="1">
            <a:spLocks/>
          </p:cNvSpPr>
          <p:nvPr/>
        </p:nvSpPr>
        <p:spPr>
          <a:xfrm>
            <a:off x="735552" y="5387740"/>
            <a:ext cx="6408504" cy="54292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dirty="0">
                <a:solidFill>
                  <a:schemeClr val="bg1"/>
                </a:solidFill>
                <a:latin typeface="Arial" panose="020B0604020202020204" pitchFamily="34" charset="0"/>
                <a:cs typeface="Arial" panose="020B0604020202020204" pitchFamily="34" charset="0"/>
              </a:rPr>
              <a:t>Ing. Martina Ekart, Územní odbor IROP pro Zlínský kraj</a:t>
            </a:r>
          </a:p>
          <a:p>
            <a:endParaRPr lang="en-US" dirty="0"/>
          </a:p>
        </p:txBody>
      </p:sp>
    </p:spTree>
    <p:extLst>
      <p:ext uri="{BB962C8B-B14F-4D97-AF65-F5344CB8AC3E}">
        <p14:creationId xmlns:p14="http://schemas.microsoft.com/office/powerpoint/2010/main" val="315535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Nejčastější chyby v </a:t>
            </a:r>
            <a:r>
              <a:rPr lang="cs-CZ" sz="3200" b="1" dirty="0" err="1">
                <a:solidFill>
                  <a:schemeClr val="bg1"/>
                </a:solidFill>
                <a:latin typeface="Arial" panose="020B0604020202020204" pitchFamily="34" charset="0"/>
              </a:rPr>
              <a:t>ZoU</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3805594"/>
          </a:xfrm>
          <a:prstGeom prst="rect">
            <a:avLst/>
          </a:prstGeom>
          <a:noFill/>
        </p:spPr>
        <p:txBody>
          <a:bodyPr wrap="square">
            <a:spAutoFit/>
          </a:bodyPr>
          <a:lstStyle/>
          <a:p>
            <a:pPr marL="285750" indent="-285750" algn="just" fontAlgn="base">
              <a:lnSpc>
                <a:spcPts val="2700"/>
              </a:lnSpc>
              <a:spcAft>
                <a:spcPts val="600"/>
              </a:spcAft>
              <a:buFont typeface="Arial" panose="020B0604020202020204" pitchFamily="34" charset="0"/>
              <a:buChar char="•"/>
            </a:pPr>
            <a:r>
              <a:rPr lang="cs-CZ" b="1" dirty="0">
                <a:solidFill>
                  <a:schemeClr val="bg1"/>
                </a:solidFill>
                <a:latin typeface="Arial" panose="020B0604020202020204" pitchFamily="34" charset="0"/>
              </a:rPr>
              <a:t>Chybné vyplnění záložky „Indikátory“</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Záložku je třeba vyplnit v případě, že v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dochází k vykázání dosažené hodnoty  indikátoru.   Indikátor   je   třeba   vykazovat  v souladu s Metodickými listy indikátorů (Příloha č. 2 Specifických pravidel).</a:t>
            </a:r>
          </a:p>
          <a:p>
            <a:pPr marL="285750" marR="0" lvl="0" indent="-285750" algn="just" defTabSz="457200" rtl="0" eaLnBrk="1" fontAlgn="base" latinLnBrk="0" hangingPunct="1">
              <a:lnSpc>
                <a:spcPts val="2700"/>
              </a:lnSpc>
              <a:spcBef>
                <a:spcPts val="600"/>
              </a:spcBef>
              <a:spcAft>
                <a:spcPts val="60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Neúplně doložená účetní evidence majetku (výstupů projektu)</a:t>
            </a:r>
          </a:p>
          <a:p>
            <a:pPr marL="742950" lvl="1" indent="-285750" algn="just" fontAlgn="base">
              <a:lnSpc>
                <a:spcPts val="2700"/>
              </a:lnSpc>
              <a:spcAft>
                <a:spcPts val="1200"/>
              </a:spcAft>
              <a:buFont typeface="Arial" panose="020B0604020202020204" pitchFamily="34" charset="0"/>
              <a:buChar char="•"/>
              <a:defRPr/>
            </a:pPr>
            <a:r>
              <a:rPr kumimoji="0" lang="cs-CZ"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Doložení  aktuálními   účetními   doklady,   soupisy,   popisem  o zachování neinvestičních výstupů projektu.</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86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Nejčastější chyby v </a:t>
            </a:r>
            <a:r>
              <a:rPr lang="cs-CZ" sz="3200" b="1" dirty="0" err="1">
                <a:solidFill>
                  <a:schemeClr val="bg1"/>
                </a:solidFill>
                <a:latin typeface="Arial" panose="020B0604020202020204" pitchFamily="34" charset="0"/>
              </a:rPr>
              <a:t>ZoU</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2382127"/>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b="1" dirty="0">
                <a:solidFill>
                  <a:schemeClr val="bg1"/>
                </a:solidFill>
                <a:latin typeface="Arial" panose="020B0604020202020204" pitchFamily="34" charset="0"/>
              </a:rPr>
              <a:t>Nedoložení povinných příloh </a:t>
            </a:r>
            <a:r>
              <a:rPr lang="cs-CZ" b="1" dirty="0" err="1">
                <a:solidFill>
                  <a:schemeClr val="bg1"/>
                </a:solidFill>
                <a:latin typeface="Arial" panose="020B0604020202020204" pitchFamily="34" charset="0"/>
              </a:rPr>
              <a:t>ZoU</a:t>
            </a:r>
            <a:r>
              <a:rPr lang="cs-CZ" b="1" dirty="0">
                <a:solidFill>
                  <a:schemeClr val="bg1"/>
                </a:solidFill>
                <a:latin typeface="Arial" panose="020B0604020202020204" pitchFamily="34" charset="0"/>
              </a:rPr>
              <a:t> či vložení příloh </a:t>
            </a:r>
            <a:r>
              <a:rPr lang="cs-CZ" b="1" dirty="0" err="1">
                <a:solidFill>
                  <a:schemeClr val="bg1"/>
                </a:solidFill>
                <a:latin typeface="Arial" panose="020B0604020202020204" pitchFamily="34" charset="0"/>
              </a:rPr>
              <a:t>ZoU</a:t>
            </a:r>
            <a:r>
              <a:rPr lang="cs-CZ" b="1" dirty="0">
                <a:solidFill>
                  <a:schemeClr val="bg1"/>
                </a:solidFill>
                <a:latin typeface="Arial" panose="020B0604020202020204" pitchFamily="34" charset="0"/>
              </a:rPr>
              <a:t> </a:t>
            </a:r>
            <a:br>
              <a:rPr lang="cs-CZ" b="1" dirty="0">
                <a:solidFill>
                  <a:schemeClr val="bg1"/>
                </a:solidFill>
                <a:latin typeface="Arial" panose="020B0604020202020204" pitchFamily="34" charset="0"/>
              </a:rPr>
            </a:br>
            <a:r>
              <a:rPr lang="cs-CZ" b="1" dirty="0">
                <a:solidFill>
                  <a:schemeClr val="bg1"/>
                </a:solidFill>
                <a:latin typeface="Arial" panose="020B0604020202020204" pitchFamily="34" charset="0"/>
              </a:rPr>
              <a:t>na špatnou záložku</a:t>
            </a:r>
          </a:p>
          <a:p>
            <a:pPr marL="742950" lvl="1"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Přílohy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vkládat na záložku „Dokumenty projektu“, nikoliv na záložku „Dokumenty zprávy“ (slouží pro vložení popisu, který se nevejde do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41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Účetnic</a:t>
            </a:r>
            <a:r>
              <a:rPr lang="cs-CZ" sz="3200" b="1" dirty="0">
                <a:solidFill>
                  <a:schemeClr val="bg1"/>
                </a:solidFill>
                <a:latin typeface="Arial" panose="020B0604020202020204" pitchFamily="34" charset="0"/>
              </a:rPr>
              <a:t>tví</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320000"/>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b="1" dirty="0">
                <a:solidFill>
                  <a:schemeClr val="bg1"/>
                </a:solidFill>
                <a:latin typeface="Arial" panose="020B0604020202020204" pitchFamily="34" charset="0"/>
              </a:rPr>
              <a:t>Povinností příjemce je prokázat, že je majetek po celou dobu udržitelnosti v jeho vlastnictví.</a:t>
            </a:r>
          </a:p>
          <a:p>
            <a:pPr marL="285750" indent="-285750" algn="just" fontAlgn="base">
              <a:lnSpc>
                <a:spcPts val="2700"/>
              </a:lnSpc>
              <a:spcAft>
                <a:spcPts val="1200"/>
              </a:spcAft>
              <a:buFont typeface="Arial" panose="020B0604020202020204" pitchFamily="34" charset="0"/>
              <a:buChar char="•"/>
            </a:pPr>
            <a:r>
              <a:rPr lang="cs-CZ" b="1" dirty="0">
                <a:solidFill>
                  <a:schemeClr val="bg1"/>
                </a:solidFill>
                <a:latin typeface="Arial" panose="020B0604020202020204" pitchFamily="34" charset="0"/>
              </a:rPr>
              <a:t>Drobný dlouhodobý hmotný majetek (DDHM) </a:t>
            </a:r>
            <a:r>
              <a:rPr lang="cs-CZ" dirty="0">
                <a:solidFill>
                  <a:schemeClr val="bg1"/>
                </a:solidFill>
                <a:latin typeface="Arial" panose="020B0604020202020204" pitchFamily="34" charset="0"/>
              </a:rPr>
              <a:t>-  pokud nebyl účtován na nákladové účty, vždy by měl mít příjemce možnost prokázat v účetnictví, že je v jeho majetku (např. výpisem z hlavní knihy k danému účtu).</a:t>
            </a:r>
          </a:p>
          <a:p>
            <a:pPr marL="285750" indent="-285750" algn="just" fontAlgn="base">
              <a:lnSpc>
                <a:spcPts val="2700"/>
              </a:lnSpc>
              <a:spcAft>
                <a:spcPts val="1200"/>
              </a:spcAft>
              <a:buFont typeface="Arial" panose="020B0604020202020204" pitchFamily="34" charset="0"/>
              <a:buChar char="•"/>
            </a:pPr>
            <a:r>
              <a:rPr lang="cs-CZ" b="1" dirty="0">
                <a:solidFill>
                  <a:schemeClr val="bg1"/>
                </a:solidFill>
                <a:latin typeface="Arial" panose="020B0604020202020204" pitchFamily="34" charset="0"/>
              </a:rPr>
              <a:t>Neinvestiční majetek </a:t>
            </a:r>
            <a:r>
              <a:rPr lang="cs-CZ" dirty="0">
                <a:solidFill>
                  <a:schemeClr val="bg1"/>
                </a:solidFill>
                <a:latin typeface="Arial" panose="020B0604020202020204" pitchFamily="34" charset="0"/>
              </a:rPr>
              <a:t>(např. pomůcky zařazené do drobného hmotného majetku) – nevede-li příjemce majetek na inventárních kartách/soupisech a nebude schopný doložit např. výpis z účetní knihy (z důvodu zaúčtování na nákladové účty) příp. operativní evidencí. Bude zachování majetku ověřeno při případné VSK na místě. </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29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Účetnic</a:t>
            </a:r>
            <a:r>
              <a:rPr lang="cs-CZ" sz="3200" b="1" dirty="0">
                <a:solidFill>
                  <a:schemeClr val="bg1"/>
                </a:solidFill>
                <a:latin typeface="Arial" panose="020B0604020202020204" pitchFamily="34" charset="0"/>
              </a:rPr>
              <a:t>tví</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2536015"/>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V případě, že žadatel pořízený majetek svěří k hospodaření své příspěvkové organizaci</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příjemce doloží Smlouvu/Dohodu o svěření/výpůjčce a kartu majetku</a:t>
            </a:r>
          </a:p>
          <a:p>
            <a:pPr marL="742950" lvl="1" indent="-285750" algn="just" fontAlgn="base">
              <a:lnSpc>
                <a:spcPts val="2700"/>
              </a:lnSpc>
              <a:spcAft>
                <a:spcPts val="600"/>
              </a:spcAft>
              <a:buFont typeface="Arial" panose="020B0604020202020204" pitchFamily="34" charset="0"/>
              <a:buChar char="•"/>
            </a:pPr>
            <a:r>
              <a:rPr lang="cs-CZ" dirty="0">
                <a:solidFill>
                  <a:schemeClr val="bg1"/>
                </a:solidFill>
                <a:latin typeface="Arial" panose="020B0604020202020204" pitchFamily="34" charset="0"/>
              </a:rPr>
              <a:t>ve Smlouvě/dokumentu by mělo být uvedeno, kdo je odpovědný za nápravu škodní události/opravy.</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88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F933821-A5DA-7140-8831-7E4D84AA8A8E}"/>
              </a:ext>
            </a:extLst>
          </p:cNvPr>
          <p:cNvSpPr>
            <a:spLocks noGrp="1"/>
          </p:cNvSpPr>
          <p:nvPr>
            <p:ph type="sldNum" sz="quarter" idx="4294967295"/>
          </p:nvPr>
        </p:nvSpPr>
        <p:spPr>
          <a:xfrm>
            <a:off x="0" y="6356350"/>
            <a:ext cx="501650" cy="365125"/>
          </a:xfrm>
        </p:spPr>
        <p:txBody>
          <a:bodyPr/>
          <a:lstStyle/>
          <a:p>
            <a:fld id="{4000C4B2-41BC-D741-8B94-B76DB6967C01}" type="slidenum">
              <a:rPr lang="en-US" dirty="0" smtClean="0"/>
              <a:pPr/>
              <a:t>24</a:t>
            </a:fld>
            <a:endParaRPr lang="en-US"/>
          </a:p>
        </p:txBody>
      </p:sp>
      <p:sp>
        <p:nvSpPr>
          <p:cNvPr id="3" name="Title 1">
            <a:extLst>
              <a:ext uri="{FF2B5EF4-FFF2-40B4-BE49-F238E27FC236}">
                <a16:creationId xmlns:a16="http://schemas.microsoft.com/office/drawing/2014/main" id="{F81CD06E-30C7-0F4B-9F7B-A86A3F339833}"/>
              </a:ext>
            </a:extLst>
          </p:cNvPr>
          <p:cNvSpPr txBox="1">
            <a:spLocks/>
          </p:cNvSpPr>
          <p:nvPr/>
        </p:nvSpPr>
        <p:spPr>
          <a:xfrm>
            <a:off x="0" y="2938585"/>
            <a:ext cx="9143999" cy="8904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a:solidFill>
                  <a:schemeClr val="bg1"/>
                </a:solidFill>
                <a:latin typeface="Arial" panose="020B0604020202020204" pitchFamily="34" charset="0"/>
                <a:cs typeface="Arial" panose="020B0604020202020204" pitchFamily="34" charset="0"/>
              </a:rPr>
              <a:t>Děkuji za pozornost</a:t>
            </a:r>
            <a:r>
              <a:rPr lang="cs-CZ" sz="500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168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Udržitelnost</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320000"/>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Doba, po kterou musí příjemce udržet výstupy projektu v souladu s čl. 71 obecného nařízení. Tato doba je stanovená na pět let (pokud není ve Specifických pravidlech uvedeno jinak) od provedení poslední platby příjemci ze strany ŘO IROP, tzn. následující den po nastavení centrálního stavu PP41 „Projekt finančně ukončen ze strany ŘO“ v MS2014+.</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Během   udržitelnosti   předkládá   příjemce   elektronicky   v MS2014+ Zprávy o udržitelnosti projektu (dále jen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O zahájení udržitelnosti a povinnosti předkládat jednotlivé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je příjemce informován automatickými depešemi prostřednictvím MS2014+. </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86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Dokumentace</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3536289"/>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Obecná pravidla pro žadatele a příjemce (dále jen „Obecná pravidla“), zejména kapitola č. 20 „Udržitelnost“</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Příloha č. 34 Obecných pravidel „Postup pro vyplňování Zprávy o udržitelnosti v MS2014+“</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Specifická pravidla pro žadatele a příjemce 101. výzvy</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Rozhodnutí o poskytnutí dotace a Podmínky rozhodnutí o poskytnutí dotace</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00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Další podpůrné materiály</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228786"/>
          </a:xfrm>
          <a:prstGeom prst="rect">
            <a:avLst/>
          </a:prstGeom>
          <a:noFill/>
        </p:spPr>
        <p:txBody>
          <a:bodyPr wrap="square">
            <a:spAutoFit/>
          </a:bodyPr>
          <a:lstStyle/>
          <a:p>
            <a:pPr marL="285750"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Informace na webu Centra:</a:t>
            </a:r>
          </a:p>
          <a:p>
            <a:pPr algn="just" fontAlgn="base">
              <a:lnSpc>
                <a:spcPts val="2700"/>
              </a:lnSpc>
              <a:spcAft>
                <a:spcPts val="1200"/>
              </a:spcAft>
            </a:pPr>
            <a:r>
              <a:rPr lang="cs-CZ"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https://www.crr.cz/irop/projekt/udrzitelnost-projektu/</a:t>
            </a:r>
            <a:r>
              <a:rPr lang="cs-CZ" dirty="0">
                <a:solidFill>
                  <a:schemeClr val="bg1"/>
                </a:solidFill>
                <a:latin typeface="Arial" panose="020B0604020202020204" pitchFamily="34" charset="0"/>
              </a:rPr>
              <a:t> </a:t>
            </a:r>
          </a:p>
          <a:p>
            <a:pPr marL="285750"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Seznamy povinných příloh zpráv o udržitelnosti (pro 101. výzvu zatím není zveřejněno): </a:t>
            </a:r>
          </a:p>
          <a:p>
            <a:pPr algn="just" fontAlgn="base">
              <a:lnSpc>
                <a:spcPts val="2700"/>
              </a:lnSpc>
              <a:spcAft>
                <a:spcPts val="1200"/>
              </a:spcAft>
            </a:pPr>
            <a:r>
              <a:rPr lang="cs-CZ"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https://www.crr.cz/irop/vyzvy/seznamy-povinnych-priloh-zprav-o-udrzitelnosti/</a:t>
            </a:r>
            <a:r>
              <a:rPr lang="cs-CZ" dirty="0">
                <a:solidFill>
                  <a:schemeClr val="bg1"/>
                </a:solidFill>
                <a:latin typeface="Arial" panose="020B0604020202020204" pitchFamily="34" charset="0"/>
              </a:rPr>
              <a:t> </a:t>
            </a:r>
          </a:p>
          <a:p>
            <a:pPr marL="285750"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Kontrolní listy pro kontrolu zpráv o udržitelnosti (pro 101. výzvu zatím není zveřejněno):</a:t>
            </a:r>
          </a:p>
          <a:p>
            <a:pPr algn="just" fontAlgn="base">
              <a:lnSpc>
                <a:spcPts val="2700"/>
              </a:lnSpc>
              <a:spcAft>
                <a:spcPts val="1200"/>
              </a:spcAft>
            </a:pPr>
            <a:r>
              <a:rPr lang="cs-CZ"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https://www.crr.cz/irop/vyzvy/kontrolni-listy/kontrolni-listy-pro-kontrolu-zprav-o-udrzitelnosti-projektu/</a:t>
            </a:r>
            <a:r>
              <a:rPr lang="cs-CZ" dirty="0">
                <a:solidFill>
                  <a:schemeClr val="bg1"/>
                </a:solidFill>
                <a:latin typeface="Arial" panose="020B0604020202020204" pitchFamily="34" charset="0"/>
              </a:rPr>
              <a:t> </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10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Povinnosti </a:t>
            </a:r>
            <a:r>
              <a:rPr lang="cs-CZ" sz="3200" b="1" dirty="0">
                <a:solidFill>
                  <a:schemeClr val="bg1"/>
                </a:solidFill>
                <a:latin typeface="Arial" panose="020B0604020202020204" pitchFamily="34" charset="0"/>
              </a:rPr>
              <a:t>příjemce</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382675"/>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Každých dvanáct měsíců od zahájení udržitelnosti podávat v MS2014+ Průběžnou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projektu (viz kap. 14.4 Obecných pravidel).</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Do 10 pracovních dnů ode dne ukončení udržitelnosti podat v MS2014+ Závěrečnou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projektu (viz kap. 14.4 Obecných pravidel). </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Udržet dosažené cíle a výstupy projektu, prokázat naplnění a udržení indikátoru.</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Dodržovat pravidla publicity (viz kap. 13 Obecných pravidel). </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Informovat Centrum o všech zahájených externích kontrolách (viz příloha č. 27 Obecných pravidel).</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9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i="0" dirty="0">
                <a:solidFill>
                  <a:schemeClr val="bg1"/>
                </a:solidFill>
                <a:effectLst/>
                <a:latin typeface="Arial" panose="020B0604020202020204" pitchFamily="34" charset="0"/>
              </a:rPr>
              <a:t>Povinnosti </a:t>
            </a:r>
            <a:r>
              <a:rPr lang="cs-CZ" sz="3200" b="1" dirty="0">
                <a:solidFill>
                  <a:schemeClr val="bg1"/>
                </a:solidFill>
                <a:latin typeface="Arial" panose="020B0604020202020204" pitchFamily="34" charset="0"/>
              </a:rPr>
              <a:t>příjemce</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4575035"/>
          </a:xfrm>
          <a:prstGeom prst="rect">
            <a:avLst/>
          </a:prstGeom>
          <a:noFill/>
        </p:spPr>
        <p:txBody>
          <a:bodyPr wrap="square">
            <a:spAutoFit/>
          </a:bodyPr>
          <a:lstStyle/>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Informovat Centrum o všech změnách v projektu. V případě změn, které mají vliv na plnění Podmínek PA v bodě 6 Části III podat žádost o změnu před vlastní realizací změny. </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Řádně vést účetní evidenci majetku pořízeného z dotace a výstup z této evidence předkládat jako přílohu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a Závěrečné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 projektu za sledované období. </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Řádně uchovávat veškerou dokumentaci a účetní doklady související s realizací projektu minimálně do roku 2028.</a:t>
            </a:r>
          </a:p>
          <a:p>
            <a:pPr marL="285750"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Veškerý pořízený majetek používat k účelu, ke kterému se příjemce zavázal v žádosti o podporu.</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73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Změny v udržitelnosti</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2882264"/>
          </a:xfrm>
          <a:prstGeom prst="rect">
            <a:avLst/>
          </a:prstGeom>
          <a:noFill/>
        </p:spPr>
        <p:txBody>
          <a:bodyPr wrap="square">
            <a:spAutoFit/>
          </a:bodyPr>
          <a:lstStyle/>
          <a:p>
            <a:pPr marL="285750"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Změny, které mají vliv na změnu podmínek PA v bodě 6 Části III</a:t>
            </a:r>
          </a:p>
          <a:p>
            <a:pPr marL="742950" lvl="1"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je nutné hlásit předem prostřednictvím formuláře Žádost o změnu</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příklad: změna aktivit projektu, cílových hodnot indikátorů, změna plátcovství DPH ve vztahu k projektu</a:t>
            </a:r>
          </a:p>
          <a:p>
            <a:pPr marL="285750"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Změny, které nemají vliv na změnu Podmínek</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není nutné hlásit v průběhu realizace, stačí popsat v </a:t>
            </a:r>
            <a:r>
              <a:rPr lang="cs-CZ" dirty="0" err="1">
                <a:solidFill>
                  <a:schemeClr val="bg1"/>
                </a:solidFill>
                <a:latin typeface="Arial" panose="020B0604020202020204" pitchFamily="34" charset="0"/>
              </a:rPr>
              <a:t>ZoU</a:t>
            </a:r>
            <a:endParaRPr lang="cs-CZ" dirty="0">
              <a:solidFill>
                <a:schemeClr val="bg1"/>
              </a:solidFill>
              <a:latin typeface="Arial" panose="020B0604020202020204" pitchFamily="34" charset="0"/>
            </a:endParaRP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9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E102564-7B26-419C-B280-9517931EFB17}"/>
              </a:ext>
            </a:extLst>
          </p:cNvPr>
          <p:cNvSpPr txBox="1"/>
          <p:nvPr/>
        </p:nvSpPr>
        <p:spPr>
          <a:xfrm>
            <a:off x="502647" y="576000"/>
            <a:ext cx="8100000" cy="584775"/>
          </a:xfrm>
          <a:prstGeom prst="rect">
            <a:avLst/>
          </a:prstGeom>
          <a:noFill/>
        </p:spPr>
        <p:txBody>
          <a:bodyPr wrap="square" rtlCol="0">
            <a:spAutoFit/>
          </a:bodyPr>
          <a:lstStyle/>
          <a:p>
            <a:pPr algn="ctr" defTabSz="914400">
              <a:buClr>
                <a:srgbClr val="000000"/>
              </a:buClr>
              <a:buFont typeface="Arial"/>
              <a:buNone/>
            </a:pPr>
            <a:r>
              <a:rPr lang="cs-CZ" sz="3200" b="1" dirty="0">
                <a:solidFill>
                  <a:schemeClr val="bg1"/>
                </a:solidFill>
                <a:latin typeface="Arial" panose="020B0604020202020204" pitchFamily="34" charset="0"/>
              </a:rPr>
              <a:t>Změny v udržitelnosti</a:t>
            </a:r>
            <a:r>
              <a:rPr lang="cs-CZ" sz="3200" b="0" i="0" dirty="0">
                <a:solidFill>
                  <a:schemeClr val="bg1"/>
                </a:solidFill>
                <a:effectLst/>
                <a:latin typeface="Arial" panose="020B0604020202020204" pitchFamily="34" charset="0"/>
              </a:rPr>
              <a:t>​</a:t>
            </a:r>
            <a:endParaRPr lang="cs-CZ" sz="3200" b="1" kern="0" dirty="0">
              <a:solidFill>
                <a:schemeClr val="bg1"/>
              </a:solidFill>
              <a:cs typeface="Arial" panose="020B0604020202020204" pitchFamily="34" charset="0"/>
              <a:sym typeface="Arial"/>
            </a:endParaRPr>
          </a:p>
        </p:txBody>
      </p:sp>
      <p:sp>
        <p:nvSpPr>
          <p:cNvPr id="7" name="TextovéPole 6">
            <a:extLst>
              <a:ext uri="{FF2B5EF4-FFF2-40B4-BE49-F238E27FC236}">
                <a16:creationId xmlns:a16="http://schemas.microsoft.com/office/drawing/2014/main" id="{65C60473-6D8C-464B-9745-3FB73D6BEA84}"/>
              </a:ext>
            </a:extLst>
          </p:cNvPr>
          <p:cNvSpPr txBox="1"/>
          <p:nvPr/>
        </p:nvSpPr>
        <p:spPr>
          <a:xfrm>
            <a:off x="504000" y="1440000"/>
            <a:ext cx="8100000" cy="3574761"/>
          </a:xfrm>
          <a:prstGeom prst="rect">
            <a:avLst/>
          </a:prstGeom>
          <a:noFill/>
        </p:spPr>
        <p:txBody>
          <a:bodyPr wrap="square">
            <a:spAutoFit/>
          </a:bodyPr>
          <a:lstStyle/>
          <a:p>
            <a:pPr marL="285750"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Změny vlastnických práv (převod/výpůjčka/pronájem/věcná či zástavní práva)</a:t>
            </a:r>
          </a:p>
          <a:p>
            <a:pPr marL="742950" lvl="1"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změny, které podléhají předchozímu schválení ŘO IROP</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je nutné je hlásit před tím, než nastanou, prostřednictvím formuláře Žádost o změnu (tyto případy je vhodné konzultovat dopředu s MP)</a:t>
            </a:r>
          </a:p>
          <a:p>
            <a:pPr marL="285750" indent="-285750" algn="just" fontAlgn="base">
              <a:lnSpc>
                <a:spcPts val="2700"/>
              </a:lnSpc>
              <a:buFont typeface="Arial" panose="020B0604020202020204" pitchFamily="34" charset="0"/>
              <a:buChar char="•"/>
            </a:pPr>
            <a:r>
              <a:rPr lang="cs-CZ" dirty="0">
                <a:solidFill>
                  <a:schemeClr val="bg1"/>
                </a:solidFill>
                <a:latin typeface="Arial" panose="020B0604020202020204" pitchFamily="34" charset="0"/>
              </a:rPr>
              <a:t>Změny závazku ze smlouvy na veřejné zakázce, ze které byly v projektu uplatňovány výdaje</a:t>
            </a:r>
          </a:p>
          <a:p>
            <a:pPr marL="742950" lvl="1" indent="-285750" algn="just" fontAlgn="base">
              <a:lnSpc>
                <a:spcPts val="2700"/>
              </a:lnSpc>
              <a:spcAft>
                <a:spcPts val="1200"/>
              </a:spcAft>
              <a:buFont typeface="Arial" panose="020B0604020202020204" pitchFamily="34" charset="0"/>
              <a:buChar char="•"/>
            </a:pPr>
            <a:r>
              <a:rPr lang="cs-CZ" dirty="0">
                <a:solidFill>
                  <a:schemeClr val="bg1"/>
                </a:solidFill>
                <a:latin typeface="Arial" panose="020B0604020202020204" pitchFamily="34" charset="0"/>
              </a:rPr>
              <a:t>Změna bude nejpozději ověřena s nadcházející </a:t>
            </a:r>
            <a:r>
              <a:rPr lang="cs-CZ" dirty="0" err="1">
                <a:solidFill>
                  <a:schemeClr val="bg1"/>
                </a:solidFill>
                <a:latin typeface="Arial" panose="020B0604020202020204" pitchFamily="34" charset="0"/>
              </a:rPr>
              <a:t>ZoU</a:t>
            </a:r>
            <a:r>
              <a:rPr lang="cs-CZ" dirty="0">
                <a:solidFill>
                  <a:schemeClr val="bg1"/>
                </a:solidFill>
                <a:latin typeface="Arial" panose="020B0604020202020204" pitchFamily="34" charset="0"/>
              </a:rPr>
              <a:t>.</a:t>
            </a:r>
          </a:p>
          <a:p>
            <a:pPr lvl="1">
              <a:lnSpc>
                <a:spcPct val="150000"/>
              </a:lnSpc>
              <a:buClr>
                <a:srgbClr val="1D70B8"/>
              </a:buClr>
            </a:pPr>
            <a:endParaRPr lang="cs-CZ"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12524"/>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D6BE74E4BEF45997F71ACD4C5DBA5" ma:contentTypeVersion="8" ma:contentTypeDescription="Create a new document." ma:contentTypeScope="" ma:versionID="d530888e6a748abe42f880670a2a4b53">
  <xsd:schema xmlns:xsd="http://www.w3.org/2001/XMLSchema" xmlns:xs="http://www.w3.org/2001/XMLSchema" xmlns:p="http://schemas.microsoft.com/office/2006/metadata/properties" xmlns:ns2="573699da-9848-4198-85e5-a5ed1162f14f" targetNamespace="http://schemas.microsoft.com/office/2006/metadata/properties" ma:root="true" ma:fieldsID="1ceaf86119172a1c1207e8d945c0336e" ns2:_="">
    <xsd:import namespace="573699da-9848-4198-85e5-a5ed1162f1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3699da-9848-4198-85e5-a5ed1162f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FC77F-1CE2-4458-A05C-6AD030B60F30}">
  <ds:schemaRefs>
    <ds:schemaRef ds:uri="http://schemas.microsoft.com/sharepoint/v3/contenttype/forms"/>
  </ds:schemaRefs>
</ds:datastoreItem>
</file>

<file path=customXml/itemProps2.xml><?xml version="1.0" encoding="utf-8"?>
<ds:datastoreItem xmlns:ds="http://schemas.openxmlformats.org/officeDocument/2006/customXml" ds:itemID="{E53AD64B-D10D-4933-A5A6-5419EEAA30D1}">
  <ds:schemaRefs>
    <ds:schemaRef ds:uri="http://schemas.microsoft.com/office/2006/documentManagement/types"/>
    <ds:schemaRef ds:uri="http://purl.org/dc/dcmitype/"/>
    <ds:schemaRef ds:uri="http://purl.org/dc/elements/1.1/"/>
    <ds:schemaRef ds:uri="http://www.w3.org/XML/1998/namespace"/>
    <ds:schemaRef ds:uri="http://purl.org/dc/terms/"/>
    <ds:schemaRef ds:uri="573699da-9848-4198-85e5-a5ed1162f14f"/>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837AE3D-ABC7-4199-AC2F-6960F36C2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3699da-9848-4198-85e5-a5ed1162f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CRR template</Template>
  <TotalTime>1401</TotalTime>
  <Words>1689</Words>
  <Application>Microsoft Office PowerPoint</Application>
  <PresentationFormat>Předvádění na obrazovce (4:3)</PresentationFormat>
  <Paragraphs>125</Paragraphs>
  <Slides>24</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24</vt:i4>
      </vt:variant>
    </vt:vector>
  </HeadingPairs>
  <TitlesOfParts>
    <vt:vector size="27" baseType="lpstr">
      <vt:lpstr>Arial</vt:lpstr>
      <vt:lpstr>Calibri</vt:lpstr>
      <vt:lpstr>CRR template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Kolářová Lenka</cp:lastModifiedBy>
  <cp:revision>141</cp:revision>
  <cp:lastPrinted>2022-04-21T07:58:25Z</cp:lastPrinted>
  <dcterms:created xsi:type="dcterms:W3CDTF">2021-01-13T14:58:16Z</dcterms:created>
  <dcterms:modified xsi:type="dcterms:W3CDTF">2022-05-23T11:03:24Z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0x010100499D6BE74E4BEF45997F71ACD4C5DBA5</vt:lpwstr>
  </property>
</Properties>
</file>