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31"/>
  </p:notesMasterIdLst>
  <p:handoutMasterIdLst>
    <p:handoutMasterId r:id="rId132"/>
  </p:handoutMasterIdLst>
  <p:sldIdLst>
    <p:sldId id="608" r:id="rId5"/>
    <p:sldId id="609" r:id="rId6"/>
    <p:sldId id="610" r:id="rId7"/>
    <p:sldId id="545" r:id="rId8"/>
    <p:sldId id="547" r:id="rId9"/>
    <p:sldId id="548" r:id="rId10"/>
    <p:sldId id="611" r:id="rId11"/>
    <p:sldId id="612" r:id="rId12"/>
    <p:sldId id="613" r:id="rId13"/>
    <p:sldId id="561" r:id="rId14"/>
    <p:sldId id="619" r:id="rId15"/>
    <p:sldId id="604" r:id="rId16"/>
    <p:sldId id="562" r:id="rId17"/>
    <p:sldId id="620" r:id="rId18"/>
    <p:sldId id="563" r:id="rId19"/>
    <p:sldId id="564" r:id="rId20"/>
    <p:sldId id="565" r:id="rId21"/>
    <p:sldId id="621" r:id="rId22"/>
    <p:sldId id="567" r:id="rId23"/>
    <p:sldId id="568" r:id="rId24"/>
    <p:sldId id="552" r:id="rId25"/>
    <p:sldId id="558" r:id="rId26"/>
    <p:sldId id="559" r:id="rId27"/>
    <p:sldId id="560" r:id="rId28"/>
    <p:sldId id="614" r:id="rId29"/>
    <p:sldId id="279" r:id="rId30"/>
    <p:sldId id="626" r:id="rId31"/>
    <p:sldId id="627" r:id="rId32"/>
    <p:sldId id="278" r:id="rId33"/>
    <p:sldId id="280" r:id="rId34"/>
    <p:sldId id="281" r:id="rId35"/>
    <p:sldId id="282" r:id="rId36"/>
    <p:sldId id="283" r:id="rId37"/>
    <p:sldId id="606" r:id="rId38"/>
    <p:sldId id="639" r:id="rId39"/>
    <p:sldId id="270" r:id="rId40"/>
    <p:sldId id="284" r:id="rId41"/>
    <p:sldId id="285" r:id="rId42"/>
    <p:sldId id="585" r:id="rId43"/>
    <p:sldId id="586" r:id="rId44"/>
    <p:sldId id="587" r:id="rId45"/>
    <p:sldId id="588" r:id="rId46"/>
    <p:sldId id="499" r:id="rId47"/>
    <p:sldId id="286" r:id="rId48"/>
    <p:sldId id="500" r:id="rId49"/>
    <p:sldId id="502" r:id="rId50"/>
    <p:sldId id="504" r:id="rId51"/>
    <p:sldId id="501" r:id="rId52"/>
    <p:sldId id="575" r:id="rId53"/>
    <p:sldId id="622" r:id="rId54"/>
    <p:sldId id="505" r:id="rId55"/>
    <p:sldId id="507" r:id="rId56"/>
    <p:sldId id="508" r:id="rId57"/>
    <p:sldId id="578" r:id="rId58"/>
    <p:sldId id="506" r:id="rId59"/>
    <p:sldId id="510" r:id="rId60"/>
    <p:sldId id="511" r:id="rId61"/>
    <p:sldId id="628" r:id="rId62"/>
    <p:sldId id="512" r:id="rId63"/>
    <p:sldId id="632" r:id="rId64"/>
    <p:sldId id="643" r:id="rId65"/>
    <p:sldId id="513" r:id="rId66"/>
    <p:sldId id="598" r:id="rId67"/>
    <p:sldId id="514" r:id="rId68"/>
    <p:sldId id="515" r:id="rId69"/>
    <p:sldId id="590" r:id="rId70"/>
    <p:sldId id="591" r:id="rId71"/>
    <p:sldId id="640" r:id="rId72"/>
    <p:sldId id="641" r:id="rId73"/>
    <p:sldId id="592" r:id="rId74"/>
    <p:sldId id="624" r:id="rId75"/>
    <p:sldId id="642" r:id="rId76"/>
    <p:sldId id="518" r:id="rId77"/>
    <p:sldId id="519" r:id="rId78"/>
    <p:sldId id="521" r:id="rId79"/>
    <p:sldId id="522" r:id="rId80"/>
    <p:sldId id="523" r:id="rId81"/>
    <p:sldId id="520" r:id="rId82"/>
    <p:sldId id="524" r:id="rId83"/>
    <p:sldId id="525" r:id="rId84"/>
    <p:sldId id="526" r:id="rId85"/>
    <p:sldId id="647" r:id="rId86"/>
    <p:sldId id="544" r:id="rId87"/>
    <p:sldId id="583" r:id="rId88"/>
    <p:sldId id="529" r:id="rId89"/>
    <p:sldId id="528" r:id="rId90"/>
    <p:sldId id="530" r:id="rId91"/>
    <p:sldId id="531" r:id="rId92"/>
    <p:sldId id="532" r:id="rId93"/>
    <p:sldId id="579" r:id="rId94"/>
    <p:sldId id="580" r:id="rId95"/>
    <p:sldId id="536" r:id="rId96"/>
    <p:sldId id="644" r:id="rId97"/>
    <p:sldId id="581" r:id="rId98"/>
    <p:sldId id="645" r:id="rId99"/>
    <p:sldId id="646" r:id="rId100"/>
    <p:sldId id="509" r:id="rId101"/>
    <p:sldId id="551" r:id="rId102"/>
    <p:sldId id="535" r:id="rId103"/>
    <p:sldId id="537" r:id="rId104"/>
    <p:sldId id="538" r:id="rId105"/>
    <p:sldId id="540" r:id="rId106"/>
    <p:sldId id="615" r:id="rId107"/>
    <p:sldId id="616" r:id="rId108"/>
    <p:sldId id="617" r:id="rId109"/>
    <p:sldId id="542" r:id="rId110"/>
    <p:sldId id="618" r:id="rId111"/>
    <p:sldId id="573" r:id="rId112"/>
    <p:sldId id="569" r:id="rId113"/>
    <p:sldId id="543" r:id="rId114"/>
    <p:sldId id="623" r:id="rId115"/>
    <p:sldId id="638" r:id="rId116"/>
    <p:sldId id="637" r:id="rId117"/>
    <p:sldId id="636" r:id="rId118"/>
    <p:sldId id="635" r:id="rId119"/>
    <p:sldId id="634" r:id="rId120"/>
    <p:sldId id="593" r:id="rId121"/>
    <p:sldId id="631" r:id="rId122"/>
    <p:sldId id="584" r:id="rId123"/>
    <p:sldId id="625" r:id="rId124"/>
    <p:sldId id="630" r:id="rId125"/>
    <p:sldId id="633" r:id="rId126"/>
    <p:sldId id="570" r:id="rId127"/>
    <p:sldId id="571" r:id="rId128"/>
    <p:sldId id="572" r:id="rId129"/>
    <p:sldId id="273" r:id="rId130"/>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4E5"/>
    <a:srgbClr val="CCCCCC"/>
    <a:srgbClr val="0B55A2"/>
    <a:srgbClr val="0C56A4"/>
    <a:srgbClr val="0C56A6"/>
    <a:srgbClr val="0052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8E7D88-E8D2-4904-B6DE-96AD3F5CAE9C}" v="36" dt="2022-04-19T11:37:39.745"/>
    <p1510:client id="{443CA3A2-2949-4349-A5C1-9D711A465A27}" v="5" dt="2022-04-19T06:58:26.018"/>
    <p1510:client id="{4C553A1E-C3F6-4052-9F51-ECFF74C744EF}" v="34" dt="2022-04-19T05:36:29.831"/>
    <p1510:client id="{5042BA03-0990-460B-BAF9-8AAF2367DB63}" v="37" dt="2022-04-19T09:39:53.672"/>
    <p1510:client id="{5ED03315-1BF3-4CF9-83DB-0F2A980215F6}" v="21" dt="2022-04-19T12:23:48.068"/>
    <p1510:client id="{5FA773B0-95A9-4A3B-8C1C-599B83D3D101}" v="86" dt="2022-04-19T06:54:51.210"/>
    <p1510:client id="{62E512F8-FB02-48BE-A039-CE27D8F63EDC}" v="19" dt="2022-04-19T07:24:32.084"/>
    <p1510:client id="{68EB11F1-7131-4D15-B947-F74E8551F160}" v="200" dt="2022-04-19T05:43:06.530"/>
    <p1510:client id="{7076CA5B-567F-475C-B102-5CFCEE353DE4}" v="6" dt="2022-04-19T11:59:36.004"/>
    <p1510:client id="{7EA44AA4-7857-4DCB-A71B-919B5EA8272A}" v="74" dt="2022-04-19T12:12:27.284"/>
    <p1510:client id="{9CD7068B-6680-4F49-91EF-54E5833778B2}" v="1210" dt="2022-04-18T17:55:36.0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3382"/>
        <p:guide pos="48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microsoft.com/office/2015/10/relationships/revisionInfo" Target="revisionInfo.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handoutMaster" Target="handoutMasters/handout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hyperlink" Target="mailto:andrea.koblizkova@crr.cz" TargetMode="External"/><Relationship Id="rId1" Type="http://schemas.openxmlformats.org/officeDocument/2006/relationships/hyperlink" Target="mailto:zuzana.horcickova@crr.cz"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mailto:andrea.koblizkova@crr.cz" TargetMode="External"/><Relationship Id="rId1" Type="http://schemas.openxmlformats.org/officeDocument/2006/relationships/hyperlink" Target="mailto:zuzana.horcickova@crr.cz"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8D42E-F170-4B77-9005-4C3AB8D024EE}" type="doc">
      <dgm:prSet loTypeId="urn:microsoft.com/office/officeart/2005/8/layout/hierarchy4" loCatId="list" qsTypeId="urn:microsoft.com/office/officeart/2005/8/quickstyle/simple2" qsCatId="simple" csTypeId="urn:microsoft.com/office/officeart/2005/8/colors/colorful2" csCatId="colorful" phldr="1"/>
      <dgm:spPr/>
      <dgm:t>
        <a:bodyPr/>
        <a:lstStyle/>
        <a:p>
          <a:endParaRPr lang="cs-CZ"/>
        </a:p>
      </dgm:t>
    </dgm:pt>
    <dgm:pt modelId="{079BF447-A338-4241-857D-16D223D22120}">
      <dgm:prSet phldrT="[Text]"/>
      <dgm:spPr/>
      <dgm:t>
        <a:bodyPr/>
        <a:lstStyle/>
        <a:p>
          <a:r>
            <a:rPr lang="cs-CZ" b="1">
              <a:solidFill>
                <a:schemeClr val="bg1"/>
              </a:solidFill>
            </a:rPr>
            <a:t>Územní odbor IROP pro Pardubický kraj</a:t>
          </a:r>
        </a:p>
        <a:p>
          <a:r>
            <a:rPr lang="cs-CZ" b="1">
              <a:solidFill>
                <a:schemeClr val="bg1"/>
              </a:solidFill>
            </a:rPr>
            <a:t>Ing. Lenka Fodorová, ředitelka odboru</a:t>
          </a:r>
        </a:p>
        <a:p>
          <a:r>
            <a:rPr lang="cs-CZ">
              <a:solidFill>
                <a:schemeClr val="bg1"/>
              </a:solidFill>
            </a:rPr>
            <a:t>E-mail: lenka.fodorova</a:t>
          </a:r>
          <a:r>
            <a:rPr lang="cs-CZ">
              <a:solidFill>
                <a:schemeClr val="bg1"/>
              </a:solidFill>
              <a:latin typeface="Calibri" panose="020F0502020204030204" pitchFamily="34" charset="0"/>
              <a:cs typeface="Calibri" panose="020F0502020204030204" pitchFamily="34" charset="0"/>
            </a:rPr>
            <a:t>@</a:t>
          </a:r>
          <a:r>
            <a:rPr lang="cs-CZ">
              <a:solidFill>
                <a:schemeClr val="bg1"/>
              </a:solidFill>
            </a:rPr>
            <a:t>crr.cz</a:t>
          </a:r>
          <a:endParaRPr lang="cs-CZ" baseline="0">
            <a:solidFill>
              <a:schemeClr val="bg1"/>
            </a:solidFill>
          </a:endParaRPr>
        </a:p>
        <a:p>
          <a:r>
            <a:rPr lang="cs-CZ">
              <a:solidFill>
                <a:schemeClr val="bg1"/>
              </a:solidFill>
            </a:rPr>
            <a:t>Telefon: 466 026 843</a:t>
          </a:r>
        </a:p>
        <a:p>
          <a:r>
            <a:rPr lang="cs-CZ">
              <a:solidFill>
                <a:schemeClr val="bg1"/>
              </a:solidFill>
            </a:rPr>
            <a:t>Mobil: 736 511 137</a:t>
          </a:r>
        </a:p>
      </dgm:t>
    </dgm:pt>
    <dgm:pt modelId="{B64C378D-2E70-4D65-81D7-E0D03AC1D6C1}" type="parTrans" cxnId="{1EB41155-EA91-49D9-AB73-E1F13B2C1E93}">
      <dgm:prSet/>
      <dgm:spPr/>
      <dgm:t>
        <a:bodyPr/>
        <a:lstStyle/>
        <a:p>
          <a:endParaRPr lang="cs-CZ"/>
        </a:p>
      </dgm:t>
    </dgm:pt>
    <dgm:pt modelId="{070BC8CB-9DBC-4D56-80AC-4871596E0684}" type="sibTrans" cxnId="{1EB41155-EA91-49D9-AB73-E1F13B2C1E93}">
      <dgm:prSet/>
      <dgm:spPr/>
      <dgm:t>
        <a:bodyPr/>
        <a:lstStyle/>
        <a:p>
          <a:endParaRPr lang="cs-CZ"/>
        </a:p>
      </dgm:t>
    </dgm:pt>
    <dgm:pt modelId="{A67D603C-7116-488E-B84F-93A07D78F66F}">
      <dgm:prSet phldrT="[Text]"/>
      <dgm:spPr>
        <a:solidFill>
          <a:schemeClr val="accent3">
            <a:lumMod val="75000"/>
          </a:schemeClr>
        </a:solidFill>
      </dgm:spPr>
      <dgm:t>
        <a:bodyPr/>
        <a:lstStyle/>
        <a:p>
          <a:pPr>
            <a:lnSpc>
              <a:spcPct val="100000"/>
            </a:lnSpc>
            <a:spcAft>
              <a:spcPts val="0"/>
            </a:spcAft>
          </a:pPr>
          <a:r>
            <a:rPr lang="cs-CZ" b="1"/>
            <a:t>Vedoucí oddělení hodnocení</a:t>
          </a:r>
        </a:p>
        <a:p>
          <a:pPr>
            <a:lnSpc>
              <a:spcPct val="100000"/>
            </a:lnSpc>
            <a:spcAft>
              <a:spcPts val="0"/>
            </a:spcAft>
          </a:pPr>
          <a:r>
            <a:rPr lang="cs-CZ" b="1"/>
            <a:t> a kontroly</a:t>
          </a:r>
        </a:p>
        <a:p>
          <a:pPr>
            <a:lnSpc>
              <a:spcPct val="90000"/>
            </a:lnSpc>
            <a:spcAft>
              <a:spcPct val="35000"/>
            </a:spcAft>
          </a:pPr>
          <a:r>
            <a:rPr lang="cs-CZ" b="1"/>
            <a:t>Ing. Zuzana Horčičková</a:t>
          </a:r>
        </a:p>
        <a:p>
          <a:pPr>
            <a:lnSpc>
              <a:spcPct val="90000"/>
            </a:lnSpc>
            <a:spcAft>
              <a:spcPct val="35000"/>
            </a:spcAft>
          </a:pPr>
          <a:r>
            <a:rPr lang="cs-CZ"/>
            <a:t>E-mail: </a:t>
          </a:r>
          <a:r>
            <a:rPr lang="cs-CZ">
              <a:hlinkClick xmlns:r="http://schemas.openxmlformats.org/officeDocument/2006/relationships" r:id="rId1"/>
            </a:rPr>
            <a:t>zuzana.horcickova@crr.cz</a:t>
          </a:r>
          <a:endParaRPr lang="cs-CZ"/>
        </a:p>
        <a:p>
          <a:pPr>
            <a:lnSpc>
              <a:spcPct val="90000"/>
            </a:lnSpc>
            <a:spcAft>
              <a:spcPct val="35000"/>
            </a:spcAft>
          </a:pPr>
          <a:r>
            <a:rPr lang="cs-CZ"/>
            <a:t>Telefon: 466 026 841</a:t>
          </a:r>
        </a:p>
        <a:p>
          <a:pPr>
            <a:lnSpc>
              <a:spcPct val="90000"/>
            </a:lnSpc>
            <a:spcAft>
              <a:spcPct val="35000"/>
            </a:spcAft>
          </a:pPr>
          <a:r>
            <a:rPr lang="cs-CZ"/>
            <a:t>Mobil: </a:t>
          </a:r>
          <a:r>
            <a:rPr lang="cs-CZ" b="0"/>
            <a:t>735 707 351</a:t>
          </a:r>
        </a:p>
      </dgm:t>
    </dgm:pt>
    <dgm:pt modelId="{91211F88-806F-4D3A-A57C-BD8A2EE4C229}" type="parTrans" cxnId="{D0328F05-09AB-4649-A91E-84939B3F2EA2}">
      <dgm:prSet/>
      <dgm:spPr/>
      <dgm:t>
        <a:bodyPr/>
        <a:lstStyle/>
        <a:p>
          <a:endParaRPr lang="cs-CZ"/>
        </a:p>
      </dgm:t>
    </dgm:pt>
    <dgm:pt modelId="{09F5F104-80F5-4B06-9E04-F3B2852DBE5D}" type="sibTrans" cxnId="{D0328F05-09AB-4649-A91E-84939B3F2EA2}">
      <dgm:prSet/>
      <dgm:spPr/>
      <dgm:t>
        <a:bodyPr/>
        <a:lstStyle/>
        <a:p>
          <a:endParaRPr lang="cs-CZ"/>
        </a:p>
      </dgm:t>
    </dgm:pt>
    <dgm:pt modelId="{C5553600-1CAE-4955-BB6C-A584CC4EBCA0}">
      <dgm:prSet phldrT="[Text]"/>
      <dgm:spPr>
        <a:solidFill>
          <a:schemeClr val="accent3">
            <a:lumMod val="75000"/>
          </a:schemeClr>
        </a:solidFill>
      </dgm:spPr>
      <dgm:t>
        <a:bodyPr/>
        <a:lstStyle/>
        <a:p>
          <a:r>
            <a:rPr lang="cs-CZ" b="1"/>
            <a:t>Vedoucí oddělení realizace</a:t>
          </a:r>
        </a:p>
        <a:p>
          <a:r>
            <a:rPr lang="cs-CZ" b="1"/>
            <a:t>Ing. Andrea Koblížková</a:t>
          </a:r>
        </a:p>
        <a:p>
          <a:r>
            <a:rPr lang="cs-CZ"/>
            <a:t>E-mail: </a:t>
          </a:r>
          <a:r>
            <a:rPr lang="cs-CZ">
              <a:hlinkClick xmlns:r="http://schemas.openxmlformats.org/officeDocument/2006/relationships" r:id="rId2"/>
            </a:rPr>
            <a:t>andrea.koblizkova@crr.cz</a:t>
          </a:r>
          <a:endParaRPr lang="cs-CZ"/>
        </a:p>
        <a:p>
          <a:r>
            <a:rPr lang="cs-CZ"/>
            <a:t>Telefon: 466 026 836</a:t>
          </a:r>
        </a:p>
        <a:p>
          <a:r>
            <a:rPr lang="cs-CZ"/>
            <a:t>Mobil: </a:t>
          </a:r>
          <a:r>
            <a:rPr lang="cs-CZ" b="0"/>
            <a:t>703 186 967</a:t>
          </a:r>
        </a:p>
      </dgm:t>
    </dgm:pt>
    <dgm:pt modelId="{03E7EDA8-7044-4B65-9E44-60837D6301F5}" type="parTrans" cxnId="{8B7111D2-8A9D-4DED-BA7B-0F1A716C6669}">
      <dgm:prSet/>
      <dgm:spPr/>
      <dgm:t>
        <a:bodyPr/>
        <a:lstStyle/>
        <a:p>
          <a:endParaRPr lang="cs-CZ"/>
        </a:p>
      </dgm:t>
    </dgm:pt>
    <dgm:pt modelId="{CD124AA5-535E-4490-A5A0-C040C89F5644}" type="sibTrans" cxnId="{8B7111D2-8A9D-4DED-BA7B-0F1A716C6669}">
      <dgm:prSet/>
      <dgm:spPr/>
      <dgm:t>
        <a:bodyPr/>
        <a:lstStyle/>
        <a:p>
          <a:endParaRPr lang="cs-CZ"/>
        </a:p>
      </dgm:t>
    </dgm:pt>
    <dgm:pt modelId="{87A7386A-190A-4D26-B25C-46CD9BA470DF}" type="pres">
      <dgm:prSet presAssocID="{0D08D42E-F170-4B77-9005-4C3AB8D024EE}" presName="Name0" presStyleCnt="0">
        <dgm:presLayoutVars>
          <dgm:chPref val="1"/>
          <dgm:dir/>
          <dgm:animOne val="branch"/>
          <dgm:animLvl val="lvl"/>
          <dgm:resizeHandles/>
        </dgm:presLayoutVars>
      </dgm:prSet>
      <dgm:spPr/>
    </dgm:pt>
    <dgm:pt modelId="{61704714-36F9-4918-8F57-D2FB7E94F364}" type="pres">
      <dgm:prSet presAssocID="{079BF447-A338-4241-857D-16D223D22120}" presName="vertOne" presStyleCnt="0"/>
      <dgm:spPr/>
    </dgm:pt>
    <dgm:pt modelId="{611BFC66-9319-465C-9581-BCBD01444E58}" type="pres">
      <dgm:prSet presAssocID="{079BF447-A338-4241-857D-16D223D22120}" presName="txOne" presStyleLbl="node0" presStyleIdx="0" presStyleCnt="1" custLinFactNeighborX="-2572" custLinFactNeighborY="-687">
        <dgm:presLayoutVars>
          <dgm:chPref val="3"/>
        </dgm:presLayoutVars>
      </dgm:prSet>
      <dgm:spPr>
        <a:solidFill>
          <a:schemeClr val="accent1"/>
        </a:solidFill>
      </dgm:spPr>
    </dgm:pt>
    <dgm:pt modelId="{489C6CB3-361D-4B08-8615-DF4F81400A93}" type="pres">
      <dgm:prSet presAssocID="{079BF447-A338-4241-857D-16D223D22120}" presName="parTransOne" presStyleCnt="0"/>
      <dgm:spPr/>
    </dgm:pt>
    <dgm:pt modelId="{D7126070-93FD-4FDB-92F7-894099073440}" type="pres">
      <dgm:prSet presAssocID="{079BF447-A338-4241-857D-16D223D22120}" presName="horzOne" presStyleCnt="0"/>
      <dgm:spPr/>
    </dgm:pt>
    <dgm:pt modelId="{C2421CE2-261F-414D-95FD-409ACD76F6C2}" type="pres">
      <dgm:prSet presAssocID="{A67D603C-7116-488E-B84F-93A07D78F66F}" presName="vertTwo" presStyleCnt="0"/>
      <dgm:spPr/>
    </dgm:pt>
    <dgm:pt modelId="{012C52F3-22EA-4C63-9D11-BA4EB08F93EE}" type="pres">
      <dgm:prSet presAssocID="{A67D603C-7116-488E-B84F-93A07D78F66F}" presName="txTwo" presStyleLbl="node2" presStyleIdx="0" presStyleCnt="2" custScaleX="114389">
        <dgm:presLayoutVars>
          <dgm:chPref val="3"/>
        </dgm:presLayoutVars>
      </dgm:prSet>
      <dgm:spPr>
        <a:solidFill>
          <a:schemeClr val="accent1"/>
        </a:solidFill>
      </dgm:spPr>
    </dgm:pt>
    <dgm:pt modelId="{3F73DBDB-3206-49A1-BCE7-8C5FAEE085B4}" type="pres">
      <dgm:prSet presAssocID="{A67D603C-7116-488E-B84F-93A07D78F66F}" presName="horzTwo" presStyleCnt="0"/>
      <dgm:spPr/>
    </dgm:pt>
    <dgm:pt modelId="{DBD5F274-E5CC-4A3C-96EE-0E6BBBF9E9DF}" type="pres">
      <dgm:prSet presAssocID="{09F5F104-80F5-4B06-9E04-F3B2852DBE5D}" presName="sibSpaceTwo" presStyleCnt="0"/>
      <dgm:spPr/>
    </dgm:pt>
    <dgm:pt modelId="{A12774BD-2402-4998-9DE1-FF7918C52F8F}" type="pres">
      <dgm:prSet presAssocID="{C5553600-1CAE-4955-BB6C-A584CC4EBCA0}" presName="vertTwo" presStyleCnt="0"/>
      <dgm:spPr/>
    </dgm:pt>
    <dgm:pt modelId="{BFE87D24-6D61-4097-A3F3-47C46C775F81}" type="pres">
      <dgm:prSet presAssocID="{C5553600-1CAE-4955-BB6C-A584CC4EBCA0}" presName="txTwo" presStyleLbl="node2" presStyleIdx="1" presStyleCnt="2">
        <dgm:presLayoutVars>
          <dgm:chPref val="3"/>
        </dgm:presLayoutVars>
      </dgm:prSet>
      <dgm:spPr>
        <a:solidFill>
          <a:schemeClr val="accent1"/>
        </a:solidFill>
      </dgm:spPr>
    </dgm:pt>
    <dgm:pt modelId="{268D8E56-10D7-435E-B016-678B3EFAAA67}" type="pres">
      <dgm:prSet presAssocID="{C5553600-1CAE-4955-BB6C-A584CC4EBCA0}" presName="horzTwo" presStyleCnt="0"/>
      <dgm:spPr/>
    </dgm:pt>
  </dgm:ptLst>
  <dgm:cxnLst>
    <dgm:cxn modelId="{D0328F05-09AB-4649-A91E-84939B3F2EA2}" srcId="{079BF447-A338-4241-857D-16D223D22120}" destId="{A67D603C-7116-488E-B84F-93A07D78F66F}" srcOrd="0" destOrd="0" parTransId="{91211F88-806F-4D3A-A57C-BD8A2EE4C229}" sibTransId="{09F5F104-80F5-4B06-9E04-F3B2852DBE5D}"/>
    <dgm:cxn modelId="{BAF59C37-38C1-4067-B9BC-5FD70078346C}" type="presOf" srcId="{0D08D42E-F170-4B77-9005-4C3AB8D024EE}" destId="{87A7386A-190A-4D26-B25C-46CD9BA470DF}" srcOrd="0" destOrd="0" presId="urn:microsoft.com/office/officeart/2005/8/layout/hierarchy4"/>
    <dgm:cxn modelId="{1EB41155-EA91-49D9-AB73-E1F13B2C1E93}" srcId="{0D08D42E-F170-4B77-9005-4C3AB8D024EE}" destId="{079BF447-A338-4241-857D-16D223D22120}" srcOrd="0" destOrd="0" parTransId="{B64C378D-2E70-4D65-81D7-E0D03AC1D6C1}" sibTransId="{070BC8CB-9DBC-4D56-80AC-4871596E0684}"/>
    <dgm:cxn modelId="{565F15A7-A9AC-45BD-8FAC-7F9A49913C81}" type="presOf" srcId="{079BF447-A338-4241-857D-16D223D22120}" destId="{611BFC66-9319-465C-9581-BCBD01444E58}" srcOrd="0" destOrd="0" presId="urn:microsoft.com/office/officeart/2005/8/layout/hierarchy4"/>
    <dgm:cxn modelId="{0D73C4C0-9C07-4A35-B1E3-2F63E5606E63}" type="presOf" srcId="{C5553600-1CAE-4955-BB6C-A584CC4EBCA0}" destId="{BFE87D24-6D61-4097-A3F3-47C46C775F81}" srcOrd="0" destOrd="0" presId="urn:microsoft.com/office/officeart/2005/8/layout/hierarchy4"/>
    <dgm:cxn modelId="{8B7111D2-8A9D-4DED-BA7B-0F1A716C6669}" srcId="{079BF447-A338-4241-857D-16D223D22120}" destId="{C5553600-1CAE-4955-BB6C-A584CC4EBCA0}" srcOrd="1" destOrd="0" parTransId="{03E7EDA8-7044-4B65-9E44-60837D6301F5}" sibTransId="{CD124AA5-535E-4490-A5A0-C040C89F5644}"/>
    <dgm:cxn modelId="{75AF91F0-2E39-4922-ABB9-B990EDB7DB30}" type="presOf" srcId="{A67D603C-7116-488E-B84F-93A07D78F66F}" destId="{012C52F3-22EA-4C63-9D11-BA4EB08F93EE}" srcOrd="0" destOrd="0" presId="urn:microsoft.com/office/officeart/2005/8/layout/hierarchy4"/>
    <dgm:cxn modelId="{A587A1A1-FAE8-48F9-A4FD-0C9169B2277B}" type="presParOf" srcId="{87A7386A-190A-4D26-B25C-46CD9BA470DF}" destId="{61704714-36F9-4918-8F57-D2FB7E94F364}" srcOrd="0" destOrd="0" presId="urn:microsoft.com/office/officeart/2005/8/layout/hierarchy4"/>
    <dgm:cxn modelId="{9FF3AB23-8C07-4570-A376-90F5DFE80838}" type="presParOf" srcId="{61704714-36F9-4918-8F57-D2FB7E94F364}" destId="{611BFC66-9319-465C-9581-BCBD01444E58}" srcOrd="0" destOrd="0" presId="urn:microsoft.com/office/officeart/2005/8/layout/hierarchy4"/>
    <dgm:cxn modelId="{69C6D873-66AC-4097-931A-8DDD113EB6E6}" type="presParOf" srcId="{61704714-36F9-4918-8F57-D2FB7E94F364}" destId="{489C6CB3-361D-4B08-8615-DF4F81400A93}" srcOrd="1" destOrd="0" presId="urn:microsoft.com/office/officeart/2005/8/layout/hierarchy4"/>
    <dgm:cxn modelId="{6071138E-4CB5-4034-9F0C-A17126524093}" type="presParOf" srcId="{61704714-36F9-4918-8F57-D2FB7E94F364}" destId="{D7126070-93FD-4FDB-92F7-894099073440}" srcOrd="2" destOrd="0" presId="urn:microsoft.com/office/officeart/2005/8/layout/hierarchy4"/>
    <dgm:cxn modelId="{6449E751-F086-4132-91A0-3110496A900E}" type="presParOf" srcId="{D7126070-93FD-4FDB-92F7-894099073440}" destId="{C2421CE2-261F-414D-95FD-409ACD76F6C2}" srcOrd="0" destOrd="0" presId="urn:microsoft.com/office/officeart/2005/8/layout/hierarchy4"/>
    <dgm:cxn modelId="{8660797E-B90C-4675-8E80-3DF5B0C986F8}" type="presParOf" srcId="{C2421CE2-261F-414D-95FD-409ACD76F6C2}" destId="{012C52F3-22EA-4C63-9D11-BA4EB08F93EE}" srcOrd="0" destOrd="0" presId="urn:microsoft.com/office/officeart/2005/8/layout/hierarchy4"/>
    <dgm:cxn modelId="{8CCEA2F9-79EE-4587-99C9-544E2569AC2F}" type="presParOf" srcId="{C2421CE2-261F-414D-95FD-409ACD76F6C2}" destId="{3F73DBDB-3206-49A1-BCE7-8C5FAEE085B4}" srcOrd="1" destOrd="0" presId="urn:microsoft.com/office/officeart/2005/8/layout/hierarchy4"/>
    <dgm:cxn modelId="{6B228E20-F689-41A0-9D13-FA538781D40B}" type="presParOf" srcId="{D7126070-93FD-4FDB-92F7-894099073440}" destId="{DBD5F274-E5CC-4A3C-96EE-0E6BBBF9E9DF}" srcOrd="1" destOrd="0" presId="urn:microsoft.com/office/officeart/2005/8/layout/hierarchy4"/>
    <dgm:cxn modelId="{7989EE0F-67E7-4515-B552-F4F3D04CBC23}" type="presParOf" srcId="{D7126070-93FD-4FDB-92F7-894099073440}" destId="{A12774BD-2402-4998-9DE1-FF7918C52F8F}" srcOrd="2" destOrd="0" presId="urn:microsoft.com/office/officeart/2005/8/layout/hierarchy4"/>
    <dgm:cxn modelId="{0CD59ED9-1F62-4C37-AB21-F281ED559345}" type="presParOf" srcId="{A12774BD-2402-4998-9DE1-FF7918C52F8F}" destId="{BFE87D24-6D61-4097-A3F3-47C46C775F81}" srcOrd="0" destOrd="0" presId="urn:microsoft.com/office/officeart/2005/8/layout/hierarchy4"/>
    <dgm:cxn modelId="{5A8C15E2-F4EA-4EDE-A11D-8F948916957E}" type="presParOf" srcId="{A12774BD-2402-4998-9DE1-FF7918C52F8F}" destId="{268D8E56-10D7-435E-B016-678B3EFAAA6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FC66-9319-465C-9581-BCBD01444E58}">
      <dsp:nvSpPr>
        <dsp:cNvPr id="0" name=""/>
        <dsp:cNvSpPr/>
      </dsp:nvSpPr>
      <dsp:spPr>
        <a:xfrm>
          <a:off x="0" y="0"/>
          <a:ext cx="4919638"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1" kern="1200">
              <a:solidFill>
                <a:schemeClr val="bg1"/>
              </a:solidFill>
            </a:rPr>
            <a:t>Územní odbor IROP pro Pardubický kraj</a:t>
          </a:r>
        </a:p>
        <a:p>
          <a:pPr marL="0" lvl="0" indent="0" algn="ctr" defTabSz="800100">
            <a:lnSpc>
              <a:spcPct val="90000"/>
            </a:lnSpc>
            <a:spcBef>
              <a:spcPct val="0"/>
            </a:spcBef>
            <a:spcAft>
              <a:spcPct val="35000"/>
            </a:spcAft>
            <a:buNone/>
          </a:pPr>
          <a:r>
            <a:rPr lang="cs-CZ" sz="1800" b="1" kern="1200">
              <a:solidFill>
                <a:schemeClr val="bg1"/>
              </a:solidFill>
            </a:rPr>
            <a:t>Ing. Lenka Fodorová, ředitelka odboru</a:t>
          </a:r>
        </a:p>
        <a:p>
          <a:pPr marL="0" lvl="0" indent="0" algn="ctr" defTabSz="800100">
            <a:lnSpc>
              <a:spcPct val="90000"/>
            </a:lnSpc>
            <a:spcBef>
              <a:spcPct val="0"/>
            </a:spcBef>
            <a:spcAft>
              <a:spcPct val="35000"/>
            </a:spcAft>
            <a:buNone/>
          </a:pPr>
          <a:r>
            <a:rPr lang="cs-CZ" sz="1800" kern="1200">
              <a:solidFill>
                <a:schemeClr val="bg1"/>
              </a:solidFill>
            </a:rPr>
            <a:t>E-mail: lenka.fodorova</a:t>
          </a:r>
          <a:r>
            <a:rPr lang="cs-CZ" sz="1800" kern="1200">
              <a:solidFill>
                <a:schemeClr val="bg1"/>
              </a:solidFill>
              <a:latin typeface="Calibri" panose="020F0502020204030204" pitchFamily="34" charset="0"/>
              <a:cs typeface="Calibri" panose="020F0502020204030204" pitchFamily="34" charset="0"/>
            </a:rPr>
            <a:t>@</a:t>
          </a:r>
          <a:r>
            <a:rPr lang="cs-CZ" sz="1800" kern="1200">
              <a:solidFill>
                <a:schemeClr val="bg1"/>
              </a:solidFill>
            </a:rPr>
            <a:t>crr.cz</a:t>
          </a:r>
          <a:endParaRPr lang="cs-CZ" sz="1800" kern="1200" baseline="0">
            <a:solidFill>
              <a:schemeClr val="bg1"/>
            </a:solidFill>
          </a:endParaRPr>
        </a:p>
        <a:p>
          <a:pPr marL="0" lvl="0" indent="0" algn="ctr" defTabSz="800100">
            <a:lnSpc>
              <a:spcPct val="90000"/>
            </a:lnSpc>
            <a:spcBef>
              <a:spcPct val="0"/>
            </a:spcBef>
            <a:spcAft>
              <a:spcPct val="35000"/>
            </a:spcAft>
            <a:buNone/>
          </a:pPr>
          <a:r>
            <a:rPr lang="cs-CZ" sz="1800" kern="1200">
              <a:solidFill>
                <a:schemeClr val="bg1"/>
              </a:solidFill>
            </a:rPr>
            <a:t>Telefon: 466 026 843</a:t>
          </a:r>
        </a:p>
        <a:p>
          <a:pPr marL="0" lvl="0" indent="0" algn="ctr" defTabSz="800100">
            <a:lnSpc>
              <a:spcPct val="90000"/>
            </a:lnSpc>
            <a:spcBef>
              <a:spcPct val="0"/>
            </a:spcBef>
            <a:spcAft>
              <a:spcPct val="35000"/>
            </a:spcAft>
            <a:buNone/>
          </a:pPr>
          <a:r>
            <a:rPr lang="cs-CZ" sz="1800" kern="1200">
              <a:solidFill>
                <a:schemeClr val="bg1"/>
              </a:solidFill>
            </a:rPr>
            <a:t>Mobil: 736 511 137</a:t>
          </a:r>
        </a:p>
      </dsp:txBody>
      <dsp:txXfrm>
        <a:off x="55826" y="55826"/>
        <a:ext cx="4807986" cy="1794379"/>
      </dsp:txXfrm>
    </dsp:sp>
    <dsp:sp modelId="{012C52F3-22EA-4C63-9D11-BA4EB08F93EE}">
      <dsp:nvSpPr>
        <dsp:cNvPr id="0" name=""/>
        <dsp:cNvSpPr/>
      </dsp:nvSpPr>
      <dsp:spPr>
        <a:xfrm>
          <a:off x="683" y="2040023"/>
          <a:ext cx="2525943"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ts val="0"/>
            </a:spcAft>
            <a:buNone/>
          </a:pPr>
          <a:r>
            <a:rPr lang="cs-CZ" sz="1300" b="1" kern="1200"/>
            <a:t>Vedoucí oddělení hodnocení</a:t>
          </a:r>
        </a:p>
        <a:p>
          <a:pPr marL="0" lvl="0" indent="0" algn="ctr" defTabSz="577850">
            <a:lnSpc>
              <a:spcPct val="100000"/>
            </a:lnSpc>
            <a:spcBef>
              <a:spcPct val="0"/>
            </a:spcBef>
            <a:spcAft>
              <a:spcPts val="0"/>
            </a:spcAft>
            <a:buNone/>
          </a:pPr>
          <a:r>
            <a:rPr lang="cs-CZ" sz="1300" b="1" kern="1200"/>
            <a:t> a kontroly</a:t>
          </a:r>
        </a:p>
        <a:p>
          <a:pPr marL="0" lvl="0" indent="0" algn="ctr" defTabSz="577850">
            <a:lnSpc>
              <a:spcPct val="90000"/>
            </a:lnSpc>
            <a:spcBef>
              <a:spcPct val="0"/>
            </a:spcBef>
            <a:spcAft>
              <a:spcPct val="35000"/>
            </a:spcAft>
            <a:buNone/>
          </a:pPr>
          <a:r>
            <a:rPr lang="cs-CZ" sz="1300" b="1" kern="1200"/>
            <a:t>Ing. Zuzana Horčičková</a:t>
          </a:r>
        </a:p>
        <a:p>
          <a:pPr marL="0" lvl="0" indent="0" algn="ctr" defTabSz="577850">
            <a:lnSpc>
              <a:spcPct val="90000"/>
            </a:lnSpc>
            <a:spcBef>
              <a:spcPct val="0"/>
            </a:spcBef>
            <a:spcAft>
              <a:spcPct val="35000"/>
            </a:spcAft>
            <a:buNone/>
          </a:pPr>
          <a:r>
            <a:rPr lang="cs-CZ" sz="1300" kern="1200"/>
            <a:t>E-mail: </a:t>
          </a:r>
          <a:r>
            <a:rPr lang="cs-CZ" sz="1300" kern="1200">
              <a:hlinkClick xmlns:r="http://schemas.openxmlformats.org/officeDocument/2006/relationships" r:id="rId1"/>
            </a:rPr>
            <a:t>zuzana.horcickova@crr.cz</a:t>
          </a:r>
          <a:endParaRPr lang="cs-CZ" sz="1300" kern="1200"/>
        </a:p>
        <a:p>
          <a:pPr marL="0" lvl="0" indent="0" algn="ctr" defTabSz="577850">
            <a:lnSpc>
              <a:spcPct val="90000"/>
            </a:lnSpc>
            <a:spcBef>
              <a:spcPct val="0"/>
            </a:spcBef>
            <a:spcAft>
              <a:spcPct val="35000"/>
            </a:spcAft>
            <a:buNone/>
          </a:pPr>
          <a:r>
            <a:rPr lang="cs-CZ" sz="1300" kern="1200"/>
            <a:t>Telefon: 466 026 841</a:t>
          </a:r>
        </a:p>
        <a:p>
          <a:pPr marL="0" lvl="0" indent="0" algn="ctr" defTabSz="577850">
            <a:lnSpc>
              <a:spcPct val="90000"/>
            </a:lnSpc>
            <a:spcBef>
              <a:spcPct val="0"/>
            </a:spcBef>
            <a:spcAft>
              <a:spcPct val="35000"/>
            </a:spcAft>
            <a:buNone/>
          </a:pPr>
          <a:r>
            <a:rPr lang="cs-CZ" sz="1300" kern="1200"/>
            <a:t>Mobil: </a:t>
          </a:r>
          <a:r>
            <a:rPr lang="cs-CZ" sz="1300" b="0" kern="1200"/>
            <a:t>735 707 351</a:t>
          </a:r>
        </a:p>
      </dsp:txBody>
      <dsp:txXfrm>
        <a:off x="56509" y="2095849"/>
        <a:ext cx="2414291" cy="1794379"/>
      </dsp:txXfrm>
    </dsp:sp>
    <dsp:sp modelId="{BFE87D24-6D61-4097-A3F3-47C46C775F81}">
      <dsp:nvSpPr>
        <dsp:cNvPr id="0" name=""/>
        <dsp:cNvSpPr/>
      </dsp:nvSpPr>
      <dsp:spPr>
        <a:xfrm>
          <a:off x="2712116" y="2040023"/>
          <a:ext cx="2208205"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b="1" kern="1200"/>
            <a:t>Vedoucí oddělení realizace</a:t>
          </a:r>
        </a:p>
        <a:p>
          <a:pPr marL="0" lvl="0" indent="0" algn="ctr" defTabSz="577850">
            <a:lnSpc>
              <a:spcPct val="90000"/>
            </a:lnSpc>
            <a:spcBef>
              <a:spcPct val="0"/>
            </a:spcBef>
            <a:spcAft>
              <a:spcPct val="35000"/>
            </a:spcAft>
            <a:buNone/>
          </a:pPr>
          <a:r>
            <a:rPr lang="cs-CZ" sz="1300" b="1" kern="1200"/>
            <a:t>Ing. Andrea Koblížková</a:t>
          </a:r>
        </a:p>
        <a:p>
          <a:pPr marL="0" lvl="0" indent="0" algn="ctr" defTabSz="577850">
            <a:lnSpc>
              <a:spcPct val="90000"/>
            </a:lnSpc>
            <a:spcBef>
              <a:spcPct val="0"/>
            </a:spcBef>
            <a:spcAft>
              <a:spcPct val="35000"/>
            </a:spcAft>
            <a:buNone/>
          </a:pPr>
          <a:r>
            <a:rPr lang="cs-CZ" sz="1300" kern="1200"/>
            <a:t>E-mail: </a:t>
          </a:r>
          <a:r>
            <a:rPr lang="cs-CZ" sz="1300" kern="1200">
              <a:hlinkClick xmlns:r="http://schemas.openxmlformats.org/officeDocument/2006/relationships" r:id="rId2"/>
            </a:rPr>
            <a:t>andrea.koblizkova@crr.cz</a:t>
          </a:r>
          <a:endParaRPr lang="cs-CZ" sz="1300" kern="1200"/>
        </a:p>
        <a:p>
          <a:pPr marL="0" lvl="0" indent="0" algn="ctr" defTabSz="577850">
            <a:lnSpc>
              <a:spcPct val="90000"/>
            </a:lnSpc>
            <a:spcBef>
              <a:spcPct val="0"/>
            </a:spcBef>
            <a:spcAft>
              <a:spcPct val="35000"/>
            </a:spcAft>
            <a:buNone/>
          </a:pPr>
          <a:r>
            <a:rPr lang="cs-CZ" sz="1300" kern="1200"/>
            <a:t>Telefon: 466 026 836</a:t>
          </a:r>
        </a:p>
        <a:p>
          <a:pPr marL="0" lvl="0" indent="0" algn="ctr" defTabSz="577850">
            <a:lnSpc>
              <a:spcPct val="90000"/>
            </a:lnSpc>
            <a:spcBef>
              <a:spcPct val="0"/>
            </a:spcBef>
            <a:spcAft>
              <a:spcPct val="35000"/>
            </a:spcAft>
            <a:buNone/>
          </a:pPr>
          <a:r>
            <a:rPr lang="cs-CZ" sz="1300" kern="1200"/>
            <a:t>Mobil: </a:t>
          </a:r>
          <a:r>
            <a:rPr lang="cs-CZ" sz="1300" b="0" kern="1200"/>
            <a:t>703 186 967</a:t>
          </a:r>
        </a:p>
      </dsp:txBody>
      <dsp:txXfrm>
        <a:off x="2767942" y="2095849"/>
        <a:ext cx="2096553" cy="17943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4" y="0"/>
            <a:ext cx="2945659" cy="496411"/>
          </a:xfrm>
          <a:prstGeom prst="rect">
            <a:avLst/>
          </a:prstGeom>
        </p:spPr>
        <p:txBody>
          <a:bodyPr vert="horz" lIns="91440" tIns="45720" rIns="91440" bIns="45720" rtlCol="0"/>
          <a:lstStyle>
            <a:lvl1pPr algn="r">
              <a:defRPr sz="1200"/>
            </a:lvl1pPr>
          </a:lstStyle>
          <a:p>
            <a:fld id="{F424D319-7988-0C47-A5AD-1F558D33A394}" type="datetimeFigureOut">
              <a:rPr lang="en-US" smtClean="0"/>
              <a:t>4/19/2022</a:t>
            </a:fld>
            <a:endParaRPr lang="en-US"/>
          </a:p>
        </p:txBody>
      </p:sp>
      <p:sp>
        <p:nvSpPr>
          <p:cNvPr id="4" name="Footer Placeholder 3"/>
          <p:cNvSpPr>
            <a:spLocks noGrp="1"/>
          </p:cNvSpPr>
          <p:nvPr>
            <p:ph type="ftr" sz="quarter" idx="2"/>
          </p:nvPr>
        </p:nvSpPr>
        <p:spPr>
          <a:xfrm>
            <a:off x="1"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30091"/>
            <a:ext cx="2945659" cy="496411"/>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vl1pPr>
          </a:lstStyle>
          <a:p>
            <a:fld id="{DA6DD4C1-CE3B-8245-AB32-946652F98E9B}" type="datetimeFigureOut">
              <a:rPr lang="en-US" smtClean="0"/>
              <a:t>4/19/2022</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42</a:t>
            </a:fld>
            <a:endParaRPr lang="cs-CZ"/>
          </a:p>
        </p:txBody>
      </p:sp>
    </p:spTree>
    <p:extLst>
      <p:ext uri="{BB962C8B-B14F-4D97-AF65-F5344CB8AC3E}">
        <p14:creationId xmlns:p14="http://schemas.microsoft.com/office/powerpoint/2010/main" val="135195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a:t>Kliknutím lze upravit styl.</a:t>
            </a:r>
            <a:endParaRPr lang="en-US"/>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err="1"/>
              <a:t>Lorem</a:t>
            </a:r>
            <a:r>
              <a:rPr lang="cs-CZ"/>
              <a:t> </a:t>
            </a:r>
            <a:r>
              <a:rPr lang="cs-CZ" err="1"/>
              <a:t>ipsum</a:t>
            </a:r>
            <a:r>
              <a:rPr lang="cs-CZ"/>
              <a:t> </a:t>
            </a:r>
            <a:r>
              <a:rPr lang="cs-CZ" err="1"/>
              <a:t>dolor</a:t>
            </a:r>
            <a:r>
              <a:rPr lang="cs-CZ"/>
              <a:t> </a:t>
            </a:r>
            <a:r>
              <a:rPr lang="cs-CZ" err="1"/>
              <a:t>sit</a:t>
            </a:r>
            <a:r>
              <a:rPr lang="cs-CZ"/>
              <a:t> </a:t>
            </a:r>
            <a:r>
              <a:rPr lang="cs-CZ" err="1"/>
              <a:t>amet</a:t>
            </a:r>
            <a:r>
              <a:rPr lang="cs-CZ"/>
              <a:t>, </a:t>
            </a:r>
            <a:r>
              <a:rPr lang="cs-CZ" err="1"/>
              <a:t>consectetur</a:t>
            </a:r>
            <a:r>
              <a:rPr lang="cs-CZ"/>
              <a:t> </a:t>
            </a:r>
            <a:r>
              <a:rPr lang="cs-CZ" err="1"/>
              <a:t>adipiscing</a:t>
            </a:r>
            <a:r>
              <a:rPr lang="cs-CZ"/>
              <a:t> elit. </a:t>
            </a:r>
            <a:r>
              <a:rPr lang="cs-CZ" err="1"/>
              <a:t>Pellentesque</a:t>
            </a:r>
            <a:r>
              <a:rPr lang="cs-CZ"/>
              <a:t> </a:t>
            </a:r>
            <a:r>
              <a:rPr lang="cs-CZ" err="1"/>
              <a:t>commodo</a:t>
            </a:r>
            <a:r>
              <a:rPr lang="cs-CZ"/>
              <a:t> </a:t>
            </a:r>
            <a:r>
              <a:rPr lang="cs-CZ" err="1"/>
              <a:t>justo</a:t>
            </a:r>
            <a:r>
              <a:rPr lang="cs-CZ"/>
              <a:t> </a:t>
            </a:r>
            <a:r>
              <a:rPr lang="cs-CZ" err="1"/>
              <a:t>laoreet</a:t>
            </a:r>
            <a:r>
              <a:rPr lang="cs-CZ"/>
              <a:t>, </a:t>
            </a:r>
            <a:r>
              <a:rPr lang="cs-CZ" err="1"/>
              <a:t>consectetur</a:t>
            </a:r>
            <a:r>
              <a:rPr lang="cs-CZ"/>
              <a:t> </a:t>
            </a:r>
            <a:r>
              <a:rPr lang="cs-CZ" err="1"/>
              <a:t>metus</a:t>
            </a:r>
            <a:r>
              <a:rPr lang="cs-CZ"/>
              <a:t> vitae, </a:t>
            </a:r>
            <a:r>
              <a:rPr lang="cs-CZ" err="1"/>
              <a:t>bibendum</a:t>
            </a:r>
            <a:r>
              <a:rPr lang="cs-CZ"/>
              <a:t> </a:t>
            </a:r>
            <a:r>
              <a:rPr lang="cs-CZ" err="1"/>
              <a:t>orci</a:t>
            </a:r>
            <a:r>
              <a:rPr lang="cs-CZ"/>
              <a:t>. </a:t>
            </a:r>
            <a:r>
              <a:rPr lang="cs-CZ" err="1"/>
              <a:t>Maece-nas</a:t>
            </a:r>
            <a:r>
              <a:rPr lang="cs-CZ"/>
              <a:t> </a:t>
            </a:r>
            <a:r>
              <a:rPr lang="cs-CZ" err="1"/>
              <a:t>placerat</a:t>
            </a:r>
            <a:r>
              <a:rPr lang="cs-CZ"/>
              <a:t> </a:t>
            </a:r>
            <a:r>
              <a:rPr lang="cs-CZ" err="1"/>
              <a:t>rhoncus</a:t>
            </a:r>
            <a:r>
              <a:rPr lang="cs-CZ"/>
              <a:t> </a:t>
            </a:r>
            <a:r>
              <a:rPr lang="cs-CZ" err="1"/>
              <a:t>cursus</a:t>
            </a:r>
            <a:r>
              <a:rPr lang="cs-CZ"/>
              <a:t>. </a:t>
            </a:r>
            <a:r>
              <a:rPr lang="cs-CZ" err="1"/>
              <a:t>Fusce</a:t>
            </a:r>
            <a:r>
              <a:rPr lang="cs-CZ"/>
              <a:t> non </a:t>
            </a:r>
            <a:r>
              <a:rPr lang="cs-CZ" err="1"/>
              <a:t>tincidunt</a:t>
            </a:r>
            <a:r>
              <a:rPr lang="cs-CZ"/>
              <a:t> </a:t>
            </a:r>
            <a:r>
              <a:rPr lang="cs-CZ" err="1"/>
              <a:t>arcu</a:t>
            </a:r>
            <a:r>
              <a:rPr lang="cs-CZ"/>
              <a:t>, </a:t>
            </a:r>
            <a:r>
              <a:rPr lang="cs-CZ" err="1"/>
              <a:t>nec</a:t>
            </a:r>
            <a:r>
              <a:rPr lang="cs-CZ"/>
              <a:t> </a:t>
            </a:r>
            <a:r>
              <a:rPr lang="cs-CZ" err="1"/>
              <a:t>dignissim</a:t>
            </a:r>
            <a:r>
              <a:rPr lang="cs-CZ"/>
              <a:t> </a:t>
            </a:r>
            <a:r>
              <a:rPr lang="cs-CZ" err="1"/>
              <a:t>dolor</a:t>
            </a:r>
            <a:r>
              <a:rPr lang="cs-CZ"/>
              <a:t>. </a:t>
            </a:r>
            <a:r>
              <a:rPr lang="cs-CZ" err="1"/>
              <a:t>Nam</a:t>
            </a:r>
            <a:r>
              <a:rPr lang="cs-CZ"/>
              <a:t> </a:t>
            </a:r>
            <a:r>
              <a:rPr lang="cs-CZ" err="1"/>
              <a:t>eget</a:t>
            </a:r>
            <a:r>
              <a:rPr lang="cs-CZ"/>
              <a:t> </a:t>
            </a:r>
            <a:r>
              <a:rPr lang="cs-CZ" err="1"/>
              <a:t>luctus</a:t>
            </a:r>
            <a:r>
              <a:rPr lang="cs-CZ"/>
              <a:t> </a:t>
            </a:r>
            <a:r>
              <a:rPr lang="cs-CZ" err="1"/>
              <a:t>nunc</a:t>
            </a:r>
            <a:r>
              <a:rPr lang="cs-CZ"/>
              <a:t>, a </a:t>
            </a:r>
            <a:r>
              <a:rPr lang="cs-CZ" err="1"/>
              <a:t>tempor</a:t>
            </a:r>
            <a:r>
              <a:rPr lang="cs-CZ"/>
              <a:t> elit.</a:t>
            </a:r>
          </a:p>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CD09803C-109F-484A-83D6-FFACFBED6390}" type="datetimeFigureOut">
              <a:rPr lang="cs-CZ" smtClean="0"/>
              <a:t>19.04.2022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dotaceeu.cz/cs/evropske-fondy-v-cr/kohezni-politika-po-roce-2020/metodicke-dokumenty/metodicke-dokumenty-v-gesci-mmr-cr/metodicky-pokyn-pro-oblast-zadavani-zakazek"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19.svg"/><Relationship Id="rId7" Type="http://schemas.openxmlformats.org/officeDocument/2006/relationships/image" Target="../media/image123.svg"/><Relationship Id="rId2" Type="http://schemas.openxmlformats.org/officeDocument/2006/relationships/image" Target="../media/image118.png"/><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21.svg"/><Relationship Id="rId4" Type="http://schemas.openxmlformats.org/officeDocument/2006/relationships/image" Target="../media/image120.png"/></Relationships>
</file>

<file path=ppt/slides/_rels/slide10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24.png"/><Relationship Id="rId4" Type="http://schemas.openxmlformats.org/officeDocument/2006/relationships/image" Target="../media/image22.svg"/></Relationships>
</file>

<file path=ppt/slides/_rels/slide1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25.emf"/><Relationship Id="rId4" Type="http://schemas.openxmlformats.org/officeDocument/2006/relationships/image" Target="../media/image22.sv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s://ks.crr.cz/" TargetMode="Externa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9.sv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65.svg"/><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72.png"/><Relationship Id="rId1" Type="http://schemas.openxmlformats.org/officeDocument/2006/relationships/slideLayout" Target="../slideLayouts/slideLayout1.xml"/><Relationship Id="rId5" Type="http://schemas.openxmlformats.org/officeDocument/2006/relationships/image" Target="../media/image67.svg"/><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1.xml"/><Relationship Id="rId5" Type="http://schemas.openxmlformats.org/officeDocument/2006/relationships/image" Target="../media/image84.svg"/><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81.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1.xml"/><Relationship Id="rId5" Type="http://schemas.openxmlformats.org/officeDocument/2006/relationships/image" Target="../media/image90.svg"/><Relationship Id="rId4" Type="http://schemas.openxmlformats.org/officeDocument/2006/relationships/image" Target="../media/image89.png"/></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ipk.nkp.cz/programy-podpory/irop-2021-2027%20sekci%20IROP%202021-2027" TargetMode="External"/><Relationship Id="rId1" Type="http://schemas.openxmlformats.org/officeDocument/2006/relationships/slideLayout" Target="../slideLayouts/slideLayout1.xml"/><Relationship Id="rId4" Type="http://schemas.openxmlformats.org/officeDocument/2006/relationships/image" Target="../media/image92.svg"/></Relationships>
</file>

<file path=ppt/slides/_rels/slide84.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03.svg"/><Relationship Id="rId18" Type="http://schemas.openxmlformats.org/officeDocument/2006/relationships/image" Target="../media/image91.png"/><Relationship Id="rId3" Type="http://schemas.openxmlformats.org/officeDocument/2006/relationships/image" Target="../media/image99.svg"/><Relationship Id="rId21" Type="http://schemas.openxmlformats.org/officeDocument/2006/relationships/image" Target="../media/image94.svg"/><Relationship Id="rId7" Type="http://schemas.openxmlformats.org/officeDocument/2006/relationships/image" Target="../media/image101.svg"/><Relationship Id="rId12" Type="http://schemas.openxmlformats.org/officeDocument/2006/relationships/image" Target="../media/image102.png"/><Relationship Id="rId17" Type="http://schemas.openxmlformats.org/officeDocument/2006/relationships/image" Target="../media/image90.svg"/><Relationship Id="rId2" Type="http://schemas.openxmlformats.org/officeDocument/2006/relationships/image" Target="../media/image98.png"/><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55.svg"/><Relationship Id="rId5" Type="http://schemas.openxmlformats.org/officeDocument/2006/relationships/image" Target="../media/image39.svg"/><Relationship Id="rId15" Type="http://schemas.openxmlformats.org/officeDocument/2006/relationships/image" Target="../media/image88.svg"/><Relationship Id="rId23" Type="http://schemas.openxmlformats.org/officeDocument/2006/relationships/image" Target="../media/image105.svg"/><Relationship Id="rId10" Type="http://schemas.openxmlformats.org/officeDocument/2006/relationships/image" Target="../media/image54.png"/><Relationship Id="rId19" Type="http://schemas.openxmlformats.org/officeDocument/2006/relationships/image" Target="../media/image92.svg"/><Relationship Id="rId4" Type="http://schemas.openxmlformats.org/officeDocument/2006/relationships/image" Target="../media/image38.png"/><Relationship Id="rId9" Type="http://schemas.openxmlformats.org/officeDocument/2006/relationships/image" Target="../media/image53.svg"/><Relationship Id="rId14" Type="http://schemas.openxmlformats.org/officeDocument/2006/relationships/image" Target="../media/image87.png"/><Relationship Id="rId22" Type="http://schemas.openxmlformats.org/officeDocument/2006/relationships/image" Target="../media/image10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05.svg"/><Relationship Id="rId3" Type="http://schemas.openxmlformats.org/officeDocument/2006/relationships/image" Target="../media/image108.svg"/><Relationship Id="rId7" Type="http://schemas.openxmlformats.org/officeDocument/2006/relationships/image" Target="../media/image112.svg"/><Relationship Id="rId12" Type="http://schemas.openxmlformats.org/officeDocument/2006/relationships/image" Target="../media/image104.png"/><Relationship Id="rId2"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111.png"/><Relationship Id="rId11" Type="http://schemas.openxmlformats.org/officeDocument/2006/relationships/image" Target="../media/image99.svg"/><Relationship Id="rId5" Type="http://schemas.openxmlformats.org/officeDocument/2006/relationships/image" Target="../media/image110.svg"/><Relationship Id="rId10" Type="http://schemas.openxmlformats.org/officeDocument/2006/relationships/image" Target="../media/image98.png"/><Relationship Id="rId4" Type="http://schemas.openxmlformats.org/officeDocument/2006/relationships/image" Target="../media/image109.png"/><Relationship Id="rId9" Type="http://schemas.openxmlformats.org/officeDocument/2006/relationships/image" Target="../media/image114.sv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hyperlink" Target="https://www.audit-bezpecnosti.cz/media/file/bezpecnostni-inspekce-pozemnich-komunikaci-metodika-provadeni.pdf" TargetMode="Externa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4" Type="http://schemas.microsoft.com/office/2007/relationships/hdphoto" Target="../media/hdphoto1.wdp"/></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TOUR</a:t>
            </a:r>
          </a:p>
          <a:p>
            <a:pPr algn="ctr"/>
            <a:endParaRPr lang="cs-CZ">
              <a:solidFill>
                <a:schemeClr val="bg1"/>
              </a:solidFill>
              <a:latin typeface="Arial" panose="020B0604020202020204" pitchFamily="34" charset="0"/>
              <a:cs typeface="Arial" panose="020B0604020202020204" pitchFamily="34" charset="0"/>
            </a:endParaRPr>
          </a:p>
          <a:p>
            <a:pPr algn="ctr"/>
            <a:r>
              <a:rPr lang="cs-CZ">
                <a:solidFill>
                  <a:schemeClr val="bg1"/>
                </a:solidFill>
                <a:latin typeface="Arial" panose="020B0604020202020204" pitchFamily="34" charset="0"/>
                <a:cs typeface="Arial" panose="020B0604020202020204" pitchFamily="34" charset="0"/>
              </a:rPr>
              <a:t>Centrum pro regionální rozvoj představuje </a:t>
            </a:r>
          </a:p>
          <a:p>
            <a:pPr algn="ctr"/>
            <a:r>
              <a:rPr lang="cs-CZ">
                <a:solidFill>
                  <a:schemeClr val="bg1"/>
                </a:solidFill>
                <a:latin typeface="Arial" panose="020B0604020202020204" pitchFamily="34" charset="0"/>
                <a:cs typeface="Arial" panose="020B0604020202020204" pitchFamily="34" charset="0"/>
              </a:rPr>
              <a:t>IROP 2021-2027</a:t>
            </a:r>
            <a:r>
              <a:rPr lang="cs-CZ" sz="500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lIns="91440" tIns="45720" rIns="91440" bIns="45720" anchor="t">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a:solidFill>
                  <a:schemeClr val="bg1"/>
                </a:solidFill>
                <a:latin typeface="Arial"/>
                <a:cs typeface="Arial"/>
              </a:rPr>
              <a:t>20. 4. 2022 Svitavy</a:t>
            </a:r>
            <a:endParaRPr lang="cs-CZ" sz="1400">
              <a:solidFill>
                <a:schemeClr val="bg1"/>
              </a:solidFill>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2772692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35305" y="1646428"/>
            <a:ext cx="7706289" cy="4792594"/>
          </a:xfrm>
          <a:prstGeom prst="rect">
            <a:avLst/>
          </a:prstGeom>
          <a:noFill/>
        </p:spPr>
        <p:txBody>
          <a:bodyPr wrap="square" lIns="91440" tIns="45720" rIns="91440" bIns="45720" anchor="t">
            <a:spAutoFit/>
          </a:bodyPr>
          <a:lstStyle/>
          <a:p>
            <a:pPr marL="285750" indent="-285750" algn="just" fontAlgn="base">
              <a:buFont typeface="Arial" panose="020B0604020202020204" pitchFamily="34" charset="0"/>
              <a:buChar char="•"/>
            </a:pPr>
            <a:r>
              <a:rPr lang="cs-CZ" sz="1600" b="1" u="sng">
                <a:solidFill>
                  <a:schemeClr val="bg1"/>
                </a:solidFill>
              </a:rPr>
              <a:t>Obecná pravidla pro žadatele a příjemce 2021-2027</a:t>
            </a:r>
          </a:p>
          <a:p>
            <a:pPr marL="742950" lvl="1" indent="-285750" algn="just" fontAlgn="base">
              <a:buFont typeface="Arial" panose="020B0604020202020204" pitchFamily="34" charset="0"/>
              <a:buChar char="•"/>
            </a:pPr>
            <a:r>
              <a:rPr lang="cs-CZ" sz="1600">
                <a:solidFill>
                  <a:schemeClr val="bg1"/>
                </a:solidFill>
              </a:rPr>
              <a:t>První verze byla vydána dne 1. dubna 2022</a:t>
            </a:r>
          </a:p>
          <a:p>
            <a:pPr marL="742950" lvl="1" indent="-285750" algn="just" fontAlgn="base">
              <a:buFont typeface="Arial" panose="020B0604020202020204" pitchFamily="34" charset="0"/>
              <a:buChar char="•"/>
            </a:pPr>
            <a:r>
              <a:rPr lang="cs-CZ" sz="1600">
                <a:solidFill>
                  <a:schemeClr val="bg1"/>
                </a:solidFill>
              </a:rPr>
              <a:t>Aktuální verze, vč. příloh dostupná na: </a:t>
            </a:r>
            <a:r>
              <a:rPr lang="cs-CZ" sz="1600">
                <a:solidFill>
                  <a:schemeClr val="bg1"/>
                </a:solidFill>
                <a:hlinkClick r:id="rId2">
                  <a:extLst>
                    <a:ext uri="{A12FA001-AC4F-418D-AE19-62706E023703}">
                      <ahyp:hlinkClr xmlns:ahyp="http://schemas.microsoft.com/office/drawing/2018/hyperlinkcolor" val="tx"/>
                    </a:ext>
                  </a:extLst>
                </a:hlinkClick>
              </a:rPr>
              <a:t>https://irop.mmr.cz/cs/irop-2021-2027/dokumenty</a:t>
            </a:r>
            <a:endParaRPr lang="cs-CZ" sz="1600">
              <a:solidFill>
                <a:schemeClr val="bg1"/>
              </a:solidFill>
              <a:cs typeface="Arial"/>
            </a:endParaRPr>
          </a:p>
          <a:p>
            <a:pPr lvl="1" algn="just" fontAlgn="base"/>
            <a:endParaRPr lang="cs-CZ" sz="1600">
              <a:solidFill>
                <a:schemeClr val="bg1"/>
              </a:solidFill>
            </a:endParaRPr>
          </a:p>
          <a:p>
            <a:pPr marL="285750" indent="-285750" algn="just" rtl="0" fontAlgn="base">
              <a:buFont typeface="Arial" panose="020B0604020202020204" pitchFamily="34" charset="0"/>
              <a:buChar char="•"/>
            </a:pPr>
            <a:r>
              <a:rPr lang="cs-CZ" sz="1600" b="1" u="sng">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60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600" u="sng">
                <a:solidFill>
                  <a:schemeClr val="bg1"/>
                </a:solidFill>
              </a:rPr>
              <a:t>Nejdůležitější změny</a:t>
            </a:r>
            <a:r>
              <a:rPr lang="cs-CZ" sz="1600">
                <a:solidFill>
                  <a:schemeClr val="bg1"/>
                </a:solidFill>
              </a:rPr>
              <a:t>:</a:t>
            </a:r>
          </a:p>
          <a:p>
            <a:pPr marL="1200150" lvl="2" indent="-285750" algn="just" fontAlgn="base">
              <a:buFont typeface="Arial" panose="020B0604020202020204" pitchFamily="34" charset="0"/>
              <a:buChar char="•"/>
            </a:pPr>
            <a:r>
              <a:rPr lang="cs-CZ" sz="160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60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600">
                <a:solidFill>
                  <a:schemeClr val="bg1"/>
                </a:solidFill>
              </a:rPr>
              <a:t>Aktuální verze dostupná na: </a:t>
            </a:r>
            <a:r>
              <a:rPr lang="cs-CZ" sz="1600">
                <a:solidFill>
                  <a:srgbClr val="CCCCCC"/>
                </a:solidFill>
                <a:hlinkClick r:id="rId3">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600">
              <a:solidFill>
                <a:srgbClr val="CCCCCC"/>
              </a:solidFill>
              <a:cs typeface="Arial"/>
            </a:endParaRPr>
          </a:p>
          <a:p>
            <a:pPr lvl="1" algn="just" fontAlgn="base"/>
            <a:endParaRPr lang="cs-CZ" sz="1600">
              <a:solidFill>
                <a:schemeClr val="bg1"/>
              </a:solidFill>
            </a:endParaRPr>
          </a:p>
          <a:p>
            <a:pPr marL="342900" lvl="1" algn="just">
              <a:lnSpc>
                <a:spcPct val="120000"/>
              </a:lnSpc>
              <a:spcAft>
                <a:spcPts val="450"/>
              </a:spcAft>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extLst>
              <p:ext uri="{D42A27DB-BD31-4B8C-83A1-F6EECF244321}">
                <p14:modId xmlns:p14="http://schemas.microsoft.com/office/powerpoint/2010/main" val="3229422498"/>
              </p:ext>
            </p:extLst>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eGovernment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6 212 046 650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116 234 472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elektronické zdravotnictví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2 484 818 660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kybernetická 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3 727 227 990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policie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48,0%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4 479 986 582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zdrav. záchranné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1 866 661 076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modernizace IZS - hasiči</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32,0%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2 986 657 722 </a:t>
                      </a:r>
                      <a:r>
                        <a:rPr lang="cs-CZ" sz="900" b="0" i="0" u="none" strike="noStrike">
                          <a:solidFill>
                            <a:schemeClr val="tx2">
                              <a:lumMod val="50000"/>
                            </a:schemeClr>
                          </a:solidFill>
                          <a:effectLst/>
                          <a:latin typeface="+mj-lt"/>
                        </a:rPr>
                        <a:t>Kč</a:t>
                      </a:r>
                      <a:endParaRPr lang="cs-CZ" sz="900" u="none" strike="noStrike">
                        <a:solidFill>
                          <a:schemeClr val="tx2">
                            <a:lumMod val="50000"/>
                          </a:schemeClr>
                        </a:solidFill>
                        <a:effectLs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a:solidFill>
                            <a:schemeClr val="tx2">
                              <a:lumMod val="50000"/>
                            </a:schemeClr>
                          </a:solidFill>
                          <a:effectLst/>
                        </a:rPr>
                        <a:t>SC 2.2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veřejná prostranství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13 795 964 504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4 541 679 586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a:solidFill>
                            <a:schemeClr val="tx2">
                              <a:lumMod val="50000"/>
                            </a:schemeClr>
                          </a:solidFill>
                          <a:effectLst/>
                        </a:rPr>
                        <a:t>SC 3.1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silnice II. Třídy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10 166 689 736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mateřské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a:solidFill>
                            <a:schemeClr val="tx2">
                              <a:lumMod val="50000"/>
                            </a:schemeClr>
                          </a:solidFill>
                          <a:effectLst/>
                        </a:rPr>
                        <a:t>1 577 588 363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základní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a:solidFill>
                            <a:schemeClr val="tx2">
                              <a:lumMod val="50000"/>
                            </a:schemeClr>
                          </a:solidFill>
                          <a:effectLst/>
                        </a:rPr>
                        <a:t>2 827 667 776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střední školy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22,0%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neformální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302 347 528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speciální vzdělávání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bydlení</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a:solidFill>
                            <a:schemeClr val="tx2">
                              <a:lumMod val="50000"/>
                            </a:schemeClr>
                          </a:solidFill>
                          <a:effectLst/>
                        </a:rPr>
                        <a:t>359 213 515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sociální služby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70,0%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a:solidFill>
                            <a:schemeClr val="tx2">
                              <a:lumMod val="50000"/>
                            </a:schemeClr>
                          </a:solidFill>
                          <a:effectLst/>
                        </a:rPr>
                        <a:t>1 565 570 267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5638538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cs typeface="Arial"/>
                <a:sym typeface="Arial"/>
              </a:rPr>
              <a:t>Přehled alokací do úrovně aktivit</a:t>
            </a:r>
            <a:endParaRPr lang="cs-CZ">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extLst>
              <p:ext uri="{D42A27DB-BD31-4B8C-83A1-F6EECF244321}">
                <p14:modId xmlns:p14="http://schemas.microsoft.com/office/powerpoint/2010/main" val="2628979191"/>
              </p:ext>
            </p:extLst>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urgentní příjmy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39,1%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psychiatrie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8,8%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paliativa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onkologie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integrovaná péče - následná péče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19,9%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ochrana veřejného zdraví - hygiena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24,4%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památky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a:solidFill>
                            <a:schemeClr val="tx2">
                              <a:lumMod val="50000"/>
                            </a:schemeClr>
                          </a:solidFill>
                          <a:effectLst/>
                        </a:rPr>
                        <a:t>1 961 331 725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knihovny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a:solidFill>
                            <a:schemeClr val="tx2">
                              <a:lumMod val="50000"/>
                            </a:schemeClr>
                          </a:solidFill>
                          <a:effectLst/>
                        </a:rPr>
                        <a:t>827 490 121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muzea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a:solidFill>
                            <a:schemeClr val="tx2">
                              <a:lumMod val="50000"/>
                            </a:schemeClr>
                          </a:solidFill>
                          <a:effectLst/>
                        </a:rPr>
                        <a:t>1 065 600 874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cestovní ruch</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a:solidFill>
                            <a:schemeClr val="tx2">
                              <a:lumMod val="50000"/>
                            </a:schemeClr>
                          </a:solidFill>
                          <a:effectLst/>
                        </a:rPr>
                        <a:t>469 230 315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komunitně vedený místní rozvoj </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a:solidFill>
                            <a:schemeClr val="tx2">
                              <a:lumMod val="50000"/>
                            </a:schemeClr>
                          </a:solidFill>
                          <a:effectLst/>
                        </a:rPr>
                        <a:t>7 968 639 382 Kč </a:t>
                      </a:r>
                      <a:endParaRPr lang="cs-CZ" sz="900" b="0" i="0" u="none" strike="noStrike">
                        <a:solidFill>
                          <a:schemeClr val="tx2">
                            <a:lumMod val="50000"/>
                          </a:schemeClr>
                        </a:solidFill>
                        <a:effectLst/>
                        <a:latin typeface="+mj-lt"/>
                      </a:endParaRPr>
                    </a:p>
                  </a:txBody>
                  <a:tcPr marL="9525" marR="9525" marT="9525" marB="0" anchor="ctr"/>
                </a:tc>
                <a:tc>
                  <a:txBody>
                    <a:bodyPr/>
                    <a:lstStyle/>
                    <a:p>
                      <a:pPr algn="ctr" fontAlgn="b"/>
                      <a:r>
                        <a:rPr lang="cs-CZ" sz="900" u="none" strike="noStrike">
                          <a:solidFill>
                            <a:schemeClr val="tx2">
                              <a:lumMod val="50000"/>
                            </a:schemeClr>
                          </a:solidFill>
                          <a:effectLst/>
                        </a:rPr>
                        <a:t>0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kolejová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a:solidFill>
                            <a:schemeClr val="tx2">
                              <a:lumMod val="50000"/>
                            </a:schemeClr>
                          </a:solidFill>
                          <a:effectLst/>
                        </a:rPr>
                        <a:t>501 960 573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ostatní vozidla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a:solidFill>
                            <a:schemeClr val="tx2">
                              <a:lumMod val="50000"/>
                            </a:schemeClr>
                          </a:solidFill>
                          <a:effectLst/>
                        </a:rPr>
                        <a:t>2 729 300 487 Kč </a:t>
                      </a:r>
                      <a:endParaRPr lang="cs-CZ" sz="9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cyklostezky</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1 730 031 401 Kč</a:t>
                      </a:r>
                      <a:r>
                        <a:rPr lang="cs-CZ" sz="900" b="0" i="0" u="none" strike="noStrike" cap="none">
                          <a:solidFill>
                            <a:schemeClr val="tx2">
                              <a:lumMod val="50000"/>
                            </a:schemeClr>
                          </a:solidFill>
                          <a:effectLst/>
                          <a:latin typeface="+mn-lt"/>
                          <a:ea typeface="+mn-ea"/>
                          <a:cs typeface="+mn-cs"/>
                        </a:rPr>
                        <a:t> </a:t>
                      </a:r>
                      <a:endParaRPr lang="cs-CZ" sz="900" b="0" i="0" u="none" strike="noStrike" cap="none">
                        <a:solidFill>
                          <a:schemeClr val="tx2">
                            <a:lumMod val="50000"/>
                          </a:schemeClr>
                        </a:solidFill>
                        <a:effectLst/>
                        <a:latin typeface="+mn-lt"/>
                        <a:ea typeface="+mn-ea"/>
                        <a:cs typeface="+mn-cs"/>
                        <a:sym typeface="Arial"/>
                      </a:endParaRP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plnící a dobíjecí stanice</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telematika</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přestupní uzly HD</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a:solidFill>
                            <a:schemeClr val="tx2">
                              <a:lumMod val="50000"/>
                            </a:schemeClr>
                          </a:solidFill>
                          <a:effectLst/>
                        </a:rPr>
                        <a:t>bezpečnost</a:t>
                      </a:r>
                      <a:endParaRPr lang="cs-CZ" sz="1050" b="0" i="0" u="none" strike="noStrike">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11115896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Doporučení</a:t>
            </a:r>
            <a:endParaRPr lang="cs-CZ">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a:t>
            </a:r>
            <a:r>
              <a:rPr lang="cs-CZ" sz="2400" kern="0" err="1">
                <a:solidFill>
                  <a:schemeClr val="bg1"/>
                </a:solidFill>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crr</a:t>
            </a: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9" name="Obrázek 8">
            <a:extLst>
              <a:ext uri="{FF2B5EF4-FFF2-40B4-BE49-F238E27FC236}">
                <a16:creationId xmlns:a16="http://schemas.microsoft.com/office/drawing/2014/main" id="{6FA0D6C1-82D6-4910-9AB9-11AFD4AC2B63}"/>
              </a:ext>
            </a:extLst>
          </p:cNvPr>
          <p:cNvPicPr/>
          <p:nvPr/>
        </p:nvPicPr>
        <p:blipFill rotWithShape="1">
          <a:blip r:embed="rId5"/>
          <a:srcRect l="17692" t="11600" r="18486"/>
          <a:stretch/>
        </p:blipFill>
        <p:spPr bwMode="auto">
          <a:xfrm>
            <a:off x="1248489" y="1711570"/>
            <a:ext cx="6348091" cy="4395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50899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7" name="Obrázek 6">
            <a:extLst>
              <a:ext uri="{FF2B5EF4-FFF2-40B4-BE49-F238E27FC236}">
                <a16:creationId xmlns:a16="http://schemas.microsoft.com/office/drawing/2014/main" id="{2D55753A-FF3E-423F-AF86-6B736F92D9AA}"/>
              </a:ext>
            </a:extLst>
          </p:cNvPr>
          <p:cNvPicPr>
            <a:picLocks noChangeAspect="1"/>
          </p:cNvPicPr>
          <p:nvPr/>
        </p:nvPicPr>
        <p:blipFill>
          <a:blip r:embed="rId5"/>
          <a:stretch>
            <a:fillRect/>
          </a:stretch>
        </p:blipFill>
        <p:spPr>
          <a:xfrm>
            <a:off x="1248489" y="1727390"/>
            <a:ext cx="6702950" cy="4383544"/>
          </a:xfrm>
          <a:prstGeom prst="rect">
            <a:avLst/>
          </a:prstGeom>
        </p:spPr>
      </p:pic>
    </p:spTree>
    <p:extLst>
      <p:ext uri="{BB962C8B-B14F-4D97-AF65-F5344CB8AC3E}">
        <p14:creationId xmlns:p14="http://schemas.microsoft.com/office/powerpoint/2010/main" val="18521214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982366"/>
            <a:ext cx="7207416" cy="772315"/>
          </a:xfrm>
          <a:prstGeom prst="rect">
            <a:avLst/>
          </a:prstGeom>
        </p:spPr>
        <p:txBody>
          <a:bodyPr lIns="91440" tIns="45720" rIns="91440" bIns="45720" anchor="t">
            <a:normAutofit fontScale="775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a:solidFill>
                  <a:schemeClr val="bg1"/>
                </a:solidFill>
                <a:latin typeface="Arial"/>
                <a:cs typeface="Arial"/>
              </a:rPr>
              <a:t>Ing. Lenka Fodorová, ředitelka ÚO IROP Pardubického kraje </a:t>
            </a:r>
            <a:endParaRPr lang="cs-CZ">
              <a:solidFill>
                <a:schemeClr val="bg1"/>
              </a:solidFill>
            </a:endParaRPr>
          </a:p>
          <a:p>
            <a:r>
              <a:rPr lang="cs-CZ">
                <a:solidFill>
                  <a:schemeClr val="bg1"/>
                </a:solidFill>
                <a:cs typeface="Arial"/>
              </a:rPr>
              <a:t>Ing. Petra Havranová, Oddělení hodnocení a kontroly  ÚO IROP Pardubického kraje</a:t>
            </a:r>
            <a:endParaRPr lang="en-US">
              <a:solidFill>
                <a:schemeClr val="bg1"/>
              </a:solidFill>
              <a:ea typeface="+mn-lt"/>
              <a:cs typeface="+mn-lt"/>
            </a:endParaRPr>
          </a:p>
          <a:p>
            <a:r>
              <a:rPr lang="cs-CZ">
                <a:solidFill>
                  <a:schemeClr val="bg1"/>
                </a:solidFill>
                <a:cs typeface="Arial"/>
              </a:rPr>
              <a:t>Ing. Aneta Machačná, Oddělení hodnocení a kontroly ÚO IROP Pardubického kraje</a:t>
            </a:r>
            <a:endParaRPr lang="cs-CZ"/>
          </a:p>
          <a:p>
            <a:endParaRPr lang="en-US">
              <a:solidFill>
                <a:schemeClr val="bg1"/>
              </a:solidFill>
            </a:endParaRPr>
          </a:p>
        </p:txBody>
      </p:sp>
    </p:spTree>
    <p:extLst>
      <p:ext uri="{BB962C8B-B14F-4D97-AF65-F5344CB8AC3E}">
        <p14:creationId xmlns:p14="http://schemas.microsoft.com/office/powerpoint/2010/main" val="22171339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a:solidFill>
                  <a:schemeClr val="bg1"/>
                </a:solidFill>
                <a:latin typeface="Arial" panose="020B0604020202020204" pitchFamily="34" charset="0"/>
              </a:rPr>
              <a:t>2021–2027</a:t>
            </a:r>
            <a:r>
              <a:rPr lang="cs-CZ" sz="1600" b="0" i="0" u="none" strike="noStrike">
                <a:solidFill>
                  <a:schemeClr val="bg1"/>
                </a:solidFill>
                <a:effectLst/>
                <a:latin typeface="Arial" panose="020B0604020202020204" pitchFamily="34" charset="0"/>
              </a:rPr>
              <a:t>(aktivně se využívá již u REACT-EU</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 </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všech dotazů </a:t>
            </a:r>
            <a:r>
              <a:rPr lang="cs-CZ" sz="1600">
                <a:solidFill>
                  <a:schemeClr val="bg1"/>
                </a:solidFill>
                <a:latin typeface="Arial" panose="020B0604020202020204" pitchFamily="34" charset="0"/>
              </a:rPr>
              <a:t>a</a:t>
            </a:r>
            <a:r>
              <a:rPr lang="cs-CZ" sz="1600" b="0" i="0" u="none" strike="noStrike">
                <a:solidFill>
                  <a:schemeClr val="bg1"/>
                </a:solidFill>
                <a:effectLst/>
                <a:latin typeface="Arial" panose="020B0604020202020204" pitchFamily="34" charset="0"/>
              </a:rPr>
              <a:t> odpovědí na jednom místě</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Přehled nejčastěji kladených dotazů a odpovědí</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Dostupný přes webové rozhraní </a:t>
            </a:r>
            <a:r>
              <a:rPr lang="cs-CZ" sz="1600" b="0" i="0" u="sng" strike="noStrike">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Pro řešení konkrétních dotazů je třeba provedení registrace tazatele</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Arial" panose="020B0604020202020204" pitchFamily="34" charset="0"/>
            </a:endParaRPr>
          </a:p>
          <a:p>
            <a:pPr marL="285750" indent="-285750" rtl="0"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Po založení účtu tazatele a jeho validaci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skrze mailovou adresu je možné zakládat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nové dotazy, které jsou dle zadaných parametrů přiřazovány specialistům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Centra pro regionální rozvoj České republiky, </a:t>
            </a:r>
            <a:r>
              <a:rPr lang="en-US" sz="1600" b="0" i="0">
                <a:solidFill>
                  <a:schemeClr val="bg1"/>
                </a:solidFill>
                <a:effectLst/>
                <a:latin typeface="Arial" panose="020B0604020202020204" pitchFamily="34" charset="0"/>
              </a:rPr>
              <a:t>​</a:t>
            </a:r>
            <a:r>
              <a:rPr lang="cs-CZ" sz="1600" b="0" i="0" u="none" strike="noStrike">
                <a:solidFill>
                  <a:schemeClr val="bg1"/>
                </a:solidFill>
                <a:effectLst/>
                <a:latin typeface="Arial" panose="020B0604020202020204" pitchFamily="34" charset="0"/>
              </a:rPr>
              <a:t>kteří zajišťují odpovědi</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b="0" i="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a:solidFill>
                  <a:schemeClr val="bg1"/>
                </a:solidFill>
                <a:effectLst/>
                <a:latin typeface="Arial" panose="020B0604020202020204" pitchFamily="34" charset="0"/>
              </a:rPr>
              <a:t>Aktuálně je zodpovězeno přes KS více než </a:t>
            </a:r>
            <a:r>
              <a:rPr lang="cs-CZ" sz="1600">
                <a:solidFill>
                  <a:schemeClr val="bg1"/>
                </a:solidFill>
                <a:latin typeface="Arial" panose="020B0604020202020204" pitchFamily="34" charset="0"/>
              </a:rPr>
              <a:t>1035</a:t>
            </a:r>
            <a:r>
              <a:rPr lang="en-US" sz="1600" b="0" i="0">
                <a:solidFill>
                  <a:schemeClr val="bg1"/>
                </a:solidFill>
                <a:effectLst/>
                <a:latin typeface="Arial" panose="020B0604020202020204" pitchFamily="34" charset="0"/>
              </a:rPr>
              <a:t>​</a:t>
            </a:r>
            <a:r>
              <a:rPr lang="cs-CZ" sz="1600" b="0" i="0">
                <a:solidFill>
                  <a:schemeClr val="bg1"/>
                </a:solidFill>
                <a:effectLst/>
                <a:latin typeface="Arial" panose="020B0604020202020204" pitchFamily="34" charset="0"/>
              </a:rPr>
              <a:t> </a:t>
            </a:r>
            <a:r>
              <a:rPr lang="cs-CZ" sz="1600" b="0" i="0" u="none" strike="noStrike">
                <a:solidFill>
                  <a:schemeClr val="bg1"/>
                </a:solidFill>
                <a:effectLst/>
                <a:latin typeface="Arial" panose="020B0604020202020204" pitchFamily="34" charset="0"/>
              </a:rPr>
              <a:t>dotazů</a:t>
            </a:r>
            <a:r>
              <a:rPr lang="cs-CZ" sz="1600">
                <a:solidFill>
                  <a:schemeClr val="bg1"/>
                </a:solidFill>
                <a:latin typeface="Arial" panose="020B0604020202020204" pitchFamily="34" charset="0"/>
              </a:rPr>
              <a:t>.</a:t>
            </a:r>
            <a:r>
              <a:rPr lang="en-US" sz="1600">
                <a:solidFill>
                  <a:schemeClr val="bg1"/>
                </a:solidFill>
                <a:latin typeface="Arial" panose="020B0604020202020204" pitchFamily="34" charset="0"/>
              </a:rPr>
              <a:t>​</a:t>
            </a:r>
            <a:endParaRPr lang="en-US" sz="1600">
              <a:solidFill>
                <a:schemeClr val="bg1"/>
              </a:solidFill>
              <a:latin typeface="Segoe UI" panose="020B0502040204020203" pitchFamily="34" charset="0"/>
            </a:endParaRPr>
          </a:p>
          <a:p>
            <a:pPr algn="just" fontAlgn="base"/>
            <a:endParaRPr lang="cs-CZ" sz="160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endParaRPr lang="cs-CZ" sz="2000" kern="0">
              <a:solidFill>
                <a:schemeClr val="bg1"/>
              </a:solidFill>
              <a:cs typeface="Arial" panose="020B0604020202020204" pitchFamily="34" charset="0"/>
              <a:sym typeface="Arial"/>
            </a:endParaRPr>
          </a:p>
        </p:txBody>
      </p:sp>
      <p:pic>
        <p:nvPicPr>
          <p:cNvPr id="4" name="Zástupný obsah 8">
            <a:extLst>
              <a:ext uri="{FF2B5EF4-FFF2-40B4-BE49-F238E27FC236}">
                <a16:creationId xmlns:a16="http://schemas.microsoft.com/office/drawing/2014/main" id="{E24C4225-EED2-49BD-8EEA-C46A6D3C77C1}"/>
              </a:ext>
            </a:extLst>
          </p:cNvPr>
          <p:cNvPicPr>
            <a:picLocks/>
          </p:cNvPicPr>
          <p:nvPr/>
        </p:nvPicPr>
        <p:blipFill rotWithShape="1">
          <a:blip r:embed="rId2"/>
          <a:srcRect l="23099" t="8528" r="22056" b="26848"/>
          <a:stretch/>
        </p:blipFill>
        <p:spPr bwMode="auto">
          <a:xfrm>
            <a:off x="624845" y="1150645"/>
            <a:ext cx="7698431" cy="50000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16307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POČET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a:solidFill>
                  <a:schemeClr val="bg1"/>
                </a:solidFill>
                <a:latin typeface="+mj-lt"/>
              </a:rPr>
              <a:t>IROP 2021 – 2027: Celkem – 1035; </a:t>
            </a:r>
            <a:r>
              <a:rPr lang="cs-CZ" sz="2400" err="1">
                <a:solidFill>
                  <a:schemeClr val="bg1"/>
                </a:solidFill>
                <a:latin typeface="+mj-lt"/>
              </a:rPr>
              <a:t>React</a:t>
            </a:r>
            <a:r>
              <a:rPr lang="cs-CZ" sz="2400">
                <a:solidFill>
                  <a:schemeClr val="bg1"/>
                </a:solidFill>
                <a:latin typeface="+mj-lt"/>
              </a:rPr>
              <a: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95274" y="1838816"/>
            <a:ext cx="7946079" cy="3088281"/>
          </a:xfrm>
          <a:prstGeom prst="rect">
            <a:avLst/>
          </a:prstGeom>
          <a:noFill/>
        </p:spPr>
        <p:txBody>
          <a:bodyPr wrap="square">
            <a:spAutoFit/>
          </a:bodyPr>
          <a:lstStyle/>
          <a:p>
            <a:pPr lvl="1" algn="just" fontAlgn="base"/>
            <a:endParaRPr lang="cs-CZ">
              <a:solidFill>
                <a:schemeClr val="bg1"/>
              </a:solidFill>
            </a:endParaRPr>
          </a:p>
          <a:p>
            <a:pPr marL="285750" indent="-285750" algn="just" rtl="0" fontAlgn="base">
              <a:buFont typeface="Arial" panose="020B0604020202020204" pitchFamily="34" charset="0"/>
              <a:buChar char="•"/>
            </a:pPr>
            <a:r>
              <a:rPr lang="cs-CZ" b="1">
                <a:solidFill>
                  <a:schemeClr val="bg1"/>
                </a:solidFill>
              </a:rPr>
              <a:t>Způsobilé výdaje vznikají od 1. 1. 2021 </a:t>
            </a:r>
            <a:r>
              <a:rPr lang="cs-CZ">
                <a:solidFill>
                  <a:schemeClr val="bg1"/>
                </a:solidFill>
              </a:rPr>
              <a:t>(vyjma vybraných aktivit)</a:t>
            </a:r>
            <a:endParaRPr lang="cs-CZ" b="1">
              <a:solidFill>
                <a:schemeClr val="bg1"/>
              </a:solidFill>
            </a:endParaRPr>
          </a:p>
          <a:p>
            <a:pPr algn="just" rtl="0" fontAlgn="base"/>
            <a:endParaRPr lang="cs-CZ" b="1">
              <a:solidFill>
                <a:schemeClr val="bg1"/>
              </a:solidFill>
            </a:endParaRPr>
          </a:p>
          <a:p>
            <a:pPr marL="285750" indent="-285750" algn="just" rtl="0" fontAlgn="base">
              <a:buFont typeface="Arial" panose="020B0604020202020204" pitchFamily="34" charset="0"/>
              <a:buChar char="•"/>
            </a:pPr>
            <a:r>
              <a:rPr lang="cs-CZ" b="1">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a:solidFill>
                  <a:schemeClr val="bg1"/>
                </a:solidFill>
              </a:rPr>
              <a:t>Avíza výzev </a:t>
            </a:r>
            <a:r>
              <a:rPr lang="cs-CZ" u="sng">
                <a:solidFill>
                  <a:srgbClr val="FF0000"/>
                </a:solidFill>
              </a:rPr>
              <a:t>nebudou</a:t>
            </a:r>
            <a:r>
              <a:rPr lang="cs-CZ">
                <a:solidFill>
                  <a:schemeClr val="bg1"/>
                </a:solidFill>
              </a:rPr>
              <a:t> aplikována</a:t>
            </a:r>
          </a:p>
          <a:p>
            <a:pPr marL="600075" lvl="1" indent="-257175" algn="just">
              <a:lnSpc>
                <a:spcPct val="120000"/>
              </a:lnSpc>
              <a:spcAft>
                <a:spcPts val="450"/>
              </a:spcAft>
              <a:buFont typeface="Arial" panose="020B0604020202020204" pitchFamily="34" charset="0"/>
              <a:buChar char="•"/>
            </a:pPr>
            <a:r>
              <a:rPr lang="cs-CZ">
                <a:solidFill>
                  <a:schemeClr val="bg1"/>
                </a:solidFill>
              </a:rPr>
              <a:t>Vyhlašování výzev s povinným schválením záměrů v RAP</a:t>
            </a:r>
            <a:endParaRPr lang="cs-CZ" b="1">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b="1">
                <a:solidFill>
                  <a:schemeClr val="bg1"/>
                </a:solidFill>
              </a:rPr>
              <a:t>Žadatelé nebudou povinni zpracovávat CBA v žádostech o podporu</a:t>
            </a:r>
          </a:p>
          <a:p>
            <a:pPr marL="342900" lvl="1" algn="just">
              <a:lnSpc>
                <a:spcPct val="120000"/>
              </a:lnSpc>
              <a:spcAft>
                <a:spcPts val="450"/>
              </a:spcAft>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9572812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73739" y="1813811"/>
            <a:ext cx="7996519" cy="4524315"/>
          </a:xfrm>
          <a:prstGeom prst="rect">
            <a:avLst/>
          </a:prstGeom>
          <a:noFill/>
        </p:spPr>
        <p:txBody>
          <a:bodyPr wrap="square">
            <a:spAutoFit/>
          </a:bodyPr>
          <a:lstStyle/>
          <a:p>
            <a:pPr algn="just" fontAlgn="base"/>
            <a:r>
              <a:rPr lang="cs-CZ" sz="1600" b="1" i="1">
                <a:solidFill>
                  <a:schemeClr val="bg1"/>
                </a:solidFill>
                <a:latin typeface="+mj-lt"/>
                <a:ea typeface="Calibri" panose="020F0502020204030204" pitchFamily="34" charset="0"/>
                <a:cs typeface="Times New Roman" panose="02020603050405020304" pitchFamily="18" charset="0"/>
              </a:rPr>
              <a:t>Musí být plánovaný projekt v souladu s některým strategickým </a:t>
            </a:r>
            <a:r>
              <a:rPr lang="cs-CZ" sz="1600" b="1" i="1">
                <a:solidFill>
                  <a:schemeClr val="bg1"/>
                </a:solidFill>
                <a:latin typeface="+mj-lt"/>
                <a:cs typeface="Times New Roman" panose="02020603050405020304" pitchFamily="18" charset="0"/>
              </a:rPr>
              <a:t>dokumentem?</a:t>
            </a:r>
          </a:p>
          <a:p>
            <a:pPr marL="171450" indent="-171450" algn="just" fontAlgn="base">
              <a:buFont typeface="Arial" panose="020B0604020202020204" pitchFamily="34" charset="0"/>
              <a:buChar char="•"/>
            </a:pPr>
            <a:r>
              <a:rPr lang="cs-CZ" sz="1600">
                <a:solidFill>
                  <a:schemeClr val="bg1"/>
                </a:solidFill>
                <a:latin typeface="+mj-lt"/>
                <a:ea typeface="Calibri" panose="020F0502020204030204" pitchFamily="34" charset="0"/>
                <a:cs typeface="Times New Roman" panose="02020603050405020304" pitchFamily="18" charset="0"/>
              </a:rPr>
              <a:t>Ano, projekty musejí být v souladu např.:</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 s územní studií řešící příslušné veřejné prostranství registrované v Evidenci územně plánovací činnosti,</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nebo regulačním plánem,</a:t>
            </a:r>
          </a:p>
          <a:p>
            <a:pPr marL="342900" indent="-342900" algn="just" fontAlgn="base">
              <a:buFont typeface="+mj-lt"/>
              <a:buAutoNum type="alphaLcParenR"/>
            </a:pPr>
            <a:r>
              <a:rPr lang="cs-CZ" sz="1600">
                <a:solidFill>
                  <a:schemeClr val="bg1"/>
                </a:solidFill>
                <a:latin typeface="+mj-lt"/>
                <a:ea typeface="Calibri" panose="020F0502020204030204" pitchFamily="34" charset="0"/>
                <a:cs typeface="Times New Roman" panose="02020603050405020304" pitchFamily="18" charset="0"/>
              </a:rPr>
              <a:t>anebo v souladu s architektonickou/urbanistickou koncepcí veřejného prostranství vypracovanou autorizovaným architektem ČKA.</a:t>
            </a:r>
          </a:p>
          <a:p>
            <a:pPr algn="just" fontAlgn="base"/>
            <a:endParaRPr lang="cs-CZ" sz="1600">
              <a:solidFill>
                <a:schemeClr val="bg1"/>
              </a:solidFill>
              <a:latin typeface="+mj-lt"/>
              <a:ea typeface="Calibri" panose="020F0502020204030204" pitchFamily="34" charset="0"/>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Tato kritéria jsou nyní v přípravě mezi MMR a AOPK („zelená“ složka) a MMR a MŽP/SFŽP („modrá“ složka).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 schválení budou součástí specifických pravidel a hodnotících kritérií, která budou při vyhlášení výzvy zveřejněna.</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Jedním z cílů bude eliminace odtoku vody z území a bude nepřijatelný svod veškeré dešťové vody do jednotné stokové sítě.</a:t>
            </a:r>
          </a:p>
          <a:p>
            <a:pPr algn="just" fontAlgn="base"/>
            <a:endParaRPr lang="cs-CZ" sz="1600">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6" y="593937"/>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245421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228598" y="1159145"/>
            <a:ext cx="8686800" cy="5509200"/>
          </a:xfrm>
          <a:prstGeom prst="rect">
            <a:avLst/>
          </a:prstGeom>
          <a:noFill/>
        </p:spPr>
        <p:txBody>
          <a:bodyPr wrap="square">
            <a:spAutoFit/>
          </a:bodyPr>
          <a:lstStyle/>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Ano, předpokládá se předložení stanoviska AOPK ČR společně se žádostí o podporu.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AOPK ČR bude posuzovat všechny projekty a vydávat stanovisko pro kritéria </a:t>
            </a:r>
            <a:r>
              <a:rPr lang="cs-CZ" sz="1600" u="sng">
                <a:solidFill>
                  <a:schemeClr val="bg1"/>
                </a:solidFill>
                <a:latin typeface="+mj-lt"/>
                <a:cs typeface="Times New Roman" panose="02020603050405020304" pitchFamily="18" charset="0"/>
              </a:rPr>
              <a:t>řešící zelenou složku</a:t>
            </a:r>
            <a:r>
              <a:rPr lang="cs-CZ" sz="1600">
                <a:solidFill>
                  <a:schemeClr val="bg1"/>
                </a:solidFill>
                <a:latin typeface="+mj-lt"/>
                <a:cs typeface="Times New Roman" panose="02020603050405020304" pitchFamily="18" charset="0"/>
              </a:rPr>
              <a:t>, (např. rozšiřování zelených ploch, výsadbu stromů, vegetace apod). </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Metodika pro zajištění stanoviska a samotný vzor stanoviska je nyní v přípravě a dokumenty budou po schválení zveřejněny. </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Základním zaměřením je řešení nevhodných a nepropustných povrchů, eliminace odtoku vody z území a vytvoření volnočasových míst v sídelním veřejném prostoru s přizpůsobením se změně klimatu ve městech a obcích a např. snižování přehřívání.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Předpokládáme však, že z části </a:t>
            </a:r>
            <a:r>
              <a:rPr lang="cs-CZ" sz="1600" u="sng">
                <a:solidFill>
                  <a:schemeClr val="bg1"/>
                </a:solidFill>
                <a:latin typeface="+mj-lt"/>
                <a:cs typeface="Times New Roman" panose="02020603050405020304" pitchFamily="18" charset="0"/>
              </a:rPr>
              <a:t>bude podporovaná také „šedá“ infrastruktura, ale zřejmě v limitu způsobilých výdajů 5-10</a:t>
            </a:r>
            <a:r>
              <a:rPr lang="en-US" sz="1600" u="sng">
                <a:solidFill>
                  <a:schemeClr val="bg1"/>
                </a:solidFill>
                <a:latin typeface="+mj-lt"/>
                <a:cs typeface="Times New Roman" panose="02020603050405020304" pitchFamily="18" charset="0"/>
              </a:rPr>
              <a:t>%</a:t>
            </a:r>
            <a:r>
              <a:rPr lang="cs-CZ" sz="1600" u="sng">
                <a:solidFill>
                  <a:schemeClr val="bg1"/>
                </a:solidFill>
                <a:latin typeface="+mj-lt"/>
                <a:cs typeface="Times New Roman" panose="02020603050405020304" pitchFamily="18" charset="0"/>
              </a:rPr>
              <a:t> z výdajů projektu.</a:t>
            </a:r>
          </a:p>
          <a:p>
            <a:pPr algn="just" fontAlgn="base"/>
            <a:endParaRPr lang="cs-CZ" sz="1600">
              <a:solidFill>
                <a:schemeClr val="bg1"/>
              </a:solidFill>
              <a:latin typeface="+mj-lt"/>
              <a:cs typeface="Times New Roman" panose="02020603050405020304" pitchFamily="18" charset="0"/>
            </a:endParaRPr>
          </a:p>
          <a:p>
            <a:pPr algn="just" fontAlgn="base"/>
            <a:r>
              <a:rPr lang="cs-CZ" sz="1600" b="1" i="1">
                <a:solidFill>
                  <a:schemeClr val="bg1"/>
                </a:solidFill>
                <a:latin typeface="+mj-lt"/>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600">
                <a:solidFill>
                  <a:schemeClr val="bg1"/>
                </a:solidFill>
                <a:latin typeface="+mj-lt"/>
                <a:cs typeface="Times New Roman" panose="02020603050405020304" pitchFamily="18" charset="0"/>
              </a:rPr>
              <a:t>Pokud v projektu budou používány SMART řešení jako související opatření v řešeném území a nezbytná pro rozvoj a zlepšení kvality služeb měst a obcí, </a:t>
            </a:r>
            <a:r>
              <a:rPr lang="cs-CZ" sz="1600" u="sng">
                <a:solidFill>
                  <a:schemeClr val="bg1"/>
                </a:solidFill>
                <a:latin typeface="+mj-lt"/>
                <a:cs typeface="Times New Roman" panose="02020603050405020304" pitchFamily="18" charset="0"/>
              </a:rPr>
              <a:t>budou tato řešení způsobilým výdajem</a:t>
            </a:r>
            <a:r>
              <a:rPr lang="cs-CZ" sz="1600">
                <a:solidFill>
                  <a:schemeClr val="bg1"/>
                </a:solidFill>
                <a:latin typeface="+mj-lt"/>
                <a:cs typeface="Times New Roman" panose="02020603050405020304" pitchFamily="18" charset="0"/>
              </a:rPr>
              <a:t>. </a:t>
            </a:r>
            <a:r>
              <a:rPr lang="cs-CZ" sz="1600" u="sng">
                <a:solidFill>
                  <a:schemeClr val="bg1"/>
                </a:solidFill>
                <a:latin typeface="+mj-lt"/>
                <a:cs typeface="Times New Roman" panose="02020603050405020304" pitchFamily="18" charset="0"/>
              </a:rPr>
              <a:t>Není však uvažováno, že by SMART prvky musely být povinnou součástí</a:t>
            </a:r>
            <a:r>
              <a:rPr lang="cs-CZ" sz="1600">
                <a:solidFill>
                  <a:schemeClr val="bg1"/>
                </a:solidFill>
                <a:latin typeface="+mj-lt"/>
                <a:cs typeface="Times New Roman" panose="02020603050405020304" pitchFamily="18" charset="0"/>
              </a:rPr>
              <a:t>.  </a:t>
            </a:r>
            <a:endParaRPr lang="cs-CZ" sz="1600" b="1">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a:solidFill>
                <a:srgbClr val="FF0000"/>
              </a:solidFill>
              <a:latin typeface="+mj-lt"/>
            </a:endParaRPr>
          </a:p>
        </p:txBody>
      </p:sp>
      <p:sp>
        <p:nvSpPr>
          <p:cNvPr id="4" name="TextovéPole 3">
            <a:extLst>
              <a:ext uri="{FF2B5EF4-FFF2-40B4-BE49-F238E27FC236}">
                <a16:creationId xmlns:a16="http://schemas.microsoft.com/office/drawing/2014/main" id="{356ABA6B-CE83-43EB-9328-A19A2C8166A4}"/>
              </a:ext>
            </a:extLst>
          </p:cNvPr>
          <p:cNvSpPr txBox="1"/>
          <p:nvPr/>
        </p:nvSpPr>
        <p:spPr>
          <a:xfrm>
            <a:off x="502645" y="451259"/>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283885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706824" y="1539776"/>
            <a:ext cx="8012179" cy="4985980"/>
          </a:xfrm>
          <a:prstGeom prst="rect">
            <a:avLst/>
          </a:prstGeom>
          <a:noFill/>
        </p:spPr>
        <p:txBody>
          <a:bodyPr wrap="square" lIns="91440" tIns="45720" rIns="91440" bIns="45720" anchor="t">
            <a:spAutoFit/>
          </a:bodyPr>
          <a:lstStyle/>
          <a:p>
            <a:pPr algn="just" fontAlgn="base"/>
            <a:r>
              <a:rPr lang="cs-CZ" sz="1600" b="1" i="1">
                <a:solidFill>
                  <a:schemeClr val="bg1"/>
                </a:solidFill>
              </a:rPr>
              <a:t>Bude možno v rámci projektu podpořit výstavbu úplně nové mateřské školy?</a:t>
            </a:r>
            <a:endParaRPr lang="cs-CZ" sz="1600" b="1" i="1">
              <a:solidFill>
                <a:schemeClr val="bg1"/>
              </a:solidFill>
              <a:cs typeface="Arial"/>
            </a:endParaRPr>
          </a:p>
          <a:p>
            <a:pPr algn="just"/>
            <a:endParaRPr lang="cs-CZ" sz="1200" i="1">
              <a:solidFill>
                <a:schemeClr val="bg1"/>
              </a:solidFill>
            </a:endParaRPr>
          </a:p>
          <a:p>
            <a:pPr algn="just"/>
            <a:endParaRPr lang="cs-CZ" sz="1200" i="1">
              <a:solidFill>
                <a:schemeClr val="bg1"/>
              </a:solidFill>
              <a:cs typeface="Arial"/>
            </a:endParaRPr>
          </a:p>
          <a:p>
            <a:pPr marL="171450" indent="-171450" algn="just">
              <a:buFont typeface="Arial"/>
              <a:buChar char="•"/>
            </a:pPr>
            <a:r>
              <a:rPr lang="cs-CZ" sz="1600">
                <a:solidFill>
                  <a:schemeClr val="bg1"/>
                </a:solidFill>
                <a:cs typeface="Arial"/>
              </a:rPr>
              <a:t>Ano</a:t>
            </a:r>
            <a:r>
              <a:rPr lang="cs-CZ" sz="1600" i="1">
                <a:solidFill>
                  <a:schemeClr val="bg1"/>
                </a:solidFill>
                <a:cs typeface="Arial"/>
              </a:rPr>
              <a:t>,</a:t>
            </a:r>
            <a:r>
              <a:rPr lang="cs-CZ" sz="1600">
                <a:solidFill>
                  <a:schemeClr val="bg1"/>
                </a:solidFill>
                <a:cs typeface="Arial"/>
              </a:rPr>
              <a:t>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a:t>
            </a:r>
            <a:endParaRPr lang="cs-CZ" sz="1600" i="1">
              <a:solidFill>
                <a:schemeClr val="bg1"/>
              </a:solidFill>
              <a:cs typeface="Arial" panose="020B0604020202020204"/>
            </a:endParaRPr>
          </a:p>
          <a:p>
            <a:pPr algn="just"/>
            <a:endParaRPr lang="cs-CZ" sz="1400">
              <a:solidFill>
                <a:schemeClr val="bg1"/>
              </a:solidFill>
              <a:cs typeface="Arial"/>
            </a:endParaRPr>
          </a:p>
          <a:p>
            <a:pPr algn="just"/>
            <a:endParaRPr lang="cs-CZ" sz="1200">
              <a:solidFill>
                <a:schemeClr val="bg1"/>
              </a:solidFill>
            </a:endParaRPr>
          </a:p>
          <a:p>
            <a:pPr algn="just"/>
            <a:r>
              <a:rPr lang="cs-CZ" sz="1600" b="1" i="1">
                <a:solidFill>
                  <a:schemeClr val="bg1"/>
                </a:solidFill>
              </a:rPr>
              <a:t>Co se týče posuzování dle skóre ORP, tak je zde nějaká možnost individuálního posouzení pokud žadatel nesplňuje skóre 6+?</a:t>
            </a:r>
            <a:endParaRPr lang="cs-CZ" sz="1600" b="1" i="1">
              <a:solidFill>
                <a:schemeClr val="bg1"/>
              </a:solidFill>
              <a:cs typeface="Arial"/>
            </a:endParaRPr>
          </a:p>
          <a:p>
            <a:pPr algn="just"/>
            <a:endParaRPr lang="cs-CZ" sz="1600">
              <a:solidFill>
                <a:schemeClr val="bg1"/>
              </a:solidFill>
            </a:endParaRPr>
          </a:p>
          <a:p>
            <a:pPr marL="285750" indent="-285750" algn="just">
              <a:buFont typeface="Arial"/>
              <a:buChar char="•"/>
            </a:pPr>
            <a:r>
              <a:rPr lang="cs-CZ" sz="1600">
                <a:solidFill>
                  <a:schemeClr val="bg1"/>
                </a:solidFill>
                <a:cs typeface="Arial"/>
              </a:rPr>
              <a:t>Ne, individuální posuzování možné nebude. V individuálních výzvách při jejich vyhlášení budou podpořeny jen ty mateřské školy, které splňují limit skóre 6+ dle demografické predikce MŠMT.</a:t>
            </a: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cs typeface="Arial"/>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a:t>
            </a:r>
            <a:endParaRPr lang="cs-CZ" sz="1600">
              <a:solidFill>
                <a:schemeClr val="bg1"/>
              </a:solidFill>
            </a:endParaRPr>
          </a:p>
          <a:p>
            <a:pPr algn="just" fontAlgn="base"/>
            <a:endParaRPr lang="cs-CZ" sz="1200" i="1">
              <a:solidFill>
                <a:schemeClr val="bg1"/>
              </a:solidFill>
              <a:latin typeface="Segoe UI" panose="020B0502040204020203" pitchFamily="34" charset="0"/>
            </a:endParaRPr>
          </a:p>
        </p:txBody>
      </p:sp>
      <p:pic>
        <p:nvPicPr>
          <p:cNvPr id="2" name="Grafický objekt 1" descr="Děti">
            <a:extLst>
              <a:ext uri="{FF2B5EF4-FFF2-40B4-BE49-F238E27FC236}">
                <a16:creationId xmlns:a16="http://schemas.microsoft.com/office/drawing/2014/main" id="{1EFE1754-296F-48F8-D7E5-1C0292ED569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166" y="1474494"/>
            <a:ext cx="480288" cy="480288"/>
          </a:xfrm>
          <a:prstGeom prst="rect">
            <a:avLst/>
          </a:prstGeom>
        </p:spPr>
      </p:pic>
      <p:pic>
        <p:nvPicPr>
          <p:cNvPr id="7" name="Grafický objekt 6" descr="Děti">
            <a:extLst>
              <a:ext uri="{FF2B5EF4-FFF2-40B4-BE49-F238E27FC236}">
                <a16:creationId xmlns:a16="http://schemas.microsoft.com/office/drawing/2014/main" id="{3E3ACC09-4AC3-FA5B-34AE-6B2AA61574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7435" y="3459912"/>
            <a:ext cx="480288" cy="480288"/>
          </a:xfrm>
          <a:prstGeom prst="rect">
            <a:avLst/>
          </a:prstGeom>
        </p:spPr>
      </p:pic>
    </p:spTree>
    <p:extLst>
      <p:ext uri="{BB962C8B-B14F-4D97-AF65-F5344CB8AC3E}">
        <p14:creationId xmlns:p14="http://schemas.microsoft.com/office/powerpoint/2010/main" val="29710760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678204"/>
          </a:xfrm>
          <a:prstGeom prst="rect">
            <a:avLst/>
          </a:prstGeom>
          <a:noFill/>
        </p:spPr>
        <p:txBody>
          <a:bodyPr wrap="square" lIns="91440" tIns="45720" rIns="91440" bIns="45720" anchor="t">
            <a:spAutoFit/>
          </a:bodyPr>
          <a:lstStyle/>
          <a:p>
            <a:pPr algn="just" fontAlgn="base"/>
            <a:endParaRPr lang="cs-CZ" sz="1200" i="1" u="sng">
              <a:solidFill>
                <a:schemeClr val="bg1"/>
              </a:solidFill>
              <a:cs typeface="Arial"/>
            </a:endParaRPr>
          </a:p>
          <a:p>
            <a:pPr algn="just" fontAlgn="base"/>
            <a:r>
              <a:rPr lang="cs-CZ" sz="1600" b="1" i="1">
                <a:solidFill>
                  <a:schemeClr val="bg1"/>
                </a:solidFill>
              </a:rPr>
              <a:t>Základní škola v současné době obývá prostory, která má v pronájmu. Je přijatelným záměrem vybudování nové budovy školy, nebo se vždy musí jednat o rekonstrukci, přístavbu, nástavbu stávající budovy?</a:t>
            </a:r>
            <a:endParaRPr lang="cs-CZ" sz="1200" b="1" i="1">
              <a:solidFill>
                <a:schemeClr val="bg1"/>
              </a:solidFill>
            </a:endParaRPr>
          </a:p>
          <a:p>
            <a:pPr algn="just"/>
            <a:endParaRPr lang="cs-CZ" sz="1200" i="1">
              <a:solidFill>
                <a:schemeClr val="bg1"/>
              </a:solidFill>
              <a:cs typeface="Arial"/>
            </a:endParaRPr>
          </a:p>
          <a:p>
            <a:pPr marL="285750" indent="-285750" algn="just">
              <a:buFont typeface="Arial"/>
              <a:buChar char="•"/>
            </a:pPr>
            <a:r>
              <a:rPr lang="cs-CZ" sz="1600">
                <a:solidFill>
                  <a:schemeClr val="bg1"/>
                </a:solidFill>
                <a:cs typeface="Arial"/>
              </a:rPr>
              <a:t>Ano. Vybudování nové školy je možné, ale zcela jistě nebudou způsobilé veškeré výdaje související s tímto přesunem. Přesun všech kmenových (běžných tříd) školy bude tvořit nezpůsobilé výdaje, stejně tak zázemí pro administrativní či řídící pracovníky, příp. jídelna aj. Bude možná pouze podpora odborných učeben ve vazbě na přírodní vědy, polytechniku, cizí jazyky, práci s digitálními technologiemi.</a:t>
            </a:r>
          </a:p>
          <a:p>
            <a:pPr algn="just"/>
            <a:endParaRPr lang="cs-CZ" sz="1400">
              <a:solidFill>
                <a:schemeClr val="bg1"/>
              </a:solidFill>
              <a:cs typeface="Arial"/>
            </a:endParaRPr>
          </a:p>
          <a:p>
            <a:pPr algn="just"/>
            <a:endParaRPr lang="cs-CZ" sz="1200" i="1">
              <a:solidFill>
                <a:schemeClr val="bg1"/>
              </a:solidFill>
            </a:endParaRPr>
          </a:p>
          <a:p>
            <a:pPr algn="just"/>
            <a:r>
              <a:rPr lang="cs-CZ" sz="1600" b="1" i="1">
                <a:solidFill>
                  <a:schemeClr val="bg1"/>
                </a:solidFill>
              </a:rPr>
              <a:t>Může být projekt zaměřen pouze na pořízení vybavení odborných učeben?</a:t>
            </a:r>
            <a:endParaRPr lang="cs-CZ" sz="1600" b="1" i="1">
              <a:solidFill>
                <a:schemeClr val="bg1"/>
              </a:solidFill>
              <a:cs typeface="Arial"/>
            </a:endParaRPr>
          </a:p>
          <a:p>
            <a:pPr algn="just"/>
            <a:endParaRPr lang="cs-CZ" sz="1600">
              <a:solidFill>
                <a:schemeClr val="bg1"/>
              </a:solidFill>
            </a:endParaRPr>
          </a:p>
          <a:p>
            <a:pPr marL="285750" indent="-285750" algn="just">
              <a:buFont typeface="Arial"/>
              <a:buChar char="•"/>
            </a:pPr>
            <a:r>
              <a:rPr lang="cs-CZ" sz="1600">
                <a:solidFill>
                  <a:schemeClr val="bg1"/>
                </a:solidFill>
                <a:cs typeface="Arial"/>
              </a:rPr>
              <a:t>Ano, i v novém období 2021–2027 bude možné do prostor ZŠ pouze pořizovat vybavení odborných učeben (bez stavební části projektu), nicméně detailní podmínky a parametry aktivit stanoví až vyhlášená výzva samotná.</a:t>
            </a:r>
            <a:endParaRPr lang="cs-CZ" sz="1600" i="1">
              <a:solidFill>
                <a:schemeClr val="bg1"/>
              </a:solidFill>
              <a:cs typeface="Arial"/>
            </a:endParaRPr>
          </a:p>
          <a:p>
            <a:pPr marL="285750" indent="-285750" algn="just">
              <a:buFont typeface="Arial"/>
              <a:buChar char="•"/>
            </a:pPr>
            <a:endParaRPr lang="cs-CZ" sz="1400">
              <a:solidFill>
                <a:schemeClr val="bg1"/>
              </a:solidFill>
              <a:cs typeface="Arial"/>
            </a:endParaRPr>
          </a:p>
          <a:p>
            <a:pPr algn="just"/>
            <a:endParaRPr lang="cs-CZ" sz="1400">
              <a:solidFill>
                <a:schemeClr val="bg1"/>
              </a:solidFill>
              <a:cs typeface="Arial"/>
            </a:endParaRPr>
          </a:p>
          <a:p>
            <a:pPr algn="just" fontAlgn="base"/>
            <a:endParaRPr lang="cs-CZ" sz="1200" i="1">
              <a:solidFill>
                <a:srgbClr val="FF0000"/>
              </a:solidFill>
              <a:cs typeface="Arial" panose="020B0604020202020204"/>
            </a:endParaRPr>
          </a:p>
        </p:txBody>
      </p:sp>
      <p:pic>
        <p:nvPicPr>
          <p:cNvPr id="2" name="Grafický objekt 1" descr="Třída">
            <a:extLst>
              <a:ext uri="{FF2B5EF4-FFF2-40B4-BE49-F238E27FC236}">
                <a16:creationId xmlns:a16="http://schemas.microsoft.com/office/drawing/2014/main" id="{A04C0B91-80AD-A9B4-1262-9B51CF6975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346" y="1615812"/>
            <a:ext cx="480288" cy="480288"/>
          </a:xfrm>
          <a:prstGeom prst="rect">
            <a:avLst/>
          </a:prstGeom>
        </p:spPr>
      </p:pic>
      <p:pic>
        <p:nvPicPr>
          <p:cNvPr id="3" name="Grafický objekt 2" descr="Třída">
            <a:extLst>
              <a:ext uri="{FF2B5EF4-FFF2-40B4-BE49-F238E27FC236}">
                <a16:creationId xmlns:a16="http://schemas.microsoft.com/office/drawing/2014/main" id="{C5DC9C38-D052-7CEB-47C4-827516749C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86" y="3909722"/>
            <a:ext cx="480288" cy="480288"/>
          </a:xfrm>
          <a:prstGeom prst="rect">
            <a:avLst/>
          </a:prstGeom>
        </p:spPr>
      </p:pic>
      <p:sp>
        <p:nvSpPr>
          <p:cNvPr id="5" name="TextovéPole 4">
            <a:extLst>
              <a:ext uri="{FF2B5EF4-FFF2-40B4-BE49-F238E27FC236}">
                <a16:creationId xmlns:a16="http://schemas.microsoft.com/office/drawing/2014/main" id="{3AF788DD-AEB9-B5D7-7450-55D6ECA0E3D3}"/>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31322643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7834CBA-17E3-4B72-9E14-F6F6BC098A9E}"/>
              </a:ext>
            </a:extLst>
          </p:cNvPr>
          <p:cNvSpPr txBox="1"/>
          <p:nvPr/>
        </p:nvSpPr>
        <p:spPr>
          <a:xfrm>
            <a:off x="778015" y="1560274"/>
            <a:ext cx="8012179" cy="4707186"/>
          </a:xfrm>
          <a:prstGeom prst="rect">
            <a:avLst/>
          </a:prstGeom>
          <a:noFill/>
        </p:spPr>
        <p:txBody>
          <a:bodyPr wrap="square" lIns="91440" tIns="45720" rIns="91440" bIns="45720" anchor="t">
            <a:spAutoFit/>
          </a:bodyPr>
          <a:lstStyle/>
          <a:p>
            <a:pPr algn="just" fontAlgn="base"/>
            <a:r>
              <a:rPr lang="cs-CZ" sz="1500" b="1" i="1">
                <a:solidFill>
                  <a:schemeClr val="bg1"/>
                </a:solidFill>
              </a:rPr>
              <a:t>Jakým způsobem budou zohledněny rostoucí ceny ve stavebnictví?</a:t>
            </a:r>
            <a:endParaRPr lang="cs-CZ" sz="1500" b="1" i="1">
              <a:solidFill>
                <a:schemeClr val="bg1"/>
              </a:solidFill>
              <a:cs typeface="Arial"/>
            </a:endParaRP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Rostoucí ceny ve stavebnictví nebudou zohledněny v následné realizaci projektu. Žadatel sám musí provést takovou rozvahu, aby např. v položkovém rozpočtu stavby zohlednil předpokládaný nárůst cen ve stavebnictví.</a:t>
            </a: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Částku přidělené dotace není možné navyšovat.</a:t>
            </a:r>
          </a:p>
          <a:p>
            <a:pPr algn="just"/>
            <a:endParaRPr lang="cs-CZ" sz="1500">
              <a:solidFill>
                <a:schemeClr val="bg1"/>
              </a:solidFill>
              <a:cs typeface="Arial"/>
            </a:endParaRPr>
          </a:p>
          <a:p>
            <a:pPr marL="285750" indent="-285750" algn="just">
              <a:buFont typeface="Arial"/>
              <a:buChar char="•"/>
            </a:pPr>
            <a:r>
              <a:rPr lang="cs-CZ" sz="1500">
                <a:solidFill>
                  <a:schemeClr val="bg1"/>
                </a:solidFill>
                <a:cs typeface="Arial"/>
              </a:rPr>
              <a:t>Zároveň projekty předložené do IROP musí respektovat částky EFRR uvedené v Regionálním akčním plánu vzdělávání (RAP) a není možné, aby střední školy žádaly na vyšší částky, než bude uvedeno v RAP.</a:t>
            </a:r>
            <a:endParaRPr lang="cs-CZ" sz="1500">
              <a:solidFill>
                <a:schemeClr val="bg1"/>
              </a:solidFill>
              <a:ea typeface="+mn-lt"/>
              <a:cs typeface="+mn-lt"/>
            </a:endParaRPr>
          </a:p>
          <a:p>
            <a:pPr marL="285750" indent="-285750" algn="just">
              <a:buFont typeface="Arial"/>
              <a:buChar char="•"/>
            </a:pPr>
            <a:endParaRPr lang="cs-CZ" sz="1500">
              <a:solidFill>
                <a:schemeClr val="bg1"/>
              </a:solidFill>
              <a:cs typeface="Arial"/>
            </a:endParaRPr>
          </a:p>
          <a:p>
            <a:pPr algn="just"/>
            <a:r>
              <a:rPr lang="cs-CZ" sz="1500" b="1" i="1">
                <a:solidFill>
                  <a:schemeClr val="bg1"/>
                </a:solidFill>
                <a:ea typeface="+mn-lt"/>
                <a:cs typeface="+mn-lt"/>
              </a:rPr>
              <a:t>A je možné spustit projekt dřív, než bude schválen IROP? Od kdy půjde o uznatelné výdaje?</a:t>
            </a:r>
          </a:p>
          <a:p>
            <a:pPr algn="just"/>
            <a:endParaRPr lang="cs-CZ" sz="1500">
              <a:solidFill>
                <a:schemeClr val="bg1"/>
              </a:solidFill>
              <a:cs typeface="Arial"/>
            </a:endParaRPr>
          </a:p>
          <a:p>
            <a:pPr marL="285750" indent="-285750" algn="just">
              <a:buFont typeface="Arial"/>
              <a:buChar char="•"/>
            </a:pPr>
            <a:r>
              <a:rPr lang="cs-CZ" sz="1500">
                <a:solidFill>
                  <a:schemeClr val="bg1"/>
                </a:solidFill>
                <a:ea typeface="Calibri"/>
                <a:cs typeface="Arial"/>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a:t>
            </a:r>
          </a:p>
          <a:p>
            <a:pPr>
              <a:lnSpc>
                <a:spcPct val="107000"/>
              </a:lnSpc>
              <a:spcAft>
                <a:spcPts val="600"/>
              </a:spcAft>
            </a:pPr>
            <a:endParaRPr lang="cs-CZ" sz="1500">
              <a:solidFill>
                <a:schemeClr val="bg1"/>
              </a:solidFill>
              <a:ea typeface="Calibri" panose="020F0502020204030204" pitchFamily="34" charset="0"/>
              <a:cs typeface="Times New Roman" panose="02020603050405020304" pitchFamily="18" charset="0"/>
            </a:endParaRPr>
          </a:p>
        </p:txBody>
      </p:sp>
      <p:pic>
        <p:nvPicPr>
          <p:cNvPr id="2" name="Grafický objekt 1" descr="Kádinka">
            <a:extLst>
              <a:ext uri="{FF2B5EF4-FFF2-40B4-BE49-F238E27FC236}">
                <a16:creationId xmlns:a16="http://schemas.microsoft.com/office/drawing/2014/main" id="{E40329FD-AEA8-058E-3B0E-B3B54BCB1B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482" y="1562055"/>
            <a:ext cx="441482" cy="441482"/>
          </a:xfrm>
          <a:prstGeom prst="rect">
            <a:avLst/>
          </a:prstGeom>
        </p:spPr>
      </p:pic>
      <p:pic>
        <p:nvPicPr>
          <p:cNvPr id="3" name="Grafický objekt 2" descr="Kádinka">
            <a:extLst>
              <a:ext uri="{FF2B5EF4-FFF2-40B4-BE49-F238E27FC236}">
                <a16:creationId xmlns:a16="http://schemas.microsoft.com/office/drawing/2014/main" id="{5107F406-3CCF-0519-EDE2-7EC49466D2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842" y="4385936"/>
            <a:ext cx="441482" cy="441482"/>
          </a:xfrm>
          <a:prstGeom prst="rect">
            <a:avLst/>
          </a:prstGeom>
        </p:spPr>
      </p:pic>
      <p:sp>
        <p:nvSpPr>
          <p:cNvPr id="5" name="TextovéPole 4">
            <a:extLst>
              <a:ext uri="{FF2B5EF4-FFF2-40B4-BE49-F238E27FC236}">
                <a16:creationId xmlns:a16="http://schemas.microsoft.com/office/drawing/2014/main" id="{45B78D27-22CC-8A5D-9F90-E461FEDBFA94}"/>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21828414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6F38AB4-D951-4C53-B9C1-FA1B05691DED}"/>
              </a:ext>
            </a:extLst>
          </p:cNvPr>
          <p:cNvSpPr txBox="1"/>
          <p:nvPr/>
        </p:nvSpPr>
        <p:spPr>
          <a:xfrm>
            <a:off x="714734" y="1931214"/>
            <a:ext cx="8012179" cy="4431983"/>
          </a:xfrm>
          <a:prstGeom prst="rect">
            <a:avLst/>
          </a:prstGeom>
          <a:noFill/>
        </p:spPr>
        <p:txBody>
          <a:bodyPr wrap="square" lIns="91440" tIns="45720" rIns="91440" bIns="45720" anchor="t">
            <a:spAutoFit/>
          </a:bodyPr>
          <a:lstStyle/>
          <a:p>
            <a:pPr algn="just" fontAlgn="base"/>
            <a:r>
              <a:rPr lang="cs-CZ" sz="1600" b="1" i="1">
                <a:solidFill>
                  <a:schemeClr val="bg1"/>
                </a:solidFill>
              </a:rPr>
              <a:t>Bude možné podpořit základní umělecké školy (ZUŠ)?</a:t>
            </a:r>
          </a:p>
          <a:p>
            <a:pPr algn="just"/>
            <a:endParaRPr lang="cs-CZ" sz="1600">
              <a:solidFill>
                <a:schemeClr val="bg1"/>
              </a:solidFill>
            </a:endParaRPr>
          </a:p>
          <a:p>
            <a:pPr marL="285750" indent="-285750" algn="just">
              <a:buFont typeface="Arial"/>
              <a:buChar char="•"/>
            </a:pPr>
            <a:r>
              <a:rPr lang="cs-CZ" sz="1600">
                <a:solidFill>
                  <a:schemeClr val="bg1"/>
                </a:solidFill>
                <a:cs typeface="Arial"/>
              </a:rPr>
              <a:t>Ano, podpora bude možná. Nicméně obdobně jako v programovém období 2014 – 2020 bude omezená.</a:t>
            </a: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cs typeface="Arial"/>
              </a:rPr>
              <a:t>Z IROP 2021 –2027 bude možné podpořit modernizaci odborných učeben ve vazbě na práci s digitálními technologiemi, a to pouze v těch případech, kdy primárním výstupem činnosti nebude umělecké dílo samo, ale osvojení si práce např. ve střižně, se speciálním SW a HW k multimediální tvorbě aj.</a:t>
            </a: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ea typeface="+mn-lt"/>
                <a:cs typeface="+mn-lt"/>
              </a:rPr>
              <a:t>V případě podpory v oblasti polytechnického vzdělávání půjde podpořit např. modernizaci učeben pro výtvarné obory ZUŠ.</a:t>
            </a:r>
          </a:p>
          <a:p>
            <a:pPr algn="just"/>
            <a:endParaRPr lang="cs-CZ" sz="1600">
              <a:solidFill>
                <a:schemeClr val="bg1"/>
              </a:solidFill>
              <a:cs typeface="Arial"/>
            </a:endParaRPr>
          </a:p>
          <a:p>
            <a:pPr marL="285750" indent="-285750" algn="just">
              <a:buFont typeface="Arial"/>
              <a:buChar char="•"/>
            </a:pPr>
            <a:endParaRPr lang="cs-CZ" sz="1600">
              <a:solidFill>
                <a:schemeClr val="bg1"/>
              </a:solidFill>
              <a:cs typeface="Arial"/>
            </a:endParaRPr>
          </a:p>
          <a:p>
            <a:pPr marL="285750" indent="-285750" algn="just">
              <a:buFont typeface="Arial"/>
              <a:buChar char="•"/>
            </a:pPr>
            <a:r>
              <a:rPr lang="cs-CZ" sz="1600">
                <a:solidFill>
                  <a:schemeClr val="bg1"/>
                </a:solidFill>
                <a:cs typeface="Arial"/>
              </a:rPr>
              <a:t>Z IROP2 zároveň nikdy nepůjde podpořit samotné prostory typu hudebních učeben či sálů, tanečních učeben či sálů. </a:t>
            </a:r>
          </a:p>
          <a:p>
            <a:pPr algn="just"/>
            <a:endParaRPr lang="cs-CZ" sz="1400">
              <a:solidFill>
                <a:schemeClr val="bg1"/>
              </a:solidFill>
              <a:cs typeface="Arial"/>
            </a:endParaRPr>
          </a:p>
          <a:p>
            <a:pPr algn="just"/>
            <a:endParaRPr lang="cs-CZ" sz="1200" i="1">
              <a:solidFill>
                <a:schemeClr val="bg1"/>
              </a:solidFill>
              <a:ea typeface="Calibri"/>
              <a:cs typeface="Times New Roman"/>
            </a:endParaRPr>
          </a:p>
        </p:txBody>
      </p:sp>
      <p:pic>
        <p:nvPicPr>
          <p:cNvPr id="2" name="Grafický objekt 1" descr="Úspěšná skupina">
            <a:extLst>
              <a:ext uri="{FF2B5EF4-FFF2-40B4-BE49-F238E27FC236}">
                <a16:creationId xmlns:a16="http://schemas.microsoft.com/office/drawing/2014/main" id="{D4ECD4BB-05EC-7270-E462-4198EE2D42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1165" y="1929723"/>
            <a:ext cx="441483" cy="441483"/>
          </a:xfrm>
          <a:prstGeom prst="rect">
            <a:avLst/>
          </a:prstGeom>
        </p:spPr>
      </p:pic>
      <p:sp>
        <p:nvSpPr>
          <p:cNvPr id="3" name="TextovéPole 2">
            <a:extLst>
              <a:ext uri="{FF2B5EF4-FFF2-40B4-BE49-F238E27FC236}">
                <a16:creationId xmlns:a16="http://schemas.microsoft.com/office/drawing/2014/main" id="{FE0C8A5A-5BA8-753B-37A5-4BB5AA36EC77}"/>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3333473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E26E8EF-0941-4385-BDC0-CE2EB726D4D7}"/>
              </a:ext>
            </a:extLst>
          </p:cNvPr>
          <p:cNvSpPr txBox="1"/>
          <p:nvPr/>
        </p:nvSpPr>
        <p:spPr>
          <a:xfrm>
            <a:off x="833385" y="2073594"/>
            <a:ext cx="7482208" cy="3785652"/>
          </a:xfrm>
          <a:prstGeom prst="rect">
            <a:avLst/>
          </a:prstGeom>
          <a:noFill/>
        </p:spPr>
        <p:txBody>
          <a:bodyPr wrap="square" lIns="91440" tIns="45720" rIns="91440" bIns="45720" anchor="t">
            <a:spAutoFit/>
          </a:bodyPr>
          <a:lstStyle/>
          <a:p>
            <a:pPr algn="just" fontAlgn="base"/>
            <a:r>
              <a:rPr lang="cs-CZ" sz="1600" b="1" i="1">
                <a:solidFill>
                  <a:schemeClr val="bg1"/>
                </a:solidFill>
              </a:rPr>
              <a:t>Prosím o informaci, zda v rámci výzev IROP 2021–2027 budou moci žádat o dotaci na vybudování odborných učeben speciální školy (školy podle § 16 odst. 9 školského zákona)?</a:t>
            </a:r>
            <a:endParaRPr lang="cs-CZ" sz="1600" b="1">
              <a:solidFill>
                <a:schemeClr val="bg1"/>
              </a:solidFill>
              <a:cs typeface="Arial"/>
            </a:endParaRPr>
          </a:p>
          <a:p>
            <a:pPr algn="just" fontAlgn="base"/>
            <a:endParaRPr lang="cs-CZ" sz="1600" i="1">
              <a:solidFill>
                <a:schemeClr val="bg1"/>
              </a:solidFill>
              <a:cs typeface="Arial"/>
            </a:endParaRPr>
          </a:p>
          <a:p>
            <a:pPr marL="285750" indent="-285750" algn="just">
              <a:buFont typeface="Arial"/>
              <a:buChar char="•"/>
            </a:pPr>
            <a:r>
              <a:rPr lang="cs-CZ" sz="1600">
                <a:solidFill>
                  <a:schemeClr val="bg1"/>
                </a:solidFill>
              </a:rPr>
              <a:t>Ano, žádat o dotaci na vybudování odborných učeben speciální školy bude možné. Možnosti podpory budou obdobné jako v IROP 2014-2020.   </a:t>
            </a:r>
            <a:r>
              <a:rPr lang="cs-CZ" sz="1600" i="1">
                <a:solidFill>
                  <a:schemeClr val="bg1"/>
                </a:solidFill>
              </a:rPr>
              <a:t>       </a:t>
            </a:r>
            <a:endParaRPr lang="cs-CZ" sz="1600" i="1">
              <a:solidFill>
                <a:schemeClr val="bg1"/>
              </a:solidFill>
              <a:cs typeface="Arial"/>
            </a:endParaRPr>
          </a:p>
          <a:p>
            <a:pPr algn="just"/>
            <a:r>
              <a:rPr lang="cs-CZ" sz="1600" i="1">
                <a:solidFill>
                  <a:schemeClr val="bg1"/>
                </a:solidFill>
              </a:rPr>
              <a:t>               </a:t>
            </a:r>
            <a:endParaRPr lang="cs-CZ" sz="1600">
              <a:solidFill>
                <a:schemeClr val="bg1"/>
              </a:solidFill>
              <a:cs typeface="Arial"/>
            </a:endParaRPr>
          </a:p>
          <a:p>
            <a:pPr marL="285750" indent="-285750" algn="just">
              <a:buFont typeface="Arial"/>
              <a:buChar char="•"/>
            </a:pPr>
            <a:r>
              <a:rPr lang="cs-CZ" sz="1600">
                <a:solidFill>
                  <a:schemeClr val="bg1"/>
                </a:solidFill>
                <a:cs typeface="Arial"/>
              </a:rPr>
              <a:t>Nebude se jednat ani tak o podporu odborných učeben ve vazbě na podporované oblasti vzdělávání. Řešena by měla být opatření, která budou směrovat k přechodu do škol hlavního vzdělávacího proudu a k přípravě na nezávislý způsob života a zapojení se do společnosti.</a:t>
            </a:r>
          </a:p>
          <a:p>
            <a:pPr algn="just"/>
            <a:endParaRPr lang="cs-CZ" sz="1600">
              <a:solidFill>
                <a:schemeClr val="bg1"/>
              </a:solidFill>
              <a:ea typeface="Calibri"/>
              <a:cs typeface="Arial" panose="020B0604020202020204"/>
            </a:endParaRPr>
          </a:p>
          <a:p>
            <a:pPr marL="285750" indent="-285750" algn="just">
              <a:buFont typeface="Arial"/>
              <a:buChar char="•"/>
            </a:pPr>
            <a:r>
              <a:rPr lang="cs-CZ" sz="1600">
                <a:solidFill>
                  <a:schemeClr val="bg1"/>
                </a:solidFill>
                <a:ea typeface="Calibri"/>
                <a:cs typeface="Arial" panose="020B0604020202020204"/>
              </a:rPr>
              <a:t>Bude možné podpořit např. Výstavbu či modernizaci terapeutických učeben škol, rehabilitační, smyslové či </a:t>
            </a:r>
            <a:r>
              <a:rPr lang="cs-CZ" sz="1600" err="1">
                <a:solidFill>
                  <a:schemeClr val="bg1"/>
                </a:solidFill>
                <a:ea typeface="Calibri"/>
                <a:cs typeface="Arial" panose="020B0604020202020204"/>
              </a:rPr>
              <a:t>multismyslové</a:t>
            </a:r>
            <a:r>
              <a:rPr lang="cs-CZ" sz="1600">
                <a:solidFill>
                  <a:schemeClr val="bg1"/>
                </a:solidFill>
                <a:ea typeface="Calibri"/>
                <a:cs typeface="Arial" panose="020B0604020202020204"/>
              </a:rPr>
              <a:t> místnosti, relaxační místnosti, školní poradenská pracoviště v budově školy, atd.</a:t>
            </a:r>
            <a:endParaRPr lang="cs-CZ" sz="1600">
              <a:solidFill>
                <a:schemeClr val="bg1"/>
              </a:solidFill>
              <a:latin typeface="Arial"/>
              <a:ea typeface="Calibri"/>
              <a:cs typeface="Arial"/>
            </a:endParaRPr>
          </a:p>
        </p:txBody>
      </p:sp>
      <p:pic>
        <p:nvPicPr>
          <p:cNvPr id="2" name="Grafický objekt 1" descr="Neslyšící">
            <a:extLst>
              <a:ext uri="{FF2B5EF4-FFF2-40B4-BE49-F238E27FC236}">
                <a16:creationId xmlns:a16="http://schemas.microsoft.com/office/drawing/2014/main" id="{57DC2D92-247E-6FE9-5659-ECCE870FE34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9817" y="2150184"/>
            <a:ext cx="441482" cy="441482"/>
          </a:xfrm>
          <a:prstGeom prst="rect">
            <a:avLst/>
          </a:prstGeom>
        </p:spPr>
      </p:pic>
      <p:sp>
        <p:nvSpPr>
          <p:cNvPr id="3" name="TextovéPole 2">
            <a:extLst>
              <a:ext uri="{FF2B5EF4-FFF2-40B4-BE49-F238E27FC236}">
                <a16:creationId xmlns:a16="http://schemas.microsoft.com/office/drawing/2014/main" id="{DD055747-6148-6D16-DF9F-FD263F0CACAF}"/>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v KS</a:t>
            </a:r>
            <a:r>
              <a:rPr lang="cs-CZ" sz="3200" b="1" kern="0">
                <a:solidFill>
                  <a:schemeClr val="bg1"/>
                </a:solidFill>
                <a:latin typeface="Arial"/>
                <a:cs typeface="Arial"/>
                <a:sym typeface="Arial"/>
              </a:rPr>
              <a:t> SC 4.1</a:t>
            </a:r>
            <a:endParaRPr lang="cs-CZ" sz="3200" b="1" kern="0">
              <a:solidFill>
                <a:schemeClr val="bg1"/>
              </a:solidFill>
              <a:latin typeface="Arial"/>
              <a:cs typeface="Arial"/>
            </a:endParaRPr>
          </a:p>
          <a:p>
            <a:pPr algn="ctr" defTabSz="914400"/>
            <a:r>
              <a:rPr lang="cs-CZ" sz="2400" b="1" kern="0">
                <a:solidFill>
                  <a:schemeClr val="bg1"/>
                </a:solidFill>
                <a:cs typeface="Arial"/>
              </a:rPr>
              <a:t>Vzdělávací infrastruktura</a:t>
            </a:r>
            <a:endParaRPr lang="cs-CZ" sz="2400" b="1" kern="0">
              <a:solidFill>
                <a:schemeClr val="bg1"/>
              </a:solidFill>
              <a:cs typeface="Arial" panose="020B0604020202020204" pitchFamily="34" charset="0"/>
            </a:endParaRPr>
          </a:p>
        </p:txBody>
      </p:sp>
    </p:spTree>
    <p:extLst>
      <p:ext uri="{BB962C8B-B14F-4D97-AF65-F5344CB8AC3E}">
        <p14:creationId xmlns:p14="http://schemas.microsoft.com/office/powerpoint/2010/main" val="16724131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95410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4.2</a:t>
            </a:r>
          </a:p>
          <a:p>
            <a:pPr algn="ctr" defTabSz="914400">
              <a:buClr>
                <a:srgbClr val="000000"/>
              </a:buClr>
              <a:buFont typeface="Arial"/>
              <a:buNone/>
            </a:pPr>
            <a:r>
              <a:rPr lang="cs-CZ" sz="2400" b="1" kern="0">
                <a:solidFill>
                  <a:schemeClr val="bg1"/>
                </a:solidFill>
                <a:latin typeface="Arial"/>
                <a:cs typeface="Arial"/>
                <a:sym typeface="Arial"/>
              </a:rPr>
              <a:t>Sociální infrastruktura</a:t>
            </a:r>
            <a:endParaRPr kumimoji="0" lang="cs-CZ" sz="24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3785652"/>
          </a:xfrm>
          <a:prstGeom prst="rect">
            <a:avLst/>
          </a:prstGeom>
          <a:noFill/>
        </p:spPr>
        <p:txBody>
          <a:bodyPr wrap="square">
            <a:spAutoFit/>
          </a:bodyPr>
          <a:lstStyle/>
          <a:p>
            <a:pPr marL="214313" indent="-214313" algn="just" fontAlgn="base"/>
            <a:endParaRPr lang="cs-CZ" sz="1600" i="1">
              <a:solidFill>
                <a:schemeClr val="bg1"/>
              </a:solidFill>
            </a:endParaRPr>
          </a:p>
          <a:p>
            <a:pPr marL="214313" indent="-214313" algn="just" fontAlgn="base"/>
            <a:r>
              <a:rPr lang="cs-CZ" sz="1600" b="1">
                <a:solidFill>
                  <a:schemeClr val="bg1"/>
                </a:solidFill>
              </a:rPr>
              <a:t>Nejčastější:</a:t>
            </a:r>
          </a:p>
          <a:p>
            <a:pPr marL="214313" indent="-214313" algn="just" fontAlgn="base">
              <a:buFont typeface="Arial" panose="020B0604020202020204" pitchFamily="34" charset="0"/>
              <a:buChar char="•"/>
            </a:pPr>
            <a:endParaRPr lang="cs-CZ" sz="1600" i="1">
              <a:solidFill>
                <a:schemeClr val="bg1"/>
              </a:solidFill>
            </a:endParaRPr>
          </a:p>
          <a:p>
            <a:pPr algn="just" fontAlgn="base"/>
            <a:r>
              <a:rPr lang="cs-CZ" sz="1600" i="1" u="sng">
                <a:solidFill>
                  <a:schemeClr val="bg1"/>
                </a:solidFill>
              </a:rPr>
              <a:t>Energetické parametry</a:t>
            </a:r>
          </a:p>
          <a:p>
            <a:pPr marL="285750" indent="-285750" algn="just" fontAlgn="base">
              <a:buFont typeface="Arial" panose="020B0604020202020204" pitchFamily="34" charset="0"/>
              <a:buChar char="•"/>
            </a:pPr>
            <a:r>
              <a:rPr lang="cs-CZ" sz="1600" i="1">
                <a:solidFill>
                  <a:schemeClr val="bg1"/>
                </a:solidFill>
              </a:rPr>
              <a:t>Splnění kritérií pro energetickou náročnost budov nebude s největší pravděpodobností vyžadováno. Zároveň, pokud se žadatel rozhodne tento požadavek naplnit, bude se jednat o způsobilý výdaj.</a:t>
            </a:r>
          </a:p>
          <a:p>
            <a:pPr marL="214313" indent="-214313" algn="just" fontAlgn="base"/>
            <a:endParaRPr lang="cs-CZ" sz="1600" i="1">
              <a:solidFill>
                <a:schemeClr val="bg1"/>
              </a:solidFill>
            </a:endParaRPr>
          </a:p>
          <a:p>
            <a:pPr marL="214313" indent="-214313" algn="just" fontAlgn="base"/>
            <a:r>
              <a:rPr lang="cs-CZ" sz="1600" b="1">
                <a:solidFill>
                  <a:schemeClr val="bg1"/>
                </a:solidFill>
              </a:rPr>
              <a:t>Důležité: </a:t>
            </a:r>
          </a:p>
          <a:p>
            <a:pPr algn="just" fontAlgn="base"/>
            <a:r>
              <a:rPr lang="cs-CZ" sz="1600" i="1" u="sng">
                <a:solidFill>
                  <a:schemeClr val="bg1"/>
                </a:solidFill>
              </a:rPr>
              <a:t>Podpora pobytových služeb a naplňování Materiálně technických standardů</a:t>
            </a:r>
          </a:p>
          <a:p>
            <a:pPr marL="285750" indent="-285750" algn="just" fontAlgn="base">
              <a:buFont typeface="Arial" panose="020B0604020202020204" pitchFamily="34" charset="0"/>
              <a:buChar char="•"/>
            </a:pPr>
            <a:r>
              <a:rPr lang="cs-CZ" sz="1600" i="1">
                <a:solidFill>
                  <a:schemeClr val="bg1"/>
                </a:solidFill>
              </a:rPr>
              <a:t>MPSV dokončuje výzvu NPO, ze které budou s největší pravděpodobností podporovány pobytové sociální služby péče. Doporučujeme sledovat internetové stránky MPSV https://www.mpsv.cz/web/cz/vyzvy1</a:t>
            </a:r>
          </a:p>
          <a:p>
            <a:pPr marL="214313" indent="-214313" algn="just" fontAlgn="base">
              <a:buFont typeface="Arial" panose="020B0604020202020204" pitchFamily="34" charset="0"/>
              <a:buChar char="•"/>
            </a:pPr>
            <a:endParaRPr lang="cs-CZ" sz="1600" i="1">
              <a:solidFill>
                <a:srgbClr val="FF0000"/>
              </a:solidFill>
              <a:latin typeface="Segoe UI" panose="020B0502040204020203" pitchFamily="34" charset="0"/>
            </a:endParaRPr>
          </a:p>
          <a:p>
            <a:pPr marL="214313" indent="-214313" algn="just" fontAlgn="base">
              <a:buFont typeface="Arial" panose="020B0604020202020204" pitchFamily="34" charset="0"/>
              <a:buChar char="•"/>
            </a:pPr>
            <a:endParaRPr lang="cs-CZ" sz="1600" i="1">
              <a:solidFill>
                <a:srgbClr val="FF0000"/>
              </a:solidFill>
              <a:latin typeface="Segoe UI" panose="020B0502040204020203" pitchFamily="34" charset="0"/>
            </a:endParaRPr>
          </a:p>
        </p:txBody>
      </p:sp>
    </p:spTree>
    <p:extLst>
      <p:ext uri="{BB962C8B-B14F-4D97-AF65-F5344CB8AC3E}">
        <p14:creationId xmlns:p14="http://schemas.microsoft.com/office/powerpoint/2010/main" val="41866816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45460" y="1711471"/>
            <a:ext cx="7745506" cy="4698722"/>
          </a:xfrm>
          <a:prstGeom prst="rect">
            <a:avLst/>
          </a:prstGeom>
          <a:noFill/>
        </p:spPr>
        <p:txBody>
          <a:bodyPr wrap="square">
            <a:spAutoFit/>
          </a:bodyPr>
          <a:lstStyle/>
          <a:p>
            <a:pPr algn="just" fontAlgn="base">
              <a:lnSpc>
                <a:spcPts val="2000"/>
              </a:lnSpc>
            </a:pPr>
            <a:r>
              <a:rPr lang="cs-CZ" sz="1600" b="1" i="1">
                <a:solidFill>
                  <a:schemeClr val="bg1"/>
                </a:solidFill>
              </a:rPr>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600">
                <a:solidFill>
                  <a:schemeClr val="bg1"/>
                </a:solidFill>
              </a:rPr>
              <a:t>Ne – mezi oprávněné žadatele patří pouze Regionální onkologické skupiny.</a:t>
            </a:r>
          </a:p>
          <a:p>
            <a:pPr algn="just" fontAlgn="base">
              <a:lnSpc>
                <a:spcPts val="2000"/>
              </a:lnSpc>
            </a:pPr>
            <a:endParaRPr lang="cs-CZ" sz="1600" i="1">
              <a:solidFill>
                <a:schemeClr val="bg1"/>
              </a:solidFill>
              <a:latin typeface="Segoe UI" panose="020B0502040204020203" pitchFamily="34" charset="0"/>
            </a:endParaRPr>
          </a:p>
          <a:p>
            <a:pPr algn="just" fontAlgn="base">
              <a:lnSpc>
                <a:spcPts val="2000"/>
              </a:lnSpc>
            </a:pPr>
            <a:r>
              <a:rPr lang="cs-CZ" sz="1600" b="1" i="1">
                <a:solidFill>
                  <a:schemeClr val="bg1"/>
                </a:solidFill>
              </a:rPr>
              <a:t>Je možné ze SC 4.3 žádat na rozvoj infrastruktury navazujících pracovišť na UP, které byly podporovány z </a:t>
            </a:r>
            <a:r>
              <a:rPr lang="cs-CZ" sz="1600" b="1" i="1" err="1">
                <a:solidFill>
                  <a:schemeClr val="bg1"/>
                </a:solidFill>
              </a:rPr>
              <a:t>React</a:t>
            </a:r>
            <a:r>
              <a:rPr lang="cs-CZ" sz="1600" b="1" i="1">
                <a:solidFill>
                  <a:schemeClr val="bg1"/>
                </a:solidFill>
              </a:rPr>
              <a:t>-EU? </a:t>
            </a:r>
          </a:p>
          <a:p>
            <a:pPr marL="171450" indent="-171450" algn="just" fontAlgn="base">
              <a:lnSpc>
                <a:spcPts val="2000"/>
              </a:lnSpc>
              <a:buFont typeface="Arial" panose="020B0604020202020204" pitchFamily="34" charset="0"/>
              <a:buChar char="•"/>
            </a:pPr>
            <a:r>
              <a:rPr lang="cs-CZ" sz="1600">
                <a:solidFill>
                  <a:schemeClr val="bg1"/>
                </a:solidFill>
              </a:rPr>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600" i="1">
              <a:solidFill>
                <a:schemeClr val="bg1"/>
              </a:solidFill>
              <a:latin typeface="Segoe UI" panose="020B0502040204020203" pitchFamily="34" charset="0"/>
            </a:endParaRPr>
          </a:p>
          <a:p>
            <a:pPr algn="just" fontAlgn="base">
              <a:lnSpc>
                <a:spcPts val="2000"/>
              </a:lnSpc>
            </a:pPr>
            <a:r>
              <a:rPr lang="cs-CZ" sz="1600" b="1" i="1">
                <a:solidFill>
                  <a:schemeClr val="bg1"/>
                </a:solidFill>
              </a:rPr>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600">
                <a:solidFill>
                  <a:schemeClr val="bg1"/>
                </a:solidFill>
              </a:rPr>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600" i="1">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a:t>
            </a:r>
            <a:r>
              <a:rPr lang="cs-CZ" sz="3200" b="1" kern="0">
                <a:solidFill>
                  <a:schemeClr val="bg1"/>
                </a:solidFill>
                <a:latin typeface="Arial"/>
                <a:cs typeface="Arial"/>
                <a:sym typeface="Arial"/>
              </a:rPr>
              <a:t> SC 4.3</a:t>
            </a:r>
            <a:endParaRPr kumimoji="0" lang="cs-CZ" sz="3200" b="1" i="0" u="none" strike="noStrike" kern="0" cap="none" spc="0" normalizeH="0" baseline="0" noProof="0">
              <a:ln>
                <a:noFill/>
              </a:ln>
              <a:solidFill>
                <a:schemeClr val="bg1"/>
              </a:solidFill>
              <a:effectLst/>
              <a:uLnTx/>
              <a:uFillTx/>
              <a:latin typeface="Arial"/>
              <a:cs typeface="Arial"/>
              <a:sym typeface="Arial"/>
            </a:endParaRPr>
          </a:p>
          <a:p>
            <a:pPr algn="ctr" defTabSz="914400"/>
            <a:r>
              <a:rPr lang="cs-CZ" sz="2400" b="1" kern="0">
                <a:solidFill>
                  <a:schemeClr val="bg1"/>
                </a:solidFill>
                <a:cs typeface="Arial"/>
              </a:rPr>
              <a:t>Infrastruktura ve zdravotnictví </a:t>
            </a:r>
            <a:endParaRPr lang="cs-CZ" sz="3200" b="1" kern="0">
              <a:solidFill>
                <a:schemeClr val="bg1"/>
              </a:solidFill>
              <a:cs typeface="Arial" panose="020B0604020202020204" pitchFamily="34" charset="0"/>
            </a:endParaRPr>
          </a:p>
        </p:txBody>
      </p:sp>
    </p:spTree>
    <p:extLst>
      <p:ext uri="{BB962C8B-B14F-4D97-AF65-F5344CB8AC3E}">
        <p14:creationId xmlns:p14="http://schemas.microsoft.com/office/powerpoint/2010/main" val="5797136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2029293"/>
            <a:ext cx="7449422" cy="3293209"/>
          </a:xfrm>
          <a:prstGeom prst="rect">
            <a:avLst/>
          </a:prstGeom>
          <a:noFill/>
        </p:spPr>
        <p:txBody>
          <a:bodyPr wrap="square" lIns="91440" tIns="45720" rIns="91440" bIns="45720" anchor="t">
            <a:spAutoFit/>
          </a:bodyPr>
          <a:lstStyle/>
          <a:p>
            <a:pPr algn="just"/>
            <a:r>
              <a:rPr lang="cs-CZ" sz="1600" b="1" i="1">
                <a:solidFill>
                  <a:schemeClr val="bg1"/>
                </a:solidFill>
                <a:ea typeface="Calibri"/>
                <a:cs typeface="Times New Roman"/>
              </a:rPr>
              <a:t>Lze realizovat Knihovnu + TIC ve výzvě pro knihovny, lze tam zařadit i aktivitu pro cestovní ruch? J</a:t>
            </a:r>
            <a:r>
              <a:rPr lang="cs-CZ" sz="1600" b="1" i="1">
                <a:solidFill>
                  <a:schemeClr val="bg1"/>
                </a:solidFill>
                <a:ea typeface="Calibri"/>
                <a:cs typeface="Arial"/>
              </a:rPr>
              <a:t>ak postupovat při podání žádosti o podporu, když máme v 1.patře Informační centrum a nahoře knihovnu (3 patra) a chceme vybudovat výtah.</a:t>
            </a:r>
            <a:endParaRPr lang="cs-CZ" sz="1600" i="1">
              <a:solidFill>
                <a:schemeClr val="bg1"/>
              </a:solidFill>
              <a:ea typeface="+mn-lt"/>
              <a:cs typeface="+mn-lt"/>
            </a:endParaRPr>
          </a:p>
          <a:p>
            <a:pPr algn="just"/>
            <a:endParaRPr lang="cs-CZ" sz="1600" b="1">
              <a:solidFill>
                <a:schemeClr val="bg1"/>
              </a:solidFill>
              <a:cs typeface="Times New Roman"/>
            </a:endParaRPr>
          </a:p>
          <a:p>
            <a:pPr marL="171450" indent="-171450" algn="just">
              <a:buFont typeface="Arial" panose="020B0604020202020204" pitchFamily="34" charset="0"/>
              <a:buChar char="•"/>
            </a:pPr>
            <a:r>
              <a:rPr lang="cs-CZ" sz="1600">
                <a:solidFill>
                  <a:schemeClr val="bg1"/>
                </a:solidFill>
                <a:ea typeface="Calibri"/>
                <a:cs typeface="Times New Roman"/>
              </a:rPr>
              <a:t>Aktivitu „Cestovního ruchu“ lze kombinovat v rámci oblasti CR (infocentrum + naučná stezka….), aktivitu „knihovny“ nelze kombinovat s informačním centrem.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a:cs typeface="Times New Roman"/>
              </a:rPr>
              <a:t>Doporučujeme projekt rozdělit na dva. Jeden projekt podat do aktivity „knihovny“ včetně vybudování nového výtahu. </a:t>
            </a:r>
            <a:r>
              <a:rPr lang="cs-CZ" sz="1600">
                <a:solidFill>
                  <a:schemeClr val="bg1"/>
                </a:solidFill>
                <a:ea typeface="Calibri"/>
                <a:cs typeface="Arial"/>
              </a:rPr>
              <a:t>Druhý projekt podat do aktivity „cestovní ruch“. </a:t>
            </a:r>
            <a:r>
              <a:rPr lang="cs-CZ" sz="1600">
                <a:solidFill>
                  <a:schemeClr val="bg1"/>
                </a:solidFill>
                <a:ea typeface="Calibri"/>
                <a:cs typeface="Times New Roman"/>
              </a:rPr>
              <a:t>Výdaje lze zařadit do projektů poměrově s ohledem na využívání výtahu.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450888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02646" y="1268469"/>
            <a:ext cx="7646272" cy="4849020"/>
          </a:xfrm>
          <a:prstGeom prst="rect">
            <a:avLst/>
          </a:prstGeom>
          <a:noFill/>
        </p:spPr>
        <p:txBody>
          <a:bodyPr wrap="square" lIns="91440" tIns="45720" rIns="91440" bIns="45720" anchor="t">
            <a:spAutoFit/>
          </a:bodyPr>
          <a:lstStyle/>
          <a:p>
            <a:pPr marL="342900" lvl="1">
              <a:lnSpc>
                <a:spcPct val="120000"/>
              </a:lnSpc>
              <a:spcAft>
                <a:spcPts val="450"/>
              </a:spcAft>
            </a:pPr>
            <a:endParaRPr lang="cs-CZ" sz="1600">
              <a:solidFill>
                <a:schemeClr val="bg1"/>
              </a:solidFill>
            </a:endParaRPr>
          </a:p>
          <a:p>
            <a:pPr>
              <a:lnSpc>
                <a:spcPct val="120000"/>
              </a:lnSpc>
              <a:spcAft>
                <a:spcPts val="450"/>
              </a:spcAft>
            </a:pPr>
            <a:r>
              <a:rPr lang="cs-CZ" sz="1600" b="1" u="sng">
                <a:solidFill>
                  <a:schemeClr val="bg1"/>
                </a:solidFill>
              </a:rPr>
              <a:t>Hodnocení žádostí</a:t>
            </a:r>
            <a:endParaRPr lang="cs-CZ" sz="1600" b="1" u="sng">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Kontrola formálních náležitostí a přijatelnosti, ex-ante analýza rizik/kontrola</a:t>
            </a:r>
            <a:endParaRPr lang="cs-CZ" sz="1600">
              <a:solidFill>
                <a:schemeClr val="bg1"/>
              </a:solidFill>
              <a:cs typeface="Arial"/>
            </a:endParaRPr>
          </a:p>
          <a:p>
            <a:pPr lvl="1">
              <a:lnSpc>
                <a:spcPct val="120000"/>
              </a:lnSpc>
              <a:spcAft>
                <a:spcPts val="450"/>
              </a:spcAft>
            </a:pPr>
            <a:r>
              <a:rPr lang="cs-CZ" sz="1600">
                <a:solidFill>
                  <a:schemeClr val="bg1"/>
                </a:solidFill>
              </a:rPr>
              <a:t>	→ průběžné doporučování projektů k vydání Rozhodnutí o poskytnutí 	 	     dotace do výše alokace výzvy</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Veškeré žádosti o podporu se budou hodnotit na Centru</a:t>
            </a:r>
            <a:endParaRPr lang="cs-CZ" sz="1600">
              <a:solidFill>
                <a:schemeClr val="bg1"/>
              </a:solidFill>
              <a:cs typeface="Arial"/>
            </a:endParaRPr>
          </a:p>
          <a:p>
            <a:pPr marL="685800" lvl="2">
              <a:lnSpc>
                <a:spcPct val="120000"/>
              </a:lnSpc>
              <a:spcAft>
                <a:spcPts val="450"/>
              </a:spcAft>
            </a:pPr>
            <a:r>
              <a:rPr lang="cs-CZ" sz="1600">
                <a:solidFill>
                  <a:schemeClr val="bg1"/>
                </a:solidFill>
              </a:rPr>
              <a:t>	→ včetně výzev podávaných v rámci výzev MAS/ITI</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rPr>
              <a:t>Požadované dokumenty k žádosti o podporu</a:t>
            </a:r>
            <a:endParaRPr lang="cs-CZ" sz="1600">
              <a:solidFill>
                <a:schemeClr val="bg1"/>
              </a:solidFill>
              <a:cs typeface="Arial"/>
            </a:endParaRPr>
          </a:p>
          <a:p>
            <a:pPr marL="685800" lvl="2">
              <a:lnSpc>
                <a:spcPct val="120000"/>
              </a:lnSpc>
              <a:spcAft>
                <a:spcPts val="450"/>
              </a:spcAft>
            </a:pPr>
            <a:r>
              <a:rPr lang="cs-CZ" sz="1600">
                <a:solidFill>
                  <a:schemeClr val="bg1"/>
                </a:solidFill>
              </a:rPr>
              <a:t>	→ definovány ve Specifických pravidlech každé výzvy </a:t>
            </a:r>
            <a:endParaRPr lang="cs-CZ" sz="1600">
              <a:solidFill>
                <a:schemeClr val="bg1"/>
              </a:solidFill>
              <a:cs typeface="Arial"/>
            </a:endParaRPr>
          </a:p>
          <a:p>
            <a:pPr marL="600075" lvl="1" indent="-257175">
              <a:lnSpc>
                <a:spcPct val="120000"/>
              </a:lnSpc>
              <a:spcAft>
                <a:spcPts val="450"/>
              </a:spcAft>
              <a:buFont typeface="Arial" panose="020B0604020202020204" pitchFamily="34" charset="0"/>
              <a:buChar char="•"/>
            </a:pPr>
            <a:r>
              <a:rPr lang="cs-CZ" sz="1600">
                <a:solidFill>
                  <a:schemeClr val="bg1"/>
                </a:solidFill>
                <a:latin typeface="Arial"/>
                <a:cs typeface="Arial"/>
              </a:rPr>
              <a:t>Kompletní rozsah KL zveřejněn žadateli ​</a:t>
            </a:r>
          </a:p>
          <a:p>
            <a:pPr marL="685800" lvl="2">
              <a:lnSpc>
                <a:spcPct val="120000"/>
              </a:lnSpc>
              <a:spcAft>
                <a:spcPts val="450"/>
              </a:spcAft>
            </a:pPr>
            <a:r>
              <a:rPr lang="cs-CZ" sz="1600">
                <a:solidFill>
                  <a:schemeClr val="bg1"/>
                </a:solidFill>
              </a:rPr>
              <a:t>	→ kritéria formálních náležitostí a přijatelnosti budou uveřejněna na webu Centra (napravitelná x nenapravitelná kritéria)</a:t>
            </a:r>
            <a:endParaRPr lang="cs-CZ" sz="1600">
              <a:solidFill>
                <a:schemeClr val="bg1"/>
              </a:solidFill>
              <a:cs typeface="Arial"/>
            </a:endParaRPr>
          </a:p>
          <a:p>
            <a:pPr lvl="1" fontAlgn="base"/>
            <a:endParaRPr lang="cs-CZ"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410728"/>
            <a:ext cx="7449422" cy="4278094"/>
          </a:xfrm>
          <a:prstGeom prst="rect">
            <a:avLst/>
          </a:prstGeom>
          <a:noFill/>
        </p:spPr>
        <p:txBody>
          <a:bodyPr wrap="square" lIns="91440" tIns="45720" rIns="91440" bIns="45720" anchor="t">
            <a:spAutoFit/>
          </a:bodyPr>
          <a:lstStyle/>
          <a:p>
            <a:pPr algn="just"/>
            <a:endParaRPr lang="cs-CZ" sz="1600">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Mobilní kontejner k využití jako mobilní prezentační nástroj včetně vybavení nebude možné z aktivity „Cestovní ruch“ v novém IROP II financovat.</a:t>
            </a:r>
          </a:p>
          <a:p>
            <a:pPr algn="just"/>
            <a:endParaRPr lang="cs-CZ" sz="1600" i="1">
              <a:solidFill>
                <a:schemeClr val="bg1"/>
              </a:solidFill>
              <a:ea typeface="Calibri" panose="020F0502020204030204" pitchFamily="34" charset="0"/>
              <a:cs typeface="Times New Roman" panose="02020603050405020304" pitchFamily="18" charset="0"/>
            </a:endParaRPr>
          </a:p>
          <a:p>
            <a:pPr algn="just"/>
            <a:r>
              <a:rPr lang="cs-CZ" sz="1600" b="1" i="1">
                <a:solidFill>
                  <a:schemeClr val="bg1"/>
                </a:solidFill>
                <a:ea typeface="Calibri" panose="020F0502020204030204" pitchFamily="34" charset="0"/>
                <a:cs typeface="Times New Roman"/>
              </a:rPr>
              <a:t>Bude možné podpořit ve SC 4.4 v rámci aktivity „cestovní ruch“ odpočívadlo u stávající turistické trasy?</a:t>
            </a:r>
          </a:p>
          <a:p>
            <a:pPr algn="just"/>
            <a:endParaRPr lang="cs-CZ" sz="1600" b="1">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Budou podpořeny komplexní projekty zaměřené na minimálně dvě oblasti (odpočívadla, parkoviště, sociální zařízení, naučné stezky….). </a:t>
            </a:r>
            <a:endParaRPr lang="cs-CZ" sz="160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a:solidFill>
                  <a:schemeClr val="bg1"/>
                </a:solidFill>
                <a:ea typeface="Calibri" panose="020F0502020204030204" pitchFamily="34" charset="0"/>
                <a:cs typeface="Times New Roman"/>
              </a:rPr>
              <a:t>Projekt doporučujeme směřovat do SC 5.1 Komunitně vedeného místního rozvoje a kontaktovat příslušnou MAS, zda bude tuto oblast podporovat.  </a:t>
            </a:r>
            <a:endParaRPr lang="cs-CZ" sz="1600">
              <a:solidFill>
                <a:schemeClr val="bg1"/>
              </a:solidFill>
              <a:ea typeface="Calibri" panose="020F0502020204030204" pitchFamily="34" charset="0"/>
              <a:cs typeface="Times New Roman" panose="02020603050405020304" pitchFamily="18" charset="0"/>
            </a:endParaRPr>
          </a:p>
          <a:p>
            <a:endParaRPr lang="cs-CZ" sz="1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B124D6A9-25EC-40E0-9F83-43F1C56D2BF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0097993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252196" cy="923330"/>
          </a:xfrm>
          <a:prstGeom prst="rect">
            <a:avLst/>
          </a:prstGeom>
          <a:noFill/>
        </p:spPr>
        <p:txBody>
          <a:bodyPr wrap="square" lIns="91440" tIns="45720" rIns="91440" bIns="45720" rtlCol="0" anchor="t">
            <a:spAutoFit/>
          </a:bodyPr>
          <a:lstStyle/>
          <a:p>
            <a:pPr algn="ctr" defTabSz="914400">
              <a:buClr>
                <a:srgbClr val="000000"/>
              </a:buClr>
            </a:pPr>
            <a:r>
              <a:rPr lang="cs-CZ" sz="3200" b="1" kern="0">
                <a:solidFill>
                  <a:schemeClr val="bg1"/>
                </a:solidFill>
                <a:cs typeface="Arial"/>
                <a:sym typeface="Arial"/>
              </a:rPr>
              <a:t>Nejčastější dotazy z KS SC 5.1</a:t>
            </a:r>
            <a:br>
              <a:rPr lang="cs-CZ" sz="2200" b="1" kern="0">
                <a:cs typeface="Arial" panose="020B0604020202020204" pitchFamily="34" charset="0"/>
              </a:rPr>
            </a:br>
            <a:r>
              <a:rPr lang="cs-CZ" sz="2200" b="1" kern="0">
                <a:solidFill>
                  <a:schemeClr val="bg1"/>
                </a:solidFill>
                <a:cs typeface="Arial"/>
              </a:rPr>
              <a:t>Prevence rizik, zvýšení odolnosti a ochrana obyvatelstva</a:t>
            </a:r>
            <a:endParaRPr lang="cs-CZ" sz="2200" b="1" kern="0">
              <a:solidFill>
                <a:schemeClr val="bg1"/>
              </a:solidFill>
              <a:cs typeface="Arial" panose="020B0604020202020204" pitchFamily="34" charset="0"/>
            </a:endParaRPr>
          </a:p>
        </p:txBody>
      </p:sp>
      <p:sp>
        <p:nvSpPr>
          <p:cNvPr id="2" name="TextovéPole 1">
            <a:extLst>
              <a:ext uri="{FF2B5EF4-FFF2-40B4-BE49-F238E27FC236}">
                <a16:creationId xmlns:a16="http://schemas.microsoft.com/office/drawing/2014/main" id="{065368AE-2001-A391-AF66-943CBFA0FF8C}"/>
              </a:ext>
            </a:extLst>
          </p:cNvPr>
          <p:cNvSpPr txBox="1"/>
          <p:nvPr/>
        </p:nvSpPr>
        <p:spPr>
          <a:xfrm>
            <a:off x="951128" y="1857387"/>
            <a:ext cx="7328805" cy="3742050"/>
          </a:xfrm>
          <a:prstGeom prst="rect">
            <a:avLst/>
          </a:prstGeom>
          <a:noFill/>
        </p:spPr>
        <p:txBody>
          <a:bodyPr wrap="square">
            <a:spAutoFit/>
          </a:bodyPr>
          <a:lstStyle/>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Ano, v návrhu programového dokumentu ze dne 18.1.2022 je pro JPO II počítáno pouze s možností podávání projektových záměrů přes MAS.</a:t>
            </a:r>
          </a:p>
          <a:p>
            <a:pPr algn="just" fontAlgn="base">
              <a:spcAft>
                <a:spcPts val="450"/>
              </a:spcAft>
            </a:pPr>
            <a:endParaRPr lang="cs-CZ" sz="160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600" i="1">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600" b="1" i="1">
                <a:solidFill>
                  <a:schemeClr val="bg1"/>
                </a:solidFill>
                <a:latin typeface="Arial" panose="020B0604020202020204" pitchFamily="34" charset="0"/>
                <a:cs typeface="Arial" panose="020B0604020202020204" pitchFamily="34" charset="0"/>
              </a:rPr>
              <a:t>Kdy bychom mohli znát termíny výzev?</a:t>
            </a:r>
          </a:p>
          <a:p>
            <a:pPr marL="285750" indent="-285750" algn="just" fontAlgn="base">
              <a:spcAft>
                <a:spcPts val="450"/>
              </a:spcAft>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Schválení Programového dokumentu se předpokládá v 06/2022 a vyhlášení výzev SC 5.1 na podzim roku 2022.</a:t>
            </a:r>
          </a:p>
        </p:txBody>
      </p:sp>
    </p:spTree>
    <p:extLst>
      <p:ext uri="{BB962C8B-B14F-4D97-AF65-F5344CB8AC3E}">
        <p14:creationId xmlns:p14="http://schemas.microsoft.com/office/powerpoint/2010/main" val="25169288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173765"/>
            <a:ext cx="8138707" cy="1600438"/>
          </a:xfrm>
          <a:prstGeom prst="rect">
            <a:avLst/>
          </a:prstGeom>
          <a:noFill/>
        </p:spPr>
        <p:txBody>
          <a:bodyPr wrap="square" lIns="91440" tIns="45720" rIns="91440" bIns="45720" rtlCol="0" anchor="t">
            <a:spAutoFit/>
          </a:bodyPr>
          <a:lstStyle/>
          <a:p>
            <a:pPr algn="ctr" defTabSz="914400">
              <a:buClr>
                <a:srgbClr val="000000"/>
              </a:buClr>
            </a:pPr>
            <a:br>
              <a:rPr lang="cs-CZ" sz="2200" b="1" i="0" u="none" strike="noStrike" kern="0" cap="none" spc="0" normalizeH="0" baseline="0" noProof="0">
                <a:ln>
                  <a:noFill/>
                </a:ln>
                <a:effectLst/>
                <a:uLnTx/>
                <a:uFillTx/>
                <a:latin typeface="Arial"/>
                <a:cs typeface="Arial"/>
              </a:rPr>
            </a:br>
            <a:r>
              <a:rPr lang="cs-CZ" sz="3200" b="1" kern="0">
                <a:solidFill>
                  <a:schemeClr val="bg1"/>
                </a:solidFill>
                <a:latin typeface="Arial"/>
                <a:cs typeface="Arial"/>
                <a:sym typeface="Arial"/>
              </a:rPr>
              <a:t>Nejčastější dotazy z KS SC 6.1</a:t>
            </a:r>
            <a:endParaRPr lang="cs-CZ" sz="2000" kern="0">
              <a:solidFill>
                <a:schemeClr val="bg1"/>
              </a:solidFill>
              <a:latin typeface="Arial"/>
              <a:cs typeface="Arial" panose="020B0604020202020204" pitchFamily="34" charset="0"/>
              <a:sym typeface="Arial"/>
            </a:endParaRPr>
          </a:p>
          <a:p>
            <a:pPr algn="ctr" defTabSz="914400"/>
            <a:r>
              <a:rPr lang="cs-CZ" sz="2400" b="1" kern="0">
                <a:solidFill>
                  <a:schemeClr val="bg1"/>
                </a:solidFill>
                <a:latin typeface="Arial"/>
                <a:cs typeface="Arial"/>
              </a:rPr>
              <a:t>Čistá a aktivní mobilita</a:t>
            </a:r>
            <a:br>
              <a:rPr lang="cs-CZ" sz="3600" b="1" i="0" u="none" strike="noStrike" kern="0" cap="none" spc="0" normalizeH="0" baseline="0" noProof="0">
                <a:ln>
                  <a:noFill/>
                </a:ln>
                <a:effectLst/>
                <a:uLnTx/>
                <a:uFillTx/>
                <a:latin typeface="Arial"/>
                <a:cs typeface="Arial"/>
              </a:rPr>
            </a:br>
            <a:endParaRPr lang="cs-CZ" sz="2000" kern="0">
              <a:solidFill>
                <a:schemeClr val="bg1"/>
              </a:solidFill>
              <a:cs typeface="Arial" panose="020B0604020202020204" pitchFamily="34" charset="0"/>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4298" y="1615546"/>
            <a:ext cx="8231051" cy="4842864"/>
          </a:xfrm>
          <a:prstGeom prst="rect">
            <a:avLst/>
          </a:prstGeom>
          <a:noFill/>
        </p:spPr>
        <p:txBody>
          <a:bodyPr wrap="square" lIns="91440" tIns="45720" rIns="91440" bIns="45720" anchor="t">
            <a:spAutoFit/>
          </a:bodyPr>
          <a:lstStyle/>
          <a:p>
            <a:pPr marL="133350" defTabSz="914400">
              <a:lnSpc>
                <a:spcPct val="120000"/>
              </a:lnSpc>
              <a:spcBef>
                <a:spcPts val="1000"/>
              </a:spcBef>
              <a:buClr>
                <a:schemeClr val="bg1"/>
              </a:buClr>
              <a:buSzPts val="1500"/>
              <a:defRPr/>
            </a:pPr>
            <a:r>
              <a:rPr lang="cs-CZ" sz="1600" b="1" i="1" kern="0">
                <a:solidFill>
                  <a:schemeClr val="bg1"/>
                </a:solidFill>
                <a:latin typeface="Arial"/>
                <a:cs typeface="Arial"/>
                <a:sym typeface="Arial"/>
              </a:rPr>
              <a:t>Chystáme nyní projektovou dokumentaci ke společnému povolení na akci cyklostezky, která je plánována podél řeky, z velké části na pozemcích Povodí Labe. Jde nám zejména o řešení majetkoprávních vztahů. </a:t>
            </a:r>
          </a:p>
          <a:p>
            <a:pPr marL="419100" indent="-285750" defTabSz="914400">
              <a:lnSpc>
                <a:spcPct val="120000"/>
              </a:lnSpc>
              <a:spcBef>
                <a:spcPts val="1000"/>
              </a:spcBef>
              <a:buClr>
                <a:schemeClr val="bg1"/>
              </a:buClr>
              <a:buSzPts val="1500"/>
              <a:buFont typeface="Arial" panose="020B0604020202020204" pitchFamily="34" charset="0"/>
              <a:buChar char="•"/>
              <a:defRPr/>
            </a:pPr>
            <a:r>
              <a:rPr lang="cs-CZ" sz="1600" kern="0">
                <a:solidFill>
                  <a:schemeClr val="bg1"/>
                </a:solidFill>
                <a:latin typeface="Arial"/>
                <a:cs typeface="Arial"/>
                <a:sym typeface="Arial"/>
              </a:rPr>
              <a:t>Požadavky </a:t>
            </a:r>
            <a:r>
              <a:rPr kumimoji="0" lang="cs-CZ" sz="1600" b="0" i="0" u="none" strike="noStrike" kern="0" cap="none" spc="0" normalizeH="0" baseline="0" noProof="0">
                <a:ln>
                  <a:noFill/>
                </a:ln>
                <a:solidFill>
                  <a:schemeClr val="bg1"/>
                </a:solidFill>
                <a:effectLst/>
                <a:uLnTx/>
                <a:uFillTx/>
                <a:latin typeface="Arial"/>
                <a:cs typeface="Arial"/>
                <a:sym typeface="Arial"/>
              </a:rPr>
              <a:t>na vlastnické vztahy u liniových dopravních staveb se </a:t>
            </a:r>
            <a:r>
              <a:rPr lang="cs-CZ" sz="1600" kern="0">
                <a:solidFill>
                  <a:schemeClr val="bg1"/>
                </a:solidFill>
                <a:latin typeface="Arial"/>
                <a:cs typeface="Arial"/>
                <a:sym typeface="Arial"/>
              </a:rPr>
              <a:t>nebudou</a:t>
            </a:r>
            <a:r>
              <a:rPr kumimoji="0" lang="cs-CZ" sz="1600" b="0" i="0" u="none" strike="noStrike" kern="0" cap="none" spc="0" normalizeH="0" baseline="0" noProof="0">
                <a:ln>
                  <a:noFill/>
                </a:ln>
                <a:solidFill>
                  <a:schemeClr val="bg1"/>
                </a:solidFill>
                <a:effectLst/>
                <a:uLnTx/>
                <a:uFillTx/>
                <a:latin typeface="Arial"/>
                <a:cs typeface="Arial"/>
                <a:sym typeface="Arial"/>
              </a:rPr>
              <a:t> lišit od </a:t>
            </a:r>
            <a:r>
              <a:rPr lang="cs-CZ" sz="1600" kern="0">
                <a:solidFill>
                  <a:schemeClr val="bg1"/>
                </a:solidFill>
                <a:latin typeface="Arial"/>
                <a:cs typeface="Arial"/>
                <a:sym typeface="Arial"/>
              </a:rPr>
              <a:t>IROP I</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Mělo by být možné realizovat projekt i na pozemcích, které nejsou ve vlastnictví žadatele a neměl by být </a:t>
            </a:r>
            <a:r>
              <a:rPr lang="cs-CZ" sz="1600" kern="0">
                <a:solidFill>
                  <a:schemeClr val="bg1"/>
                </a:solidFill>
                <a:latin typeface="Arial"/>
                <a:cs typeface="Arial"/>
                <a:sym typeface="Arial"/>
              </a:rPr>
              <a:t>vymezen konkrétní požadavek</a:t>
            </a:r>
            <a:r>
              <a:rPr kumimoji="0" lang="cs-CZ" sz="1600" b="0" i="0" u="none" strike="noStrike" kern="0" cap="none" spc="0" normalizeH="0" baseline="0" noProof="0">
                <a:ln>
                  <a:noFill/>
                </a:ln>
                <a:solidFill>
                  <a:schemeClr val="bg1"/>
                </a:solidFill>
                <a:effectLst/>
                <a:uLnTx/>
                <a:uFillTx/>
                <a:latin typeface="Arial"/>
                <a:cs typeface="Arial"/>
                <a:sym typeface="Arial"/>
              </a:rPr>
              <a:t> na dokládání „jiných práv“ ;</a:t>
            </a:r>
            <a:r>
              <a:rPr lang="cs-CZ" sz="1600" kern="0">
                <a:solidFill>
                  <a:schemeClr val="bg1"/>
                </a:solidFill>
                <a:latin typeface="Arial"/>
                <a:cs typeface="Arial"/>
                <a:sym typeface="Arial"/>
              </a:rPr>
              <a:t> </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lang="cs-CZ" sz="1600" kern="0">
                <a:solidFill>
                  <a:schemeClr val="bg1"/>
                </a:solidFill>
                <a:latin typeface="Arial"/>
                <a:cs typeface="Arial"/>
                <a:sym typeface="Arial"/>
              </a:rPr>
              <a:t>Pokud</a:t>
            </a:r>
            <a:r>
              <a:rPr kumimoji="0" lang="cs-CZ" sz="1600" b="0" i="0" u="none" strike="noStrike" kern="0" cap="none" spc="0" normalizeH="0" baseline="0" noProof="0">
                <a:ln>
                  <a:noFill/>
                </a:ln>
                <a:solidFill>
                  <a:schemeClr val="bg1"/>
                </a:solidFill>
                <a:effectLst/>
                <a:uLnTx/>
                <a:uFillTx/>
                <a:latin typeface="Arial"/>
                <a:cs typeface="Arial"/>
                <a:sym typeface="Arial"/>
              </a:rPr>
              <a:t> je projekt realizován na cizích pozemcích, je rizikem žadatele</a:t>
            </a:r>
            <a:r>
              <a:rPr lang="cs-CZ" sz="1600" kern="0">
                <a:solidFill>
                  <a:schemeClr val="bg1"/>
                </a:solidFill>
                <a:latin typeface="Arial"/>
                <a:cs typeface="Arial"/>
                <a:sym typeface="Arial"/>
              </a:rPr>
              <a:t>/</a:t>
            </a:r>
            <a:r>
              <a:rPr kumimoji="0" lang="cs-CZ" sz="1600" b="0" i="0" u="none" strike="noStrike" kern="0" cap="none" spc="0" normalizeH="0" baseline="0" noProof="0">
                <a:ln>
                  <a:noFill/>
                </a:ln>
                <a:solidFill>
                  <a:schemeClr val="bg1"/>
                </a:solidFill>
                <a:effectLst/>
                <a:uLnTx/>
                <a:uFillTx/>
                <a:latin typeface="Arial"/>
                <a:cs typeface="Arial"/>
                <a:sym typeface="Arial"/>
              </a:rPr>
              <a:t>příjemce, jak si právní vztahy </a:t>
            </a:r>
            <a:r>
              <a:rPr lang="cs-CZ" sz="1600" kern="0">
                <a:solidFill>
                  <a:schemeClr val="bg1"/>
                </a:solidFill>
                <a:latin typeface="Arial"/>
                <a:cs typeface="Arial"/>
                <a:sym typeface="Arial"/>
              </a:rPr>
              <a:t>ošetří. Zajištění</a:t>
            </a:r>
            <a:r>
              <a:rPr kumimoji="0" lang="cs-CZ" sz="1600" b="0" i="0" u="none" strike="noStrike" kern="0" cap="none" spc="0" normalizeH="0" baseline="0" noProof="0">
                <a:ln>
                  <a:noFill/>
                </a:ln>
                <a:solidFill>
                  <a:schemeClr val="bg1"/>
                </a:solidFill>
                <a:effectLst/>
                <a:uLnTx/>
                <a:uFillTx/>
                <a:latin typeface="Arial"/>
                <a:cs typeface="Arial"/>
                <a:sym typeface="Arial"/>
              </a:rPr>
              <a:t> vlastnických nebo jiných práv</a:t>
            </a:r>
            <a:r>
              <a:rPr lang="cs-CZ" sz="1600" kern="0">
                <a:solidFill>
                  <a:schemeClr val="bg1"/>
                </a:solidFill>
                <a:latin typeface="Arial"/>
                <a:cs typeface="Arial"/>
                <a:sym typeface="Arial"/>
              </a:rPr>
              <a:t> </a:t>
            </a:r>
            <a:r>
              <a:rPr kumimoji="0" lang="cs-CZ" sz="1600" b="0" i="0" u="none" strike="noStrike" kern="0" cap="none" spc="0" normalizeH="0" baseline="0" noProof="0">
                <a:ln>
                  <a:noFill/>
                </a:ln>
                <a:solidFill>
                  <a:schemeClr val="bg1"/>
                </a:solidFill>
                <a:effectLst/>
                <a:uLnTx/>
                <a:uFillTx/>
                <a:latin typeface="Arial"/>
                <a:cs typeface="Arial"/>
                <a:sym typeface="Arial"/>
              </a:rPr>
              <a:t>v období před zahájením realizace i v období udržitelnosti by mělo být popsáno ve studii proveditelnosti</a:t>
            </a:r>
            <a:r>
              <a:rPr lang="cs-CZ" sz="1600" kern="0">
                <a:solidFill>
                  <a:schemeClr val="bg1"/>
                </a:solidFill>
                <a:latin typeface="Arial"/>
                <a:cs typeface="Arial"/>
                <a:sym typeface="Arial"/>
              </a:rPr>
              <a:t>;</a:t>
            </a:r>
            <a:endParaRPr lang="cs-CZ" sz="1600" kern="0">
              <a:solidFill>
                <a:schemeClr val="bg1"/>
              </a:solidFill>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samozřejmostí je vyřešení souhlasů v rámci stavebního řízení, aby mohlo být vydáno stavební povolení, bude-li stavební řízení pro projekt relevantní</a:t>
            </a:r>
            <a:r>
              <a:rPr lang="cs-CZ" sz="1600" kern="0">
                <a:solidFill>
                  <a:schemeClr val="bg1"/>
                </a:solidFill>
                <a:latin typeface="Arial"/>
                <a:cs typeface="Arial"/>
                <a:sym typeface="Arial"/>
              </a:rPr>
              <a:t>. </a:t>
            </a:r>
            <a:endParaRPr lang="cs-CZ" sz="1600" b="0" i="0" u="none" strike="noStrike" kern="0" cap="none" spc="0" normalizeH="0" baseline="0" noProof="0">
              <a:ln>
                <a:noFill/>
              </a:ln>
              <a:solidFill>
                <a:schemeClr val="bg1"/>
              </a:solidFill>
              <a:effectLst/>
              <a:uLnTx/>
              <a:uFillTx/>
              <a:latin typeface="Arial"/>
              <a:cs typeface="Arial"/>
            </a:endParaRP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8439288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Statistika zodpovězených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Celkem zodpovězených dotazů: </a:t>
            </a:r>
            <a:r>
              <a:rPr lang="cs-CZ" sz="1800" b="1">
                <a:solidFill>
                  <a:schemeClr val="bg1"/>
                </a:solidFill>
                <a:latin typeface="+mj-lt"/>
              </a:rPr>
              <a:t>1012</a:t>
            </a:r>
          </a:p>
          <a:p>
            <a:pPr>
              <a:spcBef>
                <a:spcPts val="0"/>
              </a:spcBef>
              <a:spcAft>
                <a:spcPts val="0"/>
              </a:spcAft>
              <a:tabLst>
                <a:tab pos="457200" algn="l"/>
              </a:tabLst>
            </a:pPr>
            <a:r>
              <a:rPr lang="cs-CZ" sz="1800">
                <a:solidFill>
                  <a:schemeClr val="bg1"/>
                </a:solidFill>
                <a:latin typeface="+mj-lt"/>
              </a:rPr>
              <a:t>Průměrná délka odpovědi: </a:t>
            </a:r>
            <a:r>
              <a:rPr lang="cs-CZ" sz="1800" b="1">
                <a:solidFill>
                  <a:schemeClr val="bg1"/>
                </a:solidFill>
                <a:latin typeface="+mj-lt"/>
              </a:rPr>
              <a:t>3 pracovní dny</a:t>
            </a:r>
          </a:p>
          <a:p>
            <a:pPr>
              <a:spcBef>
                <a:spcPts val="0"/>
              </a:spcBef>
              <a:spcAft>
                <a:spcPts val="0"/>
              </a:spcAft>
              <a:tabLst>
                <a:tab pos="457200" algn="l"/>
              </a:tabLst>
            </a:pPr>
            <a:r>
              <a:rPr lang="cs-CZ" sz="1800">
                <a:solidFill>
                  <a:schemeClr val="bg1"/>
                </a:solidFill>
                <a:latin typeface="+mj-lt"/>
              </a:rPr>
              <a:t>Medián délky odpovědi: </a:t>
            </a:r>
            <a:r>
              <a:rPr lang="cs-CZ" sz="1800" b="1">
                <a:solidFill>
                  <a:schemeClr val="bg1"/>
                </a:solidFill>
                <a:latin typeface="+mj-lt"/>
              </a:rPr>
              <a:t>1 pracovní den </a:t>
            </a:r>
            <a:endParaRPr lang="cs-CZ" b="1">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B53387A-D853-4234-9A15-2E2C41169A36}"/>
              </a:ext>
            </a:extLst>
          </p:cNvPr>
          <p:cNvSpPr txBox="1"/>
          <p:nvPr/>
        </p:nvSpPr>
        <p:spPr>
          <a:xfrm>
            <a:off x="670264" y="1602582"/>
            <a:ext cx="4572000" cy="923330"/>
          </a:xfrm>
          <a:prstGeom prst="rect">
            <a:avLst/>
          </a:prstGeom>
          <a:noFill/>
        </p:spPr>
        <p:txBody>
          <a:bodyPr wrap="square">
            <a:spAutoFit/>
          </a:bodyPr>
          <a:lstStyle/>
          <a:p>
            <a:pPr>
              <a:spcBef>
                <a:spcPts val="0"/>
              </a:spcBef>
              <a:spcAft>
                <a:spcPts val="0"/>
              </a:spcAft>
              <a:tabLst>
                <a:tab pos="457200" algn="l"/>
              </a:tabLst>
            </a:pPr>
            <a:r>
              <a:rPr lang="cs-CZ" sz="1800">
                <a:solidFill>
                  <a:schemeClr val="bg1"/>
                </a:solidFill>
                <a:latin typeface="+mj-lt"/>
              </a:rPr>
              <a:t>Z celkových 1012 zodpovězených dotazů k IROP 2021 – 2027 je celkem </a:t>
            </a:r>
            <a:r>
              <a:rPr lang="cs-CZ" sz="1800" b="1">
                <a:solidFill>
                  <a:schemeClr val="bg1"/>
                </a:solidFill>
                <a:latin typeface="+mj-lt"/>
              </a:rPr>
              <a:t>403 tazatelů </a:t>
            </a:r>
            <a:r>
              <a:rPr lang="cs-CZ" sz="1800">
                <a:solidFill>
                  <a:schemeClr val="bg1"/>
                </a:solidFill>
                <a:latin typeface="+mj-lt"/>
              </a:rPr>
              <a:t>v četnosti počtu dotazů </a:t>
            </a:r>
            <a:r>
              <a:rPr lang="cs-CZ" sz="1800" b="1">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id="{5923C121-BC9D-402E-8BBE-409FE1D53597}"/>
              </a:ext>
            </a:extLst>
          </p:cNvPr>
          <p:cNvGraphicFramePr>
            <a:graphicFrameLocks noGrp="1"/>
          </p:cNvGraphicFramePr>
          <p:nvPr>
            <p:extLst>
              <p:ext uri="{D42A27DB-BD31-4B8C-83A1-F6EECF244321}">
                <p14:modId xmlns:p14="http://schemas.microsoft.com/office/powerpoint/2010/main" val="688745917"/>
              </p:ext>
            </p:extLst>
          </p:nvPr>
        </p:nvGraphicFramePr>
        <p:xfrm>
          <a:off x="701336" y="3044832"/>
          <a:ext cx="6321301" cy="2206120"/>
        </p:xfrm>
        <a:graphic>
          <a:graphicData uri="http://schemas.openxmlformats.org/drawingml/2006/table">
            <a:tbl>
              <a:tblPr/>
              <a:tblGrid>
                <a:gridCol w="3142695">
                  <a:extLst>
                    <a:ext uri="{9D8B030D-6E8A-4147-A177-3AD203B41FA5}">
                      <a16:colId xmlns:a16="http://schemas.microsoft.com/office/drawing/2014/main" val="569653429"/>
                    </a:ext>
                  </a:extLst>
                </a:gridCol>
                <a:gridCol w="1529386">
                  <a:extLst>
                    <a:ext uri="{9D8B030D-6E8A-4147-A177-3AD203B41FA5}">
                      <a16:colId xmlns:a16="http://schemas.microsoft.com/office/drawing/2014/main" val="2418150789"/>
                    </a:ext>
                  </a:extLst>
                </a:gridCol>
                <a:gridCol w="1649220">
                  <a:extLst>
                    <a:ext uri="{9D8B030D-6E8A-4147-A177-3AD203B41FA5}">
                      <a16:colId xmlns:a16="http://schemas.microsoft.com/office/drawing/2014/main" val="771897463"/>
                    </a:ext>
                  </a:extLst>
                </a:gridCol>
              </a:tblGrid>
              <a:tr h="441224">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Typ tazatele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Počet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35130747"/>
                  </a:ext>
                </a:extLst>
              </a:tr>
              <a:tr h="441224">
                <a:tc>
                  <a:txBody>
                    <a:bodyPr/>
                    <a:lstStyle/>
                    <a:p>
                      <a:pPr algn="l" fontAlgn="b"/>
                      <a:r>
                        <a:rPr lang="cs-CZ" sz="2000" b="0" i="0" u="none" strike="noStrike">
                          <a:solidFill>
                            <a:schemeClr val="bg1"/>
                          </a:solidFill>
                          <a:effectLst/>
                          <a:latin typeface="Calibri"/>
                        </a:rPr>
                        <a:t>Žadatel/příjemce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692634"/>
                  </a:ext>
                </a:extLst>
              </a:tr>
              <a:tr h="441224">
                <a:tc>
                  <a:txBody>
                    <a:bodyPr/>
                    <a:lstStyle/>
                    <a:p>
                      <a:pPr algn="l" fontAlgn="b"/>
                      <a:r>
                        <a:rPr lang="cs-CZ" sz="2000" b="0" i="0" u="none" strike="noStrike">
                          <a:solidFill>
                            <a:schemeClr val="bg1"/>
                          </a:solidFill>
                          <a:effectLst/>
                          <a:latin typeface="Calibri"/>
                        </a:rPr>
                        <a:t>Zpracovatel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878936"/>
                  </a:ext>
                </a:extLst>
              </a:tr>
              <a:tr h="441224">
                <a:tc>
                  <a:txBody>
                    <a:bodyPr/>
                    <a:lstStyle/>
                    <a:p>
                      <a:pPr algn="l" fontAlgn="b"/>
                      <a:r>
                        <a:rPr lang="cs-CZ" sz="2000" b="0" i="0" u="none" strike="noStrike">
                          <a:solidFill>
                            <a:schemeClr val="bg1"/>
                          </a:solidFill>
                          <a:effectLst/>
                          <a:latin typeface="Calibri"/>
                        </a:rPr>
                        <a:t>Jiný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44553"/>
                  </a:ext>
                </a:extLst>
              </a:tr>
              <a:tr h="441224">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Celkem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15063470-419B-4E15-95A9-B303CF6C087E}"/>
              </a:ext>
            </a:extLst>
          </p:cNvPr>
          <p:cNvSpPr txBox="1"/>
          <p:nvPr/>
        </p:nvSpPr>
        <p:spPr>
          <a:xfrm>
            <a:off x="659566" y="1317511"/>
            <a:ext cx="7901940" cy="1569660"/>
          </a:xfrm>
          <a:prstGeom prst="rect">
            <a:avLst/>
          </a:prstGeom>
          <a:noFill/>
        </p:spPr>
        <p:txBody>
          <a:bodyPr wrap="square">
            <a:spAutoFit/>
          </a:bodyPr>
          <a:lstStyle/>
          <a:p>
            <a:r>
              <a:rPr lang="cs-CZ" sz="1600">
                <a:solidFill>
                  <a:schemeClr val="bg1"/>
                </a:solidFill>
              </a:rPr>
              <a:t>U 866 tazatelů bez ohledu na to, zda položili dotaz či nikoliv, se podařilo identifikovat jejich typ</a:t>
            </a:r>
          </a:p>
          <a:p>
            <a:pPr marL="800100" lvl="1" indent="-342900">
              <a:buFont typeface="Arial" panose="020B0604020202020204" pitchFamily="34" charset="0"/>
              <a:buChar char="•"/>
            </a:pPr>
            <a:r>
              <a:rPr lang="cs-CZ" sz="1600">
                <a:solidFill>
                  <a:schemeClr val="bg1"/>
                </a:solidFill>
              </a:rPr>
              <a:t>Z toho 279 (32 %) dotazů lze přiřadit zpracovatelským/ poradenským agenturám</a:t>
            </a:r>
          </a:p>
          <a:p>
            <a:pPr marL="800100" lvl="1" indent="-342900">
              <a:buFont typeface="Arial" panose="020B0604020202020204" pitchFamily="34" charset="0"/>
              <a:buChar char="•"/>
            </a:pPr>
            <a:r>
              <a:rPr lang="cs-CZ" sz="1600">
                <a:solidFill>
                  <a:schemeClr val="bg1"/>
                </a:solidFill>
              </a:rPr>
              <a:t>397 tazatelů položilo dotaz do IROP2 z toho 104 (26 %) lze přiřadit zpracovatelským/ poradenským agenturám </a:t>
            </a:r>
          </a:p>
        </p:txBody>
      </p:sp>
      <p:graphicFrame>
        <p:nvGraphicFramePr>
          <p:cNvPr id="4" name="Tabulka 3">
            <a:extLst>
              <a:ext uri="{FF2B5EF4-FFF2-40B4-BE49-F238E27FC236}">
                <a16:creationId xmlns:a16="http://schemas.microsoft.com/office/drawing/2014/main" id="{DA992021-0003-4F68-A056-FF4C7E524D4A}"/>
              </a:ext>
            </a:extLst>
          </p:cNvPr>
          <p:cNvGraphicFramePr>
            <a:graphicFrameLocks noGrp="1"/>
          </p:cNvGraphicFramePr>
          <p:nvPr>
            <p:extLst>
              <p:ext uri="{D42A27DB-BD31-4B8C-83A1-F6EECF244321}">
                <p14:modId xmlns:p14="http://schemas.microsoft.com/office/powerpoint/2010/main" val="802231902"/>
              </p:ext>
            </p:extLst>
          </p:nvPr>
        </p:nvGraphicFramePr>
        <p:xfrm>
          <a:off x="269001" y="2896493"/>
          <a:ext cx="8078044" cy="1257300"/>
        </p:xfrm>
        <a:graphic>
          <a:graphicData uri="http://schemas.openxmlformats.org/drawingml/2006/table">
            <a:tbl>
              <a:tblPr>
                <a:tableStyleId>{5C22544A-7EE6-4342-B048-85BDC9FD1C3A}</a:tableStyleId>
              </a:tblPr>
              <a:tblGrid>
                <a:gridCol w="2530344">
                  <a:extLst>
                    <a:ext uri="{9D8B030D-6E8A-4147-A177-3AD203B41FA5}">
                      <a16:colId xmlns:a16="http://schemas.microsoft.com/office/drawing/2014/main" val="2268506245"/>
                    </a:ext>
                  </a:extLst>
                </a:gridCol>
                <a:gridCol w="1386925">
                  <a:extLst>
                    <a:ext uri="{9D8B030D-6E8A-4147-A177-3AD203B41FA5}">
                      <a16:colId xmlns:a16="http://schemas.microsoft.com/office/drawing/2014/main" val="3121612395"/>
                    </a:ext>
                  </a:extLst>
                </a:gridCol>
                <a:gridCol w="1386925">
                  <a:extLst>
                    <a:ext uri="{9D8B030D-6E8A-4147-A177-3AD203B41FA5}">
                      <a16:colId xmlns:a16="http://schemas.microsoft.com/office/drawing/2014/main" val="699240698"/>
                    </a:ext>
                  </a:extLst>
                </a:gridCol>
                <a:gridCol w="1386925">
                  <a:extLst>
                    <a:ext uri="{9D8B030D-6E8A-4147-A177-3AD203B41FA5}">
                      <a16:colId xmlns:a16="http://schemas.microsoft.com/office/drawing/2014/main" val="303514728"/>
                    </a:ext>
                  </a:extLst>
                </a:gridCol>
                <a:gridCol w="1386925">
                  <a:extLst>
                    <a:ext uri="{9D8B030D-6E8A-4147-A177-3AD203B41FA5}">
                      <a16:colId xmlns:a16="http://schemas.microsoft.com/office/drawing/2014/main" val="3531715040"/>
                    </a:ext>
                  </a:extLst>
                </a:gridCol>
              </a:tblGrid>
              <a:tr h="214867">
                <a:tc>
                  <a:txBody>
                    <a:bodyPr/>
                    <a:lstStyle/>
                    <a:p>
                      <a:pPr algn="ctr" fontAlgn="b"/>
                      <a:r>
                        <a:rPr lang="cs-CZ" sz="1600" b="1" u="none" strike="noStrike">
                          <a:solidFill>
                            <a:schemeClr val="tx1"/>
                          </a:solidFill>
                          <a:effectLst/>
                        </a:rPr>
                        <a:t>Typ tazatele</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Celkem</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IROP2 </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81089995"/>
                  </a:ext>
                </a:extLst>
              </a:tr>
              <a:tr h="214867">
                <a:tc>
                  <a:txBody>
                    <a:bodyPr/>
                    <a:lstStyle/>
                    <a:p>
                      <a:pPr marL="71755" algn="l" fontAlgn="b"/>
                      <a:r>
                        <a:rPr lang="cs-CZ" sz="1600" u="none" strike="noStrike">
                          <a:solidFill>
                            <a:schemeClr val="tx1"/>
                          </a:solidFill>
                          <a:effectLst/>
                        </a:rPr>
                        <a:t>Žadatel/příjemce</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525</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023018"/>
                  </a:ext>
                </a:extLst>
              </a:tr>
              <a:tr h="214867">
                <a:tc>
                  <a:txBody>
                    <a:bodyPr/>
                    <a:lstStyle/>
                    <a:p>
                      <a:pPr marL="71755" algn="l" fontAlgn="b"/>
                      <a:r>
                        <a:rPr lang="cs-CZ" sz="1600" u="none" strike="noStrike">
                          <a:solidFill>
                            <a:schemeClr val="tx1"/>
                          </a:solidFill>
                          <a:effectLst/>
                        </a:rPr>
                        <a:t>Zpracovatel</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279</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26,20%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5723751"/>
                  </a:ext>
                </a:extLst>
              </a:tr>
              <a:tr h="214867">
                <a:tc>
                  <a:txBody>
                    <a:bodyPr/>
                    <a:lstStyle/>
                    <a:p>
                      <a:pPr marL="71755" algn="l" fontAlgn="b"/>
                      <a:r>
                        <a:rPr lang="cs-CZ" sz="1600" u="none" strike="noStrike">
                          <a:solidFill>
                            <a:schemeClr val="tx1"/>
                          </a:solidFill>
                          <a:effectLst/>
                        </a:rPr>
                        <a:t>Jiný </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62</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11,59%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266711"/>
                  </a:ext>
                </a:extLst>
              </a:tr>
              <a:tr h="214867">
                <a:tc>
                  <a:txBody>
                    <a:bodyPr/>
                    <a:lstStyle/>
                    <a:p>
                      <a:pPr algn="ctr" fontAlgn="b"/>
                      <a:r>
                        <a:rPr lang="cs-CZ" sz="1600" b="1" u="none" strike="noStrike">
                          <a:solidFill>
                            <a:schemeClr val="tx1"/>
                          </a:solidFill>
                          <a:effectLst/>
                        </a:rPr>
                        <a:t>Celkový součet</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866</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9245234"/>
                  </a:ext>
                </a:extLst>
              </a:tr>
            </a:tbl>
          </a:graphicData>
        </a:graphic>
      </p:graphicFrame>
      <p:graphicFrame>
        <p:nvGraphicFramePr>
          <p:cNvPr id="7" name="Tabulka 6">
            <a:extLst>
              <a:ext uri="{FF2B5EF4-FFF2-40B4-BE49-F238E27FC236}">
                <a16:creationId xmlns:a16="http://schemas.microsoft.com/office/drawing/2014/main" id="{42AFB5A9-44DC-4656-8D4C-4AF1970A8B6F}"/>
              </a:ext>
            </a:extLst>
          </p:cNvPr>
          <p:cNvGraphicFramePr>
            <a:graphicFrameLocks noGrp="1"/>
          </p:cNvGraphicFramePr>
          <p:nvPr>
            <p:extLst>
              <p:ext uri="{D42A27DB-BD31-4B8C-83A1-F6EECF244321}">
                <p14:modId xmlns:p14="http://schemas.microsoft.com/office/powerpoint/2010/main" val="35616059"/>
              </p:ext>
            </p:extLst>
          </p:nvPr>
        </p:nvGraphicFramePr>
        <p:xfrm>
          <a:off x="269001" y="4262956"/>
          <a:ext cx="4227497" cy="2263140"/>
        </p:xfrm>
        <a:graphic>
          <a:graphicData uri="http://schemas.openxmlformats.org/drawingml/2006/table">
            <a:tbl>
              <a:tblPr>
                <a:solidFill>
                  <a:schemeClr val="bg1"/>
                </a:solidFill>
                <a:tableStyleId>{5C22544A-7EE6-4342-B048-85BDC9FD1C3A}</a:tableStyleId>
              </a:tblPr>
              <a:tblGrid>
                <a:gridCol w="2016709">
                  <a:extLst>
                    <a:ext uri="{9D8B030D-6E8A-4147-A177-3AD203B41FA5}">
                      <a16:colId xmlns:a16="http://schemas.microsoft.com/office/drawing/2014/main" val="450795389"/>
                    </a:ext>
                  </a:extLst>
                </a:gridCol>
                <a:gridCol w="1105394">
                  <a:extLst>
                    <a:ext uri="{9D8B030D-6E8A-4147-A177-3AD203B41FA5}">
                      <a16:colId xmlns:a16="http://schemas.microsoft.com/office/drawing/2014/main" val="2667078417"/>
                    </a:ext>
                  </a:extLst>
                </a:gridCol>
                <a:gridCol w="1105394">
                  <a:extLst>
                    <a:ext uri="{9D8B030D-6E8A-4147-A177-3AD203B41FA5}">
                      <a16:colId xmlns:a16="http://schemas.microsoft.com/office/drawing/2014/main" val="2424729572"/>
                    </a:ext>
                  </a:extLst>
                </a:gridCol>
              </a:tblGrid>
              <a:tr h="179747">
                <a:tc>
                  <a:txBody>
                    <a:bodyPr/>
                    <a:lstStyle/>
                    <a:p>
                      <a:pPr algn="ctr" fontAlgn="b"/>
                      <a:r>
                        <a:rPr lang="cs-CZ" sz="1600" b="1" u="none" strike="noStrike">
                          <a:effectLst/>
                        </a:rPr>
                        <a:t>Typ tazatele</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effectLst/>
                        </a:rPr>
                        <a:t>Celkem</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4718440"/>
                  </a:ext>
                </a:extLst>
              </a:tr>
              <a:tr h="179747">
                <a:tc>
                  <a:txBody>
                    <a:bodyPr/>
                    <a:lstStyle/>
                    <a:p>
                      <a:pPr marL="71755" algn="l" fontAlgn="b"/>
                      <a:r>
                        <a:rPr lang="cs-CZ" sz="1600" u="none" strike="noStrike">
                          <a:effectLst/>
                        </a:rPr>
                        <a:t>Obec/ město</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232</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44,19%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56893"/>
                  </a:ext>
                </a:extLst>
              </a:tr>
              <a:tr h="179747">
                <a:tc>
                  <a:txBody>
                    <a:bodyPr/>
                    <a:lstStyle/>
                    <a:p>
                      <a:pPr marL="71755" algn="l" fontAlgn="b"/>
                      <a:r>
                        <a:rPr lang="cs-CZ" sz="1600" u="none" strike="noStrike">
                          <a:effectLst/>
                        </a:rPr>
                        <a:t>MAS</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10,86%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31145"/>
                  </a:ext>
                </a:extLst>
              </a:tr>
              <a:tr h="179747">
                <a:tc>
                  <a:txBody>
                    <a:bodyPr/>
                    <a:lstStyle/>
                    <a:p>
                      <a:pPr marL="71755" algn="l" fontAlgn="b"/>
                      <a:r>
                        <a:rPr lang="cs-CZ" sz="1600" u="none" strike="noStrike">
                          <a:effectLst/>
                        </a:rPr>
                        <a:t>Charita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24</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690364"/>
                  </a:ext>
                </a:extLst>
              </a:tr>
              <a:tr h="179747">
                <a:tc>
                  <a:txBody>
                    <a:bodyPr/>
                    <a:lstStyle/>
                    <a:p>
                      <a:pPr marL="71755" algn="l" fontAlgn="b"/>
                      <a:r>
                        <a:rPr lang="cs-CZ" sz="1600" b="0" i="0" u="none" strike="noStrike">
                          <a:solidFill>
                            <a:srgbClr val="000000"/>
                          </a:solidFill>
                          <a:effectLst/>
                          <a:latin typeface="Calibri"/>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24546"/>
                  </a:ext>
                </a:extLst>
              </a:tr>
              <a:tr h="179747">
                <a:tc>
                  <a:txBody>
                    <a:bodyPr/>
                    <a:lstStyle/>
                    <a:p>
                      <a:pPr marL="71755" algn="l" fontAlgn="b"/>
                      <a:r>
                        <a:rPr lang="cs-CZ" sz="1600" b="0" i="0" u="none" strike="noStrike">
                          <a:solidFill>
                            <a:srgbClr val="000000"/>
                          </a:solidFill>
                          <a:effectLst/>
                          <a:latin typeface="Calibri"/>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873884"/>
                  </a:ext>
                </a:extLst>
              </a:tr>
              <a:tr h="179747">
                <a:tc>
                  <a:txBody>
                    <a:bodyPr/>
                    <a:lstStyle/>
                    <a:p>
                      <a:pPr marL="71755" algn="l" fontAlgn="b"/>
                      <a:r>
                        <a:rPr lang="cs-CZ" sz="1600" b="0" i="0" u="none" strike="noStrike">
                          <a:solidFill>
                            <a:srgbClr val="000000"/>
                          </a:solidFill>
                          <a:effectLst/>
                          <a:latin typeface="Calibri"/>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3,24%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923061"/>
                  </a:ext>
                </a:extLst>
              </a:tr>
              <a:tr h="179747">
                <a:tc>
                  <a:txBody>
                    <a:bodyPr/>
                    <a:lstStyle/>
                    <a:p>
                      <a:pPr marL="71755" algn="l" fontAlgn="b"/>
                      <a:r>
                        <a:rPr lang="cs-CZ" sz="1600" b="0" i="0" u="none" strike="noStrike">
                          <a:solidFill>
                            <a:srgbClr val="000000"/>
                          </a:solidFill>
                          <a:effectLst/>
                          <a:latin typeface="Calibri"/>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153 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027989"/>
                  </a:ext>
                </a:extLst>
              </a:tr>
              <a:tr h="179747">
                <a:tc>
                  <a:txBody>
                    <a:bodyPr/>
                    <a:lstStyle/>
                    <a:p>
                      <a:pPr algn="ctr" fontAlgn="b"/>
                      <a:r>
                        <a:rPr lang="cs-CZ" sz="1600" b="1" u="none" strike="noStrike">
                          <a:effectLst/>
                        </a:rPr>
                        <a:t>Celkový součet</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smtClean="0"/>
              <a:pPr/>
              <a:t>126</a:t>
            </a:fld>
            <a:endParaRPr lang="en-US"/>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Děkuji za pozornost</a:t>
            </a:r>
            <a:r>
              <a:rPr lang="cs-CZ" sz="500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6427" y="1996051"/>
            <a:ext cx="7007487" cy="3832331"/>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Zjednodušené metody vykazování</a:t>
            </a:r>
            <a:r>
              <a:rPr lang="en-US" sz="1600" b="1">
                <a:solidFill>
                  <a:schemeClr val="bg1"/>
                </a:solidFill>
                <a:latin typeface="Arial"/>
                <a:cs typeface="Arial"/>
              </a:rPr>
              <a:t>​</a:t>
            </a:r>
            <a:r>
              <a:rPr lang="cs-CZ" sz="1600" b="1">
                <a:solidFill>
                  <a:schemeClr val="bg1"/>
                </a:solidFill>
                <a:latin typeface="Arial"/>
                <a:cs typeface="Arial"/>
              </a:rPr>
              <a:t> - paušál (nepřímé náklady)</a:t>
            </a:r>
            <a:endParaRPr lang="en-US" sz="1600" b="1">
              <a:solidFill>
                <a:schemeClr val="bg1"/>
              </a:solidFill>
              <a:latin typeface="Arial"/>
              <a:cs typeface="Arial"/>
            </a:endParaRPr>
          </a:p>
          <a:p>
            <a:pPr marL="1085850" lvl="2" indent="-171450" fontAlgn="base">
              <a:buFont typeface="Arial" panose="020B0604020202020204" pitchFamily="34" charset="0"/>
              <a:buChar char="•"/>
            </a:pPr>
            <a:r>
              <a:rPr lang="cs-CZ" sz="1600">
                <a:solidFill>
                  <a:schemeClr val="bg1"/>
                </a:solidFill>
              </a:rPr>
              <a:t>Výdaje typu studie proveditelnosti, administrace VŘ, TDI, BOZP, AD, projektová dokumentace apod.</a:t>
            </a:r>
            <a:endParaRPr lang="cs-CZ" sz="1600">
              <a:solidFill>
                <a:schemeClr val="bg1"/>
              </a:solidFill>
              <a:cs typeface="Arial"/>
            </a:endParaRPr>
          </a:p>
          <a:p>
            <a:pPr marL="1085850" lvl="2" indent="-171450" fontAlgn="base">
              <a:buFont typeface="Arial" panose="020B0604020202020204" pitchFamily="34" charset="0"/>
              <a:buChar char="•"/>
            </a:pPr>
            <a:r>
              <a:rPr lang="cs-CZ" sz="1600">
                <a:solidFill>
                  <a:schemeClr val="bg1"/>
                </a:solidFill>
              </a:rPr>
              <a:t>Proplácení bez kontroly dokladů do výše stanoveného procenta z celkových </a:t>
            </a:r>
            <a:r>
              <a:rPr lang="cs-CZ" sz="1600" b="1">
                <a:solidFill>
                  <a:schemeClr val="bg1"/>
                </a:solidFill>
              </a:rPr>
              <a:t>přímých</a:t>
            </a:r>
            <a:r>
              <a:rPr lang="cs-CZ" sz="1600">
                <a:solidFill>
                  <a:schemeClr val="bg1"/>
                </a:solidFill>
              </a:rPr>
              <a:t> způsobilých výdajů projektu ve výši 7% (výše se může lišit dle výzvy; bude stanoveno ve SP)</a:t>
            </a:r>
            <a:endParaRPr lang="cs-CZ" sz="1600">
              <a:solidFill>
                <a:schemeClr val="bg1"/>
              </a:solidFill>
              <a:cs typeface="Arial"/>
            </a:endParaRPr>
          </a:p>
          <a:p>
            <a:pPr lvl="2" fontAlgn="base"/>
            <a:endParaRPr lang="cs-CZ" sz="1600">
              <a:solidFill>
                <a:schemeClr val="bg1"/>
              </a:solidFill>
            </a:endParaRPr>
          </a:p>
          <a:p>
            <a:pPr lvl="1" fontAlgn="base"/>
            <a:r>
              <a:rPr lang="cs-CZ" sz="1600" b="1">
                <a:solidFill>
                  <a:schemeClr val="bg1"/>
                </a:solidFill>
                <a:latin typeface="Arial"/>
                <a:cs typeface="Arial"/>
              </a:rPr>
              <a:t>Vzorkování</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1800"/>
              </a:lnSpc>
              <a:buFont typeface="Arial" panose="020B0604020202020204" pitchFamily="34" charset="0"/>
              <a:buChar char="•"/>
            </a:pPr>
            <a:r>
              <a:rPr lang="cs-CZ" sz="1600">
                <a:solidFill>
                  <a:schemeClr val="bg1"/>
                </a:solidFill>
              </a:rPr>
              <a:t>Kontrola žádostí o platbu a zakázek → dle stanoveného vzorku</a:t>
            </a:r>
            <a:endParaRPr lang="cs-CZ" sz="1600">
              <a:solidFill>
                <a:schemeClr val="bg1"/>
              </a:solidFill>
              <a:cs typeface="Arial"/>
            </a:endParaRPr>
          </a:p>
          <a:p>
            <a:pPr marL="1085850" lvl="2" indent="-171450" fontAlgn="base">
              <a:lnSpc>
                <a:spcPts val="1800"/>
              </a:lnSpc>
              <a:buFont typeface="Arial" panose="020B0604020202020204" pitchFamily="34" charset="0"/>
              <a:buChar char="•"/>
            </a:pPr>
            <a:r>
              <a:rPr lang="cs-CZ" sz="1600">
                <a:solidFill>
                  <a:schemeClr val="bg1"/>
                </a:solidFill>
              </a:rPr>
              <a:t>Blíže upřesněno v OPPŽP </a:t>
            </a:r>
            <a:endParaRPr lang="cs-CZ" sz="1600">
              <a:solidFill>
                <a:schemeClr val="bg1"/>
              </a:solidFill>
              <a:cs typeface="Arial"/>
            </a:endParaRPr>
          </a:p>
          <a:p>
            <a:pPr lvl="2" fontAlgn="base"/>
            <a:endParaRPr lang="cs-CZ" sz="1600">
              <a:solidFill>
                <a:schemeClr val="bg1"/>
              </a:solidFill>
              <a:highlight>
                <a:srgbClr val="FF00FF"/>
              </a:highlight>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3240" y="1710897"/>
            <a:ext cx="7007487" cy="3724609"/>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2" fontAlgn="base"/>
            <a:endParaRPr lang="cs-CZ" sz="1600">
              <a:solidFill>
                <a:schemeClr val="bg1"/>
              </a:solidFill>
              <a:highlight>
                <a:srgbClr val="FF00FF"/>
              </a:highlight>
            </a:endParaRPr>
          </a:p>
          <a:p>
            <a:pPr lvl="1" fontAlgn="base"/>
            <a:r>
              <a:rPr lang="cs-CZ" sz="1600" b="1">
                <a:solidFill>
                  <a:schemeClr val="bg1"/>
                </a:solidFill>
                <a:latin typeface="Arial"/>
                <a:cs typeface="Arial"/>
              </a:rPr>
              <a:t>Fikce doručení </a:t>
            </a:r>
            <a:endParaRPr lang="cs-CZ" sz="1600" b="1">
              <a:solidFill>
                <a:schemeClr val="bg1"/>
              </a:solidFill>
              <a:latin typeface="Arial" panose="020B0604020202020204" pitchFamily="34" charset="0"/>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MS2021+ je za okamžik doručení považováno přihlášení žadatele/příjemce nebo jím pověřené osoby do systému MS2021+</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Žadatelem/příjemcem nebo jím pověřenou osobou je myšlena každá osoba s přístupem k žádosti o podporu bez ohledu na přidělenou roli</a:t>
            </a:r>
            <a:endParaRPr lang="cs-CZ" altLang="zh-CN" sz="1600">
              <a:solidFill>
                <a:schemeClr val="bg1"/>
              </a:solidFill>
              <a:ea typeface="黑体"/>
              <a:cs typeface="Arial"/>
            </a:endParaRPr>
          </a:p>
          <a:p>
            <a:pPr marL="1085850" lvl="2" indent="-171450" fontAlgn="base">
              <a:lnSpc>
                <a:spcPts val="1800"/>
              </a:lnSpc>
              <a:buFont typeface="Arial" panose="020B0604020202020204" pitchFamily="34" charset="0"/>
              <a:buChar char="•"/>
            </a:pPr>
            <a:r>
              <a:rPr lang="cs-CZ" altLang="zh-CN" sz="1600" bmk="_Hlk94009378">
                <a:solidFill>
                  <a:schemeClr val="bg1"/>
                </a:solidFill>
                <a:ea typeface="黑体"/>
              </a:rPr>
              <a:t>V případě, že se taková osoba do MS2021+ </a:t>
            </a:r>
            <a:r>
              <a:rPr lang="cs-CZ" altLang="zh-CN" sz="1600" b="1" bmk="_Hlk94009378">
                <a:solidFill>
                  <a:schemeClr val="bg1"/>
                </a:solidFill>
                <a:ea typeface="黑体"/>
              </a:rPr>
              <a:t>nepřihlásí do 10 kalendářních dnů ode dne odeslání depeše, považuje se za den doručení poslední den této lhůty</a:t>
            </a:r>
            <a:endParaRPr lang="cs-CZ" altLang="zh-CN" sz="1600" b="1">
              <a:solidFill>
                <a:schemeClr val="bg1"/>
              </a:solidFill>
              <a:ea typeface="黑体"/>
              <a:cs typeface="Arial"/>
            </a:endParaRPr>
          </a:p>
          <a:p>
            <a:pPr lvl="2" fontAlgn="base">
              <a:buFont typeface="Arial" panose="020B0604020202020204" pitchFamily="34" charset="0"/>
              <a:buChar char="•"/>
            </a:pPr>
            <a:endParaRPr lang="cs-CZ" sz="1600">
              <a:solidFill>
                <a:schemeClr val="bg1"/>
              </a:solidFill>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90031"/>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66877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8256" y="1854760"/>
            <a:ext cx="7007487" cy="4447884"/>
          </a:xfrm>
          <a:prstGeom prst="rect">
            <a:avLst/>
          </a:prstGeom>
          <a:noFill/>
        </p:spPr>
        <p:txBody>
          <a:bodyPr wrap="square" lIns="91440" tIns="45720" rIns="91440" bIns="45720" anchor="t">
            <a:spAutoFit/>
          </a:bodyPr>
          <a:lstStyle/>
          <a:p>
            <a:pPr fontAlgn="base"/>
            <a:r>
              <a:rPr lang="cs-CZ" sz="1600" b="1" u="sng">
                <a:solidFill>
                  <a:schemeClr val="bg1"/>
                </a:solidFill>
                <a:latin typeface="Arial"/>
                <a:cs typeface="Arial"/>
              </a:rPr>
              <a:t>Fáze realizace projektu</a:t>
            </a:r>
          </a:p>
          <a:p>
            <a:pPr fontAlgn="base"/>
            <a:endParaRPr lang="cs-CZ" sz="1600" b="1">
              <a:solidFill>
                <a:schemeClr val="bg1"/>
              </a:solidFill>
              <a:latin typeface="Arial" panose="020B0604020202020204" pitchFamily="34" charset="0"/>
            </a:endParaRPr>
          </a:p>
          <a:p>
            <a:pPr lvl="1" fontAlgn="base"/>
            <a:r>
              <a:rPr lang="cs-CZ" sz="1600" b="1">
                <a:solidFill>
                  <a:schemeClr val="bg1"/>
                </a:solidFill>
                <a:latin typeface="Arial"/>
                <a:cs typeface="Arial"/>
              </a:rPr>
              <a:t>Zrušení etap a nahrazení FP</a:t>
            </a:r>
            <a:r>
              <a:rPr lang="en-US" sz="1600" b="1">
                <a:solidFill>
                  <a:schemeClr val="bg1"/>
                </a:solidFill>
                <a:latin typeface="Arial"/>
                <a:cs typeface="Arial"/>
              </a:rPr>
              <a:t>​</a:t>
            </a:r>
            <a:endParaRPr lang="cs-CZ" sz="1600" b="1">
              <a:solidFill>
                <a:schemeClr val="bg1"/>
              </a:solidFill>
              <a:latin typeface="Arial"/>
              <a:cs typeface="Arial"/>
            </a:endParaRP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Formální změna - místo etap bude používán termín </a:t>
            </a:r>
            <a:r>
              <a:rPr lang="cs-CZ" sz="1600" i="1">
                <a:solidFill>
                  <a:schemeClr val="bg1"/>
                </a:solidFill>
                <a:latin typeface="Arial"/>
                <a:cs typeface="Arial"/>
              </a:rPr>
              <a:t>sledované období</a:t>
            </a:r>
            <a:r>
              <a:rPr lang="cs-CZ" sz="1600">
                <a:solidFill>
                  <a:schemeClr val="bg1"/>
                </a:solidFill>
                <a:latin typeface="Arial"/>
                <a:cs typeface="Arial"/>
              </a:rPr>
              <a:t>, které bude  definováno finančními plány</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Sledované období bude končit 20 </a:t>
            </a:r>
            <a:r>
              <a:rPr lang="cs-CZ" sz="1600" err="1">
                <a:solidFill>
                  <a:schemeClr val="bg1"/>
                </a:solidFill>
                <a:latin typeface="Arial"/>
                <a:cs typeface="Arial"/>
              </a:rPr>
              <a:t>pd</a:t>
            </a:r>
            <a:r>
              <a:rPr lang="cs-CZ" sz="1600">
                <a:solidFill>
                  <a:schemeClr val="bg1"/>
                </a:solidFill>
                <a:latin typeface="Arial"/>
                <a:cs typeface="Arial"/>
              </a:rPr>
              <a:t> před datem předložení </a:t>
            </a:r>
            <a:r>
              <a:rPr lang="cs-CZ" sz="1600" err="1">
                <a:solidFill>
                  <a:schemeClr val="bg1"/>
                </a:solidFill>
                <a:latin typeface="Arial"/>
                <a:cs typeface="Arial"/>
              </a:rPr>
              <a:t>ŽoP</a:t>
            </a:r>
            <a:r>
              <a:rPr lang="cs-CZ" sz="1600">
                <a:solidFill>
                  <a:schemeClr val="bg1"/>
                </a:solidFill>
                <a:latin typeface="Arial"/>
                <a:cs typeface="Arial"/>
              </a:rPr>
              <a:t>, obdobně jako nyní etapa</a:t>
            </a:r>
          </a:p>
          <a:p>
            <a:pPr lvl="1" fontAlgn="base"/>
            <a:r>
              <a:rPr lang="cs-CZ" sz="1600">
                <a:solidFill>
                  <a:schemeClr val="bg1"/>
                </a:solidFill>
                <a:highlight>
                  <a:srgbClr val="FF00FF"/>
                </a:highlight>
                <a:latin typeface="Arial"/>
                <a:cs typeface="Arial"/>
              </a:rPr>
              <a:t>​</a:t>
            </a:r>
          </a:p>
          <a:p>
            <a:pPr lvl="1" fontAlgn="base"/>
            <a:endParaRPr lang="cs-CZ" sz="1600">
              <a:solidFill>
                <a:schemeClr val="bg1"/>
              </a:solidFill>
              <a:highlight>
                <a:srgbClr val="FF00FF"/>
              </a:highlight>
              <a:latin typeface="Arial" panose="020B0604020202020204" pitchFamily="34" charset="0"/>
            </a:endParaRPr>
          </a:p>
          <a:p>
            <a:pPr lvl="1" fontAlgn="base"/>
            <a:r>
              <a:rPr lang="cs-CZ" sz="1600" b="1">
                <a:solidFill>
                  <a:schemeClr val="bg1"/>
                </a:solidFill>
                <a:latin typeface="Arial"/>
                <a:cs typeface="Arial"/>
              </a:rPr>
              <a:t>Platforma BIM na sdílení rozpočtů</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Prostředí s on-line aplikacemi pro odhadování ceny stavby, projektování, oceňování, průběh stavby </a:t>
            </a:r>
            <a:r>
              <a:rPr lang="cs-CZ" sz="1600">
                <a:solidFill>
                  <a:srgbClr val="000000"/>
                </a:solidFill>
                <a:latin typeface="Calibri"/>
                <a:ea typeface="Calibri"/>
                <a:cs typeface="Calibri"/>
              </a:rPr>
              <a:t>​</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Sdílení informací a dokumentů týkajících se rozpočtů v online prostředí</a:t>
            </a:r>
          </a:p>
          <a:p>
            <a:pPr marL="1085850" lvl="2" indent="-171450" fontAlgn="base">
              <a:lnSpc>
                <a:spcPts val="2000"/>
              </a:lnSpc>
              <a:buFont typeface="Arial" panose="020B0604020202020204" pitchFamily="34" charset="0"/>
              <a:buChar char="•"/>
            </a:pPr>
            <a:r>
              <a:rPr lang="cs-CZ" sz="1600">
                <a:solidFill>
                  <a:schemeClr val="bg1"/>
                </a:solidFill>
                <a:latin typeface="Arial"/>
                <a:cs typeface="Arial"/>
              </a:rPr>
              <a:t>Export do potřebných formátů</a:t>
            </a:r>
          </a:p>
          <a:p>
            <a:pPr algn="l" rtl="0" fontAlgn="base">
              <a:buFont typeface="Arial" panose="020B0604020202020204" pitchFamily="34" charset="0"/>
              <a:buChar char="•"/>
            </a:pP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67433" y="1890642"/>
            <a:ext cx="6009134" cy="4088299"/>
          </a:xfrm>
          <a:prstGeom prst="rect">
            <a:avLst/>
          </a:prstGeom>
          <a:noFill/>
        </p:spPr>
        <p:txBody>
          <a:bodyPr wrap="square" lIns="91440" tIns="45720" rIns="91440" bIns="45720" anchor="t">
            <a:spAutoFit/>
          </a:bodyPr>
          <a:lstStyle/>
          <a:p>
            <a:pPr algn="l" fontAlgn="base"/>
            <a:r>
              <a:rPr lang="cs-CZ" b="1" u="sng">
                <a:solidFill>
                  <a:schemeClr val="bg1"/>
                </a:solidFill>
              </a:rPr>
              <a:t>Integrované projekty</a:t>
            </a:r>
            <a:r>
              <a:rPr lang="en-US" b="1" u="sng">
                <a:solidFill>
                  <a:schemeClr val="bg1"/>
                </a:solidFill>
              </a:rPr>
              <a:t>​</a:t>
            </a:r>
            <a:endParaRPr lang="cs-CZ" b="1" u="sng">
              <a:solidFill>
                <a:schemeClr val="bg1"/>
              </a:solidFill>
            </a:endParaRPr>
          </a:p>
          <a:p>
            <a:pPr algn="l" fontAlgn="base"/>
            <a:endParaRPr lang="en-US" b="1">
              <a:solidFill>
                <a:schemeClr val="bg1"/>
              </a:solidFill>
            </a:endParaRPr>
          </a:p>
          <a:p>
            <a:pPr marL="628650" lvl="1" indent="-171450" fontAlgn="base">
              <a:lnSpc>
                <a:spcPts val="2400"/>
              </a:lnSpc>
              <a:buFont typeface="Arial" panose="020B0604020202020204" pitchFamily="34" charset="0"/>
              <a:buChar char="•"/>
            </a:pPr>
            <a:r>
              <a:rPr lang="cs-CZ">
                <a:solidFill>
                  <a:schemeClr val="bg1"/>
                </a:solidFill>
              </a:rPr>
              <a:t>CLLD - míra spolufinancování zachována na úrovni 95 % dotace</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Nebudou samostatné výzvy pro IN, pouze jedna ze strany ŘO IROP</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Součástí žádosti bude příloha, kde nositel IN potvrzuje soulad se strategií IN</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err="1">
                <a:solidFill>
                  <a:schemeClr val="bg1"/>
                </a:solidFill>
              </a:rPr>
              <a:t>Připodepisování</a:t>
            </a:r>
            <a:r>
              <a:rPr lang="cs-CZ">
                <a:solidFill>
                  <a:schemeClr val="bg1"/>
                </a:solidFill>
              </a:rPr>
              <a:t> žádosti ze strany nositele IN (vybrané </a:t>
            </a:r>
            <a:r>
              <a:rPr lang="cs-CZ" err="1">
                <a:solidFill>
                  <a:schemeClr val="bg1"/>
                </a:solidFill>
              </a:rPr>
              <a:t>ŽoZ</a:t>
            </a:r>
            <a:r>
              <a:rPr lang="cs-CZ">
                <a:solidFill>
                  <a:schemeClr val="bg1"/>
                </a:solidFill>
              </a:rPr>
              <a:t>)</a:t>
            </a:r>
            <a:r>
              <a:rPr lang="en-US">
                <a:solidFill>
                  <a:schemeClr val="bg1"/>
                </a:solidFill>
              </a:rPr>
              <a:t>​</a:t>
            </a:r>
            <a:endParaRPr lang="en-US">
              <a:solidFill>
                <a:schemeClr val="bg1"/>
              </a:solidFill>
              <a:cs typeface="Arial"/>
            </a:endParaRPr>
          </a:p>
          <a:p>
            <a:pPr marL="628650" lvl="1" indent="-171450" fontAlgn="base">
              <a:lnSpc>
                <a:spcPts val="2400"/>
              </a:lnSpc>
              <a:buFont typeface="Arial" panose="020B0604020202020204" pitchFamily="34" charset="0"/>
              <a:buChar char="•"/>
            </a:pPr>
            <a:r>
              <a:rPr lang="cs-CZ">
                <a:solidFill>
                  <a:schemeClr val="bg1"/>
                </a:solidFill>
              </a:rPr>
              <a:t>(Ne)možnost podávat totožné projekty do individuálních výzev i do IN​</a:t>
            </a:r>
            <a:endParaRPr lang="cs-CZ">
              <a:solidFill>
                <a:schemeClr val="bg1"/>
              </a:solidFill>
              <a:cs typeface="Aria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281953" y="1862278"/>
            <a:ext cx="6920753" cy="3780522"/>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Přihlašování​</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Již nyní lze vyzkoušet na </a:t>
            </a:r>
            <a:r>
              <a:rPr lang="cs-CZ" b="1">
                <a:solidFill>
                  <a:schemeClr val="bg1"/>
                </a:solidFill>
                <a:hlinkClick r:id="rId2">
                  <a:extLst>
                    <a:ext uri="{A12FA001-AC4F-418D-AE19-62706E023703}">
                      <ahyp:hlinkClr xmlns:ahyp="http://schemas.microsoft.com/office/drawing/2018/hyperlinkcolor" val="tx"/>
                    </a:ext>
                  </a:extLst>
                </a:hlinkClick>
              </a:rPr>
              <a:t>https://iskp21.mssf.cz/</a:t>
            </a:r>
            <a:endParaRPr lang="cs-CZ" b="1">
              <a:solidFill>
                <a:schemeClr val="bg1"/>
              </a:solidFill>
            </a:endParaRPr>
          </a:p>
          <a:p>
            <a:pPr marL="1085850" lvl="2" indent="-171450" fontAlgn="base">
              <a:buFont typeface="Arial" panose="020B0604020202020204" pitchFamily="34" charset="0"/>
              <a:buChar char="•"/>
            </a:pPr>
            <a:r>
              <a:rPr lang="cs-CZ">
                <a:solidFill>
                  <a:schemeClr val="bg1"/>
                </a:solidFill>
              </a:rPr>
              <a:t>Doporučujeme registraci přes  NIA - Národní </a:t>
            </a:r>
            <a:r>
              <a:rPr lang="cs-CZ" err="1">
                <a:solidFill>
                  <a:schemeClr val="bg1"/>
                </a:solidFill>
              </a:rPr>
              <a:t>identitní</a:t>
            </a:r>
            <a:r>
              <a:rPr lang="cs-CZ">
                <a:solidFill>
                  <a:schemeClr val="bg1"/>
                </a:solidFill>
              </a:rPr>
              <a:t> autoritou (e-občanka, bankovní identita); přihlašování přes ADFS (heslo) se bude výhledově rušit</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Součástí FAQ je návod, jak se přihlásit</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Nastavení přístupových práv do ISKP21+  </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Upřesněno v OPPŽP (kapitola 2.5)</a:t>
            </a:r>
            <a:endParaRPr lang="cs-CZ">
              <a:solidFill>
                <a:schemeClr val="bg1"/>
              </a:solidFill>
              <a:cs typeface="Arial"/>
            </a:endParaRPr>
          </a:p>
          <a:p>
            <a:pPr lvl="2" fontAlgn="base"/>
            <a:endParaRPr lang="en-US">
              <a:solidFill>
                <a:schemeClr val="bg1"/>
              </a:solidFill>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87506" y="1629196"/>
            <a:ext cx="7395882" cy="4888518"/>
          </a:xfrm>
          <a:prstGeom prst="rect">
            <a:avLst/>
          </a:prstGeom>
          <a:noFill/>
        </p:spPr>
        <p:txBody>
          <a:bodyPr wrap="square" lIns="91440" tIns="45720" rIns="91440" bIns="45720" anchor="t">
            <a:spAutoFit/>
          </a:bodyPr>
          <a:lstStyle/>
          <a:p>
            <a:pPr fontAlgn="base"/>
            <a:r>
              <a:rPr lang="cs-CZ" b="1" u="sng">
                <a:solidFill>
                  <a:schemeClr val="bg1"/>
                </a:solidFill>
              </a:rPr>
              <a:t>Monitorovací systém 2021+</a:t>
            </a:r>
            <a:r>
              <a:rPr lang="en-US" b="1" u="sng">
                <a:solidFill>
                  <a:schemeClr val="bg1"/>
                </a:solidFill>
              </a:rPr>
              <a:t>​</a:t>
            </a:r>
            <a:endParaRPr lang="cs-CZ" b="1" u="sng">
              <a:solidFill>
                <a:schemeClr val="bg1"/>
              </a:solidFill>
            </a:endParaRPr>
          </a:p>
          <a:p>
            <a:pPr fontAlgn="base"/>
            <a:endParaRPr lang="en-US" b="1">
              <a:solidFill>
                <a:schemeClr val="bg1"/>
              </a:solidFill>
            </a:endParaRPr>
          </a:p>
          <a:p>
            <a:pPr lvl="1" fontAlgn="base"/>
            <a:r>
              <a:rPr lang="cs-CZ" b="1">
                <a:solidFill>
                  <a:schemeClr val="bg1"/>
                </a:solidFill>
              </a:rPr>
              <a:t>Samostatný modul VZ​</a:t>
            </a:r>
            <a:endParaRPr lang="cs-CZ" b="1">
              <a:solidFill>
                <a:schemeClr val="bg1"/>
              </a:solidFill>
              <a:cs typeface="Arial"/>
            </a:endParaRPr>
          </a:p>
          <a:p>
            <a:pPr marL="1085850" lvl="2" indent="-171450" fontAlgn="base">
              <a:buFont typeface="Arial" panose="020B0604020202020204" pitchFamily="34" charset="0"/>
              <a:buChar char="•"/>
            </a:pPr>
            <a:r>
              <a:rPr lang="cs-CZ">
                <a:solidFill>
                  <a:schemeClr val="bg1"/>
                </a:solidFill>
              </a:rPr>
              <a:t>Na jednu VZ je možné navázat více projektů, tj. údaje k VZ vyplňuje a dokumentaci dokládá příjemce pouze jednou, a to i napříč jednotlivými OP</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Z pohledu žadatele/ příjemce nedochází k výrazným změnám ve vyplňování VZ</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Postupy budou uvedeny ve speciální příručce </a:t>
            </a:r>
            <a:endParaRPr lang="cs-CZ">
              <a:solidFill>
                <a:schemeClr val="bg1"/>
              </a:solidFill>
              <a:cs typeface="Arial"/>
            </a:endParaRPr>
          </a:p>
          <a:p>
            <a:pPr lvl="2" fontAlgn="base"/>
            <a:endParaRPr lang="cs-CZ">
              <a:solidFill>
                <a:schemeClr val="bg1"/>
              </a:solidFill>
            </a:endParaRPr>
          </a:p>
          <a:p>
            <a:pPr lvl="1" fontAlgn="base"/>
            <a:r>
              <a:rPr lang="cs-CZ" b="1">
                <a:solidFill>
                  <a:schemeClr val="bg1"/>
                </a:solidFill>
              </a:rPr>
              <a:t>Hlavní manažer projektu</a:t>
            </a:r>
          </a:p>
          <a:p>
            <a:pPr marL="1085850" lvl="2" indent="-171450" fontAlgn="base">
              <a:buFont typeface="Arial" panose="020B0604020202020204" pitchFamily="34" charset="0"/>
              <a:buChar char="•"/>
            </a:pPr>
            <a:r>
              <a:rPr lang="cs-CZ">
                <a:solidFill>
                  <a:schemeClr val="bg1"/>
                </a:solidFill>
              </a:rPr>
              <a:t>V rámci Centra určen jeden pracovník, který bude pro žadatele/ příjemce představovat hlavní kontaktní osobu</a:t>
            </a:r>
            <a:endParaRPr lang="cs-CZ">
              <a:solidFill>
                <a:schemeClr val="bg1"/>
              </a:solidFill>
              <a:cs typeface="Arial"/>
            </a:endParaRPr>
          </a:p>
          <a:p>
            <a:pPr marL="1085850" lvl="2" indent="-171450" fontAlgn="base">
              <a:buFont typeface="Arial" panose="020B0604020202020204" pitchFamily="34" charset="0"/>
              <a:buChar char="•"/>
            </a:pPr>
            <a:r>
              <a:rPr lang="cs-CZ">
                <a:solidFill>
                  <a:schemeClr val="bg1"/>
                </a:solidFill>
              </a:rPr>
              <a:t>Tento pracovník se bude zobrazovat v ISKP, na k tomu určené záložce</a:t>
            </a:r>
            <a:endParaRPr lang="cs-CZ">
              <a:solidFill>
                <a:schemeClr val="bg1"/>
              </a:solidFill>
              <a:cs typeface="Arial"/>
            </a:endParaRPr>
          </a:p>
          <a:p>
            <a:pPr algn="l" rtl="0" fontAlgn="base">
              <a:buFont typeface="Arial" panose="020B0604020202020204" pitchFamily="34" charset="0"/>
              <a:buChar char="•"/>
            </a:pPr>
            <a:endParaRPr lang="en-US">
              <a:solidFill>
                <a:schemeClr val="bg1"/>
              </a:solidFill>
            </a:endParaRPr>
          </a:p>
          <a:p>
            <a:pPr lvl="1">
              <a:lnSpc>
                <a:spcPct val="150000"/>
              </a:lnSpc>
              <a:buClr>
                <a:srgbClr val="1D70B8"/>
              </a:buClr>
            </a:pPr>
            <a:endParaRPr lang="cs-CZ">
              <a:solidFill>
                <a:schemeClr val="bg1"/>
              </a:solidFill>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Změny v administraci projektů</a:t>
            </a:r>
          </a:p>
          <a:p>
            <a:pPr algn="ctr" defTabSz="914400">
              <a:buClr>
                <a:srgbClr val="000000"/>
              </a:buClr>
            </a:pPr>
            <a:r>
              <a:rPr lang="cs-CZ" sz="3200" b="1" kern="0">
                <a:solidFill>
                  <a:schemeClr val="bg1"/>
                </a:solidFill>
                <a:cs typeface="Arial" panose="020B0604020202020204" pitchFamily="34" charset="0"/>
                <a:sym typeface="Arial"/>
              </a:rPr>
              <a:t>Co bude nového?</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06185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2"/>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720990"/>
          </a:xfrm>
          <a:prstGeom prst="rect">
            <a:avLst/>
          </a:prstGeom>
        </p:spPr>
        <p:txBody>
          <a:bodyPr lIns="91440" tIns="45720" rIns="91440" bIns="45720" anchor="t">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a:cs typeface="Arial"/>
              </a:rPr>
              <a:t>PROGRAM</a:t>
            </a:r>
            <a:r>
              <a:rPr lang="cs-CZ" sz="5000" dirty="0">
                <a:solidFill>
                  <a:schemeClr val="bg1"/>
                </a:solidFill>
                <a:latin typeface="Arial"/>
                <a:cs typeface="Arial"/>
              </a:rPr>
              <a:t> </a:t>
            </a:r>
            <a:endParaRPr lang="cs-CZ" sz="5000" dirty="0">
              <a:solidFill>
                <a:schemeClr val="bg1"/>
              </a:solidFill>
              <a:latin typeface="Arial" panose="020B0604020202020204" pitchFamily="34" charset="0"/>
              <a:cs typeface="Arial" panose="020B0604020202020204" pitchFamily="34" charset="0"/>
            </a:endParaRPr>
          </a:p>
          <a:p>
            <a:pPr marL="0" indent="0">
              <a:lnSpc>
                <a:spcPct val="150000"/>
              </a:lnSpc>
              <a:buNone/>
            </a:pPr>
            <a:endParaRPr lang="cs-CZ" sz="1600" b="1" dirty="0">
              <a:solidFill>
                <a:schemeClr val="bg1"/>
              </a:solidFill>
            </a:endParaRPr>
          </a:p>
          <a:p>
            <a:pPr marL="0" indent="0">
              <a:lnSpc>
                <a:spcPct val="150000"/>
              </a:lnSpc>
              <a:buNone/>
            </a:pPr>
            <a:r>
              <a:rPr lang="cs-CZ" sz="1600" b="1" dirty="0">
                <a:solidFill>
                  <a:schemeClr val="bg1"/>
                </a:solidFill>
              </a:rPr>
              <a:t>09:00 – 09:30	</a:t>
            </a:r>
            <a:r>
              <a:rPr lang="cs-CZ" sz="1600" dirty="0">
                <a:solidFill>
                  <a:schemeClr val="bg1"/>
                </a:solidFill>
              </a:rPr>
              <a:t>Registrace účastníků</a:t>
            </a:r>
            <a:endParaRPr lang="cs-CZ" sz="1600" dirty="0">
              <a:solidFill>
                <a:schemeClr val="bg1"/>
              </a:solidFill>
              <a:cs typeface="Arial"/>
            </a:endParaRPr>
          </a:p>
          <a:p>
            <a:pPr marL="0" indent="0">
              <a:lnSpc>
                <a:spcPct val="150000"/>
              </a:lnSpc>
              <a:buNone/>
            </a:pPr>
            <a:r>
              <a:rPr lang="cs-CZ" sz="1600" b="1" dirty="0">
                <a:solidFill>
                  <a:schemeClr val="bg1"/>
                </a:solidFill>
              </a:rPr>
              <a:t>09:30 – 09:35	</a:t>
            </a:r>
            <a:r>
              <a:rPr lang="cs-CZ" sz="1600" dirty="0">
                <a:solidFill>
                  <a:schemeClr val="bg1"/>
                </a:solidFill>
              </a:rPr>
              <a:t>Zahájení konference – úvodní slovo</a:t>
            </a:r>
            <a:endParaRPr lang="cs-CZ" sz="1600" dirty="0">
              <a:solidFill>
                <a:schemeClr val="bg1"/>
              </a:solidFill>
              <a:cs typeface="Arial"/>
            </a:endParaRPr>
          </a:p>
          <a:p>
            <a:pPr>
              <a:lnSpc>
                <a:spcPct val="150000"/>
              </a:lnSpc>
            </a:pPr>
            <a:r>
              <a:rPr lang="cs-CZ" sz="1600" b="1" dirty="0">
                <a:solidFill>
                  <a:schemeClr val="bg1"/>
                </a:solidFill>
              </a:rPr>
              <a:t>09:35 – 10:00	Metodické změny v </a:t>
            </a:r>
            <a:r>
              <a:rPr lang="cs-CZ" sz="1600" dirty="0">
                <a:solidFill>
                  <a:schemeClr val="bg1"/>
                </a:solidFill>
              </a:rPr>
              <a:t>IROP 2021 - 2027 </a:t>
            </a:r>
            <a:endParaRPr lang="cs-CZ" sz="1600" dirty="0">
              <a:solidFill>
                <a:schemeClr val="bg1"/>
              </a:solidFill>
              <a:cs typeface="Arial"/>
            </a:endParaRPr>
          </a:p>
          <a:p>
            <a:pPr marL="0" indent="0">
              <a:lnSpc>
                <a:spcPct val="150000"/>
              </a:lnSpc>
              <a:buNone/>
            </a:pPr>
            <a:r>
              <a:rPr lang="cs-CZ" sz="1600" b="1" dirty="0">
                <a:solidFill>
                  <a:schemeClr val="bg1"/>
                </a:solidFill>
              </a:rPr>
              <a:t>10:00 – 11:00	Oblasti podpory v IROP 2021-2027 (1. část)</a:t>
            </a:r>
            <a:endParaRPr lang="cs-CZ" sz="1600" dirty="0">
              <a:solidFill>
                <a:schemeClr val="bg1"/>
              </a:solidFill>
              <a:cs typeface="Arial"/>
            </a:endParaRPr>
          </a:p>
          <a:p>
            <a:pPr>
              <a:lnSpc>
                <a:spcPct val="150000"/>
              </a:lnSpc>
            </a:pPr>
            <a:r>
              <a:rPr lang="cs-CZ" sz="1600" b="1" dirty="0">
                <a:solidFill>
                  <a:schemeClr val="bg1"/>
                </a:solidFill>
              </a:rPr>
              <a:t>11:00 – 11:30</a:t>
            </a:r>
            <a:r>
              <a:rPr lang="cs-CZ" sz="1600" dirty="0">
                <a:solidFill>
                  <a:schemeClr val="bg1"/>
                </a:solidFill>
              </a:rPr>
              <a:t>	Přestávka </a:t>
            </a:r>
            <a:endParaRPr lang="cs-CZ" sz="1600" dirty="0">
              <a:solidFill>
                <a:schemeClr val="bg1"/>
              </a:solidFill>
              <a:cs typeface="Arial"/>
            </a:endParaRPr>
          </a:p>
          <a:p>
            <a:pPr>
              <a:lnSpc>
                <a:spcPct val="150000"/>
              </a:lnSpc>
            </a:pPr>
            <a:r>
              <a:rPr lang="cs-CZ" sz="1600" dirty="0">
                <a:solidFill>
                  <a:schemeClr val="bg1"/>
                </a:solidFill>
                <a:ea typeface="+mj-lt"/>
                <a:cs typeface="+mj-lt"/>
              </a:rPr>
              <a:t>11:30 – 12:00 Oblasti podpory v IROP 2021-2027 (2. část)</a:t>
            </a:r>
            <a:endParaRPr lang="cs-CZ" dirty="0">
              <a:solidFill>
                <a:schemeClr val="bg1"/>
              </a:solidFill>
              <a:cs typeface="Arial"/>
            </a:endParaRPr>
          </a:p>
          <a:p>
            <a:pPr>
              <a:lnSpc>
                <a:spcPct val="150000"/>
              </a:lnSpc>
            </a:pPr>
            <a:r>
              <a:rPr lang="cs-CZ" sz="1600" b="1" dirty="0">
                <a:solidFill>
                  <a:schemeClr val="bg1"/>
                </a:solidFill>
              </a:rPr>
              <a:t>12:00 – 12:30 Vystoupení zástupce Pardubického kraje</a:t>
            </a:r>
            <a:r>
              <a:rPr lang="cs-CZ" sz="1600" dirty="0">
                <a:solidFill>
                  <a:schemeClr val="bg1"/>
                </a:solidFill>
              </a:rPr>
              <a:t> </a:t>
            </a:r>
            <a:endParaRPr lang="cs-CZ" sz="1600" dirty="0">
              <a:solidFill>
                <a:schemeClr val="bg1"/>
              </a:solidFill>
              <a:cs typeface="Arial"/>
            </a:endParaRPr>
          </a:p>
          <a:p>
            <a:pPr marL="0" indent="0">
              <a:lnSpc>
                <a:spcPct val="150000"/>
              </a:lnSpc>
              <a:buNone/>
            </a:pPr>
            <a:r>
              <a:rPr lang="cs-CZ" sz="1600" b="1" dirty="0">
                <a:solidFill>
                  <a:schemeClr val="bg1"/>
                </a:solidFill>
              </a:rPr>
              <a:t>12:30 – 13:00 </a:t>
            </a:r>
            <a:r>
              <a:rPr lang="cs-CZ" sz="1600" dirty="0">
                <a:solidFill>
                  <a:schemeClr val="bg1"/>
                </a:solidFill>
              </a:rPr>
              <a:t>Představení konzultačního servisu Centra pro regionální rozvoj</a:t>
            </a:r>
            <a:endParaRPr lang="cs-CZ" sz="1600" dirty="0">
              <a:solidFill>
                <a:schemeClr val="bg1"/>
              </a:solidFill>
              <a:cs typeface="Arial"/>
            </a:endParaRPr>
          </a:p>
          <a:p>
            <a:pPr>
              <a:lnSpc>
                <a:spcPct val="150000"/>
              </a:lnSpc>
            </a:pPr>
            <a:r>
              <a:rPr lang="cs-CZ" sz="1600" b="1" dirty="0">
                <a:solidFill>
                  <a:schemeClr val="bg1"/>
                </a:solidFill>
              </a:rPr>
              <a:t>13:00 – 14:00 </a:t>
            </a:r>
            <a:r>
              <a:rPr lang="cs-CZ" sz="1600" dirty="0">
                <a:solidFill>
                  <a:schemeClr val="bg1"/>
                </a:solidFill>
              </a:rPr>
              <a:t>Přestávka / individuální konzultace </a:t>
            </a:r>
            <a:endParaRPr lang="cs-CZ" sz="1600" dirty="0">
              <a:solidFill>
                <a:schemeClr val="bg1"/>
              </a:solidFill>
              <a:cs typeface="Arial"/>
            </a:endParaRPr>
          </a:p>
          <a:p>
            <a:pPr algn="ctr"/>
            <a:endParaRPr lang="cs-CZ"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83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48250" y="1597794"/>
            <a:ext cx="7593104" cy="4211922"/>
          </a:xfrm>
          <a:prstGeom prst="rect">
            <a:avLst/>
          </a:prstGeom>
          <a:noFill/>
        </p:spPr>
        <p:txBody>
          <a:bodyPr wrap="square">
            <a:spAutoFit/>
          </a:bodyPr>
          <a:lstStyle/>
          <a:p>
            <a:pPr fontAlgn="base"/>
            <a:r>
              <a:rPr lang="cs-CZ" sz="1600" b="1">
                <a:solidFill>
                  <a:schemeClr val="bg1"/>
                </a:solidFill>
              </a:rPr>
              <a:t>Plné moci</a:t>
            </a:r>
          </a:p>
          <a:p>
            <a:pPr fontAlgn="base"/>
            <a:endParaRPr lang="en-US" sz="1600" b="1">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V případě, že žádost o podporu za žadatele bude zpracovávat externí subjekt, doporučujeme žadateli, aby měl k žádosti o podporu přidělen </a:t>
            </a:r>
            <a:r>
              <a:rPr lang="cs-CZ" sz="1600" b="1">
                <a:solidFill>
                  <a:schemeClr val="bg1"/>
                </a:solidFill>
              </a:rPr>
              <a:t>přístup s rolí správce přístupů</a:t>
            </a:r>
          </a:p>
          <a:p>
            <a:pPr marL="171450" indent="-171450" fontAlgn="base">
              <a:lnSpc>
                <a:spcPts val="2000"/>
              </a:lnSpc>
              <a:buFont typeface="Arial" panose="020B0604020202020204" pitchFamily="34" charset="0"/>
              <a:buChar char="•"/>
            </a:pPr>
            <a:r>
              <a:rPr lang="cs-CZ" sz="1600">
                <a:solidFill>
                  <a:schemeClr val="bg1"/>
                </a:solidFill>
              </a:rPr>
              <a:t>Externí subjekt by měl mít </a:t>
            </a:r>
            <a:r>
              <a:rPr lang="cs-CZ" sz="1600" b="1">
                <a:solidFill>
                  <a:schemeClr val="bg1"/>
                </a:solidFill>
              </a:rPr>
              <a:t>roli zástupce správce přístupů</a:t>
            </a:r>
          </a:p>
          <a:p>
            <a:pPr marL="171450" indent="-171450" fontAlgn="base">
              <a:lnSpc>
                <a:spcPts val="2000"/>
              </a:lnSpc>
              <a:buFont typeface="Arial" panose="020B0604020202020204" pitchFamily="34" charset="0"/>
              <a:buChar char="•"/>
            </a:pPr>
            <a:r>
              <a:rPr lang="cs-CZ" sz="1600">
                <a:solidFill>
                  <a:schemeClr val="bg1"/>
                </a:solidFill>
              </a:rPr>
              <a:t>Pokud si žadatel neponechá roli správce přístupů, a externí subjekt nebude spolupracovat, může se stát, že se žadatel </a:t>
            </a:r>
            <a:r>
              <a:rPr lang="cs-CZ" sz="1600" b="1">
                <a:solidFill>
                  <a:schemeClr val="bg1"/>
                </a:solidFill>
              </a:rPr>
              <a:t>ztratí přístup ke svému projektu v MS2021+</a:t>
            </a:r>
          </a:p>
          <a:p>
            <a:pPr algn="l" rtl="0" fontAlgn="base"/>
            <a:endParaRPr lang="cs-CZ" sz="1600" b="1">
              <a:solidFill>
                <a:schemeClr val="bg1"/>
              </a:solidFill>
            </a:endParaRPr>
          </a:p>
          <a:p>
            <a:pPr fontAlgn="base"/>
            <a:r>
              <a:rPr lang="cs-CZ" sz="1600" b="1">
                <a:solidFill>
                  <a:schemeClr val="bg1"/>
                </a:solidFill>
              </a:rPr>
              <a:t>Modul veřejné zakázky</a:t>
            </a:r>
          </a:p>
          <a:p>
            <a:pPr fontAlgn="base"/>
            <a:endParaRPr lang="cs-CZ" sz="1600">
              <a:solidFill>
                <a:schemeClr val="bg1"/>
              </a:solidFill>
            </a:endParaRPr>
          </a:p>
          <a:p>
            <a:pPr marL="171450" indent="-171450" fontAlgn="base">
              <a:lnSpc>
                <a:spcPts val="2000"/>
              </a:lnSpc>
              <a:buFont typeface="Arial" panose="020B0604020202020204" pitchFamily="34" charset="0"/>
              <a:buChar char="•"/>
            </a:pPr>
            <a:r>
              <a:rPr lang="cs-CZ" sz="1600">
                <a:solidFill>
                  <a:schemeClr val="bg1"/>
                </a:solidFill>
              </a:rPr>
              <a:t>Lze určit, kteří uživatelé mají k zakázce právo editora a kteří čtenáře</a:t>
            </a:r>
          </a:p>
          <a:p>
            <a:pPr marL="171450" indent="-171450" fontAlgn="base">
              <a:lnSpc>
                <a:spcPts val="2000"/>
              </a:lnSpc>
              <a:buFont typeface="Arial" panose="020B0604020202020204" pitchFamily="34" charset="0"/>
              <a:buChar char="•"/>
            </a:pPr>
            <a:r>
              <a:rPr lang="cs-CZ" sz="1600">
                <a:solidFill>
                  <a:schemeClr val="bg1"/>
                </a:solidFill>
              </a:rPr>
              <a:t>Komunikace ve vztahu k doložení dokumentace k VZ bude vedena prostřednictvím těchto osob</a:t>
            </a:r>
            <a:endParaRPr lang="en-US" sz="1600">
              <a:solidFill>
                <a:schemeClr val="bg1"/>
              </a:solidFill>
              <a:latin typeface="Arial" panose="020B0604020202020204" pitchFamily="34" charset="0"/>
            </a:endParaRPr>
          </a:p>
          <a:p>
            <a:pPr lvl="1">
              <a:lnSpc>
                <a:spcPct val="150000"/>
              </a:lnSpc>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322729" y="1281624"/>
            <a:ext cx="8318625" cy="5093702"/>
          </a:xfrm>
          <a:prstGeom prst="rect">
            <a:avLst/>
          </a:prstGeom>
          <a:noFill/>
        </p:spPr>
        <p:txBody>
          <a:bodyPr wrap="square" lIns="91440" tIns="45720" rIns="91440" bIns="45720" anchor="t">
            <a:spAutoFit/>
          </a:bodyPr>
          <a:lstStyle/>
          <a:p>
            <a:pPr marL="285750" indent="-285750">
              <a:buClr>
                <a:schemeClr val="bg1"/>
              </a:buClr>
              <a:buFont typeface="Arial" panose="020B0604020202020204" pitchFamily="34" charset="0"/>
              <a:buChar char="•"/>
            </a:pPr>
            <a:r>
              <a:rPr lang="cs-CZ" sz="1600">
                <a:solidFill>
                  <a:schemeClr val="bg1"/>
                </a:solidFill>
                <a:latin typeface="Arial"/>
                <a:cs typeface="Arial"/>
              </a:rPr>
              <a:t>Téměř polovina alokace IROP je rezervovaná a jistá pro vybraná území/nástroje </a:t>
            </a:r>
            <a:br>
              <a:rPr lang="cs-CZ" sz="1600">
                <a:latin typeface="Arial" panose="020B0604020202020204" pitchFamily="34" charset="0"/>
                <a:cs typeface="Arial" panose="020B0604020202020204" pitchFamily="34" charset="0"/>
              </a:rPr>
            </a:br>
            <a:r>
              <a:rPr lang="cs-CZ" sz="1600">
                <a:solidFill>
                  <a:schemeClr val="bg1"/>
                </a:solidFill>
                <a:latin typeface="Arial"/>
                <a:cs typeface="Arial"/>
              </a:rPr>
              <a:t>(z celkové alokace IROP pro všechny KR, včetně TP)</a:t>
            </a:r>
          </a:p>
          <a:p>
            <a:pPr>
              <a:buClr>
                <a:schemeClr val="bg1"/>
              </a:buClr>
            </a:pPr>
            <a:endParaRPr lang="cs-CZ" sz="1600">
              <a:solidFill>
                <a:schemeClr val="bg1"/>
              </a:solidFill>
              <a:latin typeface="Arial" panose="020B0604020202020204" pitchFamily="34" charset="0"/>
              <a:cs typeface="Arial" panose="020B0604020202020204" pitchFamily="34" charset="0"/>
            </a:endParaRPr>
          </a:p>
          <a:p>
            <a:pPr lvl="1">
              <a:buClr>
                <a:srgbClr val="1D70B8"/>
              </a:buClr>
            </a:pPr>
            <a:r>
              <a:rPr lang="cs-CZ" sz="1600">
                <a:solidFill>
                  <a:schemeClr val="bg1"/>
                </a:solidFill>
                <a:latin typeface="Arial"/>
                <a:cs typeface="Arial"/>
              </a:rPr>
              <a:t>ITI = 20,74 %</a:t>
            </a:r>
          </a:p>
          <a:p>
            <a:pPr lvl="1">
              <a:buClr>
                <a:srgbClr val="1D70B8"/>
              </a:buClr>
            </a:pPr>
            <a:r>
              <a:rPr lang="cs-CZ" sz="1600">
                <a:solidFill>
                  <a:schemeClr val="bg1"/>
                </a:solidFill>
                <a:latin typeface="Arial"/>
                <a:cs typeface="Arial"/>
              </a:rPr>
              <a:t>CLLD = 6,77 %</a:t>
            </a:r>
          </a:p>
          <a:p>
            <a:pPr lvl="1">
              <a:buClr>
                <a:srgbClr val="1D70B8"/>
              </a:buClr>
            </a:pPr>
            <a:r>
              <a:rPr lang="cs-CZ" sz="1600">
                <a:solidFill>
                  <a:schemeClr val="bg1"/>
                </a:solidFill>
                <a:latin typeface="Arial"/>
                <a:cs typeface="Arial"/>
              </a:rPr>
              <a:t>RAP = 15,97 %</a:t>
            </a:r>
          </a:p>
          <a:p>
            <a:pPr lvl="1">
              <a:buClr>
                <a:srgbClr val="1D70B8"/>
              </a:buClr>
            </a:pPr>
            <a:r>
              <a:rPr lang="cs-CZ" sz="1600" b="1">
                <a:solidFill>
                  <a:schemeClr val="bg1"/>
                </a:solidFill>
                <a:latin typeface="Arial"/>
                <a:cs typeface="Arial"/>
              </a:rPr>
              <a:t>					Celkově tedy 43,48 %</a:t>
            </a:r>
          </a:p>
          <a:p>
            <a:pPr lvl="1">
              <a:buClr>
                <a:srgbClr val="1D70B8"/>
              </a:buClr>
            </a:pPr>
            <a:endParaRPr lang="cs-CZ" sz="1600" b="1">
              <a:solidFill>
                <a:schemeClr val="bg1"/>
              </a:solidFill>
              <a:latin typeface="Arial" panose="020B0604020202020204" pitchFamily="34" charset="0"/>
              <a:cs typeface="Arial" panose="020B0604020202020204" pitchFamily="34" charset="0"/>
            </a:endParaRPr>
          </a:p>
          <a:p>
            <a:pPr lvl="1">
              <a:buClr>
                <a:srgbClr val="1D70B8"/>
              </a:buClr>
            </a:pPr>
            <a:r>
              <a:rPr lang="cs-CZ" sz="1600" b="1">
                <a:solidFill>
                  <a:schemeClr val="bg1"/>
                </a:solidFill>
                <a:latin typeface="Arial"/>
                <a:cs typeface="Arial"/>
              </a:rPr>
              <a:t>ITI – integrované teritoriální investice</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Pouze nástroj ITI (stávající IPRÚ v roli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ITI bude vykonávat pouze roli nositele, bez zapojení ZS ITI</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Vyčleněná alokace ve specifických cílech IROP</a:t>
            </a:r>
          </a:p>
          <a:p>
            <a:pPr marL="1257300" lvl="2" indent="-342900">
              <a:lnSpc>
                <a:spcPts val="2200"/>
              </a:lnSpc>
              <a:buClr>
                <a:schemeClr val="bg1"/>
              </a:buClr>
              <a:buFont typeface="Arial" panose="020B0604020202020204" pitchFamily="34" charset="0"/>
              <a:buChar char="•"/>
            </a:pPr>
            <a:r>
              <a:rPr lang="cs-CZ" sz="1600">
                <a:solidFill>
                  <a:schemeClr val="bg1"/>
                </a:solidFill>
                <a:latin typeface="Arial"/>
                <a:cs typeface="Arial"/>
              </a:rPr>
              <a:t>Výzvy ŘO IROP pro integrované projekty v 2. pol. 2022</a:t>
            </a:r>
          </a:p>
          <a:p>
            <a:pPr lvl="2">
              <a:buClr>
                <a:srgbClr val="1D70B8"/>
              </a:buClr>
            </a:pPr>
            <a:endParaRPr lang="cs-CZ" sz="160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415600" y="1902080"/>
            <a:ext cx="8138707" cy="3847207"/>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lvl="1">
              <a:buClr>
                <a:srgbClr val="1D70B8"/>
              </a:buClr>
            </a:pPr>
            <a:r>
              <a:rPr lang="cs-CZ" sz="1600" b="1">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Samostatný SC 5.1 IROP</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3742" y="1530683"/>
            <a:ext cx="8138708" cy="4283224"/>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marL="628650" lvl="1" indent="-285750">
              <a:lnSpc>
                <a:spcPts val="2500"/>
              </a:lnSpc>
              <a:buFont typeface="Arial" panose="020B0604020202020204" pitchFamily="34" charset="0"/>
              <a:buChar char="•"/>
            </a:pPr>
            <a:r>
              <a:rPr lang="cs-CZ" sz="1600">
                <a:solidFill>
                  <a:schemeClr val="bg1"/>
                </a:solidFill>
              </a:rPr>
              <a:t>Nástroj územní dimenze pro implementaci vybraných témat IROP</a:t>
            </a:r>
          </a:p>
          <a:p>
            <a:pPr marL="971550" lvl="2" indent="-285750">
              <a:lnSpc>
                <a:spcPts val="2500"/>
              </a:lnSpc>
              <a:buFont typeface="Courier New" panose="02070309020205020404" pitchFamily="49" charset="0"/>
              <a:buChar char="o"/>
            </a:pPr>
            <a:r>
              <a:rPr lang="cs-CZ" sz="1600">
                <a:solidFill>
                  <a:schemeClr val="bg1"/>
                </a:solidFill>
              </a:rPr>
              <a:t>školství (SŠ, SŠ/VOŠ, konzervatoře, poradny a speciální školy)</a:t>
            </a:r>
          </a:p>
          <a:p>
            <a:pPr marL="971550" lvl="2" indent="-285750">
              <a:lnSpc>
                <a:spcPts val="2500"/>
              </a:lnSpc>
              <a:buFont typeface="Courier New" panose="02070309020205020404" pitchFamily="49" charset="0"/>
              <a:buChar char="o"/>
            </a:pPr>
            <a:r>
              <a:rPr lang="cs-CZ" sz="1600">
                <a:solidFill>
                  <a:schemeClr val="bg1"/>
                </a:solidFill>
              </a:rPr>
              <a:t>silnice II. třídy</a:t>
            </a:r>
          </a:p>
          <a:p>
            <a:pPr marL="971550" lvl="2" indent="-285750">
              <a:lnSpc>
                <a:spcPts val="2500"/>
              </a:lnSpc>
              <a:buFont typeface="Courier New" panose="02070309020205020404" pitchFamily="49" charset="0"/>
              <a:buChar char="o"/>
            </a:pPr>
            <a:r>
              <a:rPr lang="cs-CZ" sz="1600">
                <a:solidFill>
                  <a:schemeClr val="bg1"/>
                </a:solidFill>
              </a:rPr>
              <a:t>deinstitucionalizace sociálních služeb</a:t>
            </a:r>
          </a:p>
          <a:p>
            <a:pPr marL="971550" lvl="2" indent="-285750">
              <a:lnSpc>
                <a:spcPts val="2500"/>
              </a:lnSpc>
              <a:buFont typeface="Courier New" panose="02070309020205020404" pitchFamily="49" charset="0"/>
              <a:buChar char="o"/>
            </a:pPr>
            <a:r>
              <a:rPr lang="cs-CZ" sz="1600">
                <a:solidFill>
                  <a:schemeClr val="bg1"/>
                </a:solidFill>
              </a:rPr>
              <a:t>zdravotnická záchranná služba</a:t>
            </a:r>
          </a:p>
          <a:p>
            <a:pPr marL="628650" lvl="1" indent="-285750">
              <a:lnSpc>
                <a:spcPts val="2500"/>
              </a:lnSpc>
              <a:buFont typeface="Arial" panose="020B0604020202020204" pitchFamily="34" charset="0"/>
              <a:buChar char="•"/>
            </a:pPr>
            <a:r>
              <a:rPr lang="cs-CZ" sz="1600">
                <a:solidFill>
                  <a:schemeClr val="bg1"/>
                </a:solidFill>
              </a:rPr>
              <a:t>Nástroj plnění cílů Strategie regionálního rozvoje ČR 2021+</a:t>
            </a:r>
          </a:p>
          <a:p>
            <a:pPr marL="628650" lvl="1" indent="-285750">
              <a:lnSpc>
                <a:spcPts val="2500"/>
              </a:lnSpc>
              <a:buFont typeface="Arial" panose="020B0604020202020204" pitchFamily="34" charset="0"/>
              <a:buChar char="•"/>
            </a:pPr>
            <a:r>
              <a:rPr lang="cs-CZ" sz="1600">
                <a:solidFill>
                  <a:schemeClr val="bg1"/>
                </a:solidFill>
              </a:rPr>
              <a:t>Nástroj pro vyvážený rozvoj v krajích </a:t>
            </a:r>
          </a:p>
          <a:p>
            <a:pPr marL="628650" lvl="1" indent="-285750">
              <a:lnSpc>
                <a:spcPts val="2500"/>
              </a:lnSpc>
              <a:buFont typeface="Arial" panose="020B0604020202020204" pitchFamily="34" charset="0"/>
              <a:buChar char="•"/>
            </a:pPr>
            <a:r>
              <a:rPr lang="cs-CZ" sz="1600">
                <a:solidFill>
                  <a:schemeClr val="bg1"/>
                </a:solidFill>
              </a:rPr>
              <a:t>RAP je schvalován platformou RSK </a:t>
            </a:r>
          </a:p>
          <a:p>
            <a:pPr marL="628650" lvl="1" indent="-285750">
              <a:lnSpc>
                <a:spcPts val="2500"/>
              </a:lnSpc>
              <a:buFont typeface="Arial" panose="020B0604020202020204" pitchFamily="34" charset="0"/>
              <a:buChar char="•"/>
            </a:pPr>
            <a:r>
              <a:rPr lang="cs-CZ" sz="1600">
                <a:solidFill>
                  <a:schemeClr val="bg1"/>
                </a:solidFill>
              </a:rPr>
              <a:t>Alokační klíče RAP tvoří AKČR a schvaluje Národní stále konference (NSK)</a:t>
            </a:r>
          </a:p>
          <a:p>
            <a:pPr marL="628650" lvl="1" indent="-285750">
              <a:lnSpc>
                <a:spcPts val="2500"/>
              </a:lnSpc>
              <a:buFont typeface="Arial" panose="020B0604020202020204" pitchFamily="34" charset="0"/>
              <a:buChar char="•"/>
            </a:pPr>
            <a:r>
              <a:rPr lang="cs-CZ" sz="1600">
                <a:solidFill>
                  <a:schemeClr val="bg1"/>
                </a:solidFill>
              </a:rPr>
              <a:t>Předpoklad vyhlašování prvních výzev IROP v červnu/druhé polovině roku 2022</a:t>
            </a:r>
          </a:p>
          <a:p>
            <a:pPr marL="342900" lvl="1"/>
            <a:endParaRPr lang="cs-CZ" sz="1600">
              <a:solidFill>
                <a:schemeClr val="bg1"/>
              </a:solidFill>
            </a:endParaRPr>
          </a:p>
          <a:p>
            <a:pPr marL="1257300" lvl="2" indent="-342900">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250179" cy="3411190"/>
          </a:xfrm>
          <a:prstGeom prst="rect">
            <a:avLst/>
          </a:prstGeom>
          <a:noFill/>
        </p:spPr>
        <p:txBody>
          <a:bodyPr wrap="square">
            <a:spAutoFit/>
          </a:bodyPr>
          <a:lstStyle/>
          <a:p>
            <a:pPr fontAlgn="base">
              <a:buFont typeface="Arial" panose="020B0604020202020204" pitchFamily="34" charset="0"/>
              <a:buChar char="•"/>
            </a:pPr>
            <a:endParaRPr lang="cs-CZ" sz="1600">
              <a:solidFill>
                <a:schemeClr val="bg1"/>
              </a:solidFill>
              <a:latin typeface="Arial" panose="020B0604020202020204" pitchFamily="34" charset="0"/>
            </a:endParaRPr>
          </a:p>
          <a:p>
            <a:pPr lvl="1">
              <a:buClr>
                <a:srgbClr val="1D70B8"/>
              </a:buClr>
            </a:pPr>
            <a:r>
              <a:rPr lang="cs-CZ" sz="1600" b="1">
                <a:solidFill>
                  <a:schemeClr val="bg1"/>
                </a:solidFill>
                <a:latin typeface="Arial" panose="020B0604020202020204" pitchFamily="34" charset="0"/>
                <a:cs typeface="Arial" panose="020B0604020202020204" pitchFamily="34" charset="0"/>
              </a:rPr>
              <a:t>KPSV 2021+</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Koordinovaný přístup k sociálnímu vyloučení 2021+</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Koordinuje Agentura pro sociální začleňování</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Zapojené programy - OPZ+, OP JAK, IROP</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IROP – sociální služby, sociální bydlení, základní školy</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nSpc>
                <a:spcPts val="2600"/>
              </a:lnSpc>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Opět vyčleněná alokace ve vyhlášených výzvách IROP</a:t>
            </a:r>
          </a:p>
          <a:p>
            <a:pPr marL="1257300" lvl="2" indent="-342900">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1011149" y="958157"/>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Oblasti podpory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49" y="4299969"/>
            <a:ext cx="7837590" cy="542925"/>
          </a:xfrm>
          <a:prstGeom prst="rect">
            <a:avLst/>
          </a:prstGeom>
        </p:spPr>
        <p:txBody>
          <a:bodyPr>
            <a:no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600">
                <a:solidFill>
                  <a:schemeClr val="bg1"/>
                </a:solidFill>
                <a:latin typeface="Arial" panose="020B0604020202020204" pitchFamily="34" charset="0"/>
                <a:cs typeface="Arial" panose="020B0604020202020204" pitchFamily="34" charset="0"/>
              </a:rPr>
              <a:t>Ing. Lenka Fodorová, ředitelka ÚO IROP Pardubického kraje</a:t>
            </a:r>
          </a:p>
          <a:p>
            <a:r>
              <a:rPr lang="cs-CZ" sz="1600">
                <a:solidFill>
                  <a:schemeClr val="bg1"/>
                </a:solidFill>
                <a:latin typeface="Arial" panose="020B0604020202020204" pitchFamily="34" charset="0"/>
                <a:cs typeface="Arial" panose="020B0604020202020204" pitchFamily="34" charset="0"/>
              </a:rPr>
              <a:t>Ing. Petra Havranová, Oddělení hodnocení a kontroly  ÚO IROP Pardubického kraje</a:t>
            </a:r>
          </a:p>
          <a:p>
            <a:r>
              <a:rPr lang="cs-CZ" sz="1600">
                <a:solidFill>
                  <a:schemeClr val="bg1"/>
                </a:solidFill>
                <a:latin typeface="Arial" panose="020B0604020202020204" pitchFamily="34" charset="0"/>
                <a:cs typeface="Arial" panose="020B0604020202020204" pitchFamily="34" charset="0"/>
              </a:rPr>
              <a:t>Ing. Aneta Machačná, Oddělení hodnocení a kontroly ÚO IROP Pardubického kraje</a:t>
            </a:r>
          </a:p>
          <a:p>
            <a:endParaRPr lang="cs-CZ" sz="1600">
              <a:solidFill>
                <a:schemeClr val="bg1"/>
              </a:solidFill>
              <a:latin typeface="Arial" panose="020B0604020202020204" pitchFamily="34" charset="0"/>
              <a:cs typeface="Arial" panose="020B0604020202020204" pitchFamily="34" charset="0"/>
            </a:endParaRPr>
          </a:p>
          <a:p>
            <a:endParaRPr lang="cs-CZ" sz="1600">
              <a:solidFill>
                <a:schemeClr val="bg1"/>
              </a:solidFill>
              <a:latin typeface="Arial" panose="020B0604020202020204" pitchFamily="34" charset="0"/>
              <a:cs typeface="Arial" panose="020B0604020202020204" pitchFamily="34" charset="0"/>
            </a:endParaRPr>
          </a:p>
          <a:p>
            <a:endParaRPr lang="en-US" sz="1600"/>
          </a:p>
        </p:txBody>
      </p:sp>
    </p:spTree>
    <p:extLst>
      <p:ext uri="{BB962C8B-B14F-4D97-AF65-F5344CB8AC3E}">
        <p14:creationId xmlns:p14="http://schemas.microsoft.com/office/powerpoint/2010/main" val="2805290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ea typeface="+mn-ea"/>
                <a:cs typeface="Arial"/>
                <a:sym typeface="Arial"/>
              </a:rPr>
              <a:t>Harmonogram přípravy IROP</a:t>
            </a:r>
            <a:endParaRPr lang="cs-CZ">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extLst>
              <p:ext uri="{D42A27DB-BD31-4B8C-83A1-F6EECF244321}">
                <p14:modId xmlns:p14="http://schemas.microsoft.com/office/powerpoint/2010/main" val="3362620533"/>
              </p:ext>
            </p:extLst>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Úkol</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Termín</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Garant</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3560773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a:ln>
                  <a:noFill/>
                </a:ln>
                <a:solidFill>
                  <a:schemeClr val="bg1"/>
                </a:solidFill>
                <a:effectLst/>
                <a:uLnTx/>
                <a:uFillTx/>
                <a:latin typeface="Arial"/>
                <a:ea typeface="+mn-ea"/>
                <a:cs typeface="Arial"/>
                <a:sym typeface="Arial"/>
              </a:rPr>
              <a:t>Start IROP 2021 - 2027</a:t>
            </a:r>
            <a:endParaRPr lang="cs-CZ">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856714"/>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a:solidFill>
                  <a:schemeClr val="bg1"/>
                </a:solidFill>
              </a:rPr>
              <a:t>Závislé na schválení Programového dokumentu ze strany EK</a:t>
            </a:r>
          </a:p>
          <a:p>
            <a:pPr marL="285750" indent="-285750">
              <a:lnSpc>
                <a:spcPct val="90000"/>
              </a:lnSpc>
              <a:buFont typeface="Arial" panose="020B0604020202020204" pitchFamily="34" charset="0"/>
              <a:buChar char="•"/>
            </a:pPr>
            <a:r>
              <a:rPr lang="cs-CZ">
                <a:solidFill>
                  <a:schemeClr val="bg1"/>
                </a:solidFill>
              </a:rPr>
              <a:t>Po schválení hodnotících kritérií 1. Monitorovacím výborem IROP budou vyhlášeny první výzvy</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Předpoklad vyhlášení prvních výzev - červen </a:t>
            </a:r>
            <a:r>
              <a:rPr lang="cs-CZ">
                <a:solidFill>
                  <a:schemeClr val="bg1"/>
                </a:solidFill>
              </a:rPr>
              <a:t>2022</a:t>
            </a:r>
          </a:p>
          <a:p>
            <a:pPr>
              <a:lnSpc>
                <a:spcPct val="90000"/>
              </a:lnSpc>
            </a:pPr>
            <a:endParaRPr lang="cs-CZ">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err="1">
                <a:solidFill>
                  <a:schemeClr val="bg1"/>
                </a:solidFill>
                <a:latin typeface="Arial" panose="020B0604020202020204" pitchFamily="34" charset="0"/>
                <a:cs typeface="Arial" panose="020B0604020202020204" pitchFamily="34" charset="0"/>
              </a:rPr>
              <a:t>cyklodoprava</a:t>
            </a:r>
            <a:r>
              <a:rPr lang="cs-CZ">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lvl="1">
              <a:lnSpc>
                <a:spcPct val="90000"/>
              </a:lnSpc>
            </a:pPr>
            <a:endParaRPr lang="cs-CZ" sz="1000">
              <a:solidFill>
                <a:schemeClr val="bg1"/>
              </a:solidFill>
              <a:latin typeface="Arial" panose="020B0604020202020204" pitchFamily="34" charset="0"/>
              <a:cs typeface="Arial" panose="020B0604020202020204" pitchFamily="34" charset="0"/>
            </a:endParaRPr>
          </a:p>
          <a:p>
            <a:pPr marL="285750" indent="-285750">
              <a:lnSpc>
                <a:spcPct val="90000"/>
              </a:lnSpc>
              <a:buFont typeface="Arial" panose="020B0604020202020204" pitchFamily="34" charset="0"/>
              <a:buChar char="•"/>
            </a:pPr>
            <a:r>
              <a:rPr lang="cs-CZ">
                <a:solidFill>
                  <a:schemeClr val="bg1"/>
                </a:solidFill>
              </a:rPr>
              <a:t>2. vlna výzev (zima 2022):</a:t>
            </a:r>
          </a:p>
          <a:p>
            <a:pPr marL="742950" lvl="1" indent="-285750">
              <a:lnSpc>
                <a:spcPct val="90000"/>
              </a:lnSpc>
              <a:buFont typeface="Arial" panose="020B0604020202020204" pitchFamily="34" charset="0"/>
              <a:buChar char="•"/>
            </a:pPr>
            <a:r>
              <a:rPr lang="cs-CZ">
                <a:solidFill>
                  <a:schemeClr val="bg1"/>
                </a:solidFill>
              </a:rPr>
              <a:t>následná péče, sociální bydlení, paliativní péče, telematika, </a:t>
            </a:r>
            <a:r>
              <a:rPr lang="cs-CZ" err="1">
                <a:solidFill>
                  <a:schemeClr val="bg1"/>
                </a:solidFill>
              </a:rPr>
              <a:t>eHealth</a:t>
            </a:r>
            <a:r>
              <a:rPr lang="cs-CZ">
                <a:solidFill>
                  <a:schemeClr val="bg1"/>
                </a:solidFill>
              </a:rPr>
              <a:t>, speciální vzdělávání, terminály, DI sociálních služeb, neveřejné sítě</a:t>
            </a:r>
          </a:p>
          <a:p>
            <a:pPr lvl="1">
              <a:lnSpc>
                <a:spcPct val="90000"/>
              </a:lnSpc>
            </a:pPr>
            <a:endParaRPr lang="cs-CZ" sz="1000">
              <a:solidFill>
                <a:schemeClr val="bg1"/>
              </a:solidFill>
            </a:endParaRPr>
          </a:p>
          <a:p>
            <a:pPr marL="285750"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a:solidFill>
                  <a:schemeClr val="bg1"/>
                </a:solidFill>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a:solidFill>
                  <a:schemeClr val="bg1"/>
                </a:solidFill>
              </a:rPr>
              <a:t>Integrované výzvy budou vyhlášeny vždy po individuálních výzvách</a:t>
            </a:r>
            <a:endParaRPr lang="cs-CZ"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73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29</a:t>
            </a:fld>
            <a:endParaRPr lang="en-US"/>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1.1 </a:t>
            </a:r>
            <a:br>
              <a:rPr lang="cs-CZ" sz="2400">
                <a:solidFill>
                  <a:schemeClr val="bg1"/>
                </a:solidFill>
              </a:rPr>
            </a:br>
            <a:r>
              <a:rPr lang="cs-CZ" sz="2400">
                <a:solidFill>
                  <a:schemeClr val="bg1"/>
                </a:solidFill>
              </a:rPr>
              <a:t>eGovernment a kybernetická bezpečnost</a:t>
            </a:r>
            <a:endParaRPr lang="en-US" sz="2400">
              <a:solidFill>
                <a:schemeClr val="bg1"/>
              </a:solidFill>
            </a:endParaRPr>
          </a:p>
        </p:txBody>
      </p:sp>
    </p:spTree>
    <p:extLst>
      <p:ext uri="{BB962C8B-B14F-4D97-AF65-F5344CB8AC3E}">
        <p14:creationId xmlns:p14="http://schemas.microsoft.com/office/powerpoint/2010/main" val="523997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a:solidFill>
                  <a:schemeClr val="bg1"/>
                </a:solidFill>
                <a:latin typeface="Arial" panose="020B0604020202020204" pitchFamily="34" charset="0"/>
                <a:cs typeface="Arial" panose="020B0604020202020204" pitchFamily="34" charset="0"/>
              </a:rPr>
              <a:t>Ing. Lenka Fodorová, ředitelka ÚO IROP Pardubického kraje  </a:t>
            </a:r>
          </a:p>
          <a:p>
            <a:endParaRPr lang="en-US"/>
          </a:p>
        </p:txBody>
      </p:sp>
    </p:spTree>
    <p:extLst>
      <p:ext uri="{BB962C8B-B14F-4D97-AF65-F5344CB8AC3E}">
        <p14:creationId xmlns:p14="http://schemas.microsoft.com/office/powerpoint/2010/main" val="315535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a:solidFill>
                  <a:schemeClr val="bg1"/>
                </a:solidFill>
              </a:rPr>
              <a:t>Elektronizace vybraných služeb veřejné správy (např. </a:t>
            </a:r>
            <a:r>
              <a:rPr lang="cs-CZ" sz="1600" b="1" err="1">
                <a:solidFill>
                  <a:schemeClr val="bg1"/>
                </a:solidFill>
              </a:rPr>
              <a:t>eHealth</a:t>
            </a:r>
            <a:r>
              <a:rPr lang="cs-CZ" sz="1600" b="1">
                <a:solidFill>
                  <a:schemeClr val="bg1"/>
                </a:solidFill>
              </a:rPr>
              <a:t>, </a:t>
            </a:r>
            <a:r>
              <a:rPr lang="cs-CZ" sz="1600" b="1" err="1">
                <a:solidFill>
                  <a:schemeClr val="bg1"/>
                </a:solidFill>
              </a:rPr>
              <a:t>eJustice</a:t>
            </a:r>
            <a:r>
              <a:rPr lang="cs-CZ" sz="1600" b="1">
                <a:solidFill>
                  <a:schemeClr val="bg1"/>
                </a:solidFill>
              </a:rPr>
              <a:t>…)</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a:solidFill>
                  <a:schemeClr val="bg1"/>
                </a:solidFill>
              </a:rPr>
              <a:t>Elektronická identita</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a:solidFill>
                  <a:schemeClr val="bg1"/>
                </a:solidFill>
              </a:rPr>
              <a:t>Rozšíření propojeného datového fondu</a:t>
            </a:r>
          </a:p>
          <a:p>
            <a:pPr marL="0" indent="0" algn="just">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a:solidFill>
                  <a:schemeClr val="bg1"/>
                </a:solidFill>
              </a:rPr>
              <a:t>eGovernment cloud</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a:solidFill>
                  <a:schemeClr val="bg1"/>
                </a:solidFill>
              </a:rPr>
              <a:t>Automatizace zpracování digitálních dat </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a:solidFill>
                  <a:schemeClr val="bg1"/>
                </a:solidFill>
              </a:rPr>
              <a:t>Portály obcí a krajů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a:solidFill>
                  <a:schemeClr val="bg1"/>
                </a:solidFill>
              </a:rPr>
              <a:t>Metropolitní, krajské a další neveřejné sítě veřejné správy</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Rozvoj neveřejných optických sítí – propojení veřejných institucí 	(např. úřadů, nemocnic a škol) </a:t>
            </a:r>
          </a:p>
          <a:p>
            <a:pPr marL="0" indent="0">
              <a:lnSpc>
                <a:spcPct val="150000"/>
              </a:lnSpc>
              <a:buNone/>
            </a:pPr>
            <a:endParaRPr lang="cs-CZ" sz="1600">
              <a:solidFill>
                <a:schemeClr val="bg1"/>
              </a:solidFill>
            </a:endParaRPr>
          </a:p>
          <a:p>
            <a:pPr marL="0" indent="0">
              <a:lnSpc>
                <a:spcPct val="150000"/>
              </a:lnSpc>
              <a:buNone/>
            </a:pPr>
            <a:r>
              <a:rPr lang="cs-CZ" sz="1600" b="1">
                <a:solidFill>
                  <a:schemeClr val="bg1"/>
                </a:solidFill>
              </a:rPr>
              <a:t>Kybernetická bezpečnost</a:t>
            </a:r>
          </a:p>
          <a:p>
            <a:pPr marL="457200" lvl="1" indent="0">
              <a:lnSpc>
                <a:spcPct val="150000"/>
              </a:lnSpc>
              <a:buNone/>
            </a:pPr>
            <a:r>
              <a:rPr lang="cs-CZ" sz="1600" u="sng">
                <a:solidFill>
                  <a:schemeClr val="bg1"/>
                </a:solidFill>
              </a:rPr>
              <a:t>Příklad:</a:t>
            </a:r>
            <a:r>
              <a:rPr lang="cs-CZ" sz="160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 </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5208" y="2321462"/>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a:solidFill>
                  <a:schemeClr val="bg1"/>
                </a:solidFill>
              </a:rPr>
              <a:t>Realizace i v Praze </a:t>
            </a:r>
          </a:p>
          <a:p>
            <a:pPr marL="285750" lvl="0" indent="-285750">
              <a:lnSpc>
                <a:spcPct val="150000"/>
              </a:lnSpc>
              <a:buFont typeface="Arial" panose="020B0604020202020204" pitchFamily="34" charset="0"/>
              <a:buChar char="•"/>
            </a:pPr>
            <a:r>
              <a:rPr lang="cs-CZ" sz="1600">
                <a:solidFill>
                  <a:schemeClr val="bg1"/>
                </a:solidFill>
              </a:rPr>
              <a:t>Využití ITI</a:t>
            </a:r>
          </a:p>
        </p:txBody>
      </p:sp>
    </p:spTree>
    <p:extLst>
      <p:ext uri="{BB962C8B-B14F-4D97-AF65-F5344CB8AC3E}">
        <p14:creationId xmlns:p14="http://schemas.microsoft.com/office/powerpoint/2010/main" val="2803328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a:solidFill>
                  <a:schemeClr val="bg1"/>
                </a:solidFill>
                <a:cs typeface="Arial" panose="020B0604020202020204" pitchFamily="34" charset="0"/>
                <a:sym typeface="Arial"/>
              </a:rPr>
              <a:t>Specifický cíl 1.1 </a:t>
            </a:r>
            <a:br>
              <a:rPr lang="cs-CZ" sz="3200" b="1" kern="0">
                <a:solidFill>
                  <a:schemeClr val="bg1"/>
                </a:solidFill>
                <a:cs typeface="Arial" panose="020B0604020202020204" pitchFamily="34" charset="0"/>
                <a:sym typeface="Arial"/>
              </a:rPr>
            </a:br>
            <a:r>
              <a:rPr lang="cs-CZ" sz="3200" b="1" kern="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a:solidFill>
                  <a:schemeClr val="bg1"/>
                </a:solidFill>
              </a:rPr>
              <a:t>Předpoklad vyhlášení výzvy na téma „</a:t>
            </a:r>
            <a:r>
              <a:rPr lang="cs-CZ" sz="1600" b="1">
                <a:solidFill>
                  <a:schemeClr val="bg1"/>
                </a:solidFill>
              </a:rPr>
              <a:t>Kybernetická bezpečnost</a:t>
            </a:r>
            <a:r>
              <a:rPr lang="cs-CZ" sz="1600">
                <a:solidFill>
                  <a:schemeClr val="bg1"/>
                </a:solidFill>
              </a:rPr>
              <a:t>“ v polovině roku 2022 – možnost inspirace 10. výzvou minulého období</a:t>
            </a:r>
          </a:p>
          <a:p>
            <a:pPr marL="214313" indent="-214313">
              <a:lnSpc>
                <a:spcPct val="150000"/>
              </a:lnSpc>
              <a:buFont typeface="Arial" panose="020B0604020202020204" pitchFamily="34" charset="0"/>
              <a:buChar char="•"/>
            </a:pPr>
            <a:r>
              <a:rPr lang="cs-CZ" sz="1600">
                <a:solidFill>
                  <a:schemeClr val="bg1"/>
                </a:solidFill>
              </a:rPr>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a:solidFill>
                  <a:schemeClr val="bg1"/>
                </a:solidFill>
              </a:rPr>
              <a:t>Povinné Stanovisko OHA </a:t>
            </a:r>
            <a:r>
              <a:rPr lang="cs-CZ" sz="1600">
                <a:solidFill>
                  <a:schemeClr val="bg1"/>
                </a:solidFill>
              </a:rPr>
              <a:t>(Odboru hlavního architekta eGovernmentu) pro fázi hodnocení u šech projektů SC 1.1</a:t>
            </a:r>
          </a:p>
          <a:p>
            <a:pPr marL="214313" indent="-214313">
              <a:lnSpc>
                <a:spcPct val="150000"/>
              </a:lnSpc>
              <a:buFont typeface="Arial" panose="020B0604020202020204" pitchFamily="34" charset="0"/>
              <a:buChar char="•"/>
            </a:pPr>
            <a:r>
              <a:rPr lang="cs-CZ" sz="160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2A731A28-706E-49C2-9C6A-EEB9391101D7}"/>
              </a:ext>
            </a:extLst>
          </p:cNvPr>
          <p:cNvSpPr txBox="1"/>
          <p:nvPr/>
        </p:nvSpPr>
        <p:spPr>
          <a:xfrm>
            <a:off x="565910" y="1604500"/>
            <a:ext cx="8012179" cy="4502386"/>
          </a:xfrm>
          <a:prstGeom prst="rect">
            <a:avLst/>
          </a:prstGeom>
          <a:noFill/>
        </p:spPr>
        <p:txBody>
          <a:bodyPr wrap="square" lIns="91440" tIns="45720" rIns="91440" bIns="45720" anchor="t">
            <a:spAutoFit/>
          </a:bodyPr>
          <a:lstStyle/>
          <a:p>
            <a:pPr marL="213995" indent="-213995" algn="just">
              <a:lnSpc>
                <a:spcPts val="2300"/>
              </a:lnSpc>
              <a:buFont typeface="Arial" panose="020B0604020202020204" pitchFamily="34" charset="0"/>
              <a:buChar char="•"/>
            </a:pPr>
            <a:r>
              <a:rPr lang="cs-CZ" sz="1600" b="1" u="sng">
                <a:solidFill>
                  <a:srgbClr val="FF0000"/>
                </a:solidFill>
              </a:rPr>
              <a:t>Neplánují </a:t>
            </a:r>
            <a:r>
              <a:rPr lang="cs-CZ" sz="1600" b="1" u="sng">
                <a:solidFill>
                  <a:schemeClr val="bg1"/>
                </a:solidFill>
              </a:rPr>
              <a:t>se výzvy podporující provozní systémy</a:t>
            </a:r>
            <a:r>
              <a:rPr lang="cs-CZ" sz="1600" b="1">
                <a:solidFill>
                  <a:schemeClr val="bg1"/>
                </a:solidFill>
              </a:rPr>
              <a:t> </a:t>
            </a:r>
            <a:r>
              <a:rPr lang="cs-CZ" sz="1600">
                <a:solidFill>
                  <a:schemeClr val="bg1"/>
                </a:solidFill>
              </a:rPr>
              <a:t>úřadu (v minulém období 28. a 26. výzva)</a:t>
            </a:r>
            <a:endParaRPr lang="cs-CZ">
              <a:solidFill>
                <a:schemeClr val="bg1"/>
              </a:solidFill>
            </a:endParaRPr>
          </a:p>
          <a:p>
            <a:pPr marL="213995" indent="-213995" algn="just" fontAlgn="base">
              <a:lnSpc>
                <a:spcPts val="2300"/>
              </a:lnSpc>
              <a:spcBef>
                <a:spcPts val="450"/>
              </a:spcBef>
              <a:buFont typeface="Arial" panose="020B0604020202020204" pitchFamily="34" charset="0"/>
              <a:buChar char="•"/>
            </a:pPr>
            <a:r>
              <a:rPr lang="cs-CZ" sz="1600" b="1" u="sng">
                <a:solidFill>
                  <a:schemeClr val="bg1"/>
                </a:solidFill>
              </a:rPr>
              <a:t>Využití cloudu </a:t>
            </a:r>
            <a:r>
              <a:rPr lang="cs-CZ" sz="1600">
                <a:solidFill>
                  <a:schemeClr val="bg1"/>
                </a:solidFill>
              </a:rPr>
              <a:t>bude způsobilým výdajem pouze v době realizace projektu,</a:t>
            </a:r>
            <a:endParaRPr lang="cs-CZ" sz="1600">
              <a:solidFill>
                <a:schemeClr val="bg1"/>
              </a:solidFill>
              <a:cs typeface="Arial" panose="020B0604020202020204"/>
            </a:endParaRPr>
          </a:p>
          <a:p>
            <a:pPr marL="212725" algn="just" fontAlgn="base">
              <a:lnSpc>
                <a:spcPts val="2300"/>
              </a:lnSpc>
            </a:pPr>
            <a:r>
              <a:rPr lang="cs-CZ" sz="1600">
                <a:solidFill>
                  <a:schemeClr val="bg1"/>
                </a:solidFill>
              </a:rPr>
              <a:t>nejdéle do ukončení realizace, v udržitelnosti nikoliv</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b="1" u="sng">
                <a:solidFill>
                  <a:schemeClr val="bg1"/>
                </a:solidFill>
              </a:rPr>
              <a:t>Pořízení periferií </a:t>
            </a:r>
            <a:r>
              <a:rPr lang="cs-CZ" sz="1600">
                <a:solidFill>
                  <a:schemeClr val="bg1"/>
                </a:solidFill>
              </a:rPr>
              <a:t>je možné v rámci paušálu stanoveného výzvou, jako vedlejší náklad projektu</a:t>
            </a:r>
            <a:endParaRPr lang="cs-CZ" sz="1600">
              <a:solidFill>
                <a:schemeClr val="bg1"/>
              </a:solidFill>
              <a:cs typeface="Arial" panose="020B0604020202020204"/>
            </a:endParaRPr>
          </a:p>
          <a:p>
            <a:pPr marL="213995" indent="-213995" algn="just" fontAlgn="base">
              <a:lnSpc>
                <a:spcPts val="2300"/>
              </a:lnSpc>
              <a:spcBef>
                <a:spcPts val="450"/>
              </a:spcBef>
              <a:buFont typeface="Arial" panose="020B0604020202020204" pitchFamily="34" charset="0"/>
              <a:buChar char="•"/>
            </a:pPr>
            <a:r>
              <a:rPr lang="cs-CZ" sz="1600">
                <a:solidFill>
                  <a:schemeClr val="bg1"/>
                </a:solidFill>
              </a:rPr>
              <a:t>Proplacení studií, analýz, dozoru, konzultací a dalších podobných vedlejších nákladů je možné do výše paušálu stanoveného výzvou</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a:solidFill>
                  <a:schemeClr val="bg1"/>
                </a:solidFill>
              </a:rPr>
              <a:t>Ani z IROP2 </a:t>
            </a:r>
            <a:r>
              <a:rPr lang="cs-CZ" sz="1600" b="1">
                <a:solidFill>
                  <a:schemeClr val="bg1"/>
                </a:solidFill>
              </a:rPr>
              <a:t>nelze proplatit </a:t>
            </a:r>
            <a:r>
              <a:rPr lang="cs-CZ" sz="1600">
                <a:solidFill>
                  <a:schemeClr val="bg1"/>
                </a:solidFill>
              </a:rPr>
              <a:t>předplatné služeb, </a:t>
            </a:r>
            <a:r>
              <a:rPr lang="cs-CZ" sz="1600" err="1">
                <a:solidFill>
                  <a:schemeClr val="bg1"/>
                </a:solidFill>
              </a:rPr>
              <a:t>maintenance</a:t>
            </a:r>
            <a:r>
              <a:rPr lang="cs-CZ" sz="1600">
                <a:solidFill>
                  <a:schemeClr val="bg1"/>
                </a:solidFill>
              </a:rPr>
              <a:t> a servis</a:t>
            </a:r>
            <a:endParaRPr lang="cs-CZ" sz="1600">
              <a:solidFill>
                <a:schemeClr val="bg1"/>
              </a:solidFill>
              <a:cs typeface="Arial" panose="020B0604020202020204"/>
            </a:endParaRPr>
          </a:p>
          <a:p>
            <a:pPr marL="213995" indent="-213995" algn="just" fontAlgn="base">
              <a:lnSpc>
                <a:spcPts val="2300"/>
              </a:lnSpc>
              <a:buFont typeface="Arial" panose="020B0604020202020204" pitchFamily="34" charset="0"/>
              <a:buChar char="•"/>
            </a:pPr>
            <a:r>
              <a:rPr lang="cs-CZ" sz="1600">
                <a:solidFill>
                  <a:schemeClr val="bg1"/>
                </a:solidFill>
              </a:rPr>
              <a:t>SW a HW pořízený z projektu </a:t>
            </a:r>
            <a:r>
              <a:rPr lang="cs-CZ" sz="1600" b="1">
                <a:solidFill>
                  <a:schemeClr val="bg1"/>
                </a:solidFill>
              </a:rPr>
              <a:t>musí být v majetku </a:t>
            </a:r>
            <a:r>
              <a:rPr lang="cs-CZ" sz="1600">
                <a:solidFill>
                  <a:schemeClr val="bg1"/>
                </a:solidFill>
              </a:rPr>
              <a:t>příjemce</a:t>
            </a:r>
            <a:endParaRPr lang="cs-CZ" sz="1600">
              <a:solidFill>
                <a:schemeClr val="bg1"/>
              </a:solidFill>
              <a:cs typeface="Arial" panose="020B0604020202020204"/>
            </a:endParaRPr>
          </a:p>
          <a:p>
            <a:pPr fontAlgn="base">
              <a:lnSpc>
                <a:spcPts val="2300"/>
              </a:lnSpc>
              <a:spcBef>
                <a:spcPts val="900"/>
              </a:spcBef>
            </a:pPr>
            <a:r>
              <a:rPr lang="cs-CZ" sz="1600" b="1" i="1">
                <a:solidFill>
                  <a:schemeClr val="bg1"/>
                </a:solidFill>
              </a:rPr>
              <a:t>Může být oprávněným příjemcem i soukromá nemocnice, která poskytuje veřejnou službu v oblasti zdravotní péče podle zákona č. 372/2011 Sb.?</a:t>
            </a:r>
          </a:p>
          <a:p>
            <a:pPr marL="404495" indent="-213995" fontAlgn="base">
              <a:lnSpc>
                <a:spcPts val="2300"/>
              </a:lnSpc>
              <a:spcBef>
                <a:spcPts val="450"/>
              </a:spcBef>
              <a:buFont typeface="Wingdings" panose="05000000000000000000" pitchFamily="2" charset="2"/>
              <a:buChar char="ü"/>
            </a:pPr>
            <a:r>
              <a:rPr lang="cs-CZ" sz="1600">
                <a:solidFill>
                  <a:schemeClr val="bg1"/>
                </a:solidFill>
              </a:rPr>
              <a:t>Ano, ve vybraných výzvách a za podmínek definovaných výzvou – tyto soukromé nemocnice budou vydefinovány Ministerstvem zdravotnictví</a:t>
            </a:r>
            <a:endParaRPr lang="cs-CZ" sz="1600">
              <a:solidFill>
                <a:schemeClr val="bg1"/>
              </a:solidFill>
              <a:cs typeface="Arial" panose="020B0604020202020204"/>
            </a:endParaRPr>
          </a:p>
        </p:txBody>
      </p:sp>
      <p:sp>
        <p:nvSpPr>
          <p:cNvPr id="2" name="TextovéPole 1">
            <a:extLst>
              <a:ext uri="{FF2B5EF4-FFF2-40B4-BE49-F238E27FC236}">
                <a16:creationId xmlns:a16="http://schemas.microsoft.com/office/drawing/2014/main" id="{8C8B5336-7DB2-CADE-5687-EDCAFB962A0F}"/>
              </a:ext>
            </a:extLst>
          </p:cNvPr>
          <p:cNvSpPr txBox="1"/>
          <p:nvPr/>
        </p:nvSpPr>
        <p:spPr>
          <a:xfrm>
            <a:off x="170426" y="598688"/>
            <a:ext cx="8692408" cy="830997"/>
          </a:xfrm>
          <a:prstGeom prst="rect">
            <a:avLst/>
          </a:prstGeom>
          <a:noFill/>
        </p:spPr>
        <p:txBody>
          <a:bodyPr wrap="square" lIns="91440" tIns="45720" rIns="91440" bIns="45720" rtlCol="0" anchor="t">
            <a:spAutoFit/>
          </a:bodyPr>
          <a:lstStyle/>
          <a:p>
            <a:pPr algn="ctr" defTabSz="914400">
              <a:buClr>
                <a:srgbClr val="000000"/>
              </a:buClr>
              <a:buFont typeface="Arial"/>
              <a:buNone/>
            </a:pPr>
            <a:r>
              <a:rPr lang="cs-CZ" sz="2800" b="1" kern="0">
                <a:solidFill>
                  <a:schemeClr val="bg1"/>
                </a:solidFill>
                <a:cs typeface="Arial"/>
                <a:sym typeface="Arial"/>
              </a:rPr>
              <a:t>SC 1.1 eGovernment a kybernetická bezpečnost</a:t>
            </a:r>
          </a:p>
          <a:p>
            <a:pPr algn="ctr" defTabSz="914400"/>
            <a:r>
              <a:rPr lang="cs-CZ" sz="2000" b="1" kern="0">
                <a:solidFill>
                  <a:schemeClr val="bg1"/>
                </a:solidFill>
                <a:cs typeface="Arial"/>
              </a:rPr>
              <a:t>Předpokládané podmínky pro projekty</a:t>
            </a:r>
            <a:endParaRPr lang="cs-CZ" sz="2000" b="1" kern="0" err="1">
              <a:solidFill>
                <a:schemeClr val="bg1"/>
              </a:solidFill>
              <a:cs typeface="Arial" panose="020B0604020202020204" pitchFamily="34" charset="0"/>
            </a:endParaRPr>
          </a:p>
        </p:txBody>
      </p:sp>
    </p:spTree>
    <p:extLst>
      <p:ext uri="{BB962C8B-B14F-4D97-AF65-F5344CB8AC3E}">
        <p14:creationId xmlns:p14="http://schemas.microsoft.com/office/powerpoint/2010/main" val="3357346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36</a:t>
            </a:fld>
            <a:endParaRPr lang="en-US"/>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2.1 </a:t>
            </a:r>
            <a:br>
              <a:rPr lang="cs-CZ" sz="2400">
                <a:solidFill>
                  <a:schemeClr val="bg1"/>
                </a:solidFill>
              </a:rPr>
            </a:br>
            <a:r>
              <a:rPr lang="cs-CZ" sz="2400">
                <a:solidFill>
                  <a:schemeClr val="bg1"/>
                </a:solidFill>
              </a:rPr>
              <a:t>Prevence rizik, zvýšení odolnosti a ochrana obyvatelstva</a:t>
            </a:r>
            <a:endParaRPr lang="en-US" sz="240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a:solidFill>
                  <a:schemeClr val="bg1"/>
                </a:solidFill>
              </a:rPr>
              <a:t>Materiálně-technické vybavení a vytvoření hmotných podmínek pro základní složky IZS (Policie, HZS, ZZS) </a:t>
            </a:r>
            <a:r>
              <a:rPr lang="cs-CZ" sz="1600">
                <a:solidFill>
                  <a:schemeClr val="bg1"/>
                </a:solidFill>
              </a:rPr>
              <a:t>pro předcházení změnám klimatu a novým hrozbám, pro zajištění dlouhodobé evakuace obyvatelstva atd. - stanice a technika</a:t>
            </a:r>
          </a:p>
          <a:p>
            <a:pPr marL="0" indent="0">
              <a:buNone/>
            </a:pPr>
            <a:r>
              <a:rPr lang="cs-CZ" sz="1600">
                <a:solidFill>
                  <a:schemeClr val="bg1"/>
                </a:solidFill>
              </a:rPr>
              <a:t>	</a:t>
            </a:r>
            <a:r>
              <a:rPr lang="cs-CZ" sz="1600" u="sng">
                <a:solidFill>
                  <a:schemeClr val="bg1"/>
                </a:solidFill>
              </a:rPr>
              <a:t>Příklady:</a:t>
            </a:r>
            <a:r>
              <a:rPr lang="cs-CZ" sz="1600">
                <a:solidFill>
                  <a:schemeClr val="bg1"/>
                </a:solidFill>
              </a:rPr>
              <a:t> Rekonstrukce hasičské zbrojnice; technický automobil pro zásah při 	haváriích způsobených únikem nebezpečných látek</a:t>
            </a:r>
          </a:p>
          <a:p>
            <a:pPr marL="0" lvl="0" indent="0">
              <a:buNone/>
            </a:pPr>
            <a:endParaRPr lang="cs-CZ" sz="1600" b="1">
              <a:solidFill>
                <a:schemeClr val="bg1"/>
              </a:solidFill>
            </a:endParaRPr>
          </a:p>
          <a:p>
            <a:pPr marL="0" lvl="0" indent="0">
              <a:buNone/>
            </a:pPr>
            <a:r>
              <a:rPr lang="cs-CZ" sz="1600" b="1">
                <a:solidFill>
                  <a:schemeClr val="bg1"/>
                </a:solidFill>
              </a:rPr>
              <a:t>Výstavba a modernizace výcvikových a vzdělávacích středisek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Výcviková a školící základna pro Zdravotnickou záchrannou službu</a:t>
            </a:r>
          </a:p>
          <a:p>
            <a:pPr marL="0" indent="0">
              <a:buNone/>
            </a:pPr>
            <a:endParaRPr lang="cs-CZ" sz="1600" b="1">
              <a:solidFill>
                <a:schemeClr val="bg1"/>
              </a:solidFill>
            </a:endParaRPr>
          </a:p>
          <a:p>
            <a:pPr marL="0" indent="0">
              <a:buNone/>
            </a:pPr>
            <a:r>
              <a:rPr lang="cs-CZ" sz="1600" b="1">
                <a:solidFill>
                  <a:schemeClr val="bg1"/>
                </a:solidFill>
              </a:rPr>
              <a:t>Modernizace jednotného systému varování a vyrozumění obyvatelstva </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Zavádění nových technických a technologických možností pro 	informování obyvatelstva</a:t>
            </a:r>
          </a:p>
          <a:p>
            <a:pPr marL="0" indent="0">
              <a:buNone/>
            </a:pPr>
            <a:endParaRPr lang="cs-CZ" sz="1600" b="1">
              <a:solidFill>
                <a:schemeClr val="bg1"/>
              </a:solidFill>
            </a:endParaRPr>
          </a:p>
          <a:p>
            <a:pPr marL="0" indent="0">
              <a:buNone/>
            </a:pPr>
            <a:r>
              <a:rPr lang="cs-CZ" sz="1600" b="1">
                <a:solidFill>
                  <a:schemeClr val="bg1"/>
                </a:solidFill>
              </a:rPr>
              <a:t>Výstavba a modernizace strategicky významných ICT systémů základních složek IZS</a:t>
            </a:r>
          </a:p>
          <a:p>
            <a:pPr marL="0" indent="0">
              <a:buNone/>
            </a:pPr>
            <a:r>
              <a:rPr lang="cs-CZ" sz="1600">
                <a:solidFill>
                  <a:schemeClr val="bg1"/>
                </a:solidFill>
              </a:rPr>
              <a:t>	</a:t>
            </a:r>
            <a:r>
              <a:rPr lang="cs-CZ" sz="1600" u="sng">
                <a:solidFill>
                  <a:schemeClr val="bg1"/>
                </a:solidFill>
              </a:rPr>
              <a:t>Příklad:</a:t>
            </a:r>
            <a:r>
              <a:rPr lang="cs-CZ" sz="160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a:solidFill>
                  <a:schemeClr val="bg1"/>
                </a:solidFill>
                <a:cs typeface="Arial" panose="020B0604020202020204" pitchFamily="34" charset="0"/>
                <a:sym typeface="Arial"/>
              </a:rPr>
              <a:t>Specifický cíl 2.1 </a:t>
            </a:r>
            <a:br>
              <a:rPr lang="cs-CZ" sz="2800" b="1" kern="0">
                <a:solidFill>
                  <a:schemeClr val="bg1"/>
                </a:solidFill>
                <a:cs typeface="Arial" panose="020B0604020202020204" pitchFamily="34" charset="0"/>
                <a:sym typeface="Arial"/>
              </a:rPr>
            </a:br>
            <a:r>
              <a:rPr lang="cs-CZ" sz="28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Klíčové parametry</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2616614"/>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Žadatelé - výhradně základní složky IZS (Policie, HZS ČR, ZZS), </a:t>
            </a:r>
            <a:r>
              <a:rPr kumimoji="0" lang="cs-CZ" sz="1600" b="0" i="0" u="none" strike="noStrike" kern="1200" cap="none" spc="0" normalizeH="0" baseline="0" noProof="0">
                <a:ln>
                  <a:noFill/>
                </a:ln>
                <a:solidFill>
                  <a:srgbClr val="FF0000"/>
                </a:solidFill>
                <a:effectLst/>
                <a:uLnTx/>
                <a:uFillTx/>
                <a:latin typeface="Arial"/>
                <a:ea typeface="+mn-ea"/>
                <a:cs typeface="Arial"/>
                <a:sym typeface="Arial"/>
              </a:rPr>
              <a:t>ne obce</a:t>
            </a:r>
            <a:endParaRPr lang="cs-CZ" sz="1600" b="0" i="0" u="none" strike="noStrike" kern="1200" cap="none" spc="0" normalizeH="0" baseline="0" noProof="0">
              <a:ln>
                <a:noFill/>
              </a:ln>
              <a:solidFill>
                <a:srgbClr val="FF0000"/>
              </a:solidFill>
              <a:effectLst/>
              <a:uLnTx/>
              <a:uFillTx/>
              <a:latin typeface="Arial"/>
              <a:cs typeface="Arial"/>
            </a:endParaRP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a:solidFill>
                  <a:schemeClr val="bg1"/>
                </a:solidFill>
                <a:latin typeface="Arial" panose="020B0604020202020204" pitchFamily="34" charset="0"/>
                <a:ea typeface="Times New Roman" panose="02020603050405020304" pitchFamily="18" charset="0"/>
              </a:rPr>
              <a:t>V případě </a:t>
            </a:r>
            <a:r>
              <a:rPr lang="cs-CZ" sz="1600" u="sng">
                <a:solidFill>
                  <a:schemeClr val="bg1"/>
                </a:solidFill>
                <a:latin typeface="Arial" panose="020B0604020202020204" pitchFamily="34" charset="0"/>
                <a:ea typeface="Times New Roman" panose="02020603050405020304" pitchFamily="18" charset="0"/>
              </a:rPr>
              <a:t>nákupu vozidel</a:t>
            </a:r>
            <a:r>
              <a:rPr lang="cs-CZ" sz="160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Výjimkou</a:t>
            </a:r>
            <a:r>
              <a:rPr lang="cs-CZ" sz="160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Implementační struktura IROP 2021-2027</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190314"/>
          </a:xfrm>
          <a:prstGeom prst="rect">
            <a:avLst/>
          </a:prstGeom>
          <a:noFill/>
        </p:spPr>
        <p:txBody>
          <a:bodyPr wrap="square">
            <a:spAutoFit/>
          </a:bodyPr>
          <a:lstStyle/>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Řídicí orgán IROP </a:t>
            </a:r>
            <a:r>
              <a:rPr lang="cs-CZ" sz="2000" b="0" i="0" u="none" strike="noStrike">
                <a:solidFill>
                  <a:schemeClr val="bg1"/>
                </a:solidFill>
                <a:effectLst/>
                <a:latin typeface="Arial" panose="020B0604020202020204" pitchFamily="34" charset="0"/>
              </a:rPr>
              <a:t>= Ministerstvo pro místní rozvoj; odbor řízení operačních programů</a:t>
            </a:r>
            <a:r>
              <a:rPr lang="en-US" sz="2000">
                <a:solidFill>
                  <a:schemeClr val="bg1"/>
                </a:solidFill>
                <a:latin typeface="Arial" panose="020B0604020202020204" pitchFamily="34" charset="0"/>
              </a:rPr>
              <a:t>​</a:t>
            </a:r>
            <a:endParaRPr lang="cs-CZ" sz="2000">
              <a:solidFill>
                <a:schemeClr val="bg1"/>
              </a:solidFill>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Zprostředkující subjekt </a:t>
            </a:r>
            <a:r>
              <a:rPr lang="cs-CZ" sz="2000" b="0" i="0" u="none" strike="noStrike">
                <a:solidFill>
                  <a:schemeClr val="bg1"/>
                </a:solidFill>
                <a:effectLst/>
                <a:latin typeface="Arial" panose="020B0604020202020204" pitchFamily="34" charset="0"/>
              </a:rPr>
              <a:t>= Centrum pro regionální rozvoj České republiky s krajskými pobočkami</a:t>
            </a:r>
            <a:r>
              <a:rPr lang="en-US" sz="2000" b="0" i="0">
                <a:solidFill>
                  <a:schemeClr val="bg1"/>
                </a:solidFill>
                <a:effectLst/>
                <a:latin typeface="Arial" panose="020B0604020202020204" pitchFamily="34" charset="0"/>
              </a:rPr>
              <a:t>​</a:t>
            </a:r>
            <a:endParaRPr lang="cs-CZ" sz="2000" b="0" i="0">
              <a:solidFill>
                <a:schemeClr val="bg1"/>
              </a:solidFill>
              <a:effectLst/>
              <a:latin typeface="Arial" panose="020B0604020202020204" pitchFamily="34" charset="0"/>
            </a:endParaRPr>
          </a:p>
          <a:p>
            <a:pPr fontAlgn="base">
              <a:lnSpc>
                <a:spcPct val="150000"/>
              </a:lnSpc>
            </a:pPr>
            <a:endParaRPr lang="cs-CZ" sz="2000">
              <a:solidFill>
                <a:schemeClr val="bg1"/>
              </a:solidFill>
              <a:latin typeface="Arial" panose="020B0604020202020204" pitchFamily="34" charset="0"/>
            </a:endParaRPr>
          </a:p>
          <a:p>
            <a:pPr marL="285750" indent="-285750" fontAlgn="base">
              <a:lnSpc>
                <a:spcPct val="150000"/>
              </a:lnSpc>
              <a:buFont typeface="Arial" panose="020B0604020202020204" pitchFamily="34" charset="0"/>
              <a:buChar char="•"/>
            </a:pPr>
            <a:r>
              <a:rPr lang="cs-CZ" sz="2000" b="1" i="0" u="none" strike="noStrike">
                <a:solidFill>
                  <a:schemeClr val="bg1"/>
                </a:solidFill>
                <a:effectLst/>
                <a:latin typeface="Arial" panose="020B0604020202020204" pitchFamily="34" charset="0"/>
              </a:rPr>
              <a:t>Nositelé integrovaných strategií ITI a CLLD</a:t>
            </a:r>
            <a:r>
              <a:rPr lang="cs-CZ" sz="2000" b="0" i="0" u="none" strike="noStrike">
                <a:solidFill>
                  <a:schemeClr val="bg1"/>
                </a:solidFill>
                <a:effectLst/>
                <a:latin typeface="Arial" panose="020B0604020202020204" pitchFamily="34" charset="0"/>
              </a:rPr>
              <a:t>; stávající IPRÚ se stanou ITI</a:t>
            </a:r>
            <a:r>
              <a:rPr lang="en-US" sz="2000" b="0" i="0">
                <a:solidFill>
                  <a:schemeClr val="bg1"/>
                </a:solidFill>
                <a:effectLst/>
                <a:latin typeface="Arial" panose="020B0604020202020204" pitchFamily="34" charset="0"/>
              </a:rPr>
              <a:t>​</a:t>
            </a:r>
            <a:endParaRPr lang="en-US" sz="2000">
              <a:solidFill>
                <a:schemeClr val="bg1"/>
              </a:solidFill>
              <a:latin typeface="Arial" panose="020B0604020202020204" pitchFamily="34" charset="0"/>
            </a:endParaRPr>
          </a:p>
          <a:p>
            <a:pPr lvl="1">
              <a:lnSpc>
                <a:spcPct val="150000"/>
              </a:lnSpc>
              <a:buClr>
                <a:srgbClr val="1D70B8"/>
              </a:buClr>
            </a:pPr>
            <a:endParaRPr lang="cs-CZ"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309593" y="498020"/>
            <a:ext cx="8524813" cy="1138773"/>
          </a:xfrm>
          <a:prstGeom prst="rect">
            <a:avLst/>
          </a:prstGeom>
          <a:noFill/>
        </p:spPr>
        <p:txBody>
          <a:bodyPr wrap="square" rtlCol="0">
            <a:spAutoFit/>
          </a:bodyPr>
          <a:lstStyle/>
          <a:p>
            <a:pPr algn="ctr" defTabSz="914400">
              <a:buClr>
                <a:srgbClr val="000000"/>
              </a:buClr>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565909" y="1914699"/>
            <a:ext cx="8012179" cy="3924151"/>
          </a:xfrm>
          <a:prstGeom prst="rect">
            <a:avLst/>
          </a:prstGeom>
          <a:noFill/>
        </p:spPr>
        <p:txBody>
          <a:bodyPr wrap="square">
            <a:spAutoFit/>
          </a:bodyPr>
          <a:lstStyle/>
          <a:p>
            <a:pPr>
              <a:spcAft>
                <a:spcPts val="450"/>
              </a:spcAft>
            </a:pPr>
            <a:r>
              <a:rPr lang="cs-CZ" sz="1600" b="1" u="sng">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600">
              <a:solidFill>
                <a:schemeClr val="bg1"/>
              </a:solidFill>
              <a:latin typeface="Arial" panose="020B0604020202020204" pitchFamily="34" charset="0"/>
              <a:ea typeface="Times New Roman" panose="02020603050405020304" pitchFamily="18" charset="0"/>
            </a:endParaRPr>
          </a:p>
          <a:p>
            <a:pPr>
              <a:spcAft>
                <a:spcPts val="450"/>
              </a:spcAft>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600" u="sng">
              <a:solidFill>
                <a:schemeClr val="bg1"/>
              </a:solidFill>
              <a:latin typeface="Arial" panose="020B0604020202020204" pitchFamily="34" charset="0"/>
              <a:ea typeface="Times New Roman" panose="02020603050405020304" pitchFamily="18" charset="0"/>
            </a:endParaRPr>
          </a:p>
          <a:p>
            <a:pPr algn="just">
              <a:spcAft>
                <a:spcPts val="450"/>
              </a:spcAft>
            </a:pPr>
            <a:r>
              <a:rPr lang="cs-CZ" sz="1600" u="sng">
                <a:solidFill>
                  <a:schemeClr val="bg1"/>
                </a:solidFill>
                <a:latin typeface="Arial" panose="020B0604020202020204" pitchFamily="34" charset="0"/>
                <a:ea typeface="Times New Roman" panose="02020603050405020304" pitchFamily="18" charset="0"/>
              </a:rPr>
              <a:t>Požadavky</a:t>
            </a:r>
            <a:r>
              <a:rPr lang="cs-CZ" sz="1600" b="1">
                <a:solidFill>
                  <a:schemeClr val="bg1"/>
                </a:solidFill>
                <a:latin typeface="Arial" panose="020B0604020202020204" pitchFamily="34" charset="0"/>
                <a:ea typeface="Times New Roman" panose="02020603050405020304" pitchFamily="18" charset="0"/>
              </a:rPr>
              <a:t> </a:t>
            </a:r>
            <a:r>
              <a:rPr lang="cs-CZ" sz="1600">
                <a:solidFill>
                  <a:schemeClr val="bg1"/>
                </a:solidFill>
                <a:latin typeface="Arial" panose="020B0604020202020204" pitchFamily="34" charset="0"/>
                <a:ea typeface="Times New Roman" panose="02020603050405020304" pitchFamily="18" charset="0"/>
              </a:rPr>
              <a:t>na budovy </a:t>
            </a:r>
            <a:r>
              <a:rPr lang="cs-CZ" sz="1600" u="sng">
                <a:solidFill>
                  <a:schemeClr val="bg1"/>
                </a:solidFill>
                <a:latin typeface="Arial" panose="020B0604020202020204" pitchFamily="34" charset="0"/>
                <a:ea typeface="Times New Roman" panose="02020603050405020304" pitchFamily="18" charset="0"/>
              </a:rPr>
              <a:t>vychází z následujících dokumentů</a:t>
            </a:r>
            <a:r>
              <a:rPr lang="cs-CZ" sz="160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60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r>
              <a:rPr lang="cs-CZ" sz="1600"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60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a:solidFill>
                  <a:schemeClr val="bg1"/>
                </a:solidFill>
                <a:cs typeface="Arial" panose="020B0604020202020204" pitchFamily="34" charset="0"/>
                <a:sym typeface="Arial"/>
              </a:rPr>
              <a:t>Specifický cíl 2.1 </a:t>
            </a:r>
            <a:br>
              <a:rPr lang="cs-CZ" sz="2400" b="1" kern="0">
                <a:solidFill>
                  <a:schemeClr val="bg1"/>
                </a:solidFill>
                <a:cs typeface="Arial" panose="020B0604020202020204" pitchFamily="34" charset="0"/>
                <a:sym typeface="Arial"/>
              </a:rPr>
            </a:br>
            <a:r>
              <a:rPr lang="cs-CZ" sz="2400" b="1" kern="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a:solidFill>
                  <a:schemeClr val="bg1"/>
                </a:solidFill>
                <a:cs typeface="Arial" panose="020B0604020202020204" pitchFamily="34" charset="0"/>
                <a:sym typeface="Arial"/>
              </a:rPr>
              <a:t>Aktuální stav přípravy SC</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3225242"/>
          </a:xfrm>
          <a:prstGeom prst="rect">
            <a:avLst/>
          </a:prstGeom>
          <a:noFill/>
        </p:spPr>
        <p:txBody>
          <a:bodyPr wrap="square">
            <a:spAutoFit/>
          </a:bodyPr>
          <a:lstStyle/>
          <a:p>
            <a:pPr>
              <a:spcAft>
                <a:spcPts val="450"/>
              </a:spcAft>
            </a:pPr>
            <a:r>
              <a:rPr lang="cs-CZ" b="1" u="sng">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a:solidFill>
                  <a:schemeClr val="bg1"/>
                </a:solidFill>
                <a:latin typeface="Arial" panose="020B0604020202020204" pitchFamily="34" charset="0"/>
                <a:ea typeface="Times New Roman" panose="02020603050405020304" pitchFamily="18" charset="0"/>
              </a:rPr>
              <a:t>V případě rozvoje strategicky významných </a:t>
            </a:r>
            <a:r>
              <a:rPr lang="cs-CZ" b="1">
                <a:solidFill>
                  <a:schemeClr val="bg1"/>
                </a:solidFill>
                <a:latin typeface="Arial" panose="020B0604020202020204" pitchFamily="34" charset="0"/>
                <a:ea typeface="Times New Roman" panose="02020603050405020304" pitchFamily="18" charset="0"/>
              </a:rPr>
              <a:t>ICT systémů</a:t>
            </a:r>
            <a:r>
              <a:rPr lang="cs-CZ">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u="sng">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b="0" i="0" u="none" strike="noStrike" kern="1200" cap="none" spc="0" normalizeH="0" baseline="0" noProof="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129236"/>
            <a:ext cx="6269192" cy="3249608"/>
          </a:xfrm>
          <a:prstGeom prst="rect">
            <a:avLst/>
          </a:prstGeom>
          <a:noFill/>
        </p:spPr>
        <p:txBody>
          <a:bodyPr wrap="square">
            <a:spAutoFit/>
          </a:bodyPr>
          <a:lstStyle/>
          <a:p>
            <a:pPr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60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277907" y="498020"/>
            <a:ext cx="8615082" cy="1631216"/>
          </a:xfrm>
          <a:prstGeom prst="rect">
            <a:avLst/>
          </a:prstGeom>
          <a:noFill/>
        </p:spPr>
        <p:txBody>
          <a:bodyPr wrap="square" lIns="91440" tIns="45720" rIns="91440" bIns="45720" rtlCol="0" anchor="t">
            <a:spAutoFit/>
          </a:bodyPr>
          <a:lstStyle/>
          <a:p>
            <a:pPr algn="ctr" defTabSz="914400">
              <a:buClr>
                <a:srgbClr val="000000"/>
              </a:buClr>
            </a:pPr>
            <a:r>
              <a:rPr lang="cs-CZ" sz="2400" b="1" kern="0">
                <a:solidFill>
                  <a:schemeClr val="bg1"/>
                </a:solidFill>
                <a:cs typeface="Arial"/>
                <a:sym typeface="Arial"/>
              </a:rPr>
              <a:t>Specifický cíl 5.1 </a:t>
            </a:r>
            <a:br>
              <a:rPr lang="cs-CZ" sz="2400" b="1" kern="0">
                <a:cs typeface="Arial" panose="020B0604020202020204" pitchFamily="34" charset="0"/>
              </a:rPr>
            </a:br>
            <a:r>
              <a:rPr lang="cs-CZ" sz="2400" b="1" kern="0">
                <a:solidFill>
                  <a:schemeClr val="bg1"/>
                </a:solidFill>
                <a:cs typeface="Arial"/>
                <a:sym typeface="Arial"/>
              </a:rPr>
              <a:t>Prevence rizik, zvýšení odolnosti a ochrana obyvatelstva</a:t>
            </a:r>
          </a:p>
          <a:p>
            <a:pPr algn="ctr" defTabSz="914400">
              <a:buClr>
                <a:srgbClr val="000000"/>
              </a:buClr>
              <a:buFont typeface="Arial"/>
              <a:buNone/>
            </a:pPr>
            <a:r>
              <a:rPr lang="cs-CZ" sz="2000" kern="0">
                <a:solidFill>
                  <a:schemeClr val="bg1"/>
                </a:solidFill>
                <a:cs typeface="Arial"/>
                <a:sym typeface="Arial"/>
              </a:rPr>
              <a:t>Aktuální stav přípravy SC</a:t>
            </a:r>
            <a:br>
              <a:rPr lang="cs-CZ" sz="3200" b="1" kern="0">
                <a:cs typeface="Arial" panose="020B0604020202020204" pitchFamily="34" charset="0"/>
              </a:rPr>
            </a:br>
            <a:endParaRPr lang="cs-CZ" sz="3200" b="1"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br>
            <a:endParaRPr lang="cs-CZ"/>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44</a:t>
            </a:fld>
            <a:endParaRPr lang="en-US"/>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2"/>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2.2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45716" y="2039666"/>
            <a:ext cx="8012179" cy="3192156"/>
          </a:xfrm>
          <a:prstGeom prst="rect">
            <a:avLst/>
          </a:prstGeom>
          <a:noFill/>
        </p:spPr>
        <p:txBody>
          <a:bodyPr wrap="square">
            <a:spAutoFit/>
          </a:bodyPr>
          <a:lstStyle/>
          <a:p>
            <a:pPr marL="0" indent="0" algn="just">
              <a:lnSpc>
                <a:spcPct val="160000"/>
              </a:lnSpc>
              <a:buNone/>
            </a:pPr>
            <a:r>
              <a:rPr lang="cs-CZ" sz="1600" b="1">
                <a:solidFill>
                  <a:schemeClr val="bg1"/>
                </a:solidFill>
              </a:rPr>
              <a:t>Zelená infrastruktura ve veřejném prostranství měst a obcí</a:t>
            </a:r>
          </a:p>
          <a:p>
            <a:pPr marL="0" lvl="0" indent="0" algn="just">
              <a:lnSpc>
                <a:spcPct val="160000"/>
              </a:lnSpc>
              <a:buNone/>
            </a:pPr>
            <a:r>
              <a:rPr lang="cs-CZ" sz="1600">
                <a:solidFill>
                  <a:schemeClr val="bg1"/>
                </a:solidFill>
              </a:rPr>
              <a:t>Ucelené (komplexní) projekty veřejných prostranství zaměřené na zelenou infrastrukturu (modrou i zelenou složku), veřejnou a technickou infrastrukturu a související opatření v řešeném území </a:t>
            </a:r>
          </a:p>
          <a:p>
            <a:pPr marL="0" lvl="0" indent="0" algn="just">
              <a:lnSpc>
                <a:spcPct val="160000"/>
              </a:lnSpc>
              <a:buNone/>
            </a:pPr>
            <a:endParaRPr lang="cs-CZ" sz="1600">
              <a:solidFill>
                <a:schemeClr val="bg1"/>
              </a:solidFill>
            </a:endParaRPr>
          </a:p>
          <a:p>
            <a:pPr marL="0" lvl="0" indent="0" algn="just">
              <a:lnSpc>
                <a:spcPct val="160000"/>
              </a:lnSpc>
              <a:buNone/>
            </a:pPr>
            <a:r>
              <a:rPr lang="cs-CZ" sz="1600" u="sng">
                <a:solidFill>
                  <a:schemeClr val="bg1"/>
                </a:solidFill>
              </a:rPr>
              <a:t>Příklady</a:t>
            </a:r>
            <a:r>
              <a:rPr lang="cs-CZ" sz="160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9654"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SMART </a:t>
            </a:r>
            <a:r>
              <a:rPr kumimoji="0" lang="en-US" sz="3200" b="1" i="0" u="none" strike="noStrike" kern="0" cap="none" spc="0" normalizeH="0" baseline="0" noProof="0">
                <a:ln>
                  <a:noFill/>
                </a:ln>
                <a:solidFill>
                  <a:srgbClr val="FFFFFF"/>
                </a:solidFill>
                <a:effectLst/>
                <a:uLnTx/>
                <a:uFillTx/>
                <a:latin typeface="Arial"/>
                <a:cs typeface="Arial"/>
                <a:sym typeface="Arial"/>
              </a:rPr>
              <a:t>&amp;</a:t>
            </a:r>
            <a:r>
              <a:rPr kumimoji="0" lang="cs-CZ" sz="3200" b="1" i="0" u="none" strike="noStrike" kern="0" cap="none" spc="0" normalizeH="0" baseline="0" noProof="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Zelená infrastruktura měst a obcí</a:t>
            </a:r>
            <a:br>
              <a:rPr lang="cs-CZ" sz="3200" b="1" kern="0">
                <a:solidFill>
                  <a:schemeClr val="bg1"/>
                </a:solidFill>
                <a:cs typeface="Arial" panose="020B0604020202020204" pitchFamily="34" charset="0"/>
                <a:sym typeface="Arial"/>
              </a:rPr>
            </a:br>
            <a:r>
              <a:rPr lang="cs-CZ" sz="2000" kern="0">
                <a:solidFill>
                  <a:schemeClr val="bg1"/>
                </a:solidFill>
                <a:cs typeface="Arial" panose="020B0604020202020204" pitchFamily="34" charset="0"/>
                <a:sym typeface="Arial"/>
              </a:rPr>
              <a:t>Klíčové parametry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Realizace i v Praze</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55250" y="2214603"/>
            <a:ext cx="8208169" cy="3365024"/>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a:solidFill>
                  <a:schemeClr val="bg1"/>
                </a:solidFill>
              </a:rPr>
              <a:t>Předpokládané podmínky pro projekty: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Realizace na základě strategického rozvojového dokumentu pro dané území</a:t>
            </a:r>
            <a:endParaRPr lang="cs-CZ">
              <a:solidFill>
                <a:schemeClr val="bg1"/>
              </a:solidFill>
              <a:cs typeface="Arial"/>
            </a:endParaRPr>
          </a:p>
          <a:p>
            <a:pPr marL="971550" lvl="2" indent="-285750">
              <a:lnSpc>
                <a:spcPct val="150000"/>
              </a:lnSpc>
              <a:buFont typeface="Wingdings" panose="020B0604020202020204" pitchFamily="34" charset="0"/>
              <a:buChar char="Ø"/>
            </a:pPr>
            <a:r>
              <a:rPr lang="cs-CZ">
                <a:solidFill>
                  <a:schemeClr val="bg1"/>
                </a:solidFill>
              </a:rPr>
              <a:t>Územní studie řešící veřejné prostranství registrovaná v Evidenci územně plánovací činnosti</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Regulační plán</a:t>
            </a:r>
            <a:endParaRPr lang="cs-CZ">
              <a:solidFill>
                <a:schemeClr val="bg1"/>
              </a:solidFill>
              <a:cs typeface="Arial" panose="020B0604020202020204"/>
            </a:endParaRPr>
          </a:p>
          <a:p>
            <a:pPr marL="971550" lvl="2" indent="-285750">
              <a:lnSpc>
                <a:spcPct val="150000"/>
              </a:lnSpc>
              <a:buFont typeface="Wingdings" panose="020B0604020202020204" pitchFamily="34" charset="0"/>
              <a:buChar char="Ø"/>
            </a:pPr>
            <a:r>
              <a:rPr lang="cs-CZ">
                <a:solidFill>
                  <a:schemeClr val="bg1"/>
                </a:solidFill>
              </a:rPr>
              <a:t>Architektonická/urbanistická studie/koncepce veřejného prostranství zpracovaná autorizovaným architektem ČKA</a:t>
            </a:r>
            <a:endParaRPr lang="cs-CZ">
              <a:solidFill>
                <a:schemeClr val="bg1"/>
              </a:solidFill>
              <a:cs typeface="Arial" panose="020B0604020202020204"/>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2928" y="1821850"/>
            <a:ext cx="8239157" cy="4216539"/>
          </a:xfrm>
          <a:prstGeom prst="rect">
            <a:avLst/>
          </a:prstGeom>
          <a:noFill/>
        </p:spPr>
        <p:txBody>
          <a:bodyPr wrap="square" lIns="91440" tIns="45720" rIns="91440" bIns="45720" anchor="t">
            <a:spAutoFit/>
          </a:bodyPr>
          <a:lstStyle/>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Máme </a:t>
            </a:r>
            <a:r>
              <a:rPr lang="pt-BR" b="1" i="0" u="none" strike="noStrike">
                <a:solidFill>
                  <a:schemeClr val="bg1"/>
                </a:solidFill>
                <a:effectLst/>
                <a:latin typeface="Arial"/>
                <a:cs typeface="Arial"/>
              </a:rPr>
              <a:t>25let</a:t>
            </a:r>
            <a:r>
              <a:rPr lang="cs-CZ" b="1" i="0" u="none" strike="noStrike">
                <a:solidFill>
                  <a:schemeClr val="bg1"/>
                </a:solidFill>
                <a:effectLst/>
                <a:latin typeface="Arial"/>
                <a:cs typeface="Arial"/>
              </a:rPr>
              <a:t>ou</a:t>
            </a:r>
            <a:r>
              <a:rPr lang="pt-BR" b="1" i="0" u="none" strike="noStrike">
                <a:solidFill>
                  <a:schemeClr val="bg1"/>
                </a:solidFill>
                <a:effectLst/>
                <a:latin typeface="Arial"/>
                <a:cs typeface="Arial"/>
              </a:rPr>
              <a:t> </a:t>
            </a:r>
            <a:r>
              <a:rPr lang="pt-BR" b="1" i="0" u="none" strike="noStrike" err="1">
                <a:solidFill>
                  <a:schemeClr val="bg1"/>
                </a:solidFill>
                <a:effectLst/>
                <a:latin typeface="Arial"/>
                <a:cs typeface="Arial"/>
              </a:rPr>
              <a:t>zkušenost</a:t>
            </a:r>
            <a:r>
              <a:rPr lang="pt-BR" b="0" i="0" u="none" strike="noStrike">
                <a:solidFill>
                  <a:schemeClr val="bg1"/>
                </a:solidFill>
                <a:effectLst/>
                <a:latin typeface="Arial"/>
                <a:cs typeface="Arial"/>
              </a:rPr>
              <a:t> s </a:t>
            </a:r>
            <a:r>
              <a:rPr lang="pt-BR" b="0" i="0" u="none" strike="noStrike" err="1">
                <a:solidFill>
                  <a:schemeClr val="bg1"/>
                </a:solidFill>
                <a:effectLst/>
                <a:latin typeface="Arial"/>
                <a:cs typeface="Arial"/>
              </a:rPr>
              <a:t>administrací</a:t>
            </a:r>
            <a:r>
              <a:rPr lang="pt-BR" b="0" i="0" u="none" strike="noStrike">
                <a:solidFill>
                  <a:schemeClr val="bg1"/>
                </a:solidFill>
                <a:effectLst/>
                <a:latin typeface="Arial"/>
                <a:cs typeface="Arial"/>
              </a:rPr>
              <a:t> </a:t>
            </a:r>
            <a:r>
              <a:rPr lang="cs-CZ" b="0" i="0" u="none" strike="noStrike">
                <a:solidFill>
                  <a:schemeClr val="bg1"/>
                </a:solidFill>
                <a:effectLst/>
                <a:latin typeface="Arial"/>
                <a:cs typeface="Arial"/>
              </a:rPr>
              <a:t>a kontrolou projektů</a:t>
            </a:r>
            <a:r>
              <a:rPr lang="en-US" b="0" i="0">
                <a:solidFill>
                  <a:schemeClr val="bg1"/>
                </a:solidFill>
                <a:effectLst/>
                <a:latin typeface="Arial"/>
                <a:cs typeface="Arial"/>
              </a:rPr>
              <a:t>​</a:t>
            </a:r>
            <a:endParaRPr lang="cs-CZ">
              <a:solidFill>
                <a:schemeClr val="bg1"/>
              </a:solidFill>
              <a:latin typeface="Arial"/>
              <a:cs typeface="Arial"/>
            </a:endParaRPr>
          </a:p>
          <a:p>
            <a:pPr marL="285750" indent="-285750" fontAlgn="base">
              <a:lnSpc>
                <a:spcPts val="2500"/>
              </a:lnSpc>
              <a:buFont typeface="Arial" panose="020B0604020202020204" pitchFamily="34" charset="0"/>
              <a:buChar char="•"/>
            </a:pPr>
            <a:r>
              <a:rPr lang="cs-CZ">
                <a:solidFill>
                  <a:schemeClr val="bg1"/>
                </a:solidFill>
                <a:latin typeface="Arial"/>
                <a:cs typeface="Arial"/>
              </a:rPr>
              <a:t>Máme pobočky </a:t>
            </a:r>
            <a:r>
              <a:rPr lang="cs-CZ" b="1">
                <a:solidFill>
                  <a:schemeClr val="bg1"/>
                </a:solidFill>
                <a:latin typeface="Arial"/>
                <a:cs typeface="Arial"/>
              </a:rPr>
              <a:t>ve 13 krajských městech </a:t>
            </a:r>
            <a:r>
              <a:rPr lang="cs-CZ">
                <a:solidFill>
                  <a:schemeClr val="bg1"/>
                </a:solidFill>
                <a:latin typeface="Arial"/>
                <a:cs typeface="Arial"/>
              </a:rPr>
              <a:t>České republiky</a:t>
            </a:r>
          </a:p>
          <a:p>
            <a:pPr marL="285750" indent="-285750" fontAlgn="base">
              <a:lnSpc>
                <a:spcPts val="2500"/>
              </a:lnSpc>
              <a:buFont typeface="Arial" panose="020B0604020202020204" pitchFamily="34" charset="0"/>
              <a:buChar char="•"/>
            </a:pPr>
            <a:r>
              <a:rPr lang="cs-CZ">
                <a:solidFill>
                  <a:schemeClr val="bg1"/>
                </a:solidFill>
                <a:latin typeface="Arial"/>
                <a:cs typeface="Arial"/>
              </a:rPr>
              <a:t>Disponujeme </a:t>
            </a:r>
            <a:r>
              <a:rPr lang="cs-CZ" b="1">
                <a:solidFill>
                  <a:schemeClr val="bg1"/>
                </a:solidFill>
                <a:latin typeface="Arial"/>
                <a:cs typeface="Arial"/>
              </a:rPr>
              <a:t>specializovanými odborníky </a:t>
            </a:r>
            <a:r>
              <a:rPr lang="cs-CZ">
                <a:solidFill>
                  <a:schemeClr val="bg1"/>
                </a:solidFill>
                <a:latin typeface="Arial"/>
                <a:cs typeface="Arial"/>
              </a:rPr>
              <a:t>na všech krajských pracovištích</a:t>
            </a:r>
          </a:p>
          <a:p>
            <a:pPr marL="285750" indent="-285750" fontAlgn="base">
              <a:lnSpc>
                <a:spcPts val="2500"/>
              </a:lnSpc>
              <a:buFont typeface="Arial" panose="020B0604020202020204" pitchFamily="34" charset="0"/>
              <a:buChar char="•"/>
            </a:pPr>
            <a:r>
              <a:rPr lang="cs-CZ">
                <a:solidFill>
                  <a:schemeClr val="bg1"/>
                </a:solidFill>
                <a:latin typeface="Arial"/>
                <a:cs typeface="Arial"/>
              </a:rPr>
              <a:t>Etablovali jsme </a:t>
            </a:r>
            <a:r>
              <a:rPr lang="cs-CZ" b="1">
                <a:solidFill>
                  <a:schemeClr val="bg1"/>
                </a:solidFill>
                <a:latin typeface="Arial"/>
                <a:cs typeface="Arial"/>
              </a:rPr>
              <a:t>odborná pracoviště pro administraci veřejných zakázek </a:t>
            </a:r>
            <a:r>
              <a:rPr lang="cs-CZ">
                <a:solidFill>
                  <a:schemeClr val="bg1"/>
                </a:solidFill>
                <a:latin typeface="Arial"/>
                <a:cs typeface="Arial"/>
              </a:rPr>
              <a:t>v IROP</a:t>
            </a:r>
          </a:p>
          <a:p>
            <a:pPr marL="285750" indent="-285750" fontAlgn="base">
              <a:lnSpc>
                <a:spcPts val="2500"/>
              </a:lnSpc>
              <a:buFont typeface="Arial" panose="020B0604020202020204" pitchFamily="34" charset="0"/>
              <a:buChar char="•"/>
            </a:pPr>
            <a:r>
              <a:rPr lang="cs-CZ">
                <a:solidFill>
                  <a:schemeClr val="bg1"/>
                </a:solidFill>
                <a:latin typeface="Arial"/>
                <a:cs typeface="Arial"/>
              </a:rPr>
              <a:t>O</a:t>
            </a:r>
            <a:r>
              <a:rPr lang="cs-CZ" b="0" i="0" u="none" strike="noStrike">
                <a:solidFill>
                  <a:schemeClr val="bg1"/>
                </a:solidFill>
                <a:effectLst/>
                <a:latin typeface="Arial"/>
                <a:cs typeface="Arial"/>
              </a:rPr>
              <a:t>d počátku své historie Centrum administrovalo programy za </a:t>
            </a:r>
            <a:r>
              <a:rPr lang="cs-CZ" b="1" i="0" u="none" strike="noStrike">
                <a:solidFill>
                  <a:schemeClr val="bg1"/>
                </a:solidFill>
                <a:effectLst/>
                <a:latin typeface="Arial"/>
                <a:cs typeface="Arial"/>
              </a:rPr>
              <a:t>více než 200 mld. Kč </a:t>
            </a:r>
            <a:r>
              <a:rPr lang="cs-CZ" b="0" i="0" u="none" strike="noStrike">
                <a:solidFill>
                  <a:schemeClr val="bg1"/>
                </a:solidFill>
                <a:effectLst/>
                <a:latin typeface="Arial"/>
                <a:cs typeface="Arial"/>
              </a:rPr>
              <a:t>(7,35 mld. EUR) a přispělo k realizaci </a:t>
            </a:r>
            <a:r>
              <a:rPr lang="cs-CZ" b="1" i="0" u="none" strike="noStrike">
                <a:solidFill>
                  <a:schemeClr val="bg1"/>
                </a:solidFill>
                <a:effectLst/>
                <a:latin typeface="Arial"/>
                <a:cs typeface="Arial"/>
              </a:rPr>
              <a:t>více než 25 tisíc projektů</a:t>
            </a:r>
            <a:endParaRPr lang="en-US" b="1">
              <a:solidFill>
                <a:schemeClr val="bg1"/>
              </a:solidFill>
              <a:latin typeface="Arial"/>
              <a:cs typeface="Arial"/>
            </a:endParaRPr>
          </a:p>
          <a:p>
            <a:pPr marL="285750" indent="-285750" fontAlgn="base">
              <a:lnSpc>
                <a:spcPts val="2500"/>
              </a:lnSpc>
              <a:buFont typeface="Arial" panose="020B0604020202020204" pitchFamily="34" charset="0"/>
              <a:buChar char="•"/>
            </a:pPr>
            <a:r>
              <a:rPr lang="cs-CZ" b="0" i="0" u="none" strike="noStrike">
                <a:solidFill>
                  <a:schemeClr val="bg1"/>
                </a:solidFill>
                <a:effectLst/>
                <a:latin typeface="Arial"/>
                <a:cs typeface="Arial"/>
              </a:rPr>
              <a:t>V programovém období 2021 – 2027 je Centrum</a:t>
            </a:r>
            <a:r>
              <a:rPr lang="cs-CZ">
                <a:solidFill>
                  <a:schemeClr val="bg1"/>
                </a:solidFill>
                <a:latin typeface="Arial"/>
                <a:cs typeface="Arial"/>
              </a:rPr>
              <a:t> </a:t>
            </a:r>
            <a:r>
              <a:rPr lang="cs-CZ" b="1">
                <a:solidFill>
                  <a:schemeClr val="bg1"/>
                </a:solidFill>
                <a:latin typeface="Arial"/>
                <a:cs typeface="Arial"/>
              </a:rPr>
              <a:t>jediným zprostředkujícím</a:t>
            </a:r>
            <a:r>
              <a:rPr lang="cs-CZ" b="1" i="0" u="none" strike="noStrike">
                <a:solidFill>
                  <a:schemeClr val="bg1"/>
                </a:solidFill>
                <a:effectLst/>
                <a:latin typeface="Arial"/>
                <a:cs typeface="Arial"/>
              </a:rPr>
              <a:t> subjektem </a:t>
            </a:r>
            <a:r>
              <a:rPr lang="cs-CZ" b="0" i="0" u="none" strike="noStrike">
                <a:solidFill>
                  <a:schemeClr val="bg1"/>
                </a:solidFill>
                <a:effectLst/>
                <a:latin typeface="Arial"/>
                <a:cs typeface="Arial"/>
              </a:rPr>
              <a:t>pro IROP</a:t>
            </a:r>
            <a:endParaRPr lang="cs-CZ">
              <a:solidFill>
                <a:schemeClr val="bg1"/>
              </a:solidFill>
              <a:latin typeface="Arial"/>
              <a:cs typeface="Arial"/>
            </a:endParaRPr>
          </a:p>
          <a:p>
            <a:pPr fontAlgn="base">
              <a:buFont typeface="Arial" panose="020B0604020202020204" pitchFamily="34" charset="0"/>
              <a:buChar char="•"/>
            </a:pPr>
            <a:endParaRPr lang="cs-CZ">
              <a:solidFill>
                <a:schemeClr val="bg1"/>
              </a:solidFill>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cs-CZ">
                <a:solidFill>
                  <a:schemeClr val="bg1"/>
                </a:solidFill>
                <a:latin typeface="Arial"/>
                <a:cs typeface="Arial"/>
              </a:rPr>
              <a:t>Vůči svým klientům jsme maximálně </a:t>
            </a:r>
            <a:r>
              <a:rPr lang="cs-CZ" b="1">
                <a:solidFill>
                  <a:schemeClr val="bg1"/>
                </a:solidFill>
                <a:latin typeface="Arial"/>
                <a:cs typeface="Arial"/>
              </a:rPr>
              <a:t>otevření, féroví a spolehliví</a:t>
            </a: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1883761"/>
            <a:ext cx="8208169" cy="4196020"/>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a:solidFill>
                  <a:schemeClr val="bg1"/>
                </a:solidFill>
              </a:rPr>
              <a:t>Předpokládané podmínky pro projekty: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ea typeface="+mn-lt"/>
                <a:cs typeface="+mn-lt"/>
              </a:rPr>
              <a:t>Povinnost projednání projektu s občany</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Realizace v zastavěném území nebo v zastavitelných plochách v souladu s platným územním plánem</a:t>
            </a:r>
            <a:endParaRPr lang="cs-CZ">
              <a:solidFill>
                <a:schemeClr val="bg1"/>
              </a:solidFill>
              <a:cs typeface="Arial"/>
            </a:endParaRPr>
          </a:p>
          <a:p>
            <a:pPr marL="556895" lvl="1" indent="-213995">
              <a:lnSpc>
                <a:spcPct val="150000"/>
              </a:lnSpc>
              <a:buFont typeface="Arial" panose="020B0604020202020204" pitchFamily="34" charset="0"/>
              <a:buChar char="•"/>
            </a:pPr>
            <a:r>
              <a:rPr lang="cs-CZ">
                <a:solidFill>
                  <a:schemeClr val="bg1"/>
                </a:solidFill>
                <a:ea typeface="+mn-lt"/>
                <a:cs typeface="+mn-lt"/>
              </a:rPr>
              <a:t>Realizace projektu ve veřejném prostranství, přístupné bez omezení a sloužící k obecnému užívání</a:t>
            </a:r>
          </a:p>
          <a:p>
            <a:pPr marL="556895" lvl="1" indent="-213995">
              <a:lnSpc>
                <a:spcPct val="150000"/>
              </a:lnSpc>
              <a:buFont typeface="Arial" panose="020B0604020202020204" pitchFamily="34" charset="0"/>
              <a:buChar char="•"/>
            </a:pPr>
            <a:r>
              <a:rPr lang="cs-CZ">
                <a:solidFill>
                  <a:schemeClr val="bg1"/>
                </a:solidFill>
                <a:ea typeface="+mn-lt"/>
                <a:cs typeface="+mn-lt"/>
              </a:rPr>
              <a:t>Stanovisko Agentury ochrany krajiny a přírody ČR</a:t>
            </a:r>
            <a:endParaRPr lang="cs-CZ">
              <a:solidFill>
                <a:schemeClr val="bg1"/>
              </a:solidFill>
            </a:endParaRPr>
          </a:p>
          <a:p>
            <a:pPr marL="556895" lvl="1" indent="-213995">
              <a:lnSpc>
                <a:spcPct val="150000"/>
              </a:lnSpc>
              <a:buFont typeface="Arial" panose="020B0604020202020204" pitchFamily="34" charset="0"/>
              <a:buChar char="•"/>
            </a:pPr>
            <a:r>
              <a:rPr lang="cs-CZ">
                <a:solidFill>
                  <a:schemeClr val="bg1"/>
                </a:solidFill>
              </a:rPr>
              <a:t>Realizované projekty v obci nad 10.000 obyvatel musí být v souladu se studií systému sídelní zeleně nebo s obdobným strategickým dokumentem pro sídelní zeleně</a:t>
            </a:r>
            <a:endParaRPr lang="cs-CZ">
              <a:solidFill>
                <a:schemeClr val="bg1"/>
              </a:solidFill>
              <a:cs typeface="Arial"/>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a:ln>
                  <a:noFill/>
                </a:ln>
                <a:solidFill>
                  <a:schemeClr val="bg1"/>
                </a:solidFill>
                <a:effectLst/>
                <a:uLnTx/>
                <a:uFillTx/>
                <a:latin typeface="Arial"/>
                <a:cs typeface="Arial"/>
                <a:sym typeface="Arial"/>
              </a:rPr>
            </a:br>
            <a:r>
              <a:rPr kumimoji="0" lang="cs-CZ" sz="2800" b="1"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endParaRPr lang="cs-CZ" sz="3200" kern="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90146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3.1 </a:t>
            </a:r>
            <a:br>
              <a:rPr lang="cs-CZ" sz="2400">
                <a:solidFill>
                  <a:schemeClr val="bg1"/>
                </a:solidFill>
              </a:rPr>
            </a:br>
            <a:r>
              <a:rPr lang="cs-CZ" sz="2400">
                <a:solidFill>
                  <a:schemeClr val="bg1"/>
                </a:solidFill>
              </a:rPr>
              <a:t>Silnice II. třídy</a:t>
            </a:r>
            <a:endParaRPr lang="en-US" sz="240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endParaRPr lang="cs-CZ" sz="32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56187"/>
            <a:ext cx="8462059" cy="4438395"/>
          </a:xfrm>
          <a:prstGeom prst="rect">
            <a:avLst/>
          </a:prstGeom>
          <a:noFill/>
        </p:spPr>
        <p:txBody>
          <a:bodyPr wrap="square">
            <a:spAutoFit/>
          </a:bodyPr>
          <a:lstStyle/>
          <a:p>
            <a:pPr marL="0" lvl="0" indent="0">
              <a:lnSpc>
                <a:spcPct val="200000"/>
              </a:lnSpc>
              <a:buNone/>
            </a:pPr>
            <a:r>
              <a:rPr lang="cs-CZ" b="1">
                <a:solidFill>
                  <a:schemeClr val="bg1"/>
                </a:solidFill>
              </a:rPr>
              <a:t>Silnice II. třídy na Prioritní regionální silniční síti</a:t>
            </a:r>
          </a:p>
          <a:p>
            <a:pPr marL="457200" lvl="1" indent="0">
              <a:lnSpc>
                <a:spcPct val="200000"/>
              </a:lnSpc>
              <a:buNone/>
            </a:pPr>
            <a:r>
              <a:rPr lang="cs-CZ">
                <a:solidFill>
                  <a:schemeClr val="bg1"/>
                </a:solidFill>
              </a:rPr>
              <a:t>Výstavba obchvatů obcí a silničních přeložek</a:t>
            </a:r>
          </a:p>
          <a:p>
            <a:pPr marL="457200" lvl="1" indent="0">
              <a:lnSpc>
                <a:spcPct val="200000"/>
              </a:lnSpc>
              <a:buNone/>
            </a:pPr>
            <a:r>
              <a:rPr lang="cs-CZ">
                <a:solidFill>
                  <a:schemeClr val="bg1"/>
                </a:solidFill>
              </a:rPr>
              <a:t>Rekonstrukce a modernizace silnic II. třídy</a:t>
            </a:r>
          </a:p>
          <a:p>
            <a:pPr marL="457200" lvl="1" indent="0">
              <a:lnSpc>
                <a:spcPct val="200000"/>
              </a:lnSpc>
              <a:buNone/>
            </a:pPr>
            <a:r>
              <a:rPr lang="cs-CZ">
                <a:solidFill>
                  <a:schemeClr val="bg1"/>
                </a:solidFill>
              </a:rPr>
              <a:t>Technické zhodnocení a výstavba mostů na vybraných úsecích silnic II. Třídy</a:t>
            </a:r>
          </a:p>
          <a:p>
            <a:pPr marL="457200" lvl="1" indent="0">
              <a:lnSpc>
                <a:spcPct val="200000"/>
              </a:lnSpc>
              <a:buNone/>
            </a:pPr>
            <a:endParaRPr lang="cs-CZ">
              <a:solidFill>
                <a:schemeClr val="bg1"/>
              </a:solidFill>
            </a:endParaRPr>
          </a:p>
          <a:p>
            <a:pPr marL="457200" lvl="1" indent="0">
              <a:lnSpc>
                <a:spcPct val="200000"/>
              </a:lnSpc>
              <a:buNone/>
            </a:pPr>
            <a:endParaRPr lang="cs-CZ">
              <a:solidFill>
                <a:schemeClr val="bg1"/>
              </a:solidFill>
            </a:endParaRPr>
          </a:p>
          <a:p>
            <a:pPr marL="457200" lvl="1" indent="0">
              <a:lnSpc>
                <a:spcPct val="200000"/>
              </a:lnSpc>
              <a:buNone/>
            </a:pPr>
            <a:endParaRPr lang="cs-CZ">
              <a:solidFill>
                <a:schemeClr val="bg1"/>
              </a:solidFill>
            </a:endParaRPr>
          </a:p>
          <a:p>
            <a:pPr marL="457200" lvl="1" indent="0">
              <a:lnSpc>
                <a:spcPct val="200000"/>
              </a:lnSpc>
              <a:buNone/>
            </a:pPr>
            <a:r>
              <a:rPr lang="cs-CZ" sz="1600" i="1">
                <a:solidFill>
                  <a:schemeClr val="bg1"/>
                </a:solidFill>
              </a:rPr>
              <a:t>Zdroj inspirace: výzva č. 70 IROP</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
        <p:nvSpPr>
          <p:cNvPr id="2" name="TextovéPole 1">
            <a:extLst>
              <a:ext uri="{FF2B5EF4-FFF2-40B4-BE49-F238E27FC236}">
                <a16:creationId xmlns:a16="http://schemas.microsoft.com/office/drawing/2014/main" id="{FED531B5-1117-0018-53AE-71455F13ABA5}"/>
              </a:ext>
            </a:extLst>
          </p:cNvPr>
          <p:cNvSpPr txBox="1"/>
          <p:nvPr/>
        </p:nvSpPr>
        <p:spPr>
          <a:xfrm>
            <a:off x="6134358" y="136417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cs-CZ"/>
              <a:t>Kliknutím vložíte text.</a:t>
            </a:r>
          </a:p>
        </p:txBody>
      </p:sp>
      <p:sp>
        <p:nvSpPr>
          <p:cNvPr id="3" name="TextovéPole 2">
            <a:extLst>
              <a:ext uri="{FF2B5EF4-FFF2-40B4-BE49-F238E27FC236}">
                <a16:creationId xmlns:a16="http://schemas.microsoft.com/office/drawing/2014/main" id="{9CB3D3FB-145B-67E2-3399-1DAB5389754A}"/>
              </a:ext>
            </a:extLst>
          </p:cNvPr>
          <p:cNvSpPr txBox="1"/>
          <p:nvPr/>
        </p:nvSpPr>
        <p:spPr>
          <a:xfrm>
            <a:off x="6370561" y="103662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cs-CZ"/>
              <a:t>Kliknutím vložíte text.</a:t>
            </a:r>
          </a:p>
        </p:txBody>
      </p:sp>
      <p:sp>
        <p:nvSpPr>
          <p:cNvPr id="9" name="TextovéPole 8">
            <a:extLst>
              <a:ext uri="{FF2B5EF4-FFF2-40B4-BE49-F238E27FC236}">
                <a16:creationId xmlns:a16="http://schemas.microsoft.com/office/drawing/2014/main" id="{0EF910A2-A0C0-9074-84F5-8C07B8BBF3EA}"/>
              </a:ext>
            </a:extLst>
          </p:cNvPr>
          <p:cNvSpPr txBox="1"/>
          <p:nvPr/>
        </p:nvSpPr>
        <p:spPr>
          <a:xfrm>
            <a:off x="6025163" y="216409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cs-CZ"/>
              <a:t>Kliknutím vložíte text.</a:t>
            </a:r>
          </a:p>
        </p:txBody>
      </p:sp>
      <p:sp>
        <p:nvSpPr>
          <p:cNvPr id="10" name="TextovéPole 9">
            <a:extLst>
              <a:ext uri="{FF2B5EF4-FFF2-40B4-BE49-F238E27FC236}">
                <a16:creationId xmlns:a16="http://schemas.microsoft.com/office/drawing/2014/main" id="{C3B05B22-B3EC-9AA0-CF39-7C9459A5EC54}"/>
              </a:ext>
            </a:extLst>
          </p:cNvPr>
          <p:cNvSpPr txBox="1"/>
          <p:nvPr/>
        </p:nvSpPr>
        <p:spPr>
          <a:xfrm>
            <a:off x="6339608" y="173350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cs-CZ"/>
              <a:t>Kliknutím vložíte text.</a:t>
            </a:r>
          </a:p>
        </p:txBody>
      </p:sp>
    </p:spTree>
    <p:extLst>
      <p:ext uri="{BB962C8B-B14F-4D97-AF65-F5344CB8AC3E}">
        <p14:creationId xmlns:p14="http://schemas.microsoft.com/office/powerpoint/2010/main" val="25576084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607124"/>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a:solidFill>
                  <a:schemeClr val="bg1"/>
                </a:solidFill>
                <a:latin typeface="Arial"/>
                <a:cs typeface="Arial"/>
                <a:sym typeface="Arial"/>
              </a:rPr>
              <a:t>Aktuální stav přípravy SC</a:t>
            </a:r>
            <a:endParaRPr lang="cs-CZ"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224118" y="1923871"/>
            <a:ext cx="8353971" cy="4119589"/>
          </a:xfrm>
          <a:prstGeom prst="rect">
            <a:avLst/>
          </a:prstGeom>
          <a:noFill/>
        </p:spPr>
        <p:txBody>
          <a:bodyPr wrap="square" lIns="91440" tIns="45720" rIns="91440" bIns="45720" anchor="t">
            <a:spAutoFit/>
          </a:bodyPr>
          <a:lstStyle/>
          <a:p>
            <a:pPr marL="457200" indent="-323850" defTabSz="914400">
              <a:lnSpc>
                <a:spcPct val="200000"/>
              </a:lnSpc>
              <a:spcBef>
                <a:spcPts val="1000"/>
              </a:spcBef>
              <a:buClr>
                <a:schemeClr val="bg1"/>
              </a:buClr>
              <a:buSzPts val="1500"/>
              <a:buFont typeface="Arial"/>
              <a:buChar char="•"/>
              <a:defRPr/>
            </a:pPr>
            <a:r>
              <a:rPr kumimoji="0" lang="cs-CZ" sz="1600" b="1" i="0" u="none" strike="noStrike" kern="0" cap="none" spc="0" normalizeH="0" baseline="0" noProof="0">
                <a:ln>
                  <a:noFill/>
                </a:ln>
                <a:solidFill>
                  <a:schemeClr val="bg1"/>
                </a:solidFill>
                <a:effectLst/>
                <a:uLnTx/>
                <a:uFillTx/>
                <a:latin typeface="Arial"/>
                <a:cs typeface="Arial"/>
                <a:sym typeface="Arial"/>
              </a:rPr>
              <a:t>Nově požadované přílohy:</a:t>
            </a:r>
            <a:r>
              <a:rPr lang="cs-CZ" sz="1600" b="1" kern="0">
                <a:solidFill>
                  <a:schemeClr val="bg1"/>
                </a:solidFill>
                <a:latin typeface="Arial"/>
                <a:cs typeface="Arial"/>
                <a:sym typeface="Arial"/>
              </a:rPr>
              <a:t> </a:t>
            </a:r>
            <a:endParaRPr kumimoji="0" lang="cs-CZ" sz="1600" b="1" i="0" u="none" strike="noStrike" kern="0" cap="none" spc="0" normalizeH="0" baseline="0" noProof="0">
              <a:ln>
                <a:noFill/>
              </a:ln>
              <a:solidFill>
                <a:schemeClr val="bg1"/>
              </a:solidFill>
              <a:effectLst/>
              <a:uLnTx/>
              <a:uFillTx/>
              <a:latin typeface="Arial"/>
              <a:cs typeface="Arial"/>
              <a:sym typeface="Arial"/>
            </a:endParaRP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a:ln>
                  <a:noFill/>
                </a:ln>
                <a:solidFill>
                  <a:schemeClr val="bg1"/>
                </a:solidFill>
                <a:effectLst/>
                <a:uLnTx/>
                <a:uFillTx/>
                <a:latin typeface="Arial"/>
                <a:cs typeface="Arial"/>
                <a:sym typeface="Arial"/>
              </a:rPr>
              <a:t>Dokumentace k prověřování z hlediska klimatického posouzení</a:t>
            </a:r>
            <a:endParaRPr lang="cs-CZ" sz="1600" b="0" i="0" u="none" strike="noStrike" kern="0" cap="none" spc="0" normalizeH="0" baseline="0" noProof="0">
              <a:ln>
                <a:noFill/>
              </a:ln>
              <a:solidFill>
                <a:schemeClr val="bg1"/>
              </a:solidFill>
              <a:effectLst/>
              <a:uLnTx/>
              <a:uFillTx/>
              <a:latin typeface="Arial"/>
              <a:cs typeface="Arial"/>
            </a:endParaRPr>
          </a:p>
          <a:p>
            <a:pPr marL="590550" lvl="1" defTabSz="914400">
              <a:lnSpc>
                <a:spcPct val="200000"/>
              </a:lnSpc>
              <a:buClr>
                <a:schemeClr val="bg1"/>
              </a:buClr>
              <a:buSzPts val="1500"/>
              <a:defRPr/>
            </a:pP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https://eur-lex.europa.eu/</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legal-content</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/CS/TXT/PDF/?</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uri</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=CELEX:52021XC0916(03)&amp;</a:t>
            </a:r>
            <a:r>
              <a:rPr lang="cs-CZ" sz="1400" kern="0" err="1">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from</a:t>
            </a:r>
            <a:r>
              <a:rPr lang="cs-CZ" sz="1400" kern="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=CS</a:t>
            </a:r>
            <a:r>
              <a:rPr lang="cs-CZ" sz="1400" kern="0">
                <a:solidFill>
                  <a:schemeClr val="bg1"/>
                </a:solidFill>
                <a:latin typeface="Arial"/>
                <a:cs typeface="Arial"/>
                <a:sym typeface="Arial"/>
              </a:rPr>
              <a:t>)</a:t>
            </a:r>
            <a:endParaRPr lang="cs-CZ" sz="1400" kern="0">
              <a:solidFill>
                <a:schemeClr val="bg1"/>
              </a:solidFill>
              <a:latin typeface="Arial"/>
              <a:cs typeface="Arial"/>
            </a:endParaRPr>
          </a:p>
          <a:p>
            <a:pPr marL="914400" lvl="1" indent="-323850" defTabSz="914400">
              <a:lnSpc>
                <a:spcPct val="200000"/>
              </a:lnSpc>
              <a:buClr>
                <a:schemeClr val="bg1"/>
              </a:buClr>
              <a:buSzPts val="1500"/>
              <a:buFont typeface="Wingdings" panose="05000000000000000000" pitchFamily="2" charset="2"/>
              <a:buChar char="ü"/>
              <a:defRPr/>
            </a:pPr>
            <a:r>
              <a:rPr lang="cs-CZ" sz="1600" kern="0">
                <a:solidFill>
                  <a:schemeClr val="bg1"/>
                </a:solidFill>
                <a:latin typeface="Arial"/>
                <a:cs typeface="Arial"/>
                <a:sym typeface="Arial"/>
              </a:rPr>
              <a:t>Zpráva o provedení auditu bezpečnosti pozemní komunikace </a:t>
            </a:r>
            <a:endParaRPr lang="cs-CZ" sz="1600" kern="0">
              <a:solidFill>
                <a:schemeClr val="bg1"/>
              </a:solidFill>
              <a:latin typeface="Arial"/>
              <a:cs typeface="Arial"/>
            </a:endParaRPr>
          </a:p>
          <a:p>
            <a:pPr marL="590550" lvl="1" defTabSz="914400">
              <a:lnSpc>
                <a:spcPct val="200000"/>
              </a:lnSpc>
              <a:buClr>
                <a:schemeClr val="bg1"/>
              </a:buClr>
              <a:buSzPts val="1500"/>
              <a:defRPr/>
            </a:pPr>
            <a:r>
              <a:rPr lang="cs-CZ" sz="1400" kern="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400" kern="0">
              <a:solidFill>
                <a:schemeClr val="bg1"/>
              </a:solidFill>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a:solidFill>
                  <a:schemeClr val="bg1"/>
                </a:solidFill>
                <a:latin typeface="Arial"/>
                <a:cs typeface="Arial"/>
                <a:sym typeface="Arial"/>
              </a:rPr>
              <a:t>Plán opětovného použití určitého objemu (pracovně hodnota 70 %) stavebního a demoličního odpadu</a:t>
            </a:r>
            <a:endParaRPr lang="cs-CZ" sz="1600" kern="0">
              <a:solidFill>
                <a:schemeClr val="bg1"/>
              </a:solidFill>
              <a:latin typeface="Arial"/>
              <a:cs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a:ln>
                  <a:noFill/>
                </a:ln>
                <a:solidFill>
                  <a:schemeClr val="bg1"/>
                </a:solidFill>
                <a:effectLst/>
                <a:uLnTx/>
                <a:uFillTx/>
                <a:latin typeface="Arial"/>
                <a:cs typeface="Arial"/>
                <a:sym typeface="Arial"/>
              </a:rPr>
              <a:t> (metodika pro výpočet bude nastavena)</a:t>
            </a:r>
            <a:endParaRPr lang="cs-CZ" sz="1600" b="0" i="0" u="none" strike="noStrike" kern="0" cap="none" spc="0" normalizeH="0" baseline="0" noProof="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12205805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Rekonstrukce mostu</a:t>
            </a:r>
          </a:p>
        </p:txBody>
      </p:sp>
    </p:spTree>
    <p:extLst>
      <p:ext uri="{BB962C8B-B14F-4D97-AF65-F5344CB8AC3E}">
        <p14:creationId xmlns:p14="http://schemas.microsoft.com/office/powerpoint/2010/main" val="1809918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4.1 </a:t>
            </a:r>
            <a:br>
              <a:rPr lang="cs-CZ" sz="2400">
                <a:solidFill>
                  <a:schemeClr val="bg1"/>
                </a:solidFill>
              </a:rPr>
            </a:br>
            <a:r>
              <a:rPr lang="cs-CZ" sz="2400">
                <a:solidFill>
                  <a:schemeClr val="bg1"/>
                </a:solidFill>
              </a:rPr>
              <a:t>Vzdělávací infrastruktura</a:t>
            </a:r>
            <a:endParaRPr lang="en-US" sz="240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831818"/>
          </a:xfrm>
          <a:prstGeom prst="rect">
            <a:avLst/>
          </a:prstGeom>
          <a:noFill/>
        </p:spPr>
        <p:txBody>
          <a:bodyPr wrap="square" lIns="91440" tIns="45720" rIns="91440" bIns="45720" anchor="t">
            <a:spAutoFit/>
          </a:bodyPr>
          <a:lstStyle/>
          <a:p>
            <a:r>
              <a:rPr lang="cs-CZ" b="1" u="sng">
                <a:solidFill>
                  <a:schemeClr val="bg1"/>
                </a:solidFill>
                <a:cs typeface="Arial"/>
              </a:rPr>
              <a:t>Mateřské školy</a:t>
            </a:r>
            <a:endParaRPr lang="cs-CZ" b="1" u="sng">
              <a:solidFill>
                <a:schemeClr val="bg1"/>
              </a:solidFill>
            </a:endParaRPr>
          </a:p>
          <a:p>
            <a:endParaRPr lang="cs-CZ" sz="1600" b="1">
              <a:solidFill>
                <a:schemeClr val="bg1"/>
              </a:solidFill>
            </a:endParaRPr>
          </a:p>
          <a:p>
            <a:pPr marL="285750" indent="-285750">
              <a:buFont typeface="Arial"/>
              <a:buChar char="•"/>
            </a:pPr>
            <a:r>
              <a:rPr lang="cs-CZ" sz="1600" b="1">
                <a:solidFill>
                  <a:schemeClr val="bg1"/>
                </a:solidFill>
              </a:rPr>
              <a:t>Navyšování kapacit mateřských škol (MŠ) na území ORP s jejich nedostatečnou kapacitou </a:t>
            </a:r>
            <a:endParaRPr lang="cs-CZ">
              <a:solidFill>
                <a:schemeClr val="bg1"/>
              </a:solidFill>
              <a:cs typeface="Arial"/>
            </a:endParaRPr>
          </a:p>
          <a:p>
            <a:endParaRPr lang="cs-CZ" sz="1600" b="1">
              <a:solidFill>
                <a:schemeClr val="bg1"/>
              </a:solidFill>
              <a:cs typeface="Arial" panose="020B0604020202020204"/>
            </a:endParaRPr>
          </a:p>
          <a:p>
            <a:r>
              <a:rPr lang="cs-CZ" sz="1600">
                <a:solidFill>
                  <a:schemeClr val="bg1"/>
                </a:solidFill>
              </a:rPr>
              <a:t>	</a:t>
            </a:r>
            <a:r>
              <a:rPr lang="cs-CZ" sz="1600" u="sng">
                <a:solidFill>
                  <a:schemeClr val="bg1"/>
                </a:solidFill>
              </a:rPr>
              <a:t>Příklad:</a:t>
            </a:r>
            <a:r>
              <a:rPr lang="cs-CZ" sz="1600">
                <a:solidFill>
                  <a:schemeClr val="bg1"/>
                </a:solidFill>
              </a:rPr>
              <a:t> Přístavba mateřské školky, novostavba mateřské školy</a:t>
            </a:r>
            <a:endParaRPr lang="cs-CZ" sz="1600">
              <a:solidFill>
                <a:schemeClr val="bg1"/>
              </a:solidFill>
              <a:cs typeface="Arial"/>
            </a:endParaRPr>
          </a:p>
          <a:p>
            <a:pPr marL="0" lvl="0" indent="0">
              <a:buNone/>
            </a:pPr>
            <a:endParaRPr lang="cs-CZ" sz="1600" b="1">
              <a:solidFill>
                <a:schemeClr val="bg1"/>
              </a:solidFill>
            </a:endParaRPr>
          </a:p>
          <a:p>
            <a:pPr marL="285750" lvl="0" indent="-285750">
              <a:buFont typeface="Arial"/>
              <a:buChar char="•"/>
            </a:pPr>
            <a:r>
              <a:rPr lang="cs-CZ" sz="1600" b="1">
                <a:solidFill>
                  <a:schemeClr val="bg1"/>
                </a:solidFill>
              </a:rPr>
              <a:t>Zvyšování kvality podmínek v MŠ s ohledem na zajištění hygienických požadavků </a:t>
            </a:r>
            <a:r>
              <a:rPr lang="cs-CZ" sz="1600">
                <a:solidFill>
                  <a:schemeClr val="bg1"/>
                </a:solidFill>
              </a:rPr>
              <a:t>(jen pro MŠ s výjimkou od krajské hygienické stanice)</a:t>
            </a:r>
            <a:endParaRPr lang="cs-CZ" sz="1600">
              <a:solidFill>
                <a:schemeClr val="bg1"/>
              </a:solidFill>
              <a:cs typeface="Arial"/>
            </a:endParaRPr>
          </a:p>
          <a:p>
            <a:endParaRPr lang="cs-CZ" sz="1600">
              <a:solidFill>
                <a:schemeClr val="bg1"/>
              </a:solidFill>
              <a:cs typeface="Arial"/>
            </a:endParaRPr>
          </a:p>
          <a:p>
            <a:r>
              <a:rPr lang="cs-CZ" sz="1600">
                <a:solidFill>
                  <a:schemeClr val="bg1"/>
                </a:solidFill>
              </a:rPr>
              <a:t>	</a:t>
            </a:r>
            <a:r>
              <a:rPr lang="cs-CZ" sz="1600" u="sng">
                <a:solidFill>
                  <a:schemeClr val="bg1"/>
                </a:solidFill>
              </a:rPr>
              <a:t>Příklad:</a:t>
            </a:r>
            <a:r>
              <a:rPr lang="cs-CZ" sz="1600">
                <a:solidFill>
                  <a:schemeClr val="bg1"/>
                </a:solidFill>
              </a:rPr>
              <a:t> Rekonstrukce mateřské školky takovým způsobem, aby nemusela</a:t>
            </a:r>
            <a:br>
              <a:rPr lang="cs-CZ" sz="1600"/>
            </a:br>
            <a:r>
              <a:rPr lang="cs-CZ" sz="1600">
                <a:solidFill>
                  <a:schemeClr val="bg1"/>
                </a:solidFill>
              </a:rPr>
              <a:t>         	fungovat na základě výjimky krajské hygienické stanice</a:t>
            </a:r>
            <a:endParaRPr lang="cs-CZ" sz="1600">
              <a:solidFill>
                <a:schemeClr val="bg1"/>
              </a:solidFill>
              <a:cs typeface="Arial"/>
            </a:endParaRPr>
          </a:p>
          <a:p>
            <a:endParaRPr lang="cs-CZ" sz="1600">
              <a:solidFill>
                <a:schemeClr val="bg1"/>
              </a:solidFill>
              <a:cs typeface="Arial"/>
            </a:endParaRPr>
          </a:p>
          <a:p>
            <a:r>
              <a:rPr lang="cs-CZ" sz="1600" i="1">
                <a:solidFill>
                  <a:schemeClr val="bg1"/>
                </a:solidFill>
                <a:ea typeface="+mn-lt"/>
                <a:cs typeface="+mn-lt"/>
              </a:rPr>
              <a:t>(Zdroj inspirace výzva č. 87 IROP 1)</a:t>
            </a:r>
            <a:endParaRPr lang="cs-CZ">
              <a:solidFill>
                <a:schemeClr val="bg1"/>
              </a:solidFill>
            </a:endParaRPr>
          </a:p>
          <a:p>
            <a:endParaRPr lang="cs-CZ" sz="1700">
              <a:solidFill>
                <a:schemeClr val="bg1"/>
              </a:solidFill>
              <a:cs typeface="Arial" panose="020B0604020202020204"/>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2059837"/>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58</a:t>
            </a:fld>
            <a:endParaRPr lang="en-US"/>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896665" y="1894276"/>
            <a:ext cx="8012179" cy="5016758"/>
          </a:xfrm>
          <a:prstGeom prst="rect">
            <a:avLst/>
          </a:prstGeom>
          <a:noFill/>
        </p:spPr>
        <p:txBody>
          <a:bodyPr wrap="square" lIns="91440" tIns="45720" rIns="91440" bIns="45720" anchor="t">
            <a:spAutoFit/>
          </a:bodyPr>
          <a:lstStyle/>
          <a:p>
            <a:r>
              <a:rPr lang="cs-CZ" b="1" u="sng">
                <a:solidFill>
                  <a:schemeClr val="bg1"/>
                </a:solidFill>
                <a:cs typeface="Arial"/>
              </a:rPr>
              <a:t>Základní školy </a:t>
            </a:r>
          </a:p>
          <a:p>
            <a:endParaRPr lang="cs-CZ" sz="1600" b="1">
              <a:solidFill>
                <a:schemeClr val="bg1"/>
              </a:solidFill>
            </a:endParaRPr>
          </a:p>
          <a:p>
            <a:pPr marL="285750" indent="-285750">
              <a:buFont typeface="Arial"/>
              <a:buChar char="•"/>
            </a:pPr>
            <a:r>
              <a:rPr lang="cs-CZ" sz="1600" b="1">
                <a:solidFill>
                  <a:schemeClr val="bg1"/>
                </a:solidFill>
              </a:rPr>
              <a:t>Vybudování, modernizace a vybavení odborných učeben ve vazbě na přírodní vědy, polytechnické vzdělávání, cizí jazyky, práce s digitálními technologiemi</a:t>
            </a:r>
            <a:endParaRPr lang="cs-CZ" sz="1600">
              <a:solidFill>
                <a:schemeClr val="bg1"/>
              </a:solidFill>
              <a:cs typeface="Arial" panose="020B0604020202020204"/>
            </a:endParaRPr>
          </a:p>
          <a:p>
            <a:pPr marL="285750" indent="-285750">
              <a:buFont typeface="Arial"/>
              <a:buChar char="•"/>
            </a:pPr>
            <a:r>
              <a:rPr lang="cs-CZ" sz="1400">
                <a:solidFill>
                  <a:schemeClr val="bg1"/>
                </a:solidFill>
                <a:ea typeface="+mn-lt"/>
                <a:cs typeface="+mn-lt"/>
              </a:rPr>
              <a:t>     </a:t>
            </a:r>
            <a:endParaRPr lang="cs-CZ" sz="1400">
              <a:solidFill>
                <a:schemeClr val="bg1"/>
              </a:solidFill>
              <a:cs typeface="Arial"/>
            </a:endParaRPr>
          </a:p>
          <a:p>
            <a:pPr marL="285750" indent="-285750">
              <a:buFont typeface="Arial"/>
              <a:buChar char="•"/>
            </a:pPr>
            <a:r>
              <a:rPr lang="cs-CZ" sz="1600" b="1">
                <a:solidFill>
                  <a:schemeClr val="bg1"/>
                </a:solidFill>
              </a:rPr>
              <a:t>Budování vnitřní konektivity škol</a:t>
            </a:r>
            <a:endParaRPr lang="cs-CZ" sz="1600">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zázemí pro školní družiny a školní kluby</a:t>
            </a:r>
            <a:endParaRPr lang="cs-CZ" sz="1600">
              <a:solidFill>
                <a:schemeClr val="bg1"/>
              </a:solidFill>
              <a:cs typeface="Arial"/>
            </a:endParaRPr>
          </a:p>
          <a:p>
            <a:pPr marL="285750" indent="-285750">
              <a:buFont typeface="Arial"/>
              <a:buChar char="•"/>
            </a:pPr>
            <a:endParaRPr lang="cs-CZ" sz="1600" b="1">
              <a:solidFill>
                <a:schemeClr val="bg1"/>
              </a:solidFill>
              <a:cs typeface="Arial"/>
            </a:endParaRPr>
          </a:p>
          <a:p>
            <a:pPr marL="285750" indent="-285750">
              <a:buFont typeface="Arial"/>
              <a:buChar char="•"/>
            </a:pPr>
            <a:r>
              <a:rPr lang="cs-CZ" sz="1600" b="1">
                <a:solidFill>
                  <a:schemeClr val="bg1"/>
                </a:solidFill>
                <a:cs typeface="Arial"/>
              </a:rPr>
              <a:t>Doprovodná část projektu - budování a modernizace </a:t>
            </a:r>
            <a:r>
              <a:rPr lang="cs-CZ" sz="1600">
                <a:solidFill>
                  <a:schemeClr val="bg1"/>
                </a:solidFill>
                <a:ea typeface="+mn-lt"/>
                <a:cs typeface="+mn-lt"/>
              </a:rPr>
              <a:t>zázemí pro školská porad. pracoviště, žáky se speciálními </a:t>
            </a:r>
            <a:r>
              <a:rPr lang="cs-CZ" sz="1600" err="1">
                <a:solidFill>
                  <a:schemeClr val="bg1"/>
                </a:solidFill>
                <a:ea typeface="+mn-lt"/>
                <a:cs typeface="+mn-lt"/>
              </a:rPr>
              <a:t>vzděl</a:t>
            </a:r>
            <a:r>
              <a:rPr lang="cs-CZ" sz="1600">
                <a:solidFill>
                  <a:schemeClr val="bg1"/>
                </a:solidFill>
                <a:ea typeface="+mn-lt"/>
                <a:cs typeface="+mn-lt"/>
              </a:rPr>
              <a:t>. potřebami, pedagogické pracovníky, komunitní aktivity při ZŠ</a:t>
            </a:r>
            <a:endParaRPr lang="cs-CZ" sz="1600" b="1">
              <a:solidFill>
                <a:schemeClr val="bg1"/>
              </a:solidFill>
              <a:cs typeface="Arial"/>
            </a:endParaRPr>
          </a:p>
          <a:p>
            <a:endParaRPr lang="cs-CZ" sz="1600">
              <a:solidFill>
                <a:schemeClr val="bg1"/>
              </a:solidFill>
              <a:cs typeface="Arial"/>
            </a:endParaRPr>
          </a:p>
          <a:p>
            <a:r>
              <a:rPr lang="cs-CZ" sz="1600">
                <a:solidFill>
                  <a:schemeClr val="bg1"/>
                </a:solidFill>
                <a:cs typeface="Arial"/>
              </a:rPr>
              <a:t>     </a:t>
            </a:r>
            <a:r>
              <a:rPr lang="cs-CZ" sz="1600" u="sng">
                <a:solidFill>
                  <a:schemeClr val="bg1"/>
                </a:solidFill>
                <a:ea typeface="+mn-lt"/>
                <a:cs typeface="+mn-lt"/>
              </a:rPr>
              <a:t>Příklad:</a:t>
            </a:r>
            <a:r>
              <a:rPr lang="cs-CZ" sz="1600">
                <a:solidFill>
                  <a:schemeClr val="bg1"/>
                </a:solidFill>
                <a:ea typeface="+mn-lt"/>
                <a:cs typeface="+mn-lt"/>
              </a:rPr>
              <a:t> Přístavba ZŠ – učebna fyziky a chemie; modernizace prostor školní</a:t>
            </a:r>
            <a:br>
              <a:rPr lang="cs-CZ" sz="1600">
                <a:ea typeface="+mn-lt"/>
                <a:cs typeface="+mn-lt"/>
              </a:rPr>
            </a:br>
            <a:r>
              <a:rPr lang="cs-CZ" sz="1600">
                <a:solidFill>
                  <a:schemeClr val="bg1"/>
                </a:solidFill>
                <a:ea typeface="+mn-lt"/>
                <a:cs typeface="+mn-lt"/>
              </a:rPr>
              <a:t>                 družiny; rozvod a zabezpečení internetu v budově školy; sportovní hřiště </a:t>
            </a:r>
          </a:p>
          <a:p>
            <a:endParaRPr lang="cs-CZ" sz="1600">
              <a:solidFill>
                <a:schemeClr val="bg1"/>
              </a:solidFill>
              <a:ea typeface="+mn-lt"/>
              <a:cs typeface="+mn-lt"/>
            </a:endParaRPr>
          </a:p>
          <a:p>
            <a:r>
              <a:rPr lang="cs-CZ" sz="1600" i="1">
                <a:solidFill>
                  <a:schemeClr val="bg1"/>
                </a:solidFill>
                <a:cs typeface="Arial"/>
              </a:rPr>
              <a:t>(Zdroj inspirace výzva č. 46 IROP 1)</a:t>
            </a:r>
            <a:endParaRPr lang="cs-CZ">
              <a:solidFill>
                <a:schemeClr val="bg1"/>
              </a:solidFill>
            </a:endParaRPr>
          </a:p>
          <a:p>
            <a:endParaRPr lang="cs-CZ" sz="1600">
              <a:solidFill>
                <a:schemeClr val="bg1"/>
              </a:solidFill>
              <a:cs typeface="Arial"/>
            </a:endParaRPr>
          </a:p>
          <a:p>
            <a:endParaRPr lang="cs-CZ" sz="1600">
              <a:solidFill>
                <a:schemeClr val="bg1"/>
              </a:solidFill>
              <a:cs typeface="Arial"/>
            </a:endParaRPr>
          </a:p>
          <a:p>
            <a:endParaRPr lang="cs-CZ" sz="1600">
              <a:solidFill>
                <a:schemeClr val="bg1"/>
              </a:solidFill>
              <a:cs typeface="Arial"/>
            </a:endParaRPr>
          </a:p>
        </p:txBody>
      </p:sp>
      <p:pic>
        <p:nvPicPr>
          <p:cNvPr id="10" name="Grafický objekt 9" descr="Třída">
            <a:extLst>
              <a:ext uri="{FF2B5EF4-FFF2-40B4-BE49-F238E27FC236}">
                <a16:creationId xmlns:a16="http://schemas.microsoft.com/office/drawing/2014/main" id="{A677352F-5B5B-DE9B-FA72-0A49DB9674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1916393"/>
            <a:ext cx="480288" cy="480288"/>
          </a:xfrm>
          <a:prstGeom prst="rect">
            <a:avLst/>
          </a:prstGeom>
        </p:spPr>
      </p:pic>
    </p:spTree>
    <p:extLst>
      <p:ext uri="{BB962C8B-B14F-4D97-AF65-F5344CB8AC3E}">
        <p14:creationId xmlns:p14="http://schemas.microsoft.com/office/powerpoint/2010/main" val="1110798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1838906"/>
            <a:ext cx="8012179" cy="4524315"/>
          </a:xfrm>
          <a:prstGeom prst="rect">
            <a:avLst/>
          </a:prstGeom>
          <a:noFill/>
        </p:spPr>
        <p:txBody>
          <a:bodyPr wrap="square" lIns="91440" tIns="45720" rIns="91440" bIns="45720" anchor="t">
            <a:spAutoFit/>
          </a:bodyPr>
          <a:lstStyle/>
          <a:p>
            <a:r>
              <a:rPr lang="cs-CZ" sz="1600" b="1" u="sng">
                <a:solidFill>
                  <a:schemeClr val="bg1"/>
                </a:solidFill>
              </a:rPr>
              <a:t>Střední a vyšší odborné školy, konzervatoře</a:t>
            </a:r>
            <a:endParaRPr lang="cs-CZ" u="sng">
              <a:solidFill>
                <a:schemeClr val="bg1"/>
              </a:solidFill>
            </a:endParaRPr>
          </a:p>
          <a:p>
            <a:endParaRPr lang="cs-CZ" sz="1600" b="1">
              <a:solidFill>
                <a:schemeClr val="bg1"/>
              </a:solidFill>
            </a:endParaRPr>
          </a:p>
          <a:p>
            <a:pPr marL="285750" indent="-285750">
              <a:buFont typeface="Arial"/>
              <a:buChar char="•"/>
            </a:pPr>
            <a:r>
              <a:rPr lang="cs-CZ" sz="1600" b="1">
                <a:solidFill>
                  <a:schemeClr val="bg1"/>
                </a:solidFill>
              </a:rPr>
              <a:t>Vybudování, modernizace a vybavení odborné učebny ve vazbě na odborné předměty (cizí jazyky, přírodní vědy, polytechnické obory, digitální technologie)</a:t>
            </a:r>
            <a:endParaRPr lang="cs-CZ" b="1">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vnitřní konektivity školy</a:t>
            </a:r>
            <a:endParaRPr lang="cs-CZ" b="1">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Budování zázemí školních klubů u víceletých gymnázií</a:t>
            </a:r>
            <a:endParaRPr lang="cs-CZ" b="1">
              <a:solidFill>
                <a:schemeClr val="bg1"/>
              </a:solidFill>
              <a:cs typeface="Arial" panose="020B0604020202020204"/>
            </a:endParaRPr>
          </a:p>
          <a:p>
            <a:pPr marL="285750" indent="-285750">
              <a:buFont typeface="Arial"/>
              <a:buChar char="•"/>
            </a:pPr>
            <a:endParaRPr lang="cs-CZ" sz="1600" b="1">
              <a:solidFill>
                <a:schemeClr val="bg1"/>
              </a:solidFill>
              <a:cs typeface="Arial" panose="020B0604020202020204"/>
            </a:endParaRPr>
          </a:p>
          <a:p>
            <a:pPr marL="285750" indent="-285750">
              <a:buFont typeface="Arial"/>
              <a:buChar char="•"/>
            </a:pPr>
            <a:r>
              <a:rPr lang="cs-CZ" sz="1600" b="1">
                <a:solidFill>
                  <a:schemeClr val="bg1"/>
                </a:solidFill>
              </a:rPr>
              <a:t>Doprovodná část projektu</a:t>
            </a:r>
            <a:r>
              <a:rPr lang="cs-CZ" sz="1600">
                <a:solidFill>
                  <a:schemeClr val="bg1"/>
                </a:solidFill>
              </a:rPr>
              <a:t> - budování a modernizace zázemí pro školská porad. pracoviště, komunitní aktivity při SŠ/VOŠ 	</a:t>
            </a:r>
            <a:endParaRPr lang="cs-CZ">
              <a:solidFill>
                <a:schemeClr val="bg1"/>
              </a:solidFill>
              <a:cs typeface="Arial"/>
            </a:endParaRPr>
          </a:p>
          <a:p>
            <a:r>
              <a:rPr lang="cs-CZ" sz="1600">
                <a:solidFill>
                  <a:schemeClr val="bg1"/>
                </a:solidFill>
              </a:rPr>
              <a:t>	</a:t>
            </a:r>
            <a:endParaRPr lang="cs-CZ" sz="1600">
              <a:solidFill>
                <a:schemeClr val="bg1"/>
              </a:solidFill>
              <a:cs typeface="Arial"/>
            </a:endParaRPr>
          </a:p>
          <a:p>
            <a:r>
              <a:rPr lang="cs-CZ" sz="1600">
                <a:solidFill>
                  <a:schemeClr val="bg1"/>
                </a:solidFill>
              </a:rPr>
              <a:t>     </a:t>
            </a:r>
            <a:r>
              <a:rPr lang="cs-CZ" sz="1600" u="sng">
                <a:solidFill>
                  <a:schemeClr val="bg1"/>
                </a:solidFill>
              </a:rPr>
              <a:t>Příklad:</a:t>
            </a:r>
            <a:r>
              <a:rPr lang="cs-CZ" sz="1600">
                <a:solidFill>
                  <a:schemeClr val="bg1"/>
                </a:solidFill>
              </a:rPr>
              <a:t> Přístavba SŠ – odborné laboratoře; komunitní sportovní hřiště; </a:t>
            </a:r>
            <a:br>
              <a:rPr lang="cs-CZ" sz="1600"/>
            </a:br>
            <a:r>
              <a:rPr lang="cs-CZ" sz="1600">
                <a:solidFill>
                  <a:schemeClr val="bg1"/>
                </a:solidFill>
              </a:rPr>
              <a:t>     rozvod a zabezpečení internetu v budově školy</a:t>
            </a:r>
            <a:endParaRPr lang="cs-CZ" sz="1600">
              <a:solidFill>
                <a:schemeClr val="bg1"/>
              </a:solidFill>
              <a:cs typeface="Arial"/>
            </a:endParaRPr>
          </a:p>
          <a:p>
            <a:endParaRPr lang="cs-CZ" sz="1600">
              <a:solidFill>
                <a:schemeClr val="bg1"/>
              </a:solidFill>
              <a:cs typeface="Arial"/>
            </a:endParaRPr>
          </a:p>
          <a:p>
            <a:r>
              <a:rPr lang="cs-CZ" sz="1600" i="1">
                <a:solidFill>
                  <a:schemeClr val="bg1"/>
                </a:solidFill>
                <a:cs typeface="Arial"/>
              </a:rPr>
              <a:t>(Zdroj inspirace výzva č. 32 IROP 1)</a:t>
            </a:r>
            <a:endParaRPr lang="cs-CZ">
              <a:solidFill>
                <a:schemeClr val="bg1"/>
              </a:solidFill>
            </a:endParaRPr>
          </a:p>
          <a:p>
            <a:endParaRPr lang="cs-CZ" sz="1600">
              <a:solidFill>
                <a:schemeClr val="bg1"/>
              </a:solidFill>
              <a:cs typeface="Arial"/>
            </a:endParaRP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5784" y="1815176"/>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a:solidFill>
                  <a:schemeClr val="bg1"/>
                </a:solidFill>
                <a:effectLst/>
                <a:latin typeface="Arial" panose="020B0604020202020204" pitchFamily="34" charset="0"/>
              </a:rPr>
              <a:t>Centrum pro regionální rozvoj České republiky</a:t>
            </a:r>
            <a:r>
              <a:rPr lang="cs-CZ" sz="3200" b="0" i="0">
                <a:solidFill>
                  <a:schemeClr val="bg1"/>
                </a:solidFill>
                <a:effectLst/>
                <a:latin typeface="Arial" panose="020B0604020202020204" pitchFamily="34" charset="0"/>
              </a:rPr>
              <a:t>​</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Jsme konzultační místo pro vaše dotazy při přípravě projektů</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Pořádáme semináře pro žadatele a příjemce</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podání projektu hodnotíme a připravujeme pro ŘO IROP doporučení/nedoporučení k financování</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Po vydání právního aktu s vámi řešíme veškeré změny v</a:t>
            </a:r>
            <a:r>
              <a:rPr lang="cs-CZ" b="0" i="0" u="none" strike="noStrike">
                <a:solidFill>
                  <a:schemeClr val="bg1"/>
                </a:solidFill>
                <a:effectLst/>
                <a:latin typeface="Cambria" panose="02040503050406030204" pitchFamily="18" charset="0"/>
              </a:rPr>
              <a:t> </a:t>
            </a:r>
            <a:r>
              <a:rPr lang="cs-CZ" b="0" i="0" u="none" strike="noStrike">
                <a:solidFill>
                  <a:schemeClr val="bg1"/>
                </a:solidFill>
                <a:effectLst/>
                <a:latin typeface="Arial" panose="020B0604020202020204" pitchFamily="34" charset="0"/>
              </a:rPr>
              <a:t>projektu</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Administrujeme žádosti o platbu </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Kontrolujeme veřejné zakázky</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Provádíme kontrolu projektů v udržitelnosti</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b="0" i="0" u="none" strike="noStrike">
                <a:solidFill>
                  <a:schemeClr val="bg1"/>
                </a:solidFill>
                <a:effectLst/>
                <a:latin typeface="Arial" panose="020B0604020202020204" pitchFamily="34" charset="0"/>
              </a:rPr>
              <a:t>Snažíme se být nápomocni a stále hledáme cesty,  jak co nejlépe pomoci žadatelům a příjemcům</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b="0" i="0" u="none" strike="noStrike">
                <a:solidFill>
                  <a:schemeClr val="bg1"/>
                </a:solidFill>
                <a:effectLst/>
                <a:latin typeface="Arial" panose="020B0604020202020204" pitchFamily="34" charset="0"/>
              </a:rPr>
              <a:t>Podílíme se na nastavení nového </a:t>
            </a:r>
            <a:r>
              <a:rPr lang="cs-CZ" b="0" i="0" u="none" strike="noStrike">
                <a:solidFill>
                  <a:schemeClr val="bg1"/>
                </a:solidFill>
                <a:effectLst/>
                <a:latin typeface="Arial" panose="020B0604020202020204" pitchFamily="34" charset="0"/>
              </a:rPr>
              <a:t>období I</a:t>
            </a:r>
            <a:r>
              <a:rPr lang="pt-BR" b="0" i="0" u="none" strike="noStrike">
                <a:solidFill>
                  <a:schemeClr val="bg1"/>
                </a:solidFill>
                <a:effectLst/>
                <a:latin typeface="Arial" panose="020B0604020202020204" pitchFamily="34" charset="0"/>
              </a:rPr>
              <a:t>ROP 202</a:t>
            </a:r>
            <a:r>
              <a:rPr lang="cs-CZ" b="0" i="0" u="none" strike="noStrike">
                <a:solidFill>
                  <a:schemeClr val="bg1"/>
                </a:solidFill>
                <a:effectLst/>
                <a:latin typeface="Arial" panose="020B0604020202020204" pitchFamily="34" charset="0"/>
              </a:rPr>
              <a:t>1</a:t>
            </a:r>
            <a:r>
              <a:rPr lang="pt-BR" b="0" i="0" u="none" strike="noStrike">
                <a:solidFill>
                  <a:schemeClr val="bg1"/>
                </a:solidFill>
                <a:effectLst/>
                <a:latin typeface="Arial" panose="020B0604020202020204" pitchFamily="34" charset="0"/>
              </a:rPr>
              <a:t> - 2027</a:t>
            </a:r>
            <a:r>
              <a:rPr lang="en-US" b="0" i="0">
                <a:solidFill>
                  <a:schemeClr val="bg1"/>
                </a:solidFill>
                <a:effectLst/>
                <a:latin typeface="Arial" panose="020B0604020202020204" pitchFamily="34" charset="0"/>
              </a:rPr>
              <a:t>​</a:t>
            </a:r>
            <a:endParaRPr lang="en-US">
              <a:solidFill>
                <a:schemeClr val="bg1"/>
              </a:solidFill>
              <a:latin typeface="Arial" panose="020B0604020202020204" pitchFamily="34" charset="0"/>
            </a:endParaRPr>
          </a:p>
          <a:p>
            <a:pPr lvl="1">
              <a:lnSpc>
                <a:spcPct val="150000"/>
              </a:lnSpc>
              <a:buClr>
                <a:srgbClr val="1D70B8"/>
              </a:buClr>
            </a:pPr>
            <a:endParaRPr lang="cs-CZ">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688DDB-75D9-8E99-257F-D3B07417C2EC}"/>
              </a:ext>
            </a:extLst>
          </p:cNvPr>
          <p:cNvSpPr>
            <a:spLocks noGrp="1"/>
          </p:cNvSpPr>
          <p:nvPr>
            <p:ph type="sldNum" sz="quarter" idx="12"/>
          </p:nvPr>
        </p:nvSpPr>
        <p:spPr/>
        <p:txBody>
          <a:bodyPr/>
          <a:lstStyle/>
          <a:p>
            <a:fld id="{4000C4B2-41BC-D741-8B94-B76DB6967C01}" type="slidenum">
              <a:rPr lang="en-US" smtClean="0"/>
              <a:pPr/>
              <a:t>60</a:t>
            </a:fld>
            <a:endParaRPr lang="en-US"/>
          </a:p>
        </p:txBody>
      </p:sp>
      <p:sp>
        <p:nvSpPr>
          <p:cNvPr id="4" name="TextovéPole 3">
            <a:extLst>
              <a:ext uri="{FF2B5EF4-FFF2-40B4-BE49-F238E27FC236}">
                <a16:creationId xmlns:a16="http://schemas.microsoft.com/office/drawing/2014/main" id="{24AD510A-66A7-EC17-1DB0-958602403653}"/>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5" name="TextovéPole 4">
            <a:extLst>
              <a:ext uri="{FF2B5EF4-FFF2-40B4-BE49-F238E27FC236}">
                <a16:creationId xmlns:a16="http://schemas.microsoft.com/office/drawing/2014/main" id="{48C0FB8C-0837-11FF-0946-CBC2BA6F5255}"/>
              </a:ext>
            </a:extLst>
          </p:cNvPr>
          <p:cNvSpPr txBox="1"/>
          <p:nvPr/>
        </p:nvSpPr>
        <p:spPr>
          <a:xfrm>
            <a:off x="930220" y="1768684"/>
            <a:ext cx="7647421"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rgbClr val="FFFFFF"/>
                </a:solidFill>
                <a:cs typeface="Segoe UI"/>
              </a:rPr>
              <a:t>Zájmové, neformální a celoživotní vzdělávání</a:t>
            </a:r>
            <a:endParaRPr lang="cs-CZ"/>
          </a:p>
          <a:p>
            <a:endParaRPr lang="cs-CZ">
              <a:solidFill>
                <a:srgbClr val="FFFFFF"/>
              </a:solidFill>
              <a:cs typeface="Segoe UI"/>
            </a:endParaRPr>
          </a:p>
          <a:p>
            <a:pPr marL="285750" indent="-285750">
              <a:buFont typeface="Arial"/>
              <a:buChar char="•"/>
            </a:pPr>
            <a:r>
              <a:rPr lang="cs-CZ">
                <a:solidFill>
                  <a:srgbClr val="FFFFFF"/>
                </a:solidFill>
                <a:cs typeface="Segoe UI"/>
              </a:rPr>
              <a:t>Vybudování, modernizace a vybavení odborných prostor ve vazbě na přírodní vědy, polytechnické vzdělávání, cizí jazyky, práce s digitálními technologiemi v zařízeních pro  zájmové, neformální a celoživotní vzdělávání</a:t>
            </a:r>
            <a:endParaRPr lang="cs-CZ">
              <a:cs typeface="Segoe UI"/>
            </a:endParaRPr>
          </a:p>
          <a:p>
            <a:r>
              <a:rPr lang="cs-CZ" sz="1400" i="1">
                <a:solidFill>
                  <a:srgbClr val="FFFFFF"/>
                </a:solidFill>
                <a:cs typeface="Segoe UI"/>
              </a:rPr>
              <a:t>     (není určeno pro MŠ, ZŠ, SŠ/VOŠ, konzervatoře, školy dle § 16 odst. 9 školského zákona)</a:t>
            </a:r>
          </a:p>
          <a:p>
            <a:endParaRPr lang="cs-CZ" sz="1400" i="1">
              <a:solidFill>
                <a:srgbClr val="FFFFFF"/>
              </a:solidFill>
              <a:cs typeface="Segoe UI"/>
            </a:endParaRPr>
          </a:p>
          <a:p>
            <a:pPr marL="285750" indent="-285750">
              <a:buFont typeface="Arial"/>
              <a:buChar char="•"/>
            </a:pPr>
            <a:r>
              <a:rPr lang="cs-CZ" i="1" dirty="0">
                <a:solidFill>
                  <a:srgbClr val="FFFFFF"/>
                </a:solidFill>
                <a:cs typeface="Segoe UI"/>
              </a:rPr>
              <a:t>T</a:t>
            </a:r>
            <a:r>
              <a:rPr lang="cs-CZ" dirty="0">
                <a:solidFill>
                  <a:srgbClr val="FFFFFF"/>
                </a:solidFill>
                <a:cs typeface="Segoe UI"/>
              </a:rPr>
              <a:t>ypy podporovaných zařízení: Střediska volného času, Domy dětí a mládeže,  Stanice zájmových činností, Základní umělecké školy, atd.</a:t>
            </a:r>
          </a:p>
          <a:p>
            <a:endParaRPr lang="cs-CZ">
              <a:solidFill>
                <a:srgbClr val="FFFFFF"/>
              </a:solidFill>
              <a:cs typeface="Segoe UI"/>
            </a:endParaRPr>
          </a:p>
          <a:p>
            <a:endParaRPr lang="cs-CZ">
              <a:solidFill>
                <a:srgbClr val="FFFFFF"/>
              </a:solidFill>
              <a:cs typeface="Segoe UI"/>
            </a:endParaRPr>
          </a:p>
          <a:p>
            <a:r>
              <a:rPr lang="cs-CZ" dirty="0">
                <a:solidFill>
                  <a:srgbClr val="FFFFFF"/>
                </a:solidFill>
                <a:cs typeface="Segoe UI"/>
              </a:rPr>
              <a:t>  </a:t>
            </a:r>
            <a:r>
              <a:rPr lang="cs-CZ">
                <a:solidFill>
                  <a:srgbClr val="FFFFFF"/>
                </a:solidFill>
                <a:cs typeface="Segoe UI"/>
              </a:rPr>
              <a:t>  </a:t>
            </a:r>
            <a:r>
              <a:rPr lang="cs-CZ" u="sng">
                <a:solidFill>
                  <a:srgbClr val="FFFFFF"/>
                </a:solidFill>
                <a:cs typeface="Segoe UI"/>
              </a:rPr>
              <a:t>Příklad:</a:t>
            </a:r>
            <a:r>
              <a:rPr lang="cs-CZ">
                <a:solidFill>
                  <a:srgbClr val="FFFFFF"/>
                </a:solidFill>
                <a:cs typeface="Segoe UI"/>
              </a:rPr>
              <a:t> Technické dílny domu dětí a mládeže</a:t>
            </a:r>
            <a:r>
              <a:rPr lang="cs-CZ">
                <a:cs typeface="Segoe UI"/>
              </a:rPr>
              <a:t>​</a:t>
            </a:r>
            <a:endParaRPr lang="cs-CZ">
              <a:solidFill>
                <a:srgbClr val="FFFFFF"/>
              </a:solidFill>
              <a:cs typeface="Segoe UI"/>
            </a:endParaRPr>
          </a:p>
          <a:p>
            <a:endParaRPr lang="cs-CZ">
              <a:cs typeface="Arial" panose="020B0604020202020204"/>
            </a:endParaRPr>
          </a:p>
          <a:p>
            <a:r>
              <a:rPr lang="cs-CZ" i="1" dirty="0">
                <a:solidFill>
                  <a:schemeClr val="bg1"/>
                </a:solidFill>
                <a:cs typeface="Arial"/>
              </a:rPr>
              <a:t>(Zdroj inspirace výzva č. 56 IROP 1)</a:t>
            </a:r>
            <a:endParaRPr lang="cs-CZ" dirty="0">
              <a:solidFill>
                <a:schemeClr val="bg1"/>
              </a:solidFill>
            </a:endParaRPr>
          </a:p>
          <a:p>
            <a:r>
              <a:rPr lang="cs-CZ">
                <a:cs typeface="Segoe UI"/>
              </a:rPr>
              <a:t>​</a:t>
            </a:r>
          </a:p>
        </p:txBody>
      </p:sp>
      <p:pic>
        <p:nvPicPr>
          <p:cNvPr id="7" name="Grafický objekt 6" descr="Úspěšná skupina">
            <a:extLst>
              <a:ext uri="{FF2B5EF4-FFF2-40B4-BE49-F238E27FC236}">
                <a16:creationId xmlns:a16="http://schemas.microsoft.com/office/drawing/2014/main" id="{919F9DBB-61A6-D765-6A9E-8766152BC05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6085" y="1771523"/>
            <a:ext cx="441483" cy="441483"/>
          </a:xfrm>
          <a:prstGeom prst="rect">
            <a:avLst/>
          </a:prstGeom>
        </p:spPr>
      </p:pic>
    </p:spTree>
    <p:extLst>
      <p:ext uri="{BB962C8B-B14F-4D97-AF65-F5344CB8AC3E}">
        <p14:creationId xmlns:p14="http://schemas.microsoft.com/office/powerpoint/2010/main" val="6952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28881BC-9DF7-1A3D-9B64-010F970F72AD}"/>
              </a:ext>
            </a:extLst>
          </p:cNvPr>
          <p:cNvSpPr>
            <a:spLocks noGrp="1"/>
          </p:cNvSpPr>
          <p:nvPr>
            <p:ph type="sldNum" sz="quarter" idx="12"/>
          </p:nvPr>
        </p:nvSpPr>
        <p:spPr/>
        <p:txBody>
          <a:bodyPr/>
          <a:lstStyle/>
          <a:p>
            <a:fld id="{4000C4B2-41BC-D741-8B94-B76DB6967C01}" type="slidenum">
              <a:rPr lang="en-US" smtClean="0"/>
              <a:pPr/>
              <a:t>61</a:t>
            </a:fld>
            <a:endParaRPr lang="en-US"/>
          </a:p>
        </p:txBody>
      </p:sp>
      <p:sp>
        <p:nvSpPr>
          <p:cNvPr id="4" name="TextovéPole 3">
            <a:extLst>
              <a:ext uri="{FF2B5EF4-FFF2-40B4-BE49-F238E27FC236}">
                <a16:creationId xmlns:a16="http://schemas.microsoft.com/office/drawing/2014/main" id="{D6203E36-6371-9AEA-6276-5B3B2324B66E}"/>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8F672D4-FFDB-E2E2-E9DB-F1ABA477E489}"/>
              </a:ext>
            </a:extLst>
          </p:cNvPr>
          <p:cNvSpPr txBox="1"/>
          <p:nvPr/>
        </p:nvSpPr>
        <p:spPr>
          <a:xfrm>
            <a:off x="1080511" y="1808236"/>
            <a:ext cx="7908453" cy="46666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rgbClr val="FFFFFF"/>
                </a:solidFill>
                <a:cs typeface="Segoe UI"/>
              </a:rPr>
              <a:t>Školská poradenská zařízení, speciální školy a střediska výchovné péče </a:t>
            </a:r>
            <a:r>
              <a:rPr lang="en-US">
                <a:cs typeface="Segoe UI"/>
              </a:rPr>
              <a:t>​</a:t>
            </a:r>
          </a:p>
          <a:p>
            <a:endParaRPr lang="en-US">
              <a:solidFill>
                <a:srgbClr val="000000"/>
              </a:solidFill>
              <a:cs typeface="Segoe UI"/>
            </a:endParaRPr>
          </a:p>
          <a:p>
            <a:pPr marL="285750" indent="-285750">
              <a:buFont typeface="Arial"/>
              <a:buChar char="•"/>
            </a:pPr>
            <a:r>
              <a:rPr lang="cs-CZ">
                <a:solidFill>
                  <a:srgbClr val="FFFFFF"/>
                </a:solidFill>
                <a:cs typeface="Arial"/>
              </a:rPr>
              <a:t> Vybudování, úpravy zázemí pro poskytování služeb školských   poradenských zařízení (pedagogicky-psychologických poraden) a  speciálně pedagogických center. </a:t>
            </a:r>
          </a:p>
          <a:p>
            <a:pPr marL="285750" indent="-285750">
              <a:buFont typeface="Arial"/>
              <a:buChar char="•"/>
            </a:pPr>
            <a:endParaRPr lang="cs-CZ">
              <a:solidFill>
                <a:srgbClr val="FFFFFF"/>
              </a:solidFill>
              <a:cs typeface="Arial"/>
            </a:endParaRPr>
          </a:p>
          <a:p>
            <a:pPr marL="285750" indent="-285750">
              <a:buFont typeface="Arial"/>
              <a:buChar char="•"/>
            </a:pPr>
            <a:r>
              <a:rPr lang="cs-CZ">
                <a:solidFill>
                  <a:srgbClr val="FFFFFF"/>
                </a:solidFill>
                <a:cs typeface="Arial"/>
              </a:rPr>
              <a:t>Opatření umožňující přechod žáků do hlavního vzdělávacího proudu a samostatný způsob života (např. dílny na ergoterapii, cvičné byty).</a:t>
            </a:r>
          </a:p>
          <a:p>
            <a:pPr marL="285750" indent="-285750">
              <a:buFont typeface="Arial"/>
              <a:buChar char="•"/>
            </a:pPr>
            <a:endParaRPr lang="cs-CZ">
              <a:solidFill>
                <a:srgbClr val="FFFFFF"/>
              </a:solidFill>
              <a:cs typeface="Arial"/>
            </a:endParaRPr>
          </a:p>
          <a:p>
            <a:pPr marL="285750" indent="-285750">
              <a:buFont typeface="Arial"/>
              <a:buChar char="•"/>
            </a:pPr>
            <a:r>
              <a:rPr lang="cs-CZ">
                <a:solidFill>
                  <a:srgbClr val="FFFFFF"/>
                </a:solidFill>
                <a:cs typeface="Arial"/>
              </a:rPr>
              <a:t>Vybudování nebo úpravy zařízení pro poskytování preventivně-výchovné péče (např. modern</a:t>
            </a:r>
            <a:r>
              <a:rPr lang="cs-CZ">
                <a:solidFill>
                  <a:srgbClr val="FFFFFF"/>
                </a:solidFill>
                <a:cs typeface="Segoe UI"/>
              </a:rPr>
              <a:t>izace střediska výchovné péče za účelem </a:t>
            </a:r>
            <a:r>
              <a:rPr lang="en-US">
                <a:cs typeface="Segoe UI"/>
              </a:rPr>
              <a:t>​</a:t>
            </a:r>
            <a:br>
              <a:rPr lang="en-US">
                <a:cs typeface="Segoe UI"/>
              </a:rPr>
            </a:br>
            <a:r>
              <a:rPr lang="cs-CZ">
                <a:solidFill>
                  <a:srgbClr val="FFFFFF"/>
                </a:solidFill>
                <a:cs typeface="Segoe UI"/>
              </a:rPr>
              <a:t> předcházení vzniku a rozvoje negativních projevů chování dětí)</a:t>
            </a:r>
            <a:endParaRPr lang="cs-CZ">
              <a:cs typeface="Segoe UI"/>
            </a:endParaRPr>
          </a:p>
          <a:p>
            <a:endParaRPr lang="cs-CZ">
              <a:solidFill>
                <a:srgbClr val="FFFFFF"/>
              </a:solidFill>
              <a:cs typeface="Segoe UI"/>
            </a:endParaRPr>
          </a:p>
          <a:p>
            <a:r>
              <a:rPr lang="cs-CZ" i="1">
                <a:solidFill>
                  <a:schemeClr val="bg1"/>
                </a:solidFill>
                <a:ea typeface="+mn-lt"/>
                <a:cs typeface="+mn-lt"/>
              </a:rPr>
              <a:t>(Zdroj inspirace výzva č. 86 IROP 1)</a:t>
            </a:r>
            <a:endParaRPr lang="cs-CZ">
              <a:solidFill>
                <a:schemeClr val="bg1"/>
              </a:solidFill>
            </a:endParaRPr>
          </a:p>
          <a:p>
            <a:endParaRPr lang="en-US">
              <a:cs typeface="Segoe UI"/>
            </a:endParaRPr>
          </a:p>
        </p:txBody>
      </p:sp>
      <p:pic>
        <p:nvPicPr>
          <p:cNvPr id="8" name="Grafický objekt 1" descr="Neslyšící">
            <a:extLst>
              <a:ext uri="{FF2B5EF4-FFF2-40B4-BE49-F238E27FC236}">
                <a16:creationId xmlns:a16="http://schemas.microsoft.com/office/drawing/2014/main" id="{B690AA76-C76A-D467-5092-7DE451277DE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1907" y="1865422"/>
            <a:ext cx="441482" cy="441482"/>
          </a:xfrm>
          <a:prstGeom prst="rect">
            <a:avLst/>
          </a:prstGeom>
        </p:spPr>
      </p:pic>
    </p:spTree>
    <p:extLst>
      <p:ext uri="{BB962C8B-B14F-4D97-AF65-F5344CB8AC3E}">
        <p14:creationId xmlns:p14="http://schemas.microsoft.com/office/powerpoint/2010/main" val="20803125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37776" y="1883015"/>
            <a:ext cx="8138707" cy="4263218"/>
          </a:xfrm>
          <a:prstGeom prst="rect">
            <a:avLst/>
          </a:prstGeom>
          <a:noFill/>
        </p:spPr>
        <p:txBody>
          <a:bodyPr wrap="square" lIns="91440" tIns="45720" rIns="91440" bIns="45720" anchor="t">
            <a:spAutoFit/>
          </a:bodyPr>
          <a:lstStyle/>
          <a:p>
            <a:pPr marL="457200" indent="-323850" defTabSz="914400">
              <a:lnSpc>
                <a:spcPct val="200000"/>
              </a:lnSpc>
              <a:spcBef>
                <a:spcPts val="600"/>
              </a:spcBef>
              <a:buClr>
                <a:schemeClr val="bg1"/>
              </a:buClr>
              <a:buSzPts val="1500"/>
              <a:buFont typeface="Arial"/>
              <a:buChar char="•"/>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Projekty MŠ, ZŠ a zájmového, neformálního vzdělávání a celoživotního učení musí být v souladu s</a:t>
            </a:r>
            <a:r>
              <a:rPr lang="cs-CZ" sz="1600" kern="0">
                <a:solidFill>
                  <a:schemeClr val="bg1"/>
                </a:solidFill>
                <a:latin typeface="Arial"/>
                <a:cs typeface="Arial"/>
                <a:sym typeface="Arial"/>
              </a:rPr>
              <a:t> Místním akčním </a:t>
            </a:r>
            <a:r>
              <a:rPr kumimoji="0" lang="cs-CZ" sz="1600" b="0" i="0" u="none" strike="noStrike" kern="0" cap="none" spc="0" normalizeH="0" baseline="0" noProof="0">
                <a:ln>
                  <a:noFill/>
                </a:ln>
                <a:solidFill>
                  <a:schemeClr val="bg1"/>
                </a:solidFill>
                <a:effectLst/>
                <a:uLnTx/>
                <a:uFillTx/>
                <a:latin typeface="Arial"/>
                <a:cs typeface="Arial"/>
                <a:sym typeface="Arial"/>
              </a:rPr>
              <a:t>plánem rozvoje vzdělávání</a:t>
            </a:r>
            <a:r>
              <a:rPr lang="cs-CZ" sz="1600" kern="0">
                <a:solidFill>
                  <a:schemeClr val="bg1"/>
                </a:solidFill>
                <a:latin typeface="Arial"/>
                <a:cs typeface="Arial"/>
                <a:sym typeface="Arial"/>
              </a:rPr>
              <a:t> (MAP)</a:t>
            </a:r>
            <a:endParaRPr kumimoji="0" lang="cs-CZ" sz="16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Projekty středních a speciálních škol musí být v souladu s Regionálním akčním plánem (RAP)</a:t>
            </a:r>
            <a:endParaRPr lang="cs-CZ" sz="1600" b="0" i="0" u="none" strike="noStrike" kern="0" cap="none" spc="0" normalizeH="0" baseline="0" noProof="0">
              <a:ln>
                <a:noFill/>
              </a:ln>
              <a:solidFill>
                <a:schemeClr val="bg1"/>
              </a:solidFill>
              <a:effectLst/>
              <a:uLnTx/>
              <a:uFillTx/>
              <a:latin typeface="Arial"/>
              <a:cs typeface="Arial"/>
            </a:endParaRP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Žadatelé – NNO musí min. 2 roky před podáním projektu nepřetržitě působit </a:t>
            </a:r>
            <a:br>
              <a:rPr lang="cs-CZ" sz="1600" b="0" i="0" u="none" strike="noStrike" kern="0" cap="none" spc="0" normalizeH="0" baseline="0" noProof="0">
                <a:ln>
                  <a:noFill/>
                </a:ln>
                <a:effectLst/>
                <a:uLnTx/>
                <a:uFillTx/>
                <a:latin typeface="Arial"/>
                <a:cs typeface="Arial"/>
              </a:rPr>
            </a:br>
            <a:r>
              <a:rPr kumimoji="0" lang="cs-CZ" sz="1600" b="0" i="0" u="none" strike="noStrike" kern="0" cap="none" spc="0" normalizeH="0" baseline="0" noProof="0">
                <a:ln>
                  <a:noFill/>
                </a:ln>
                <a:solidFill>
                  <a:schemeClr val="bg1"/>
                </a:solidFill>
                <a:effectLst/>
                <a:uLnTx/>
                <a:uFillTx/>
                <a:latin typeface="Arial"/>
                <a:cs typeface="Arial"/>
                <a:sym typeface="Arial"/>
              </a:rPr>
              <a:t>v oblasti vzdělávání nebo asistenčních služeb</a:t>
            </a:r>
            <a:endParaRPr lang="cs-CZ" sz="1600" b="0" i="0" u="none" strike="noStrike" kern="0" cap="none" spc="0" normalizeH="0" baseline="0" noProof="0">
              <a:ln>
                <a:noFill/>
              </a:ln>
              <a:solidFill>
                <a:schemeClr val="bg1"/>
              </a:solidFill>
              <a:effectLst/>
              <a:uLnTx/>
              <a:uFillTx/>
              <a:latin typeface="Arial"/>
              <a:cs typeface="Arial"/>
            </a:endParaRP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Využití ITI a Koordinovaného přístupu k sociálnímu vyloučení 2021+</a:t>
            </a:r>
            <a:endParaRPr lang="cs-CZ" sz="1600" b="0" i="0" u="none" strike="noStrike" kern="0" cap="none" spc="0" normalizeH="0" baseline="0" noProof="0">
              <a:ln>
                <a:noFill/>
              </a:ln>
              <a:solidFill>
                <a:schemeClr val="bg1"/>
              </a:solidFill>
              <a:effectLst/>
              <a:uLnTx/>
              <a:uFillTx/>
              <a:latin typeface="Arial"/>
              <a:cs typeface="Arial"/>
            </a:endParaRPr>
          </a:p>
          <a:p>
            <a:pPr marL="457200" marR="0" lvl="0" indent="-323850" algn="l" defTabSz="914400" rtl="0" eaLnBrk="1" fontAlgn="auto" latinLnBrk="0" hangingPunct="1">
              <a:lnSpc>
                <a:spcPct val="200000"/>
              </a:lnSpc>
              <a:spcBef>
                <a:spcPts val="6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Realizace i v Praze - SŠ</a:t>
            </a:r>
            <a:endParaRPr lang="cs-CZ" sz="1600" b="0" i="0" u="none" strike="noStrike" kern="0" cap="none" spc="0" normalizeH="0" baseline="0" noProof="0">
              <a:ln>
                <a:noFill/>
              </a:ln>
              <a:solidFill>
                <a:schemeClr val="bg1"/>
              </a:solidFill>
              <a:effectLst/>
              <a:uLnTx/>
              <a:uFillTx/>
              <a:latin typeface="Arial"/>
              <a:cs typeface="Arial"/>
            </a:endParaRPr>
          </a:p>
        </p:txBody>
      </p:sp>
      <p:pic>
        <p:nvPicPr>
          <p:cNvPr id="2" name="Grafický objekt 1" descr="Děti">
            <a:extLst>
              <a:ext uri="{FF2B5EF4-FFF2-40B4-BE49-F238E27FC236}">
                <a16:creationId xmlns:a16="http://schemas.microsoft.com/office/drawing/2014/main" id="{F4801FD2-55C6-98A2-D502-D5A39A4869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896" y="1885816"/>
            <a:ext cx="480288" cy="480288"/>
          </a:xfrm>
          <a:prstGeom prst="rect">
            <a:avLst/>
          </a:prstGeom>
        </p:spPr>
      </p:pic>
      <p:pic>
        <p:nvPicPr>
          <p:cNvPr id="3" name="Grafický objekt 2" descr="Třída">
            <a:extLst>
              <a:ext uri="{FF2B5EF4-FFF2-40B4-BE49-F238E27FC236}">
                <a16:creationId xmlns:a16="http://schemas.microsoft.com/office/drawing/2014/main" id="{ACB0ABD1-BDB5-1E99-E6EA-CD3A0DB3E33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0716" y="2390995"/>
            <a:ext cx="480288" cy="480288"/>
          </a:xfrm>
          <a:prstGeom prst="rect">
            <a:avLst/>
          </a:prstGeom>
        </p:spPr>
      </p:pic>
      <p:pic>
        <p:nvPicPr>
          <p:cNvPr id="9" name="Grafický objekt 8" descr="Kádinka">
            <a:extLst>
              <a:ext uri="{FF2B5EF4-FFF2-40B4-BE49-F238E27FC236}">
                <a16:creationId xmlns:a16="http://schemas.microsoft.com/office/drawing/2014/main" id="{8F89D03A-088D-D9F0-11C7-3B79DC2DE5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0122" y="3064961"/>
            <a:ext cx="441482" cy="441482"/>
          </a:xfrm>
          <a:prstGeom prst="rect">
            <a:avLst/>
          </a:prstGeom>
        </p:spPr>
      </p:pic>
    </p:spTree>
    <p:extLst>
      <p:ext uri="{BB962C8B-B14F-4D97-AF65-F5344CB8AC3E}">
        <p14:creationId xmlns:p14="http://schemas.microsoft.com/office/powerpoint/2010/main" val="3031569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6" y="435877"/>
            <a:ext cx="8138707" cy="1323439"/>
          </a:xfrm>
          <a:prstGeom prst="rect">
            <a:avLst/>
          </a:prstGeom>
          <a:noFill/>
        </p:spPr>
        <p:txBody>
          <a:bodyPr wrap="square" rtlCol="0">
            <a:spAutoFit/>
          </a:bodyPr>
          <a:lstStyle/>
          <a:p>
            <a:pPr algn="ctr" defTabSz="914400">
              <a:buClr>
                <a:srgbClr val="000000"/>
              </a:buClr>
              <a:buFont typeface="Arial"/>
              <a:buNone/>
            </a:pPr>
            <a:r>
              <a:rPr kumimoji="0" lang="cs-CZ" sz="3000" b="1" i="0" u="none" strike="noStrike" kern="0" cap="none" spc="0" normalizeH="0" baseline="0" noProof="0">
                <a:ln>
                  <a:noFill/>
                </a:ln>
                <a:solidFill>
                  <a:schemeClr val="bg1"/>
                </a:solidFill>
                <a:effectLst/>
                <a:uLnTx/>
                <a:uFillTx/>
                <a:latin typeface="Arial"/>
                <a:cs typeface="Arial"/>
                <a:sym typeface="Arial"/>
              </a:rPr>
              <a:t>Specifický cíl 4.1 </a:t>
            </a:r>
            <a:br>
              <a:rPr kumimoji="0" lang="cs-CZ" sz="3000" b="1" i="0" u="none" strike="noStrike" kern="0" cap="none" spc="0" normalizeH="0" baseline="0" noProof="0">
                <a:ln>
                  <a:noFill/>
                </a:ln>
                <a:solidFill>
                  <a:schemeClr val="bg1"/>
                </a:solidFill>
                <a:effectLst/>
                <a:uLnTx/>
                <a:uFillTx/>
                <a:latin typeface="Arial"/>
                <a:cs typeface="Arial"/>
                <a:sym typeface="Arial"/>
              </a:rPr>
            </a:br>
            <a:r>
              <a:rPr kumimoji="0" lang="cs-CZ" sz="3000" b="1" i="0" u="none" strike="noStrike" kern="0" cap="none" spc="0" normalizeH="0" baseline="0" noProof="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a:t>
            </a:r>
            <a:endParaRPr lang="cs-CZ" sz="1400" kern="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36457" y="1759316"/>
            <a:ext cx="8012179" cy="4478662"/>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sz="1600">
                <a:solidFill>
                  <a:schemeClr val="bg1"/>
                </a:solidFill>
              </a:rPr>
              <a:t>U individuálních výzev na „navyšování  kapacit mateřských škol“ bude závazný při vyhlášení výzvy materiál MŠMT s názvem </a:t>
            </a:r>
            <a:r>
              <a:rPr lang="cs-CZ" sz="1600" b="1">
                <a:solidFill>
                  <a:schemeClr val="accent1">
                    <a:lumMod val="60000"/>
                    <a:lumOff val="40000"/>
                  </a:schemeClr>
                </a:solidFill>
              </a:rPr>
              <a:t>„</a:t>
            </a:r>
            <a:r>
              <a:rPr lang="cs-CZ" sz="1600" b="1">
                <a:solidFill>
                  <a:schemeClr val="accent1">
                    <a:lumMod val="60000"/>
                    <a:lumOff val="40000"/>
                  </a:schemeClr>
                </a:solidFill>
                <a:hlinkClick r:id="rId2">
                  <a:extLst>
                    <a:ext uri="{A12FA001-AC4F-418D-AE19-62706E023703}">
                      <ahyp:hlinkClr xmlns:ahyp="http://schemas.microsoft.com/office/drawing/2018/hyperlinkcolor" val="tx"/>
                    </a:ext>
                  </a:extLst>
                </a:hlinkClick>
              </a:rPr>
              <a:t>Demografická predikce pro oblast kapacit MŠ</a:t>
            </a:r>
            <a:r>
              <a:rPr lang="cs-CZ" sz="1600" b="1">
                <a:solidFill>
                  <a:schemeClr val="accent1">
                    <a:lumMod val="60000"/>
                    <a:lumOff val="40000"/>
                  </a:schemeClr>
                </a:solidFill>
              </a:rPr>
              <a:t>“</a:t>
            </a:r>
            <a:r>
              <a:rPr lang="cs-CZ" sz="1600">
                <a:solidFill>
                  <a:schemeClr val="bg1"/>
                </a:solidFill>
              </a:rPr>
              <a:t>; podpořeny budou ORP se skóre rizika 6 a vyšší</a:t>
            </a:r>
          </a:p>
          <a:p>
            <a:pPr marL="213995" indent="-213995">
              <a:lnSpc>
                <a:spcPct val="150000"/>
              </a:lnSpc>
              <a:buFont typeface="Arial" panose="020B0604020202020204" pitchFamily="34" charset="0"/>
              <a:buChar char="•"/>
            </a:pPr>
            <a:r>
              <a:rPr lang="cs-CZ" sz="1600">
                <a:solidFill>
                  <a:schemeClr val="bg1"/>
                </a:solidFill>
              </a:rPr>
              <a:t>Parametry pro bezbariérovost škol by měly být shodné s obdobím 2014–2020</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rPr>
              <a:t>u ZŠ/ SŠ bude na tzv. „doprovodnou část projektu“ (školní poradenská pracoviště; zázemí pro pedagogické i nepedagogické pracovníky škol; vnitřní i venkovní zázemí pro komunitní aktivity škol) zřejmě aplikován limit max. 30 % výdajů; bude upřesněno ve výzvě</a:t>
            </a:r>
            <a:endParaRPr lang="cs-CZ" sz="1600">
              <a:solidFill>
                <a:schemeClr val="bg1"/>
              </a:solidFill>
              <a:cs typeface="Arial"/>
            </a:endParaRPr>
          </a:p>
          <a:p>
            <a:pPr marL="213995" indent="-213995">
              <a:lnSpc>
                <a:spcPct val="150000"/>
              </a:lnSpc>
              <a:buFont typeface="Arial" panose="020B0604020202020204" pitchFamily="34" charset="0"/>
              <a:buChar char="•"/>
            </a:pPr>
            <a:r>
              <a:rPr lang="cs-CZ" sz="1600">
                <a:solidFill>
                  <a:schemeClr val="bg1"/>
                </a:solidFill>
              </a:rPr>
              <a:t>Pravděpodobné pořadí vyhlašování individuálních výzev pro oblast vzdělávání: MŠ – ZŠ – SŠ/VOŠ – zájmové/neformální – školy a třídy dle § 16 odst. 9 školského zákona + školská poradenská zařízení</a:t>
            </a:r>
            <a:endParaRPr lang="cs-CZ" sz="1600">
              <a:solidFill>
                <a:schemeClr val="bg1"/>
              </a:solidFill>
              <a:cs typeface="Arial" panose="020B0604020202020204"/>
            </a:endParaRPr>
          </a:p>
          <a:p>
            <a:pPr marL="213995" indent="-213995">
              <a:lnSpc>
                <a:spcPct val="150000"/>
              </a:lnSpc>
              <a:buFont typeface="Arial" panose="020B0604020202020204" pitchFamily="34" charset="0"/>
              <a:buChar char="•"/>
            </a:pPr>
            <a:endParaRPr lang="cs-CZ" sz="1600">
              <a:solidFill>
                <a:schemeClr val="bg1"/>
              </a:solidFill>
              <a:cs typeface="Arial" panose="020B0604020202020204"/>
            </a:endParaRPr>
          </a:p>
        </p:txBody>
      </p:sp>
      <p:pic>
        <p:nvPicPr>
          <p:cNvPr id="2" name="Grafický objekt 1" descr="Děti">
            <a:extLst>
              <a:ext uri="{FF2B5EF4-FFF2-40B4-BE49-F238E27FC236}">
                <a16:creationId xmlns:a16="http://schemas.microsoft.com/office/drawing/2014/main" id="{CE2A9385-F869-C050-9424-80CE958EFCD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226" y="1759316"/>
            <a:ext cx="480288" cy="480288"/>
          </a:xfrm>
          <a:prstGeom prst="rect">
            <a:avLst/>
          </a:prstGeom>
        </p:spPr>
      </p:pic>
      <p:pic>
        <p:nvPicPr>
          <p:cNvPr id="3" name="Grafický objekt 2" descr="Třída">
            <a:extLst>
              <a:ext uri="{FF2B5EF4-FFF2-40B4-BE49-F238E27FC236}">
                <a16:creationId xmlns:a16="http://schemas.microsoft.com/office/drawing/2014/main" id="{430724CD-A1BF-EAB1-119D-950DA247BA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0715" y="3428403"/>
            <a:ext cx="480288" cy="480288"/>
          </a:xfrm>
          <a:prstGeom prst="rect">
            <a:avLst/>
          </a:prstGeom>
        </p:spPr>
      </p:pic>
      <p:pic>
        <p:nvPicPr>
          <p:cNvPr id="7" name="Grafický objekt 6" descr="Kádinka">
            <a:extLst>
              <a:ext uri="{FF2B5EF4-FFF2-40B4-BE49-F238E27FC236}">
                <a16:creationId xmlns:a16="http://schemas.microsoft.com/office/drawing/2014/main" id="{5D96B885-F109-D365-D9F6-BDB24A794E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0715" y="4033023"/>
            <a:ext cx="441482" cy="441482"/>
          </a:xfrm>
          <a:prstGeom prst="rect">
            <a:avLst/>
          </a:prstGeom>
        </p:spPr>
      </p:pic>
    </p:spTree>
    <p:extLst>
      <p:ext uri="{BB962C8B-B14F-4D97-AF65-F5344CB8AC3E}">
        <p14:creationId xmlns:p14="http://schemas.microsoft.com/office/powerpoint/2010/main" val="2871087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Novostavba MŠ Nekoř</a:t>
            </a:r>
          </a:p>
        </p:txBody>
      </p:sp>
    </p:spTree>
    <p:extLst>
      <p:ext uri="{BB962C8B-B14F-4D97-AF65-F5344CB8AC3E}">
        <p14:creationId xmlns:p14="http://schemas.microsoft.com/office/powerpoint/2010/main" val="6386510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4.2 </a:t>
            </a:r>
            <a:br>
              <a:rPr lang="cs-CZ" sz="2400">
                <a:solidFill>
                  <a:schemeClr val="bg1"/>
                </a:solidFill>
              </a:rPr>
            </a:br>
            <a:r>
              <a:rPr lang="cs-CZ" sz="2400">
                <a:solidFill>
                  <a:schemeClr val="bg1"/>
                </a:solidFill>
              </a:rPr>
              <a:t>Sociální infrastruktura</a:t>
            </a:r>
            <a:endParaRPr lang="en-US" sz="2400">
              <a:solidFill>
                <a:schemeClr val="bg1"/>
              </a:solidFill>
            </a:endParaRPr>
          </a:p>
        </p:txBody>
      </p:sp>
    </p:spTree>
    <p:extLst>
      <p:ext uri="{BB962C8B-B14F-4D97-AF65-F5344CB8AC3E}">
        <p14:creationId xmlns:p14="http://schemas.microsoft.com/office/powerpoint/2010/main" val="20758493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a:solidFill>
                  <a:schemeClr val="bg1"/>
                </a:solidFill>
              </a:rPr>
              <a:t>Infrastruktura sociálních služeb</a:t>
            </a:r>
          </a:p>
          <a:p>
            <a:pPr lvl="0" algn="just"/>
            <a:r>
              <a:rPr lang="cs-CZ" sz="1600">
                <a:solidFill>
                  <a:schemeClr val="bg1"/>
                </a:solidFill>
              </a:rPr>
              <a:t>	</a:t>
            </a:r>
            <a:r>
              <a:rPr lang="cs-CZ" sz="1600" u="sng">
                <a:solidFill>
                  <a:schemeClr val="bg1"/>
                </a:solidFill>
              </a:rPr>
              <a:t>Příklad:</a:t>
            </a:r>
            <a:r>
              <a:rPr lang="cs-CZ" sz="160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a:solidFill>
                <a:schemeClr val="bg1"/>
              </a:solidFill>
            </a:endParaRPr>
          </a:p>
          <a:p>
            <a:pPr>
              <a:lnSpc>
                <a:spcPct val="150000"/>
              </a:lnSpc>
            </a:pPr>
            <a:r>
              <a:rPr lang="cs-CZ" sz="1600" b="1">
                <a:solidFill>
                  <a:schemeClr val="bg1"/>
                </a:solidFill>
              </a:rPr>
              <a:t>Deinstitucionalizace sociálních služeb </a:t>
            </a:r>
          </a:p>
          <a:p>
            <a:pPr algn="just"/>
            <a:r>
              <a:rPr lang="cs-CZ" sz="1600">
                <a:solidFill>
                  <a:schemeClr val="bg1"/>
                </a:solidFill>
              </a:rPr>
              <a:t>	</a:t>
            </a:r>
            <a:r>
              <a:rPr lang="cs-CZ" sz="1600" u="sng">
                <a:solidFill>
                  <a:schemeClr val="bg1"/>
                </a:solidFill>
              </a:rPr>
              <a:t>Příklad:</a:t>
            </a:r>
            <a:r>
              <a:rPr lang="cs-CZ" sz="160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a:solidFill>
                <a:schemeClr val="bg1"/>
              </a:solidFill>
            </a:endParaRPr>
          </a:p>
          <a:p>
            <a:pPr>
              <a:lnSpc>
                <a:spcPct val="150000"/>
              </a:lnSpc>
            </a:pPr>
            <a:r>
              <a:rPr lang="cs-CZ" sz="1600" b="1">
                <a:solidFill>
                  <a:schemeClr val="bg1"/>
                </a:solidFill>
              </a:rPr>
              <a:t>Sociální bydlení</a:t>
            </a:r>
          </a:p>
          <a:p>
            <a:pPr lvl="0" algn="just"/>
            <a:r>
              <a:rPr lang="cs-CZ" sz="1600">
                <a:solidFill>
                  <a:schemeClr val="bg1"/>
                </a:solidFill>
              </a:rPr>
              <a:t>	</a:t>
            </a:r>
            <a:r>
              <a:rPr lang="cs-CZ" sz="1600" u="sng">
                <a:solidFill>
                  <a:schemeClr val="bg1"/>
                </a:solidFill>
              </a:rPr>
              <a:t>Příklad:</a:t>
            </a:r>
            <a:r>
              <a:rPr lang="cs-CZ" sz="160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1198730" y="1950404"/>
            <a:ext cx="7626520" cy="4412618"/>
          </a:xfrm>
          <a:prstGeom prst="rect">
            <a:avLst/>
          </a:prstGeom>
          <a:noFill/>
        </p:spPr>
        <p:txBody>
          <a:bodyPr wrap="square" lIns="91440" tIns="45720" rIns="91440" bIns="45720" anchor="t">
            <a:spAutoFit/>
          </a:bodyPr>
          <a:lstStyle/>
          <a:p>
            <a:pPr>
              <a:lnSpc>
                <a:spcPts val="3100"/>
              </a:lnSpc>
            </a:pPr>
            <a:r>
              <a:rPr lang="cs-CZ" b="1">
                <a:solidFill>
                  <a:schemeClr val="bg1"/>
                </a:solidFill>
                <a:cs typeface="Arial" panose="020B0604020202020204"/>
              </a:rPr>
              <a:t>Infrastruktura sociálních služeb</a:t>
            </a:r>
          </a:p>
          <a:p>
            <a:pPr marL="213995" indent="-213995">
              <a:lnSpc>
                <a:spcPts val="3100"/>
              </a:lnSpc>
              <a:buFont typeface="Arial" pitchFamily="34" charset="0"/>
              <a:buChar char="•"/>
            </a:pPr>
            <a:r>
              <a:rPr lang="cs-CZ" sz="1600">
                <a:solidFill>
                  <a:schemeClr val="bg1"/>
                </a:solidFill>
              </a:rPr>
              <a:t>Soulad  projektu s Národní strategií rozvoje sociálních služeb</a:t>
            </a:r>
            <a:endParaRPr lang="cs-CZ">
              <a:solidFill>
                <a:schemeClr val="bg1"/>
              </a:solidFill>
            </a:endParaRPr>
          </a:p>
          <a:p>
            <a:pPr marL="213995" indent="-213995">
              <a:lnSpc>
                <a:spcPts val="3100"/>
              </a:lnSpc>
              <a:buFont typeface="Arial" pitchFamily="34" charset="0"/>
              <a:buChar char="•"/>
            </a:pPr>
            <a:r>
              <a:rPr lang="cs-CZ" sz="1600">
                <a:solidFill>
                  <a:schemeClr val="bg1"/>
                </a:solidFill>
              </a:rPr>
              <a:t>Soulad projektu se </a:t>
            </a:r>
            <a:r>
              <a:rPr lang="cs-CZ" sz="1600">
                <a:solidFill>
                  <a:schemeClr val="bg1"/>
                </a:solidFill>
                <a:cs typeface="Arial"/>
              </a:rPr>
              <a:t>Strategickým plánem sociálního začleňování nebo Plánem sociálního začleňování nebo s komunitním plánem nebo s Krajským střednědobým plánem rozvoje sociálních služeb</a:t>
            </a:r>
            <a:endParaRPr lang="cs-CZ">
              <a:solidFill>
                <a:schemeClr val="bg1"/>
              </a:solidFill>
              <a:cs typeface="Arial"/>
            </a:endParaRPr>
          </a:p>
          <a:p>
            <a:pPr marL="213995" indent="-213995">
              <a:lnSpc>
                <a:spcPts val="3100"/>
              </a:lnSpc>
              <a:buFont typeface="Arial" pitchFamily="34" charset="0"/>
              <a:buChar char="•"/>
            </a:pPr>
            <a:r>
              <a:rPr lang="cs-CZ" sz="1600">
                <a:solidFill>
                  <a:schemeClr val="bg1"/>
                </a:solidFill>
                <a:cs typeface="Arial"/>
              </a:rPr>
              <a:t>K projektu bylo doloženo souhlasné stanovisko subjektu, který vydal komunitní/krajský střednědobý plán rozvoje sociálních služeb</a:t>
            </a:r>
          </a:p>
          <a:p>
            <a:pPr marL="213995" indent="-213995">
              <a:lnSpc>
                <a:spcPts val="3100"/>
              </a:lnSpc>
              <a:buFont typeface="Arial" pitchFamily="34" charset="0"/>
              <a:buChar char="•"/>
            </a:pPr>
            <a:r>
              <a:rPr lang="cs-CZ" sz="1600">
                <a:solidFill>
                  <a:schemeClr val="bg1"/>
                </a:solidFill>
                <a:cs typeface="Arial"/>
              </a:rPr>
              <a:t>Projekt má vazbu na schválený strategický dokument obce zpracovaný dle metodiky KPSVL+</a:t>
            </a:r>
          </a:p>
          <a:p>
            <a:pPr>
              <a:lnSpc>
                <a:spcPts val="3100"/>
              </a:lnSpc>
            </a:pPr>
            <a:r>
              <a:rPr lang="cs-CZ" sz="1600" i="1">
                <a:solidFill>
                  <a:schemeClr val="bg1"/>
                </a:solidFill>
                <a:cs typeface="Arial"/>
              </a:rPr>
              <a:t>(Zdroj inspirace výzva č. 101 IROP 1)</a:t>
            </a:r>
          </a:p>
          <a:p>
            <a:pPr>
              <a:lnSpc>
                <a:spcPts val="31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03B0D30E-49AD-AC8D-BA3D-399123532D8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8966" y="2032087"/>
            <a:ext cx="461963" cy="461963"/>
          </a:xfrm>
          <a:prstGeom prst="rect">
            <a:avLst/>
          </a:prstGeom>
        </p:spPr>
      </p:pic>
    </p:spTree>
    <p:extLst>
      <p:ext uri="{BB962C8B-B14F-4D97-AF65-F5344CB8AC3E}">
        <p14:creationId xmlns:p14="http://schemas.microsoft.com/office/powerpoint/2010/main" val="29857441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22F8ECB-7074-B855-97E8-E05AED8C623C}"/>
              </a:ext>
            </a:extLst>
          </p:cNvPr>
          <p:cNvSpPr>
            <a:spLocks noGrp="1"/>
          </p:cNvSpPr>
          <p:nvPr>
            <p:ph type="sldNum" sz="quarter" idx="12"/>
          </p:nvPr>
        </p:nvSpPr>
        <p:spPr/>
        <p:txBody>
          <a:bodyPr/>
          <a:lstStyle/>
          <a:p>
            <a:fld id="{4000C4B2-41BC-D741-8B94-B76DB6967C01}" type="slidenum">
              <a:rPr lang="en-US" dirty="0" smtClean="0"/>
              <a:pPr/>
              <a:t>68</a:t>
            </a:fld>
            <a:endParaRPr lang="en-US"/>
          </a:p>
        </p:txBody>
      </p:sp>
      <p:sp>
        <p:nvSpPr>
          <p:cNvPr id="3" name="TextovéPole 2">
            <a:extLst>
              <a:ext uri="{FF2B5EF4-FFF2-40B4-BE49-F238E27FC236}">
                <a16:creationId xmlns:a16="http://schemas.microsoft.com/office/drawing/2014/main" id="{010ACE96-DE7E-70EE-D377-978E1137A4ED}"/>
              </a:ext>
            </a:extLst>
          </p:cNvPr>
          <p:cNvSpPr txBox="1"/>
          <p:nvPr/>
        </p:nvSpPr>
        <p:spPr>
          <a:xfrm>
            <a:off x="1033051" y="1855695"/>
            <a:ext cx="7307288"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dirty="0">
                <a:solidFill>
                  <a:schemeClr val="bg1"/>
                </a:solidFill>
                <a:ea typeface="+mn-lt"/>
                <a:cs typeface="+mn-lt"/>
              </a:rPr>
              <a:t>Deinstitucionalizace sociálních služeb</a:t>
            </a:r>
          </a:p>
          <a:p>
            <a:endParaRPr lang="cs-CZ" b="1" dirty="0">
              <a:solidFill>
                <a:schemeClr val="bg1"/>
              </a:solidFill>
              <a:cs typeface="Arial"/>
            </a:endParaRPr>
          </a:p>
          <a:p>
            <a:pPr marL="285750" indent="-285750">
              <a:lnSpc>
                <a:spcPct val="150000"/>
              </a:lnSpc>
              <a:buFont typeface="Arial"/>
              <a:buChar char="•"/>
            </a:pPr>
            <a:r>
              <a:rPr lang="cs-CZ" sz="1600" dirty="0">
                <a:solidFill>
                  <a:schemeClr val="bg1"/>
                </a:solidFill>
                <a:cs typeface="Arial"/>
              </a:rPr>
              <a:t>Soulad s Národní strategií rozvoje sociálních služeb 2016 – 2025</a:t>
            </a:r>
          </a:p>
          <a:p>
            <a:pPr marL="285750" indent="-285750">
              <a:lnSpc>
                <a:spcPct val="150000"/>
              </a:lnSpc>
              <a:buFont typeface="Arial"/>
              <a:buChar char="•"/>
            </a:pPr>
            <a:r>
              <a:rPr lang="cs-CZ" sz="1600" dirty="0">
                <a:solidFill>
                  <a:schemeClr val="bg1"/>
                </a:solidFill>
                <a:cs typeface="Arial"/>
              </a:rPr>
              <a:t>Soulad s komunitním plánem nebo s krajským střednědobým plánem rozvoje sociálních služeb</a:t>
            </a:r>
          </a:p>
          <a:p>
            <a:pPr marL="285750" indent="-285750">
              <a:lnSpc>
                <a:spcPct val="150000"/>
              </a:lnSpc>
              <a:buFont typeface="Arial"/>
              <a:buChar char="•"/>
            </a:pPr>
            <a:r>
              <a:rPr lang="cs-CZ" sz="1600" dirty="0">
                <a:solidFill>
                  <a:schemeClr val="bg1"/>
                </a:solidFill>
                <a:ea typeface="+mn-lt"/>
                <a:cs typeface="+mn-lt"/>
              </a:rPr>
              <a:t>K projektu bylo doloženo souhlasné stanovisko subjektu, který vydal komunitní/krajský střednědobý plán rozvoje sociálních služeb</a:t>
            </a:r>
          </a:p>
          <a:p>
            <a:pPr marL="285750" indent="-285750">
              <a:lnSpc>
                <a:spcPct val="150000"/>
              </a:lnSpc>
              <a:buFont typeface="Arial"/>
              <a:buChar char="•"/>
            </a:pPr>
            <a:r>
              <a:rPr lang="cs-CZ" sz="1600" dirty="0">
                <a:solidFill>
                  <a:schemeClr val="bg1"/>
                </a:solidFill>
                <a:cs typeface="Arial"/>
              </a:rPr>
              <a:t>Deinstitucionalizace má schválený transformační plán</a:t>
            </a:r>
          </a:p>
          <a:p>
            <a:pPr marL="285750" indent="-285750">
              <a:lnSpc>
                <a:spcPct val="150000"/>
              </a:lnSpc>
              <a:buFont typeface="Arial"/>
              <a:buChar char="•"/>
            </a:pPr>
            <a:r>
              <a:rPr lang="cs-CZ" sz="1600" dirty="0">
                <a:solidFill>
                  <a:schemeClr val="bg1"/>
                </a:solidFill>
                <a:cs typeface="Arial"/>
              </a:rPr>
              <a:t>Soulad s Regionálním akčním plánem</a:t>
            </a:r>
          </a:p>
          <a:p>
            <a:pPr marL="285750" indent="-285750">
              <a:lnSpc>
                <a:spcPct val="150000"/>
              </a:lnSpc>
              <a:buFont typeface="Arial"/>
              <a:buChar char="•"/>
            </a:pPr>
            <a:r>
              <a:rPr lang="cs-CZ" sz="1600" dirty="0">
                <a:solidFill>
                  <a:schemeClr val="bg1"/>
                </a:solidFill>
                <a:cs typeface="Arial"/>
              </a:rPr>
              <a:t>Projekt má souhlasné stanovisko MPSV</a:t>
            </a:r>
          </a:p>
          <a:p>
            <a:pPr>
              <a:lnSpc>
                <a:spcPct val="150000"/>
              </a:lnSpc>
            </a:pPr>
            <a:r>
              <a:rPr lang="cs-CZ" sz="1600" i="1" dirty="0">
                <a:solidFill>
                  <a:schemeClr val="bg1"/>
                </a:solidFill>
                <a:cs typeface="Arial"/>
              </a:rPr>
              <a:t>(Zdroj inspirace výzva č. 77 z IROP 1)</a:t>
            </a:r>
          </a:p>
          <a:p>
            <a:pPr>
              <a:lnSpc>
                <a:spcPct val="150000"/>
              </a:lnSpc>
            </a:pPr>
            <a:endParaRPr lang="cs-CZ" sz="1600" dirty="0">
              <a:solidFill>
                <a:schemeClr val="bg1"/>
              </a:solidFill>
              <a:cs typeface="Arial"/>
            </a:endParaRPr>
          </a:p>
          <a:p>
            <a:pPr>
              <a:lnSpc>
                <a:spcPct val="150000"/>
              </a:lnSpc>
            </a:pPr>
            <a:endParaRPr lang="cs-CZ" sz="1600" dirty="0">
              <a:solidFill>
                <a:srgbClr val="FFFFFF"/>
              </a:solidFill>
              <a:cs typeface="Arial"/>
            </a:endParaRPr>
          </a:p>
          <a:p>
            <a:pPr marL="285750" indent="-285750">
              <a:buFont typeface="Arial"/>
              <a:buChar char="•"/>
            </a:pPr>
            <a:endParaRPr lang="cs-CZ" sz="1600" dirty="0">
              <a:solidFill>
                <a:srgbClr val="FFFFFF"/>
              </a:solidFill>
              <a:cs typeface="Arial"/>
            </a:endParaRPr>
          </a:p>
          <a:p>
            <a:pPr marL="285750" indent="-285750">
              <a:buFont typeface="Arial"/>
              <a:buChar char="•"/>
            </a:pPr>
            <a:endParaRPr lang="cs-CZ" sz="1600" dirty="0">
              <a:solidFill>
                <a:srgbClr val="FFFFFF"/>
              </a:solidFill>
              <a:cs typeface="Arial"/>
            </a:endParaRPr>
          </a:p>
          <a:p>
            <a:endParaRPr lang="cs-CZ" b="1" dirty="0">
              <a:solidFill>
                <a:srgbClr val="FFFFFF"/>
              </a:solidFill>
            </a:endParaRPr>
          </a:p>
          <a:p>
            <a:endParaRPr lang="cs-CZ" b="1" dirty="0">
              <a:solidFill>
                <a:srgbClr val="FFFFFF"/>
              </a:solidFill>
            </a:endParaRPr>
          </a:p>
          <a:p>
            <a:endParaRPr lang="cs-CZ" b="1" dirty="0">
              <a:solidFill>
                <a:srgbClr val="FFFFFF"/>
              </a:solidFill>
            </a:endParaRPr>
          </a:p>
          <a:p>
            <a:endParaRPr lang="cs-CZ" b="1" dirty="0">
              <a:solidFill>
                <a:srgbClr val="FFFFFF"/>
              </a:solidFill>
            </a:endParaRPr>
          </a:p>
          <a:p>
            <a:endParaRPr lang="cs-CZ" b="1" dirty="0">
              <a:solidFill>
                <a:srgbClr val="FFFFFF"/>
              </a:solidFill>
            </a:endParaRPr>
          </a:p>
          <a:p>
            <a:pPr algn="l"/>
            <a:r>
              <a:rPr lang="cs-CZ" dirty="0"/>
              <a:t>Kliknutím vložíte text.</a:t>
            </a:r>
          </a:p>
        </p:txBody>
      </p:sp>
      <p:sp>
        <p:nvSpPr>
          <p:cNvPr id="5" name="TextovéPole 4">
            <a:extLst>
              <a:ext uri="{FF2B5EF4-FFF2-40B4-BE49-F238E27FC236}">
                <a16:creationId xmlns:a16="http://schemas.microsoft.com/office/drawing/2014/main" id="{5B7CE157-F818-CA09-1B2F-C8D89D87FD2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pic>
        <p:nvPicPr>
          <p:cNvPr id="7" name="Grafický objekt 6" descr="Připojení">
            <a:extLst>
              <a:ext uri="{FF2B5EF4-FFF2-40B4-BE49-F238E27FC236}">
                <a16:creationId xmlns:a16="http://schemas.microsoft.com/office/drawing/2014/main" id="{860631A5-678E-3125-684F-8AA769F1373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623" y="1788488"/>
            <a:ext cx="461963" cy="461963"/>
          </a:xfrm>
          <a:prstGeom prst="rect">
            <a:avLst/>
          </a:prstGeom>
        </p:spPr>
      </p:pic>
    </p:spTree>
    <p:extLst>
      <p:ext uri="{BB962C8B-B14F-4D97-AF65-F5344CB8AC3E}">
        <p14:creationId xmlns:p14="http://schemas.microsoft.com/office/powerpoint/2010/main" val="26077615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19E99F9-9DDD-4DC6-FBA8-C1C75446870F}"/>
              </a:ext>
            </a:extLst>
          </p:cNvPr>
          <p:cNvSpPr>
            <a:spLocks noGrp="1"/>
          </p:cNvSpPr>
          <p:nvPr>
            <p:ph type="sldNum" sz="quarter" idx="12"/>
          </p:nvPr>
        </p:nvSpPr>
        <p:spPr/>
        <p:txBody>
          <a:bodyPr/>
          <a:lstStyle/>
          <a:p>
            <a:fld id="{4000C4B2-41BC-D741-8B94-B76DB6967C01}" type="slidenum">
              <a:rPr lang="en-US" smtClean="0"/>
              <a:pPr/>
              <a:t>69</a:t>
            </a:fld>
            <a:endParaRPr lang="en-US"/>
          </a:p>
        </p:txBody>
      </p:sp>
      <p:sp>
        <p:nvSpPr>
          <p:cNvPr id="4" name="TextovéPole 3">
            <a:extLst>
              <a:ext uri="{FF2B5EF4-FFF2-40B4-BE49-F238E27FC236}">
                <a16:creationId xmlns:a16="http://schemas.microsoft.com/office/drawing/2014/main" id="{F19EE7F1-3B95-CE3F-2648-79E06BB140C8}"/>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21E45268-E968-F831-C30B-B0B19986DBC9}"/>
              </a:ext>
            </a:extLst>
          </p:cNvPr>
          <p:cNvSpPr txBox="1"/>
          <p:nvPr/>
        </p:nvSpPr>
        <p:spPr>
          <a:xfrm>
            <a:off x="1033051" y="1855695"/>
            <a:ext cx="7307288"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b="1">
                <a:solidFill>
                  <a:schemeClr val="bg1"/>
                </a:solidFill>
                <a:ea typeface="+mn-lt"/>
                <a:cs typeface="+mn-lt"/>
              </a:rPr>
              <a:t>Sociální bydlení</a:t>
            </a:r>
          </a:p>
          <a:p>
            <a:endParaRPr lang="cs-CZ" b="1">
              <a:solidFill>
                <a:schemeClr val="bg1"/>
              </a:solidFill>
              <a:cs typeface="Arial"/>
            </a:endParaRPr>
          </a:p>
          <a:p>
            <a:pPr marL="285750" indent="-285750">
              <a:lnSpc>
                <a:spcPct val="150000"/>
              </a:lnSpc>
              <a:buFont typeface="Arial"/>
              <a:buChar char="•"/>
            </a:pPr>
            <a:r>
              <a:rPr lang="cs-CZ" sz="1600">
                <a:solidFill>
                  <a:schemeClr val="bg1"/>
                </a:solidFill>
                <a:cs typeface="Arial"/>
              </a:rPr>
              <a:t>Souhlas obce s realizací projektu sociálního bydlení osvědčující také budoucí spolupráci obce se žadatelem</a:t>
            </a:r>
          </a:p>
          <a:p>
            <a:pPr marL="285750" indent="-285750">
              <a:lnSpc>
                <a:spcPct val="150000"/>
              </a:lnSpc>
              <a:buFont typeface="Arial"/>
              <a:buChar char="•"/>
            </a:pPr>
            <a:r>
              <a:rPr lang="cs-CZ" sz="1600">
                <a:solidFill>
                  <a:schemeClr val="bg1"/>
                </a:solidFill>
                <a:cs typeface="Arial"/>
              </a:rPr>
              <a:t>Projekt splňuje parametry SB v IROP:</a:t>
            </a:r>
          </a:p>
          <a:p>
            <a:pPr>
              <a:lnSpc>
                <a:spcPct val="150000"/>
              </a:lnSpc>
            </a:pPr>
            <a:r>
              <a:rPr lang="cs-CZ" sz="1600">
                <a:solidFill>
                  <a:schemeClr val="bg1"/>
                </a:solidFill>
                <a:cs typeface="Arial"/>
              </a:rPr>
              <a:t>- stavebně technické parametry dané stavebními předpisy</a:t>
            </a:r>
          </a:p>
          <a:p>
            <a:pPr>
              <a:lnSpc>
                <a:spcPct val="150000"/>
              </a:lnSpc>
            </a:pPr>
            <a:r>
              <a:rPr lang="cs-CZ" sz="1600">
                <a:solidFill>
                  <a:schemeClr val="bg1"/>
                </a:solidFill>
                <a:cs typeface="Arial"/>
              </a:rPr>
              <a:t>- umístění v lokalitě s dostupným občanským vybavením, s dostupností veřejné dopravy</a:t>
            </a:r>
          </a:p>
          <a:p>
            <a:pPr>
              <a:lnSpc>
                <a:spcPct val="150000"/>
              </a:lnSpc>
            </a:pPr>
            <a:r>
              <a:rPr lang="cs-CZ" sz="1600">
                <a:solidFill>
                  <a:schemeClr val="bg1"/>
                </a:solidFill>
                <a:cs typeface="Arial"/>
              </a:rPr>
              <a:t>- určeno osobám v bytové nouzi dle typologie ETHOS</a:t>
            </a:r>
          </a:p>
          <a:p>
            <a:pPr>
              <a:lnSpc>
                <a:spcPct val="150000"/>
              </a:lnSpc>
            </a:pPr>
            <a:r>
              <a:rPr lang="cs-CZ" sz="1600">
                <a:solidFill>
                  <a:schemeClr val="bg1"/>
                </a:solidFill>
                <a:cs typeface="Arial"/>
              </a:rPr>
              <a:t>- pořizovací náklady nesmí přesáhnout limit stanovený ve výzvě</a:t>
            </a:r>
          </a:p>
          <a:p>
            <a:pPr>
              <a:lnSpc>
                <a:spcPct val="150000"/>
              </a:lnSpc>
            </a:pPr>
            <a:r>
              <a:rPr lang="cs-CZ" sz="1600" i="1">
                <a:solidFill>
                  <a:schemeClr val="bg1"/>
                </a:solidFill>
                <a:cs typeface="Arial"/>
              </a:rPr>
              <a:t>(Zdroj inspirace výzva č. 79 IROP 1)</a:t>
            </a:r>
          </a:p>
          <a:p>
            <a:pPr>
              <a:lnSpc>
                <a:spcPct val="150000"/>
              </a:lnSpc>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pPr marL="285750" indent="-285750">
              <a:buFont typeface="Arial"/>
              <a:buChar char="•"/>
            </a:pPr>
            <a:endParaRPr lang="cs-CZ" sz="1600">
              <a:solidFill>
                <a:srgbClr val="FFFFFF"/>
              </a:solidFill>
              <a:cs typeface="Aria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endParaRPr lang="cs-CZ" b="1">
              <a:solidFill>
                <a:srgbClr val="FFFFFF"/>
              </a:solidFill>
            </a:endParaRPr>
          </a:p>
          <a:p>
            <a:pPr algn="l"/>
            <a:r>
              <a:rPr lang="cs-CZ"/>
              <a:t>Kliknutím vložíte text.</a:t>
            </a:r>
            <a:endParaRPr lang="cs-CZ">
              <a:cs typeface="Arial"/>
            </a:endParaRPr>
          </a:p>
        </p:txBody>
      </p:sp>
      <p:pic>
        <p:nvPicPr>
          <p:cNvPr id="10" name="Grafický objekt 9" descr="Domů">
            <a:extLst>
              <a:ext uri="{FF2B5EF4-FFF2-40B4-BE49-F238E27FC236}">
                <a16:creationId xmlns:a16="http://schemas.microsoft.com/office/drawing/2014/main" id="{038E4948-6BA1-B6EA-825D-2E3D72EA36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0760" y="1797512"/>
            <a:ext cx="395119" cy="395119"/>
          </a:xfrm>
          <a:prstGeom prst="rect">
            <a:avLst/>
          </a:prstGeom>
        </p:spPr>
      </p:pic>
    </p:spTree>
    <p:extLst>
      <p:ext uri="{BB962C8B-B14F-4D97-AF65-F5344CB8AC3E}">
        <p14:creationId xmlns:p14="http://schemas.microsoft.com/office/powerpoint/2010/main" val="3279778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Územní odbor IROP pro Pardubický kraj</a:t>
            </a:r>
            <a:endParaRPr lang="cs-CZ" sz="3200" b="1"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55786" y="1314268"/>
            <a:ext cx="8012179" cy="646331"/>
          </a:xfrm>
          <a:prstGeom prst="rect">
            <a:avLst/>
          </a:prstGeom>
          <a:noFill/>
        </p:spPr>
        <p:txBody>
          <a:bodyPr wrap="square">
            <a:spAutoFit/>
          </a:bodyPr>
          <a:lstStyle/>
          <a:p>
            <a:pPr marL="342900" indent="-342900">
              <a:buFont typeface="Wingdings" panose="05000000000000000000" pitchFamily="2" charset="2"/>
              <a:buChar char="Ø"/>
            </a:pPr>
            <a:r>
              <a:rPr lang="cs-CZ" b="1">
                <a:solidFill>
                  <a:schemeClr val="bg1"/>
                </a:solidFill>
              </a:rPr>
              <a:t>Adresa</a:t>
            </a:r>
            <a:r>
              <a:rPr lang="cs-CZ">
                <a:solidFill>
                  <a:schemeClr val="bg1"/>
                </a:solidFill>
              </a:rPr>
              <a:t>: Nám. Republiky 12, 530 02 Pardubice (1. patro budovy KÚ)</a:t>
            </a:r>
          </a:p>
          <a:p>
            <a:pPr marL="342900" indent="-342900">
              <a:buFont typeface="Wingdings" panose="05000000000000000000" pitchFamily="2" charset="2"/>
              <a:buChar char="Ø"/>
            </a:pPr>
            <a:r>
              <a:rPr lang="cs-CZ" b="1">
                <a:solidFill>
                  <a:schemeClr val="bg1"/>
                </a:solidFill>
              </a:rPr>
              <a:t>Kontaktní osoby:</a:t>
            </a:r>
            <a:endParaRPr lang="cs-CZ" i="1">
              <a:solidFill>
                <a:schemeClr val="bg1"/>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AABDB316-E8D2-49D6-9E02-C29BB18B2864}"/>
              </a:ext>
            </a:extLst>
          </p:cNvPr>
          <p:cNvGraphicFramePr/>
          <p:nvPr>
            <p:extLst>
              <p:ext uri="{D42A27DB-BD31-4B8C-83A1-F6EECF244321}">
                <p14:modId xmlns:p14="http://schemas.microsoft.com/office/powerpoint/2010/main" val="1285401361"/>
              </p:ext>
            </p:extLst>
          </p:nvPr>
        </p:nvGraphicFramePr>
        <p:xfrm>
          <a:off x="759298" y="2091404"/>
          <a:ext cx="4921006" cy="3946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Skupina 5">
            <a:extLst>
              <a:ext uri="{FF2B5EF4-FFF2-40B4-BE49-F238E27FC236}">
                <a16:creationId xmlns:a16="http://schemas.microsoft.com/office/drawing/2014/main" id="{F9D4AA98-987E-4116-BEEC-A4D2BB2ECE34}"/>
              </a:ext>
            </a:extLst>
          </p:cNvPr>
          <p:cNvGrpSpPr/>
          <p:nvPr/>
        </p:nvGrpSpPr>
        <p:grpSpPr>
          <a:xfrm>
            <a:off x="5886713" y="2101343"/>
            <a:ext cx="2586167" cy="1910462"/>
            <a:chOff x="2871807" y="2118384"/>
            <a:chExt cx="2647389" cy="1968106"/>
          </a:xfrm>
          <a:blipFill dpi="0" rotWithShape="1">
            <a:blip r:embed="rId7">
              <a:extLst>
                <a:ext uri="{28A0092B-C50C-407E-A947-70E740481C1C}">
                  <a14:useLocalDpi xmlns:a14="http://schemas.microsoft.com/office/drawing/2010/main" val="0"/>
                </a:ext>
              </a:extLst>
            </a:blip>
            <a:srcRect/>
            <a:stretch>
              <a:fillRect/>
            </a:stretch>
          </a:blipFill>
        </p:grpSpPr>
        <p:sp>
          <p:nvSpPr>
            <p:cNvPr id="8" name="Zaoblený obdélník 11">
              <a:extLst>
                <a:ext uri="{FF2B5EF4-FFF2-40B4-BE49-F238E27FC236}">
                  <a16:creationId xmlns:a16="http://schemas.microsoft.com/office/drawing/2014/main" id="{FFCAE4C5-7A74-459F-8330-02EC9026C00E}"/>
                </a:ext>
              </a:extLst>
            </p:cNvPr>
            <p:cNvSpPr/>
            <p:nvPr/>
          </p:nvSpPr>
          <p:spPr>
            <a:xfrm>
              <a:off x="2871807" y="2118384"/>
              <a:ext cx="2647389" cy="196810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Zaoblený obdélník 4">
              <a:extLst>
                <a:ext uri="{FF2B5EF4-FFF2-40B4-BE49-F238E27FC236}">
                  <a16:creationId xmlns:a16="http://schemas.microsoft.com/office/drawing/2014/main" id="{CED2D4F8-2913-4313-85F6-73BD036B548D}"/>
                </a:ext>
              </a:extLst>
            </p:cNvPr>
            <p:cNvSpPr/>
            <p:nvPr/>
          </p:nvSpPr>
          <p:spPr>
            <a:xfrm>
              <a:off x="2929451" y="2176028"/>
              <a:ext cx="2532101" cy="18528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cs-CZ" sz="1700" kern="1200"/>
            </a:p>
          </p:txBody>
        </p:sp>
      </p:grpSp>
      <p:sp>
        <p:nvSpPr>
          <p:cNvPr id="10" name="Zaoblený obdélník 32">
            <a:extLst>
              <a:ext uri="{FF2B5EF4-FFF2-40B4-BE49-F238E27FC236}">
                <a16:creationId xmlns:a16="http://schemas.microsoft.com/office/drawing/2014/main" id="{AF14A3F5-0683-4D72-920A-805C781CBB1F}"/>
              </a:ext>
            </a:extLst>
          </p:cNvPr>
          <p:cNvSpPr/>
          <p:nvPr/>
        </p:nvSpPr>
        <p:spPr>
          <a:xfrm>
            <a:off x="5886714" y="4152550"/>
            <a:ext cx="2586167" cy="1885823"/>
          </a:xfrm>
          <a:prstGeom prst="roundRect">
            <a:avLst>
              <a:gd name="adj" fmla="val 10000"/>
            </a:avLst>
          </a:prstGeom>
          <a:blipFill dpi="0" rotWithShape="1">
            <a:blip r:embed="rId8" cstate="screen">
              <a:extLst>
                <a:ext uri="{28A0092B-C50C-407E-A947-70E740481C1C}">
                  <a14:useLocalDpi xmlns:a14="http://schemas.microsoft.com/office/drawing/2010/main"/>
                </a:ext>
              </a:extLst>
            </a:blip>
            <a:srcRect/>
            <a:stretch>
              <a:fillRect/>
            </a:stretch>
          </a:bli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874892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866476" y="2366055"/>
            <a:ext cx="8012179" cy="3519425"/>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Žadatel u SB, který je NNO, doloží, že  minimálně 5 let bezprostředně před podáním žádosti nepřetržitě poskytoval sociální bydlení nebo úspěšně realizoval projekt sociálního bydlení v Operačním programu Zaměstnanost </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IROP II bude možné u SB uzavřít nájemní smlouvu i s osobou 65 +</a:t>
            </a: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ts val="2200"/>
              </a:lnSpc>
              <a:buFont typeface="Arial" pitchFamily="34" charset="0"/>
              <a:buChar char="•"/>
            </a:pPr>
            <a:r>
              <a:rPr lang="cs-CZ" sz="1600">
                <a:solidFill>
                  <a:schemeClr val="bg1"/>
                </a:solidFill>
                <a:cs typeface="Arial"/>
              </a:rPr>
              <a:t>U projektu sociálního bydlení 20-letá udržitelnost </a:t>
            </a: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Domů">
            <a:extLst>
              <a:ext uri="{FF2B5EF4-FFF2-40B4-BE49-F238E27FC236}">
                <a16:creationId xmlns:a16="http://schemas.microsoft.com/office/drawing/2014/main" id="{B23FF233-1221-FCBD-B114-ABCBD1880A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2367532"/>
            <a:ext cx="395119" cy="395119"/>
          </a:xfrm>
          <a:prstGeom prst="rect">
            <a:avLst/>
          </a:prstGeom>
        </p:spPr>
      </p:pic>
      <p:pic>
        <p:nvPicPr>
          <p:cNvPr id="3" name="Grafický objekt 2" descr="Domů">
            <a:extLst>
              <a:ext uri="{FF2B5EF4-FFF2-40B4-BE49-F238E27FC236}">
                <a16:creationId xmlns:a16="http://schemas.microsoft.com/office/drawing/2014/main" id="{A401FCBC-6EC8-08F6-9910-1CE1C724D4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7" y="3372107"/>
            <a:ext cx="395119" cy="395119"/>
          </a:xfrm>
          <a:prstGeom prst="rect">
            <a:avLst/>
          </a:prstGeom>
        </p:spPr>
      </p:pic>
      <p:pic>
        <p:nvPicPr>
          <p:cNvPr id="7" name="Grafický objekt 6" descr="Auto">
            <a:extLst>
              <a:ext uri="{FF2B5EF4-FFF2-40B4-BE49-F238E27FC236}">
                <a16:creationId xmlns:a16="http://schemas.microsoft.com/office/drawing/2014/main" id="{F0E5AE23-C347-BF31-5108-9E12ACA079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872" y="4560715"/>
            <a:ext cx="461963" cy="461963"/>
          </a:xfrm>
          <a:prstGeom prst="rect">
            <a:avLst/>
          </a:prstGeom>
        </p:spPr>
      </p:pic>
      <p:pic>
        <p:nvPicPr>
          <p:cNvPr id="9" name="Grafický objekt 8" descr="Domů">
            <a:extLst>
              <a:ext uri="{FF2B5EF4-FFF2-40B4-BE49-F238E27FC236}">
                <a16:creationId xmlns:a16="http://schemas.microsoft.com/office/drawing/2014/main" id="{5C4DB8A2-CA9C-ABA4-A1E4-6339DB11037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176" y="4004909"/>
            <a:ext cx="395119" cy="395119"/>
          </a:xfrm>
          <a:prstGeom prst="rect">
            <a:avLst/>
          </a:prstGeom>
        </p:spPr>
      </p:pic>
    </p:spTree>
    <p:extLst>
      <p:ext uri="{BB962C8B-B14F-4D97-AF65-F5344CB8AC3E}">
        <p14:creationId xmlns:p14="http://schemas.microsoft.com/office/powerpoint/2010/main" val="13083129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2106707"/>
            <a:ext cx="8012179" cy="4365811"/>
          </a:xfrm>
          <a:prstGeom prst="rect">
            <a:avLst/>
          </a:prstGeom>
          <a:noFill/>
        </p:spPr>
        <p:txBody>
          <a:bodyPr wrap="square" lIns="91440" tIns="45720" rIns="91440" bIns="45720" anchor="t">
            <a:spAutoFit/>
          </a:bodyPr>
          <a:lstStyle/>
          <a:p>
            <a:pPr marL="213995" indent="-213995">
              <a:lnSpc>
                <a:spcPts val="2200"/>
              </a:lnSpc>
              <a:buFont typeface="Arial" pitchFamily="34" charset="0"/>
              <a:buChar char="•"/>
            </a:pPr>
            <a:r>
              <a:rPr lang="cs-CZ" sz="1600">
                <a:solidFill>
                  <a:schemeClr val="bg1"/>
                </a:solidFill>
              </a:rPr>
              <a:t>Sociálně zdravotní služby nelze podpořit v SC 4.2 (jedná se o rozdílné SC, ale je možné rozdělit do dvou projektů)</a:t>
            </a:r>
            <a:endParaRPr lang="cs-CZ">
              <a:solidFill>
                <a:schemeClr val="bg1"/>
              </a:solidFil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V případě pobytových služeb péče spojených se zázemím pro ambulantní či terénní služby je zatím dohoda, že by se vše platilo z NPO.</a:t>
            </a:r>
          </a:p>
          <a:p>
            <a:pPr>
              <a:lnSpc>
                <a:spcPts val="2200"/>
              </a:lnSpc>
            </a:pPr>
            <a:endParaRPr lang="cs-CZ" sz="1600">
              <a:solidFill>
                <a:schemeClr val="bg1"/>
              </a:solidFill>
              <a:cs typeface="Arial" panose="020B0604020202020204"/>
            </a:endParaRPr>
          </a:p>
          <a:p>
            <a:pPr marL="213995" indent="-213995">
              <a:lnSpc>
                <a:spcPts val="2200"/>
              </a:lnSpc>
              <a:buFont typeface="Arial" pitchFamily="34" charset="0"/>
              <a:buChar char="•"/>
            </a:pPr>
            <a:r>
              <a:rPr lang="cs-CZ" sz="1600">
                <a:solidFill>
                  <a:schemeClr val="bg1"/>
                </a:solidFill>
              </a:rPr>
              <a:t>Deinstitucionalizace (DI) – EK podmiňuje schválením Akčního plánu DI Vládou ČR – bude cca červen až září, pak mohou být vyhlášeny výzvy v IROP na DI</a:t>
            </a:r>
            <a:endParaRPr lang="cs-CZ" sz="1600">
              <a:solidFill>
                <a:schemeClr val="bg1"/>
              </a:solidFill>
              <a:cs typeface="Arial"/>
            </a:endParaRPr>
          </a:p>
          <a:p>
            <a:pPr>
              <a:lnSpc>
                <a:spcPts val="2200"/>
              </a:lnSpc>
            </a:pPr>
            <a:endParaRPr lang="cs-CZ" sz="1600">
              <a:solidFill>
                <a:schemeClr val="bg1"/>
              </a:solidFill>
            </a:endParaRPr>
          </a:p>
          <a:p>
            <a:pPr marL="213995" indent="-213995">
              <a:lnSpc>
                <a:spcPts val="2200"/>
              </a:lnSpc>
              <a:buFont typeface="Arial" pitchFamily="34" charset="0"/>
              <a:buChar char="•"/>
            </a:pPr>
            <a:r>
              <a:rPr lang="cs-CZ" sz="1600">
                <a:solidFill>
                  <a:schemeClr val="bg1"/>
                </a:solidFill>
              </a:rPr>
              <a:t>Rozdělení alokace na služby a DI – pro DI je částka v KČ zafixovaná v RAP, zbývající alokace na služby se přepočítává podle aktuálního kurzu</a:t>
            </a:r>
            <a:endParaRPr lang="cs-CZ" sz="1600">
              <a:solidFill>
                <a:schemeClr val="bg1"/>
              </a:solidFill>
              <a:cs typeface="Arial"/>
            </a:endParaRPr>
          </a:p>
          <a:p>
            <a:pPr>
              <a:lnSpc>
                <a:spcPts val="2200"/>
              </a:lnSpc>
            </a:pPr>
            <a:endParaRPr lang="cs-CZ" sz="1600">
              <a:solidFill>
                <a:schemeClr val="bg1"/>
              </a:solidFill>
              <a:cs typeface="Arial"/>
            </a:endParaRPr>
          </a:p>
          <a:p>
            <a:pPr marL="285750" indent="-285750">
              <a:lnSpc>
                <a:spcPts val="2200"/>
              </a:lnSpc>
              <a:buFont typeface="Arial"/>
              <a:buChar char="•"/>
            </a:pPr>
            <a:endParaRPr lang="cs-CZ" sz="1600">
              <a:solidFill>
                <a:schemeClr val="bg1"/>
              </a:solidFill>
              <a:cs typeface="Arial"/>
            </a:endParaRPr>
          </a:p>
          <a:p>
            <a:pPr>
              <a:lnSpc>
                <a:spcPts val="2200"/>
              </a:lnSpc>
            </a:pPr>
            <a:endParaRPr lang="cs-CZ" sz="1600">
              <a:solidFill>
                <a:schemeClr val="bg1"/>
              </a:solidFill>
              <a:cs typeface="Arial"/>
            </a:endParaRPr>
          </a:p>
          <a:p>
            <a:pPr marL="213995" indent="-213995">
              <a:lnSpc>
                <a:spcPct val="150000"/>
              </a:lnSpc>
            </a:pPr>
            <a:endParaRPr lang="cs-CZ" sz="1600">
              <a:solidFill>
                <a:schemeClr val="bg1"/>
              </a:solidFill>
              <a:cs typeface="Arial"/>
            </a:endParaRPr>
          </a:p>
        </p:txBody>
      </p:sp>
      <p:pic>
        <p:nvPicPr>
          <p:cNvPr id="2" name="Grafický objekt 1" descr="Auto">
            <a:extLst>
              <a:ext uri="{FF2B5EF4-FFF2-40B4-BE49-F238E27FC236}">
                <a16:creationId xmlns:a16="http://schemas.microsoft.com/office/drawing/2014/main" id="{8439BC1F-0D2C-0856-F5F9-17D6F2148B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1" y="2159696"/>
            <a:ext cx="461963" cy="461963"/>
          </a:xfrm>
          <a:prstGeom prst="rect">
            <a:avLst/>
          </a:prstGeom>
        </p:spPr>
      </p:pic>
      <p:pic>
        <p:nvPicPr>
          <p:cNvPr id="3" name="Grafický objekt 2" descr="Připojení">
            <a:extLst>
              <a:ext uri="{FF2B5EF4-FFF2-40B4-BE49-F238E27FC236}">
                <a16:creationId xmlns:a16="http://schemas.microsoft.com/office/drawing/2014/main" id="{5B3C2858-93C0-0997-6DF3-FF0F15D779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075" y="3844451"/>
            <a:ext cx="461963" cy="461963"/>
          </a:xfrm>
          <a:prstGeom prst="rect">
            <a:avLst/>
          </a:prstGeom>
        </p:spPr>
      </p:pic>
      <p:pic>
        <p:nvPicPr>
          <p:cNvPr id="9" name="Grafický objekt 8" descr="Auto">
            <a:extLst>
              <a:ext uri="{FF2B5EF4-FFF2-40B4-BE49-F238E27FC236}">
                <a16:creationId xmlns:a16="http://schemas.microsoft.com/office/drawing/2014/main" id="{B0E10711-063F-674E-0933-777504D6F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860" y="2892941"/>
            <a:ext cx="461963" cy="461963"/>
          </a:xfrm>
          <a:prstGeom prst="rect">
            <a:avLst/>
          </a:prstGeom>
        </p:spPr>
      </p:pic>
      <p:pic>
        <p:nvPicPr>
          <p:cNvPr id="10" name="Grafický objekt 9" descr="Připojení">
            <a:extLst>
              <a:ext uri="{FF2B5EF4-FFF2-40B4-BE49-F238E27FC236}">
                <a16:creationId xmlns:a16="http://schemas.microsoft.com/office/drawing/2014/main" id="{C57EC007-D0EC-E054-B024-6634D664524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452" y="4606450"/>
            <a:ext cx="461963" cy="461963"/>
          </a:xfrm>
          <a:prstGeom prst="rect">
            <a:avLst/>
          </a:prstGeom>
        </p:spPr>
      </p:pic>
    </p:spTree>
    <p:extLst>
      <p:ext uri="{BB962C8B-B14F-4D97-AF65-F5344CB8AC3E}">
        <p14:creationId xmlns:p14="http://schemas.microsoft.com/office/powerpoint/2010/main" val="38723481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AD13A4B-3DDB-876C-8198-D645EE7798EF}"/>
              </a:ext>
            </a:extLst>
          </p:cNvPr>
          <p:cNvSpPr>
            <a:spLocks noGrp="1"/>
          </p:cNvSpPr>
          <p:nvPr>
            <p:ph type="sldNum" sz="quarter" idx="12"/>
          </p:nvPr>
        </p:nvSpPr>
        <p:spPr/>
        <p:txBody>
          <a:bodyPr/>
          <a:lstStyle/>
          <a:p>
            <a:fld id="{4000C4B2-41BC-D741-8B94-B76DB6967C01}" type="slidenum">
              <a:rPr lang="en-US" smtClean="0"/>
              <a:pPr/>
              <a:t>72</a:t>
            </a:fld>
            <a:endParaRPr lang="en-US"/>
          </a:p>
        </p:txBody>
      </p:sp>
      <p:sp>
        <p:nvSpPr>
          <p:cNvPr id="4" name="TextovéPole 3">
            <a:extLst>
              <a:ext uri="{FF2B5EF4-FFF2-40B4-BE49-F238E27FC236}">
                <a16:creationId xmlns:a16="http://schemas.microsoft.com/office/drawing/2014/main" id="{A1D65F6D-2DD8-4EA7-9D9F-6B6F92A7D2D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kumimoji="0" lang="cs-CZ" sz="2000" i="0" u="none" strike="noStrike" kern="0" cap="none" spc="0" normalizeH="0" baseline="0" noProof="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254E5F9D-74CB-B40F-5155-46A81A1CA2CF}"/>
              </a:ext>
            </a:extLst>
          </p:cNvPr>
          <p:cNvSpPr txBox="1"/>
          <p:nvPr/>
        </p:nvSpPr>
        <p:spPr>
          <a:xfrm>
            <a:off x="629175" y="2106707"/>
            <a:ext cx="8012179" cy="3688702"/>
          </a:xfrm>
          <a:prstGeom prst="rect">
            <a:avLst/>
          </a:prstGeom>
          <a:noFill/>
        </p:spPr>
        <p:txBody>
          <a:bodyPr wrap="square" lIns="91440" tIns="45720" rIns="91440" bIns="45720" anchor="t">
            <a:spAutoFit/>
          </a:bodyPr>
          <a:lstStyle/>
          <a:p>
            <a:pPr marL="285750" indent="-285750">
              <a:buFont typeface="Arial"/>
              <a:buChar char="•"/>
            </a:pPr>
            <a:r>
              <a:rPr lang="cs-CZ" sz="1600">
                <a:solidFill>
                  <a:schemeClr val="bg1"/>
                </a:solidFill>
                <a:ea typeface="+mn-lt"/>
                <a:cs typeface="+mn-lt"/>
              </a:rPr>
              <a:t>Nově mohou žádat do SB i kraje</a:t>
            </a:r>
            <a:endParaRPr lang="cs-CZ">
              <a:solidFill>
                <a:schemeClr val="bg1"/>
              </a:solidFill>
              <a:cs typeface="Arial" panose="020B0604020202020204"/>
            </a:endParaRP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Bude způsobilé i pořízení nezbytně nutného nábytku do SB</a:t>
            </a: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Není možné podpořit projekt, jehož realizací by se stávající nájemci stali podporovanou cílovou skupinou</a:t>
            </a: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Předmětem jednání je případné snížení minimálního počtu sociálních bytů v bytovém domě (nyní 12 bytů a podíl 20 %)</a:t>
            </a:r>
          </a:p>
          <a:p>
            <a:endParaRPr lang="cs-CZ" sz="1600">
              <a:solidFill>
                <a:schemeClr val="bg1"/>
              </a:solidFill>
              <a:cs typeface="Arial" panose="020B0604020202020204"/>
            </a:endParaRPr>
          </a:p>
          <a:p>
            <a:pPr marL="285750" indent="-285750">
              <a:buFont typeface="Arial"/>
              <a:buChar char="•"/>
            </a:pPr>
            <a:r>
              <a:rPr lang="cs-CZ" sz="1600">
                <a:solidFill>
                  <a:schemeClr val="bg1"/>
                </a:solidFill>
                <a:cs typeface="Arial" panose="020B0604020202020204"/>
              </a:rPr>
              <a:t>V případě, že nájemce bude pobírat hmotnou nouzi, nebude nutné dokládat příjmy</a:t>
            </a:r>
          </a:p>
          <a:p>
            <a:pPr marL="285750" indent="-285750">
              <a:lnSpc>
                <a:spcPts val="2200"/>
              </a:lnSpc>
              <a:buFont typeface="Arial"/>
              <a:buChar char="•"/>
            </a:pPr>
            <a:endParaRPr lang="cs-CZ" sz="1600">
              <a:solidFill>
                <a:schemeClr val="bg1"/>
              </a:solidFill>
              <a:cs typeface="Arial" panose="020B0604020202020204"/>
            </a:endParaRPr>
          </a:p>
          <a:p>
            <a:pPr marL="285750" indent="-285750">
              <a:lnSpc>
                <a:spcPts val="2200"/>
              </a:lnSpc>
              <a:buFont typeface="Arial"/>
              <a:buChar char="•"/>
            </a:pPr>
            <a:endParaRPr lang="cs-CZ" sz="1600">
              <a:solidFill>
                <a:schemeClr val="bg1"/>
              </a:solidFill>
              <a:cs typeface="Arial" panose="020B0604020202020204"/>
            </a:endParaRPr>
          </a:p>
          <a:p>
            <a:pPr marL="213995" indent="-213995">
              <a:lnSpc>
                <a:spcPct val="150000"/>
              </a:lnSpc>
            </a:pPr>
            <a:endParaRPr lang="cs-CZ" sz="1600">
              <a:solidFill>
                <a:schemeClr val="bg1"/>
              </a:solidFill>
              <a:cs typeface="Arial" panose="020B0604020202020204"/>
            </a:endParaRPr>
          </a:p>
        </p:txBody>
      </p:sp>
      <p:pic>
        <p:nvPicPr>
          <p:cNvPr id="8" name="Grafický objekt 7" descr="Domů">
            <a:extLst>
              <a:ext uri="{FF2B5EF4-FFF2-40B4-BE49-F238E27FC236}">
                <a16:creationId xmlns:a16="http://schemas.microsoft.com/office/drawing/2014/main" id="{76428CA2-FA2B-A118-8801-94A94C16EB8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00" y="1998795"/>
            <a:ext cx="395119" cy="395119"/>
          </a:xfrm>
          <a:prstGeom prst="rect">
            <a:avLst/>
          </a:prstGeom>
        </p:spPr>
      </p:pic>
      <p:pic>
        <p:nvPicPr>
          <p:cNvPr id="9" name="Grafický objekt 8" descr="Domů">
            <a:extLst>
              <a:ext uri="{FF2B5EF4-FFF2-40B4-BE49-F238E27FC236}">
                <a16:creationId xmlns:a16="http://schemas.microsoft.com/office/drawing/2014/main" id="{D091829D-8DC4-9802-2708-02B4516765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099" y="2530757"/>
            <a:ext cx="395119" cy="395119"/>
          </a:xfrm>
          <a:prstGeom prst="rect">
            <a:avLst/>
          </a:prstGeom>
        </p:spPr>
      </p:pic>
      <p:pic>
        <p:nvPicPr>
          <p:cNvPr id="10" name="Grafický objekt 9" descr="Domů">
            <a:extLst>
              <a:ext uri="{FF2B5EF4-FFF2-40B4-BE49-F238E27FC236}">
                <a16:creationId xmlns:a16="http://schemas.microsoft.com/office/drawing/2014/main" id="{0FBE49E6-973A-2B0E-4E99-21A43102CD3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55" y="3077097"/>
            <a:ext cx="395119" cy="395119"/>
          </a:xfrm>
          <a:prstGeom prst="rect">
            <a:avLst/>
          </a:prstGeom>
        </p:spPr>
      </p:pic>
      <p:pic>
        <p:nvPicPr>
          <p:cNvPr id="11" name="Grafický objekt 10" descr="Domů">
            <a:extLst>
              <a:ext uri="{FF2B5EF4-FFF2-40B4-BE49-F238E27FC236}">
                <a16:creationId xmlns:a16="http://schemas.microsoft.com/office/drawing/2014/main" id="{8521FE00-5D25-0367-2F31-38B070ED31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54" y="3752832"/>
            <a:ext cx="395119" cy="395119"/>
          </a:xfrm>
          <a:prstGeom prst="rect">
            <a:avLst/>
          </a:prstGeom>
        </p:spPr>
      </p:pic>
      <p:pic>
        <p:nvPicPr>
          <p:cNvPr id="12" name="Grafický objekt 11" descr="Domů">
            <a:extLst>
              <a:ext uri="{FF2B5EF4-FFF2-40B4-BE49-F238E27FC236}">
                <a16:creationId xmlns:a16="http://schemas.microsoft.com/office/drawing/2014/main" id="{316AC9C4-C65D-1ED4-20E7-5DE7A1C22B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100" y="4414191"/>
            <a:ext cx="395119" cy="395119"/>
          </a:xfrm>
          <a:prstGeom prst="rect">
            <a:avLst/>
          </a:prstGeom>
        </p:spPr>
      </p:pic>
    </p:spTree>
    <p:extLst>
      <p:ext uri="{BB962C8B-B14F-4D97-AF65-F5344CB8AC3E}">
        <p14:creationId xmlns:p14="http://schemas.microsoft.com/office/powerpoint/2010/main" val="31172624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711284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4.3 </a:t>
            </a:r>
            <a:br>
              <a:rPr lang="cs-CZ" sz="2400">
                <a:solidFill>
                  <a:schemeClr val="bg1"/>
                </a:solidFill>
              </a:rPr>
            </a:br>
            <a:r>
              <a:rPr lang="cs-CZ" sz="2400">
                <a:solidFill>
                  <a:schemeClr val="bg1"/>
                </a:solidFill>
              </a:rPr>
              <a:t>Infrastruktura ve zdravotnictví</a:t>
            </a:r>
            <a:endParaRPr lang="en-US" sz="2400">
              <a:solidFill>
                <a:schemeClr val="bg1"/>
              </a:solidFill>
            </a:endParaRPr>
          </a:p>
        </p:txBody>
      </p:sp>
    </p:spTree>
    <p:extLst>
      <p:ext uri="{BB962C8B-B14F-4D97-AF65-F5344CB8AC3E}">
        <p14:creationId xmlns:p14="http://schemas.microsoft.com/office/powerpoint/2010/main" val="2225862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a:solidFill>
                  <a:schemeClr val="bg1"/>
                </a:solidFill>
              </a:rPr>
              <a:t>Primární péče – vznik a modernizace urgentních příjmů</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Výstavba krajského urgentního příjmu poskytujícího urgentní a 	intenzivní péči v jednom celku </a:t>
            </a:r>
          </a:p>
          <a:p>
            <a:pPr marL="0" indent="0">
              <a:lnSpc>
                <a:spcPct val="150000"/>
              </a:lnSpc>
              <a:buNone/>
            </a:pPr>
            <a:endParaRPr lang="cs-CZ" sz="1800" b="1">
              <a:solidFill>
                <a:schemeClr val="bg1"/>
              </a:solidFill>
            </a:endParaRPr>
          </a:p>
          <a:p>
            <a:pPr marL="0" indent="0">
              <a:lnSpc>
                <a:spcPct val="150000"/>
              </a:lnSpc>
              <a:buNone/>
            </a:pPr>
            <a:r>
              <a:rPr lang="cs-CZ" sz="1800" b="1">
                <a:solidFill>
                  <a:schemeClr val="bg1"/>
                </a:solidFill>
              </a:rPr>
              <a:t>Integrovaná péče, integrace zdravotních a sociálních služeb</a:t>
            </a:r>
          </a:p>
          <a:p>
            <a:pPr marL="457200" lvl="1" indent="0">
              <a:lnSpc>
                <a:spcPct val="150000"/>
              </a:lnSpc>
              <a:buNone/>
            </a:pPr>
            <a:r>
              <a:rPr lang="cs-CZ" sz="1600" b="1">
                <a:solidFill>
                  <a:schemeClr val="bg1"/>
                </a:solidFill>
              </a:rPr>
              <a:t>deinstitucionalizace psychiatrické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Vybudování centra duševního zdraví komunitního typu</a:t>
            </a:r>
          </a:p>
          <a:p>
            <a:pPr marL="457200" lvl="1" indent="0">
              <a:lnSpc>
                <a:spcPct val="150000"/>
              </a:lnSpc>
              <a:buNone/>
            </a:pPr>
            <a:r>
              <a:rPr lang="cs-CZ" sz="1600" b="1">
                <a:solidFill>
                  <a:schemeClr val="bg1"/>
                </a:solidFill>
              </a:rPr>
              <a:t>dostupnost následné a dlouhodobé péče vč. paliativní a hospicové péče</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786165"/>
          </a:xfrm>
          <a:prstGeom prst="rect">
            <a:avLst/>
          </a:prstGeom>
          <a:noFill/>
        </p:spPr>
        <p:txBody>
          <a:bodyPr wrap="square">
            <a:spAutoFit/>
          </a:bodyPr>
          <a:lstStyle/>
          <a:p>
            <a:pPr marL="0" indent="0">
              <a:lnSpc>
                <a:spcPct val="150000"/>
              </a:lnSpc>
              <a:buNone/>
            </a:pPr>
            <a:r>
              <a:rPr lang="cs-CZ" sz="1800">
                <a:solidFill>
                  <a:schemeClr val="bg1"/>
                </a:solidFill>
              </a:rPr>
              <a:t>	</a:t>
            </a:r>
            <a:r>
              <a:rPr lang="cs-CZ" sz="1600" b="1">
                <a:solidFill>
                  <a:schemeClr val="bg1"/>
                </a:solidFill>
              </a:rPr>
              <a:t>dostupnost integrované onkologické péče, perinatologické a 	gerontologické péče ve všeobecných nemocnicích</a:t>
            </a:r>
          </a:p>
          <a:p>
            <a:pPr marL="0" indent="0">
              <a:lnSpc>
                <a:spcPct val="150000"/>
              </a:lnSpc>
              <a:buNone/>
            </a:pPr>
            <a:r>
              <a:rPr lang="cs-CZ" sz="1600">
                <a:solidFill>
                  <a:schemeClr val="bg1"/>
                </a:solidFill>
              </a:rPr>
              <a:t>	</a:t>
            </a:r>
            <a:r>
              <a:rPr lang="cs-CZ" sz="1600" u="sng">
                <a:solidFill>
                  <a:schemeClr val="bg1"/>
                </a:solidFill>
              </a:rPr>
              <a:t>Příklad:</a:t>
            </a:r>
            <a:r>
              <a:rPr lang="cs-CZ" sz="1600">
                <a:solidFill>
                  <a:schemeClr val="bg1"/>
                </a:solidFill>
              </a:rPr>
              <a:t> Přístrojové vybavení (sonografické přístroje, polohovací lůžka, 	ventilátory, 	rehabilitační pomůcky apod.)</a:t>
            </a:r>
          </a:p>
          <a:p>
            <a:pPr marL="0" indent="0">
              <a:lnSpc>
                <a:spcPct val="150000"/>
              </a:lnSpc>
              <a:buNone/>
            </a:pPr>
            <a:endParaRPr lang="cs-CZ" sz="1600">
              <a:solidFill>
                <a:schemeClr val="bg1"/>
              </a:solidFill>
            </a:endParaRPr>
          </a:p>
          <a:p>
            <a:pPr marL="0" indent="0">
              <a:lnSpc>
                <a:spcPct val="150000"/>
              </a:lnSpc>
              <a:buNone/>
            </a:pPr>
            <a:r>
              <a:rPr lang="cs-CZ" sz="1600" b="1">
                <a:solidFill>
                  <a:schemeClr val="bg1"/>
                </a:solidFill>
              </a:rPr>
              <a:t>Podpora ochrany veřejného zdraví</a:t>
            </a:r>
          </a:p>
          <a:p>
            <a:pPr marL="0" indent="0">
              <a:lnSpc>
                <a:spcPct val="150000"/>
              </a:lnSpc>
              <a:buNone/>
            </a:pPr>
            <a:r>
              <a:rPr lang="cs-CZ" sz="1600">
                <a:solidFill>
                  <a:schemeClr val="bg1"/>
                </a:solidFill>
              </a:rPr>
              <a:t>	</a:t>
            </a:r>
            <a:r>
              <a:rPr lang="cs-CZ" sz="1600" b="1">
                <a:solidFill>
                  <a:schemeClr val="bg1"/>
                </a:solidFill>
              </a:rPr>
              <a:t>rozvoj kapacit zdravotních ústavů, krajských hygienických stanic a 	klinik infekčních onemocnění, včetně podpory rozvoje odběrových míst 	a laboratoří </a:t>
            </a:r>
          </a:p>
          <a:p>
            <a:pPr marL="0" indent="0">
              <a:lnSpc>
                <a:spcPct val="150000"/>
              </a:lnSpc>
              <a:buNone/>
            </a:pPr>
            <a:r>
              <a:rPr lang="cs-CZ" sz="1600" b="1">
                <a:solidFill>
                  <a:schemeClr val="bg1"/>
                </a:solidFill>
              </a:rPr>
              <a:t>	</a:t>
            </a:r>
            <a:r>
              <a:rPr lang="cs-CZ" sz="1600" u="sng">
                <a:solidFill>
                  <a:schemeClr val="bg1"/>
                </a:solidFill>
              </a:rPr>
              <a:t>Příklad:</a:t>
            </a:r>
            <a:r>
              <a:rPr lang="cs-CZ" sz="1600">
                <a:solidFill>
                  <a:schemeClr val="bg1"/>
                </a:solidFill>
              </a:rPr>
              <a:t> Infrastruktura a přístrojové vybavení</a:t>
            </a: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a:solidFill>
                  <a:schemeClr val="bg1"/>
                </a:solidFill>
                <a:latin typeface="Arial"/>
                <a:cs typeface="Arial"/>
                <a:sym typeface="Arial"/>
              </a:rPr>
              <a:t>Klíčové parametry</a:t>
            </a:r>
            <a:endParaRPr lang="cs-CZ" sz="14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235064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b="0" i="0" u="none" strike="noStrike" kern="0" cap="none" spc="0" normalizeH="0" baseline="0" noProof="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4.4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a:solidFill>
                <a:schemeClr val="bg1"/>
              </a:solidFill>
            </a:endParaRPr>
          </a:p>
        </p:txBody>
      </p:sp>
    </p:spTree>
    <p:extLst>
      <p:ext uri="{BB962C8B-B14F-4D97-AF65-F5344CB8AC3E}">
        <p14:creationId xmlns:p14="http://schemas.microsoft.com/office/powerpoint/2010/main" val="3472473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Územní odbor IROP pro Pardubický kraj</a:t>
            </a:r>
            <a:endParaRPr lang="cs-CZ" sz="3200" b="1" kern="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515997" y="1183463"/>
            <a:ext cx="7610590" cy="479690"/>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r>
              <a:rPr lang="cs-CZ" sz="2000" b="1">
                <a:solidFill>
                  <a:schemeClr val="bg1"/>
                </a:solidFill>
              </a:rPr>
              <a:t>Specializace</a:t>
            </a:r>
            <a:r>
              <a:rPr lang="cs-CZ" sz="2000" b="1"/>
              <a:t> – Terminály a parkovací systémy</a:t>
            </a:r>
            <a:endParaRPr lang="cs-CZ" sz="2000" b="1">
              <a:solidFill>
                <a:schemeClr val="bg1"/>
              </a:solidFill>
            </a:endParaRPr>
          </a:p>
        </p:txBody>
      </p:sp>
      <p:pic>
        <p:nvPicPr>
          <p:cNvPr id="6" name="Obrázek 5">
            <a:extLst>
              <a:ext uri="{FF2B5EF4-FFF2-40B4-BE49-F238E27FC236}">
                <a16:creationId xmlns:a16="http://schemas.microsoft.com/office/drawing/2014/main" id="{DC6890CC-5913-4AF9-AE24-F76E9F6C94DF}"/>
              </a:ext>
            </a:extLst>
          </p:cNvPr>
          <p:cNvPicPr>
            <a:picLocks noChangeAspect="1"/>
          </p:cNvPicPr>
          <p:nvPr/>
        </p:nvPicPr>
        <p:blipFill rotWithShape="1">
          <a:blip r:embed="rId2">
            <a:extLst>
              <a:ext uri="{28A0092B-C50C-407E-A947-70E740481C1C}">
                <a14:useLocalDpi xmlns:a14="http://schemas.microsoft.com/office/drawing/2010/main" val="0"/>
              </a:ext>
            </a:extLst>
          </a:blip>
          <a:srcRect l="7575"/>
          <a:stretch/>
        </p:blipFill>
        <p:spPr>
          <a:xfrm>
            <a:off x="2590081" y="4841071"/>
            <a:ext cx="2001492" cy="1296811"/>
          </a:xfrm>
          <a:prstGeom prst="rect">
            <a:avLst/>
          </a:prstGeom>
        </p:spPr>
      </p:pic>
      <p:pic>
        <p:nvPicPr>
          <p:cNvPr id="8" name="Obrázek 7">
            <a:extLst>
              <a:ext uri="{FF2B5EF4-FFF2-40B4-BE49-F238E27FC236}">
                <a16:creationId xmlns:a16="http://schemas.microsoft.com/office/drawing/2014/main" id="{77E228C3-D692-4B47-A711-DD14D26576BC}"/>
              </a:ext>
            </a:extLst>
          </p:cNvPr>
          <p:cNvPicPr>
            <a:picLocks noChangeAspect="1"/>
          </p:cNvPicPr>
          <p:nvPr/>
        </p:nvPicPr>
        <p:blipFill rotWithShape="1">
          <a:blip r:embed="rId3">
            <a:extLst>
              <a:ext uri="{28A0092B-C50C-407E-A947-70E740481C1C}">
                <a14:useLocalDpi xmlns:a14="http://schemas.microsoft.com/office/drawing/2010/main" val="0"/>
              </a:ext>
            </a:extLst>
          </a:blip>
          <a:srcRect b="2905"/>
          <a:stretch/>
        </p:blipFill>
        <p:spPr>
          <a:xfrm>
            <a:off x="4725733" y="4839100"/>
            <a:ext cx="1916957" cy="1298782"/>
          </a:xfrm>
          <a:prstGeom prst="rect">
            <a:avLst/>
          </a:prstGeom>
        </p:spPr>
      </p:pic>
      <p:pic>
        <p:nvPicPr>
          <p:cNvPr id="9" name="Obrázek 8">
            <a:extLst>
              <a:ext uri="{FF2B5EF4-FFF2-40B4-BE49-F238E27FC236}">
                <a16:creationId xmlns:a16="http://schemas.microsoft.com/office/drawing/2014/main" id="{9DE9C042-B6DE-4B75-AF23-73EAC0205B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6423" y="4841071"/>
            <a:ext cx="1992320" cy="1353958"/>
          </a:xfrm>
          <a:prstGeom prst="rect">
            <a:avLst/>
          </a:prstGeom>
        </p:spPr>
      </p:pic>
      <p:pic>
        <p:nvPicPr>
          <p:cNvPr id="10" name="Obrázek 9">
            <a:extLst>
              <a:ext uri="{FF2B5EF4-FFF2-40B4-BE49-F238E27FC236}">
                <a16:creationId xmlns:a16="http://schemas.microsoft.com/office/drawing/2014/main" id="{A9DDE324-81B9-462C-A688-0F1D5E8651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808" y="4886698"/>
            <a:ext cx="2068113" cy="1251184"/>
          </a:xfrm>
          <a:prstGeom prst="rect">
            <a:avLst/>
          </a:prstGeom>
        </p:spPr>
      </p:pic>
      <p:pic>
        <p:nvPicPr>
          <p:cNvPr id="11" name="Obrázek 10">
            <a:extLst>
              <a:ext uri="{FF2B5EF4-FFF2-40B4-BE49-F238E27FC236}">
                <a16:creationId xmlns:a16="http://schemas.microsoft.com/office/drawing/2014/main" id="{61A58573-D9AA-41A4-8A93-B64C3CD0A7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5733" y="2061351"/>
            <a:ext cx="4058045" cy="2668244"/>
          </a:xfrm>
          <a:prstGeom prst="rect">
            <a:avLst/>
          </a:prstGeom>
        </p:spPr>
      </p:pic>
      <p:pic>
        <p:nvPicPr>
          <p:cNvPr id="12" name="Zástupný symbol pro obsah 10">
            <a:extLst>
              <a:ext uri="{FF2B5EF4-FFF2-40B4-BE49-F238E27FC236}">
                <a16:creationId xmlns:a16="http://schemas.microsoft.com/office/drawing/2014/main" id="{EEC20A43-AEE6-4F35-B7BF-50DC702429B2}"/>
              </a:ext>
            </a:extLst>
          </p:cNvPr>
          <p:cNvPicPr>
            <a:picLocks/>
          </p:cNvPicPr>
          <p:nvPr/>
        </p:nvPicPr>
        <p:blipFill rotWithShape="1">
          <a:blip r:embed="rId7"/>
          <a:srcRect l="32919" t="27651" r="40122" b="36267"/>
          <a:stretch/>
        </p:blipFill>
        <p:spPr bwMode="auto">
          <a:xfrm>
            <a:off x="387809" y="3478412"/>
            <a:ext cx="2068113" cy="1251183"/>
          </a:xfrm>
          <a:prstGeom prst="rect">
            <a:avLst/>
          </a:prstGeom>
          <a:ln>
            <a:noFill/>
          </a:ln>
          <a:extLst>
            <a:ext uri="{53640926-AAD7-44D8-BBD7-CCE9431645EC}">
              <a14:shadowObscured xmlns:a14="http://schemas.microsoft.com/office/drawing/2010/main"/>
            </a:ext>
          </a:extLst>
        </p:spPr>
      </p:pic>
      <p:pic>
        <p:nvPicPr>
          <p:cNvPr id="13" name="Obrázek 12">
            <a:extLst>
              <a:ext uri="{FF2B5EF4-FFF2-40B4-BE49-F238E27FC236}">
                <a16:creationId xmlns:a16="http://schemas.microsoft.com/office/drawing/2014/main" id="{DFD7C880-2696-4053-BD29-3549CFDA6358}"/>
              </a:ext>
            </a:extLst>
          </p:cNvPr>
          <p:cNvPicPr>
            <a:picLocks noChangeAspect="1"/>
          </p:cNvPicPr>
          <p:nvPr/>
        </p:nvPicPr>
        <p:blipFill rotWithShape="1">
          <a:blip r:embed="rId8">
            <a:extLst>
              <a:ext uri="{28A0092B-C50C-407E-A947-70E740481C1C}">
                <a14:useLocalDpi xmlns:a14="http://schemas.microsoft.com/office/drawing/2010/main" val="0"/>
              </a:ext>
            </a:extLst>
          </a:blip>
          <a:srcRect t="-1" b="12853"/>
          <a:stretch/>
        </p:blipFill>
        <p:spPr>
          <a:xfrm>
            <a:off x="2598346" y="3489142"/>
            <a:ext cx="1973654" cy="1251183"/>
          </a:xfrm>
          <a:prstGeom prst="rect">
            <a:avLst/>
          </a:prstGeom>
        </p:spPr>
      </p:pic>
      <p:sp>
        <p:nvSpPr>
          <p:cNvPr id="14" name="Obdélník 13">
            <a:extLst>
              <a:ext uri="{FF2B5EF4-FFF2-40B4-BE49-F238E27FC236}">
                <a16:creationId xmlns:a16="http://schemas.microsoft.com/office/drawing/2014/main" id="{BDB03929-A965-4E84-A78D-70D72733A504}"/>
              </a:ext>
            </a:extLst>
          </p:cNvPr>
          <p:cNvSpPr/>
          <p:nvPr/>
        </p:nvSpPr>
        <p:spPr>
          <a:xfrm>
            <a:off x="440192" y="1906230"/>
            <a:ext cx="4027064" cy="1569660"/>
          </a:xfrm>
          <a:prstGeom prst="rect">
            <a:avLst/>
          </a:prstGeom>
        </p:spPr>
        <p:txBody>
          <a:bodyPr wrap="none" lIns="91440" tIns="45720" rIns="91440" bIns="45720" anchor="t">
            <a:spAutoFit/>
          </a:bodyPr>
          <a:lstStyle/>
          <a:p>
            <a:pPr algn="just"/>
            <a:r>
              <a:rPr lang="cs-CZ" sz="1600" b="1" u="sng">
                <a:solidFill>
                  <a:schemeClr val="bg1"/>
                </a:solidFill>
                <a:effectLst>
                  <a:outerShdw blurRad="38100" dist="38100" dir="2700000" algn="tl">
                    <a:srgbClr val="000000">
                      <a:alpha val="43137"/>
                    </a:srgbClr>
                  </a:outerShdw>
                </a:effectLst>
              </a:rPr>
              <a:t>Dále zajišťujeme administraci:</a:t>
            </a:r>
            <a:r>
              <a:rPr lang="cs-CZ" sz="1600" b="1">
                <a:solidFill>
                  <a:schemeClr val="bg1"/>
                </a:solidFill>
                <a:effectLst>
                  <a:outerShdw blurRad="38100" dist="38100" dir="2700000" algn="tl">
                    <a:srgbClr val="000000">
                      <a:alpha val="43137"/>
                    </a:srgbClr>
                  </a:outerShdw>
                </a:effectLst>
              </a:rPr>
              <a:t> </a:t>
            </a:r>
            <a:endParaRPr lang="cs-CZ">
              <a:solidFill>
                <a:schemeClr val="bg1"/>
              </a:solidFill>
              <a:cs typeface="Arial" panose="020B0604020202020204"/>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Vybrané úseky silnic II. a III. třídy</a:t>
            </a:r>
            <a:endParaRPr lang="cs-CZ">
              <a:solidFill>
                <a:schemeClr val="bg1"/>
              </a:solidFill>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Bezpečnost dopravy a </a:t>
            </a:r>
            <a:r>
              <a:rPr lang="cs-CZ" sz="1600" b="1" err="1">
                <a:solidFill>
                  <a:schemeClr val="bg1"/>
                </a:solidFill>
                <a:effectLst>
                  <a:outerShdw blurRad="38100" dist="38100" dir="2700000" algn="tl">
                    <a:srgbClr val="000000">
                      <a:alpha val="43137"/>
                    </a:srgbClr>
                  </a:outerShdw>
                </a:effectLst>
              </a:rPr>
              <a:t>cyklodopravy</a:t>
            </a:r>
            <a:endParaRPr lang="cs-CZ" sz="1600" b="1">
              <a:solidFill>
                <a:schemeClr val="bg1"/>
              </a:solidFill>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Sociální bydlení</a:t>
            </a:r>
            <a:endParaRPr lang="cs-CZ" sz="1600" b="1">
              <a:solidFill>
                <a:schemeClr val="bg1"/>
              </a:solidFill>
              <a:effectLst>
                <a:outerShdw blurRad="38100" dist="38100" dir="2700000" algn="tl">
                  <a:srgbClr val="000000">
                    <a:alpha val="43137"/>
                  </a:srgbClr>
                </a:outerShdw>
              </a:effectLst>
              <a:cs typeface="Arial"/>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Vzdělávání - ZŠ, MŠ, SŠ a VOŠ</a:t>
            </a:r>
            <a:endParaRPr lang="cs-CZ" sz="1600" b="1">
              <a:solidFill>
                <a:schemeClr val="bg1"/>
              </a:solidFill>
              <a:effectLst>
                <a:outerShdw blurRad="38100" dist="38100" dir="2700000" algn="tl">
                  <a:srgbClr val="000000">
                    <a:alpha val="43137"/>
                  </a:srgbClr>
                </a:outerShdw>
              </a:effectLst>
              <a:cs typeface="Arial"/>
            </a:endParaRPr>
          </a:p>
          <a:p>
            <a:pPr marL="285750" indent="-285750" algn="just">
              <a:buFont typeface="Arial" panose="020B0604020202020204" pitchFamily="34" charset="0"/>
              <a:buChar char="•"/>
            </a:pPr>
            <a:r>
              <a:rPr lang="cs-CZ" sz="1600" b="1">
                <a:solidFill>
                  <a:schemeClr val="bg1"/>
                </a:solidFill>
                <a:effectLst>
                  <a:outerShdw blurRad="38100" dist="38100" dir="2700000" algn="tl">
                    <a:srgbClr val="000000">
                      <a:alpha val="43137"/>
                    </a:srgbClr>
                  </a:outerShdw>
                </a:effectLst>
              </a:rPr>
              <a:t>CLLD</a:t>
            </a:r>
            <a:endParaRPr lang="cs-CZ" sz="1600" b="1">
              <a:solidFill>
                <a:schemeClr val="bg1"/>
              </a:solidFill>
              <a:effectLst>
                <a:outerShdw blurRad="38100" dist="38100" dir="2700000" algn="tl">
                  <a:srgbClr val="000000">
                    <a:alpha val="43137"/>
                  </a:srgbClr>
                </a:outerShdw>
              </a:effectLst>
              <a:cs typeface="Arial"/>
            </a:endParaRPr>
          </a:p>
        </p:txBody>
      </p:sp>
    </p:spTree>
    <p:extLst>
      <p:ext uri="{BB962C8B-B14F-4D97-AF65-F5344CB8AC3E}">
        <p14:creationId xmlns:p14="http://schemas.microsoft.com/office/powerpoint/2010/main" val="27298037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364706"/>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19093" y="1441924"/>
            <a:ext cx="8012179" cy="4765279"/>
          </a:xfrm>
          <a:prstGeom prst="rect">
            <a:avLst/>
          </a:prstGeom>
          <a:noFill/>
        </p:spPr>
        <p:txBody>
          <a:bodyPr wrap="square" lIns="91440" tIns="45720" rIns="91440" bIns="45720" anchor="t">
            <a:spAutoFit/>
          </a:bodyPr>
          <a:lstStyle/>
          <a:p>
            <a:pPr>
              <a:lnSpc>
                <a:spcPct val="150000"/>
              </a:lnSpc>
            </a:pPr>
            <a:r>
              <a:rPr lang="cs-CZ" sz="1800" b="1" dirty="0">
                <a:solidFill>
                  <a:schemeClr val="bg1"/>
                </a:solidFill>
              </a:rPr>
              <a:t>Revitalizace, odborná infrastruktura a vybavení pro:</a:t>
            </a:r>
            <a:r>
              <a:rPr lang="cs-CZ" b="1" dirty="0">
                <a:solidFill>
                  <a:schemeClr val="bg1"/>
                </a:solidFill>
              </a:rPr>
              <a:t> </a:t>
            </a:r>
            <a:endParaRPr lang="cs-CZ" sz="1800" b="1" dirty="0">
              <a:solidFill>
                <a:schemeClr val="bg1"/>
              </a:solidFill>
            </a:endParaRPr>
          </a:p>
          <a:p>
            <a:pPr marL="742950" lvl="1" indent="-285750">
              <a:lnSpc>
                <a:spcPct val="114000"/>
              </a:lnSpc>
              <a:buFont typeface="Arial" panose="020B0604020202020204" pitchFamily="34" charset="0"/>
              <a:buChar char="•"/>
            </a:pPr>
            <a:r>
              <a:rPr lang="cs-CZ" sz="1600" b="1" dirty="0">
                <a:solidFill>
                  <a:schemeClr val="bg1"/>
                </a:solidFill>
              </a:rPr>
              <a:t>Individuální projekty: </a:t>
            </a:r>
            <a:r>
              <a:rPr lang="cs-CZ" sz="1600" dirty="0">
                <a:solidFill>
                  <a:schemeClr val="bg1"/>
                </a:solidFill>
              </a:rPr>
              <a:t>Národní kulturní památky + UNESCO památky + památky z Indikativního seznamu UNESCO</a:t>
            </a:r>
          </a:p>
          <a:p>
            <a:pPr marL="742950" lvl="1" indent="-285750">
              <a:lnSpc>
                <a:spcPct val="114000"/>
              </a:lnSpc>
              <a:buFont typeface="Arial" panose="020B0604020202020204" pitchFamily="34" charset="0"/>
              <a:buChar char="•"/>
            </a:pPr>
            <a:r>
              <a:rPr lang="cs-CZ" sz="1600" b="1" dirty="0">
                <a:solidFill>
                  <a:schemeClr val="bg1"/>
                </a:solidFill>
              </a:rPr>
              <a:t>ITI projekty: </a:t>
            </a:r>
            <a:r>
              <a:rPr lang="cs-CZ" sz="1600" dirty="0">
                <a:solidFill>
                  <a:schemeClr val="bg1"/>
                </a:solidFill>
              </a:rPr>
              <a:t>Národní kulturní památky + kulturní památky + UNESCO památky + památky z Indikativního seznamu UNESCO </a:t>
            </a:r>
          </a:p>
          <a:p>
            <a:pPr marL="742950" lvl="1" indent="-285750">
              <a:lnSpc>
                <a:spcPct val="114000"/>
              </a:lnSpc>
              <a:buFont typeface="Arial" panose="020B0604020202020204" pitchFamily="34" charset="0"/>
              <a:buChar char="•"/>
            </a:pPr>
            <a:r>
              <a:rPr lang="cs-CZ" sz="1600" b="1" dirty="0">
                <a:solidFill>
                  <a:schemeClr val="bg1"/>
                </a:solidFill>
                <a:cs typeface="Arial"/>
              </a:rPr>
              <a:t>CLLD: </a:t>
            </a:r>
            <a:r>
              <a:rPr lang="cs-CZ" sz="1600" dirty="0">
                <a:solidFill>
                  <a:schemeClr val="bg1"/>
                </a:solidFill>
                <a:cs typeface="Arial"/>
              </a:rPr>
              <a:t>podpora pouze kulturních památek</a:t>
            </a:r>
          </a:p>
          <a:p>
            <a:pPr lvl="1">
              <a:lnSpc>
                <a:spcPct val="114000"/>
              </a:lnSpc>
            </a:pPr>
            <a:endParaRPr lang="cs-CZ" sz="1000" dirty="0">
              <a:solidFill>
                <a:schemeClr val="bg1"/>
              </a:solidFill>
            </a:endParaRPr>
          </a:p>
          <a:p>
            <a:pPr lvl="1">
              <a:lnSpc>
                <a:spcPct val="114000"/>
              </a:lnSpc>
            </a:pPr>
            <a:r>
              <a:rPr lang="cs-CZ" sz="1600" b="1" dirty="0">
                <a:solidFill>
                  <a:schemeClr val="bg1"/>
                </a:solidFill>
              </a:rPr>
              <a:t>Krajská, státní a obecní muzea </a:t>
            </a:r>
          </a:p>
          <a:p>
            <a:pPr marL="742950" lvl="1" indent="-285750">
              <a:lnSpc>
                <a:spcPct val="114000"/>
              </a:lnSpc>
              <a:buFont typeface="Arial" panose="020B0604020202020204" pitchFamily="34" charset="0"/>
              <a:buChar char="•"/>
            </a:pPr>
            <a:r>
              <a:rPr lang="cs-CZ" sz="1600" b="1" dirty="0">
                <a:solidFill>
                  <a:schemeClr val="bg1"/>
                </a:solidFill>
                <a:cs typeface="Arial"/>
              </a:rPr>
              <a:t>CLLD: </a:t>
            </a:r>
            <a:r>
              <a:rPr lang="cs-CZ" sz="1600" dirty="0">
                <a:solidFill>
                  <a:schemeClr val="bg1"/>
                </a:solidFill>
                <a:cs typeface="Arial"/>
              </a:rPr>
              <a:t>nebude podporována výstavba, podpora pouze obecních muzeí</a:t>
            </a:r>
          </a:p>
          <a:p>
            <a:pPr marL="457200" lvl="1" indent="0">
              <a:lnSpc>
                <a:spcPct val="114000"/>
              </a:lnSpc>
              <a:buNone/>
            </a:pPr>
            <a:endParaRPr lang="cs-CZ" sz="1000" b="1" dirty="0">
              <a:solidFill>
                <a:schemeClr val="bg1"/>
              </a:solidFill>
            </a:endParaRPr>
          </a:p>
          <a:p>
            <a:pPr lvl="1">
              <a:lnSpc>
                <a:spcPct val="114000"/>
              </a:lnSpc>
            </a:pPr>
            <a:r>
              <a:rPr lang="cs-CZ" sz="1600" b="1" dirty="0">
                <a:solidFill>
                  <a:schemeClr val="bg1"/>
                </a:solidFill>
              </a:rPr>
              <a:t>Knihovny vykonávající regionální funkce, základní knihovny obcí od 10 tis. obyvatel a základní knihovny se specializovaným knihovním fondem</a:t>
            </a:r>
            <a:endParaRPr lang="cs-CZ" sz="1600" i="1" dirty="0">
              <a:solidFill>
                <a:schemeClr val="bg1"/>
              </a:solidFill>
              <a:cs typeface="Arial"/>
            </a:endParaRPr>
          </a:p>
          <a:p>
            <a:pPr marL="742950" lvl="1" indent="-285750">
              <a:lnSpc>
                <a:spcPct val="114000"/>
              </a:lnSpc>
              <a:buFont typeface="Arial" panose="020B0604020202020204" pitchFamily="34" charset="0"/>
              <a:buChar char="•"/>
            </a:pPr>
            <a:r>
              <a:rPr lang="cs-CZ" sz="1600" b="1" dirty="0">
                <a:solidFill>
                  <a:schemeClr val="bg1"/>
                </a:solidFill>
              </a:rPr>
              <a:t>CLLD: </a:t>
            </a:r>
            <a:r>
              <a:rPr lang="cs-CZ" sz="1600" dirty="0">
                <a:solidFill>
                  <a:schemeClr val="bg1"/>
                </a:solidFill>
              </a:rPr>
              <a:t>základní knihovny obcí pod 10 tis. obyvatel</a:t>
            </a:r>
          </a:p>
          <a:p>
            <a:pPr lvl="1">
              <a:lnSpc>
                <a:spcPct val="114000"/>
              </a:lnSpc>
            </a:pPr>
            <a:endParaRPr lang="cs-CZ" sz="1000" dirty="0">
              <a:solidFill>
                <a:schemeClr val="bg1"/>
              </a:solidFill>
            </a:endParaRPr>
          </a:p>
          <a:p>
            <a:pPr>
              <a:lnSpc>
                <a:spcPct val="114000"/>
              </a:lnSpc>
            </a:pPr>
            <a:r>
              <a:rPr lang="cs-CZ" sz="1600" u="sng" dirty="0">
                <a:solidFill>
                  <a:schemeClr val="bg1"/>
                </a:solidFill>
              </a:rPr>
              <a:t>Příklady:</a:t>
            </a:r>
            <a:r>
              <a:rPr lang="cs-CZ" sz="1600" dirty="0">
                <a:solidFill>
                  <a:schemeClr val="bg1"/>
                </a:solidFill>
              </a:rPr>
              <a:t> Expozice, depozitáře, návštěvnická centra, technické zázemí, edukační centra, konzervace a restaurování, revitalizace, parky u památek (kromě kulturních památek - zeleň bude možné podpořit z OPŽP)</a:t>
            </a:r>
            <a:endParaRPr lang="cs-CZ" sz="1600" dirty="0">
              <a:solidFill>
                <a:schemeClr val="bg1"/>
              </a:solidFill>
              <a:cs typeface="Arial"/>
            </a:endParaRP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728" y="1913042"/>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647" y="3397090"/>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4015" y="424799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16852" y="1834253"/>
            <a:ext cx="8012179" cy="3539687"/>
          </a:xfrm>
          <a:prstGeom prst="rect">
            <a:avLst/>
          </a:prstGeom>
          <a:noFill/>
        </p:spPr>
        <p:txBody>
          <a:bodyPr wrap="square" lIns="91440" tIns="45720" rIns="91440" bIns="45720" anchor="t">
            <a:spAutoFit/>
          </a:bodyPr>
          <a:lstStyle/>
          <a:p>
            <a:pPr marL="0" lvl="0" indent="0">
              <a:lnSpc>
                <a:spcPct val="114000"/>
              </a:lnSpc>
              <a:buNone/>
            </a:pPr>
            <a:r>
              <a:rPr lang="cs-CZ" sz="2000" b="1" dirty="0">
                <a:solidFill>
                  <a:schemeClr val="bg1"/>
                </a:solidFill>
              </a:rPr>
              <a:t>Veřejná infrastruktura udržitelného cestovního ruchu</a:t>
            </a:r>
          </a:p>
          <a:p>
            <a:pPr marL="285750" indent="-285750">
              <a:lnSpc>
                <a:spcPct val="114000"/>
              </a:lnSpc>
              <a:buFont typeface="Arial"/>
              <a:buChar char="•"/>
            </a:pPr>
            <a:r>
              <a:rPr lang="cs-CZ" sz="1600" dirty="0">
                <a:solidFill>
                  <a:schemeClr val="bg1"/>
                </a:solidFill>
              </a:rPr>
              <a:t>i ve zvláště chráněných územích, se stanoviskem AOPK</a:t>
            </a:r>
            <a:endParaRPr lang="cs-CZ" sz="1600" dirty="0">
              <a:solidFill>
                <a:schemeClr val="bg1"/>
              </a:solidFill>
              <a:cs typeface="Arial" panose="020B0604020202020204"/>
            </a:endParaRPr>
          </a:p>
          <a:p>
            <a:pPr>
              <a:lnSpc>
                <a:spcPct val="114000"/>
              </a:lnSpc>
            </a:pPr>
            <a:endParaRPr lang="cs-CZ" u="sng" dirty="0">
              <a:solidFill>
                <a:schemeClr val="bg1"/>
              </a:solidFill>
            </a:endParaRPr>
          </a:p>
          <a:p>
            <a:pPr marL="0" indent="0">
              <a:lnSpc>
                <a:spcPct val="114000"/>
              </a:lnSpc>
              <a:buNone/>
            </a:pPr>
            <a:r>
              <a:rPr lang="cs-CZ" sz="1800" u="sng" dirty="0">
                <a:solidFill>
                  <a:schemeClr val="bg1"/>
                </a:solidFill>
              </a:rPr>
              <a:t>Příklady:</a:t>
            </a:r>
            <a:r>
              <a:rPr lang="cs-CZ" sz="1800" dirty="0">
                <a:solidFill>
                  <a:schemeClr val="bg1"/>
                </a:solidFill>
              </a:rPr>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sz="1800" dirty="0"/>
            </a:br>
            <a:r>
              <a:rPr lang="cs-CZ" sz="1800" dirty="0">
                <a:solidFill>
                  <a:schemeClr val="bg1"/>
                </a:solidFill>
              </a:rPr>
              <a:t>	naučné 	stezky, navigační systémy měst a obcí</a:t>
            </a:r>
          </a:p>
          <a:p>
            <a:pPr marL="0" indent="0">
              <a:lnSpc>
                <a:spcPct val="114000"/>
              </a:lnSpc>
              <a:buNone/>
            </a:pPr>
            <a:endParaRPr lang="cs-CZ" sz="1800" dirty="0">
              <a:solidFill>
                <a:schemeClr val="bg1"/>
              </a:solidFill>
            </a:endParaRPr>
          </a:p>
          <a:p>
            <a:pPr>
              <a:lnSpc>
                <a:spcPct val="114000"/>
              </a:lnSpc>
            </a:pPr>
            <a:r>
              <a:rPr lang="cs-CZ" b="1" dirty="0">
                <a:solidFill>
                  <a:schemeClr val="bg1"/>
                </a:solidFill>
                <a:cs typeface="Arial"/>
              </a:rPr>
              <a:t>CLLD: </a:t>
            </a:r>
            <a:r>
              <a:rPr lang="cs-CZ" dirty="0">
                <a:solidFill>
                  <a:schemeClr val="bg1"/>
                </a:solidFill>
                <a:cs typeface="Arial"/>
              </a:rPr>
              <a:t>nebudou podporovány naučné stezky (doplňkovost z OPŽP)</a:t>
            </a:r>
          </a:p>
          <a:p>
            <a:pPr marL="285750" indent="-285750">
              <a:lnSpc>
                <a:spcPct val="114000"/>
              </a:lnSpc>
              <a:buFont typeface="Arial" panose="020B0604020202020204" pitchFamily="34" charset="0"/>
              <a:buChar char="•"/>
            </a:pPr>
            <a:r>
              <a:rPr lang="cs-CZ" sz="1800" dirty="0">
                <a:solidFill>
                  <a:schemeClr val="bg1"/>
                </a:solidFill>
                <a:cs typeface="Arial"/>
              </a:rPr>
              <a:t>není uveden</a:t>
            </a:r>
            <a:r>
              <a:rPr lang="cs-CZ" dirty="0">
                <a:solidFill>
                  <a:schemeClr val="bg1"/>
                </a:solidFill>
                <a:cs typeface="Arial"/>
              </a:rPr>
              <a:t>a podmínka podpory komplexních projektů</a:t>
            </a:r>
            <a:endParaRPr lang="cs-CZ" sz="1800" dirty="0">
              <a:solidFill>
                <a:schemeClr val="bg1"/>
              </a:solidFill>
              <a:cs typeface="Arial"/>
            </a:endParaRP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61236"/>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502646" y="364551"/>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lang="cs-CZ" sz="20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937373" y="1891860"/>
            <a:ext cx="8012179" cy="4067267"/>
          </a:xfrm>
          <a:prstGeom prst="rect">
            <a:avLst/>
          </a:prstGeom>
          <a:noFill/>
        </p:spPr>
        <p:txBody>
          <a:bodyPr wrap="square" lIns="91440" tIns="45720" rIns="91440" bIns="45720" anchor="t">
            <a:spAutoFit/>
          </a:bodyPr>
          <a:lstStyle/>
          <a:p>
            <a:pPr marL="213995" indent="-213995">
              <a:lnSpc>
                <a:spcPct val="114000"/>
              </a:lnSpc>
              <a:buFont typeface="Arial" panose="020B0604020202020204" pitchFamily="34" charset="0"/>
              <a:buChar char="•"/>
            </a:pPr>
            <a:r>
              <a:rPr lang="cs-CZ" sz="1600" dirty="0">
                <a:solidFill>
                  <a:schemeClr val="bg1"/>
                </a:solidFill>
              </a:rPr>
              <a:t>Aktivita „památka“ musí být po realizaci projektu zpřístupněna veřejnosti</a:t>
            </a:r>
          </a:p>
          <a:p>
            <a:pPr marL="213995" indent="-213995">
              <a:lnSpc>
                <a:spcPct val="114000"/>
              </a:lnSpc>
              <a:buFont typeface="Arial" panose="020B0604020202020204" pitchFamily="34" charset="0"/>
              <a:buChar char="•"/>
            </a:pPr>
            <a:r>
              <a:rPr lang="cs-CZ" sz="1600" dirty="0">
                <a:solidFill>
                  <a:schemeClr val="bg1"/>
                </a:solidFill>
              </a:rPr>
              <a:t>u národních kulturních památek budou podpořeny pouze parky nacházející se na pozemcích NKP</a:t>
            </a:r>
          </a:p>
          <a:p>
            <a:pPr marL="213995" indent="-213995">
              <a:lnSpc>
                <a:spcPct val="114000"/>
              </a:lnSpc>
              <a:buFont typeface="Arial" panose="020B0604020202020204" pitchFamily="34" charset="0"/>
              <a:buChar char="•"/>
            </a:pPr>
            <a:r>
              <a:rPr lang="cs-CZ" sz="1600" dirty="0">
                <a:solidFill>
                  <a:schemeClr val="bg1"/>
                </a:solidFill>
                <a:cs typeface="Arial"/>
              </a:rPr>
              <a:t>předmětem podpory nebudou komerční turistická zařízení (lázeňské provozy, ubytovací a stravovací zařízení)</a:t>
            </a:r>
          </a:p>
          <a:p>
            <a:pPr marL="213995" indent="-213995">
              <a:lnSpc>
                <a:spcPct val="114000"/>
              </a:lnSpc>
              <a:buFont typeface="Arial" panose="020B0604020202020204" pitchFamily="34" charset="0"/>
              <a:buChar char="•"/>
            </a:pPr>
            <a:r>
              <a:rPr lang="cs-CZ" sz="1600" dirty="0">
                <a:solidFill>
                  <a:schemeClr val="bg1"/>
                </a:solidFill>
                <a:cs typeface="Arial"/>
              </a:rPr>
              <a:t>oproti IROP 1 nebudou podpořeny památky z Indikativního seznamu NKP</a:t>
            </a:r>
          </a:p>
          <a:p>
            <a:pPr marL="213995" indent="-213995">
              <a:lnSpc>
                <a:spcPct val="114000"/>
              </a:lnSpc>
              <a:buFont typeface="Arial" panose="020B0604020202020204" pitchFamily="34" charset="0"/>
              <a:buChar char="•"/>
            </a:pPr>
            <a:r>
              <a:rPr lang="cs-CZ" sz="1600" i="1" dirty="0">
                <a:solidFill>
                  <a:schemeClr val="bg1"/>
                </a:solidFill>
                <a:cs typeface="Arial"/>
              </a:rPr>
              <a:t>(Zdroj inspirace výzva č. 13 a 52 z IROP 1)</a:t>
            </a:r>
          </a:p>
          <a:p>
            <a:pPr>
              <a:lnSpc>
                <a:spcPct val="114000"/>
              </a:lnSpc>
            </a:pPr>
            <a:endParaRPr lang="cs-CZ" sz="1600" dirty="0">
              <a:solidFill>
                <a:schemeClr val="bg1"/>
              </a:solidFill>
              <a:cs typeface="Arial"/>
            </a:endParaRPr>
          </a:p>
          <a:p>
            <a:pPr marL="285750" indent="-285750">
              <a:lnSpc>
                <a:spcPct val="114000"/>
              </a:lnSpc>
              <a:buFont typeface="Arial" panose="020B0604020202020204" pitchFamily="34" charset="0"/>
              <a:buChar char="•"/>
            </a:pPr>
            <a:r>
              <a:rPr lang="cs-CZ" sz="1600" dirty="0">
                <a:solidFill>
                  <a:schemeClr val="bg1"/>
                </a:solidFill>
              </a:rPr>
              <a:t>Aktivita „muzeum“ - muzeum spravuje sbírku dle zákona č. 122/2000 Sb.,</a:t>
            </a:r>
          </a:p>
          <a:p>
            <a:pPr marL="285750" indent="-285750">
              <a:lnSpc>
                <a:spcPct val="114000"/>
              </a:lnSpc>
              <a:buFont typeface="Arial" panose="020B0604020202020204" pitchFamily="34" charset="0"/>
              <a:buChar char="•"/>
            </a:pPr>
            <a:r>
              <a:rPr lang="cs-CZ" sz="1600" dirty="0">
                <a:solidFill>
                  <a:schemeClr val="bg1"/>
                </a:solidFill>
              </a:rPr>
              <a:t>spravovat = vlastnit (sbírka ve výpůjčce nesplňuje zásady specifických kritérií přijatelnosti)</a:t>
            </a:r>
          </a:p>
          <a:p>
            <a:pPr marL="285750" indent="-285750">
              <a:lnSpc>
                <a:spcPct val="114000"/>
              </a:lnSpc>
              <a:buFont typeface="Arial" panose="020B0604020202020204" pitchFamily="34" charset="0"/>
              <a:buChar char="•"/>
            </a:pPr>
            <a:r>
              <a:rPr lang="cs-CZ" sz="1600" dirty="0">
                <a:solidFill>
                  <a:schemeClr val="bg1"/>
                </a:solidFill>
                <a:cs typeface="Arial"/>
              </a:rPr>
              <a:t>oproti IROP 1 </a:t>
            </a:r>
            <a:r>
              <a:rPr lang="cs-CZ" sz="1600" u="sng" dirty="0">
                <a:solidFill>
                  <a:schemeClr val="bg1"/>
                </a:solidFill>
                <a:cs typeface="Arial"/>
              </a:rPr>
              <a:t>nebude</a:t>
            </a:r>
            <a:r>
              <a:rPr lang="cs-CZ" sz="1600" dirty="0">
                <a:solidFill>
                  <a:schemeClr val="bg1"/>
                </a:solidFill>
                <a:cs typeface="Arial"/>
              </a:rPr>
              <a:t> sledována návštěvnost za poslední 3 roky</a:t>
            </a:r>
          </a:p>
          <a:p>
            <a:pPr marL="285750" indent="-285750">
              <a:lnSpc>
                <a:spcPct val="114000"/>
              </a:lnSpc>
              <a:buFont typeface="Arial" panose="020B0604020202020204" pitchFamily="34" charset="0"/>
              <a:buChar char="•"/>
            </a:pPr>
            <a:r>
              <a:rPr lang="cs-CZ" sz="1600" i="1" dirty="0">
                <a:solidFill>
                  <a:schemeClr val="bg1"/>
                </a:solidFill>
                <a:cs typeface="Arial"/>
              </a:rPr>
              <a:t>(Zdroj inspirace výzva č. 21 a 76 IROP 1)</a:t>
            </a:r>
          </a:p>
          <a:p>
            <a:pPr>
              <a:lnSpc>
                <a:spcPts val="2900"/>
              </a:lnSpc>
            </a:pPr>
            <a:endParaRPr lang="cs-CZ" sz="1600" dirty="0">
              <a:solidFill>
                <a:schemeClr val="bg1"/>
              </a:solidFill>
              <a:cs typeface="Arial"/>
            </a:endParaRPr>
          </a:p>
        </p:txBody>
      </p:sp>
      <p:pic>
        <p:nvPicPr>
          <p:cNvPr id="2" name="Grafický objekt 1" descr="Scéna na hradě">
            <a:extLst>
              <a:ext uri="{FF2B5EF4-FFF2-40B4-BE49-F238E27FC236}">
                <a16:creationId xmlns:a16="http://schemas.microsoft.com/office/drawing/2014/main" id="{2DA8CF19-72B2-A3D1-FC11-4D7E36D41F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9084" y="1891860"/>
            <a:ext cx="390806" cy="390806"/>
          </a:xfrm>
          <a:prstGeom prst="rect">
            <a:avLst/>
          </a:prstGeom>
        </p:spPr>
      </p:pic>
      <p:pic>
        <p:nvPicPr>
          <p:cNvPr id="3" name="Grafický objekt 2" descr="Banka">
            <a:extLst>
              <a:ext uri="{FF2B5EF4-FFF2-40B4-BE49-F238E27FC236}">
                <a16:creationId xmlns:a16="http://schemas.microsoft.com/office/drawing/2014/main" id="{B921E64D-7BE0-C556-D4E6-7BBB0575B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9084" y="4190682"/>
            <a:ext cx="379791" cy="379791"/>
          </a:xfrm>
          <a:prstGeom prst="rect">
            <a:avLst/>
          </a:prstGeom>
        </p:spPr>
      </p:pic>
    </p:spTree>
    <p:extLst>
      <p:ext uri="{BB962C8B-B14F-4D97-AF65-F5344CB8AC3E}">
        <p14:creationId xmlns:p14="http://schemas.microsoft.com/office/powerpoint/2010/main" val="40529292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778974" y="2008938"/>
            <a:ext cx="8012179" cy="3437479"/>
          </a:xfrm>
          <a:prstGeom prst="rect">
            <a:avLst/>
          </a:prstGeom>
          <a:noFill/>
        </p:spPr>
        <p:txBody>
          <a:bodyPr wrap="square">
            <a:spAutoFit/>
          </a:bodyPr>
          <a:lstStyle/>
          <a:p>
            <a:pPr marL="214313" indent="-214313">
              <a:lnSpc>
                <a:spcPct val="114000"/>
              </a:lnSpc>
              <a:buFont typeface="Arial" panose="020B0604020202020204" pitchFamily="34" charset="0"/>
              <a:buChar char="•"/>
            </a:pPr>
            <a:r>
              <a:rPr lang="cs-CZ" sz="1600" dirty="0">
                <a:solidFill>
                  <a:schemeClr val="bg1"/>
                </a:solidFill>
              </a:rPr>
              <a:t>1. vyhlášenou výzvou ve SC 4.4 bude výzva v aktivitě „knihovny“</a:t>
            </a:r>
          </a:p>
          <a:p>
            <a:pPr marL="214313" indent="-214313">
              <a:lnSpc>
                <a:spcPct val="114000"/>
              </a:lnSpc>
              <a:buFont typeface="Arial" panose="020B0604020202020204" pitchFamily="34" charset="0"/>
              <a:buChar char="•"/>
            </a:pPr>
            <a:r>
              <a:rPr lang="cs-CZ" sz="1600" dirty="0">
                <a:solidFill>
                  <a:schemeClr val="bg1"/>
                </a:solidFill>
              </a:rPr>
              <a:t>ŘO IROP ve spolupráci s Národní knihovou připravilo na webových stránkách INFORMACE PRO KNIHOVNY </a:t>
            </a:r>
            <a:r>
              <a:rPr lang="cs-CZ" sz="1600" dirty="0">
                <a:solidFill>
                  <a:schemeClr val="bg1"/>
                </a:solidFill>
                <a:hlinkClick r:id="rId2">
                  <a:extLst>
                    <a:ext uri="{A12FA001-AC4F-418D-AE19-62706E023703}">
                      <ahyp:hlinkClr xmlns:ahyp="http://schemas.microsoft.com/office/drawing/2018/hyperlinkcolor" val="tx"/>
                    </a:ext>
                  </a:extLst>
                </a:hlinkClick>
              </a:rPr>
              <a:t>https://ipk.nkp.cz/programy-podpory/irop-2021-2027 sekci IROP 2021-2027</a:t>
            </a:r>
            <a:r>
              <a:rPr lang="cs-CZ" sz="1600" dirty="0">
                <a:solidFill>
                  <a:schemeClr val="bg1"/>
                </a:solidFill>
              </a:rPr>
              <a:t>, orientační přehled seznamů podporovaných knihoven.</a:t>
            </a:r>
          </a:p>
          <a:p>
            <a:pPr marL="214313" indent="-214313">
              <a:lnSpc>
                <a:spcPct val="114000"/>
              </a:lnSpc>
              <a:buFont typeface="Arial" panose="020B0604020202020204" pitchFamily="34" charset="0"/>
              <a:buChar char="•"/>
            </a:pPr>
            <a:r>
              <a:rPr lang="cs-CZ" sz="1600" dirty="0">
                <a:solidFill>
                  <a:schemeClr val="bg1"/>
                </a:solidFill>
              </a:rPr>
              <a:t>Pokud bude knihovna současně památkou, může si žadatel zvolit aktivitu  „památky“ nebo „knihovny“  </a:t>
            </a:r>
          </a:p>
          <a:p>
            <a:pPr marL="214313" indent="-214313">
              <a:lnSpc>
                <a:spcPct val="114000"/>
              </a:lnSpc>
              <a:buFont typeface="Arial" panose="020B0604020202020204" pitchFamily="34" charset="0"/>
              <a:buChar char="•"/>
            </a:pPr>
            <a:r>
              <a:rPr lang="cs-CZ" sz="1600" dirty="0">
                <a:solidFill>
                  <a:schemeClr val="bg1"/>
                </a:solidFill>
              </a:rPr>
              <a:t>Výstupy projektu v aktivitě „knihovny“ musí být bezbariérové (jedná se o budovy občanské vybavenosti)</a:t>
            </a:r>
          </a:p>
          <a:p>
            <a:pPr marL="214313" indent="-214313">
              <a:lnSpc>
                <a:spcPct val="114000"/>
              </a:lnSpc>
              <a:buFont typeface="Arial" panose="020B0604020202020204" pitchFamily="34" charset="0"/>
              <a:buChar char="•"/>
            </a:pPr>
            <a:r>
              <a:rPr lang="cs-CZ" sz="1600" dirty="0">
                <a:solidFill>
                  <a:schemeClr val="bg1"/>
                </a:solidFill>
              </a:rPr>
              <a:t>V případě realizace projektu, kde budou součástí opatření ke snížení energetické spotřeby, mohou být výdaje na tato opatření zařazeny mezi způsobilé (opatření nebude povinné) </a:t>
            </a:r>
          </a:p>
          <a:p>
            <a:pPr marL="214313" indent="-214313">
              <a:lnSpc>
                <a:spcPct val="114000"/>
              </a:lnSpc>
              <a:buFont typeface="Arial" panose="020B0604020202020204" pitchFamily="34" charset="0"/>
              <a:buChar char="•"/>
            </a:pPr>
            <a:r>
              <a:rPr lang="cs-CZ" sz="1600" i="1" dirty="0">
                <a:solidFill>
                  <a:schemeClr val="bg1"/>
                </a:solidFill>
                <a:cs typeface="Arial"/>
              </a:rPr>
              <a:t>(Zdroj inspirace výzva č. 25 z IROP 1)</a:t>
            </a:r>
            <a:endParaRPr lang="cs-CZ" sz="1600" dirty="0">
              <a:solidFill>
                <a:schemeClr val="bg1"/>
              </a:solidFill>
            </a:endParaRPr>
          </a:p>
        </p:txBody>
      </p:sp>
      <p:pic>
        <p:nvPicPr>
          <p:cNvPr id="2" name="Grafický objekt 1" descr="Knihy">
            <a:extLst>
              <a:ext uri="{FF2B5EF4-FFF2-40B4-BE49-F238E27FC236}">
                <a16:creationId xmlns:a16="http://schemas.microsoft.com/office/drawing/2014/main" id="{FA0C063C-5E6F-10D2-CE65-EF2089E62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2847" y="2008938"/>
            <a:ext cx="379791" cy="379791"/>
          </a:xfrm>
          <a:prstGeom prst="rect">
            <a:avLst/>
          </a:prstGeom>
        </p:spPr>
      </p:pic>
    </p:spTree>
    <p:extLst>
      <p:ext uri="{BB962C8B-B14F-4D97-AF65-F5344CB8AC3E}">
        <p14:creationId xmlns:p14="http://schemas.microsoft.com/office/powerpoint/2010/main" val="8248423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463097" y="47429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a:solidFill>
                  <a:schemeClr val="bg1"/>
                </a:solidFill>
                <a:latin typeface="Arial"/>
                <a:cs typeface="Arial"/>
                <a:sym typeface="Arial"/>
              </a:rPr>
              <a:t>Aktuální stav přípravy SC</a:t>
            </a:r>
            <a:endParaRPr lang="cs-CZ" sz="2000" kern="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780104" y="2005970"/>
            <a:ext cx="7821700" cy="2592313"/>
          </a:xfrm>
          <a:prstGeom prst="rect">
            <a:avLst/>
          </a:prstGeom>
          <a:noFill/>
        </p:spPr>
        <p:txBody>
          <a:bodyPr wrap="square" lIns="91440" tIns="45720" rIns="91440" bIns="45720" anchor="t">
            <a:spAutoFit/>
          </a:bodyPr>
          <a:lstStyle/>
          <a:p>
            <a:pPr marL="213995" indent="-213995">
              <a:lnSpc>
                <a:spcPct val="114000"/>
              </a:lnSpc>
              <a:buFont typeface="Arial" panose="020B0604020202020204" pitchFamily="34" charset="0"/>
              <a:buChar char="•"/>
            </a:pPr>
            <a:endParaRPr lang="cs-CZ" dirty="0">
              <a:solidFill>
                <a:schemeClr val="bg1"/>
              </a:solidFill>
            </a:endParaRPr>
          </a:p>
          <a:p>
            <a:pPr marL="213995" indent="-213995">
              <a:lnSpc>
                <a:spcPct val="114000"/>
              </a:lnSpc>
              <a:buFont typeface="Arial" panose="020B0604020202020204" pitchFamily="34" charset="0"/>
              <a:buChar char="•"/>
            </a:pPr>
            <a:r>
              <a:rPr lang="cs-CZ" dirty="0">
                <a:solidFill>
                  <a:schemeClr val="bg1"/>
                </a:solidFill>
              </a:rPr>
              <a:t>Aktivita „cestovní ruch“ – podporovány budou komplexní projekty zaměřené alespoň na 2 oblasti (např. záchytné parkoviště + odpočivadlo)</a:t>
            </a:r>
          </a:p>
          <a:p>
            <a:pPr marL="213995" indent="-213995">
              <a:lnSpc>
                <a:spcPct val="114000"/>
              </a:lnSpc>
              <a:buFont typeface="Arial" panose="020B0604020202020204" pitchFamily="34" charset="0"/>
              <a:buChar char="•"/>
            </a:pPr>
            <a:r>
              <a:rPr lang="cs-CZ" dirty="0">
                <a:solidFill>
                  <a:schemeClr val="bg1"/>
                </a:solidFill>
              </a:rPr>
              <a:t>ve zvláště chráněných územích budou podporovány pouze doplňkově zaměřené projekty (příklad: turistická stezka s odpočívadlem, která vede skrz takové území), do žádosti o podporu bude požadováno souhlasné vyjádření Agentury ochrany přírody a krajiny</a:t>
            </a:r>
            <a:endParaRPr lang="cs-CZ" dirty="0">
              <a:solidFill>
                <a:schemeClr val="bg1"/>
              </a:solidFill>
              <a:cs typeface="Arial"/>
            </a:endParaRPr>
          </a:p>
          <a:p>
            <a:pPr marL="213995" indent="-213995">
              <a:lnSpc>
                <a:spcPct val="114000"/>
              </a:lnSpc>
              <a:buFont typeface="Arial" panose="020B0604020202020204" pitchFamily="34" charset="0"/>
              <a:buChar char="•"/>
            </a:pPr>
            <a:r>
              <a:rPr lang="cs-CZ" dirty="0">
                <a:solidFill>
                  <a:schemeClr val="bg1"/>
                </a:solidFill>
                <a:cs typeface="Arial"/>
              </a:rPr>
              <a:t>Individuální projekty i projekty v ITI</a:t>
            </a:r>
          </a:p>
        </p:txBody>
      </p:sp>
      <p:pic>
        <p:nvPicPr>
          <p:cNvPr id="9" name="Grafický objekt 8" descr="Túra">
            <a:extLst>
              <a:ext uri="{FF2B5EF4-FFF2-40B4-BE49-F238E27FC236}">
                <a16:creationId xmlns:a16="http://schemas.microsoft.com/office/drawing/2014/main" id="{381ADEAF-4E68-E870-9263-D527D3E859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1349" y="2322922"/>
            <a:ext cx="388755" cy="388755"/>
          </a:xfrm>
          <a:prstGeom prst="rect">
            <a:avLst/>
          </a:prstGeom>
        </p:spPr>
      </p:pic>
    </p:spTree>
    <p:extLst>
      <p:ext uri="{BB962C8B-B14F-4D97-AF65-F5344CB8AC3E}">
        <p14:creationId xmlns:p14="http://schemas.microsoft.com/office/powerpoint/2010/main" val="15591138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25355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5.1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a:solidFill>
                <a:schemeClr val="bg1"/>
              </a:solidFill>
            </a:endParaRPr>
          </a:p>
        </p:txBody>
      </p:sp>
    </p:spTree>
    <p:extLst>
      <p:ext uri="{BB962C8B-B14F-4D97-AF65-F5344CB8AC3E}">
        <p14:creationId xmlns:p14="http://schemas.microsoft.com/office/powerpoint/2010/main" val="26896037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488165" y="320477"/>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563659"/>
            <a:ext cx="817828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1928021"/>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403" y="2314761"/>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838" y="278392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36907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8396" y="44129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4350" y="478009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143081"/>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72076" y="5535390"/>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5349" y="585960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2260" y="1549790"/>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a:solidFill>
                  <a:schemeClr val="bg1"/>
                </a:solidFill>
                <a:latin typeface="Arial"/>
                <a:cs typeface="Arial"/>
                <a:sym typeface="Arial"/>
              </a:rPr>
              <a:t>Klíčové parametry</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6.1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a:solidFill>
                <a:schemeClr val="bg1"/>
              </a:solidFill>
            </a:endParaRPr>
          </a:p>
        </p:txBody>
      </p:sp>
    </p:spTree>
    <p:extLst>
      <p:ext uri="{BB962C8B-B14F-4D97-AF65-F5344CB8AC3E}">
        <p14:creationId xmlns:p14="http://schemas.microsoft.com/office/powerpoint/2010/main" val="2284904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a:solidFill>
                  <a:schemeClr val="bg1"/>
                </a:solidFill>
                <a:latin typeface="Arial" panose="020B0604020202020204" pitchFamily="34" charset="0"/>
                <a:cs typeface="Arial" panose="020B0604020202020204" pitchFamily="34" charset="0"/>
              </a:rPr>
              <a:t>Metodické změny </a:t>
            </a:r>
          </a:p>
          <a:p>
            <a:pPr algn="ctr"/>
            <a:r>
              <a:rPr lang="cs-CZ" sz="5000">
                <a:solidFill>
                  <a:schemeClr val="bg1"/>
                </a:solidFill>
                <a:latin typeface="Arial" panose="020B0604020202020204" pitchFamily="34" charset="0"/>
                <a:cs typeface="Arial" panose="020B0604020202020204" pitchFamily="34" charset="0"/>
              </a:rPr>
              <a:t>v IROP 2021 - 2027</a:t>
            </a:r>
            <a:endParaRPr lang="cs-CZ">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a:solidFill>
                  <a:schemeClr val="bg1"/>
                </a:solidFill>
                <a:latin typeface="Arial" panose="020B0604020202020204" pitchFamily="34" charset="0"/>
                <a:cs typeface="Arial" panose="020B0604020202020204" pitchFamily="34" charset="0"/>
              </a:rPr>
              <a:t>Ing. Lenka Fodorová, ředitelka ÚO IROP Pardubického kraje</a:t>
            </a:r>
          </a:p>
          <a:p>
            <a:endParaRPr lang="en-US"/>
          </a:p>
        </p:txBody>
      </p:sp>
    </p:spTree>
    <p:extLst>
      <p:ext uri="{BB962C8B-B14F-4D97-AF65-F5344CB8AC3E}">
        <p14:creationId xmlns:p14="http://schemas.microsoft.com/office/powerpoint/2010/main" val="3893204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a:ln>
                  <a:noFill/>
                </a:ln>
                <a:solidFill>
                  <a:schemeClr val="bg1"/>
                </a:solidFill>
                <a:effectLst/>
                <a:uLnTx/>
                <a:uFillTx/>
                <a:latin typeface="Arial"/>
                <a:cs typeface="Arial"/>
                <a:sym typeface="Arial"/>
              </a:rPr>
            </a:br>
            <a:r>
              <a:rPr kumimoji="0" lang="pt-BR"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dirty="0">
                <a:solidFill>
                  <a:schemeClr val="bg1"/>
                </a:solidFill>
              </a:rPr>
              <a:t>Nízkoemisní a bezemisní vozidla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Vodíkové autobusy pro MHD</a:t>
            </a:r>
          </a:p>
          <a:p>
            <a:pPr marL="0" lvl="0" indent="0">
              <a:lnSpc>
                <a:spcPct val="150000"/>
              </a:lnSpc>
              <a:buNone/>
            </a:pPr>
            <a:r>
              <a:rPr lang="cs-CZ" sz="1600" b="1" dirty="0">
                <a:solidFill>
                  <a:schemeClr val="bg1"/>
                </a:solidFill>
              </a:rPr>
              <a:t>Plnící a dobíjecí stanice pro veřejnou dopravu </a:t>
            </a:r>
          </a:p>
          <a:p>
            <a:pPr marL="0" lvl="0" indent="0">
              <a:lnSpc>
                <a:spcPct val="150000"/>
              </a:lnSpc>
              <a:buNone/>
            </a:pPr>
            <a:r>
              <a:rPr lang="cs-CZ" sz="1600" b="1" dirty="0">
                <a:solidFill>
                  <a:schemeClr val="bg1"/>
                </a:solidFill>
              </a:rPr>
              <a:t>Telematika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Platební terminály pro platbu kartou v MHD</a:t>
            </a:r>
          </a:p>
          <a:p>
            <a:pPr marL="0" lvl="0" indent="0">
              <a:lnSpc>
                <a:spcPct val="150000"/>
              </a:lnSpc>
              <a:buNone/>
            </a:pPr>
            <a:r>
              <a:rPr lang="cs-CZ" sz="1600" b="1" dirty="0">
                <a:solidFill>
                  <a:schemeClr val="bg1"/>
                </a:solidFill>
              </a:rPr>
              <a:t>Multimodální osobní doprava ve městech a obcích (přestupní terminály)</a:t>
            </a:r>
          </a:p>
          <a:p>
            <a:pPr marL="0" lvl="0" indent="0">
              <a:lnSpc>
                <a:spcPct val="150000"/>
              </a:lnSpc>
              <a:buNone/>
            </a:pPr>
            <a:r>
              <a:rPr lang="cs-CZ" sz="1600" b="1" dirty="0">
                <a:solidFill>
                  <a:schemeClr val="bg1"/>
                </a:solidFill>
              </a:rPr>
              <a:t>Infrastruktura pro bezpečnou nemotorovou dopravu</a:t>
            </a:r>
            <a:endParaRPr lang="cs-CZ" sz="1400" dirty="0">
              <a:solidFill>
                <a:schemeClr val="bg1"/>
              </a:solidFill>
            </a:endParaRPr>
          </a:p>
          <a:p>
            <a:pPr marL="13335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Přestavba nehodové křižovatky s bezpečnými koridory</a:t>
            </a:r>
            <a:br>
              <a:rPr lang="cs-CZ" sz="1600" dirty="0">
                <a:solidFill>
                  <a:schemeClr val="bg1"/>
                </a:solidFill>
              </a:rPr>
            </a:br>
            <a:r>
              <a:rPr lang="cs-CZ" sz="1600" dirty="0">
                <a:solidFill>
                  <a:schemeClr val="bg1"/>
                </a:solidFill>
              </a:rPr>
              <a:t>	             pro pěší a cyklisty</a:t>
            </a:r>
          </a:p>
          <a:p>
            <a:pPr marL="0" indent="0">
              <a:lnSpc>
                <a:spcPct val="150000"/>
              </a:lnSpc>
              <a:buNone/>
            </a:pPr>
            <a:r>
              <a:rPr lang="cs-CZ" sz="1600" b="1" dirty="0">
                <a:solidFill>
                  <a:schemeClr val="bg1"/>
                </a:solidFill>
              </a:rPr>
              <a:t>Infrastruktura pro cyklistickou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308324"/>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kumimoji="0" lang="cs-CZ" sz="2400" b="0" i="0" u="sng" strike="noStrike" kern="0" cap="none" spc="0" normalizeH="0" baseline="0" noProof="0" dirty="0">
                <a:ln>
                  <a:noFill/>
                </a:ln>
                <a:solidFill>
                  <a:schemeClr val="bg1"/>
                </a:solidFill>
                <a:effectLst/>
                <a:uLnTx/>
                <a:uFillTx/>
                <a:latin typeface="Arial"/>
                <a:cs typeface="Arial"/>
                <a:sym typeface="Arial"/>
              </a:rPr>
              <a:t>Klíčové parametry</a:t>
            </a:r>
          </a:p>
          <a:p>
            <a:pPr algn="ctr" defTabSz="914400">
              <a:buClr>
                <a:srgbClr val="000000"/>
              </a:buClr>
              <a:buFont typeface="Arial"/>
              <a:buNone/>
            </a:pP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3960058"/>
          </a:xfrm>
          <a:prstGeom prst="rect">
            <a:avLst/>
          </a:prstGeom>
          <a:noFill/>
        </p:spPr>
        <p:txBody>
          <a:bodyPr wrap="square" lIns="91440" tIns="45720" rIns="91440" bIns="45720" anchor="t">
            <a:spAutoFit/>
          </a:bodyPr>
          <a:lstStyle/>
          <a:p>
            <a:pPr marL="457200" marR="0" lvl="0" indent="-323850" algn="just" defTabSz="914400" rtl="0" eaLnBrk="1" fontAlgn="auto" latinLnBrk="0" hangingPunct="1">
              <a:spcBef>
                <a:spcPts val="1000"/>
              </a:spcBef>
              <a:spcAft>
                <a:spcPts val="0"/>
              </a:spcAft>
              <a:buClr>
                <a:schemeClr val="bg1"/>
              </a:buClr>
              <a:buSzPts val="1500"/>
              <a:buFont typeface="Arial"/>
              <a:buChar char="•"/>
              <a:tabLst/>
              <a:defRPr/>
            </a:pP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just" defTabSz="914400" rtl="0" eaLnBrk="1" fontAlgn="auto" latinLnBrk="0" hangingPunct="1">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v obci nad 40 tisíc obyvatel = soulad s Plánem udržitelné městské mobility</a:t>
            </a:r>
            <a:endParaRPr lang="cs-CZ" sz="1600" b="0" i="0" u="none" strike="noStrike" kern="0" cap="none" spc="0" normalizeH="0" baseline="0" noProof="0" dirty="0">
              <a:ln>
                <a:noFill/>
              </a:ln>
              <a:solidFill>
                <a:schemeClr val="bg1"/>
              </a:solidFill>
              <a:effectLst/>
              <a:uLnTx/>
              <a:uFillTx/>
              <a:latin typeface="Arial"/>
              <a:cs typeface="Arial"/>
            </a:endParaRPr>
          </a:p>
          <a:p>
            <a:pPr marL="457200" marR="0" lvl="0" indent="-323850" algn="just" defTabSz="914400" rtl="0" eaLnBrk="1" fontAlgn="auto" latinLnBrk="0" hangingPunct="1">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v obci do 40 tisíc obyvatel = </a:t>
            </a:r>
            <a:r>
              <a:rPr lang="cs-CZ" sz="1600" kern="0" dirty="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lang="cs-CZ" sz="1600" b="0" i="0" u="none" strike="noStrike" kern="0" cap="none" spc="0" normalizeH="0" baseline="0" noProof="0" dirty="0">
              <a:ln>
                <a:noFill/>
              </a:ln>
              <a:solidFill>
                <a:schemeClr val="bg1"/>
              </a:solidFill>
              <a:effectLst/>
              <a:uLnTx/>
              <a:uFillTx/>
              <a:latin typeface="Arial"/>
              <a:cs typeface="Arial"/>
            </a:endParaRPr>
          </a:p>
          <a:p>
            <a:pPr marL="457200" marR="0" lvl="0" indent="-323850" algn="just" defTabSz="914400" rtl="0" eaLnBrk="1" fontAlgn="auto" latinLnBrk="0" hangingPunct="1">
              <a:spcBef>
                <a:spcPts val="1200"/>
              </a:spcBef>
              <a:spcAft>
                <a:spcPts val="0"/>
              </a:spcAft>
              <a:buClr>
                <a:schemeClr val="bg1"/>
              </a:buClr>
              <a:buSzPts val="1500"/>
              <a:buFont typeface="Arial"/>
              <a:buChar char="•"/>
              <a:tabLst/>
              <a:defRPr/>
            </a:pPr>
            <a:r>
              <a:rPr lang="cs-CZ" sz="1600" kern="0" dirty="0">
                <a:solidFill>
                  <a:schemeClr val="bg1"/>
                </a:solidFill>
                <a:latin typeface="Arial"/>
                <a:cs typeface="Arial"/>
              </a:rPr>
              <a:t>Projekt musí být realizován v městské oblasti nebo musí zajišťovat obsluhu a dostupnost do jejího zázemí udržitelnými druhy dopravy</a:t>
            </a:r>
            <a:endParaRPr lang="cs-CZ" sz="1600" b="1" dirty="0">
              <a:solidFill>
                <a:schemeClr val="bg1"/>
              </a:solidFill>
              <a:effectLst/>
              <a:latin typeface="Arial"/>
              <a:ea typeface="Times New Roman" panose="02020603050405020304" pitchFamily="18" charset="0"/>
              <a:cs typeface="Arial"/>
            </a:endParaRPr>
          </a:p>
          <a:p>
            <a:pPr marL="457200" indent="-323850" algn="just" defTabSz="914400">
              <a:spcBef>
                <a:spcPts val="1000"/>
              </a:spcBef>
              <a:buClr>
                <a:schemeClr val="bg1"/>
              </a:buClr>
              <a:buSzPts val="1500"/>
              <a:buFont typeface="Arial"/>
              <a:buChar char="•"/>
              <a:defRPr/>
            </a:pPr>
            <a:r>
              <a:rPr lang="cs-CZ" sz="1600" kern="0" dirty="0">
                <a:solidFill>
                  <a:schemeClr val="bg1"/>
                </a:solidFill>
                <a:latin typeface="Arial"/>
                <a:cs typeface="Arial"/>
                <a:sym typeface="Arial"/>
              </a:rPr>
              <a:t>Dokumentace k prověřování z hlediska klimatického posouzení; u stavebních projektů plán přípravy stavebního a demoličního odpadu </a:t>
            </a:r>
            <a:r>
              <a:rPr lang="cs-CZ" sz="1600" kern="0" dirty="0">
                <a:solidFill>
                  <a:schemeClr val="bg1"/>
                </a:solidFill>
                <a:cs typeface="Arial"/>
                <a:sym typeface="Arial"/>
              </a:rPr>
              <a:t>(70 %) k </a:t>
            </a:r>
            <a:r>
              <a:rPr lang="cs-CZ" sz="1600" kern="0" dirty="0">
                <a:solidFill>
                  <a:schemeClr val="bg1"/>
                </a:solidFill>
                <a:latin typeface="Arial"/>
                <a:cs typeface="Arial"/>
                <a:sym typeface="Arial"/>
              </a:rPr>
              <a:t>opětovnému použití </a:t>
            </a:r>
            <a:endParaRPr lang="cs-CZ" sz="1600" kern="0" dirty="0">
              <a:solidFill>
                <a:schemeClr val="bg1"/>
              </a:solidFill>
              <a:latin typeface="Arial"/>
              <a:cs typeface="Arial"/>
            </a:endParaRPr>
          </a:p>
          <a:p>
            <a:pPr marL="457200" indent="-323850" algn="just" defTabSz="914400">
              <a:spcBef>
                <a:spcPts val="1000"/>
              </a:spcBef>
              <a:buClr>
                <a:schemeClr val="bg1"/>
              </a:buClr>
              <a:buSzPts val="1500"/>
              <a:buFont typeface="Arial"/>
              <a:buChar char="•"/>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Významné využití ITI napříč aktivitami; u </a:t>
            </a:r>
            <a:r>
              <a:rPr lang="cs-CZ" sz="1600" kern="0" dirty="0">
                <a:solidFill>
                  <a:schemeClr val="bg1"/>
                </a:solidFill>
                <a:latin typeface="Arial"/>
                <a:cs typeface="Arial"/>
                <a:sym typeface="Arial"/>
              </a:rPr>
              <a:t>CLLD - aktivity Infrastruktura pro bezpečnou nemotorovou dopravu a Infrastruktura pro </a:t>
            </a:r>
            <a:r>
              <a:rPr lang="cs-CZ" sz="1600" kern="0" dirty="0" err="1">
                <a:solidFill>
                  <a:schemeClr val="bg1"/>
                </a:solidFill>
                <a:latin typeface="Arial"/>
                <a:cs typeface="Arial"/>
                <a:sym typeface="Arial"/>
              </a:rPr>
              <a:t>cyklodopravu</a:t>
            </a:r>
            <a:r>
              <a:rPr lang="cs-CZ" sz="1600" kern="0" dirty="0">
                <a:solidFill>
                  <a:schemeClr val="bg1"/>
                </a:solidFill>
                <a:latin typeface="Arial"/>
                <a:cs typeface="Arial"/>
                <a:sym typeface="Arial"/>
              </a:rPr>
              <a:t> (mírnější podmínky)</a:t>
            </a:r>
            <a:endParaRPr lang="cs-CZ" sz="1600" kern="0" dirty="0">
              <a:solidFill>
                <a:schemeClr val="bg1"/>
              </a:solidFill>
              <a:latin typeface="Arial"/>
              <a:cs typeface="Arial"/>
            </a:endParaRPr>
          </a:p>
        </p:txBody>
      </p:sp>
    </p:spTree>
    <p:extLst>
      <p:ext uri="{BB962C8B-B14F-4D97-AF65-F5344CB8AC3E}">
        <p14:creationId xmlns:p14="http://schemas.microsoft.com/office/powerpoint/2010/main" val="11406506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4360168"/>
          </a:xfrm>
          <a:prstGeom prst="rect">
            <a:avLst/>
          </a:prstGeom>
          <a:noFill/>
        </p:spPr>
        <p:txBody>
          <a:bodyPr wrap="square">
            <a:spAutoFit/>
          </a:bodyPr>
          <a:lstStyle/>
          <a:p>
            <a:pPr marL="457200" marR="0" lvl="0" indent="-323850" algn="just" defTabSz="914400" rtl="0" eaLnBrk="1" fontAlgn="auto" latinLnBrk="0" hangingPunct="1">
              <a:spcBef>
                <a:spcPts val="1000"/>
              </a:spcBef>
              <a:spcAft>
                <a:spcPts val="0"/>
              </a:spcAft>
              <a:buClr>
                <a:schemeClr val="bg1"/>
              </a:buClr>
              <a:buSzPts val="1500"/>
              <a:buFont typeface="Arial"/>
              <a:buChar char="•"/>
              <a:tabLst/>
              <a:defRPr/>
            </a:pPr>
            <a:r>
              <a:rPr kumimoji="0" lang="cs-CZ" b="1" i="0" u="sng" strike="noStrike" kern="0" cap="none" spc="0" normalizeH="0" baseline="0" noProof="0" dirty="0">
                <a:ln>
                  <a:noFill/>
                </a:ln>
                <a:solidFill>
                  <a:schemeClr val="bg1"/>
                </a:solidFill>
                <a:effectLst/>
                <a:uLnTx/>
                <a:uFillTx/>
                <a:latin typeface="Arial"/>
                <a:cs typeface="Arial"/>
                <a:sym typeface="Arial"/>
              </a:rPr>
              <a:t>Bezpečnost dopravy</a:t>
            </a:r>
          </a:p>
          <a:p>
            <a:pPr marL="133350" marR="0" lvl="0" algn="just" defTabSz="914400" rtl="0" eaLnBrk="1" fontAlgn="auto" latinLnBrk="0" hangingPunct="1">
              <a:spcBef>
                <a:spcPts val="1000"/>
              </a:spcBef>
              <a:spcAft>
                <a:spcPts val="0"/>
              </a:spcAft>
              <a:buClr>
                <a:schemeClr val="bg1"/>
              </a:buClr>
              <a:buSzPts val="1500"/>
              <a:tabLst/>
              <a:defRPr/>
            </a:pPr>
            <a:endParaRPr kumimoji="0" lang="cs-CZ" b="1" i="0" u="sng" strike="noStrike" kern="0" cap="none" spc="0" normalizeH="0" baseline="0" noProof="0" dirty="0">
              <a:ln>
                <a:noFill/>
              </a:ln>
              <a:solidFill>
                <a:schemeClr val="bg1"/>
              </a:solidFill>
              <a:effectLst/>
              <a:uLnTx/>
              <a:uFillTx/>
              <a:latin typeface="Arial"/>
              <a:cs typeface="Arial"/>
              <a:sym typeface="Arial"/>
            </a:endParaRPr>
          </a:p>
          <a:p>
            <a:pPr marL="876300" lvl="1" indent="-285750" defTabSz="914400">
              <a:spcBef>
                <a:spcPts val="1000"/>
              </a:spcBef>
              <a:buClr>
                <a:schemeClr val="bg1"/>
              </a:buClr>
              <a:buSzPts val="1500"/>
              <a:buFont typeface="Courier New" panose="02070309020205020404" pitchFamily="49" charset="0"/>
              <a:buChar char="o"/>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vazba na komunikaci s vysokou intenzitou dopravy </a:t>
            </a:r>
            <a:br>
              <a:rPr kumimoji="0" lang="cs-CZ" sz="1600" b="0" i="0" u="none" strike="noStrike" kern="0" cap="none" spc="0" normalizeH="0" baseline="0" noProof="0" dirty="0">
                <a:ln>
                  <a:noFill/>
                </a:ln>
                <a:solidFill>
                  <a:schemeClr val="bg1"/>
                </a:solidFill>
                <a:effectLst/>
                <a:uLnTx/>
                <a:uFillTx/>
                <a:latin typeface="Arial"/>
                <a:cs typeface="Arial"/>
                <a:sym typeface="Arial"/>
              </a:rPr>
            </a:br>
            <a:r>
              <a:rPr kumimoji="0" lang="cs-CZ" sz="1600" b="0" i="0" u="none" strike="noStrike" kern="0" cap="none" spc="0" normalizeH="0" baseline="0" noProof="0" dirty="0">
                <a:ln>
                  <a:noFill/>
                </a:ln>
                <a:solidFill>
                  <a:schemeClr val="bg1"/>
                </a:solidFill>
                <a:effectLst/>
                <a:uLnTx/>
                <a:uFillTx/>
                <a:latin typeface="Arial"/>
                <a:cs typeface="Arial"/>
                <a:sym typeface="Arial"/>
              </a:rPr>
              <a:t>(1000 vozidel/den)</a:t>
            </a:r>
          </a:p>
          <a:p>
            <a:pPr marL="876300" lvl="1" indent="-285750" defTabSz="914400">
              <a:spcBef>
                <a:spcPts val="1000"/>
              </a:spcBef>
              <a:buClr>
                <a:schemeClr val="bg1"/>
              </a:buClr>
              <a:buSzPts val="1500"/>
              <a:buFont typeface="Courier New" panose="02070309020205020404" pitchFamily="49" charset="0"/>
              <a:buChar char="o"/>
              <a:defRPr/>
            </a:pPr>
            <a:r>
              <a:rPr lang="cs-CZ" sz="1600" kern="0" dirty="0">
                <a:solidFill>
                  <a:schemeClr val="bg1"/>
                </a:solidFill>
                <a:latin typeface="Arial"/>
                <a:cs typeface="Arial"/>
                <a:sym typeface="Arial"/>
              </a:rPr>
              <a:t>	</a:t>
            </a:r>
            <a:r>
              <a:rPr kumimoji="0" lang="cs-CZ" sz="1600" b="0" i="0" u="none" strike="noStrike" kern="0" cap="none" spc="0" normalizeH="0" baseline="0" noProof="0" dirty="0">
                <a:ln>
                  <a:noFill/>
                </a:ln>
                <a:solidFill>
                  <a:schemeClr val="bg1"/>
                </a:solidFill>
                <a:effectLst/>
                <a:uLnTx/>
                <a:uFillTx/>
                <a:latin typeface="Arial"/>
                <a:cs typeface="Arial"/>
                <a:sym typeface="Arial"/>
              </a:rPr>
              <a:t>v nebezpečných lokalitách (na základě provedené bezpečnostní inspekce pozemních komunikací)</a:t>
            </a:r>
          </a:p>
          <a:p>
            <a:pPr marL="133350" marR="0" lvl="0" algn="just" defTabSz="914400" rtl="0" eaLnBrk="1" fontAlgn="auto" latinLnBrk="0" hangingPunct="1">
              <a:spcBef>
                <a:spcPts val="1000"/>
              </a:spcBef>
              <a:spcAft>
                <a:spcPts val="0"/>
              </a:spcAft>
              <a:buClr>
                <a:schemeClr val="bg1"/>
              </a:buClr>
              <a:buSzPts val="1500"/>
              <a:tabLst/>
              <a:defRPr/>
            </a:pP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a:p>
            <a:pPr marL="468000" marR="0" lvl="0" algn="just" defTabSz="914400" rtl="0" eaLnBrk="1" fontAlgn="auto" latinLnBrk="0" hangingPunct="1">
              <a:spcAft>
                <a:spcPts val="0"/>
              </a:spcAft>
              <a:buClr>
                <a:schemeClr val="bg1"/>
              </a:buClr>
              <a:buSzPts val="1500"/>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hlinkClick r:id="rId2">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a:p>
            <a:pPr marL="468000" marR="0" lvl="0" algn="just" defTabSz="914400" rtl="0" eaLnBrk="1" fontAlgn="auto" latinLnBrk="0" hangingPunct="1">
              <a:spcAft>
                <a:spcPts val="0"/>
              </a:spcAft>
              <a:buClr>
                <a:schemeClr val="bg1"/>
              </a:buClr>
              <a:buSzPts val="1500"/>
              <a:tabLst/>
              <a:defRPr/>
            </a:pP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a:p>
            <a:pPr marL="468000" marR="0" lvl="0" algn="just" defTabSz="914400" rtl="0" eaLnBrk="1" fontAlgn="auto" latinLnBrk="0" hangingPunct="1">
              <a:spcAft>
                <a:spcPts val="0"/>
              </a:spcAft>
              <a:buClr>
                <a:schemeClr val="bg1"/>
              </a:buClr>
              <a:buSzPts val="1500"/>
              <a:tabLst/>
              <a:defRPr/>
            </a:pPr>
            <a:endParaRPr lang="cs-CZ" sz="1600" kern="0">
              <a:solidFill>
                <a:schemeClr val="bg1"/>
              </a:solidFill>
              <a:latin typeface="Arial"/>
              <a:cs typeface="Arial"/>
              <a:sym typeface="Arial"/>
            </a:endParaRPr>
          </a:p>
          <a:p>
            <a:pPr marL="468000" marR="0" lvl="0" algn="just" defTabSz="914400" rtl="0" eaLnBrk="1" fontAlgn="auto" latinLnBrk="0" hangingPunct="1">
              <a:spcAft>
                <a:spcPts val="0"/>
              </a:spcAft>
              <a:buClr>
                <a:schemeClr val="bg1"/>
              </a:buClr>
              <a:buSzPts val="1500"/>
              <a:tabLst/>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a:p>
            <a:pPr marL="468000" marR="0" lvl="0" algn="just" defTabSz="914400" rtl="0" eaLnBrk="1" fontAlgn="auto" latinLnBrk="0" hangingPunct="1">
              <a:spcAft>
                <a:spcPts val="0"/>
              </a:spcAft>
              <a:buClr>
                <a:schemeClr val="bg1"/>
              </a:buClr>
              <a:buSzPts val="1500"/>
              <a:tabLst/>
              <a:defRPr/>
            </a:pPr>
            <a:endParaRPr lang="cs-CZ" sz="1600" kern="0">
              <a:solidFill>
                <a:schemeClr val="bg1"/>
              </a:solidFill>
              <a:latin typeface="Arial"/>
              <a:cs typeface="Arial"/>
              <a:sym typeface="Arial"/>
            </a:endParaRPr>
          </a:p>
          <a:p>
            <a:pPr marL="468000" algn="just" defTabSz="914400">
              <a:buClr>
                <a:schemeClr val="bg1"/>
              </a:buClr>
              <a:buSzPts val="1500"/>
              <a:defRPr/>
            </a:pPr>
            <a:r>
              <a:rPr lang="cs-CZ" sz="1600" i="1">
                <a:solidFill>
                  <a:schemeClr val="bg1"/>
                </a:solidFill>
              </a:rPr>
              <a:t>Zdroj inspirace: výzva č. 18 IROP</a:t>
            </a:r>
          </a:p>
          <a:p>
            <a:pPr marL="468000" marR="0" lvl="0" algn="just" defTabSz="914400" rtl="0" eaLnBrk="1" fontAlgn="auto" latinLnBrk="0" hangingPunct="1">
              <a:spcAft>
                <a:spcPts val="0"/>
              </a:spcAft>
              <a:buClr>
                <a:schemeClr val="bg1"/>
              </a:buClr>
              <a:buSzPts val="1500"/>
              <a:tabLst/>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21559689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5119350"/>
          </a:xfrm>
          <a:prstGeom prst="rect">
            <a:avLst/>
          </a:prstGeom>
          <a:noFill/>
        </p:spPr>
        <p:txBody>
          <a:bodyPr wrap="square">
            <a:spAutoFit/>
          </a:bodyPr>
          <a:lstStyle/>
          <a:p>
            <a:pPr marL="457200" marR="0" lvl="0" indent="-323850" algn="just" defTabSz="914400" rtl="0" eaLnBrk="1" fontAlgn="auto" latinLnBrk="0" hangingPunct="1">
              <a:spcBef>
                <a:spcPts val="1000"/>
              </a:spcBef>
              <a:spcAft>
                <a:spcPts val="0"/>
              </a:spcAft>
              <a:buClr>
                <a:schemeClr val="bg1"/>
              </a:buClr>
              <a:buSzPts val="1500"/>
              <a:buFont typeface="Arial"/>
              <a:buChar char="•"/>
              <a:tabLst/>
              <a:defRPr/>
            </a:pPr>
            <a:r>
              <a:rPr kumimoji="0" lang="cs-CZ" b="1" i="0" u="sng" strike="noStrike" kern="0" cap="none" spc="0" normalizeH="0" baseline="0" noProof="0" dirty="0" err="1">
                <a:ln>
                  <a:noFill/>
                </a:ln>
                <a:solidFill>
                  <a:schemeClr val="bg1"/>
                </a:solidFill>
                <a:effectLst/>
                <a:uLnTx/>
                <a:uFillTx/>
                <a:latin typeface="Arial"/>
                <a:cs typeface="Arial"/>
                <a:sym typeface="Arial"/>
              </a:rPr>
              <a:t>Cyklodoprava</a:t>
            </a:r>
            <a:endParaRPr kumimoji="0" lang="cs-CZ" b="1" i="0" u="sng" strike="noStrike" kern="0" cap="none" spc="0" normalizeH="0" baseline="0" noProof="0" dirty="0">
              <a:ln>
                <a:noFill/>
              </a:ln>
              <a:solidFill>
                <a:schemeClr val="bg1"/>
              </a:solidFill>
              <a:effectLst/>
              <a:uLnTx/>
              <a:uFillTx/>
              <a:latin typeface="Arial"/>
              <a:cs typeface="Arial"/>
              <a:sym typeface="Arial"/>
            </a:endParaRPr>
          </a:p>
          <a:p>
            <a:pPr marL="133350" marR="0" lvl="0" algn="just" defTabSz="914400" rtl="0" eaLnBrk="1" fontAlgn="auto" latinLnBrk="0" hangingPunct="1">
              <a:spcBef>
                <a:spcPts val="1000"/>
              </a:spcBef>
              <a:spcAft>
                <a:spcPts val="0"/>
              </a:spcAft>
              <a:buClr>
                <a:schemeClr val="bg1"/>
              </a:buClr>
              <a:buSzPts val="1500"/>
              <a:tabLst/>
              <a:defRPr/>
            </a:pPr>
            <a:endParaRPr lang="cs-CZ" b="1" u="sng" kern="0" dirty="0">
              <a:solidFill>
                <a:schemeClr val="bg1"/>
              </a:solidFill>
              <a:latin typeface="Arial"/>
              <a:cs typeface="Arial"/>
              <a:sym typeface="Arial"/>
            </a:endParaRPr>
          </a:p>
          <a:p>
            <a:pPr marL="876300" lvl="1" indent="-285750" algn="just" defTabSz="914400">
              <a:spcBef>
                <a:spcPts val="1000"/>
              </a:spcBef>
              <a:buClr>
                <a:schemeClr val="bg1"/>
              </a:buClr>
              <a:buSzPts val="1500"/>
              <a:buFont typeface="Courier New" panose="02070309020205020404" pitchFamily="49" charset="0"/>
              <a:buChar char="o"/>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svedení z komunikací s intenzitou 3000 vozidel/den</a:t>
            </a:r>
          </a:p>
          <a:p>
            <a:pPr marL="876300" lvl="1" indent="-285750" algn="just" defTabSz="914400">
              <a:spcBef>
                <a:spcPts val="1000"/>
              </a:spcBef>
              <a:buClr>
                <a:schemeClr val="bg1"/>
              </a:buClr>
              <a:buSzPts val="1500"/>
              <a:buFont typeface="Courier New" panose="02070309020205020404" pitchFamily="49" charset="0"/>
              <a:buChar char="o"/>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stezky</a:t>
            </a:r>
            <a:r>
              <a:rPr lang="cs-CZ" sz="1600" kern="0" dirty="0">
                <a:solidFill>
                  <a:schemeClr val="bg1"/>
                </a:solidFill>
                <a:latin typeface="Arial"/>
                <a:cs typeface="Arial"/>
              </a:rPr>
              <a:t> obsluhující území s více než 500 (resp. 750 u napojující se cyklostezky) obsazenými pracovními místy, nebo s minimálně 4000 (resp. 6000 u napojující se cyklostezky) obyvateli</a:t>
            </a:r>
          </a:p>
          <a:p>
            <a:pPr marL="876300" lvl="1" indent="-285750" algn="just" defTabSz="914400">
              <a:spcBef>
                <a:spcPts val="1000"/>
              </a:spcBef>
              <a:buClr>
                <a:schemeClr val="bg1"/>
              </a:buClr>
              <a:buSzPts val="1500"/>
              <a:buFont typeface="Courier New" panose="02070309020205020404" pitchFamily="49" charset="0"/>
              <a:buChar char="o"/>
              <a:defRPr/>
            </a:pPr>
            <a:r>
              <a:rPr lang="cs-CZ" sz="1600" kern="0" dirty="0">
                <a:solidFill>
                  <a:schemeClr val="bg1"/>
                </a:solidFill>
                <a:latin typeface="Arial"/>
                <a:cs typeface="Arial"/>
              </a:rPr>
              <a:t>hlavní trasy cyklistické dopravy v ČR (vedené jako první nebo druhá kategorie podle příslušné krajské strategie rozvoje cyklistické dopravy)</a:t>
            </a:r>
          </a:p>
          <a:p>
            <a:pPr marL="876300" lvl="1" indent="-285750" algn="just" defTabSz="914400">
              <a:spcBef>
                <a:spcPts val="1000"/>
              </a:spcBef>
              <a:buClr>
                <a:schemeClr val="bg1"/>
              </a:buClr>
              <a:buSzPts val="1500"/>
              <a:buFont typeface="Courier New" panose="02070309020205020404" pitchFamily="49" charset="0"/>
              <a:buChar char="o"/>
              <a:defRPr/>
            </a:pPr>
            <a:r>
              <a:rPr lang="cs-CZ" sz="1600" kern="0" dirty="0">
                <a:solidFill>
                  <a:schemeClr val="bg1"/>
                </a:solidFill>
                <a:latin typeface="Arial"/>
                <a:cs typeface="Arial"/>
              </a:rPr>
              <a:t>realizace doprovodné infrastruktury u hotových cyklostezek s intenzitou přesahující 440 cyklistů/den</a:t>
            </a:r>
            <a:endParaRPr lang="cs-CZ" sz="1600" kern="0">
              <a:solidFill>
                <a:schemeClr val="bg1"/>
              </a:solidFill>
              <a:latin typeface="Arial"/>
              <a:cs typeface="Arial"/>
            </a:endParaRPr>
          </a:p>
          <a:p>
            <a:pPr marL="876300" lvl="1" indent="-285750" algn="just" defTabSz="914400">
              <a:spcBef>
                <a:spcPts val="1000"/>
              </a:spcBef>
              <a:buClr>
                <a:schemeClr val="bg1"/>
              </a:buClr>
              <a:buSzPts val="1500"/>
              <a:buFont typeface="Courier New" panose="02070309020205020404" pitchFamily="49" charset="0"/>
              <a:buChar char="o"/>
              <a:defRPr/>
            </a:pPr>
            <a:endParaRPr lang="cs-CZ" sz="1600" b="1" kern="0">
              <a:solidFill>
                <a:schemeClr val="bg1"/>
              </a:solidFill>
              <a:effectLst/>
              <a:latin typeface="Arial"/>
              <a:ea typeface="Times New Roman" panose="02020603050405020304" pitchFamily="18" charset="0"/>
              <a:cs typeface="Arial"/>
            </a:endParaRPr>
          </a:p>
          <a:p>
            <a:pPr marL="876300" lvl="1" indent="-285750" algn="just" defTabSz="914400">
              <a:spcBef>
                <a:spcPts val="1000"/>
              </a:spcBef>
              <a:buClr>
                <a:schemeClr val="bg1"/>
              </a:buClr>
              <a:buSzPts val="1500"/>
              <a:buFont typeface="Courier New" panose="02070309020205020404" pitchFamily="49" charset="0"/>
              <a:buChar char="o"/>
              <a:defRPr/>
            </a:pPr>
            <a:endParaRPr lang="cs-CZ" sz="1600" b="1" kern="0">
              <a:solidFill>
                <a:schemeClr val="bg1"/>
              </a:solidFill>
              <a:latin typeface="Arial"/>
              <a:ea typeface="Times New Roman" panose="02020603050405020304" pitchFamily="18" charset="0"/>
              <a:cs typeface="Arial"/>
            </a:endParaRPr>
          </a:p>
          <a:p>
            <a:pPr marL="590550" lvl="1" algn="just" defTabSz="914400">
              <a:spcBef>
                <a:spcPts val="1000"/>
              </a:spcBef>
              <a:buClr>
                <a:schemeClr val="bg1"/>
              </a:buClr>
              <a:buSzPts val="1500"/>
              <a:defRPr/>
            </a:pPr>
            <a:r>
              <a:rPr lang="cs-CZ" sz="1600" i="1">
                <a:solidFill>
                  <a:schemeClr val="bg1"/>
                </a:solidFill>
              </a:rPr>
              <a:t>Zdroj inspirace: výzva č. 18 IROP</a:t>
            </a:r>
          </a:p>
          <a:p>
            <a:pPr marL="876300" lvl="1" indent="-285750" algn="just" defTabSz="914400">
              <a:spcBef>
                <a:spcPts val="1000"/>
              </a:spcBef>
              <a:buClr>
                <a:schemeClr val="bg1"/>
              </a:buClr>
              <a:buSzPts val="1500"/>
              <a:buFont typeface="Courier New" panose="02070309020205020404" pitchFamily="49" charset="0"/>
              <a:buChar char="o"/>
              <a:defRPr/>
            </a:pPr>
            <a:endParaRPr lang="cs-CZ" sz="1600" b="1">
              <a:effectLst/>
              <a:latin typeface="Arial" panose="020B0604020202020204" pitchFamily="34" charset="0"/>
              <a:ea typeface="Times New Roman" panose="02020603050405020304" pitchFamily="18" charset="0"/>
            </a:endParaRPr>
          </a:p>
          <a:p>
            <a:pPr marL="468000" marR="0" lvl="0" algn="just" defTabSz="914400" rtl="0" eaLnBrk="1" fontAlgn="auto" latinLnBrk="0" hangingPunct="1">
              <a:spcAft>
                <a:spcPts val="0"/>
              </a:spcAft>
              <a:buClr>
                <a:schemeClr val="bg1"/>
              </a:buClr>
              <a:buSzPts val="1500"/>
              <a:tabLst/>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6286732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683846"/>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b="1" u="sng" kern="0" dirty="0">
                <a:solidFill>
                  <a:schemeClr val="bg1"/>
                </a:solidFill>
                <a:latin typeface="Arial"/>
                <a:cs typeface="Arial"/>
                <a:sym typeface="Arial"/>
              </a:rPr>
              <a:t>Multimodální osobní doprava</a:t>
            </a:r>
            <a:endParaRPr lang="cs-CZ" sz="1500" b="1" u="sng" kern="0" dirty="0">
              <a:solidFill>
                <a:schemeClr val="bg1"/>
              </a:solidFill>
              <a:latin typeface="Arial"/>
              <a:cs typeface="Arial"/>
              <a:sym typeface="Arial"/>
            </a:endParaRPr>
          </a:p>
          <a:p>
            <a:pPr marL="876300" lvl="1" indent="-285750" defTabSz="914400">
              <a:lnSpc>
                <a:spcPct val="150000"/>
              </a:lnSpc>
              <a:spcBef>
                <a:spcPts val="1000"/>
              </a:spcBef>
              <a:buClr>
                <a:schemeClr val="bg1"/>
              </a:buClr>
              <a:buSzPts val="1500"/>
              <a:buFont typeface="Courier New" panose="02070309020205020404" pitchFamily="49" charset="0"/>
              <a:buChar char="o"/>
              <a:defRPr/>
            </a:pPr>
            <a:r>
              <a:rPr lang="cs-CZ" sz="1600" kern="0" dirty="0">
                <a:solidFill>
                  <a:schemeClr val="bg1"/>
                </a:solidFill>
                <a:latin typeface="Arial"/>
                <a:cs typeface="Arial"/>
                <a:sym typeface="Arial"/>
              </a:rPr>
              <a:t>terminály s více než 40 odjíždějícími spoji linek veřejné dopravy</a:t>
            </a:r>
          </a:p>
          <a:p>
            <a:pPr marL="876300" lvl="1" indent="-285750" defTabSz="914400">
              <a:lnSpc>
                <a:spcPct val="150000"/>
              </a:lnSpc>
              <a:spcBef>
                <a:spcPts val="1000"/>
              </a:spcBef>
              <a:buClr>
                <a:schemeClr val="bg1"/>
              </a:buClr>
              <a:buSzPts val="1500"/>
              <a:buFont typeface="Courier New" panose="02070309020205020404" pitchFamily="49" charset="0"/>
              <a:buChar char="o"/>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parkoviště maximálně 200 metrů od zastávky/přestupního uzlu s více než 20 odjíždějícími spoji</a:t>
            </a:r>
            <a:endParaRPr lang="cs-CZ" sz="1600" kern="0" dirty="0">
              <a:solidFill>
                <a:schemeClr val="bg1"/>
              </a:solidFill>
              <a:latin typeface="Arial"/>
              <a:cs typeface="Arial"/>
              <a:sym typeface="Arial"/>
            </a:endParaRPr>
          </a:p>
          <a:p>
            <a:pPr marL="876300" lvl="1" indent="-285750" defTabSz="914400">
              <a:lnSpc>
                <a:spcPct val="150000"/>
              </a:lnSpc>
              <a:spcBef>
                <a:spcPts val="1000"/>
              </a:spcBef>
              <a:buClr>
                <a:schemeClr val="bg1"/>
              </a:buClr>
              <a:buSzPts val="1500"/>
              <a:buFont typeface="Courier New" panose="02070309020205020404" pitchFamily="49" charset="0"/>
              <a:buChar char="o"/>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preferenční opatření (vyhrazené jízdní pruhy, zkapacitnění zastávek) tam, kde jezdí minimálně 20 spojů v daném směru </a:t>
            </a:r>
          </a:p>
          <a:p>
            <a:pPr marL="876300" lvl="1" indent="-285750" defTabSz="914400">
              <a:lnSpc>
                <a:spcPct val="150000"/>
              </a:lnSpc>
              <a:spcBef>
                <a:spcPts val="1000"/>
              </a:spcBef>
              <a:buClr>
                <a:schemeClr val="bg1"/>
              </a:buClr>
              <a:buSzPts val="1500"/>
              <a:buFont typeface="Courier New" panose="02070309020205020404" pitchFamily="49" charset="0"/>
              <a:buChar char="o"/>
              <a:defRPr/>
            </a:pPr>
            <a:endParaRPr lang="cs-CZ" sz="1600" kern="0">
              <a:solidFill>
                <a:schemeClr val="bg1"/>
              </a:solidFill>
              <a:latin typeface="Arial"/>
              <a:cs typeface="Arial"/>
              <a:sym typeface="Arial"/>
            </a:endParaRPr>
          </a:p>
          <a:p>
            <a:pPr marL="876300" lvl="1" indent="-285750" defTabSz="914400">
              <a:lnSpc>
                <a:spcPct val="150000"/>
              </a:lnSpc>
              <a:spcBef>
                <a:spcPts val="1000"/>
              </a:spcBef>
              <a:buClr>
                <a:schemeClr val="bg1"/>
              </a:buClr>
              <a:buSzPts val="1500"/>
              <a:buFont typeface="Courier New" panose="02070309020205020404" pitchFamily="49" charset="0"/>
              <a:buChar char="o"/>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a:p>
            <a:pPr marL="590550" lvl="1" defTabSz="914400">
              <a:lnSpc>
                <a:spcPct val="150000"/>
              </a:lnSpc>
              <a:spcBef>
                <a:spcPts val="1000"/>
              </a:spcBef>
              <a:buClr>
                <a:schemeClr val="bg1"/>
              </a:buClr>
              <a:buSzPts val="1500"/>
              <a:defRPr/>
            </a:pPr>
            <a:r>
              <a:rPr lang="cs-CZ" sz="1600" i="1">
                <a:solidFill>
                  <a:schemeClr val="bg1"/>
                </a:solidFill>
              </a:rPr>
              <a:t>Zdroj inspirace: výzva č. 73 IROP</a:t>
            </a:r>
          </a:p>
          <a:p>
            <a:pPr marL="590550" lvl="1" defTabSz="914400">
              <a:lnSpc>
                <a:spcPct val="150000"/>
              </a:lnSpc>
              <a:spcBef>
                <a:spcPts val="1000"/>
              </a:spcBef>
              <a:buClr>
                <a:schemeClr val="bg1"/>
              </a:buClr>
              <a:buSzPts val="1500"/>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17932214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806957"/>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b="1" i="0" u="sng" strike="noStrike" kern="0" cap="none" spc="0" normalizeH="0" baseline="0" noProof="0" dirty="0">
                <a:ln>
                  <a:noFill/>
                </a:ln>
                <a:solidFill>
                  <a:schemeClr val="bg1"/>
                </a:solidFill>
                <a:effectLst/>
                <a:uLnTx/>
                <a:uFillTx/>
                <a:latin typeface="Arial"/>
                <a:cs typeface="Arial"/>
                <a:sym typeface="Arial"/>
              </a:rPr>
              <a:t>Vozidla</a:t>
            </a:r>
            <a:endParaRPr lang="cs-CZ" sz="1500" kern="0" noProof="0" dirty="0">
              <a:solidFill>
                <a:schemeClr val="bg1"/>
              </a:solidFill>
              <a:latin typeface="Arial"/>
              <a:cs typeface="Arial"/>
              <a:sym typeface="Arial"/>
            </a:endParaRPr>
          </a:p>
          <a:p>
            <a:pPr marL="914400" lvl="1" indent="-323850" defTabSz="914400">
              <a:lnSpc>
                <a:spcPct val="150000"/>
              </a:lnSpc>
              <a:spcBef>
                <a:spcPts val="1000"/>
              </a:spcBef>
              <a:buClr>
                <a:schemeClr val="bg1"/>
              </a:buClr>
              <a:buSzPts val="1500"/>
              <a:buFont typeface="Courier New" panose="02070309020205020404" pitchFamily="49" charset="0"/>
              <a:buChar char="o"/>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podpora obnovy či rozšíření/založení vozového parku</a:t>
            </a:r>
          </a:p>
          <a:p>
            <a:pPr marL="914400" lvl="1" indent="-323850" defTabSz="914400">
              <a:lnSpc>
                <a:spcPct val="150000"/>
              </a:lnSpc>
              <a:spcBef>
                <a:spcPts val="1000"/>
              </a:spcBef>
              <a:buClr>
                <a:schemeClr val="bg1"/>
              </a:buClr>
              <a:buSzPts val="1500"/>
              <a:buFont typeface="Courier New" panose="02070309020205020404" pitchFamily="49" charset="0"/>
              <a:buChar char="o"/>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u autobusů CNG požadavek na využívání biometanu (minimálně 20 % celkového objemu paliva)</a:t>
            </a:r>
          </a:p>
          <a:p>
            <a:pPr marL="914400" lvl="1" indent="-323850" defTabSz="914400">
              <a:lnSpc>
                <a:spcPct val="150000"/>
              </a:lnSpc>
              <a:spcBef>
                <a:spcPts val="1000"/>
              </a:spcBef>
              <a:buClr>
                <a:schemeClr val="bg1"/>
              </a:buClr>
              <a:buSzPts val="1500"/>
              <a:buFont typeface="Courier New" panose="02070309020205020404" pitchFamily="49" charset="0"/>
              <a:buChar char="o"/>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roční proběh vozidel (30 resp. 40 tis. km)</a:t>
            </a:r>
          </a:p>
          <a:p>
            <a:pPr marL="914400" lvl="1" indent="-323850" defTabSz="914400">
              <a:lnSpc>
                <a:spcPct val="150000"/>
              </a:lnSpc>
              <a:spcBef>
                <a:spcPts val="1000"/>
              </a:spcBef>
              <a:buClr>
                <a:schemeClr val="bg1"/>
              </a:buClr>
              <a:buSzPts val="1500"/>
              <a:buFont typeface="Courier New" panose="02070309020205020404" pitchFamily="49" charset="0"/>
              <a:buChar char="o"/>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smlouva o veřejných službách v přepravě cestujících</a:t>
            </a:r>
          </a:p>
          <a:p>
            <a:pPr marL="914400" lvl="1" indent="-323850" defTabSz="914400">
              <a:lnSpc>
                <a:spcPct val="150000"/>
              </a:lnSpc>
              <a:spcBef>
                <a:spcPts val="1000"/>
              </a:spcBef>
              <a:buClr>
                <a:schemeClr val="bg1"/>
              </a:buClr>
              <a:buSzPts val="1500"/>
              <a:buFont typeface="Courier New" panose="02070309020205020404" pitchFamily="49" charset="0"/>
              <a:buChar char="o"/>
              <a:defRPr/>
            </a:pPr>
            <a:endParaRPr lang="cs-CZ" sz="1600" kern="0">
              <a:solidFill>
                <a:schemeClr val="bg1"/>
              </a:solidFill>
              <a:latin typeface="Arial"/>
              <a:cs typeface="Arial"/>
              <a:sym typeface="Arial"/>
            </a:endParaRPr>
          </a:p>
          <a:p>
            <a:pPr marL="914400" lvl="1" indent="-323850" defTabSz="914400">
              <a:lnSpc>
                <a:spcPct val="150000"/>
              </a:lnSpc>
              <a:spcBef>
                <a:spcPts val="1000"/>
              </a:spcBef>
              <a:buClr>
                <a:schemeClr val="bg1"/>
              </a:buClr>
              <a:buSzPts val="1500"/>
              <a:buFont typeface="Courier New" panose="02070309020205020404" pitchFamily="49" charset="0"/>
              <a:buChar char="o"/>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a:p>
            <a:pPr marL="590550" lvl="1" defTabSz="914400">
              <a:lnSpc>
                <a:spcPct val="150000"/>
              </a:lnSpc>
              <a:spcBef>
                <a:spcPts val="1000"/>
              </a:spcBef>
              <a:buClr>
                <a:schemeClr val="bg1"/>
              </a:buClr>
              <a:buSzPts val="1500"/>
              <a:defRPr/>
            </a:pPr>
            <a:r>
              <a:rPr lang="cs-CZ" sz="1600" i="1">
                <a:solidFill>
                  <a:schemeClr val="bg1"/>
                </a:solidFill>
              </a:rPr>
              <a:t>Zdroj inspirace: výzva č. 89 IROP</a:t>
            </a:r>
          </a:p>
          <a:p>
            <a:pPr marL="590550" lvl="1" defTabSz="914400">
              <a:lnSpc>
                <a:spcPct val="150000"/>
              </a:lnSpc>
              <a:spcBef>
                <a:spcPts val="1000"/>
              </a:spcBef>
              <a:buClr>
                <a:schemeClr val="bg1"/>
              </a:buClr>
              <a:buSzPts val="1500"/>
              <a:defRPr/>
            </a:pPr>
            <a:endParaRPr kumimoji="0" lang="cs-CZ" sz="1600" b="0" i="0" u="none" strike="noStrike" kern="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1397047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a:ln>
                  <a:noFill/>
                </a:ln>
                <a:solidFill>
                  <a:schemeClr val="bg1"/>
                </a:solidFill>
                <a:effectLst/>
                <a:uLnTx/>
                <a:uFillTx/>
                <a:latin typeface="Arial"/>
                <a:cs typeface="Arial"/>
                <a:sym typeface="Arial"/>
              </a:rPr>
            </a:br>
            <a:r>
              <a:rPr kumimoji="0" lang="cs-CZ" sz="3200" b="1" i="0" u="none" strike="noStrike" kern="0" cap="none" spc="0" normalizeH="0" baseline="0" noProof="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a:ln>
                  <a:noFill/>
                </a:ln>
                <a:solidFill>
                  <a:schemeClr val="bg1"/>
                </a:solidFill>
                <a:effectLst/>
                <a:uLnTx/>
                <a:uFillTx/>
                <a:latin typeface="Arial"/>
                <a:cs typeface="Arial"/>
                <a:sym typeface="Arial"/>
              </a:rPr>
            </a:br>
            <a:r>
              <a:rPr lang="cs-CZ" sz="2400" kern="0">
                <a:solidFill>
                  <a:schemeClr val="bg1"/>
                </a:solidFill>
                <a:latin typeface="Arial"/>
                <a:cs typeface="Arial"/>
                <a:sym typeface="Arial"/>
              </a:rPr>
              <a:t>Aktuální stav přípravy SC</a:t>
            </a:r>
            <a:br>
              <a:rPr kumimoji="0" lang="cs-CZ" sz="3600" b="1" i="0" u="none" strike="noStrike" kern="0" cap="none" spc="0" normalizeH="0" baseline="0" noProof="0">
                <a:ln>
                  <a:noFill/>
                </a:ln>
                <a:solidFill>
                  <a:srgbClr val="1D71B8"/>
                </a:solidFill>
                <a:effectLst/>
                <a:uLnTx/>
                <a:uFillTx/>
                <a:latin typeface="Arial"/>
                <a:cs typeface="Arial"/>
                <a:sym typeface="Arial"/>
              </a:rPr>
            </a:br>
            <a:endParaRPr lang="cs-CZ" sz="2000" kern="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36068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b="1" u="sng" kern="0" dirty="0">
                <a:solidFill>
                  <a:schemeClr val="bg1"/>
                </a:solidFill>
                <a:latin typeface="Arial"/>
                <a:cs typeface="Arial"/>
              </a:rPr>
              <a:t>Telematika</a:t>
            </a:r>
          </a:p>
          <a:p>
            <a:pPr marL="876300" lvl="1" indent="-285750" defTabSz="914400">
              <a:lnSpc>
                <a:spcPct val="150000"/>
              </a:lnSpc>
              <a:spcBef>
                <a:spcPts val="1000"/>
              </a:spcBef>
              <a:buClr>
                <a:schemeClr val="bg1"/>
              </a:buClr>
              <a:buSzPts val="1500"/>
              <a:buFont typeface="Courier New" panose="02070309020205020404" pitchFamily="49" charset="0"/>
              <a:buChar char="o"/>
              <a:defRPr/>
            </a:pPr>
            <a:r>
              <a:rPr lang="cs-CZ" sz="1600" kern="0" dirty="0">
                <a:solidFill>
                  <a:schemeClr val="bg1"/>
                </a:solidFill>
                <a:latin typeface="Arial"/>
                <a:cs typeface="Arial"/>
              </a:rPr>
              <a:t>podpora inteligentních dopravních systémů ve vazbě na veřejnou hromadnou dopravu</a:t>
            </a:r>
          </a:p>
          <a:p>
            <a:pPr marL="876300" lvl="1" indent="-285750" defTabSz="914400">
              <a:lnSpc>
                <a:spcPct val="150000"/>
              </a:lnSpc>
              <a:spcBef>
                <a:spcPts val="1000"/>
              </a:spcBef>
              <a:buClr>
                <a:schemeClr val="bg1"/>
              </a:buClr>
              <a:buSzPts val="1500"/>
              <a:buFont typeface="Courier New" panose="02070309020205020404" pitchFamily="49" charset="0"/>
              <a:buChar char="o"/>
              <a:defRPr/>
            </a:pPr>
            <a:r>
              <a:rPr lang="cs-CZ" sz="1600" kern="0" dirty="0">
                <a:solidFill>
                  <a:schemeClr val="bg1"/>
                </a:solidFill>
                <a:latin typeface="Arial"/>
                <a:cs typeface="Arial"/>
              </a:rPr>
              <a:t>požadavek na interoperabilitu</a:t>
            </a:r>
          </a:p>
          <a:p>
            <a:pPr marL="590550" lvl="1" defTabSz="914400">
              <a:lnSpc>
                <a:spcPct val="150000"/>
              </a:lnSpc>
              <a:spcBef>
                <a:spcPts val="1000"/>
              </a:spcBef>
              <a:buClr>
                <a:schemeClr val="bg1"/>
              </a:buClr>
              <a:buSzPts val="1500"/>
              <a:defRPr/>
            </a:pPr>
            <a:r>
              <a:rPr lang="cs-CZ" sz="1600" i="1">
                <a:solidFill>
                  <a:schemeClr val="bg1"/>
                </a:solidFill>
              </a:rPr>
              <a:t>Zdroj inspirace: výzva č. 22 IROP</a:t>
            </a:r>
          </a:p>
          <a:p>
            <a:pPr marL="590550" lvl="1" defTabSz="914400">
              <a:lnSpc>
                <a:spcPct val="150000"/>
              </a:lnSpc>
              <a:spcBef>
                <a:spcPts val="1000"/>
              </a:spcBef>
              <a:buClr>
                <a:schemeClr val="bg1"/>
              </a:buClr>
              <a:buSzPts val="1500"/>
              <a:defRPr/>
            </a:pPr>
            <a:endParaRPr lang="cs-CZ" sz="1600" kern="0" dirty="0">
              <a:solidFill>
                <a:schemeClr val="bg1"/>
              </a:solidFill>
              <a:latin typeface="Arial"/>
              <a:cs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b="1" u="sng" kern="0" dirty="0">
                <a:solidFill>
                  <a:schemeClr val="bg1"/>
                </a:solidFill>
                <a:latin typeface="Arial"/>
                <a:cs typeface="Arial"/>
              </a:rPr>
              <a:t>Plnicí a dobíjecí stanice</a:t>
            </a:r>
          </a:p>
          <a:p>
            <a:pPr marL="876300" lvl="1" indent="-285750" defTabSz="914400">
              <a:lnSpc>
                <a:spcPct val="150000"/>
              </a:lnSpc>
              <a:spcBef>
                <a:spcPts val="1000"/>
              </a:spcBef>
              <a:buClr>
                <a:schemeClr val="bg1"/>
              </a:buClr>
              <a:buSzPts val="1500"/>
              <a:buFont typeface="Courier New" panose="02070309020205020404" pitchFamily="49" charset="0"/>
              <a:buChar char="o"/>
              <a:defRPr/>
            </a:pPr>
            <a:r>
              <a:rPr lang="cs-CZ" sz="1500" kern="0" dirty="0">
                <a:solidFill>
                  <a:schemeClr val="bg1"/>
                </a:solidFill>
                <a:latin typeface="Arial"/>
                <a:cs typeface="Arial"/>
              </a:rPr>
              <a:t> </a:t>
            </a:r>
            <a:r>
              <a:rPr lang="cs-CZ" sz="1600" kern="0" dirty="0">
                <a:solidFill>
                  <a:schemeClr val="bg1"/>
                </a:solidFill>
                <a:latin typeface="Arial"/>
                <a:cs typeface="Arial"/>
              </a:rPr>
              <a:t>řeší se podmínky veřejné podpory, prozatím pozastaveno</a:t>
            </a:r>
          </a:p>
          <a:p>
            <a:pPr marL="876300" lvl="1" indent="-285750" defTabSz="914400">
              <a:lnSpc>
                <a:spcPct val="150000"/>
              </a:lnSpc>
              <a:spcBef>
                <a:spcPts val="1000"/>
              </a:spcBef>
              <a:buClr>
                <a:schemeClr val="bg1"/>
              </a:buClr>
              <a:buSzPts val="1500"/>
              <a:buFont typeface="Courier New" panose="02070309020205020404" pitchFamily="49" charset="0"/>
              <a:buChar char="o"/>
              <a:defRPr/>
            </a:pPr>
            <a:endParaRPr lang="cs-CZ" sz="1600" kern="0" dirty="0">
              <a:solidFill>
                <a:schemeClr val="bg1"/>
              </a:solidFill>
              <a:latin typeface="Arial"/>
              <a:cs typeface="Arial"/>
            </a:endParaRPr>
          </a:p>
        </p:txBody>
      </p:sp>
    </p:spTree>
    <p:extLst>
      <p:ext uri="{BB962C8B-B14F-4D97-AF65-F5344CB8AC3E}">
        <p14:creationId xmlns:p14="http://schemas.microsoft.com/office/powerpoint/2010/main" val="1878817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a:solidFill>
                  <a:srgbClr val="FFFFFF"/>
                </a:solidFill>
                <a:latin typeface="Arial"/>
                <a:cs typeface="Arial"/>
                <a:sym typeface="Arial"/>
              </a:rPr>
              <a:t>Parkoviště K+R Strakonice</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6632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extLst>
              <p:ext uri="{D42A27DB-BD31-4B8C-83A1-F6EECF244321}">
                <p14:modId xmlns:p14="http://schemas.microsoft.com/office/powerpoint/2010/main" val="3190306716"/>
              </p:ext>
            </p:extLst>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a:t>
                      </a:r>
                      <a:br>
                        <a:rPr lang="cs-CZ" sz="900" b="0" kern="1200">
                          <a:solidFill>
                            <a:schemeClr val="bg1"/>
                          </a:solidFill>
                          <a:effectLst/>
                          <a:latin typeface="Arial" panose="020B0604020202020204" pitchFamily="34" charset="0"/>
                          <a:ea typeface="+mn-ea"/>
                          <a:cs typeface="Arial" panose="020B0604020202020204" pitchFamily="34" charset="0"/>
                        </a:rPr>
                      </a:br>
                      <a:r>
                        <a:rPr lang="cs-CZ" sz="900" b="0" kern="1200">
                          <a:solidFill>
                            <a:schemeClr val="bg1"/>
                          </a:solidFill>
                          <a:effectLst/>
                          <a:latin typeface="Arial" panose="020B0604020202020204" pitchFamily="34" charset="0"/>
                          <a:ea typeface="+mn-ea"/>
                          <a:cs typeface="Arial" panose="020B0604020202020204" pitchFamily="34" charset="0"/>
                        </a:rPr>
                        <a:t>(IND, ITI, RAP)</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30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40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60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extLst>
              <p:ext uri="{D42A27DB-BD31-4B8C-83A1-F6EECF244321}">
                <p14:modId xmlns:p14="http://schemas.microsoft.com/office/powerpoint/2010/main" val="601006439"/>
              </p:ext>
            </p:extLst>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a:ea typeface="+mn-ea"/>
                          <a:cs typeface="Arial"/>
                        </a:rPr>
                        <a:t>0 </a:t>
                      </a:r>
                      <a:r>
                        <a:rPr lang="en-US" sz="900" b="0" kern="1200">
                          <a:solidFill>
                            <a:schemeClr val="bg1"/>
                          </a:solidFill>
                          <a:effectLst/>
                          <a:latin typeface="Arial"/>
                          <a:ea typeface="+mn-ea"/>
                          <a:cs typeface="Arial"/>
                        </a:rPr>
                        <a:t>%</a:t>
                      </a:r>
                      <a:endParaRPr lang="cs-CZ"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extLst>
              <p:ext uri="{D42A27DB-BD31-4B8C-83A1-F6EECF244321}">
                <p14:modId xmlns:p14="http://schemas.microsoft.com/office/powerpoint/2010/main" val="3402258639"/>
              </p:ext>
            </p:extLst>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a:solidFill>
                            <a:schemeClr val="bg1"/>
                          </a:solidFill>
                          <a:effectLst/>
                          <a:latin typeface="Arial"/>
                          <a:ea typeface="+mn-ea"/>
                          <a:cs typeface="Arial"/>
                        </a:rPr>
                        <a:t>PO 2014-2020</a:t>
                      </a:r>
                      <a:endParaRPr lang="it-IT"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a:ea typeface="+mn-ea"/>
                          <a:cs typeface="Arial"/>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rgbClr val="4C4C4C"/>
                          </a:solidFill>
                          <a:effectLst/>
                          <a:latin typeface="Arial"/>
                          <a:ea typeface="+mn-ea"/>
                          <a:cs typeface="Arial"/>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26009730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a:ln>
                  <a:noFill/>
                </a:ln>
                <a:solidFill>
                  <a:schemeClr val="bg1"/>
                </a:solidFill>
                <a:effectLst/>
                <a:uLnTx/>
                <a:uFillTx/>
                <a:latin typeface="Arial"/>
                <a:cs typeface="Arial"/>
                <a:sym typeface="Arial"/>
              </a:rPr>
              <a:t>Návrh</a:t>
            </a:r>
            <a:r>
              <a:rPr kumimoji="0" lang="cs-CZ" sz="3200" b="1" i="0" u="none" strike="noStrike" kern="0" cap="none" spc="0" normalizeH="0" baseline="0" noProof="0">
                <a:ln>
                  <a:noFill/>
                </a:ln>
                <a:solidFill>
                  <a:schemeClr val="bg1"/>
                </a:solidFill>
                <a:effectLst/>
                <a:uLnTx/>
                <a:uFillTx/>
                <a:latin typeface="Arial"/>
                <a:cs typeface="Arial"/>
                <a:sym typeface="Arial"/>
              </a:rPr>
              <a:t> rozdělení alokace v IROP</a:t>
            </a:r>
            <a:endParaRPr lang="cs-CZ">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extLst>
              <p:ext uri="{D42A27DB-BD31-4B8C-83A1-F6EECF244321}">
                <p14:modId xmlns:p14="http://schemas.microsoft.com/office/powerpoint/2010/main" val="4277500781"/>
              </p:ext>
            </p:extLst>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Alokace specifického cíle (Kč)</a:t>
                      </a:r>
                    </a:p>
                    <a:p>
                      <a:pPr marL="0" algn="ctr" defTabSz="914400" rtl="0" eaLnBrk="1" fontAlgn="b" latinLnBrk="0" hangingPunct="1">
                        <a:lnSpc>
                          <a:spcPct val="107000"/>
                        </a:lnSpc>
                        <a:spcAft>
                          <a:spcPts val="0"/>
                        </a:spcAft>
                      </a:pPr>
                      <a:endParaRPr lang="pl-PL"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12 424 093 301  </a:t>
                      </a:r>
                      <a:endParaRPr lang="cs-CZ" sz="1200" b="1" i="0" u="none" strike="noStrike" kern="1200" cap="none">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9 333 305 380  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a:solidFill>
                            <a:schemeClr val="bg1"/>
                          </a:solidFill>
                          <a:effectLst/>
                          <a:latin typeface="Arial"/>
                          <a:ea typeface="+mn-ea"/>
                          <a:cs typeface="Arial"/>
                        </a:rPr>
                        <a:t>SC 2.2</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a:solidFill>
                            <a:schemeClr val="bg1"/>
                          </a:solidFill>
                          <a:effectLst/>
                          <a:latin typeface="Arial"/>
                          <a:ea typeface="+mn-ea"/>
                          <a:cs typeface="Arial"/>
                        </a:rPr>
                        <a:t>Zelená infrastruktura</a:t>
                      </a:r>
                      <a:endParaRPr lang="cs-CZ" sz="1100" b="1"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a:solidFill>
                            <a:schemeClr val="bg1"/>
                          </a:solidFill>
                          <a:effectLst/>
                          <a:latin typeface="Arial"/>
                          <a:ea typeface="+mn-ea"/>
                          <a:cs typeface="Arial"/>
                        </a:rPr>
                        <a:t>EFRR</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13 795 964 504  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10 166 689 736  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4.1</a:t>
                      </a:r>
                    </a:p>
                  </a:txBody>
                  <a:tcPr marL="9525" marR="9525" marT="9525" marB="0" anchor="ctr">
                    <a:solidFill>
                      <a:schemeClr val="accent5">
                        <a:lumMod val="20000"/>
                        <a:lumOff val="80000"/>
                      </a:schemeClr>
                    </a:solidFill>
                  </a:tcPr>
                </a:tc>
                <a:tc>
                  <a:txBody>
                    <a:bodyPr/>
                    <a:lstStyle/>
                    <a:p>
                      <a:pPr marL="0" algn="ctr"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Vzdělávání </a:t>
                      </a: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14 070 685 797 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Sociální</a:t>
                      </a:r>
                      <a:r>
                        <a:rPr lang="cs-CZ" sz="1200" b="1" i="0" u="none" strike="noStrike" kern="1200">
                          <a:solidFill>
                            <a:schemeClr val="tx2">
                              <a:lumMod val="50000"/>
                            </a:schemeClr>
                          </a:solidFill>
                          <a:effectLst/>
                          <a:latin typeface="Arial"/>
                          <a:ea typeface="+mn-ea"/>
                          <a:cs typeface="Arial"/>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9 049 128 827  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9 565 642 065  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EFRR</a:t>
                      </a:r>
                    </a:p>
                  </a:txBody>
                  <a:tcPr marL="9525" marR="9525" marT="9525" marB="0" anchor="ctr">
                    <a:solidFill>
                      <a:schemeClr val="accent5">
                        <a:lumMod val="20000"/>
                        <a:lumOff val="80000"/>
                      </a:schemeClr>
                    </a:solidFill>
                  </a:tcPr>
                </a:tc>
                <a:tc>
                  <a:txBody>
                    <a:bodyPr/>
                    <a:lstStyle/>
                    <a:p>
                      <a:pPr marL="0" marR="0" lvl="0" indent="0" algn="r" rtl="0" eaLnBrk="1" fontAlgn="b" latinLnBrk="0" hangingPunct="1">
                        <a:lnSpc>
                          <a:spcPct val="107000"/>
                        </a:lnSpc>
                        <a:spcBef>
                          <a:spcPts val="0"/>
                        </a:spcBef>
                        <a:spcAft>
                          <a:spcPts val="0"/>
                        </a:spcAft>
                        <a:buClr>
                          <a:srgbClr val="000000"/>
                        </a:buClr>
                        <a:buSzTx/>
                        <a:buFont typeface="Arial"/>
                        <a:buNone/>
                      </a:pPr>
                      <a:r>
                        <a:rPr lang="cs-CZ" sz="1200" u="none" strike="noStrike">
                          <a:solidFill>
                            <a:schemeClr val="tx2">
                              <a:lumMod val="50000"/>
                            </a:schemeClr>
                          </a:solidFill>
                          <a:effectLst/>
                          <a:latin typeface="+mj-lt"/>
                        </a:rPr>
                        <a:t>8 834 462 816  </a:t>
                      </a:r>
                      <a:endParaRPr lang="cs-CZ" sz="1200" b="1" i="0" u="none" strike="noStrike" kern="1200" cap="none">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 7 968 639 382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EFRR</a:t>
                      </a:r>
                    </a:p>
                  </a:txBody>
                  <a:tcPr marL="9525" marR="9525" marT="9525" marB="0" anchor="ctr">
                    <a:solidFill>
                      <a:srgbClr val="5B9BD5"/>
                    </a:solidFill>
                  </a:tcPr>
                </a:tc>
                <a:tc>
                  <a:txBody>
                    <a:bodyPr/>
                    <a:lstStyle/>
                    <a:p>
                      <a:pPr marL="0" algn="r" rtl="0" eaLnBrk="1" fontAlgn="b" latinLnBrk="0" hangingPunct="1">
                        <a:lnSpc>
                          <a:spcPct val="107000"/>
                        </a:lnSpc>
                        <a:spcAft>
                          <a:spcPts val="0"/>
                        </a:spcAft>
                      </a:pPr>
                      <a:r>
                        <a:rPr lang="cs-CZ" sz="1200" b="1" i="0" u="none" strike="noStrike" kern="1200">
                          <a:solidFill>
                            <a:schemeClr val="bg1"/>
                          </a:solidFill>
                          <a:effectLst/>
                          <a:latin typeface="+mj-lt"/>
                          <a:ea typeface="+mn-ea"/>
                          <a:cs typeface="Arial"/>
                        </a:rPr>
                        <a:t> </a:t>
                      </a:r>
                      <a:r>
                        <a:rPr lang="cs-CZ" sz="1200" u="none" strike="noStrike">
                          <a:solidFill>
                            <a:schemeClr val="bg1"/>
                          </a:solidFill>
                          <a:effectLst/>
                          <a:latin typeface="+mj-lt"/>
                        </a:rPr>
                        <a:t>20 371 428 707  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a:solidFill>
                            <a:srgbClr val="000000"/>
                          </a:solidFill>
                          <a:effectLst/>
                          <a:latin typeface="+mj-lt"/>
                        </a:rPr>
                        <a:t>  </a:t>
                      </a:r>
                      <a:r>
                        <a:rPr lang="cs-CZ" sz="1200" b="1" i="0" u="none" strike="noStrike">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739757065"/>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E9ECDB29CCC0847B9A3CFBE6FD0343C" ma:contentTypeVersion="6" ma:contentTypeDescription="Create a new document." ma:contentTypeScope="" ma:versionID="3c1f5ac447398c41f641ca52a22775e5">
  <xsd:schema xmlns:xsd="http://www.w3.org/2001/XMLSchema" xmlns:xs="http://www.w3.org/2001/XMLSchema" xmlns:p="http://schemas.microsoft.com/office/2006/metadata/properties" xmlns:ns2="a6ca300b-8f70-4322-a44f-48effcca75d5" targetNamespace="http://schemas.microsoft.com/office/2006/metadata/properties" ma:root="true" ma:fieldsID="3f6fc3c47377fb3acb5bed8682c3afab" ns2:_="">
    <xsd:import namespace="a6ca300b-8f70-4322-a44f-48effcca75d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ca300b-8f70-4322-a44f-48effcca75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0FC77F-1CE2-4458-A05C-6AD030B60F30}">
  <ds:schemaRefs>
    <ds:schemaRef ds:uri="http://schemas.microsoft.com/sharepoint/v3/contenttype/forms"/>
  </ds:schemaRefs>
</ds:datastoreItem>
</file>

<file path=customXml/itemProps2.xml><?xml version="1.0" encoding="utf-8"?>
<ds:datastoreItem xmlns:ds="http://schemas.openxmlformats.org/officeDocument/2006/customXml" ds:itemID="{8CE1AF8F-5882-45EA-843A-0202BE4C89DD}">
  <ds:schemaRefs>
    <ds:schemaRef ds:uri="a6ca300b-8f70-4322-a44f-48effcca75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3AD64B-D10D-4933-A5A6-5419EEAA30D1}">
  <ds:schemaRefs>
    <ds:schemaRef ds:uri="a6ca300b-8f70-4322-a44f-48effcca75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CRR template</Template>
  <TotalTime>3</TotalTime>
  <Words>10071</Words>
  <Application>Microsoft Office PowerPoint</Application>
  <PresentationFormat>Předvádění na obrazovce (4:3)</PresentationFormat>
  <Paragraphs>1321</Paragraphs>
  <Slides>126</Slides>
  <Notes>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126</vt:i4>
      </vt:variant>
    </vt:vector>
  </HeadingPairs>
  <TitlesOfParts>
    <vt:vector size="135" baseType="lpstr">
      <vt:lpstr>Arial</vt:lpstr>
      <vt:lpstr>Calibri</vt:lpstr>
      <vt:lpstr>Cambria</vt:lpstr>
      <vt:lpstr>Courier New</vt:lpstr>
      <vt:lpstr>Segoe UI</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Fodorová Lenka</cp:lastModifiedBy>
  <cp:revision>2</cp:revision>
  <cp:lastPrinted>2022-04-11T11:23:18Z</cp:lastPrinted>
  <dcterms:created xsi:type="dcterms:W3CDTF">2021-01-13T14:58:16Z</dcterms:created>
  <dcterms:modified xsi:type="dcterms:W3CDTF">2022-04-19T12:23:48Z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0x010100FE9ECDB29CCC0847B9A3CFBE6FD0343C</vt:lpwstr>
  </property>
</Properties>
</file>