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1753" r:id="rId3"/>
    <p:sldId id="1758" r:id="rId4"/>
    <p:sldId id="1756" r:id="rId5"/>
    <p:sldId id="1757" r:id="rId6"/>
    <p:sldId id="1609" r:id="rId7"/>
    <p:sldId id="706" r:id="rId8"/>
    <p:sldId id="709" r:id="rId9"/>
    <p:sldId id="1585" r:id="rId10"/>
    <p:sldId id="1746" r:id="rId11"/>
    <p:sldId id="1747" r:id="rId12"/>
    <p:sldId id="1752" r:id="rId13"/>
    <p:sldId id="324" r:id="rId14"/>
  </p:sldIdLst>
  <p:sldSz cx="9144000" cy="6858000" type="screen4x3"/>
  <p:notesSz cx="6645275" cy="97758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novský Miroslav" initials="M.J.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2B02"/>
    <a:srgbClr val="B9B9B9"/>
    <a:srgbClr val="C22202"/>
    <a:srgbClr val="FDC4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Střední styl 1 – zvýraznění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ABFCF23-3B69-468F-B69F-88F6DE6A72F2}" styleName="Střední styl 1 – zvýraznění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Střední styl 1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01" autoAdjust="0"/>
    <p:restoredTop sz="94638" autoAdjust="0"/>
  </p:normalViewPr>
  <p:slideViewPr>
    <p:cSldViewPr>
      <p:cViewPr varScale="1">
        <p:scale>
          <a:sx n="80" d="100"/>
          <a:sy n="80" d="100"/>
        </p:scale>
        <p:origin x="129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5" d="100"/>
          <a:sy n="75" d="100"/>
        </p:scale>
        <p:origin x="218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79619" cy="488791"/>
          </a:xfrm>
          <a:prstGeom prst="rect">
            <a:avLst/>
          </a:prstGeom>
        </p:spPr>
        <p:txBody>
          <a:bodyPr vert="horz" lIns="89773" tIns="44887" rIns="89773" bIns="44887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764119" y="0"/>
            <a:ext cx="2879619" cy="488791"/>
          </a:xfrm>
          <a:prstGeom prst="rect">
            <a:avLst/>
          </a:prstGeom>
        </p:spPr>
        <p:txBody>
          <a:bodyPr vert="horz" lIns="89773" tIns="44887" rIns="89773" bIns="44887" rtlCol="0"/>
          <a:lstStyle>
            <a:lvl1pPr algn="r">
              <a:defRPr sz="1200"/>
            </a:lvl1pPr>
          </a:lstStyle>
          <a:p>
            <a:r>
              <a:rPr lang="cs-CZ"/>
              <a:t>05.10.2020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1" y="9285337"/>
            <a:ext cx="2879619" cy="488791"/>
          </a:xfrm>
          <a:prstGeom prst="rect">
            <a:avLst/>
          </a:prstGeom>
        </p:spPr>
        <p:txBody>
          <a:bodyPr vert="horz" lIns="89773" tIns="44887" rIns="89773" bIns="44887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764119" y="9285337"/>
            <a:ext cx="2879619" cy="488791"/>
          </a:xfrm>
          <a:prstGeom prst="rect">
            <a:avLst/>
          </a:prstGeom>
        </p:spPr>
        <p:txBody>
          <a:bodyPr vert="horz" lIns="89773" tIns="44887" rIns="89773" bIns="44887" rtlCol="0" anchor="b"/>
          <a:lstStyle>
            <a:lvl1pPr algn="r">
              <a:defRPr sz="1200"/>
            </a:lvl1pPr>
          </a:lstStyle>
          <a:p>
            <a:fld id="{3DE8ACCD-EDA4-44F3-B848-7E7E8008A40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6202590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79619" cy="488791"/>
          </a:xfrm>
          <a:prstGeom prst="rect">
            <a:avLst/>
          </a:prstGeom>
        </p:spPr>
        <p:txBody>
          <a:bodyPr vert="horz" lIns="89773" tIns="44887" rIns="89773" bIns="44887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764119" y="0"/>
            <a:ext cx="2879619" cy="488791"/>
          </a:xfrm>
          <a:prstGeom prst="rect">
            <a:avLst/>
          </a:prstGeom>
        </p:spPr>
        <p:txBody>
          <a:bodyPr vert="horz" lIns="89773" tIns="44887" rIns="89773" bIns="44887" rtlCol="0"/>
          <a:lstStyle>
            <a:lvl1pPr algn="r">
              <a:defRPr sz="1200"/>
            </a:lvl1pPr>
          </a:lstStyle>
          <a:p>
            <a:r>
              <a:rPr lang="cs-CZ"/>
              <a:t>05.10.2020</a:t>
            </a:r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879475" y="733425"/>
            <a:ext cx="4886325" cy="3665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773" tIns="44887" rIns="89773" bIns="44887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64528" y="4643517"/>
            <a:ext cx="5316220" cy="4399121"/>
          </a:xfrm>
          <a:prstGeom prst="rect">
            <a:avLst/>
          </a:prstGeom>
        </p:spPr>
        <p:txBody>
          <a:bodyPr vert="horz" lIns="89773" tIns="44887" rIns="89773" bIns="44887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9285337"/>
            <a:ext cx="2879619" cy="488791"/>
          </a:xfrm>
          <a:prstGeom prst="rect">
            <a:avLst/>
          </a:prstGeom>
        </p:spPr>
        <p:txBody>
          <a:bodyPr vert="horz" lIns="89773" tIns="44887" rIns="89773" bIns="44887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764119" y="9285337"/>
            <a:ext cx="2879619" cy="488791"/>
          </a:xfrm>
          <a:prstGeom prst="rect">
            <a:avLst/>
          </a:prstGeom>
        </p:spPr>
        <p:txBody>
          <a:bodyPr vert="horz" lIns="89773" tIns="44887" rIns="89773" bIns="44887" rtlCol="0" anchor="b"/>
          <a:lstStyle>
            <a:lvl1pPr algn="r">
              <a:defRPr sz="1200"/>
            </a:lvl1pPr>
          </a:lstStyle>
          <a:p>
            <a:fld id="{19E04AD6-E4D9-4208-841C-1C65626D1DE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5937240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FC5ACA1-57CA-486E-9D75-7E320D6365E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cs-CZ"/>
              <a:t>05.10.2020</a:t>
            </a:r>
          </a:p>
        </p:txBody>
      </p:sp>
    </p:spTree>
    <p:extLst>
      <p:ext uri="{BB962C8B-B14F-4D97-AF65-F5344CB8AC3E}">
        <p14:creationId xmlns:p14="http://schemas.microsoft.com/office/powerpoint/2010/main" val="2265471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04AD6-E4D9-4208-841C-1C65626D1DEB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68426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04AD6-E4D9-4208-841C-1C65626D1DEB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1731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DA88B30-E0D9-4174-BC63-5071AF43416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cs-CZ"/>
              <a:t>14.4.2021</a:t>
            </a:r>
          </a:p>
        </p:txBody>
      </p:sp>
    </p:spTree>
    <p:extLst>
      <p:ext uri="{BB962C8B-B14F-4D97-AF65-F5344CB8AC3E}">
        <p14:creationId xmlns:p14="http://schemas.microsoft.com/office/powerpoint/2010/main" val="1616803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DA88B30-E0D9-4174-BC63-5071AF43416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cs-CZ"/>
              <a:t>14.4.2021</a:t>
            </a:r>
          </a:p>
        </p:txBody>
      </p:sp>
    </p:spTree>
    <p:extLst>
      <p:ext uri="{BB962C8B-B14F-4D97-AF65-F5344CB8AC3E}">
        <p14:creationId xmlns:p14="http://schemas.microsoft.com/office/powerpoint/2010/main" val="179546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DA88B30-E0D9-4174-BC63-5071AF43416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cs-CZ"/>
              <a:t>14.4.2021</a:t>
            </a:r>
          </a:p>
        </p:txBody>
      </p:sp>
    </p:spTree>
    <p:extLst>
      <p:ext uri="{BB962C8B-B14F-4D97-AF65-F5344CB8AC3E}">
        <p14:creationId xmlns:p14="http://schemas.microsoft.com/office/powerpoint/2010/main" val="1584742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DA88B30-E0D9-4174-BC63-5071AF43416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cs-CZ"/>
              <a:t>14.4.2021</a:t>
            </a:r>
          </a:p>
        </p:txBody>
      </p:sp>
    </p:spTree>
    <p:extLst>
      <p:ext uri="{BB962C8B-B14F-4D97-AF65-F5344CB8AC3E}">
        <p14:creationId xmlns:p14="http://schemas.microsoft.com/office/powerpoint/2010/main" val="1429187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DA88B30-E0D9-4174-BC63-5071AF43416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cs-CZ"/>
              <a:t>14.4.2021</a:t>
            </a:r>
          </a:p>
        </p:txBody>
      </p:sp>
    </p:spTree>
    <p:extLst>
      <p:ext uri="{BB962C8B-B14F-4D97-AF65-F5344CB8AC3E}">
        <p14:creationId xmlns:p14="http://schemas.microsoft.com/office/powerpoint/2010/main" val="2080741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DA88B30-E0D9-4174-BC63-5071AF43416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cs-CZ"/>
              <a:t>14.4.2021</a:t>
            </a:r>
          </a:p>
        </p:txBody>
      </p:sp>
    </p:spTree>
    <p:extLst>
      <p:ext uri="{BB962C8B-B14F-4D97-AF65-F5344CB8AC3E}">
        <p14:creationId xmlns:p14="http://schemas.microsoft.com/office/powerpoint/2010/main" val="2657306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04AD6-E4D9-4208-841C-1C65626D1DEB}" type="slidenum">
              <a:rPr lang="cs-CZ" smtClean="0"/>
              <a:t>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0556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04AD6-E4D9-4208-841C-1C65626D1DEB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0619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02.10.2019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A84C1-5ABF-4E93-957A-F33EC67BD42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9047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02.10.2019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A84C1-5ABF-4E93-957A-F33EC67BD42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5241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02.10.2019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A84C1-5ABF-4E93-957A-F33EC67BD42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064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02.10.2019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A84C1-5ABF-4E93-957A-F33EC67BD42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2871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02.10.2019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A84C1-5ABF-4E93-957A-F33EC67BD42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4859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02.10.2019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A84C1-5ABF-4E93-957A-F33EC67BD42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507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02.10.2019</a:t>
            </a: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A84C1-5ABF-4E93-957A-F33EC67BD42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1966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02.10.2019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A84C1-5ABF-4E93-957A-F33EC67BD42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5086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02.10.2019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A84C1-5ABF-4E93-957A-F33EC67BD42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7727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02.10.2019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A84C1-5ABF-4E93-957A-F33EC67BD42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2786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02.10.2019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A84C1-5ABF-4E93-957A-F33EC67BD42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0694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02.10.2019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A84C1-5ABF-4E93-957A-F33EC67BD42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2927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3.jpg"/><Relationship Id="rId2" Type="http://schemas.openxmlformats.org/officeDocument/2006/relationships/hyperlink" Target="http://www.iti.hradec.pardubice.eu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791580" y="1268760"/>
            <a:ext cx="756084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cs-CZ" sz="3600" b="1" cap="all" dirty="0"/>
          </a:p>
          <a:p>
            <a:pPr algn="ctr"/>
            <a:r>
              <a:rPr lang="cs-CZ" sz="2800" b="1" i="0" cap="all" dirty="0">
                <a:effectLst/>
                <a:latin typeface="Arial" panose="020B0604020202020204" pitchFamily="34" charset="0"/>
              </a:rPr>
              <a:t>Integrované územní investice Hradecko-pardubické aglomerace 2021+</a:t>
            </a:r>
          </a:p>
          <a:p>
            <a:pPr algn="ctr"/>
            <a:endParaRPr lang="cs-CZ" sz="2800" b="1" cap="all" dirty="0">
              <a:solidFill>
                <a:srgbClr val="686868"/>
              </a:solidFill>
              <a:latin typeface="Arial" panose="020B0604020202020204" pitchFamily="34" charset="0"/>
            </a:endParaRPr>
          </a:p>
          <a:p>
            <a:pPr algn="ctr"/>
            <a:r>
              <a:rPr lang="cs-CZ" sz="2400" b="1" cap="all" dirty="0"/>
              <a:t>IROP TOUR</a:t>
            </a:r>
          </a:p>
          <a:p>
            <a:pPr algn="ctr"/>
            <a:r>
              <a:rPr lang="cs-CZ" sz="2400" b="1" cap="all" dirty="0"/>
              <a:t>HRADEC KRÁLOVÉ</a:t>
            </a:r>
          </a:p>
          <a:p>
            <a:pPr algn="ctr"/>
            <a:r>
              <a:rPr lang="cs-CZ" sz="2400" b="1" cap="all" dirty="0"/>
              <a:t>11. 5. 2022</a:t>
            </a:r>
            <a:endParaRPr lang="cs-CZ" b="1" cap="all" dirty="0"/>
          </a:p>
          <a:p>
            <a:endParaRPr lang="cs-CZ" sz="1400" dirty="0"/>
          </a:p>
        </p:txBody>
      </p:sp>
      <p:pic>
        <p:nvPicPr>
          <p:cNvPr id="8" name="Obrázek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6780" y="5655111"/>
            <a:ext cx="5218430" cy="899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2">
            <a:extLst>
              <a:ext uri="{FF2B5EF4-FFF2-40B4-BE49-F238E27FC236}">
                <a16:creationId xmlns:a16="http://schemas.microsoft.com/office/drawing/2014/main" id="{1D325A07-41A2-4E43-A7AB-D0C93F65D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62" b="9027"/>
          <a:stretch>
            <a:fillRect/>
          </a:stretch>
        </p:blipFill>
        <p:spPr bwMode="auto">
          <a:xfrm>
            <a:off x="3255677" y="332656"/>
            <a:ext cx="2560637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09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611560" y="694113"/>
            <a:ext cx="8208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cap="all" dirty="0"/>
              <a:t>Návrhová část Strategie 2021+</a:t>
            </a:r>
            <a:endParaRPr lang="cs-CZ" sz="2000" b="1" dirty="0"/>
          </a:p>
        </p:txBody>
      </p:sp>
      <p:pic>
        <p:nvPicPr>
          <p:cNvPr id="9" name="Obrázek 2">
            <a:extLst>
              <a:ext uri="{FF2B5EF4-FFF2-40B4-BE49-F238E27FC236}">
                <a16:creationId xmlns:a16="http://schemas.microsoft.com/office/drawing/2014/main" id="{B3EF6AF5-69E6-4114-8177-2BC7F0990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62" b="9027"/>
          <a:stretch>
            <a:fillRect/>
          </a:stretch>
        </p:blipFill>
        <p:spPr bwMode="auto">
          <a:xfrm>
            <a:off x="3291680" y="59479"/>
            <a:ext cx="2560637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C2CEB1D-D970-44AA-AE64-E6C77D0A33B3}"/>
              </a:ext>
            </a:extLst>
          </p:cNvPr>
          <p:cNvSpPr txBox="1"/>
          <p:nvPr/>
        </p:nvSpPr>
        <p:spPr>
          <a:xfrm>
            <a:off x="390280" y="6212183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>
                <a:solidFill>
                  <a:srgbClr val="00B050"/>
                </a:solidFill>
              </a:rPr>
              <a:t>IROP</a:t>
            </a:r>
            <a:r>
              <a:rPr lang="cs-CZ" sz="1200" b="1" dirty="0"/>
              <a:t> OPD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8D94462-895F-47DE-AFF4-02EB5ED7B5FB}"/>
              </a:ext>
            </a:extLst>
          </p:cNvPr>
          <p:cNvSpPr txBox="1"/>
          <p:nvPr/>
        </p:nvSpPr>
        <p:spPr>
          <a:xfrm>
            <a:off x="5452778" y="6250686"/>
            <a:ext cx="702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/>
              <a:t>OP TAK</a:t>
            </a:r>
          </a:p>
          <a:p>
            <a:pPr algn="ctr"/>
            <a:r>
              <a:rPr lang="cs-CZ" sz="1200" b="1" dirty="0"/>
              <a:t>OP JAK</a:t>
            </a:r>
          </a:p>
          <a:p>
            <a:pPr algn="ctr"/>
            <a:r>
              <a:rPr lang="cs-CZ" sz="1200" b="1" dirty="0">
                <a:solidFill>
                  <a:srgbClr val="00B050"/>
                </a:solidFill>
              </a:rPr>
              <a:t>IROP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A373208-0571-4493-8F24-18141BE99CDB}"/>
              </a:ext>
            </a:extLst>
          </p:cNvPr>
          <p:cNvSpPr txBox="1"/>
          <p:nvPr/>
        </p:nvSpPr>
        <p:spPr>
          <a:xfrm>
            <a:off x="3041369" y="6232183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>
                <a:solidFill>
                  <a:srgbClr val="00B050"/>
                </a:solidFill>
              </a:rPr>
              <a:t>IROP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94B0C662-C18C-404D-B4EB-972409F523F7}"/>
              </a:ext>
            </a:extLst>
          </p:cNvPr>
          <p:cNvSpPr txBox="1"/>
          <p:nvPr/>
        </p:nvSpPr>
        <p:spPr>
          <a:xfrm>
            <a:off x="1669218" y="6220622"/>
            <a:ext cx="597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/>
              <a:t>OP ŽP</a:t>
            </a:r>
          </a:p>
          <a:p>
            <a:pPr algn="ctr"/>
            <a:r>
              <a:rPr lang="cs-CZ" sz="1200" b="1" dirty="0">
                <a:solidFill>
                  <a:srgbClr val="00B050"/>
                </a:solidFill>
              </a:rPr>
              <a:t>IROP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C7C5A475-414F-430E-A4EB-245B4F18F87E}"/>
              </a:ext>
            </a:extLst>
          </p:cNvPr>
          <p:cNvSpPr txBox="1"/>
          <p:nvPr/>
        </p:nvSpPr>
        <p:spPr>
          <a:xfrm>
            <a:off x="8280412" y="6253368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>
                <a:solidFill>
                  <a:srgbClr val="00B050"/>
                </a:solidFill>
              </a:rPr>
              <a:t>IROP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B4AF487A-C6D8-44DB-A3CD-2FEB84CFF67E}"/>
              </a:ext>
            </a:extLst>
          </p:cNvPr>
          <p:cNvSpPr txBox="1"/>
          <p:nvPr/>
        </p:nvSpPr>
        <p:spPr>
          <a:xfrm>
            <a:off x="6894593" y="6253368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>
                <a:solidFill>
                  <a:srgbClr val="00B050"/>
                </a:solidFill>
              </a:rPr>
              <a:t>IROP</a:t>
            </a:r>
          </a:p>
        </p:txBody>
      </p:sp>
      <p:sp>
        <p:nvSpPr>
          <p:cNvPr id="6" name="Šipka: nahoru 5">
            <a:extLst>
              <a:ext uri="{FF2B5EF4-FFF2-40B4-BE49-F238E27FC236}">
                <a16:creationId xmlns:a16="http://schemas.microsoft.com/office/drawing/2014/main" id="{B4432236-7535-410A-AB3D-1C795B1A7524}"/>
              </a:ext>
            </a:extLst>
          </p:cNvPr>
          <p:cNvSpPr/>
          <p:nvPr/>
        </p:nvSpPr>
        <p:spPr>
          <a:xfrm>
            <a:off x="136192" y="5861518"/>
            <a:ext cx="1012232" cy="350671"/>
          </a:xfrm>
          <a:prstGeom prst="upArrow">
            <a:avLst>
              <a:gd name="adj1" fmla="val 50000"/>
              <a:gd name="adj2" fmla="val 5961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800" b="1" dirty="0">
                <a:solidFill>
                  <a:schemeClr val="tx1"/>
                </a:solidFill>
              </a:rPr>
              <a:t>ITI</a:t>
            </a:r>
          </a:p>
          <a:p>
            <a:pPr algn="ctr"/>
            <a:r>
              <a:rPr lang="cs-CZ" sz="800" b="1" dirty="0">
                <a:solidFill>
                  <a:schemeClr val="tx1"/>
                </a:solidFill>
              </a:rPr>
              <a:t>HK-PA</a:t>
            </a:r>
          </a:p>
        </p:txBody>
      </p:sp>
      <p:sp>
        <p:nvSpPr>
          <p:cNvPr id="16" name="Šipka: nahoru 15">
            <a:extLst>
              <a:ext uri="{FF2B5EF4-FFF2-40B4-BE49-F238E27FC236}">
                <a16:creationId xmlns:a16="http://schemas.microsoft.com/office/drawing/2014/main" id="{6D6F89DC-DBF7-4AC5-BCFC-D49AE1179076}"/>
              </a:ext>
            </a:extLst>
          </p:cNvPr>
          <p:cNvSpPr/>
          <p:nvPr/>
        </p:nvSpPr>
        <p:spPr>
          <a:xfrm>
            <a:off x="2788742" y="5857831"/>
            <a:ext cx="1012232" cy="350671"/>
          </a:xfrm>
          <a:prstGeom prst="upArrow">
            <a:avLst>
              <a:gd name="adj1" fmla="val 50000"/>
              <a:gd name="adj2" fmla="val 5961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800" b="1" dirty="0">
                <a:solidFill>
                  <a:schemeClr val="tx1"/>
                </a:solidFill>
              </a:rPr>
              <a:t>ITI</a:t>
            </a:r>
          </a:p>
          <a:p>
            <a:pPr algn="ctr"/>
            <a:r>
              <a:rPr lang="cs-CZ" sz="800" b="1" dirty="0">
                <a:solidFill>
                  <a:schemeClr val="tx1"/>
                </a:solidFill>
              </a:rPr>
              <a:t>HK-PA</a:t>
            </a:r>
          </a:p>
        </p:txBody>
      </p:sp>
      <p:sp>
        <p:nvSpPr>
          <p:cNvPr id="17" name="Šipka: nahoru 16">
            <a:extLst>
              <a:ext uri="{FF2B5EF4-FFF2-40B4-BE49-F238E27FC236}">
                <a16:creationId xmlns:a16="http://schemas.microsoft.com/office/drawing/2014/main" id="{BCC53724-C9A9-474F-8486-D69F39742F92}"/>
              </a:ext>
            </a:extLst>
          </p:cNvPr>
          <p:cNvSpPr/>
          <p:nvPr/>
        </p:nvSpPr>
        <p:spPr>
          <a:xfrm>
            <a:off x="1461736" y="5871827"/>
            <a:ext cx="1012232" cy="350671"/>
          </a:xfrm>
          <a:prstGeom prst="upArrow">
            <a:avLst>
              <a:gd name="adj1" fmla="val 50000"/>
              <a:gd name="adj2" fmla="val 5961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800" b="1" dirty="0">
                <a:solidFill>
                  <a:schemeClr val="tx1"/>
                </a:solidFill>
              </a:rPr>
              <a:t>ITI</a:t>
            </a:r>
          </a:p>
          <a:p>
            <a:pPr algn="ctr"/>
            <a:r>
              <a:rPr lang="cs-CZ" sz="800" b="1" dirty="0">
                <a:solidFill>
                  <a:schemeClr val="tx1"/>
                </a:solidFill>
              </a:rPr>
              <a:t>HK-PA</a:t>
            </a:r>
          </a:p>
        </p:txBody>
      </p:sp>
      <p:sp>
        <p:nvSpPr>
          <p:cNvPr id="18" name="Šipka: nahoru 17">
            <a:extLst>
              <a:ext uri="{FF2B5EF4-FFF2-40B4-BE49-F238E27FC236}">
                <a16:creationId xmlns:a16="http://schemas.microsoft.com/office/drawing/2014/main" id="{37DE6E93-DD22-4FE0-814A-C8D2CCDA8521}"/>
              </a:ext>
            </a:extLst>
          </p:cNvPr>
          <p:cNvSpPr/>
          <p:nvPr/>
        </p:nvSpPr>
        <p:spPr>
          <a:xfrm>
            <a:off x="5297956" y="5871828"/>
            <a:ext cx="1012232" cy="350671"/>
          </a:xfrm>
          <a:prstGeom prst="upArrow">
            <a:avLst>
              <a:gd name="adj1" fmla="val 50000"/>
              <a:gd name="adj2" fmla="val 5961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800" b="1" dirty="0">
                <a:solidFill>
                  <a:schemeClr val="tx1"/>
                </a:solidFill>
              </a:rPr>
              <a:t>ITI</a:t>
            </a:r>
          </a:p>
          <a:p>
            <a:pPr algn="ctr"/>
            <a:r>
              <a:rPr lang="cs-CZ" sz="800" b="1" dirty="0">
                <a:solidFill>
                  <a:schemeClr val="tx1"/>
                </a:solidFill>
              </a:rPr>
              <a:t>HK-PA</a:t>
            </a:r>
          </a:p>
        </p:txBody>
      </p:sp>
      <p:sp>
        <p:nvSpPr>
          <p:cNvPr id="19" name="Šipka: nahoru 18">
            <a:extLst>
              <a:ext uri="{FF2B5EF4-FFF2-40B4-BE49-F238E27FC236}">
                <a16:creationId xmlns:a16="http://schemas.microsoft.com/office/drawing/2014/main" id="{31EE1FD3-99A1-47EF-BDBB-0F9619F745DE}"/>
              </a:ext>
            </a:extLst>
          </p:cNvPr>
          <p:cNvSpPr/>
          <p:nvPr/>
        </p:nvSpPr>
        <p:spPr>
          <a:xfrm>
            <a:off x="6640505" y="5859777"/>
            <a:ext cx="1012232" cy="350671"/>
          </a:xfrm>
          <a:prstGeom prst="upArrow">
            <a:avLst>
              <a:gd name="adj1" fmla="val 50000"/>
              <a:gd name="adj2" fmla="val 5961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800" b="1" dirty="0">
                <a:solidFill>
                  <a:schemeClr val="tx1"/>
                </a:solidFill>
              </a:rPr>
              <a:t>ITI</a:t>
            </a:r>
          </a:p>
          <a:p>
            <a:pPr algn="ctr"/>
            <a:r>
              <a:rPr lang="cs-CZ" sz="800" b="1" dirty="0">
                <a:solidFill>
                  <a:schemeClr val="tx1"/>
                </a:solidFill>
              </a:rPr>
              <a:t>HK-PA</a:t>
            </a:r>
          </a:p>
        </p:txBody>
      </p:sp>
      <p:sp>
        <p:nvSpPr>
          <p:cNvPr id="20" name="Šipka: nahoru 19">
            <a:extLst>
              <a:ext uri="{FF2B5EF4-FFF2-40B4-BE49-F238E27FC236}">
                <a16:creationId xmlns:a16="http://schemas.microsoft.com/office/drawing/2014/main" id="{AB5960F3-FCEF-4C5D-9B16-728673DD74D9}"/>
              </a:ext>
            </a:extLst>
          </p:cNvPr>
          <p:cNvSpPr/>
          <p:nvPr/>
        </p:nvSpPr>
        <p:spPr>
          <a:xfrm>
            <a:off x="8026324" y="5877879"/>
            <a:ext cx="1012232" cy="350671"/>
          </a:xfrm>
          <a:prstGeom prst="upArrow">
            <a:avLst>
              <a:gd name="adj1" fmla="val 50000"/>
              <a:gd name="adj2" fmla="val 5961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800" b="1" dirty="0">
                <a:solidFill>
                  <a:schemeClr val="tx1"/>
                </a:solidFill>
              </a:rPr>
              <a:t>ITI</a:t>
            </a:r>
          </a:p>
          <a:p>
            <a:pPr algn="ctr"/>
            <a:r>
              <a:rPr lang="cs-CZ" sz="800" b="1" dirty="0">
                <a:solidFill>
                  <a:schemeClr val="tx1"/>
                </a:solidFill>
              </a:rPr>
              <a:t>HK-PA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6134C3D-8854-4909-A91E-A8A18F7714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2" y="1071000"/>
            <a:ext cx="9004351" cy="4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30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  <p:bldP spid="13" grpId="0"/>
      <p:bldP spid="14" grpId="0"/>
      <p:bldP spid="15" grpId="0"/>
      <p:bldP spid="6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467543" y="741258"/>
            <a:ext cx="8208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cap="all" dirty="0"/>
              <a:t>Návrh Alokace v </a:t>
            </a:r>
            <a:r>
              <a:rPr lang="cs-CZ" sz="2000" b="1" cap="all" dirty="0" err="1"/>
              <a:t>irop</a:t>
            </a:r>
            <a:r>
              <a:rPr lang="cs-CZ" sz="2000" b="1" cap="all" dirty="0"/>
              <a:t> dle </a:t>
            </a:r>
            <a:r>
              <a:rPr lang="cs-CZ" sz="2000" b="1" cap="all" dirty="0" err="1"/>
              <a:t>sc</a:t>
            </a:r>
            <a:r>
              <a:rPr lang="cs-CZ" sz="2000" b="1" cap="all" dirty="0"/>
              <a:t> a aktivit</a:t>
            </a:r>
            <a:endParaRPr lang="cs-CZ" sz="2000" b="1" dirty="0"/>
          </a:p>
        </p:txBody>
      </p:sp>
      <p:pic>
        <p:nvPicPr>
          <p:cNvPr id="9" name="Obrázek 2">
            <a:extLst>
              <a:ext uri="{FF2B5EF4-FFF2-40B4-BE49-F238E27FC236}">
                <a16:creationId xmlns:a16="http://schemas.microsoft.com/office/drawing/2014/main" id="{B3EF6AF5-69E6-4114-8177-2BC7F0990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62" b="9027"/>
          <a:stretch>
            <a:fillRect/>
          </a:stretch>
        </p:blipFill>
        <p:spPr bwMode="auto">
          <a:xfrm>
            <a:off x="3291681" y="139708"/>
            <a:ext cx="2560637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Tabulka 11">
            <a:extLst>
              <a:ext uri="{FF2B5EF4-FFF2-40B4-BE49-F238E27FC236}">
                <a16:creationId xmlns:a16="http://schemas.microsoft.com/office/drawing/2014/main" id="{9DEBEB21-FF5F-4871-8583-D5BC8AB32C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4592882"/>
              </p:ext>
            </p:extLst>
          </p:nvPr>
        </p:nvGraphicFramePr>
        <p:xfrm>
          <a:off x="359530" y="1268760"/>
          <a:ext cx="8424938" cy="507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16125">
                  <a:extLst>
                    <a:ext uri="{9D8B030D-6E8A-4147-A177-3AD203B41FA5}">
                      <a16:colId xmlns:a16="http://schemas.microsoft.com/office/drawing/2014/main" val="663810720"/>
                    </a:ext>
                  </a:extLst>
                </a:gridCol>
                <a:gridCol w="4356485">
                  <a:extLst>
                    <a:ext uri="{9D8B030D-6E8A-4147-A177-3AD203B41FA5}">
                      <a16:colId xmlns:a16="http://schemas.microsoft.com/office/drawing/2014/main" val="1177950307"/>
                    </a:ext>
                  </a:extLst>
                </a:gridCol>
                <a:gridCol w="1476164">
                  <a:extLst>
                    <a:ext uri="{9D8B030D-6E8A-4147-A177-3AD203B41FA5}">
                      <a16:colId xmlns:a16="http://schemas.microsoft.com/office/drawing/2014/main" val="1078406232"/>
                    </a:ext>
                  </a:extLst>
                </a:gridCol>
                <a:gridCol w="1476164">
                  <a:extLst>
                    <a:ext uri="{9D8B030D-6E8A-4147-A177-3AD203B41FA5}">
                      <a16:colId xmlns:a16="http://schemas.microsoft.com/office/drawing/2014/main" val="506583883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Specifický cíl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400" b="1" u="none" strike="noStrike" dirty="0">
                          <a:effectLst/>
                          <a:latin typeface="+mn-lt"/>
                        </a:rPr>
                        <a:t>Aktivita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400" b="1" u="none" strike="noStrike" dirty="0">
                          <a:effectLst/>
                          <a:latin typeface="+mn-lt"/>
                        </a:rPr>
                        <a:t>Alokace dle aktivit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Alokace dle SC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732497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1.1 Digitalizace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cs-CZ" sz="1400" b="0" i="1" u="none" strike="sng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eGovernment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10922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2.2 VP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cs-CZ" sz="1400" b="0" u="none" strike="noStrike" dirty="0">
                          <a:effectLst/>
                          <a:latin typeface="+mn-lt"/>
                        </a:rPr>
                        <a:t>Revitalizace veřejných prostranství měst a obcí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u="none" strike="noStrike" dirty="0">
                          <a:effectLst/>
                          <a:latin typeface="+mn-lt"/>
                        </a:rPr>
                        <a:t>305 546 703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u="none" strike="noStrike" dirty="0">
                          <a:effectLst/>
                          <a:latin typeface="+mn-lt"/>
                        </a:rPr>
                        <a:t>305 546 703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0493115"/>
                  </a:ext>
                </a:extLst>
              </a:tr>
              <a:tr h="252000">
                <a:tc rowSpan="3"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4.1</a:t>
                      </a:r>
                    </a:p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Vzdělávání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cs-CZ" sz="14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Mateřské školy</a:t>
                      </a:r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211 937 221</a:t>
                      </a:r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525 054 449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8822461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pPr algn="ctr" fontAlgn="b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cs-CZ" sz="14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Základní školy</a:t>
                      </a:r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244 677 878</a:t>
                      </a:r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5160807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pPr algn="ctr" fontAlgn="b"/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cs-CZ" sz="14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Zájmové a neformální vzdělávání a celoživotní učení</a:t>
                      </a:r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68 439 350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7632666"/>
                  </a:ext>
                </a:extLst>
              </a:tr>
              <a:tr h="25200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4.2</a:t>
                      </a:r>
                    </a:p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Sociální oblast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cs-CZ" sz="1400" b="0" i="1" u="none" strike="sng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Sociální bydlení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212 888 158</a:t>
                      </a:r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9665101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pPr algn="ctr" fontAlgn="b"/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cs-CZ" sz="14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Infrastruktura sociálních služeb</a:t>
                      </a:r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212 888 158</a:t>
                      </a:r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507127"/>
                  </a:ext>
                </a:extLst>
              </a:tr>
              <a:tr h="252000">
                <a:tc rowSpan="4"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4.4</a:t>
                      </a:r>
                    </a:p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Kultura a cestovní ruch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cs-CZ" sz="14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Revitalizace a vybavení pro činnost památek</a:t>
                      </a:r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158 717 717</a:t>
                      </a:r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342 770 198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7893715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pPr algn="ctr" fontAlgn="b"/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cs-CZ" sz="14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Revitalizace, odborná infrastruktura a vybavení knihoven</a:t>
                      </a:r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5 014 019</a:t>
                      </a:r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56860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pPr algn="ctr" fontAlgn="b"/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cs-CZ" sz="14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Revitalizace, odborná infrastruktura a vybavení muzeí</a:t>
                      </a:r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179 038 462</a:t>
                      </a:r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31646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pPr algn="ctr" fontAlgn="b"/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cs-CZ" sz="1400" b="0" i="1" u="none" strike="sng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Veřejná infrastruktura udržitelného cestovního ruchu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cs-CZ" sz="14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2513959"/>
                  </a:ext>
                </a:extLst>
              </a:tr>
              <a:tr h="252000">
                <a:tc rowSpan="7"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6.1</a:t>
                      </a:r>
                    </a:p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Udržitelná doprava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cs-CZ" sz="1400" b="0" i="1" u="none" strike="sngStrike" dirty="0">
                          <a:effectLst/>
                          <a:latin typeface="+mn-lt"/>
                        </a:rPr>
                        <a:t>Nízko/bez emisní vozidla kolejová</a:t>
                      </a:r>
                      <a:endParaRPr lang="cs-CZ" sz="1400" b="0" i="1" u="none" strike="sng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1" u="none" strike="noStrike" dirty="0">
                          <a:effectLst/>
                          <a:latin typeface="+mn-lt"/>
                        </a:rPr>
                        <a:t>0</a:t>
                      </a:r>
                      <a:endParaRPr lang="cs-CZ" sz="14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405 287 556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351718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pPr algn="ctr" fontAlgn="b"/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cs-CZ" sz="1400" b="0" u="none" strike="noStrike" dirty="0">
                          <a:effectLst/>
                          <a:latin typeface="+mn-lt"/>
                        </a:rPr>
                        <a:t>Nízko/bez emisní vozidla ostatní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199 205 385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5805960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pPr algn="ctr" fontAlgn="b"/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cs-CZ" sz="1400" b="0" u="none" strike="noStrike" dirty="0">
                          <a:effectLst/>
                          <a:latin typeface="+mn-lt"/>
                        </a:rPr>
                        <a:t>Infrastruktura pro cyklistickou dopravu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97 716 787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20002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pPr algn="ctr" fontAlgn="b"/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cs-CZ" sz="1400" b="0" i="1" u="none" strike="sng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Plnicí a dobíjecí stanice pro veřejnou dopravu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1" u="none" strike="noStrike" dirty="0">
                          <a:effectLst/>
                          <a:latin typeface="+mn-lt"/>
                        </a:rPr>
                        <a:t>0</a:t>
                      </a:r>
                      <a:endParaRPr lang="cs-CZ" sz="14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cs-CZ" sz="14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0223858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pPr algn="ctr" fontAlgn="b"/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cs-CZ" sz="1400" b="0" i="1" u="none" strike="sng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Telematika pro veřejnou dopravu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1" u="none" strike="noStrike" dirty="0">
                          <a:effectLst/>
                          <a:latin typeface="+mn-lt"/>
                        </a:rPr>
                        <a:t>0</a:t>
                      </a:r>
                      <a:endParaRPr lang="cs-CZ" sz="14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cs-CZ" sz="14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9847771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pPr algn="ctr" fontAlgn="b"/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cs-CZ" sz="1400" b="0" u="none" strike="noStrike" dirty="0">
                          <a:effectLst/>
                          <a:latin typeface="+mn-lt"/>
                        </a:rPr>
                        <a:t>Multimodální osobní doprava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94 230 769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4710783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pPr algn="ctr" fontAlgn="b"/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cs-CZ" sz="1400" b="0" u="none" strike="noStrike" dirty="0">
                          <a:effectLst/>
                          <a:latin typeface="+mn-lt"/>
                        </a:rPr>
                        <a:t>Infrastruktura pro bezpečnou nemotorovou dopravu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u="none" strike="noStrike" dirty="0">
                          <a:effectLst/>
                          <a:latin typeface="+mn-lt"/>
                        </a:rPr>
                        <a:t>14 134 615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2855031"/>
                  </a:ext>
                </a:extLst>
              </a:tr>
              <a:tr h="25200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                                                                                                                            ∑</a:t>
                      </a:r>
                      <a:endParaRPr lang="cs-CZ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cs-CZ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1 791 547 064 </a:t>
                      </a:r>
                      <a:endParaRPr lang="cs-CZ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1 791 547 064 </a:t>
                      </a:r>
                      <a:endParaRPr lang="cs-CZ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846948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936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457200" y="1044429"/>
            <a:ext cx="820891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cs-CZ" sz="2000" b="1" cap="all" dirty="0"/>
              <a:t>Příležitost čerpání prostředků z ITI</a:t>
            </a:r>
          </a:p>
          <a:p>
            <a:pPr marL="352425" lvl="2" indent="-342900" algn="just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b="1" dirty="0"/>
              <a:t>sběr projektových záměrů</a:t>
            </a:r>
            <a:r>
              <a:rPr lang="pl-PL" dirty="0"/>
              <a:t> probíhal </a:t>
            </a:r>
            <a:r>
              <a:rPr lang="pl-PL" b="1" dirty="0"/>
              <a:t>od počátku roku 2019 </a:t>
            </a:r>
          </a:p>
          <a:p>
            <a:pPr marL="352425" lvl="2" indent="-342900" algn="just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tx1"/>
                </a:solidFill>
              </a:rPr>
              <a:t>opakované výzvy k předkládání záměrů na webu, sociálních sítích, jednáních PS, ŘV ITI, osobních jednáních</a:t>
            </a:r>
            <a:r>
              <a:rPr lang="pl-PL" dirty="0"/>
              <a:t> </a:t>
            </a:r>
            <a:endParaRPr lang="pl-PL" sz="1800" dirty="0">
              <a:solidFill>
                <a:schemeClr val="tx1"/>
              </a:solidFill>
            </a:endParaRPr>
          </a:p>
          <a:p>
            <a:pPr marL="352425" lvl="2" indent="-342900" algn="just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tx1"/>
                </a:solidFill>
              </a:rPr>
              <a:t>vznik </a:t>
            </a:r>
            <a:r>
              <a:rPr lang="pl-PL" sz="1800" b="1" dirty="0">
                <a:solidFill>
                  <a:schemeClr val="tx1"/>
                </a:solidFill>
              </a:rPr>
              <a:t>portfolia projektů </a:t>
            </a:r>
            <a:r>
              <a:rPr lang="pl-PL" sz="1800" dirty="0">
                <a:solidFill>
                  <a:schemeClr val="tx1"/>
                </a:solidFill>
              </a:rPr>
              <a:t>→ </a:t>
            </a:r>
            <a:r>
              <a:rPr lang="pl-PL" sz="1800" b="1" dirty="0">
                <a:solidFill>
                  <a:schemeClr val="tx1"/>
                </a:solidFill>
              </a:rPr>
              <a:t>zužování</a:t>
            </a:r>
            <a:r>
              <a:rPr lang="pl-PL" sz="1800" dirty="0">
                <a:solidFill>
                  <a:schemeClr val="tx1"/>
                </a:solidFill>
              </a:rPr>
              <a:t> na základě zpřesňování podmínek pro podpořitelnost projektů, změn priorit žadatelů </a:t>
            </a:r>
          </a:p>
          <a:p>
            <a:pPr marL="352425" lvl="2" indent="-342900" algn="just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tx1"/>
                </a:solidFill>
              </a:rPr>
              <a:t>představování projektů na tematických pracovních skupinách v průběhu roku 2021 </a:t>
            </a:r>
          </a:p>
          <a:p>
            <a:pPr marL="352425" lvl="2" indent="-342900" algn="just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/>
              <a:t>součástí Strategie tzv. </a:t>
            </a:r>
            <a:r>
              <a:rPr lang="pl-PL" b="1" dirty="0"/>
              <a:t>i</a:t>
            </a:r>
            <a:r>
              <a:rPr lang="pl-PL" sz="1800" b="1" dirty="0">
                <a:solidFill>
                  <a:schemeClr val="tx1"/>
                </a:solidFill>
              </a:rPr>
              <a:t>ntegrovaná řešení</a:t>
            </a:r>
            <a:r>
              <a:rPr lang="pl-PL" sz="1800" dirty="0">
                <a:solidFill>
                  <a:schemeClr val="tx1"/>
                </a:solidFill>
              </a:rPr>
              <a:t> (IŘ) složená z již zrealizovaných, realizovaných a </a:t>
            </a:r>
            <a:r>
              <a:rPr lang="pl-PL" sz="1800" u="sng" dirty="0">
                <a:solidFill>
                  <a:schemeClr val="tx1"/>
                </a:solidFill>
              </a:rPr>
              <a:t>připravovaných projektů</a:t>
            </a:r>
            <a:r>
              <a:rPr lang="pl-PL" sz="1800" dirty="0">
                <a:solidFill>
                  <a:schemeClr val="tx1"/>
                </a:solidFill>
              </a:rPr>
              <a:t> (nejen ze zdrojů ITI) </a:t>
            </a:r>
          </a:p>
          <a:p>
            <a:pPr marL="809625" lvl="3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tx1"/>
                </a:solidFill>
              </a:rPr>
              <a:t>zakomponování projektového záměru do IŘ = základní předpoklad pro financování ze zdrojů ITI</a:t>
            </a:r>
          </a:p>
          <a:p>
            <a:pPr marL="352425" lvl="2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b="1" dirty="0"/>
              <a:t>další příležitost pro nové žadatele: v rámci aktualizace Strategie </a:t>
            </a:r>
            <a:r>
              <a:rPr lang="pl-PL" dirty="0"/>
              <a:t>(budou-li volné finanční prostředky)</a:t>
            </a:r>
          </a:p>
        </p:txBody>
      </p:sp>
      <p:pic>
        <p:nvPicPr>
          <p:cNvPr id="9" name="Obrázek 2">
            <a:extLst>
              <a:ext uri="{FF2B5EF4-FFF2-40B4-BE49-F238E27FC236}">
                <a16:creationId xmlns:a16="http://schemas.microsoft.com/office/drawing/2014/main" id="{B3EF6AF5-69E6-4114-8177-2BC7F0990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62" b="9027"/>
          <a:stretch>
            <a:fillRect/>
          </a:stretch>
        </p:blipFill>
        <p:spPr bwMode="auto">
          <a:xfrm>
            <a:off x="3291680" y="298493"/>
            <a:ext cx="2560637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2208EC7-1045-4D91-8494-37F8FEDC9BD3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" t="16641" r="2475" b="17370"/>
          <a:stretch/>
        </p:blipFill>
        <p:spPr bwMode="auto">
          <a:xfrm>
            <a:off x="2090056" y="6059466"/>
            <a:ext cx="4963886" cy="593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92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755576" y="1340768"/>
            <a:ext cx="784887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cs-CZ" sz="2000" dirty="0"/>
          </a:p>
          <a:p>
            <a:pPr algn="ctr"/>
            <a:endParaRPr lang="cs-CZ" sz="2000" dirty="0"/>
          </a:p>
          <a:p>
            <a:pPr algn="ctr"/>
            <a:endParaRPr lang="cs-CZ" sz="2000" dirty="0"/>
          </a:p>
          <a:p>
            <a:pPr algn="ctr"/>
            <a:endParaRPr lang="cs-CZ" sz="2000" dirty="0"/>
          </a:p>
          <a:p>
            <a:pPr algn="ctr"/>
            <a:endParaRPr lang="cs-CZ" sz="2000" dirty="0"/>
          </a:p>
          <a:p>
            <a:pPr algn="ctr"/>
            <a:endParaRPr lang="cs-CZ" sz="2000" dirty="0"/>
          </a:p>
          <a:p>
            <a:pPr algn="ctr"/>
            <a:endParaRPr lang="cs-CZ" sz="2000" dirty="0"/>
          </a:p>
          <a:p>
            <a:pPr algn="ctr"/>
            <a:endParaRPr lang="cs-CZ" sz="2000" dirty="0"/>
          </a:p>
          <a:p>
            <a:pPr algn="ctr"/>
            <a:r>
              <a:rPr lang="cs-CZ" sz="2000" dirty="0"/>
              <a:t>Děkuji za pozornost.</a:t>
            </a:r>
          </a:p>
          <a:p>
            <a:endParaRPr lang="cs-CZ" sz="2400" dirty="0">
              <a:hlinkClick r:id="rId2"/>
            </a:endParaRPr>
          </a:p>
          <a:p>
            <a:endParaRPr lang="cs-CZ" sz="1200" dirty="0">
              <a:hlinkClick r:id="rId2"/>
            </a:endParaRPr>
          </a:p>
          <a:p>
            <a:r>
              <a:rPr lang="cs-CZ" sz="1600" dirty="0">
                <a:hlinkClick r:id="rId2"/>
              </a:rPr>
              <a:t>iti.hradec.pardubice.eu</a:t>
            </a:r>
            <a:r>
              <a:rPr lang="cs-CZ" sz="1600" dirty="0"/>
              <a:t>  </a:t>
            </a:r>
          </a:p>
        </p:txBody>
      </p:sp>
      <p:pic>
        <p:nvPicPr>
          <p:cNvPr id="8" name="Obrázek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" t="16641" r="2475" b="17370"/>
          <a:stretch/>
        </p:blipFill>
        <p:spPr bwMode="auto">
          <a:xfrm>
            <a:off x="2090057" y="5973288"/>
            <a:ext cx="4963886" cy="59376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ovéPole 4"/>
          <p:cNvSpPr txBox="1"/>
          <p:nvPr/>
        </p:nvSpPr>
        <p:spPr>
          <a:xfrm>
            <a:off x="1121625" y="4953678"/>
            <a:ext cx="3274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ITI Hradecko-pardubické aglomerace</a:t>
            </a:r>
          </a:p>
          <a:p>
            <a:r>
              <a:rPr lang="cs-CZ" sz="1600" b="1" dirty="0" err="1"/>
              <a:t>iti_hk_pce</a:t>
            </a:r>
            <a:endParaRPr lang="cs-CZ" sz="1600" b="1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08" y="5030065"/>
            <a:ext cx="216000" cy="2160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08" y="5279198"/>
            <a:ext cx="216000" cy="216000"/>
          </a:xfrm>
          <a:prstGeom prst="rect">
            <a:avLst/>
          </a:prstGeom>
        </p:spPr>
      </p:pic>
      <p:pic>
        <p:nvPicPr>
          <p:cNvPr id="12" name="Obrázek 2">
            <a:extLst>
              <a:ext uri="{FF2B5EF4-FFF2-40B4-BE49-F238E27FC236}">
                <a16:creationId xmlns:a16="http://schemas.microsoft.com/office/drawing/2014/main" id="{F7172824-60E0-461D-930E-ED9DFB8C6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62" b="9027"/>
          <a:stretch>
            <a:fillRect/>
          </a:stretch>
        </p:blipFill>
        <p:spPr bwMode="auto">
          <a:xfrm>
            <a:off x="3291680" y="337394"/>
            <a:ext cx="2560637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 descr="Obsah obrázku klipart&#10;&#10;Popis byl vytvořen automaticky">
            <a:extLst>
              <a:ext uri="{FF2B5EF4-FFF2-40B4-BE49-F238E27FC236}">
                <a16:creationId xmlns:a16="http://schemas.microsoft.com/office/drawing/2014/main" id="{E1D492AC-DBF3-4370-8417-D02AA75EBE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411992"/>
            <a:ext cx="2190750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13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22" b="12477"/>
          <a:stretch/>
        </p:blipFill>
        <p:spPr bwMode="auto">
          <a:xfrm>
            <a:off x="1962783" y="5949280"/>
            <a:ext cx="5218430" cy="63976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A523F61-E022-43AC-854A-485B2E16BF94}"/>
              </a:ext>
            </a:extLst>
          </p:cNvPr>
          <p:cNvSpPr txBox="1"/>
          <p:nvPr/>
        </p:nvSpPr>
        <p:spPr>
          <a:xfrm>
            <a:off x="503546" y="735379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cap="all" dirty="0"/>
              <a:t>Strategie ITI HK-PA aglomerace 2014+ - IROP</a:t>
            </a:r>
          </a:p>
        </p:txBody>
      </p:sp>
      <p:pic>
        <p:nvPicPr>
          <p:cNvPr id="10" name="Obrázek 2">
            <a:extLst>
              <a:ext uri="{FF2B5EF4-FFF2-40B4-BE49-F238E27FC236}">
                <a16:creationId xmlns:a16="http://schemas.microsoft.com/office/drawing/2014/main" id="{FCDAA8CC-09D3-4D12-86B0-9104046C6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62" b="9027"/>
          <a:stretch>
            <a:fillRect/>
          </a:stretch>
        </p:blipFill>
        <p:spPr bwMode="auto">
          <a:xfrm>
            <a:off x="3291680" y="95616"/>
            <a:ext cx="2560637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EF80A78-37BE-4446-BB1C-87D51098BCF1}"/>
              </a:ext>
            </a:extLst>
          </p:cNvPr>
          <p:cNvSpPr txBox="1"/>
          <p:nvPr/>
        </p:nvSpPr>
        <p:spPr>
          <a:xfrm>
            <a:off x="503546" y="1244337"/>
            <a:ext cx="8136904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 lvl="2" algn="just">
              <a:spcBef>
                <a:spcPts val="0"/>
              </a:spcBef>
              <a:spcAft>
                <a:spcPts val="600"/>
              </a:spcAft>
            </a:pPr>
            <a:r>
              <a:rPr lang="pl-PL" dirty="0"/>
              <a:t>Celková alokace pro ITI HK-PA v IROP </a:t>
            </a:r>
            <a:r>
              <a:rPr lang="pl-PL" b="1" dirty="0"/>
              <a:t>2,174 mld. Kč</a:t>
            </a:r>
          </a:p>
          <a:p>
            <a:pPr marL="9525" lvl="2" algn="just">
              <a:spcBef>
                <a:spcPts val="0"/>
              </a:spcBef>
              <a:spcAft>
                <a:spcPts val="600"/>
              </a:spcAft>
            </a:pPr>
            <a:r>
              <a:rPr lang="pl-PL" b="1" dirty="0"/>
              <a:t>DOPRAVA</a:t>
            </a:r>
          </a:p>
          <a:p>
            <a:pPr marL="352425" lvl="2" indent="-342900" algn="just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/>
              <a:t>alokace 614,4 mil. Kč</a:t>
            </a:r>
          </a:p>
          <a:p>
            <a:pPr marL="352425" lvl="2" indent="-342900" algn="just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/>
              <a:t>terminály, vozidla MHD, telematika, cyklostezky, bezpečnostní opatření</a:t>
            </a:r>
          </a:p>
          <a:p>
            <a:pPr marL="9525" lvl="2" algn="just">
              <a:spcBef>
                <a:spcPts val="600"/>
              </a:spcBef>
              <a:spcAft>
                <a:spcPts val="600"/>
              </a:spcAft>
            </a:pPr>
            <a:r>
              <a:rPr lang="pl-PL" b="1" dirty="0"/>
              <a:t>VZDĚLÁVÁNÍ</a:t>
            </a:r>
          </a:p>
          <a:p>
            <a:pPr marL="352425" lvl="2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/>
              <a:t>alokace 626,3 mil. Kč</a:t>
            </a:r>
          </a:p>
          <a:p>
            <a:pPr marL="352425" lvl="2" indent="-342900" algn="just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/>
              <a:t>ZŠ, SŠ, zájmové a neformální vzdělávání</a:t>
            </a:r>
          </a:p>
          <a:p>
            <a:pPr marL="9525" lvl="2" algn="just">
              <a:spcBef>
                <a:spcPts val="600"/>
              </a:spcBef>
              <a:spcAft>
                <a:spcPts val="600"/>
              </a:spcAft>
            </a:pPr>
            <a:r>
              <a:rPr lang="pl-PL" b="1" dirty="0"/>
              <a:t>KULTURA</a:t>
            </a:r>
          </a:p>
          <a:p>
            <a:pPr marL="352425" lvl="2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/>
              <a:t>alokace 933,3 mil. Kč</a:t>
            </a:r>
          </a:p>
          <a:p>
            <a:pPr marL="352425" lvl="2" indent="-342900" algn="just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/>
              <a:t>NKP, muzea</a:t>
            </a:r>
          </a:p>
          <a:p>
            <a:pPr marL="9525" lvl="2" algn="just">
              <a:spcBef>
                <a:spcPts val="0"/>
              </a:spcBef>
              <a:spcAft>
                <a:spcPts val="600"/>
              </a:spcAft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6737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4A523F61-E022-43AC-854A-485B2E16BF94}"/>
              </a:ext>
            </a:extLst>
          </p:cNvPr>
          <p:cNvSpPr txBox="1"/>
          <p:nvPr/>
        </p:nvSpPr>
        <p:spPr>
          <a:xfrm>
            <a:off x="1723754" y="140383"/>
            <a:ext cx="1756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cap="all" dirty="0"/>
              <a:t>doprava 2014+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6DE8078-9C69-42F2-9165-B4C3255DBD1E}"/>
              </a:ext>
            </a:extLst>
          </p:cNvPr>
          <p:cNvSpPr txBox="1"/>
          <p:nvPr/>
        </p:nvSpPr>
        <p:spPr>
          <a:xfrm>
            <a:off x="302841" y="2680863"/>
            <a:ext cx="425582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cs-CZ" b="1" dirty="0"/>
              <a:t>Dopravní terminál v Jaroměři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rozpočet: 64,82 mil. Kč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podpora EU: 37,40 mil. Kč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E5962A7-748F-4DDE-A5A3-000438367B99}"/>
              </a:ext>
            </a:extLst>
          </p:cNvPr>
          <p:cNvSpPr txBox="1"/>
          <p:nvPr/>
        </p:nvSpPr>
        <p:spPr>
          <a:xfrm>
            <a:off x="316177" y="4869160"/>
            <a:ext cx="425082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cs-CZ" b="1" dirty="0"/>
              <a:t>Lávka u </a:t>
            </a:r>
            <a:r>
              <a:rPr lang="cs-CZ" b="1" dirty="0" err="1"/>
              <a:t>Aldisu</a:t>
            </a:r>
            <a:endParaRPr lang="cs-CZ" b="1" dirty="0"/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rozpočet: 161,83 mil. Kč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podpora EU: 97,00 mil. Kč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8AA88BC-0482-40BD-8067-28DF38FF63E3}"/>
              </a:ext>
            </a:extLst>
          </p:cNvPr>
          <p:cNvSpPr txBox="1"/>
          <p:nvPr/>
        </p:nvSpPr>
        <p:spPr>
          <a:xfrm>
            <a:off x="316177" y="528187"/>
            <a:ext cx="4167767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cs-CZ" b="1" dirty="0"/>
              <a:t>Stezka Mechu a Perníku - trasa přes slepé rameno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rozpočet: 31,62 mil. Kč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podpora EU: 25,69 mil. Kč</a:t>
            </a:r>
          </a:p>
        </p:txBody>
      </p:sp>
      <p:pic>
        <p:nvPicPr>
          <p:cNvPr id="4" name="Obrázek 3" descr="Obsah obrázku exteriér, strom, voda, obloha&#10;&#10;Popis byl vytvořen automaticky">
            <a:extLst>
              <a:ext uri="{FF2B5EF4-FFF2-40B4-BE49-F238E27FC236}">
                <a16:creationId xmlns:a16="http://schemas.microsoft.com/office/drawing/2014/main" id="{F2E3C011-CBE3-46D1-A1C2-936DAF3F73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955" y="140383"/>
            <a:ext cx="3755818" cy="2111492"/>
          </a:xfrm>
          <a:prstGeom prst="rect">
            <a:avLst/>
          </a:prstGeom>
        </p:spPr>
      </p:pic>
      <p:pic>
        <p:nvPicPr>
          <p:cNvPr id="6" name="Obrázek 5" descr="Obsah obrázku text, exteriér, obloha, země&#10;&#10;Popis byl vytvořen automaticky">
            <a:extLst>
              <a:ext uri="{FF2B5EF4-FFF2-40B4-BE49-F238E27FC236}">
                <a16:creationId xmlns:a16="http://schemas.microsoft.com/office/drawing/2014/main" id="{A11FFC2B-2306-4665-9DC7-B4E2227726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955" y="2355113"/>
            <a:ext cx="3755818" cy="2112647"/>
          </a:xfrm>
          <a:prstGeom prst="rect">
            <a:avLst/>
          </a:prstGeom>
        </p:spPr>
      </p:pic>
      <p:pic>
        <p:nvPicPr>
          <p:cNvPr id="10" name="Obrázek 9" descr="Obsah obrázku exteriér, strom, obloha, voda&#10;&#10;Popis byl vytvořen automaticky">
            <a:extLst>
              <a:ext uri="{FF2B5EF4-FFF2-40B4-BE49-F238E27FC236}">
                <a16:creationId xmlns:a16="http://schemas.microsoft.com/office/drawing/2014/main" id="{6F88C433-C863-4AA7-9E2F-7D4362A4F3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955" y="4614399"/>
            <a:ext cx="3155919" cy="2103946"/>
          </a:xfrm>
          <a:prstGeom prst="rect">
            <a:avLst/>
          </a:prstGeom>
        </p:spPr>
      </p:pic>
      <p:pic>
        <p:nvPicPr>
          <p:cNvPr id="15" name="Obrázek 2">
            <a:extLst>
              <a:ext uri="{FF2B5EF4-FFF2-40B4-BE49-F238E27FC236}">
                <a16:creationId xmlns:a16="http://schemas.microsoft.com/office/drawing/2014/main" id="{510108EB-0D7C-498A-9231-1A3287AC2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62" b="9027"/>
          <a:stretch>
            <a:fillRect/>
          </a:stretch>
        </p:blipFill>
        <p:spPr bwMode="auto">
          <a:xfrm>
            <a:off x="1321857" y="6122277"/>
            <a:ext cx="2560637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141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4A523F61-E022-43AC-854A-485B2E16BF94}"/>
              </a:ext>
            </a:extLst>
          </p:cNvPr>
          <p:cNvSpPr txBox="1"/>
          <p:nvPr/>
        </p:nvSpPr>
        <p:spPr>
          <a:xfrm>
            <a:off x="1403648" y="140383"/>
            <a:ext cx="2076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cap="all" dirty="0"/>
              <a:t>vzdělávání 2014+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6DE8078-9C69-42F2-9165-B4C3255DBD1E}"/>
              </a:ext>
            </a:extLst>
          </p:cNvPr>
          <p:cNvSpPr txBox="1"/>
          <p:nvPr/>
        </p:nvSpPr>
        <p:spPr>
          <a:xfrm>
            <a:off x="297969" y="909632"/>
            <a:ext cx="4255823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cs-CZ" b="1" dirty="0"/>
              <a:t>Infrastruktura ZŠ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20 podpořených vzdělávacích zařízení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rozpočet: 153,45 mil. Kč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podpora EU: 138,69 mil. Kč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E5962A7-748F-4DDE-A5A3-000438367B99}"/>
              </a:ext>
            </a:extLst>
          </p:cNvPr>
          <p:cNvSpPr txBox="1"/>
          <p:nvPr/>
        </p:nvSpPr>
        <p:spPr>
          <a:xfrm>
            <a:off x="304017" y="4171872"/>
            <a:ext cx="4186431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cs-CZ" b="1" dirty="0"/>
              <a:t>Infrastruktura SŠ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5 podpořených vzdělávacích zařízení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rozpočet: 194,00 mil. Kč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podpora EU: 90,00 mil. Kč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6A6CAD05-D32D-425E-85C0-01DC734A7CD9}"/>
              </a:ext>
            </a:extLst>
          </p:cNvPr>
          <p:cNvSpPr txBox="1"/>
          <p:nvPr/>
        </p:nvSpPr>
        <p:spPr>
          <a:xfrm>
            <a:off x="4885561" y="3258196"/>
            <a:ext cx="38818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200" i="1" dirty="0"/>
              <a:t>ZŠ Všestary - nástavba a přístavba budovy 2. stupně čp.57</a:t>
            </a:r>
          </a:p>
        </p:txBody>
      </p:sp>
      <p:pic>
        <p:nvPicPr>
          <p:cNvPr id="26" name="Obrázek 25" descr="Obsah obrázku obloha, exteriér, budova&#10;&#10;Popis byl vytvořen automaticky">
            <a:extLst>
              <a:ext uri="{FF2B5EF4-FFF2-40B4-BE49-F238E27FC236}">
                <a16:creationId xmlns:a16="http://schemas.microsoft.com/office/drawing/2014/main" id="{7CC5EFCC-9509-4D29-9905-1AA88F6718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561" y="277268"/>
            <a:ext cx="3995936" cy="2996952"/>
          </a:xfrm>
          <a:prstGeom prst="rect">
            <a:avLst/>
          </a:prstGeom>
        </p:spPr>
      </p:pic>
      <p:pic>
        <p:nvPicPr>
          <p:cNvPr id="28" name="Obrázek 27" descr="Obsah obrázku interiér, kuchyně, strop, patro&#10;&#10;Popis byl vytvořen automaticky">
            <a:extLst>
              <a:ext uri="{FF2B5EF4-FFF2-40B4-BE49-F238E27FC236}">
                <a16:creationId xmlns:a16="http://schemas.microsoft.com/office/drawing/2014/main" id="{60AE3335-5819-4327-AAB0-8FA7C98115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560" y="3591190"/>
            <a:ext cx="3995937" cy="2663958"/>
          </a:xfrm>
          <a:prstGeom prst="rect">
            <a:avLst/>
          </a:prstGeom>
        </p:spPr>
      </p:pic>
      <p:sp>
        <p:nvSpPr>
          <p:cNvPr id="29" name="TextovéPole 28">
            <a:extLst>
              <a:ext uri="{FF2B5EF4-FFF2-40B4-BE49-F238E27FC236}">
                <a16:creationId xmlns:a16="http://schemas.microsoft.com/office/drawing/2014/main" id="{3B71EE03-C25C-4A1B-8007-6FE34121983E}"/>
              </a:ext>
            </a:extLst>
          </p:cNvPr>
          <p:cNvSpPr txBox="1"/>
          <p:nvPr/>
        </p:nvSpPr>
        <p:spPr>
          <a:xfrm>
            <a:off x="4885561" y="6239124"/>
            <a:ext cx="38818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200" i="1" dirty="0"/>
              <a:t>Střední škola technická a řemeslná – Centrum odborného vzdělávání Chlumec n. Cidlinou</a:t>
            </a:r>
          </a:p>
        </p:txBody>
      </p:sp>
      <p:pic>
        <p:nvPicPr>
          <p:cNvPr id="30" name="Obrázek 2">
            <a:extLst>
              <a:ext uri="{FF2B5EF4-FFF2-40B4-BE49-F238E27FC236}">
                <a16:creationId xmlns:a16="http://schemas.microsoft.com/office/drawing/2014/main" id="{79F05605-36E7-43E6-BD93-EE42F2E7D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62" b="9027"/>
          <a:stretch>
            <a:fillRect/>
          </a:stretch>
        </p:blipFill>
        <p:spPr bwMode="auto">
          <a:xfrm>
            <a:off x="1161804" y="6150074"/>
            <a:ext cx="2560637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361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22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4A523F61-E022-43AC-854A-485B2E16BF94}"/>
              </a:ext>
            </a:extLst>
          </p:cNvPr>
          <p:cNvSpPr txBox="1"/>
          <p:nvPr/>
        </p:nvSpPr>
        <p:spPr>
          <a:xfrm>
            <a:off x="1723754" y="140383"/>
            <a:ext cx="1756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cap="all" dirty="0"/>
              <a:t>kultura 2014+</a:t>
            </a:r>
          </a:p>
        </p:txBody>
      </p:sp>
      <p:pic>
        <p:nvPicPr>
          <p:cNvPr id="3" name="Obrázek 2" descr="Obsah obrázku budova, obloha, exteriér, žlutá&#10;&#10;Popis byl vytvořen automaticky">
            <a:extLst>
              <a:ext uri="{FF2B5EF4-FFF2-40B4-BE49-F238E27FC236}">
                <a16:creationId xmlns:a16="http://schemas.microsoft.com/office/drawing/2014/main" id="{28B8509D-DCB1-47FB-9CF2-EAF2E1D46D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845" y="444080"/>
            <a:ext cx="3031687" cy="2020206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6DE8078-9C69-42F2-9165-B4C3255DBD1E}"/>
              </a:ext>
            </a:extLst>
          </p:cNvPr>
          <p:cNvSpPr txBox="1"/>
          <p:nvPr/>
        </p:nvSpPr>
        <p:spPr>
          <a:xfrm>
            <a:off x="316177" y="539387"/>
            <a:ext cx="425582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cs-CZ" b="1" dirty="0" err="1"/>
              <a:t>SMARTmuzeum</a:t>
            </a:r>
            <a:r>
              <a:rPr lang="cs-CZ" b="1" dirty="0"/>
              <a:t>: modernizace depozitářů, technického a technologického zázemí MVČ v Hradci Králové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rozpočet: 282,08 mil. Kč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podpora EU: 200,00 mil. Kč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E5962A7-748F-4DDE-A5A3-000438367B99}"/>
              </a:ext>
            </a:extLst>
          </p:cNvPr>
          <p:cNvSpPr txBox="1"/>
          <p:nvPr/>
        </p:nvSpPr>
        <p:spPr>
          <a:xfrm>
            <a:off x="316177" y="2668270"/>
            <a:ext cx="4572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cs-CZ" b="1" dirty="0"/>
              <a:t>Revitalizace budovy Muzea východních Čech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rozpočet: 100,46 mil. Kč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podpora EU: 70,45 mil. Kč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8AA88BC-0482-40BD-8067-28DF38FF63E3}"/>
              </a:ext>
            </a:extLst>
          </p:cNvPr>
          <p:cNvSpPr txBox="1"/>
          <p:nvPr/>
        </p:nvSpPr>
        <p:spPr>
          <a:xfrm>
            <a:off x="332225" y="4841285"/>
            <a:ext cx="293407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cs-CZ" b="1" dirty="0"/>
              <a:t>Oživení pevnosti Josefov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rozpočet: 128,26 mil. Kč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podpora EU: 89,25 mil. Kč</a:t>
            </a:r>
          </a:p>
        </p:txBody>
      </p:sp>
      <p:pic>
        <p:nvPicPr>
          <p:cNvPr id="14" name="Obrázek 13" descr="Obsah obrázku obloha, exteriér, budova, tráva&#10;&#10;Popis byl vytvořen automaticky">
            <a:extLst>
              <a:ext uri="{FF2B5EF4-FFF2-40B4-BE49-F238E27FC236}">
                <a16:creationId xmlns:a16="http://schemas.microsoft.com/office/drawing/2014/main" id="{FDCCCA9D-DA2B-4462-BC1A-4D7B52FBD9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845" y="2609501"/>
            <a:ext cx="3121152" cy="2084832"/>
          </a:xfrm>
          <a:prstGeom prst="rect">
            <a:avLst/>
          </a:prstGeom>
        </p:spPr>
      </p:pic>
      <p:pic>
        <p:nvPicPr>
          <p:cNvPr id="16" name="Obrázek 15" descr="Obsah obrázku příroda&#10;&#10;Popis byl vytvořen automaticky">
            <a:extLst>
              <a:ext uri="{FF2B5EF4-FFF2-40B4-BE49-F238E27FC236}">
                <a16:creationId xmlns:a16="http://schemas.microsoft.com/office/drawing/2014/main" id="{E491C5B4-E2C6-48A6-9598-DE01DC68AD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845" y="4761112"/>
            <a:ext cx="3556116" cy="2000315"/>
          </a:xfrm>
          <a:prstGeom prst="rect">
            <a:avLst/>
          </a:prstGeom>
        </p:spPr>
      </p:pic>
      <p:pic>
        <p:nvPicPr>
          <p:cNvPr id="10" name="Obrázek 2">
            <a:extLst>
              <a:ext uri="{FF2B5EF4-FFF2-40B4-BE49-F238E27FC236}">
                <a16:creationId xmlns:a16="http://schemas.microsoft.com/office/drawing/2014/main" id="{5DE3FB3A-0467-4261-9DF5-1A63159CA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62" b="9027"/>
          <a:stretch>
            <a:fillRect/>
          </a:stretch>
        </p:blipFill>
        <p:spPr bwMode="auto">
          <a:xfrm>
            <a:off x="1321857" y="6121664"/>
            <a:ext cx="2560637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464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75F355F-E3E2-430E-BD35-1E4F48C89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A84C1-5ABF-4E93-957A-F33EC67BD426}" type="slidenum">
              <a:rPr lang="cs-CZ" smtClean="0"/>
              <a:t>6</a:t>
            </a:fld>
            <a:endParaRPr lang="cs-CZ" dirty="0"/>
          </a:p>
        </p:txBody>
      </p:sp>
      <p:pic>
        <p:nvPicPr>
          <p:cNvPr id="6" name="Obrázek 5" descr="Obsah obrázku text, mapa&#10;&#10;Popis byl vytvořen automaticky">
            <a:extLst>
              <a:ext uri="{FF2B5EF4-FFF2-40B4-BE49-F238E27FC236}">
                <a16:creationId xmlns:a16="http://schemas.microsoft.com/office/drawing/2014/main" id="{7E1C6CED-4D23-4CA6-8E14-C4120E5250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480" y="0"/>
            <a:ext cx="6181306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D10467C-3CF5-477C-9024-F2BD6026C82F}"/>
              </a:ext>
            </a:extLst>
          </p:cNvPr>
          <p:cNvSpPr txBox="1"/>
          <p:nvPr/>
        </p:nvSpPr>
        <p:spPr>
          <a:xfrm>
            <a:off x="179512" y="188640"/>
            <a:ext cx="28803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/>
              <a:t>ÚZEMÍ ITI </a:t>
            </a:r>
          </a:p>
          <a:p>
            <a:r>
              <a:rPr lang="cs-CZ" sz="2200" b="1" dirty="0"/>
              <a:t>HRADECKO-PARDUBICKÉ AGLOMERACE 2021+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0DAC7D85-2777-4CBD-8F51-15E3F863FA9B}"/>
              </a:ext>
            </a:extLst>
          </p:cNvPr>
          <p:cNvSpPr/>
          <p:nvPr/>
        </p:nvSpPr>
        <p:spPr>
          <a:xfrm>
            <a:off x="323528" y="1988840"/>
            <a:ext cx="221399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152 obcí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340 423 obyvatel (k 1. 1. 2019)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1 307,7 km</a:t>
            </a:r>
            <a:r>
              <a:rPr lang="cs-CZ" baseline="30000" dirty="0"/>
              <a:t>2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r>
              <a:rPr lang="cs-CZ" b="1" dirty="0"/>
              <a:t>KHK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73 obcí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157 222 obyvatel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672,55 km</a:t>
            </a:r>
            <a:r>
              <a:rPr lang="cs-CZ" baseline="30000" dirty="0"/>
              <a:t>2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r>
              <a:rPr lang="cs-CZ" b="1" dirty="0"/>
              <a:t>PK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79 obcí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183 201 obyvatel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635,15 km</a:t>
            </a:r>
            <a:r>
              <a:rPr lang="cs-CZ" baseline="30000" dirty="0"/>
              <a:t>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9131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82D8A62-9B4B-4DDC-9E77-01225D650163}"/>
              </a:ext>
            </a:extLst>
          </p:cNvPr>
          <p:cNvSpPr txBox="1"/>
          <p:nvPr/>
        </p:nvSpPr>
        <p:spPr>
          <a:xfrm>
            <a:off x="134140" y="260648"/>
            <a:ext cx="3731770" cy="5432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cs-CZ" sz="1400" b="1" cap="all" dirty="0"/>
              <a:t>Příprava Strategie 2021+</a:t>
            </a:r>
          </a:p>
          <a:p>
            <a:pPr algn="just"/>
            <a:r>
              <a:rPr lang="cs-CZ" sz="1400" b="1" dirty="0"/>
              <a:t>Koncepční část</a:t>
            </a:r>
          </a:p>
          <a:p>
            <a:pPr marL="180000" indent="-180000" algn="just">
              <a:buFont typeface="Arial" panose="020B0604020202020204" pitchFamily="34" charset="0"/>
              <a:buChar char="•"/>
            </a:pPr>
            <a:r>
              <a:rPr lang="cs-CZ" sz="1400" dirty="0"/>
              <a:t>Probíhá SEA hodnocení – vydání stanoviska 7/2022</a:t>
            </a:r>
          </a:p>
          <a:p>
            <a:pPr marL="180000" indent="-180000" algn="just">
              <a:buFont typeface="Arial" panose="020B0604020202020204" pitchFamily="34" charset="0"/>
              <a:buChar char="•"/>
            </a:pPr>
            <a:r>
              <a:rPr lang="cs-CZ" sz="1400" dirty="0"/>
              <a:t>Předložení ke schválení zastupitelstvu nositele ITI – 9/2022</a:t>
            </a:r>
          </a:p>
          <a:p>
            <a:pPr marL="180000" indent="-180000" algn="just">
              <a:buFont typeface="Arial" panose="020B0604020202020204" pitchFamily="34" charset="0"/>
              <a:buChar char="•"/>
            </a:pPr>
            <a:r>
              <a:rPr lang="cs-CZ" sz="1400" dirty="0"/>
              <a:t>Předložení do výzvy k předkládání </a:t>
            </a:r>
            <a:r>
              <a:rPr lang="cs-CZ" sz="1400" dirty="0" err="1"/>
              <a:t>ISg</a:t>
            </a:r>
            <a:r>
              <a:rPr lang="cs-CZ" sz="1400" dirty="0"/>
              <a:t> – 9/2022</a:t>
            </a:r>
          </a:p>
          <a:p>
            <a:pPr marL="742950" lvl="1" indent="-285750" algn="just" eaLnBrk="0" fontAlgn="base" hangingPunct="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altLang="cs-CZ" sz="1400" dirty="0"/>
              <a:t>hodnotí MMR-ORP</a:t>
            </a:r>
          </a:p>
          <a:p>
            <a:pPr algn="just">
              <a:spcBef>
                <a:spcPts val="600"/>
              </a:spcBef>
            </a:pPr>
            <a:r>
              <a:rPr lang="cs-CZ" sz="1400" b="1" dirty="0"/>
              <a:t>Akční plán</a:t>
            </a:r>
          </a:p>
          <a:p>
            <a:pPr marL="180000" indent="-180000" algn="just">
              <a:buFont typeface="Arial" panose="020B0604020202020204" pitchFamily="34" charset="0"/>
              <a:buChar char="•"/>
            </a:pPr>
            <a:r>
              <a:rPr lang="cs-CZ" sz="1400" u="sng" dirty="0"/>
              <a:t>Programové rámce (PR):</a:t>
            </a:r>
            <a:r>
              <a:rPr lang="cs-CZ" sz="1400" dirty="0"/>
              <a:t> pro každý OP, prostřednictvím kterého budou podporovány strategické projekty ITI v rámci dané strategie, bude zpracován samostatný PR, který musí být v souladu s příslušným OP → PR bude předmětem hodnocení strategie ze strany ŘO → PR budou zpracovávány po schválení OP</a:t>
            </a:r>
          </a:p>
          <a:p>
            <a:pPr algn="just"/>
            <a:endParaRPr lang="cs-CZ" sz="1400" u="sng" dirty="0">
              <a:highlight>
                <a:srgbClr val="FFFF00"/>
              </a:highlight>
            </a:endParaRPr>
          </a:p>
          <a:p>
            <a:pPr marL="284400" marR="0" lvl="0" indent="-2844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Výzva PR – jednotlivé PR možné podat do výzvy až po schválení koncepční části</a:t>
            </a:r>
          </a:p>
          <a:p>
            <a:pPr marL="742950" lvl="1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cs-CZ" altLang="cs-CZ" sz="1400" dirty="0">
                <a:ea typeface="Calibri" panose="020F0502020204030204" pitchFamily="34" charset="0"/>
              </a:rPr>
              <a:t>hodnotí dotčené ŘO</a:t>
            </a:r>
          </a:p>
          <a:p>
            <a:pPr marL="0" lvl="1" algn="just" fontAlgn="base">
              <a:spcBef>
                <a:spcPts val="600"/>
              </a:spcBef>
              <a:spcAft>
                <a:spcPct val="0"/>
              </a:spcAft>
            </a:pPr>
            <a:r>
              <a:rPr lang="cs-CZ" sz="1400" b="1" dirty="0"/>
              <a:t>První výzvy ITI HK-PA</a:t>
            </a:r>
          </a:p>
          <a:p>
            <a:pPr marL="180000" lvl="1" indent="-180000" algn="just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1400" dirty="0"/>
              <a:t>I. čtvrtletí 2023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328F3BC-AC06-4067-B86E-673C910954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73" t="15439" r="34435" b="8707"/>
          <a:stretch/>
        </p:blipFill>
        <p:spPr bwMode="auto">
          <a:xfrm>
            <a:off x="3865910" y="23926"/>
            <a:ext cx="5143950" cy="67548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3871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4A523F61-E022-43AC-854A-485B2E16BF94}"/>
              </a:ext>
            </a:extLst>
          </p:cNvPr>
          <p:cNvSpPr txBox="1"/>
          <p:nvPr/>
        </p:nvSpPr>
        <p:spPr>
          <a:xfrm>
            <a:off x="503546" y="920835"/>
            <a:ext cx="8136904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cap="all" dirty="0"/>
              <a:t>Příprava Strategie 2021+</a:t>
            </a:r>
          </a:p>
          <a:p>
            <a:pPr algn="ctr">
              <a:spcAft>
                <a:spcPts val="600"/>
              </a:spcAft>
            </a:pPr>
            <a:r>
              <a:rPr lang="cs-CZ" b="1" cap="all" dirty="0"/>
              <a:t>integrovaná řešení a strategické projekty</a:t>
            </a:r>
          </a:p>
          <a:p>
            <a:pPr algn="just">
              <a:spcAft>
                <a:spcPts val="300"/>
              </a:spcAft>
            </a:pPr>
            <a:r>
              <a:rPr lang="cs-CZ" sz="1500" dirty="0"/>
              <a:t>Integrovaná územní strategie je realizována prostřednictvím </a:t>
            </a:r>
            <a:r>
              <a:rPr lang="cs-CZ" sz="1500" b="1" dirty="0"/>
              <a:t>integrovaných řešení</a:t>
            </a:r>
            <a:r>
              <a:rPr lang="cs-CZ" sz="1500" dirty="0"/>
              <a:t>, která jsou složena z jednoho či více strategických projektů → konkrétní projekty (financované jak z evropských fondů, tak z jiných zdrojů), které vychází z analytické části → </a:t>
            </a:r>
            <a:r>
              <a:rPr lang="cs-CZ" sz="1500" b="1" u="sng" dirty="0"/>
              <a:t>3 typy projektů</a:t>
            </a:r>
            <a:r>
              <a:rPr lang="cs-CZ" sz="1500" dirty="0"/>
              <a:t>:</a:t>
            </a:r>
          </a:p>
          <a:p>
            <a:pPr marL="285750" indent="-28575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500" b="1" dirty="0">
                <a:solidFill>
                  <a:srgbClr val="00B050"/>
                </a:solidFill>
              </a:rPr>
              <a:t>typ 1: Unikátní projekt</a:t>
            </a:r>
            <a:r>
              <a:rPr lang="cs-CZ" sz="1500" b="1" dirty="0"/>
              <a:t> </a:t>
            </a:r>
            <a:r>
              <a:rPr lang="cs-CZ" sz="1500" dirty="0"/>
              <a:t>–</a:t>
            </a:r>
            <a:r>
              <a:rPr lang="cs-CZ" sz="1500" b="1" dirty="0"/>
              <a:t> </a:t>
            </a:r>
            <a:r>
              <a:rPr lang="cs-CZ" sz="1500" dirty="0"/>
              <a:t>jedinečný/nezastupitelný projekt v území, který může být realizován v několika etapách</a:t>
            </a:r>
          </a:p>
          <a:p>
            <a:pPr marL="285750" indent="-28575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500" b="1" dirty="0">
                <a:solidFill>
                  <a:srgbClr val="00B050"/>
                </a:solidFill>
              </a:rPr>
              <a:t>typ 2: Projekt provázaný s jiným projektem (jinými projekty) </a:t>
            </a:r>
            <a:r>
              <a:rPr lang="cs-CZ" sz="1500" b="1" u="sng" dirty="0">
                <a:solidFill>
                  <a:srgbClr val="00B050"/>
                </a:solidFill>
              </a:rPr>
              <a:t>na definovaném území</a:t>
            </a:r>
            <a:r>
              <a:rPr lang="cs-CZ" sz="1500" u="sng" dirty="0">
                <a:solidFill>
                  <a:srgbClr val="00B050"/>
                </a:solidFill>
              </a:rPr>
              <a:t> </a:t>
            </a:r>
            <a:r>
              <a:rPr lang="cs-CZ" sz="1500" b="1" u="sng" dirty="0">
                <a:solidFill>
                  <a:srgbClr val="00B050"/>
                </a:solidFill>
              </a:rPr>
              <a:t>a/nebo tématem</a:t>
            </a:r>
            <a:r>
              <a:rPr lang="cs-CZ" sz="1500" dirty="0"/>
              <a:t> – územně a/nebo tematicky provázané projekty, které mohou být financované z různých OP, v rámci jednoho SC nebo různých SC jednoho OP nebo ze zdrojů mimo EU fondy; základem  musí být minimálně 2 územně a/nebo tematicky provázané projekty; projekty mohou být propojeny i skrze stejnou specifickou cílovou skupinu a také může navazovat na projekt v různých stadiích implementace v programovém období 2014+</a:t>
            </a:r>
          </a:p>
          <a:p>
            <a:pPr marL="285750" indent="-28575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500" b="1" dirty="0">
                <a:solidFill>
                  <a:srgbClr val="FF0000"/>
                </a:solidFill>
              </a:rPr>
              <a:t>typ 3: Síťový projekt – projekt provázaný s jiným projektem (jinými projekty) </a:t>
            </a:r>
            <a:r>
              <a:rPr lang="cs-CZ" sz="1500" b="1" u="sng" dirty="0">
                <a:solidFill>
                  <a:srgbClr val="FF0000"/>
                </a:solidFill>
              </a:rPr>
              <a:t>tematicky a uvedený ve Strategii jako součást integrovaného řešení</a:t>
            </a:r>
            <a:r>
              <a:rPr lang="cs-CZ" sz="1500" b="1" dirty="0"/>
              <a:t> </a:t>
            </a:r>
            <a:r>
              <a:rPr lang="cs-CZ" sz="1500" dirty="0"/>
              <a:t>→ oproti strategickým projektům typu 2 je rozdíl v tom, že u těchto integrovaných řešení nejsou v době tvorby integrované územní strategie  jednoznačně vydefinovány konkrétní projekty </a:t>
            </a:r>
          </a:p>
          <a:p>
            <a:pPr marL="742950" lvl="1" indent="-285750" algn="just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cs-CZ" sz="1500" b="1" dirty="0"/>
              <a:t>podpora realizace síťových projektů v rámci IROP prostřednictvím ITI = STOP podpory dotčených aktivit v území ITI v individuálních výzvách IROP</a:t>
            </a:r>
            <a:r>
              <a:rPr lang="cs-CZ" sz="1500" dirty="0"/>
              <a:t> → prostřednictvím Strategie území HK-PA aglomerace síťové projekty </a:t>
            </a:r>
            <a:r>
              <a:rPr lang="cs-CZ" sz="1500" b="1" dirty="0"/>
              <a:t>nebudou</a:t>
            </a:r>
            <a:r>
              <a:rPr lang="cs-CZ" sz="1500" dirty="0"/>
              <a:t> realizovány</a:t>
            </a:r>
          </a:p>
        </p:txBody>
      </p:sp>
      <p:pic>
        <p:nvPicPr>
          <p:cNvPr id="10" name="Obrázek 2">
            <a:extLst>
              <a:ext uri="{FF2B5EF4-FFF2-40B4-BE49-F238E27FC236}">
                <a16:creationId xmlns:a16="http://schemas.microsoft.com/office/drawing/2014/main" id="{FCDAA8CC-09D3-4D12-86B0-9104046C6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62" b="9027"/>
          <a:stretch>
            <a:fillRect/>
          </a:stretch>
        </p:blipFill>
        <p:spPr bwMode="auto">
          <a:xfrm>
            <a:off x="3291679" y="146647"/>
            <a:ext cx="2560637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153AC2D-74A2-F084-5593-9E44DEF138ED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22" b="12477"/>
          <a:stretch/>
        </p:blipFill>
        <p:spPr bwMode="auto">
          <a:xfrm>
            <a:off x="1962783" y="6087407"/>
            <a:ext cx="5218430" cy="639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095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" t="16641" r="2475" b="17370"/>
          <a:stretch/>
        </p:blipFill>
        <p:spPr bwMode="auto">
          <a:xfrm>
            <a:off x="467544" y="6008440"/>
            <a:ext cx="4963886" cy="59376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Obdélník 12"/>
          <p:cNvSpPr/>
          <p:nvPr/>
        </p:nvSpPr>
        <p:spPr>
          <a:xfrm>
            <a:off x="1115616" y="371276"/>
            <a:ext cx="70476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dirty="0"/>
              <a:t>TÉMATA </a:t>
            </a:r>
            <a:r>
              <a:rPr lang="pt-BR" sz="2000" b="1" dirty="0"/>
              <a:t>HRADECKO-PARDUBICK</a:t>
            </a:r>
            <a:r>
              <a:rPr lang="cs-CZ" sz="2000" b="1" dirty="0"/>
              <a:t>É</a:t>
            </a:r>
            <a:r>
              <a:rPr lang="pt-BR" sz="2000" b="1" dirty="0"/>
              <a:t> AGLOMERACE</a:t>
            </a:r>
            <a:r>
              <a:rPr lang="cs-CZ" sz="2000" b="1" dirty="0"/>
              <a:t> </a:t>
            </a:r>
            <a:r>
              <a:rPr lang="pt-BR" sz="2000" b="1" dirty="0"/>
              <a:t>20</a:t>
            </a:r>
            <a:r>
              <a:rPr lang="cs-CZ" sz="2000" b="1" dirty="0"/>
              <a:t>21</a:t>
            </a:r>
            <a:r>
              <a:rPr lang="pt-BR" sz="2000" b="1" dirty="0"/>
              <a:t>+</a:t>
            </a:r>
          </a:p>
        </p:txBody>
      </p:sp>
      <p:pic>
        <p:nvPicPr>
          <p:cNvPr id="14" name="Obrázek 2">
            <a:extLst>
              <a:ext uri="{FF2B5EF4-FFF2-40B4-BE49-F238E27FC236}">
                <a16:creationId xmlns:a16="http://schemas.microsoft.com/office/drawing/2014/main" id="{71BA3295-C6DC-4498-BF1D-617596629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62" b="9027"/>
          <a:stretch>
            <a:fillRect/>
          </a:stretch>
        </p:blipFill>
        <p:spPr bwMode="auto">
          <a:xfrm>
            <a:off x="6004802" y="6045899"/>
            <a:ext cx="2560637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2902C02-ED46-4C7C-AEB4-F9E567F917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3875" y="3197082"/>
            <a:ext cx="2366408" cy="2772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CBB71A1-FF20-4F15-9191-489E164BA5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849" y="787239"/>
            <a:ext cx="2366406" cy="27720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695B6CE-7E10-422C-8759-1D821E7D6E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2014" y="3241800"/>
            <a:ext cx="2366405" cy="27720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0D61C63-FCE4-468A-8FCD-82E7FAE142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206"/>
          <a:stretch/>
        </p:blipFill>
        <p:spPr>
          <a:xfrm>
            <a:off x="6840883" y="3269108"/>
            <a:ext cx="2244448" cy="277200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295CF014-1272-4390-B154-5DDA4E5BEE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795" y="3204900"/>
            <a:ext cx="2366406" cy="277200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2E5F378-200D-4FAB-BDD7-775C22B0BD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82536" y="860754"/>
            <a:ext cx="2367723" cy="277200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45B23926-1784-4CA7-9D00-E57C4B7409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9905" y="776177"/>
            <a:ext cx="2367722" cy="27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7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16770</TotalTime>
  <Words>1017</Words>
  <Application>Microsoft Office PowerPoint</Application>
  <PresentationFormat>Předvádění na obrazovce (4:3)</PresentationFormat>
  <Paragraphs>200</Paragraphs>
  <Slides>13</Slides>
  <Notes>11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7" baseType="lpstr">
      <vt:lpstr>Arial</vt:lpstr>
      <vt:lpstr>Calibri</vt:lpstr>
      <vt:lpstr>Wingdings</vt:lpstr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Janovský Miroslav</dc:creator>
  <cp:lastModifiedBy>Kořínek Tomáš</cp:lastModifiedBy>
  <cp:revision>991</cp:revision>
  <cp:lastPrinted>2020-10-05T05:43:37Z</cp:lastPrinted>
  <dcterms:created xsi:type="dcterms:W3CDTF">2016-06-14T08:18:55Z</dcterms:created>
  <dcterms:modified xsi:type="dcterms:W3CDTF">2022-05-09T12:36:48Z</dcterms:modified>
</cp:coreProperties>
</file>