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3"/>
  </p:notesMasterIdLst>
  <p:handoutMasterIdLst>
    <p:handoutMasterId r:id="rId124"/>
  </p:handoutMasterIdLst>
  <p:sldIdLst>
    <p:sldId id="608" r:id="rId5"/>
    <p:sldId id="609" r:id="rId6"/>
    <p:sldId id="610" r:id="rId7"/>
    <p:sldId id="545" r:id="rId8"/>
    <p:sldId id="547" r:id="rId9"/>
    <p:sldId id="548" r:id="rId10"/>
    <p:sldId id="611" r:id="rId11"/>
    <p:sldId id="612" r:id="rId12"/>
    <p:sldId id="613" r:id="rId13"/>
    <p:sldId id="561" r:id="rId14"/>
    <p:sldId id="619" r:id="rId15"/>
    <p:sldId id="604" r:id="rId16"/>
    <p:sldId id="562" r:id="rId17"/>
    <p:sldId id="620" r:id="rId18"/>
    <p:sldId id="563" r:id="rId19"/>
    <p:sldId id="564" r:id="rId20"/>
    <p:sldId id="565" r:id="rId21"/>
    <p:sldId id="621" r:id="rId22"/>
    <p:sldId id="567" r:id="rId23"/>
    <p:sldId id="568" r:id="rId24"/>
    <p:sldId id="552" r:id="rId25"/>
    <p:sldId id="558" r:id="rId26"/>
    <p:sldId id="559" r:id="rId27"/>
    <p:sldId id="560" r:id="rId28"/>
    <p:sldId id="614" r:id="rId29"/>
    <p:sldId id="279" r:id="rId30"/>
    <p:sldId id="626" r:id="rId31"/>
    <p:sldId id="627" r:id="rId32"/>
    <p:sldId id="278" r:id="rId33"/>
    <p:sldId id="280" r:id="rId34"/>
    <p:sldId id="281" r:id="rId35"/>
    <p:sldId id="282" r:id="rId36"/>
    <p:sldId id="283" r:id="rId37"/>
    <p:sldId id="606" r:id="rId38"/>
    <p:sldId id="639" r:id="rId39"/>
    <p:sldId id="270" r:id="rId40"/>
    <p:sldId id="284" r:id="rId41"/>
    <p:sldId id="285" r:id="rId42"/>
    <p:sldId id="585" r:id="rId43"/>
    <p:sldId id="586" r:id="rId44"/>
    <p:sldId id="587" r:id="rId45"/>
    <p:sldId id="588" r:id="rId46"/>
    <p:sldId id="499" r:id="rId47"/>
    <p:sldId id="286" r:id="rId48"/>
    <p:sldId id="500" r:id="rId49"/>
    <p:sldId id="502" r:id="rId50"/>
    <p:sldId id="504" r:id="rId51"/>
    <p:sldId id="501" r:id="rId52"/>
    <p:sldId id="575" r:id="rId53"/>
    <p:sldId id="622" r:id="rId54"/>
    <p:sldId id="505" r:id="rId55"/>
    <p:sldId id="507" r:id="rId56"/>
    <p:sldId id="508" r:id="rId57"/>
    <p:sldId id="578" r:id="rId58"/>
    <p:sldId id="506" r:id="rId59"/>
    <p:sldId id="510" r:id="rId60"/>
    <p:sldId id="511" r:id="rId61"/>
    <p:sldId id="628" r:id="rId62"/>
    <p:sldId id="512" r:id="rId63"/>
    <p:sldId id="632" r:id="rId64"/>
    <p:sldId id="513" r:id="rId65"/>
    <p:sldId id="598" r:id="rId66"/>
    <p:sldId id="514" r:id="rId67"/>
    <p:sldId id="515" r:id="rId68"/>
    <p:sldId id="590" r:id="rId69"/>
    <p:sldId id="591" r:id="rId70"/>
    <p:sldId id="640" r:id="rId71"/>
    <p:sldId id="641" r:id="rId72"/>
    <p:sldId id="592" r:id="rId73"/>
    <p:sldId id="624" r:id="rId74"/>
    <p:sldId id="642" r:id="rId75"/>
    <p:sldId id="518" r:id="rId76"/>
    <p:sldId id="519" r:id="rId77"/>
    <p:sldId id="521" r:id="rId78"/>
    <p:sldId id="522" r:id="rId79"/>
    <p:sldId id="523" r:id="rId80"/>
    <p:sldId id="520" r:id="rId81"/>
    <p:sldId id="524" r:id="rId82"/>
    <p:sldId id="525" r:id="rId83"/>
    <p:sldId id="526" r:id="rId84"/>
    <p:sldId id="544" r:id="rId85"/>
    <p:sldId id="583" r:id="rId86"/>
    <p:sldId id="529" r:id="rId87"/>
    <p:sldId id="528" r:id="rId88"/>
    <p:sldId id="530" r:id="rId89"/>
    <p:sldId id="531" r:id="rId90"/>
    <p:sldId id="532" r:id="rId91"/>
    <p:sldId id="579" r:id="rId92"/>
    <p:sldId id="580" r:id="rId93"/>
    <p:sldId id="536" r:id="rId94"/>
    <p:sldId id="581" r:id="rId95"/>
    <p:sldId id="509" r:id="rId96"/>
    <p:sldId id="551" r:id="rId97"/>
    <p:sldId id="535" r:id="rId98"/>
    <p:sldId id="537" r:id="rId99"/>
    <p:sldId id="538" r:id="rId100"/>
    <p:sldId id="540" r:id="rId101"/>
    <p:sldId id="615" r:id="rId102"/>
    <p:sldId id="616" r:id="rId103"/>
    <p:sldId id="617" r:id="rId104"/>
    <p:sldId id="542" r:id="rId105"/>
    <p:sldId id="618" r:id="rId106"/>
    <p:sldId id="573" r:id="rId107"/>
    <p:sldId id="569" r:id="rId108"/>
    <p:sldId id="570" r:id="rId109"/>
    <p:sldId id="543" r:id="rId110"/>
    <p:sldId id="623" r:id="rId111"/>
    <p:sldId id="638" r:id="rId112"/>
    <p:sldId id="637" r:id="rId113"/>
    <p:sldId id="636" r:id="rId114"/>
    <p:sldId id="635" r:id="rId115"/>
    <p:sldId id="634" r:id="rId116"/>
    <p:sldId id="593" r:id="rId117"/>
    <p:sldId id="584" r:id="rId118"/>
    <p:sldId id="625" r:id="rId119"/>
    <p:sldId id="630" r:id="rId120"/>
    <p:sldId id="633" r:id="rId121"/>
    <p:sldId id="273" r:id="rId122"/>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E5"/>
    <a:srgbClr val="CCCCCC"/>
    <a:srgbClr val="0B55A2"/>
    <a:srgbClr val="0C56A4"/>
    <a:srgbClr val="0C56A6"/>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guide orient="horz" pos="3382"/>
        <p:guide pos="4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Čechová Dana" userId="2b07822a-5722-4cc0-b166-c027dd32f912" providerId="ADAL" clId="{03DF5A98-845D-4B2B-A6A3-8B81C1F1FF17}"/>
    <pc:docChg chg="custSel modSld">
      <pc:chgData name="Čechová Dana" userId="2b07822a-5722-4cc0-b166-c027dd32f912" providerId="ADAL" clId="{03DF5A98-845D-4B2B-A6A3-8B81C1F1FF17}" dt="2022-05-05T05:36:16.347" v="61" actId="20577"/>
      <pc:docMkLst>
        <pc:docMk/>
      </pc:docMkLst>
      <pc:sldChg chg="modSp mod">
        <pc:chgData name="Čechová Dana" userId="2b07822a-5722-4cc0-b166-c027dd32f912" providerId="ADAL" clId="{03DF5A98-845D-4B2B-A6A3-8B81C1F1FF17}" dt="2022-05-05T05:36:16.347" v="61" actId="20577"/>
        <pc:sldMkLst>
          <pc:docMk/>
          <pc:sldMk cId="2772692740" sldId="608"/>
        </pc:sldMkLst>
        <pc:spChg chg="mod">
          <ac:chgData name="Čechová Dana" userId="2b07822a-5722-4cc0-b166-c027dd32f912" providerId="ADAL" clId="{03DF5A98-845D-4B2B-A6A3-8B81C1F1FF17}" dt="2022-05-05T05:36:16.347" v="61" actId="20577"/>
          <ac:spMkLst>
            <pc:docMk/>
            <pc:sldMk cId="2772692740" sldId="608"/>
            <ac:spMk id="4" creationId="{9A93C5EC-424C-AC4D-B30E-0A1EDBAEB96F}"/>
          </ac:spMkLst>
        </pc:spChg>
      </pc:sldChg>
      <pc:sldChg chg="modSp mod">
        <pc:chgData name="Čechová Dana" userId="2b07822a-5722-4cc0-b166-c027dd32f912" providerId="ADAL" clId="{03DF5A98-845D-4B2B-A6A3-8B81C1F1FF17}" dt="2022-05-05T05:35:37.206" v="60" actId="20577"/>
        <pc:sldMkLst>
          <pc:docMk/>
          <pc:sldMk cId="597833156" sldId="609"/>
        </pc:sldMkLst>
        <pc:spChg chg="mod">
          <ac:chgData name="Čechová Dana" userId="2b07822a-5722-4cc0-b166-c027dd32f912" providerId="ADAL" clId="{03DF5A98-845D-4B2B-A6A3-8B81C1F1FF17}" dt="2022-05-05T05:35:37.206" v="60" actId="20577"/>
          <ac:spMkLst>
            <pc:docMk/>
            <pc:sldMk cId="597833156" sldId="609"/>
            <ac:spMk id="2" creationId="{5168A737-6413-1046-BFA6-F6A3779A8C3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4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5" y="0"/>
            <a:ext cx="2945659" cy="496412"/>
          </a:xfrm>
          <a:prstGeom prst="rect">
            <a:avLst/>
          </a:prstGeom>
        </p:spPr>
        <p:txBody>
          <a:bodyPr vert="horz" lIns="91440" tIns="45720" rIns="91440" bIns="45720" rtlCol="0"/>
          <a:lstStyle>
            <a:lvl1pPr algn="r">
              <a:defRPr sz="1200"/>
            </a:lvl1pPr>
          </a:lstStyle>
          <a:p>
            <a:fld id="{F424D319-7988-0C47-A5AD-1F558D33A394}" type="datetimeFigureOut">
              <a:rPr lang="en-US" smtClean="0"/>
              <a:t>5/5/2022</a:t>
            </a:fld>
            <a:endParaRPr lang="en-US"/>
          </a:p>
        </p:txBody>
      </p:sp>
      <p:sp>
        <p:nvSpPr>
          <p:cNvPr id="4" name="Footer Placeholder 3"/>
          <p:cNvSpPr>
            <a:spLocks noGrp="1"/>
          </p:cNvSpPr>
          <p:nvPr>
            <p:ph type="ftr" sz="quarter" idx="2"/>
          </p:nvPr>
        </p:nvSpPr>
        <p:spPr>
          <a:xfrm>
            <a:off x="2" y="9430091"/>
            <a:ext cx="2945659" cy="4964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5" y="9430091"/>
            <a:ext cx="2945659" cy="496412"/>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4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5" y="0"/>
            <a:ext cx="2945659" cy="496412"/>
          </a:xfrm>
          <a:prstGeom prst="rect">
            <a:avLst/>
          </a:prstGeom>
        </p:spPr>
        <p:txBody>
          <a:bodyPr vert="horz" lIns="91440" tIns="45720" rIns="91440" bIns="45720" rtlCol="0"/>
          <a:lstStyle>
            <a:lvl1pPr algn="r">
              <a:defRPr sz="1200"/>
            </a:lvl1pPr>
          </a:lstStyle>
          <a:p>
            <a:fld id="{DA6DD4C1-CE3B-8245-AB32-946652F98E9B}" type="datetimeFigureOut">
              <a:rPr lang="en-US" smtClean="0"/>
              <a:t>5/5/2022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2" y="9430091"/>
            <a:ext cx="2945659" cy="4964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5" y="9430091"/>
            <a:ext cx="2945659" cy="496412"/>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42</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CD09803C-109F-484A-83D6-FFACFBED6390}" type="datetimeFigureOut">
              <a:rPr lang="cs-CZ" smtClean="0"/>
              <a:t>05.05.2022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sv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sv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5.xml"/><Relationship Id="rId5" Type="http://schemas.openxmlformats.org/officeDocument/2006/relationships/image" Target="../media/image62.sv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66.sv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sv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82.svg"/><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 Id="rId4" Type="http://schemas.openxmlformats.org/officeDocument/2006/relationships/image" Target="../media/image90.svg"/></Relationships>
</file>

<file path=ppt/slides/_rels/slide82.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88.svg"/><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1.svg"/><Relationship Id="rId18" Type="http://schemas.openxmlformats.org/officeDocument/2006/relationships/image" Target="../media/image89.png"/><Relationship Id="rId3" Type="http://schemas.openxmlformats.org/officeDocument/2006/relationships/image" Target="../media/image97.svg"/><Relationship Id="rId21" Type="http://schemas.openxmlformats.org/officeDocument/2006/relationships/image" Target="../media/image92.svg"/><Relationship Id="rId7" Type="http://schemas.openxmlformats.org/officeDocument/2006/relationships/image" Target="../media/image99.svg"/><Relationship Id="rId12" Type="http://schemas.openxmlformats.org/officeDocument/2006/relationships/image" Target="../media/image100.png"/><Relationship Id="rId17" Type="http://schemas.openxmlformats.org/officeDocument/2006/relationships/image" Target="../media/image88.svg"/><Relationship Id="rId2" Type="http://schemas.openxmlformats.org/officeDocument/2006/relationships/image" Target="../media/image96.png"/><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56.svg"/><Relationship Id="rId5" Type="http://schemas.openxmlformats.org/officeDocument/2006/relationships/image" Target="../media/image40.svg"/><Relationship Id="rId15" Type="http://schemas.openxmlformats.org/officeDocument/2006/relationships/image" Target="../media/image86.svg"/><Relationship Id="rId23" Type="http://schemas.openxmlformats.org/officeDocument/2006/relationships/image" Target="../media/image103.svg"/><Relationship Id="rId10" Type="http://schemas.openxmlformats.org/officeDocument/2006/relationships/image" Target="../media/image55.png"/><Relationship Id="rId19" Type="http://schemas.openxmlformats.org/officeDocument/2006/relationships/image" Target="../media/image90.svg"/><Relationship Id="rId4" Type="http://schemas.openxmlformats.org/officeDocument/2006/relationships/image" Target="../media/image39.png"/><Relationship Id="rId9" Type="http://schemas.openxmlformats.org/officeDocument/2006/relationships/image" Target="../media/image54.svg"/><Relationship Id="rId14" Type="http://schemas.openxmlformats.org/officeDocument/2006/relationships/image" Target="../media/image85.png"/><Relationship Id="rId22" Type="http://schemas.openxmlformats.org/officeDocument/2006/relationships/image" Target="../media/image10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3.svg"/><Relationship Id="rId3" Type="http://schemas.openxmlformats.org/officeDocument/2006/relationships/image" Target="../media/image106.svg"/><Relationship Id="rId7" Type="http://schemas.openxmlformats.org/officeDocument/2006/relationships/image" Target="../media/image110.svg"/><Relationship Id="rId12" Type="http://schemas.openxmlformats.org/officeDocument/2006/relationships/image" Target="../media/image102.png"/><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109.png"/><Relationship Id="rId11" Type="http://schemas.openxmlformats.org/officeDocument/2006/relationships/image" Target="../media/image97.svg"/><Relationship Id="rId5" Type="http://schemas.openxmlformats.org/officeDocument/2006/relationships/image" Target="../media/image108.svg"/><Relationship Id="rId10" Type="http://schemas.openxmlformats.org/officeDocument/2006/relationships/image" Target="../media/image96.png"/><Relationship Id="rId4" Type="http://schemas.openxmlformats.org/officeDocument/2006/relationships/image" Target="../media/image107.png"/><Relationship Id="rId9" Type="http://schemas.openxmlformats.org/officeDocument/2006/relationships/image" Target="../media/image112.sv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17.svg"/><Relationship Id="rId7" Type="http://schemas.openxmlformats.org/officeDocument/2006/relationships/image" Target="../media/image121.svg"/><Relationship Id="rId2" Type="http://schemas.openxmlformats.org/officeDocument/2006/relationships/image" Target="../media/image116.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s>
</file>

<file path=ppt/slides/_rels/slide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23.svg"/></Relationships>
</file>

<file path=ppt/slides/_rels/slide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3.emf"/><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TOUR</a:t>
            </a:r>
          </a:p>
          <a:p>
            <a:pPr algn="ctr"/>
            <a:endParaRPr lang="cs-CZ">
              <a:solidFill>
                <a:schemeClr val="bg1"/>
              </a:solidFill>
              <a:latin typeface="Arial" panose="020B0604020202020204" pitchFamily="34" charset="0"/>
              <a:cs typeface="Arial" panose="020B0604020202020204" pitchFamily="34" charset="0"/>
            </a:endParaRPr>
          </a:p>
          <a:p>
            <a:pPr algn="ctr"/>
            <a:r>
              <a:rPr lang="cs-CZ">
                <a:solidFill>
                  <a:schemeClr val="bg1"/>
                </a:solidFill>
                <a:latin typeface="Arial" panose="020B0604020202020204" pitchFamily="34" charset="0"/>
                <a:cs typeface="Arial" panose="020B0604020202020204" pitchFamily="34" charset="0"/>
              </a:rPr>
              <a:t>Centrum pro regionální rozvoj představuje </a:t>
            </a:r>
          </a:p>
          <a:p>
            <a:pPr algn="ctr"/>
            <a:r>
              <a:rPr lang="cs-CZ">
                <a:solidFill>
                  <a:schemeClr val="bg1"/>
                </a:solidFill>
                <a:latin typeface="Arial" panose="020B0604020202020204" pitchFamily="34" charset="0"/>
                <a:cs typeface="Arial" panose="020B0604020202020204" pitchFamily="34" charset="0"/>
              </a:rPr>
              <a:t>IROP 2021-2027</a:t>
            </a:r>
            <a:r>
              <a:rPr lang="cs-CZ" sz="500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9. </a:t>
            </a:r>
            <a:r>
              <a:rPr lang="cs-CZ" sz="1400">
                <a:solidFill>
                  <a:schemeClr val="bg1"/>
                </a:solidFill>
                <a:latin typeface="Arial" panose="020B0604020202020204" pitchFamily="34" charset="0"/>
                <a:cs typeface="Arial" panose="020B0604020202020204" pitchFamily="34" charset="0"/>
              </a:rPr>
              <a:t>5. </a:t>
            </a:r>
            <a:r>
              <a:rPr lang="cs-CZ" sz="1400" dirty="0">
                <a:solidFill>
                  <a:schemeClr val="bg1"/>
                </a:solidFill>
                <a:latin typeface="Arial" panose="020B0604020202020204" pitchFamily="34" charset="0"/>
                <a:cs typeface="Arial" panose="020B0604020202020204" pitchFamily="34" charset="0"/>
              </a:rPr>
              <a:t>2022 Příbram</a:t>
            </a:r>
          </a:p>
          <a:p>
            <a:endParaRPr lang="en-US" dirty="0"/>
          </a:p>
        </p:txBody>
      </p:sp>
    </p:spTree>
    <p:extLst>
      <p:ext uri="{BB962C8B-B14F-4D97-AF65-F5344CB8AC3E}">
        <p14:creationId xmlns:p14="http://schemas.microsoft.com/office/powerpoint/2010/main" val="277269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35305" y="1646428"/>
            <a:ext cx="7706289" cy="4792594"/>
          </a:xfrm>
          <a:prstGeom prst="rect">
            <a:avLst/>
          </a:prstGeom>
          <a:noFill/>
        </p:spPr>
        <p:txBody>
          <a:bodyPr wrap="square" lIns="91440" tIns="45720" rIns="91440" bIns="45720" anchor="t">
            <a:spAutoFit/>
          </a:bodyPr>
          <a:lstStyle/>
          <a:p>
            <a:pPr marL="285750" indent="-285750" algn="just" fontAlgn="base">
              <a:buFont typeface="Arial" panose="020B0604020202020204" pitchFamily="34" charset="0"/>
              <a:buChar char="•"/>
            </a:pPr>
            <a:r>
              <a:rPr lang="cs-CZ" sz="1600" b="1" u="sng">
                <a:solidFill>
                  <a:schemeClr val="bg1"/>
                </a:solidFill>
              </a:rPr>
              <a:t>Obecná pravidla pro žadatele a příjemce 2021-2027</a:t>
            </a:r>
          </a:p>
          <a:p>
            <a:pPr marL="742950" lvl="1" indent="-285750" algn="just" fontAlgn="base">
              <a:buFont typeface="Arial" panose="020B0604020202020204" pitchFamily="34" charset="0"/>
              <a:buChar char="•"/>
            </a:pPr>
            <a:r>
              <a:rPr lang="cs-CZ" sz="1600">
                <a:solidFill>
                  <a:schemeClr val="bg1"/>
                </a:solidFill>
              </a:rPr>
              <a:t>První verze byla vydána dne 1. dubna 2022</a:t>
            </a:r>
          </a:p>
          <a:p>
            <a:pPr marL="742950" lvl="1" indent="-285750" algn="just" fontAlgn="base">
              <a:buFont typeface="Arial" panose="020B0604020202020204" pitchFamily="34" charset="0"/>
              <a:buChar char="•"/>
            </a:pPr>
            <a:r>
              <a:rPr lang="cs-CZ" sz="1600">
                <a:solidFill>
                  <a:schemeClr val="bg1"/>
                </a:solidFill>
              </a:rPr>
              <a:t>Aktuální verze, vč. příloh dostupná na: </a:t>
            </a:r>
            <a:r>
              <a:rPr lang="cs-CZ" sz="160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600">
              <a:solidFill>
                <a:schemeClr val="bg1"/>
              </a:solidFill>
              <a:cs typeface="Arial"/>
            </a:endParaRPr>
          </a:p>
          <a:p>
            <a:pPr lvl="1" algn="just" fontAlgn="base"/>
            <a:endParaRPr lang="cs-CZ" sz="1600">
              <a:solidFill>
                <a:schemeClr val="bg1"/>
              </a:solidFill>
            </a:endParaRPr>
          </a:p>
          <a:p>
            <a:pPr marL="285750" indent="-285750" algn="just" rtl="0" fontAlgn="base">
              <a:buFont typeface="Arial" panose="020B0604020202020204" pitchFamily="34" charset="0"/>
              <a:buChar char="•"/>
            </a:pPr>
            <a:r>
              <a:rPr lang="cs-CZ" sz="1600" b="1" u="sng">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60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600" u="sng">
                <a:solidFill>
                  <a:schemeClr val="bg1"/>
                </a:solidFill>
              </a:rPr>
              <a:t>Nejdůležitější změny</a:t>
            </a:r>
            <a:r>
              <a:rPr lang="cs-CZ" sz="1600">
                <a:solidFill>
                  <a:schemeClr val="bg1"/>
                </a:solidFill>
              </a:rPr>
              <a:t>:</a:t>
            </a:r>
          </a:p>
          <a:p>
            <a:pPr marL="1200150" lvl="2" indent="-285750" algn="just" fontAlgn="base">
              <a:buFont typeface="Arial" panose="020B0604020202020204" pitchFamily="34" charset="0"/>
              <a:buChar char="•"/>
            </a:pPr>
            <a:r>
              <a:rPr lang="cs-CZ" sz="160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60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600">
                <a:solidFill>
                  <a:schemeClr val="bg1"/>
                </a:solidFill>
              </a:rPr>
              <a:t>Aktuální verze dostupná na: </a:t>
            </a:r>
            <a:r>
              <a:rPr lang="cs-CZ" sz="1600">
                <a:solidFill>
                  <a:srgbClr val="CCCCCC"/>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600">
              <a:solidFill>
                <a:srgbClr val="CCCCCC"/>
              </a:solidFill>
              <a:cs typeface="Arial"/>
            </a:endParaRPr>
          </a:p>
          <a:p>
            <a:pPr lvl="1" algn="just" fontAlgn="base"/>
            <a:endParaRPr lang="cs-CZ" sz="1600">
              <a:solidFill>
                <a:schemeClr val="bg1"/>
              </a:solidFill>
            </a:endParaRPr>
          </a:p>
          <a:p>
            <a:pPr marL="342900" lvl="1" algn="just">
              <a:lnSpc>
                <a:spcPct val="120000"/>
              </a:lnSpc>
              <a:spcAft>
                <a:spcPts val="450"/>
              </a:spcAft>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523982" y="4109664"/>
            <a:ext cx="8000605" cy="1645018"/>
          </a:xfrm>
          <a:prstGeom prst="rect">
            <a:avLst/>
          </a:prstGeom>
        </p:spPr>
        <p:txBody>
          <a:bodyPr lIns="91440" tIns="45720" rIns="91440" bIns="45720" anchor="t">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cs-CZ" sz="2100" dirty="0">
              <a:solidFill>
                <a:schemeClr val="bg1"/>
              </a:solidFill>
            </a:endParaRPr>
          </a:p>
          <a:p>
            <a:r>
              <a:rPr lang="cs-CZ" dirty="0">
                <a:solidFill>
                  <a:schemeClr val="bg1"/>
                </a:solidFill>
                <a:cs typeface="Arial"/>
              </a:rPr>
              <a:t>Mgr. Lucie Chládková</a:t>
            </a:r>
          </a:p>
          <a:p>
            <a:r>
              <a:rPr lang="cs-CZ" dirty="0">
                <a:solidFill>
                  <a:schemeClr val="bg1"/>
                </a:solidFill>
                <a:cs typeface="Arial"/>
              </a:rPr>
              <a:t>Oddělení hodnocení a kontroly </a:t>
            </a:r>
          </a:p>
          <a:p>
            <a:r>
              <a:rPr lang="cs-CZ" dirty="0">
                <a:solidFill>
                  <a:schemeClr val="bg1"/>
                </a:solidFill>
                <a:cs typeface="Arial"/>
              </a:rPr>
              <a:t>ÚO IROP pro Středočeský kraj</a:t>
            </a:r>
            <a:endParaRPr lang="en-US" dirty="0">
              <a:solidFill>
                <a:schemeClr val="bg1"/>
              </a:solidFill>
              <a:ea typeface="+mn-lt"/>
              <a:cs typeface="+mn-lt"/>
            </a:endParaRPr>
          </a:p>
          <a:p>
            <a:endParaRPr lang="cs-CZ" dirty="0">
              <a:solidFill>
                <a:schemeClr val="bg1"/>
              </a:solidFill>
              <a:cs typeface="Arial"/>
            </a:endParaRPr>
          </a:p>
          <a:p>
            <a:endParaRPr lang="en-US" dirty="0">
              <a:solidFill>
                <a:schemeClr val="bg1"/>
              </a:solidFill>
            </a:endParaRPr>
          </a:p>
        </p:txBody>
      </p:sp>
    </p:spTree>
    <p:extLst>
      <p:ext uri="{BB962C8B-B14F-4D97-AF65-F5344CB8AC3E}">
        <p14:creationId xmlns:p14="http://schemas.microsoft.com/office/powerpoint/2010/main" val="22171339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a:solidFill>
                  <a:schemeClr val="bg1"/>
                </a:solidFill>
                <a:latin typeface="Arial" panose="020B0604020202020204" pitchFamily="34" charset="0"/>
              </a:rPr>
              <a:t>2021–2027</a:t>
            </a:r>
            <a:r>
              <a:rPr lang="cs-CZ" sz="1600" b="0" i="0" u="none" strike="noStrike">
                <a:solidFill>
                  <a:schemeClr val="bg1"/>
                </a:solidFill>
                <a:effectLst/>
                <a:latin typeface="Arial" panose="020B0604020202020204" pitchFamily="34" charset="0"/>
              </a:rPr>
              <a:t>(aktivně se využívá již u REACT-EU</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 </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všech dotazů </a:t>
            </a:r>
            <a:r>
              <a:rPr lang="cs-CZ" sz="1600">
                <a:solidFill>
                  <a:schemeClr val="bg1"/>
                </a:solidFill>
                <a:latin typeface="Arial" panose="020B0604020202020204" pitchFamily="34" charset="0"/>
              </a:rPr>
              <a:t>a</a:t>
            </a:r>
            <a:r>
              <a:rPr lang="cs-CZ" sz="1600" b="0" i="0" u="none" strike="noStrike">
                <a:solidFill>
                  <a:schemeClr val="bg1"/>
                </a:solidFill>
                <a:effectLst/>
                <a:latin typeface="Arial" panose="020B0604020202020204" pitchFamily="34" charset="0"/>
              </a:rPr>
              <a:t> odpovědí na jednom místě</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nejčastěji kladených dotazů a odpovědí</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Dostupný přes webové rozhraní </a:t>
            </a:r>
            <a:r>
              <a:rPr lang="cs-CZ" sz="1600" b="0" i="0" u="sng" strike="noStrike">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Pro řešení konkrétních dotazů je třeba provedení registrace tazatele</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Po založení účtu tazatele a jeho validaci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skrze mailovou adresu je možné zakládat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nové dotazy, které jsou dle zadaných parametrů přiřazovány specialistům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Centra pro regionální rozvoj České republiky,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kteří zajišťují odpovědi</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Aktuálně je zodpovězeno přes KS více než </a:t>
            </a:r>
            <a:r>
              <a:rPr lang="cs-CZ" sz="1600">
                <a:solidFill>
                  <a:schemeClr val="bg1"/>
                </a:solidFill>
                <a:latin typeface="Arial" panose="020B0604020202020204" pitchFamily="34" charset="0"/>
              </a:rPr>
              <a:t>1035</a:t>
            </a:r>
            <a:r>
              <a:rPr lang="en-US" sz="1600" b="0" i="0">
                <a:solidFill>
                  <a:schemeClr val="bg1"/>
                </a:solidFill>
                <a:effectLst/>
                <a:latin typeface="Arial" panose="020B0604020202020204" pitchFamily="34" charset="0"/>
              </a:rPr>
              <a:t>​</a:t>
            </a:r>
            <a:r>
              <a:rPr lang="cs-CZ" sz="1600" b="0" i="0">
                <a:solidFill>
                  <a:schemeClr val="bg1"/>
                </a:solidFill>
                <a:effectLst/>
                <a:latin typeface="Arial" panose="020B0604020202020204" pitchFamily="34" charset="0"/>
              </a:rPr>
              <a:t> </a:t>
            </a:r>
            <a:r>
              <a:rPr lang="cs-CZ" sz="1600" b="0" i="0" u="none" strike="noStrike">
                <a:solidFill>
                  <a:schemeClr val="bg1"/>
                </a:solidFill>
                <a:effectLst/>
                <a:latin typeface="Arial" panose="020B0604020202020204" pitchFamily="34" charset="0"/>
              </a:rPr>
              <a:t>dotazů</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a:solidFill>
                <a:schemeClr val="bg1"/>
              </a:solidFill>
              <a:latin typeface="Segoe UI" panose="020B0502040204020203" pitchFamily="34" charset="0"/>
            </a:endParaRPr>
          </a:p>
          <a:p>
            <a:pPr algn="just" fontAlgn="base"/>
            <a:endParaRPr lang="cs-CZ" sz="160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pic>
        <p:nvPicPr>
          <p:cNvPr id="4" name="Zástupný obsah 8">
            <a:extLst>
              <a:ext uri="{FF2B5EF4-FFF2-40B4-BE49-F238E27FC236}">
                <a16:creationId xmlns:a16="http://schemas.microsoft.com/office/drawing/2014/main" id="{E24C4225-EED2-49BD-8EEA-C46A6D3C77C1}"/>
              </a:ext>
            </a:extLst>
          </p:cNvPr>
          <p:cNvPicPr>
            <a:picLocks/>
          </p:cNvPicPr>
          <p:nvPr/>
        </p:nvPicPr>
        <p:blipFill rotWithShape="1">
          <a:blip r:embed="rId2"/>
          <a:srcRect l="23099" t="8528" r="22056" b="26848"/>
          <a:stretch/>
        </p:blipFill>
        <p:spPr bwMode="auto">
          <a:xfrm>
            <a:off x="624845" y="1150645"/>
            <a:ext cx="7698431" cy="5000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16307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a:solidFill>
                  <a:schemeClr val="bg1"/>
                </a:solidFill>
                <a:latin typeface="+mj-lt"/>
              </a:rPr>
              <a:t>IROP 2021 – 2027: Celkem – 1035; </a:t>
            </a:r>
            <a:r>
              <a:rPr lang="cs-CZ" sz="2400" err="1">
                <a:solidFill>
                  <a:schemeClr val="bg1"/>
                </a:solidFill>
                <a:latin typeface="+mj-lt"/>
              </a:rPr>
              <a:t>React</a:t>
            </a:r>
            <a:r>
              <a:rPr lang="cs-CZ" sz="2400">
                <a:solidFill>
                  <a:schemeClr val="bg1"/>
                </a:solidFill>
                <a:latin typeface="+mj-lt"/>
              </a:rPr>
              <a: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Celkem zodpovězených dotazů: </a:t>
            </a:r>
            <a:r>
              <a:rPr lang="cs-CZ" sz="1800" b="1">
                <a:solidFill>
                  <a:schemeClr val="bg1"/>
                </a:solidFill>
                <a:latin typeface="+mj-lt"/>
              </a:rPr>
              <a:t>1012</a:t>
            </a:r>
          </a:p>
          <a:p>
            <a:pPr>
              <a:spcBef>
                <a:spcPts val="0"/>
              </a:spcBef>
              <a:spcAft>
                <a:spcPts val="0"/>
              </a:spcAft>
              <a:tabLst>
                <a:tab pos="457200" algn="l"/>
              </a:tabLst>
            </a:pPr>
            <a:r>
              <a:rPr lang="cs-CZ" sz="1800">
                <a:solidFill>
                  <a:schemeClr val="bg1"/>
                </a:solidFill>
                <a:latin typeface="+mj-lt"/>
              </a:rPr>
              <a:t>Průměrná délka odpovědi: </a:t>
            </a:r>
            <a:r>
              <a:rPr lang="cs-CZ" sz="1800" b="1">
                <a:solidFill>
                  <a:schemeClr val="bg1"/>
                </a:solidFill>
                <a:latin typeface="+mj-lt"/>
              </a:rPr>
              <a:t>3 pracovní dny</a:t>
            </a:r>
          </a:p>
          <a:p>
            <a:pPr>
              <a:spcBef>
                <a:spcPts val="0"/>
              </a:spcBef>
              <a:spcAft>
                <a:spcPts val="0"/>
              </a:spcAft>
              <a:tabLst>
                <a:tab pos="457200" algn="l"/>
              </a:tabLst>
            </a:pPr>
            <a:r>
              <a:rPr lang="cs-CZ" sz="1800">
                <a:solidFill>
                  <a:schemeClr val="bg1"/>
                </a:solidFill>
                <a:latin typeface="+mj-lt"/>
              </a:rPr>
              <a:t>Medián délky odpovědi: </a:t>
            </a:r>
            <a:r>
              <a:rPr lang="cs-CZ" sz="1800" b="1">
                <a:solidFill>
                  <a:schemeClr val="bg1"/>
                </a:solidFill>
                <a:latin typeface="+mj-lt"/>
              </a:rPr>
              <a:t>1 pracovní den </a:t>
            </a:r>
            <a:endParaRPr lang="cs-CZ" b="1">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73739" y="1813811"/>
            <a:ext cx="7996519" cy="4524315"/>
          </a:xfrm>
          <a:prstGeom prst="rect">
            <a:avLst/>
          </a:prstGeom>
          <a:noFill/>
        </p:spPr>
        <p:txBody>
          <a:bodyPr wrap="square" lIns="91440" tIns="45720" rIns="91440" bIns="45720" anchor="t">
            <a:spAutoFit/>
          </a:bodyPr>
          <a:lstStyle/>
          <a:p>
            <a:pPr algn="just" fontAlgn="base"/>
            <a:r>
              <a:rPr lang="cs-CZ" sz="1600" b="1" i="1">
                <a:solidFill>
                  <a:schemeClr val="bg1"/>
                </a:solidFill>
                <a:latin typeface="+mj-lt"/>
                <a:ea typeface="Calibri" panose="020F0502020204030204" pitchFamily="34" charset="0"/>
                <a:cs typeface="Times New Roman"/>
              </a:rPr>
              <a:t>Musí být plánovaný projekt v souladu s některým strategickým </a:t>
            </a:r>
            <a:r>
              <a:rPr lang="cs-CZ" sz="1600" b="1" i="1">
                <a:solidFill>
                  <a:schemeClr val="bg1"/>
                </a:solidFill>
                <a:latin typeface="+mj-lt"/>
                <a:cs typeface="Times New Roman"/>
              </a:rPr>
              <a:t>dokumentem?</a:t>
            </a:r>
          </a:p>
          <a:p>
            <a:pPr marL="171450" indent="-171450" algn="just" fontAlgn="base">
              <a:buFont typeface="Arial" panose="020B0604020202020204" pitchFamily="34" charset="0"/>
              <a:buChar char="•"/>
            </a:pPr>
            <a:r>
              <a:rPr lang="cs-CZ" sz="1600">
                <a:solidFill>
                  <a:schemeClr val="bg1"/>
                </a:solidFill>
                <a:latin typeface="+mj-lt"/>
                <a:ea typeface="Calibri" panose="020F0502020204030204" pitchFamily="34" charset="0"/>
                <a:cs typeface="Times New Roman"/>
              </a:rPr>
              <a:t>Ano, projekty musejí být v souladu např.:</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a:rPr>
              <a:t>s územní studií řešící příslušné veřejné prostranství registrované v Evidenci územně plánovací činnosti,</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a:rPr>
              <a:t>nebo regulačním plánem,</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a:rPr>
              <a:t>anebo v souladu s architektonickou/urbanistickou koncepcí veřejného prostranství vypracovanou autorizovaným architektem ČKA.</a:t>
            </a:r>
          </a:p>
          <a:p>
            <a:pPr algn="just" fontAlgn="base"/>
            <a:endParaRPr lang="cs-CZ" sz="1600">
              <a:solidFill>
                <a:schemeClr val="bg1"/>
              </a:solidFill>
              <a:latin typeface="+mj-lt"/>
              <a:ea typeface="Calibri" panose="020F0502020204030204" pitchFamily="34" charset="0"/>
              <a:cs typeface="Times New Roman" panose="02020603050405020304" pitchFamily="18" charset="0"/>
            </a:endParaRPr>
          </a:p>
          <a:p>
            <a:pPr algn="just" fontAlgn="base"/>
            <a:r>
              <a:rPr lang="cs-CZ" sz="1600" b="1" i="1">
                <a:solidFill>
                  <a:schemeClr val="bg1"/>
                </a:solidFill>
                <a:latin typeface="+mj-lt"/>
                <a:cs typeface="Times New Roman"/>
              </a:rPr>
              <a:t>Jaká budou kritéria pro splnění zelené infrastruktury, resp. „zelená“ a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a:rPr>
              <a:t>Tato kritéria jsou nyní v přípravě mezi MMR a AOPK („zelená“ složka) a MMR a MŽP/SFŽP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a:rPr>
              <a:t>Po schválení budou součástí specifických pravidel a hodnotících kritérií, která budou při vyhlášení výzvy zveřejněna.</a:t>
            </a:r>
          </a:p>
          <a:p>
            <a:pPr marL="171450" indent="-171450" algn="just" fontAlgn="base">
              <a:buFont typeface="Arial" panose="020B0604020202020204" pitchFamily="34" charset="0"/>
              <a:buChar char="•"/>
            </a:pPr>
            <a:r>
              <a:rPr lang="cs-CZ" sz="1600">
                <a:solidFill>
                  <a:schemeClr val="bg1"/>
                </a:solidFill>
                <a:latin typeface="+mj-lt"/>
                <a:cs typeface="Times New Roman"/>
              </a:rPr>
              <a:t>Jedním z cílů bude eliminace odtoku vody z území a bude nepřijatelný svod veškeré dešťové vody do jednotné stokové sítě.</a:t>
            </a:r>
          </a:p>
          <a:p>
            <a:pPr algn="just" fontAlgn="base"/>
            <a:endParaRPr lang="cs-CZ" sz="1600">
              <a:solidFill>
                <a:schemeClr val="bg1"/>
              </a:solidFill>
              <a:latin typeface="+mj-lt"/>
              <a:cs typeface="Times New Roman" panose="02020603050405020304" pitchFamily="18" charset="0"/>
            </a:endParaRPr>
          </a:p>
          <a:p>
            <a:pPr marL="213995" indent="-213995" algn="just" fontAlgn="base">
              <a:buFont typeface="Arial" panose="020B0604020202020204" pitchFamily="34" charset="0"/>
              <a:buChar char="•"/>
            </a:pPr>
            <a:endParaRPr lang="cs-CZ" sz="1600" i="1">
              <a:solidFill>
                <a:srgbClr val="FF0000"/>
              </a:solidFill>
              <a:latin typeface="+mj-lt"/>
              <a:cs typeface="Arial" panose="020B0604020202020204"/>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6" y="593937"/>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245421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228598" y="1159145"/>
            <a:ext cx="8686800" cy="5509200"/>
          </a:xfrm>
          <a:prstGeom prst="rect">
            <a:avLst/>
          </a:prstGeom>
          <a:noFill/>
        </p:spPr>
        <p:txBody>
          <a:bodyPr wrap="square">
            <a:spAutoFit/>
          </a:bodyPr>
          <a:lstStyle/>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Ano, předpokládá se předložení stanoviska AOPK ČR společně se žádostí o podporu.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AOPK ČR bude posuzovat všechny projekty a vydávat stanovisko pro kritéria </a:t>
            </a:r>
            <a:r>
              <a:rPr lang="cs-CZ" sz="1600" u="sng">
                <a:solidFill>
                  <a:schemeClr val="bg1"/>
                </a:solidFill>
                <a:latin typeface="+mj-lt"/>
                <a:cs typeface="Times New Roman" panose="02020603050405020304" pitchFamily="18" charset="0"/>
              </a:rPr>
              <a:t>řešící zelenou složku</a:t>
            </a:r>
            <a:r>
              <a:rPr lang="cs-CZ" sz="1600">
                <a:solidFill>
                  <a:schemeClr val="bg1"/>
                </a:solidFill>
                <a:latin typeface="+mj-lt"/>
                <a:cs typeface="Times New Roman" panose="02020603050405020304" pitchFamily="18" charset="0"/>
              </a:rPr>
              <a:t>, (např. rozšiřování zelených ploch, výsadbu stromů, vegetace apod). </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Metodika pro zajištění stanoviska a samotný vzor stanoviska je nyní v přípravě a dokumenty budou po schválení zveřejněny. </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Předpokládáme však, že z části </a:t>
            </a:r>
            <a:r>
              <a:rPr lang="cs-CZ" sz="1600" u="sng">
                <a:solidFill>
                  <a:schemeClr val="bg1"/>
                </a:solidFill>
                <a:latin typeface="+mj-lt"/>
                <a:cs typeface="Times New Roman" panose="02020603050405020304" pitchFamily="18" charset="0"/>
              </a:rPr>
              <a:t>bude podporovaná také „šedá“ infrastruktura, ale zřejmě v limitu způsobilých výdajů 5-10</a:t>
            </a:r>
            <a:r>
              <a:rPr lang="en-US" sz="1600" u="sng">
                <a:solidFill>
                  <a:schemeClr val="bg1"/>
                </a:solidFill>
                <a:latin typeface="+mj-lt"/>
                <a:cs typeface="Times New Roman" panose="02020603050405020304" pitchFamily="18" charset="0"/>
              </a:rPr>
              <a:t>%</a:t>
            </a:r>
            <a:r>
              <a:rPr lang="cs-CZ" sz="1600" u="sng">
                <a:solidFill>
                  <a:schemeClr val="bg1"/>
                </a:solidFill>
                <a:latin typeface="+mj-lt"/>
                <a:cs typeface="Times New Roman" panose="02020603050405020304" pitchFamily="18" charset="0"/>
              </a:rPr>
              <a:t> z výdajů projektu.</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Pokud v projektu budou používány SMART řešení jako související opatření v řešeném území a nezbytná pro rozvoj a zlepšení kvality služeb měst a obcí, </a:t>
            </a:r>
            <a:r>
              <a:rPr lang="cs-CZ" sz="1600" u="sng">
                <a:solidFill>
                  <a:schemeClr val="bg1"/>
                </a:solidFill>
                <a:latin typeface="+mj-lt"/>
                <a:cs typeface="Times New Roman" panose="02020603050405020304" pitchFamily="18" charset="0"/>
              </a:rPr>
              <a:t>budou tato řešení způsobilým výdajem</a:t>
            </a:r>
            <a:r>
              <a:rPr lang="cs-CZ" sz="1600">
                <a:solidFill>
                  <a:schemeClr val="bg1"/>
                </a:solidFill>
                <a:latin typeface="+mj-lt"/>
                <a:cs typeface="Times New Roman" panose="02020603050405020304" pitchFamily="18" charset="0"/>
              </a:rPr>
              <a:t>. </a:t>
            </a:r>
            <a:r>
              <a:rPr lang="cs-CZ" sz="1600" u="sng">
                <a:solidFill>
                  <a:schemeClr val="bg1"/>
                </a:solidFill>
                <a:latin typeface="+mj-lt"/>
                <a:cs typeface="Times New Roman" panose="02020603050405020304" pitchFamily="18" charset="0"/>
              </a:rPr>
              <a:t>Není však uvažováno, že by SMART prvky musely být povinnou součástí</a:t>
            </a:r>
            <a:r>
              <a:rPr lang="cs-CZ" sz="1600">
                <a:solidFill>
                  <a:schemeClr val="bg1"/>
                </a:solidFill>
                <a:latin typeface="+mj-lt"/>
                <a:cs typeface="Times New Roman" panose="02020603050405020304" pitchFamily="18" charset="0"/>
              </a:rPr>
              <a:t>.  </a:t>
            </a:r>
            <a:endParaRPr lang="cs-CZ" sz="1600" b="1">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4" name="TextovéPole 3">
            <a:extLst>
              <a:ext uri="{FF2B5EF4-FFF2-40B4-BE49-F238E27FC236}">
                <a16:creationId xmlns:a16="http://schemas.microsoft.com/office/drawing/2014/main" id="{356ABA6B-CE83-43EB-9328-A19A2C8166A4}"/>
              </a:ext>
            </a:extLst>
          </p:cNvPr>
          <p:cNvSpPr txBox="1"/>
          <p:nvPr/>
        </p:nvSpPr>
        <p:spPr>
          <a:xfrm>
            <a:off x="502645" y="451259"/>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283885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706824" y="1539776"/>
            <a:ext cx="8012179" cy="4985980"/>
          </a:xfrm>
          <a:prstGeom prst="rect">
            <a:avLst/>
          </a:prstGeom>
          <a:noFill/>
        </p:spPr>
        <p:txBody>
          <a:bodyPr wrap="square" lIns="91440" tIns="45720" rIns="91440" bIns="45720" anchor="t">
            <a:spAutoFit/>
          </a:bodyPr>
          <a:lstStyle/>
          <a:p>
            <a:pPr algn="just" fontAlgn="base"/>
            <a:r>
              <a:rPr lang="cs-CZ" sz="1600" b="1" i="1">
                <a:solidFill>
                  <a:schemeClr val="bg1"/>
                </a:solidFill>
              </a:rPr>
              <a:t>Bude možno v rámci projektu podpořit výstavbu úplně nové mateřské školy?</a:t>
            </a:r>
            <a:endParaRPr lang="cs-CZ" sz="1600" b="1" i="1">
              <a:solidFill>
                <a:schemeClr val="bg1"/>
              </a:solidFill>
              <a:cs typeface="Arial"/>
            </a:endParaRPr>
          </a:p>
          <a:p>
            <a:pPr algn="just"/>
            <a:endParaRPr lang="cs-CZ" sz="1200" i="1">
              <a:solidFill>
                <a:schemeClr val="bg1"/>
              </a:solidFill>
            </a:endParaRPr>
          </a:p>
          <a:p>
            <a:pPr algn="just"/>
            <a:endParaRPr lang="cs-CZ" sz="1200" i="1">
              <a:solidFill>
                <a:schemeClr val="bg1"/>
              </a:solidFill>
              <a:cs typeface="Arial"/>
            </a:endParaRPr>
          </a:p>
          <a:p>
            <a:pPr marL="171450" indent="-171450" algn="just">
              <a:buFont typeface="Arial"/>
              <a:buChar char="•"/>
            </a:pPr>
            <a:r>
              <a:rPr lang="cs-CZ" sz="1600">
                <a:solidFill>
                  <a:schemeClr val="bg1"/>
                </a:solidFill>
                <a:cs typeface="Arial"/>
              </a:rPr>
              <a:t>Ano</a:t>
            </a:r>
            <a:r>
              <a:rPr lang="cs-CZ" sz="1600" i="1">
                <a:solidFill>
                  <a:schemeClr val="bg1"/>
                </a:solidFill>
                <a:cs typeface="Arial"/>
              </a:rPr>
              <a:t>,</a:t>
            </a:r>
            <a:r>
              <a:rPr lang="cs-CZ" sz="1600">
                <a:solidFill>
                  <a:schemeClr val="bg1"/>
                </a:solidFill>
                <a:cs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lang="cs-CZ" sz="1600" i="1">
              <a:solidFill>
                <a:schemeClr val="bg1"/>
              </a:solidFill>
              <a:cs typeface="Arial" panose="020B0604020202020204"/>
            </a:endParaRPr>
          </a:p>
          <a:p>
            <a:pPr algn="just"/>
            <a:endParaRPr lang="cs-CZ" sz="1400">
              <a:solidFill>
                <a:schemeClr val="bg1"/>
              </a:solidFill>
              <a:cs typeface="Arial"/>
            </a:endParaRPr>
          </a:p>
          <a:p>
            <a:pPr algn="just"/>
            <a:endParaRPr lang="cs-CZ" sz="1200">
              <a:solidFill>
                <a:schemeClr val="bg1"/>
              </a:solidFill>
            </a:endParaRPr>
          </a:p>
          <a:p>
            <a:pPr algn="just"/>
            <a:r>
              <a:rPr lang="cs-CZ" sz="1600" b="1" i="1">
                <a:solidFill>
                  <a:schemeClr val="bg1"/>
                </a:solidFill>
              </a:rPr>
              <a:t>Co se týče posuzování dle skóre ORP, tak je zde nějaká možnost individuálního posouzení pokud žadatel nesplňuje skóre 6+?</a:t>
            </a:r>
            <a:endParaRPr lang="cs-CZ" sz="1600" b="1" i="1">
              <a:solidFill>
                <a:schemeClr val="bg1"/>
              </a:solidFill>
              <a:cs typeface="Arial"/>
            </a:endParaRPr>
          </a:p>
          <a:p>
            <a:pPr algn="just"/>
            <a:endParaRPr lang="cs-CZ" sz="1600">
              <a:solidFill>
                <a:schemeClr val="bg1"/>
              </a:solidFill>
            </a:endParaRPr>
          </a:p>
          <a:p>
            <a:pPr marL="285750" indent="-285750" algn="just">
              <a:buFont typeface="Arial"/>
              <a:buChar char="•"/>
            </a:pPr>
            <a:r>
              <a:rPr lang="cs-CZ" sz="1600">
                <a:solidFill>
                  <a:schemeClr val="bg1"/>
                </a:solidFill>
                <a:cs typeface="Arial"/>
              </a:rPr>
              <a:t>Ne, individuální posuzování možné nebude. V individuálních výzvách při jejich vyhlášení budou podpořeny jen ty mateřské školy, které splňují limit skóre 6+ dle demografické predikce MŠMT.</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lang="cs-CZ" sz="1600">
              <a:solidFill>
                <a:schemeClr val="bg1"/>
              </a:solidFill>
            </a:endParaRPr>
          </a:p>
          <a:p>
            <a:pPr algn="just" fontAlgn="base"/>
            <a:endParaRPr lang="cs-CZ" sz="1200" i="1">
              <a:solidFill>
                <a:schemeClr val="bg1"/>
              </a:solidFill>
              <a:latin typeface="Segoe UI" panose="020B0502040204020203" pitchFamily="34" charset="0"/>
            </a:endParaRPr>
          </a:p>
        </p:txBody>
      </p:sp>
      <p:pic>
        <p:nvPicPr>
          <p:cNvPr id="2" name="Grafický objekt 1" descr="Děti">
            <a:extLst>
              <a:ext uri="{FF2B5EF4-FFF2-40B4-BE49-F238E27FC236}">
                <a16:creationId xmlns:a16="http://schemas.microsoft.com/office/drawing/2014/main" id="{1EFE1754-296F-48F8-D7E5-1C0292ED56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166" y="1474494"/>
            <a:ext cx="480288" cy="480288"/>
          </a:xfrm>
          <a:prstGeom prst="rect">
            <a:avLst/>
          </a:prstGeom>
        </p:spPr>
      </p:pic>
      <p:pic>
        <p:nvPicPr>
          <p:cNvPr id="7" name="Grafický objekt 6" descr="Děti">
            <a:extLst>
              <a:ext uri="{FF2B5EF4-FFF2-40B4-BE49-F238E27FC236}">
                <a16:creationId xmlns:a16="http://schemas.microsoft.com/office/drawing/2014/main" id="{3E3ACC09-4AC3-FA5B-34AE-6B2AA61574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435" y="3459912"/>
            <a:ext cx="480288" cy="480288"/>
          </a:xfrm>
          <a:prstGeom prst="rect">
            <a:avLst/>
          </a:prstGeom>
        </p:spPr>
      </p:pic>
    </p:spTree>
    <p:extLst>
      <p:ext uri="{BB962C8B-B14F-4D97-AF65-F5344CB8AC3E}">
        <p14:creationId xmlns:p14="http://schemas.microsoft.com/office/powerpoint/2010/main" val="29710760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678204"/>
          </a:xfrm>
          <a:prstGeom prst="rect">
            <a:avLst/>
          </a:prstGeom>
          <a:noFill/>
        </p:spPr>
        <p:txBody>
          <a:bodyPr wrap="square" lIns="91440" tIns="45720" rIns="91440" bIns="45720" anchor="t">
            <a:spAutoFit/>
          </a:bodyPr>
          <a:lstStyle/>
          <a:p>
            <a:pPr algn="just" fontAlgn="base"/>
            <a:endParaRPr lang="cs-CZ" sz="1200" i="1" u="sng">
              <a:solidFill>
                <a:schemeClr val="bg1"/>
              </a:solidFill>
              <a:cs typeface="Arial"/>
            </a:endParaRPr>
          </a:p>
          <a:p>
            <a:pPr algn="just" fontAlgn="base"/>
            <a:r>
              <a:rPr lang="cs-CZ" sz="1600" b="1" i="1">
                <a:solidFill>
                  <a:schemeClr val="bg1"/>
                </a:solidFill>
              </a:rPr>
              <a:t>Základní škola v současné době obývá prostory, která má v pronájmu. Je přijatelným záměrem vybudování nové budovy školy, nebo se vždy musí jednat o rekonstrukci, přístavbu, nástavbu stávající budovy?</a:t>
            </a:r>
            <a:endParaRPr lang="cs-CZ" sz="1200" b="1" i="1">
              <a:solidFill>
                <a:schemeClr val="bg1"/>
              </a:solidFill>
            </a:endParaRPr>
          </a:p>
          <a:p>
            <a:pPr algn="just"/>
            <a:endParaRPr lang="cs-CZ" sz="1200" i="1">
              <a:solidFill>
                <a:schemeClr val="bg1"/>
              </a:solidFill>
              <a:cs typeface="Arial"/>
            </a:endParaRPr>
          </a:p>
          <a:p>
            <a:pPr marL="285750" indent="-285750" algn="just">
              <a:buFont typeface="Arial"/>
              <a:buChar char="•"/>
            </a:pPr>
            <a:r>
              <a:rPr lang="cs-CZ" sz="1600">
                <a:solidFill>
                  <a:schemeClr val="bg1"/>
                </a:solidFill>
                <a:cs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p>
          <a:p>
            <a:pPr algn="just"/>
            <a:endParaRPr lang="cs-CZ" sz="1400">
              <a:solidFill>
                <a:schemeClr val="bg1"/>
              </a:solidFill>
              <a:cs typeface="Arial"/>
            </a:endParaRPr>
          </a:p>
          <a:p>
            <a:pPr algn="just"/>
            <a:endParaRPr lang="cs-CZ" sz="1200" i="1">
              <a:solidFill>
                <a:schemeClr val="bg1"/>
              </a:solidFill>
            </a:endParaRPr>
          </a:p>
          <a:p>
            <a:pPr algn="just"/>
            <a:r>
              <a:rPr lang="cs-CZ" sz="1600" b="1" i="1">
                <a:solidFill>
                  <a:schemeClr val="bg1"/>
                </a:solidFill>
              </a:rPr>
              <a:t>Může být projekt zaměřen pouze na pořízení vybavení odborných učeben?</a:t>
            </a:r>
            <a:endParaRPr lang="cs-CZ" sz="1600" b="1" i="1">
              <a:solidFill>
                <a:schemeClr val="bg1"/>
              </a:solidFill>
              <a:cs typeface="Arial"/>
            </a:endParaRPr>
          </a:p>
          <a:p>
            <a:pPr algn="just"/>
            <a:endParaRPr lang="cs-CZ" sz="1600">
              <a:solidFill>
                <a:schemeClr val="bg1"/>
              </a:solidFill>
            </a:endParaRPr>
          </a:p>
          <a:p>
            <a:pPr marL="285750" indent="-285750" algn="just">
              <a:buFont typeface="Arial"/>
              <a:buChar char="•"/>
            </a:pPr>
            <a:r>
              <a:rPr lang="cs-CZ" sz="1600">
                <a:solidFill>
                  <a:schemeClr val="bg1"/>
                </a:solidFill>
                <a:cs typeface="Arial"/>
              </a:rPr>
              <a:t>Ano, i v novém období 2021–2027 bude možné do prostor ZŠ pouze pořizovat vybavení odborných učeben (bez stavební části projektu), nicméně detailní podmínky a parametry aktivit stanoví až vyhlášená výzva samotná.</a:t>
            </a:r>
            <a:endParaRPr lang="cs-CZ" sz="1600" i="1">
              <a:solidFill>
                <a:schemeClr val="bg1"/>
              </a:solidFill>
              <a:cs typeface="Arial"/>
            </a:endParaRPr>
          </a:p>
          <a:p>
            <a:pPr marL="285750" indent="-285750" algn="just">
              <a:buFont typeface="Arial"/>
              <a:buChar char="•"/>
            </a:pPr>
            <a:endParaRPr lang="cs-CZ" sz="1400">
              <a:solidFill>
                <a:schemeClr val="bg1"/>
              </a:solidFill>
              <a:cs typeface="Arial"/>
            </a:endParaRPr>
          </a:p>
          <a:p>
            <a:pPr algn="just"/>
            <a:endParaRPr lang="cs-CZ" sz="1400">
              <a:solidFill>
                <a:schemeClr val="bg1"/>
              </a:solidFill>
              <a:cs typeface="Arial"/>
            </a:endParaRPr>
          </a:p>
          <a:p>
            <a:pPr algn="just" fontAlgn="base"/>
            <a:endParaRPr lang="cs-CZ" sz="1200" i="1">
              <a:solidFill>
                <a:srgbClr val="FF0000"/>
              </a:solidFill>
              <a:cs typeface="Arial" panose="020B0604020202020204"/>
            </a:endParaRPr>
          </a:p>
        </p:txBody>
      </p:sp>
      <p:pic>
        <p:nvPicPr>
          <p:cNvPr id="2" name="Grafický objekt 1" descr="Třída">
            <a:extLst>
              <a:ext uri="{FF2B5EF4-FFF2-40B4-BE49-F238E27FC236}">
                <a16:creationId xmlns:a16="http://schemas.microsoft.com/office/drawing/2014/main" id="{A04C0B91-80AD-A9B4-1262-9B51CF6975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46" y="1615812"/>
            <a:ext cx="480288" cy="480288"/>
          </a:xfrm>
          <a:prstGeom prst="rect">
            <a:avLst/>
          </a:prstGeom>
        </p:spPr>
      </p:pic>
      <p:pic>
        <p:nvPicPr>
          <p:cNvPr id="3" name="Grafický objekt 2" descr="Třída">
            <a:extLst>
              <a:ext uri="{FF2B5EF4-FFF2-40B4-BE49-F238E27FC236}">
                <a16:creationId xmlns:a16="http://schemas.microsoft.com/office/drawing/2014/main" id="{C5DC9C38-D052-7CEB-47C4-827516749C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86" y="3909722"/>
            <a:ext cx="480288" cy="480288"/>
          </a:xfrm>
          <a:prstGeom prst="rect">
            <a:avLst/>
          </a:prstGeom>
        </p:spPr>
      </p:pic>
      <p:sp>
        <p:nvSpPr>
          <p:cNvPr id="5" name="TextovéPole 4">
            <a:extLst>
              <a:ext uri="{FF2B5EF4-FFF2-40B4-BE49-F238E27FC236}">
                <a16:creationId xmlns:a16="http://schemas.microsoft.com/office/drawing/2014/main" id="{3AF788DD-AEB9-B5D7-7450-55D6ECA0E3D3}"/>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3132264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5274" y="1838816"/>
            <a:ext cx="7946079" cy="3088281"/>
          </a:xfrm>
          <a:prstGeom prst="rect">
            <a:avLst/>
          </a:prstGeom>
          <a:noFill/>
        </p:spPr>
        <p:txBody>
          <a:bodyPr wrap="square">
            <a:spAutoFit/>
          </a:bodyPr>
          <a:lstStyle/>
          <a:p>
            <a:pPr lvl="1" algn="just" fontAlgn="base"/>
            <a:endParaRPr lang="cs-CZ">
              <a:solidFill>
                <a:schemeClr val="bg1"/>
              </a:solidFill>
            </a:endParaRPr>
          </a:p>
          <a:p>
            <a:pPr marL="285750" indent="-285750" algn="just" rtl="0" fontAlgn="base">
              <a:buFont typeface="Arial" panose="020B0604020202020204" pitchFamily="34" charset="0"/>
              <a:buChar char="•"/>
            </a:pPr>
            <a:r>
              <a:rPr lang="cs-CZ" b="1">
                <a:solidFill>
                  <a:schemeClr val="bg1"/>
                </a:solidFill>
              </a:rPr>
              <a:t>Způsobilé výdaje vznikají od 1. 1. 2021 </a:t>
            </a:r>
            <a:r>
              <a:rPr lang="cs-CZ">
                <a:solidFill>
                  <a:schemeClr val="bg1"/>
                </a:solidFill>
              </a:rPr>
              <a:t>(vyjma vybraných aktivit)</a:t>
            </a:r>
            <a:endParaRPr lang="cs-CZ" b="1">
              <a:solidFill>
                <a:schemeClr val="bg1"/>
              </a:solidFill>
            </a:endParaRPr>
          </a:p>
          <a:p>
            <a:pPr algn="just" rtl="0" fontAlgn="base"/>
            <a:endParaRPr lang="cs-CZ" b="1">
              <a:solidFill>
                <a:schemeClr val="bg1"/>
              </a:solidFill>
            </a:endParaRPr>
          </a:p>
          <a:p>
            <a:pPr marL="285750" indent="-285750" algn="just" rtl="0" fontAlgn="base">
              <a:buFont typeface="Arial" panose="020B0604020202020204" pitchFamily="34" charset="0"/>
              <a:buChar char="•"/>
            </a:pPr>
            <a:r>
              <a:rPr lang="cs-CZ" b="1">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Avíza výzev </a:t>
            </a:r>
            <a:r>
              <a:rPr lang="cs-CZ" u="sng">
                <a:solidFill>
                  <a:srgbClr val="FF0000"/>
                </a:solidFill>
              </a:rPr>
              <a:t>nebudou</a:t>
            </a:r>
            <a:r>
              <a:rPr lang="cs-CZ">
                <a:solidFill>
                  <a:schemeClr val="bg1"/>
                </a:solidFill>
              </a:rPr>
              <a:t> aplikována</a:t>
            </a:r>
          </a:p>
          <a:p>
            <a:pPr marL="600075" lvl="1" indent="-257175" algn="just">
              <a:lnSpc>
                <a:spcPct val="120000"/>
              </a:lnSpc>
              <a:spcAft>
                <a:spcPts val="450"/>
              </a:spcAft>
              <a:buFont typeface="Arial" panose="020B0604020202020204" pitchFamily="34" charset="0"/>
              <a:buChar char="•"/>
            </a:pPr>
            <a:r>
              <a:rPr lang="cs-CZ">
                <a:solidFill>
                  <a:schemeClr val="bg1"/>
                </a:solidFill>
              </a:rPr>
              <a:t>Vyhlašování výzev s povinným schválením záměrů v RAP</a:t>
            </a:r>
            <a:endParaRPr lang="cs-CZ" b="1">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b="1">
                <a:solidFill>
                  <a:schemeClr val="bg1"/>
                </a:solidFill>
              </a:rPr>
              <a:t>Žadatelé nebudou povinni zpracovávat CBA v žádostech o podporu</a:t>
            </a:r>
          </a:p>
          <a:p>
            <a:pPr marL="342900" lvl="1" algn="just">
              <a:lnSpc>
                <a:spcPct val="120000"/>
              </a:lnSpc>
              <a:spcAft>
                <a:spcPts val="450"/>
              </a:spcAft>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85627" y="410966"/>
            <a:ext cx="8055726"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9572812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7834CBA-17E3-4B72-9E14-F6F6BC098A9E}"/>
              </a:ext>
            </a:extLst>
          </p:cNvPr>
          <p:cNvSpPr txBox="1"/>
          <p:nvPr/>
        </p:nvSpPr>
        <p:spPr>
          <a:xfrm>
            <a:off x="778015" y="1560274"/>
            <a:ext cx="8012179" cy="2537361"/>
          </a:xfrm>
          <a:prstGeom prst="rect">
            <a:avLst/>
          </a:prstGeom>
          <a:noFill/>
        </p:spPr>
        <p:txBody>
          <a:bodyPr wrap="square" lIns="91440" tIns="45720" rIns="91440" bIns="45720" anchor="t">
            <a:spAutoFit/>
          </a:bodyPr>
          <a:lstStyle/>
          <a:p>
            <a:pPr algn="just"/>
            <a:r>
              <a:rPr lang="cs-CZ" b="1" i="1">
                <a:solidFill>
                  <a:schemeClr val="bg1"/>
                </a:solidFill>
                <a:ea typeface="+mn-lt"/>
                <a:cs typeface="+mn-lt"/>
              </a:rPr>
              <a:t>A je možné spustit projekt dřív, než bude schválen IROP? Od kdy půjde o uznatelné výdaje?</a:t>
            </a:r>
            <a:endParaRPr lang="cs-CZ">
              <a:solidFill>
                <a:schemeClr val="bg1"/>
              </a:solidFill>
              <a:cs typeface="Arial"/>
            </a:endParaRPr>
          </a:p>
          <a:p>
            <a:pPr algn="just"/>
            <a:endParaRPr lang="cs-CZ">
              <a:solidFill>
                <a:schemeClr val="bg1"/>
              </a:solidFill>
              <a:cs typeface="Arial"/>
            </a:endParaRPr>
          </a:p>
          <a:p>
            <a:pPr marL="285750" indent="-285750" algn="just">
              <a:buFont typeface="Arial"/>
              <a:buChar char="•"/>
            </a:pPr>
            <a:r>
              <a:rPr lang="cs-CZ">
                <a:solidFill>
                  <a:schemeClr val="bg1"/>
                </a:solidFill>
                <a:ea typeface="Calibri"/>
                <a:cs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p>
          <a:p>
            <a:pPr>
              <a:lnSpc>
                <a:spcPct val="107000"/>
              </a:lnSpc>
              <a:spcAft>
                <a:spcPts val="600"/>
              </a:spcAft>
            </a:pPr>
            <a:endParaRPr lang="cs-CZ" sz="1500">
              <a:solidFill>
                <a:schemeClr val="bg1"/>
              </a:solidFill>
              <a:ea typeface="Calibri" panose="020F0502020204030204" pitchFamily="34" charset="0"/>
              <a:cs typeface="Times New Roman" panose="02020603050405020304" pitchFamily="18" charset="0"/>
            </a:endParaRPr>
          </a:p>
        </p:txBody>
      </p:sp>
      <p:pic>
        <p:nvPicPr>
          <p:cNvPr id="2" name="Grafický objekt 1" descr="Kádinka">
            <a:extLst>
              <a:ext uri="{FF2B5EF4-FFF2-40B4-BE49-F238E27FC236}">
                <a16:creationId xmlns:a16="http://schemas.microsoft.com/office/drawing/2014/main" id="{E40329FD-AEA8-058E-3B0E-B3B54BCB1B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82" y="1562055"/>
            <a:ext cx="441482" cy="441482"/>
          </a:xfrm>
          <a:prstGeom prst="rect">
            <a:avLst/>
          </a:prstGeom>
        </p:spPr>
      </p:pic>
      <p:sp>
        <p:nvSpPr>
          <p:cNvPr id="5" name="TextovéPole 4">
            <a:extLst>
              <a:ext uri="{FF2B5EF4-FFF2-40B4-BE49-F238E27FC236}">
                <a16:creationId xmlns:a16="http://schemas.microsoft.com/office/drawing/2014/main" id="{45B78D27-22CC-8A5D-9F90-E461FEDBFA94}"/>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21828414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F38AB4-D951-4C53-B9C1-FA1B05691DED}"/>
              </a:ext>
            </a:extLst>
          </p:cNvPr>
          <p:cNvSpPr txBox="1"/>
          <p:nvPr/>
        </p:nvSpPr>
        <p:spPr>
          <a:xfrm>
            <a:off x="714734" y="1931214"/>
            <a:ext cx="8012179" cy="4431983"/>
          </a:xfrm>
          <a:prstGeom prst="rect">
            <a:avLst/>
          </a:prstGeom>
          <a:noFill/>
        </p:spPr>
        <p:txBody>
          <a:bodyPr wrap="square" lIns="91440" tIns="45720" rIns="91440" bIns="45720" anchor="t">
            <a:spAutoFit/>
          </a:bodyPr>
          <a:lstStyle/>
          <a:p>
            <a:pPr algn="just" fontAlgn="base"/>
            <a:r>
              <a:rPr lang="cs-CZ" sz="1600" b="1" i="1">
                <a:solidFill>
                  <a:schemeClr val="bg1"/>
                </a:solidFill>
              </a:rPr>
              <a:t>Bude možné podpořit základní umělecké školy (ZUŠ)?</a:t>
            </a:r>
          </a:p>
          <a:p>
            <a:pPr algn="just"/>
            <a:endParaRPr lang="cs-CZ" sz="1600">
              <a:solidFill>
                <a:schemeClr val="bg1"/>
              </a:solidFill>
            </a:endParaRPr>
          </a:p>
          <a:p>
            <a:pPr marL="285750" indent="-285750" algn="just">
              <a:buFont typeface="Arial"/>
              <a:buChar char="•"/>
            </a:pPr>
            <a:r>
              <a:rPr lang="cs-CZ" sz="1600">
                <a:solidFill>
                  <a:schemeClr val="bg1"/>
                </a:solidFill>
                <a:cs typeface="Arial"/>
              </a:rPr>
              <a:t>Ano, podpora bude možná. Nicméně obdobně jako v programovém období 2014 – 2020 bude omezená.</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Z IROP 2021 –2027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ea typeface="+mn-lt"/>
                <a:cs typeface="+mn-lt"/>
              </a:rPr>
              <a:t>V případě podpory v oblasti polytechnického vzdělávání půjde podpořit např. modernizaci učeben pro výtvarné obory ZUŠ.</a:t>
            </a:r>
          </a:p>
          <a:p>
            <a:pPr algn="just"/>
            <a:endParaRPr lang="cs-CZ" sz="1600">
              <a:solidFill>
                <a:schemeClr val="bg1"/>
              </a:solidFill>
              <a:cs typeface="Arial"/>
            </a:endParaRP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Z IROP2 zároveň nikdy nepůjde podpořit samotné prostory typu hudebních učeben či sálů, tanečních učeben či sálů. </a:t>
            </a:r>
          </a:p>
          <a:p>
            <a:pPr algn="just"/>
            <a:endParaRPr lang="cs-CZ" sz="1400">
              <a:solidFill>
                <a:schemeClr val="bg1"/>
              </a:solidFill>
              <a:cs typeface="Arial"/>
            </a:endParaRPr>
          </a:p>
          <a:p>
            <a:pPr algn="just"/>
            <a:endParaRPr lang="cs-CZ" sz="1200" i="1">
              <a:solidFill>
                <a:schemeClr val="bg1"/>
              </a:solidFill>
              <a:ea typeface="Calibri"/>
              <a:cs typeface="Times New Roman"/>
            </a:endParaRPr>
          </a:p>
        </p:txBody>
      </p:sp>
      <p:pic>
        <p:nvPicPr>
          <p:cNvPr id="2" name="Grafický objekt 1" descr="Úspěšná skupina">
            <a:extLst>
              <a:ext uri="{FF2B5EF4-FFF2-40B4-BE49-F238E27FC236}">
                <a16:creationId xmlns:a16="http://schemas.microsoft.com/office/drawing/2014/main" id="{D4ECD4BB-05EC-7270-E462-4198EE2D42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165" y="1929723"/>
            <a:ext cx="441483" cy="441483"/>
          </a:xfrm>
          <a:prstGeom prst="rect">
            <a:avLst/>
          </a:prstGeom>
        </p:spPr>
      </p:pic>
      <p:sp>
        <p:nvSpPr>
          <p:cNvPr id="3" name="TextovéPole 2">
            <a:extLst>
              <a:ext uri="{FF2B5EF4-FFF2-40B4-BE49-F238E27FC236}">
                <a16:creationId xmlns:a16="http://schemas.microsoft.com/office/drawing/2014/main" id="{FE0C8A5A-5BA8-753B-37A5-4BB5AA36EC77}"/>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3333473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E26E8EF-0941-4385-BDC0-CE2EB726D4D7}"/>
              </a:ext>
            </a:extLst>
          </p:cNvPr>
          <p:cNvSpPr txBox="1"/>
          <p:nvPr/>
        </p:nvSpPr>
        <p:spPr>
          <a:xfrm>
            <a:off x="833385" y="2073594"/>
            <a:ext cx="7482208" cy="3785652"/>
          </a:xfrm>
          <a:prstGeom prst="rect">
            <a:avLst/>
          </a:prstGeom>
          <a:noFill/>
        </p:spPr>
        <p:txBody>
          <a:bodyPr wrap="square" lIns="91440" tIns="45720" rIns="91440" bIns="45720" anchor="t">
            <a:spAutoFit/>
          </a:bodyPr>
          <a:lstStyle/>
          <a:p>
            <a:pPr algn="just" fontAlgn="base"/>
            <a:r>
              <a:rPr lang="cs-CZ" sz="1600" b="1" i="1">
                <a:solidFill>
                  <a:schemeClr val="bg1"/>
                </a:solidFill>
              </a:rPr>
              <a:t>Prosím o informaci, zda v rámci výzev IROP 2021–2027 budou moci žádat o dotaci na vybudování odborných učeben speciální školy (školy podle § 16 odst. 9 školského zákona)?</a:t>
            </a:r>
            <a:endParaRPr lang="cs-CZ" sz="1600" b="1">
              <a:solidFill>
                <a:schemeClr val="bg1"/>
              </a:solidFill>
              <a:cs typeface="Arial"/>
            </a:endParaRPr>
          </a:p>
          <a:p>
            <a:pPr algn="just" fontAlgn="base"/>
            <a:endParaRPr lang="cs-CZ" sz="1600" i="1">
              <a:solidFill>
                <a:schemeClr val="bg1"/>
              </a:solidFill>
              <a:cs typeface="Arial"/>
            </a:endParaRPr>
          </a:p>
          <a:p>
            <a:pPr marL="285750" indent="-285750" algn="just">
              <a:buFont typeface="Arial"/>
              <a:buChar char="•"/>
            </a:pPr>
            <a:r>
              <a:rPr lang="cs-CZ" sz="1600">
                <a:solidFill>
                  <a:schemeClr val="bg1"/>
                </a:solidFill>
              </a:rPr>
              <a:t>Ano, žádat o dotaci na vybudování odborných učeben speciální školy bude možné. Možnosti podpory budou obdobné jako v IROP 2014-2020.   </a:t>
            </a:r>
            <a:r>
              <a:rPr lang="cs-CZ" sz="1600" i="1">
                <a:solidFill>
                  <a:schemeClr val="bg1"/>
                </a:solidFill>
              </a:rPr>
              <a:t>       </a:t>
            </a:r>
            <a:endParaRPr lang="cs-CZ" sz="1600" i="1">
              <a:solidFill>
                <a:schemeClr val="bg1"/>
              </a:solidFill>
              <a:cs typeface="Arial"/>
            </a:endParaRPr>
          </a:p>
          <a:p>
            <a:pPr algn="just"/>
            <a:r>
              <a:rPr lang="cs-CZ" sz="1600" i="1">
                <a:solidFill>
                  <a:schemeClr val="bg1"/>
                </a:solidFill>
              </a:rPr>
              <a:t>               </a:t>
            </a:r>
            <a:endParaRPr lang="cs-CZ" sz="1600">
              <a:solidFill>
                <a:schemeClr val="bg1"/>
              </a:solidFill>
              <a:cs typeface="Arial"/>
            </a:endParaRPr>
          </a:p>
          <a:p>
            <a:pPr marL="285750" indent="-285750" algn="just">
              <a:buFont typeface="Arial"/>
              <a:buChar char="•"/>
            </a:pPr>
            <a:r>
              <a:rPr lang="cs-CZ" sz="1600">
                <a:solidFill>
                  <a:schemeClr val="bg1"/>
                </a:solidFill>
                <a:cs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p>
          <a:p>
            <a:pPr algn="just"/>
            <a:endParaRPr lang="cs-CZ" sz="1600">
              <a:solidFill>
                <a:schemeClr val="bg1"/>
              </a:solidFill>
              <a:ea typeface="Calibri"/>
              <a:cs typeface="Arial" panose="020B0604020202020204"/>
            </a:endParaRPr>
          </a:p>
          <a:p>
            <a:pPr marL="285750" indent="-285750" algn="just">
              <a:buFont typeface="Arial"/>
              <a:buChar char="•"/>
            </a:pPr>
            <a:r>
              <a:rPr lang="cs-CZ" sz="1600">
                <a:solidFill>
                  <a:schemeClr val="bg1"/>
                </a:solidFill>
                <a:ea typeface="Calibri"/>
                <a:cs typeface="Arial" panose="020B0604020202020204"/>
              </a:rPr>
              <a:t>Bude možné podpořit např. Výstavbu či modernizaci terapeutických učeben škol, rehabilitační, smyslové či </a:t>
            </a:r>
            <a:r>
              <a:rPr lang="cs-CZ" sz="1600" err="1">
                <a:solidFill>
                  <a:schemeClr val="bg1"/>
                </a:solidFill>
                <a:ea typeface="Calibri"/>
                <a:cs typeface="Arial" panose="020B0604020202020204"/>
              </a:rPr>
              <a:t>multismyslové</a:t>
            </a:r>
            <a:r>
              <a:rPr lang="cs-CZ" sz="1600">
                <a:solidFill>
                  <a:schemeClr val="bg1"/>
                </a:solidFill>
                <a:ea typeface="Calibri"/>
                <a:cs typeface="Arial" panose="020B0604020202020204"/>
              </a:rPr>
              <a:t> místnosti, relaxační místnosti, školní poradenská pracoviště v budově školy, atd.</a:t>
            </a:r>
            <a:endParaRPr lang="cs-CZ" sz="1600">
              <a:solidFill>
                <a:schemeClr val="bg1"/>
              </a:solidFill>
              <a:latin typeface="Arial"/>
              <a:ea typeface="Calibri"/>
              <a:cs typeface="Arial"/>
            </a:endParaRPr>
          </a:p>
        </p:txBody>
      </p:sp>
      <p:pic>
        <p:nvPicPr>
          <p:cNvPr id="2" name="Grafický objekt 1" descr="Neslyšící">
            <a:extLst>
              <a:ext uri="{FF2B5EF4-FFF2-40B4-BE49-F238E27FC236}">
                <a16:creationId xmlns:a16="http://schemas.microsoft.com/office/drawing/2014/main" id="{57DC2D92-247E-6FE9-5659-ECCE870FE3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817" y="2150184"/>
            <a:ext cx="441482" cy="441482"/>
          </a:xfrm>
          <a:prstGeom prst="rect">
            <a:avLst/>
          </a:prstGeom>
        </p:spPr>
      </p:pic>
      <p:sp>
        <p:nvSpPr>
          <p:cNvPr id="3" name="TextovéPole 2">
            <a:extLst>
              <a:ext uri="{FF2B5EF4-FFF2-40B4-BE49-F238E27FC236}">
                <a16:creationId xmlns:a16="http://schemas.microsoft.com/office/drawing/2014/main" id="{DD055747-6148-6D16-DF9F-FD263F0CACAF}"/>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6724131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95410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4.2</a:t>
            </a:r>
          </a:p>
          <a:p>
            <a:pPr algn="ctr" defTabSz="914400">
              <a:buClr>
                <a:srgbClr val="000000"/>
              </a:buClr>
              <a:buFont typeface="Arial"/>
              <a:buNone/>
            </a:pPr>
            <a:r>
              <a:rPr lang="cs-CZ" sz="2400" b="1" kern="0">
                <a:solidFill>
                  <a:schemeClr val="bg1"/>
                </a:solidFill>
                <a:latin typeface="Arial"/>
                <a:cs typeface="Arial"/>
                <a:sym typeface="Arial"/>
              </a:rPr>
              <a:t>Sociální infrastruktura</a:t>
            </a:r>
            <a:endParaRPr kumimoji="0" lang="cs-CZ" sz="24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4031873"/>
          </a:xfrm>
          <a:prstGeom prst="rect">
            <a:avLst/>
          </a:prstGeom>
          <a:noFill/>
        </p:spPr>
        <p:txBody>
          <a:bodyPr wrap="square" lIns="91440" tIns="45720" rIns="91440" bIns="45720" anchor="t">
            <a:spAutoFit/>
          </a:bodyPr>
          <a:lstStyle/>
          <a:p>
            <a:pPr marL="213995" indent="-213995" algn="just" fontAlgn="base"/>
            <a:endParaRPr lang="cs-CZ" sz="1600" i="1">
              <a:solidFill>
                <a:schemeClr val="bg1"/>
              </a:solidFill>
              <a:cs typeface="Arial" panose="020B0604020202020204"/>
            </a:endParaRPr>
          </a:p>
          <a:p>
            <a:pPr marL="213995" indent="-213995" algn="just" fontAlgn="base"/>
            <a:r>
              <a:rPr lang="cs-CZ" sz="1600" b="1">
                <a:solidFill>
                  <a:schemeClr val="bg1"/>
                </a:solidFill>
              </a:rPr>
              <a:t>Nejčastější:</a:t>
            </a:r>
            <a:endParaRPr lang="cs-CZ" sz="1600" b="1">
              <a:solidFill>
                <a:schemeClr val="bg1"/>
              </a:solidFill>
              <a:cs typeface="Arial"/>
            </a:endParaRPr>
          </a:p>
          <a:p>
            <a:pPr marL="213995" indent="-213995" algn="just" fontAlgn="base">
              <a:buFont typeface="Arial" panose="020B0604020202020204" pitchFamily="34" charset="0"/>
              <a:buChar char="•"/>
            </a:pPr>
            <a:endParaRPr lang="cs-CZ" sz="1600" i="1">
              <a:solidFill>
                <a:schemeClr val="bg1"/>
              </a:solidFill>
              <a:cs typeface="Arial" panose="020B0604020202020204"/>
            </a:endParaRPr>
          </a:p>
          <a:p>
            <a:pPr algn="just" fontAlgn="base"/>
            <a:r>
              <a:rPr lang="cs-CZ" sz="1600" i="1" u="sng">
                <a:solidFill>
                  <a:schemeClr val="bg1"/>
                </a:solidFill>
              </a:rPr>
              <a:t>Energetické parametry</a:t>
            </a:r>
            <a:endParaRPr lang="cs-CZ" sz="1600" i="1" u="sng">
              <a:solidFill>
                <a:schemeClr val="bg1"/>
              </a:solidFill>
              <a:cs typeface="Arial"/>
            </a:endParaRPr>
          </a:p>
          <a:p>
            <a:pPr marL="285750" indent="-285750" algn="just" fontAlgn="base">
              <a:buFont typeface="Arial" panose="020B0604020202020204" pitchFamily="34" charset="0"/>
              <a:buChar char="•"/>
            </a:pPr>
            <a:r>
              <a:rPr lang="cs-CZ" sz="1600" i="1">
                <a:solidFill>
                  <a:schemeClr val="bg1"/>
                </a:solidFill>
              </a:rPr>
              <a:t>Splnění kritérií pro energetickou náročnost budov nebude s největší pravděpodobností vyžadováno. Zároveň, pokud se žadatel rozhodne tento požadavek naplnit, bude se jednat o způsobilý výdaj.</a:t>
            </a:r>
            <a:endParaRPr lang="cs-CZ" sz="1600" i="1">
              <a:solidFill>
                <a:schemeClr val="bg1"/>
              </a:solidFill>
              <a:cs typeface="Arial"/>
            </a:endParaRPr>
          </a:p>
          <a:p>
            <a:pPr marL="213995" indent="-213995" algn="just" fontAlgn="base"/>
            <a:endParaRPr lang="cs-CZ" sz="1600" i="1">
              <a:solidFill>
                <a:schemeClr val="bg1"/>
              </a:solidFill>
              <a:cs typeface="Arial"/>
            </a:endParaRPr>
          </a:p>
          <a:p>
            <a:pPr marL="213995" indent="-213995" algn="just" fontAlgn="base"/>
            <a:r>
              <a:rPr lang="cs-CZ" sz="1600" b="1">
                <a:solidFill>
                  <a:schemeClr val="bg1"/>
                </a:solidFill>
              </a:rPr>
              <a:t>Důležité: </a:t>
            </a:r>
            <a:endParaRPr lang="cs-CZ" sz="1600" b="1">
              <a:solidFill>
                <a:schemeClr val="bg1"/>
              </a:solidFill>
              <a:cs typeface="Arial"/>
            </a:endParaRPr>
          </a:p>
          <a:p>
            <a:pPr algn="just" fontAlgn="base"/>
            <a:r>
              <a:rPr lang="cs-CZ" sz="1600" i="1" u="sng">
                <a:solidFill>
                  <a:schemeClr val="bg1"/>
                </a:solidFill>
              </a:rPr>
              <a:t>Rozdělení podpory sociálních služeb:</a:t>
            </a:r>
            <a:endParaRPr lang="cs-CZ" sz="1600" i="1" u="sng">
              <a:solidFill>
                <a:schemeClr val="bg1"/>
              </a:solidFill>
              <a:cs typeface="Arial"/>
            </a:endParaRPr>
          </a:p>
          <a:p>
            <a:pPr marL="285750" indent="-285750" algn="just" fontAlgn="base">
              <a:buFont typeface="Arial" panose="020B0604020202020204" pitchFamily="34" charset="0"/>
              <a:buChar char="•"/>
            </a:pPr>
            <a:r>
              <a:rPr lang="cs-CZ" sz="1600" i="1">
                <a:solidFill>
                  <a:schemeClr val="bg1"/>
                </a:solidFill>
                <a:cs typeface="Arial"/>
              </a:rPr>
              <a:t>IROP II - terénní a ambulantní sociální služby péče + sociální služby prevence (všechny formy)</a:t>
            </a:r>
            <a:endParaRPr lang="cs-CZ" sz="1600" i="1">
              <a:solidFill>
                <a:schemeClr val="bg1"/>
              </a:solidFill>
            </a:endParaRPr>
          </a:p>
          <a:p>
            <a:pPr marL="285750" indent="-285750" algn="just">
              <a:buFont typeface="Arial" panose="020B0604020202020204" pitchFamily="34" charset="0"/>
              <a:buChar char="•"/>
            </a:pPr>
            <a:r>
              <a:rPr lang="cs-CZ" sz="1600" i="1">
                <a:solidFill>
                  <a:schemeClr val="bg1"/>
                </a:solidFill>
                <a:cs typeface="Arial"/>
              </a:rPr>
              <a:t>NPO - pobytové sociální služby péče (</a:t>
            </a:r>
            <a:r>
              <a:rPr lang="cs-CZ" sz="1600" i="1">
                <a:solidFill>
                  <a:schemeClr val="bg1"/>
                </a:solidFill>
              </a:rPr>
              <a:t>doporučujeme sledovat internetové stránky MPSV https://www.mpsv.cz/web/cz/vyzvy1)</a:t>
            </a:r>
            <a:endParaRPr lang="cs-CZ">
              <a:solidFill>
                <a:schemeClr val="bg1"/>
              </a:solidFill>
              <a:cs typeface="Arial"/>
            </a:endParaRPr>
          </a:p>
          <a:p>
            <a:pPr marL="213995" indent="-213995" algn="just" fontAlgn="base">
              <a:buFont typeface="Arial" panose="020B0604020202020204" pitchFamily="34" charset="0"/>
              <a:buChar char="•"/>
            </a:pPr>
            <a:endParaRPr lang="cs-CZ" sz="1600" i="1">
              <a:solidFill>
                <a:srgbClr val="FF0000"/>
              </a:solidFill>
              <a:latin typeface="Segoe UI" panose="020B0502040204020203" pitchFamily="34" charset="0"/>
              <a:cs typeface="Segoe UI" panose="020B0502040204020203" pitchFamily="34" charset="0"/>
            </a:endParaRPr>
          </a:p>
          <a:p>
            <a:pPr marL="213995" indent="-213995" algn="just" fontAlgn="base">
              <a:buFont typeface="Arial" panose="020B0604020202020204" pitchFamily="34" charset="0"/>
              <a:buChar char="•"/>
            </a:pPr>
            <a:endParaRPr lang="cs-CZ" sz="1600" i="1">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866816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2029293"/>
            <a:ext cx="7449422" cy="3293209"/>
          </a:xfrm>
          <a:prstGeom prst="rect">
            <a:avLst/>
          </a:prstGeom>
          <a:noFill/>
        </p:spPr>
        <p:txBody>
          <a:bodyPr wrap="square" lIns="91440" tIns="45720" rIns="91440" bIns="45720" anchor="t">
            <a:spAutoFit/>
          </a:bodyPr>
          <a:lstStyle/>
          <a:p>
            <a:pPr algn="just"/>
            <a:r>
              <a:rPr lang="cs-CZ" sz="1600" b="1" i="1">
                <a:solidFill>
                  <a:schemeClr val="bg1"/>
                </a:solidFill>
                <a:ea typeface="Calibri"/>
                <a:cs typeface="Times New Roman"/>
              </a:rPr>
              <a:t>Lze realizovat Knihovnu + TIC ve výzvě pro knihovny, lze tam zařadit i aktivitu pro cestovní ruch? J</a:t>
            </a:r>
            <a:r>
              <a:rPr lang="cs-CZ" sz="1600" b="1" i="1">
                <a:solidFill>
                  <a:schemeClr val="bg1"/>
                </a:solidFill>
                <a:ea typeface="Calibri"/>
                <a:cs typeface="Arial"/>
              </a:rPr>
              <a:t>ak postupovat při podání žádosti o podporu, když máme v 1.patře Informační centrum a nahoře knihovnu (3 patra) a chceme vybudovat výtah.</a:t>
            </a:r>
            <a:endParaRPr lang="cs-CZ" sz="1600" i="1">
              <a:solidFill>
                <a:schemeClr val="bg1"/>
              </a:solidFill>
              <a:ea typeface="+mn-lt"/>
              <a:cs typeface="+mn-lt"/>
            </a:endParaRPr>
          </a:p>
          <a:p>
            <a:pPr algn="just"/>
            <a:endParaRPr lang="cs-CZ" sz="1600" b="1">
              <a:solidFill>
                <a:schemeClr val="bg1"/>
              </a:solidFill>
              <a:cs typeface="Times New Roman"/>
            </a:endParaRPr>
          </a:p>
          <a:p>
            <a:pPr marL="171450" indent="-171450" algn="just">
              <a:buFont typeface="Arial" panose="020B0604020202020204" pitchFamily="34" charset="0"/>
              <a:buChar char="•"/>
            </a:pPr>
            <a:r>
              <a:rPr lang="cs-CZ" sz="1600">
                <a:solidFill>
                  <a:schemeClr val="bg1"/>
                </a:solidFill>
                <a:ea typeface="Calibri"/>
                <a:cs typeface="Times New Roman"/>
              </a:rPr>
              <a:t>Aktivitu „Cestovního ruchu“ lze kombinovat v rámci oblasti CR (infocentrum + naučná stezka….), aktivitu „knihovny“ nelze kombinovat s informačním centrem.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a:cs typeface="Times New Roman"/>
              </a:rPr>
              <a:t>Doporučujeme projekt rozdělit na dva. Jeden projekt podat do aktivity „knihovny“ včetně vybudování nového výtahu. </a:t>
            </a:r>
            <a:r>
              <a:rPr lang="cs-CZ" sz="1600">
                <a:solidFill>
                  <a:schemeClr val="bg1"/>
                </a:solidFill>
                <a:ea typeface="Calibri"/>
                <a:cs typeface="Arial"/>
              </a:rPr>
              <a:t>Druhý projekt podat do aktivity „cestovní ruch“. </a:t>
            </a:r>
            <a:r>
              <a:rPr lang="cs-CZ" sz="1600">
                <a:solidFill>
                  <a:schemeClr val="bg1"/>
                </a:solidFill>
                <a:ea typeface="Calibri"/>
                <a:cs typeface="Times New Roman"/>
              </a:rPr>
              <a:t>Výdaje lze zařadit do projektů poměrově s ohledem na využívání výtahu.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4508884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410728"/>
            <a:ext cx="7449422" cy="4278094"/>
          </a:xfrm>
          <a:prstGeom prst="rect">
            <a:avLst/>
          </a:prstGeom>
          <a:noFill/>
        </p:spPr>
        <p:txBody>
          <a:bodyPr wrap="square" lIns="91440" tIns="45720" rIns="91440" bIns="45720" anchor="t">
            <a:spAutoFit/>
          </a:bodyPr>
          <a:lstStyle/>
          <a:p>
            <a:pPr algn="just"/>
            <a:endParaRPr lang="cs-CZ" sz="1600">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Mobilní kontejner k využití jako mobilní prezentační nástroj včetně vybavení nebude možné z aktivity „Cestovní ruch“ v novém IROP II financovat.</a:t>
            </a:r>
          </a:p>
          <a:p>
            <a:pPr algn="just"/>
            <a:endParaRPr lang="cs-CZ" sz="1600" i="1">
              <a:solidFill>
                <a:schemeClr val="bg1"/>
              </a:solidFill>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podpořit ve SC 4.4 v rámci aktivity „cestovní ruch“ odpočívadlo u stávající turistické trasy?</a:t>
            </a:r>
          </a:p>
          <a:p>
            <a:pPr algn="just"/>
            <a:endParaRPr lang="cs-CZ" sz="1600" b="1">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Budou podpořeny komplexní projekty zaměřené na minimálně dvě oblasti (odpočívadla, parkoviště, sociální zařízení, naučné stezky….).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Projekt doporučujeme směřovat do SC 5.1 Komunitně vedeného místního rozvoje a kontaktovat příslušnou MAS, zda bude tuto oblast podporovat.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B124D6A9-25EC-40E0-9F83-43F1C56D2BF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0097993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252196" cy="923330"/>
          </a:xfrm>
          <a:prstGeom prst="rect">
            <a:avLst/>
          </a:prstGeom>
          <a:noFill/>
        </p:spPr>
        <p:txBody>
          <a:bodyPr wrap="square" lIns="91440" tIns="45720" rIns="91440" bIns="45720" rtlCol="0" anchor="t">
            <a:spAutoFit/>
          </a:bodyPr>
          <a:lstStyle/>
          <a:p>
            <a:pPr algn="ctr" defTabSz="914400">
              <a:buClr>
                <a:srgbClr val="000000"/>
              </a:buClr>
            </a:pPr>
            <a:r>
              <a:rPr lang="cs-CZ" sz="3200" b="1" kern="0">
                <a:solidFill>
                  <a:schemeClr val="bg1"/>
                </a:solidFill>
                <a:cs typeface="Arial"/>
                <a:sym typeface="Arial"/>
              </a:rPr>
              <a:t>Nejčastější dotazy z KS SC 5.1</a:t>
            </a:r>
            <a:br>
              <a:rPr lang="cs-CZ" sz="2200" b="1" kern="0">
                <a:cs typeface="Arial" panose="020B0604020202020204" pitchFamily="34" charset="0"/>
              </a:rPr>
            </a:br>
            <a:r>
              <a:rPr lang="cs-CZ" sz="2200" b="1" kern="0">
                <a:solidFill>
                  <a:schemeClr val="bg1"/>
                </a:solidFill>
                <a:cs typeface="Arial"/>
              </a:rPr>
              <a:t>Prevence rizik, zvýšení odolnosti a ochrana obyvatelstva</a:t>
            </a:r>
            <a:endParaRPr lang="cs-CZ" sz="2200" b="1" kern="0">
              <a:solidFill>
                <a:schemeClr val="bg1"/>
              </a:solidFill>
              <a:cs typeface="Arial" panose="020B0604020202020204" pitchFamily="34" charset="0"/>
            </a:endParaRPr>
          </a:p>
        </p:txBody>
      </p:sp>
      <p:sp>
        <p:nvSpPr>
          <p:cNvPr id="2" name="TextovéPole 1">
            <a:extLst>
              <a:ext uri="{FF2B5EF4-FFF2-40B4-BE49-F238E27FC236}">
                <a16:creationId xmlns:a16="http://schemas.microsoft.com/office/drawing/2014/main" id="{065368AE-2001-A391-AF66-943CBFA0FF8C}"/>
              </a:ext>
            </a:extLst>
          </p:cNvPr>
          <p:cNvSpPr txBox="1"/>
          <p:nvPr/>
        </p:nvSpPr>
        <p:spPr>
          <a:xfrm>
            <a:off x="951128" y="1857387"/>
            <a:ext cx="7328805" cy="3742050"/>
          </a:xfrm>
          <a:prstGeom prst="rect">
            <a:avLst/>
          </a:prstGeom>
          <a:noFill/>
        </p:spPr>
        <p:txBody>
          <a:bodyPr wrap="square" lIns="91440" tIns="45720" rIns="91440" bIns="45720" anchor="t">
            <a:spAutoFit/>
          </a:bodyPr>
          <a:lstStyle/>
          <a:p>
            <a:pPr algn="just" fontAlgn="base">
              <a:spcAft>
                <a:spcPts val="450"/>
              </a:spcAft>
            </a:pPr>
            <a:r>
              <a:rPr lang="cs-CZ" sz="1600" b="1" i="1">
                <a:solidFill>
                  <a:schemeClr val="bg1"/>
                </a:solidFill>
                <a:latin typeface="Arial"/>
                <a:cs typeface="Arial"/>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600">
                <a:solidFill>
                  <a:schemeClr val="bg1"/>
                </a:solidFill>
                <a:latin typeface="Arial"/>
                <a:cs typeface="Arial"/>
              </a:rPr>
              <a:t>Ano, v návrhu programového dokumentu ze dne 18.1.2022 je pro JPO II, III a V počítáno pouze s možností podávání projektových záměrů přes MAS.</a:t>
            </a:r>
          </a:p>
          <a:p>
            <a:pPr algn="just" fontAlgn="base">
              <a:spcAft>
                <a:spcPts val="450"/>
              </a:spcAft>
            </a:pPr>
            <a:endParaRPr lang="cs-CZ" sz="160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a:cs typeface="Arial"/>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600">
                <a:solidFill>
                  <a:schemeClr val="bg1"/>
                </a:solidFill>
                <a:latin typeface="Arial"/>
                <a:cs typeface="Arial"/>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600" i="1">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a:cs typeface="Arial"/>
              </a:rPr>
              <a:t>Kdy bychom mohli znát termíny výzev?</a:t>
            </a:r>
          </a:p>
          <a:p>
            <a:pPr marL="285750" indent="-285750" algn="just" fontAlgn="base">
              <a:spcAft>
                <a:spcPts val="450"/>
              </a:spcAft>
              <a:buFont typeface="Arial" panose="020B0604020202020204" pitchFamily="34" charset="0"/>
              <a:buChar char="•"/>
            </a:pPr>
            <a:r>
              <a:rPr lang="cs-CZ" sz="1600">
                <a:solidFill>
                  <a:schemeClr val="bg1"/>
                </a:solidFill>
                <a:latin typeface="Arial"/>
                <a:cs typeface="Arial"/>
              </a:rPr>
              <a:t>Schválení Programového dokumentu se předpokládá v 06/2022 a vyhlášení výzev SC 5.1 na podzim roku 2022.</a:t>
            </a:r>
          </a:p>
        </p:txBody>
      </p:sp>
    </p:spTree>
    <p:extLst>
      <p:ext uri="{BB962C8B-B14F-4D97-AF65-F5344CB8AC3E}">
        <p14:creationId xmlns:p14="http://schemas.microsoft.com/office/powerpoint/2010/main" val="2516928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600438"/>
          </a:xfrm>
          <a:prstGeom prst="rect">
            <a:avLst/>
          </a:prstGeom>
          <a:noFill/>
        </p:spPr>
        <p:txBody>
          <a:bodyPr wrap="square" lIns="91440" tIns="45720" rIns="91440" bIns="45720" rtlCol="0" anchor="t">
            <a:spAutoFit/>
          </a:bodyPr>
          <a:lstStyle/>
          <a:p>
            <a:pPr algn="ctr" defTabSz="914400">
              <a:buClr>
                <a:srgbClr val="000000"/>
              </a:buClr>
            </a:pPr>
            <a:br>
              <a:rPr lang="cs-CZ" sz="2200" b="1" i="0" u="none" strike="noStrike" kern="0" cap="none" spc="0" normalizeH="0" baseline="0" noProof="0">
                <a:ln>
                  <a:noFill/>
                </a:ln>
                <a:effectLst/>
                <a:uLnTx/>
                <a:uFillTx/>
                <a:latin typeface="Arial"/>
                <a:cs typeface="Arial"/>
              </a:rPr>
            </a:br>
            <a:r>
              <a:rPr lang="cs-CZ" sz="3200" b="1" kern="0">
                <a:solidFill>
                  <a:schemeClr val="bg1"/>
                </a:solidFill>
                <a:latin typeface="Arial"/>
                <a:cs typeface="Arial"/>
                <a:sym typeface="Arial"/>
              </a:rPr>
              <a:t>Nejčastější dotazy z KS SC 6.1</a:t>
            </a:r>
            <a:endParaRPr lang="cs-CZ" sz="2000" kern="0">
              <a:solidFill>
                <a:schemeClr val="bg1"/>
              </a:solidFill>
              <a:latin typeface="Arial"/>
              <a:cs typeface="Arial" panose="020B0604020202020204" pitchFamily="34" charset="0"/>
              <a:sym typeface="Arial"/>
            </a:endParaRPr>
          </a:p>
          <a:p>
            <a:pPr algn="ctr" defTabSz="914400"/>
            <a:r>
              <a:rPr lang="cs-CZ" sz="2400" b="1" kern="0">
                <a:solidFill>
                  <a:schemeClr val="bg1"/>
                </a:solidFill>
                <a:latin typeface="Arial"/>
                <a:cs typeface="Arial"/>
              </a:rPr>
              <a:t>Čistá a aktivní mobilita</a:t>
            </a:r>
            <a:br>
              <a:rPr lang="cs-CZ" sz="3600" b="1" i="0" u="none" strike="noStrike" kern="0" cap="none" spc="0" normalizeH="0" baseline="0" noProof="0">
                <a:ln>
                  <a:noFill/>
                </a:ln>
                <a:effectLst/>
                <a:uLnTx/>
                <a:uFillTx/>
                <a:latin typeface="Arial"/>
                <a:cs typeface="Arial"/>
              </a:rPr>
            </a:br>
            <a:endParaRPr lang="cs-CZ" sz="2000" kern="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4298" y="1615546"/>
            <a:ext cx="8231051" cy="4842864"/>
          </a:xfrm>
          <a:prstGeom prst="rect">
            <a:avLst/>
          </a:prstGeom>
          <a:noFill/>
        </p:spPr>
        <p:txBody>
          <a:bodyPr wrap="square" lIns="91440" tIns="45720" rIns="91440" bIns="45720" anchor="t">
            <a:spAutoFit/>
          </a:bodyPr>
          <a:lstStyle/>
          <a:p>
            <a:pPr marL="133350" defTabSz="914400">
              <a:lnSpc>
                <a:spcPct val="120000"/>
              </a:lnSpc>
              <a:spcBef>
                <a:spcPts val="1000"/>
              </a:spcBef>
              <a:buClr>
                <a:schemeClr val="bg1"/>
              </a:buClr>
              <a:buSzPts val="1500"/>
              <a:defRPr/>
            </a:pPr>
            <a:r>
              <a:rPr lang="cs-CZ" sz="1600" b="1" i="1" kern="0">
                <a:solidFill>
                  <a:schemeClr val="bg1"/>
                </a:solidFill>
                <a:latin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p>
          <a:p>
            <a:pPr marL="419100" indent="-285750" defTabSz="914400">
              <a:lnSpc>
                <a:spcPct val="120000"/>
              </a:lnSpc>
              <a:spcBef>
                <a:spcPts val="1000"/>
              </a:spcBef>
              <a:buClr>
                <a:schemeClr val="bg1"/>
              </a:buClr>
              <a:buSzPts val="1500"/>
              <a:buFont typeface="Arial" panose="020B0604020202020204" pitchFamily="34" charset="0"/>
              <a:buChar char="•"/>
              <a:defRPr/>
            </a:pPr>
            <a:r>
              <a:rPr lang="cs-CZ" sz="1600" kern="0">
                <a:solidFill>
                  <a:schemeClr val="bg1"/>
                </a:solidFill>
                <a:latin typeface="Arial"/>
                <a:cs typeface="Arial"/>
                <a:sym typeface="Arial"/>
              </a:rPr>
              <a:t>Požadavky </a:t>
            </a:r>
            <a:r>
              <a:rPr kumimoji="0" lang="cs-CZ" sz="1600" b="0" i="0" u="none" strike="noStrike" kern="0" cap="none" spc="0" normalizeH="0" baseline="0" noProof="0">
                <a:ln>
                  <a:noFill/>
                </a:ln>
                <a:solidFill>
                  <a:schemeClr val="bg1"/>
                </a:solidFill>
                <a:effectLst/>
                <a:uLnTx/>
                <a:uFillTx/>
                <a:latin typeface="Arial"/>
                <a:cs typeface="Arial"/>
                <a:sym typeface="Arial"/>
              </a:rPr>
              <a:t>na vlastnické vztahy u liniových dopravních staveb se </a:t>
            </a:r>
            <a:r>
              <a:rPr lang="cs-CZ" sz="1600" kern="0">
                <a:solidFill>
                  <a:schemeClr val="bg1"/>
                </a:solidFill>
                <a:latin typeface="Arial"/>
                <a:cs typeface="Arial"/>
                <a:sym typeface="Arial"/>
              </a:rPr>
              <a:t>nebudou</a:t>
            </a:r>
            <a:r>
              <a:rPr kumimoji="0" lang="cs-CZ" sz="1600" b="0" i="0" u="none" strike="noStrike" kern="0" cap="none" spc="0" normalizeH="0" baseline="0" noProof="0">
                <a:ln>
                  <a:noFill/>
                </a:ln>
                <a:solidFill>
                  <a:schemeClr val="bg1"/>
                </a:solidFill>
                <a:effectLst/>
                <a:uLnTx/>
                <a:uFillTx/>
                <a:latin typeface="Arial"/>
                <a:cs typeface="Arial"/>
                <a:sym typeface="Arial"/>
              </a:rPr>
              <a:t> lišit od </a:t>
            </a:r>
            <a:r>
              <a:rPr lang="cs-CZ" sz="1600" kern="0">
                <a:solidFill>
                  <a:schemeClr val="bg1"/>
                </a:solidFill>
                <a:latin typeface="Arial"/>
                <a:cs typeface="Arial"/>
                <a:sym typeface="Arial"/>
              </a:rPr>
              <a:t>IROP I</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Mělo by být možné realizovat projekt i na pozemcích, které nejsou ve vlastnictví žadatele a neměl by být </a:t>
            </a:r>
            <a:r>
              <a:rPr lang="cs-CZ" sz="1600" kern="0">
                <a:solidFill>
                  <a:schemeClr val="bg1"/>
                </a:solidFill>
                <a:latin typeface="Arial"/>
                <a:cs typeface="Arial"/>
                <a:sym typeface="Arial"/>
              </a:rPr>
              <a:t>vymezen konkrétní požadavek</a:t>
            </a:r>
            <a:r>
              <a:rPr kumimoji="0" lang="cs-CZ" sz="1600" b="0" i="0" u="none" strike="noStrike" kern="0" cap="none" spc="0" normalizeH="0" baseline="0" noProof="0">
                <a:ln>
                  <a:noFill/>
                </a:ln>
                <a:solidFill>
                  <a:schemeClr val="bg1"/>
                </a:solidFill>
                <a:effectLst/>
                <a:uLnTx/>
                <a:uFillTx/>
                <a:latin typeface="Arial"/>
                <a:cs typeface="Arial"/>
                <a:sym typeface="Arial"/>
              </a:rPr>
              <a:t> na dokládání „jiných práv“ ;</a:t>
            </a:r>
            <a:r>
              <a:rPr lang="cs-CZ" sz="1600" kern="0">
                <a:solidFill>
                  <a:schemeClr val="bg1"/>
                </a:solidFill>
                <a:latin typeface="Arial"/>
                <a:cs typeface="Arial"/>
                <a:sym typeface="Arial"/>
              </a:rPr>
              <a:t> </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sym typeface="Arial"/>
              </a:rPr>
              <a:t>Pokud</a:t>
            </a:r>
            <a:r>
              <a:rPr kumimoji="0" lang="cs-CZ" sz="1600" b="0" i="0" u="none" strike="noStrike" kern="0" cap="none" spc="0" normalizeH="0" baseline="0" noProof="0">
                <a:ln>
                  <a:noFill/>
                </a:ln>
                <a:solidFill>
                  <a:schemeClr val="bg1"/>
                </a:solidFill>
                <a:effectLst/>
                <a:uLnTx/>
                <a:uFillTx/>
                <a:latin typeface="Arial"/>
                <a:cs typeface="Arial"/>
                <a:sym typeface="Arial"/>
              </a:rPr>
              <a:t> je projekt realizován na cizích pozemcích, je rizikem žadatele</a:t>
            </a:r>
            <a:r>
              <a:rPr lang="cs-CZ" sz="1600" kern="0">
                <a:solidFill>
                  <a:schemeClr val="bg1"/>
                </a:solidFill>
                <a:latin typeface="Arial"/>
                <a:cs typeface="Arial"/>
                <a:sym typeface="Arial"/>
              </a:rPr>
              <a:t>/</a:t>
            </a:r>
            <a:r>
              <a:rPr kumimoji="0" lang="cs-CZ" sz="1600" b="0" i="0" u="none" strike="noStrike" kern="0" cap="none" spc="0" normalizeH="0" baseline="0" noProof="0">
                <a:ln>
                  <a:noFill/>
                </a:ln>
                <a:solidFill>
                  <a:schemeClr val="bg1"/>
                </a:solidFill>
                <a:effectLst/>
                <a:uLnTx/>
                <a:uFillTx/>
                <a:latin typeface="Arial"/>
                <a:cs typeface="Arial"/>
                <a:sym typeface="Arial"/>
              </a:rPr>
              <a:t>příjemce, jak si právní vztahy </a:t>
            </a:r>
            <a:r>
              <a:rPr lang="cs-CZ" sz="1600" kern="0">
                <a:solidFill>
                  <a:schemeClr val="bg1"/>
                </a:solidFill>
                <a:latin typeface="Arial"/>
                <a:cs typeface="Arial"/>
                <a:sym typeface="Arial"/>
              </a:rPr>
              <a:t>ošetří. Zajištění</a:t>
            </a:r>
            <a:r>
              <a:rPr kumimoji="0" lang="cs-CZ" sz="1600" b="0" i="0" u="none" strike="noStrike" kern="0" cap="none" spc="0" normalizeH="0" baseline="0" noProof="0">
                <a:ln>
                  <a:noFill/>
                </a:ln>
                <a:solidFill>
                  <a:schemeClr val="bg1"/>
                </a:solidFill>
                <a:effectLst/>
                <a:uLnTx/>
                <a:uFillTx/>
                <a:latin typeface="Arial"/>
                <a:cs typeface="Arial"/>
                <a:sym typeface="Arial"/>
              </a:rPr>
              <a:t> vlastnických nebo jiných práv</a:t>
            </a:r>
            <a:r>
              <a:rPr lang="cs-CZ" sz="1600" kern="0">
                <a:solidFill>
                  <a:schemeClr val="bg1"/>
                </a:solidFill>
                <a:latin typeface="Arial"/>
                <a:cs typeface="Arial"/>
                <a:sym typeface="Arial"/>
              </a:rPr>
              <a:t> </a:t>
            </a:r>
            <a:r>
              <a:rPr kumimoji="0" lang="cs-CZ" sz="1600" b="0" i="0" u="none" strike="noStrike" kern="0" cap="none" spc="0" normalizeH="0" baseline="0" noProof="0">
                <a:ln>
                  <a:noFill/>
                </a:ln>
                <a:solidFill>
                  <a:schemeClr val="bg1"/>
                </a:solidFill>
                <a:effectLst/>
                <a:uLnTx/>
                <a:uFillTx/>
                <a:latin typeface="Arial"/>
                <a:cs typeface="Arial"/>
                <a:sym typeface="Arial"/>
              </a:rPr>
              <a:t>v období před zahájením realizace i v období udržitelnosti by mělo být popsáno ve studii proveditelnosti</a:t>
            </a:r>
            <a:r>
              <a:rPr lang="cs-CZ" sz="1600" kern="0">
                <a:solidFill>
                  <a:schemeClr val="bg1"/>
                </a:solidFill>
                <a:latin typeface="Arial"/>
                <a:cs typeface="Arial"/>
                <a:sym typeface="Arial"/>
              </a:rPr>
              <a:t>;</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samozřejmostí je vyřešení souhlasů v rámci stavebního řízení, aby mohlo být vydáno stavební povolení, bude-li stavební řízení pro projekt relevantní</a:t>
            </a:r>
            <a:r>
              <a:rPr lang="cs-CZ" sz="1600" kern="0">
                <a:solidFill>
                  <a:schemeClr val="bg1"/>
                </a:solidFill>
                <a:latin typeface="Arial"/>
                <a:cs typeface="Arial"/>
                <a:sym typeface="Arial"/>
              </a:rPr>
              <a:t>. </a:t>
            </a:r>
            <a:endParaRPr lang="cs-CZ" sz="1600" b="0" i="0" u="none" strike="noStrike" kern="0" cap="none" spc="0" normalizeH="0" baseline="0" noProof="0">
              <a:ln>
                <a:noFill/>
              </a:ln>
              <a:solidFill>
                <a:schemeClr val="bg1"/>
              </a:solidFill>
              <a:effectLst/>
              <a:uLnTx/>
              <a:uFillTx/>
              <a:latin typeface="Arial"/>
              <a:cs typeface="Arial"/>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8439288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dirty="0" smtClean="0"/>
              <a:pPr/>
              <a:t>118</a:t>
            </a:fld>
            <a:endParaRPr lang="en-US"/>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Děkuji za pozornost</a:t>
            </a:r>
            <a:r>
              <a:rPr lang="cs-CZ" sz="500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6" y="1268469"/>
            <a:ext cx="7646272" cy="4849020"/>
          </a:xfrm>
          <a:prstGeom prst="rect">
            <a:avLst/>
          </a:prstGeom>
          <a:noFill/>
        </p:spPr>
        <p:txBody>
          <a:bodyPr wrap="square" lIns="91440" tIns="45720" rIns="91440" bIns="45720" anchor="t">
            <a:spAutoFit/>
          </a:bodyPr>
          <a:lstStyle/>
          <a:p>
            <a:pPr marL="342900" lvl="1">
              <a:lnSpc>
                <a:spcPct val="120000"/>
              </a:lnSpc>
              <a:spcAft>
                <a:spcPts val="450"/>
              </a:spcAft>
            </a:pPr>
            <a:endParaRPr lang="cs-CZ" sz="1600">
              <a:solidFill>
                <a:schemeClr val="bg1"/>
              </a:solidFill>
            </a:endParaRPr>
          </a:p>
          <a:p>
            <a:pPr>
              <a:lnSpc>
                <a:spcPct val="120000"/>
              </a:lnSpc>
              <a:spcAft>
                <a:spcPts val="450"/>
              </a:spcAft>
            </a:pPr>
            <a:r>
              <a:rPr lang="cs-CZ" sz="1600" b="1" u="sng">
                <a:solidFill>
                  <a:schemeClr val="bg1"/>
                </a:solidFill>
              </a:rPr>
              <a:t>Hodnocení žádostí</a:t>
            </a:r>
            <a:endParaRPr lang="cs-CZ" sz="1600" b="1" u="sng">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Kontrola formálních náležitostí a přijatelnosti, ex-ante analýza rizik/kontrola</a:t>
            </a:r>
            <a:endParaRPr lang="cs-CZ" sz="1600">
              <a:solidFill>
                <a:schemeClr val="bg1"/>
              </a:solidFill>
              <a:cs typeface="Arial"/>
            </a:endParaRPr>
          </a:p>
          <a:p>
            <a:pPr lvl="1">
              <a:lnSpc>
                <a:spcPct val="120000"/>
              </a:lnSpc>
              <a:spcAft>
                <a:spcPts val="450"/>
              </a:spcAft>
            </a:pPr>
            <a:r>
              <a:rPr lang="cs-CZ" sz="1600">
                <a:solidFill>
                  <a:schemeClr val="bg1"/>
                </a:solidFill>
              </a:rPr>
              <a:t>	→ průběžné doporučování projektů k vydání Rozhodnutí o poskytnutí 	 	     dotace do výše alokace výzvy</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Veškeré žádosti o podporu se budou hodnotit na Centru</a:t>
            </a:r>
            <a:endParaRPr lang="cs-CZ" sz="1600">
              <a:solidFill>
                <a:schemeClr val="bg1"/>
              </a:solidFill>
              <a:cs typeface="Arial"/>
            </a:endParaRPr>
          </a:p>
          <a:p>
            <a:pPr marL="685800" lvl="2">
              <a:lnSpc>
                <a:spcPct val="120000"/>
              </a:lnSpc>
              <a:spcAft>
                <a:spcPts val="450"/>
              </a:spcAft>
            </a:pPr>
            <a:r>
              <a:rPr lang="cs-CZ" sz="1600">
                <a:solidFill>
                  <a:schemeClr val="bg1"/>
                </a:solidFill>
              </a:rPr>
              <a:t>	→ včetně výzev podávaných v rámci výzev MAS/ITI</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Požadované dokumenty k žádosti o podporu</a:t>
            </a:r>
            <a:endParaRPr lang="cs-CZ" sz="1600">
              <a:solidFill>
                <a:schemeClr val="bg1"/>
              </a:solidFill>
              <a:cs typeface="Arial"/>
            </a:endParaRPr>
          </a:p>
          <a:p>
            <a:pPr marL="685800" lvl="2">
              <a:lnSpc>
                <a:spcPct val="120000"/>
              </a:lnSpc>
              <a:spcAft>
                <a:spcPts val="450"/>
              </a:spcAft>
            </a:pPr>
            <a:r>
              <a:rPr lang="cs-CZ" sz="1600">
                <a:solidFill>
                  <a:schemeClr val="bg1"/>
                </a:solidFill>
              </a:rPr>
              <a:t>	→ definovány ve Specifických pravidlech každé výzvy </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latin typeface="Arial"/>
                <a:cs typeface="Arial"/>
              </a:rPr>
              <a:t>Kompletní rozsah KL zveřejněn žadateli ​</a:t>
            </a:r>
          </a:p>
          <a:p>
            <a:pPr marL="685800" lvl="2">
              <a:lnSpc>
                <a:spcPct val="120000"/>
              </a:lnSpc>
              <a:spcAft>
                <a:spcPts val="450"/>
              </a:spcAft>
            </a:pPr>
            <a:r>
              <a:rPr lang="cs-CZ" sz="1600">
                <a:solidFill>
                  <a:schemeClr val="bg1"/>
                </a:solidFill>
              </a:rPr>
              <a:t>	→ kritéria formálních náležitostí a přijatelnosti budou uveřejněna na webu Centra (napravitelná x nenapravitelná kritéria)</a:t>
            </a:r>
            <a:endParaRPr lang="cs-CZ" sz="1600">
              <a:solidFill>
                <a:schemeClr val="bg1"/>
              </a:solidFill>
              <a:cs typeface="Arial"/>
            </a:endParaRPr>
          </a:p>
          <a:p>
            <a:pPr lvl="1" fontAlgn="base"/>
            <a:endParaRPr lang="cs-CZ"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6427" y="1996051"/>
            <a:ext cx="7007487" cy="3832331"/>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Zjednodušené metody vykazování</a:t>
            </a:r>
            <a:r>
              <a:rPr lang="en-US" sz="1600" b="1">
                <a:solidFill>
                  <a:schemeClr val="bg1"/>
                </a:solidFill>
                <a:latin typeface="Arial"/>
                <a:cs typeface="Arial"/>
              </a:rPr>
              <a:t>​</a:t>
            </a:r>
            <a:r>
              <a:rPr lang="cs-CZ" sz="1600" b="1">
                <a:solidFill>
                  <a:schemeClr val="bg1"/>
                </a:solidFill>
                <a:latin typeface="Arial"/>
                <a:cs typeface="Arial"/>
              </a:rPr>
              <a:t> - paušál (nepřímé náklady)</a:t>
            </a:r>
            <a:endParaRPr lang="en-US" sz="1600" b="1">
              <a:solidFill>
                <a:schemeClr val="bg1"/>
              </a:solidFill>
              <a:latin typeface="Arial"/>
              <a:cs typeface="Arial"/>
            </a:endParaRPr>
          </a:p>
          <a:p>
            <a:pPr marL="1085850" lvl="2" indent="-171450" fontAlgn="base">
              <a:buFont typeface="Arial" panose="020B0604020202020204" pitchFamily="34" charset="0"/>
              <a:buChar char="•"/>
            </a:pPr>
            <a:r>
              <a:rPr lang="cs-CZ" sz="1600">
                <a:solidFill>
                  <a:schemeClr val="bg1"/>
                </a:solidFill>
              </a:rPr>
              <a:t>Výdaje typu studie proveditelnosti, administrace VŘ, TDI, BOZP, AD, projektová dokumentace apod.</a:t>
            </a:r>
            <a:endParaRPr lang="cs-CZ" sz="1600">
              <a:solidFill>
                <a:schemeClr val="bg1"/>
              </a:solidFill>
              <a:cs typeface="Arial"/>
            </a:endParaRPr>
          </a:p>
          <a:p>
            <a:pPr marL="1085850" lvl="2" indent="-171450" fontAlgn="base">
              <a:buFont typeface="Arial" panose="020B0604020202020204" pitchFamily="34" charset="0"/>
              <a:buChar char="•"/>
            </a:pPr>
            <a:r>
              <a:rPr lang="cs-CZ" sz="1600">
                <a:solidFill>
                  <a:schemeClr val="bg1"/>
                </a:solidFill>
              </a:rPr>
              <a:t>Proplácení bez kontroly dokladů do výše stanoveného procenta z celkových </a:t>
            </a:r>
            <a:r>
              <a:rPr lang="cs-CZ" sz="1600" b="1">
                <a:solidFill>
                  <a:schemeClr val="bg1"/>
                </a:solidFill>
              </a:rPr>
              <a:t>přímých</a:t>
            </a:r>
            <a:r>
              <a:rPr lang="cs-CZ" sz="1600">
                <a:solidFill>
                  <a:schemeClr val="bg1"/>
                </a:solidFill>
              </a:rPr>
              <a:t> způsobilých výdajů projektu ve výši 7% (výše se může lišit dle výzvy; bude stanoveno ve SP)</a:t>
            </a:r>
            <a:endParaRPr lang="cs-CZ" sz="1600">
              <a:solidFill>
                <a:schemeClr val="bg1"/>
              </a:solidFill>
              <a:cs typeface="Arial"/>
            </a:endParaRPr>
          </a:p>
          <a:p>
            <a:pPr lvl="2" fontAlgn="base"/>
            <a:endParaRPr lang="cs-CZ" sz="1600">
              <a:solidFill>
                <a:schemeClr val="bg1"/>
              </a:solidFill>
            </a:endParaRPr>
          </a:p>
          <a:p>
            <a:pPr lvl="1" fontAlgn="base"/>
            <a:r>
              <a:rPr lang="cs-CZ" sz="1600" b="1">
                <a:solidFill>
                  <a:schemeClr val="bg1"/>
                </a:solidFill>
                <a:latin typeface="Arial"/>
                <a:cs typeface="Arial"/>
              </a:rPr>
              <a:t>Vzorkování</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1800"/>
              </a:lnSpc>
              <a:buFont typeface="Arial" panose="020B0604020202020204" pitchFamily="34" charset="0"/>
              <a:buChar char="•"/>
            </a:pPr>
            <a:r>
              <a:rPr lang="cs-CZ" sz="1600">
                <a:solidFill>
                  <a:schemeClr val="bg1"/>
                </a:solidFill>
              </a:rPr>
              <a:t>Kontrola žádostí o platbu a zakázek → dle stanoveného vzorku</a:t>
            </a:r>
            <a:endParaRPr lang="cs-CZ" sz="1600">
              <a:solidFill>
                <a:schemeClr val="bg1"/>
              </a:solidFill>
              <a:cs typeface="Arial"/>
            </a:endParaRPr>
          </a:p>
          <a:p>
            <a:pPr marL="1085850" lvl="2" indent="-171450" fontAlgn="base">
              <a:lnSpc>
                <a:spcPts val="1800"/>
              </a:lnSpc>
              <a:buFont typeface="Arial" panose="020B0604020202020204" pitchFamily="34" charset="0"/>
              <a:buChar char="•"/>
            </a:pPr>
            <a:r>
              <a:rPr lang="cs-CZ" sz="1600">
                <a:solidFill>
                  <a:schemeClr val="bg1"/>
                </a:solidFill>
              </a:rPr>
              <a:t>Blíže upřesněno v OPPŽP </a:t>
            </a:r>
            <a:endParaRPr lang="cs-CZ" sz="1600">
              <a:solidFill>
                <a:schemeClr val="bg1"/>
              </a:solidFill>
              <a:cs typeface="Arial"/>
            </a:endParaRPr>
          </a:p>
          <a:p>
            <a:pPr lvl="2" fontAlgn="base"/>
            <a:endParaRPr lang="cs-CZ" sz="1600">
              <a:solidFill>
                <a:schemeClr val="bg1"/>
              </a:solidFill>
              <a:highlight>
                <a:srgbClr val="FF00FF"/>
              </a:highlight>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3240" y="1710897"/>
            <a:ext cx="7007487" cy="3724609"/>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2" fontAlgn="base"/>
            <a:endParaRPr lang="cs-CZ" sz="1600">
              <a:solidFill>
                <a:schemeClr val="bg1"/>
              </a:solidFill>
              <a:highlight>
                <a:srgbClr val="FF00FF"/>
              </a:highlight>
            </a:endParaRPr>
          </a:p>
          <a:p>
            <a:pPr lvl="1" fontAlgn="base"/>
            <a:r>
              <a:rPr lang="cs-CZ" sz="1600" b="1">
                <a:solidFill>
                  <a:schemeClr val="bg1"/>
                </a:solidFill>
                <a:latin typeface="Arial"/>
                <a:cs typeface="Arial"/>
              </a:rPr>
              <a:t>Fikce doručení </a:t>
            </a:r>
            <a:endParaRPr lang="cs-CZ" sz="1600" b="1">
              <a:solidFill>
                <a:schemeClr val="bg1"/>
              </a:solidFill>
              <a:latin typeface="Arial" panose="020B0604020202020204" pitchFamily="34" charset="0"/>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MS2021+ je za okamžik doručení považováno přihlášení žadatele/příjemce nebo jím pověřené osoby do systému MS2021+</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Žadatelem/příjemcem nebo jím pověřenou osobou je myšlena každá osoba s přístupem k žádosti o podporu bez ohledu na přidělenou roli</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případě, že se taková osoba do MS2021+ </a:t>
            </a:r>
            <a:r>
              <a:rPr lang="cs-CZ" altLang="zh-CN" sz="1600" b="1" bmk="_Hlk94009378">
                <a:solidFill>
                  <a:schemeClr val="bg1"/>
                </a:solidFill>
                <a:ea typeface="黑体"/>
              </a:rPr>
              <a:t>nepřihlásí do 10 kalendářních dnů ode dne odeslání depeše, považuje se za den doručení poslední den této lhůty</a:t>
            </a:r>
            <a:endParaRPr lang="cs-CZ" altLang="zh-CN" sz="1600" b="1">
              <a:solidFill>
                <a:schemeClr val="bg1"/>
              </a:solidFill>
              <a:ea typeface="黑体"/>
              <a:cs typeface="Arial"/>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9003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66877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8256" y="1854760"/>
            <a:ext cx="7007487" cy="4447884"/>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Zrušení etap a nahrazení FP</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Formální změna - místo etap bude používán termín </a:t>
            </a:r>
            <a:r>
              <a:rPr lang="cs-CZ" sz="1600" i="1">
                <a:solidFill>
                  <a:schemeClr val="bg1"/>
                </a:solidFill>
                <a:latin typeface="Arial"/>
                <a:cs typeface="Arial"/>
              </a:rPr>
              <a:t>sledované období</a:t>
            </a:r>
            <a:r>
              <a:rPr lang="cs-CZ" sz="1600">
                <a:solidFill>
                  <a:schemeClr val="bg1"/>
                </a:solidFill>
                <a:latin typeface="Arial"/>
                <a:cs typeface="Arial"/>
              </a:rPr>
              <a:t>, které bude  definováno finančními plány</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Sledované období bude končit 20 </a:t>
            </a:r>
            <a:r>
              <a:rPr lang="cs-CZ" sz="1600" err="1">
                <a:solidFill>
                  <a:schemeClr val="bg1"/>
                </a:solidFill>
                <a:latin typeface="Arial"/>
                <a:cs typeface="Arial"/>
              </a:rPr>
              <a:t>pd</a:t>
            </a:r>
            <a:r>
              <a:rPr lang="cs-CZ" sz="1600">
                <a:solidFill>
                  <a:schemeClr val="bg1"/>
                </a:solidFill>
                <a:latin typeface="Arial"/>
                <a:cs typeface="Arial"/>
              </a:rPr>
              <a:t> před datem předložení </a:t>
            </a:r>
            <a:r>
              <a:rPr lang="cs-CZ" sz="1600" err="1">
                <a:solidFill>
                  <a:schemeClr val="bg1"/>
                </a:solidFill>
                <a:latin typeface="Arial"/>
                <a:cs typeface="Arial"/>
              </a:rPr>
              <a:t>ŽoP</a:t>
            </a:r>
            <a:r>
              <a:rPr lang="cs-CZ" sz="1600">
                <a:solidFill>
                  <a:schemeClr val="bg1"/>
                </a:solidFill>
                <a:latin typeface="Arial"/>
                <a:cs typeface="Arial"/>
              </a:rPr>
              <a:t>, obdobně jako nyní etapa</a:t>
            </a:r>
          </a:p>
          <a:p>
            <a:pPr lvl="1" fontAlgn="base"/>
            <a:r>
              <a:rPr lang="cs-CZ" sz="1600">
                <a:solidFill>
                  <a:schemeClr val="bg1"/>
                </a:solidFill>
                <a:highlight>
                  <a:srgbClr val="FF00FF"/>
                </a:highlight>
                <a:latin typeface="Arial"/>
                <a:cs typeface="Arial"/>
              </a:rPr>
              <a:t>​</a:t>
            </a:r>
          </a:p>
          <a:p>
            <a:pPr lvl="1" fontAlgn="base"/>
            <a:endParaRPr lang="cs-CZ" sz="1600">
              <a:solidFill>
                <a:schemeClr val="bg1"/>
              </a:solidFill>
              <a:highlight>
                <a:srgbClr val="FF00FF"/>
              </a:highlight>
              <a:latin typeface="Arial" panose="020B0604020202020204" pitchFamily="34" charset="0"/>
            </a:endParaRPr>
          </a:p>
          <a:p>
            <a:pPr lvl="1" fontAlgn="base"/>
            <a:r>
              <a:rPr lang="cs-CZ" sz="1600" b="1">
                <a:solidFill>
                  <a:schemeClr val="bg1"/>
                </a:solidFill>
                <a:latin typeface="Arial"/>
                <a:cs typeface="Arial"/>
              </a:rPr>
              <a:t>Platforma BIM na sdílení rozpočtů</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Prostředí s on-line aplikacemi pro odhadování ceny stavby, projektování, oceňování, průběh stavby </a:t>
            </a:r>
            <a:r>
              <a:rPr lang="cs-CZ" sz="1600">
                <a:solidFill>
                  <a:srgbClr val="000000"/>
                </a:solidFill>
                <a:latin typeface="Calibri"/>
                <a:ea typeface="Calibri"/>
                <a:cs typeface="Calibri"/>
              </a:rPr>
              <a:t>​</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Export do potřebných formátů</a:t>
            </a:r>
          </a:p>
          <a:p>
            <a:pPr algn="l" rtl="0" fontAlgn="base">
              <a:buFont typeface="Arial" panose="020B0604020202020204" pitchFamily="34" charset="0"/>
              <a:buChar char="•"/>
            </a:pP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67433" y="1890642"/>
            <a:ext cx="6009134" cy="4088299"/>
          </a:xfrm>
          <a:prstGeom prst="rect">
            <a:avLst/>
          </a:prstGeom>
          <a:noFill/>
        </p:spPr>
        <p:txBody>
          <a:bodyPr wrap="square" lIns="91440" tIns="45720" rIns="91440" bIns="45720" anchor="t">
            <a:spAutoFit/>
          </a:bodyPr>
          <a:lstStyle/>
          <a:p>
            <a:pPr algn="l" fontAlgn="base"/>
            <a:r>
              <a:rPr lang="cs-CZ" b="1" u="sng">
                <a:solidFill>
                  <a:schemeClr val="bg1"/>
                </a:solidFill>
              </a:rPr>
              <a:t>Integrované projekty</a:t>
            </a:r>
            <a:r>
              <a:rPr lang="en-US" b="1" u="sng">
                <a:solidFill>
                  <a:schemeClr val="bg1"/>
                </a:solidFill>
              </a:rPr>
              <a:t>​</a:t>
            </a:r>
            <a:endParaRPr lang="cs-CZ" b="1" u="sng">
              <a:solidFill>
                <a:schemeClr val="bg1"/>
              </a:solidFill>
            </a:endParaRPr>
          </a:p>
          <a:p>
            <a:pPr algn="l" fontAlgn="base"/>
            <a:endParaRPr lang="en-US" b="1">
              <a:solidFill>
                <a:schemeClr val="bg1"/>
              </a:solidFill>
            </a:endParaRPr>
          </a:p>
          <a:p>
            <a:pPr marL="628650" lvl="1" indent="-171450" fontAlgn="base">
              <a:lnSpc>
                <a:spcPts val="2400"/>
              </a:lnSpc>
              <a:buFont typeface="Arial" panose="020B0604020202020204" pitchFamily="34" charset="0"/>
              <a:buChar char="•"/>
            </a:pPr>
            <a:r>
              <a:rPr lang="cs-CZ">
                <a:solidFill>
                  <a:schemeClr val="bg1"/>
                </a:solidFill>
              </a:rPr>
              <a:t>CLLD - míra spolufinancování zachována na úrovni 95 % dotace</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Nebudou samostatné výzvy pro IN, pouze jedna ze strany ŘO IROP</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Součástí žádosti bude příloha, kde nositel IN potvrzuje soulad se strategií IN</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err="1">
                <a:solidFill>
                  <a:schemeClr val="bg1"/>
                </a:solidFill>
              </a:rPr>
              <a:t>Připodepisování</a:t>
            </a:r>
            <a:r>
              <a:rPr lang="cs-CZ">
                <a:solidFill>
                  <a:schemeClr val="bg1"/>
                </a:solidFill>
              </a:rPr>
              <a:t> žádosti ze strany nositele IN (vybrané </a:t>
            </a:r>
            <a:r>
              <a:rPr lang="cs-CZ" err="1">
                <a:solidFill>
                  <a:schemeClr val="bg1"/>
                </a:solidFill>
              </a:rPr>
              <a:t>ŽoZ</a:t>
            </a:r>
            <a:r>
              <a:rPr lang="cs-CZ">
                <a:solidFill>
                  <a:schemeClr val="bg1"/>
                </a:solidFill>
              </a:rPr>
              <a:t>)</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(Ne)možnost podávat totožné projekty do individuálních výzev i do IN​</a:t>
            </a:r>
            <a:endParaRPr lang="cs-CZ">
              <a:solidFill>
                <a:schemeClr val="bg1"/>
              </a:solidFill>
              <a:cs typeface="Aria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281953" y="1862278"/>
            <a:ext cx="6920753" cy="3780522"/>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Přihlašování​</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Již nyní lze vyzkoušet na </a:t>
            </a:r>
            <a:r>
              <a:rPr lang="cs-CZ" b="1">
                <a:solidFill>
                  <a:schemeClr val="bg1"/>
                </a:solidFill>
                <a:hlinkClick r:id="rId2">
                  <a:extLst>
                    <a:ext uri="{A12FA001-AC4F-418D-AE19-62706E023703}">
                      <ahyp:hlinkClr xmlns:ahyp="http://schemas.microsoft.com/office/drawing/2018/hyperlinkcolor" val="tx"/>
                    </a:ext>
                  </a:extLst>
                </a:hlinkClick>
              </a:rPr>
              <a:t>https://iskp21.mssf.cz/</a:t>
            </a:r>
            <a:endParaRPr lang="cs-CZ" b="1">
              <a:solidFill>
                <a:schemeClr val="bg1"/>
              </a:solidFill>
            </a:endParaRPr>
          </a:p>
          <a:p>
            <a:pPr marL="1085850" lvl="2" indent="-171450" fontAlgn="base">
              <a:buFont typeface="Arial" panose="020B0604020202020204" pitchFamily="34" charset="0"/>
              <a:buChar char="•"/>
            </a:pPr>
            <a:r>
              <a:rPr lang="cs-CZ">
                <a:solidFill>
                  <a:schemeClr val="bg1"/>
                </a:solidFill>
              </a:rPr>
              <a:t>Doporučujeme registraci přes  NIA - Národní </a:t>
            </a:r>
            <a:r>
              <a:rPr lang="cs-CZ" err="1">
                <a:solidFill>
                  <a:schemeClr val="bg1"/>
                </a:solidFill>
              </a:rPr>
              <a:t>identitní</a:t>
            </a:r>
            <a:r>
              <a:rPr lang="cs-CZ">
                <a:solidFill>
                  <a:schemeClr val="bg1"/>
                </a:solidFill>
              </a:rPr>
              <a:t> autoritou (e-občanka, bankovní identita); přihlašování přes ADFS (heslo) se bude výhledově rušit</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Součástí FAQ je návod, jak se přihlásit</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Nastavení přístupových práv do ISKP21+  </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Upřesněno v OPPŽP (kapitola 2.5)</a:t>
            </a:r>
            <a:endParaRPr lang="cs-CZ">
              <a:solidFill>
                <a:schemeClr val="bg1"/>
              </a:solidFill>
              <a:cs typeface="Arial"/>
            </a:endParaRPr>
          </a:p>
          <a:p>
            <a:pPr lvl="2" fontAlgn="base"/>
            <a:endParaRPr lang="en-US">
              <a:solidFill>
                <a:schemeClr val="bg1"/>
              </a:solidFil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87506" y="1629196"/>
            <a:ext cx="7395882" cy="4888518"/>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Samostatný modul VZ​</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Na jednu VZ je možné navázat více projektů, tj. údaje k VZ vyplňuje a dokumentaci dokládá příjemce pouze jednou, a to i napříč jednotlivými OP</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Z pohledu žadatele/ příjemce nedochází k výrazným změnám ve vyplňování VZ</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Postupy budou uvedeny ve speciální příručce </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Hlavní manažer projektu</a:t>
            </a:r>
          </a:p>
          <a:p>
            <a:pPr marL="1085850" lvl="2" indent="-171450" fontAlgn="base">
              <a:buFont typeface="Arial" panose="020B0604020202020204" pitchFamily="34" charset="0"/>
              <a:buChar char="•"/>
            </a:pPr>
            <a:r>
              <a:rPr lang="cs-CZ">
                <a:solidFill>
                  <a:schemeClr val="bg1"/>
                </a:solidFill>
              </a:rPr>
              <a:t>V rámci Centra určen jeden pracovník, který bude pro žadatele/ příjemce představovat hlavní kontaktní osobu</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Tento pracovník se bude zobrazovat v ISKP, na k tomu určené záložce</a:t>
            </a:r>
            <a:endParaRPr lang="cs-CZ">
              <a:solidFill>
                <a:schemeClr val="bg1"/>
              </a:solidFill>
              <a:cs typeface="Arial"/>
            </a:endParaRPr>
          </a:p>
          <a:p>
            <a:pPr algn="l" rtl="0" fontAlgn="base">
              <a:buFont typeface="Arial" panose="020B0604020202020204" pitchFamily="34" charset="0"/>
              <a:buChar char="•"/>
            </a:pPr>
            <a:endParaRPr lang="en-US">
              <a:solidFill>
                <a:schemeClr val="bg1"/>
              </a:solidFill>
            </a:endParaRPr>
          </a:p>
          <a:p>
            <a:pPr lvl="1">
              <a:lnSpc>
                <a:spcPct val="150000"/>
              </a:lnSpc>
              <a:buClr>
                <a:srgbClr val="1D70B8"/>
              </a:buClr>
            </a:pPr>
            <a:endParaRPr lang="cs-CZ">
              <a:solidFill>
                <a:schemeClr val="bg1"/>
              </a:solidFill>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06185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lIns="91440" tIns="45720" rIns="91440" bIns="45720" anchor="t">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a:cs typeface="Arial"/>
              </a:rPr>
              <a:t>PROGRAM</a:t>
            </a:r>
            <a:r>
              <a:rPr lang="cs-CZ" sz="5000" dirty="0">
                <a:solidFill>
                  <a:schemeClr val="bg1"/>
                </a:solidFill>
                <a:latin typeface="Arial"/>
                <a:cs typeface="Arial"/>
              </a:rPr>
              <a:t> </a:t>
            </a:r>
            <a:endParaRPr lang="cs-CZ" sz="5000" dirty="0">
              <a:solidFill>
                <a:schemeClr val="bg1"/>
              </a:solidFill>
              <a:latin typeface="Arial" panose="020B0604020202020204" pitchFamily="34" charset="0"/>
              <a:cs typeface="Arial" panose="020B0604020202020204" pitchFamily="34" charset="0"/>
            </a:endParaRPr>
          </a:p>
          <a:p>
            <a:pPr marL="0" indent="0">
              <a:lnSpc>
                <a:spcPct val="150000"/>
              </a:lnSpc>
              <a:buNone/>
            </a:pPr>
            <a:endParaRPr lang="cs-CZ" sz="1600" b="1" dirty="0">
              <a:solidFill>
                <a:schemeClr val="bg1"/>
              </a:solidFill>
            </a:endParaRPr>
          </a:p>
          <a:p>
            <a:pPr marL="0" indent="0">
              <a:lnSpc>
                <a:spcPct val="150000"/>
              </a:lnSpc>
              <a:buNone/>
            </a:pPr>
            <a:r>
              <a:rPr lang="cs-CZ" sz="1600" b="1" dirty="0">
                <a:solidFill>
                  <a:schemeClr val="bg1"/>
                </a:solidFill>
              </a:rPr>
              <a:t>09:00 – 09:30	</a:t>
            </a:r>
            <a:r>
              <a:rPr lang="cs-CZ" sz="1600" dirty="0">
                <a:solidFill>
                  <a:schemeClr val="bg1"/>
                </a:solidFill>
              </a:rPr>
              <a:t>Registrace účastníků</a:t>
            </a:r>
            <a:endParaRPr lang="cs-CZ" sz="1600" dirty="0">
              <a:solidFill>
                <a:schemeClr val="bg1"/>
              </a:solidFill>
              <a:cs typeface="Arial"/>
            </a:endParaRPr>
          </a:p>
          <a:p>
            <a:pPr marL="0" indent="0">
              <a:lnSpc>
                <a:spcPct val="150000"/>
              </a:lnSpc>
              <a:buNone/>
            </a:pPr>
            <a:r>
              <a:rPr lang="cs-CZ" sz="1600" b="1" dirty="0">
                <a:solidFill>
                  <a:schemeClr val="bg1"/>
                </a:solidFill>
              </a:rPr>
              <a:t>09:30 – 09:35	</a:t>
            </a:r>
            <a:r>
              <a:rPr lang="cs-CZ" sz="1600" dirty="0">
                <a:solidFill>
                  <a:schemeClr val="bg1"/>
                </a:solidFill>
              </a:rPr>
              <a:t>Zahájení konference – úvodní slovo</a:t>
            </a:r>
            <a:endParaRPr lang="cs-CZ" sz="1600" dirty="0">
              <a:solidFill>
                <a:schemeClr val="bg1"/>
              </a:solidFill>
              <a:cs typeface="Arial"/>
            </a:endParaRPr>
          </a:p>
          <a:p>
            <a:pPr>
              <a:lnSpc>
                <a:spcPct val="150000"/>
              </a:lnSpc>
            </a:pPr>
            <a:r>
              <a:rPr lang="cs-CZ" sz="1600" b="1" dirty="0">
                <a:solidFill>
                  <a:schemeClr val="bg1"/>
                </a:solidFill>
              </a:rPr>
              <a:t>09:35 – </a:t>
            </a:r>
            <a:r>
              <a:rPr lang="cs-CZ" sz="1600" dirty="0">
                <a:solidFill>
                  <a:schemeClr val="bg1"/>
                </a:solidFill>
              </a:rPr>
              <a:t>10:05  </a:t>
            </a:r>
            <a:r>
              <a:rPr lang="cs-CZ" sz="1600" b="1" dirty="0">
                <a:solidFill>
                  <a:schemeClr val="bg1"/>
                </a:solidFill>
              </a:rPr>
              <a:t>Metodické změny v </a:t>
            </a:r>
            <a:r>
              <a:rPr lang="cs-CZ" sz="1600" dirty="0">
                <a:solidFill>
                  <a:schemeClr val="bg1"/>
                </a:solidFill>
              </a:rPr>
              <a:t>IROP 2021 - 2027 </a:t>
            </a:r>
            <a:endParaRPr lang="cs-CZ" sz="1600" dirty="0">
              <a:solidFill>
                <a:schemeClr val="bg1"/>
              </a:solidFill>
              <a:cs typeface="Arial"/>
            </a:endParaRPr>
          </a:p>
          <a:p>
            <a:pPr>
              <a:lnSpc>
                <a:spcPct val="150000"/>
              </a:lnSpc>
            </a:pPr>
            <a:r>
              <a:rPr lang="cs-CZ" sz="1600" dirty="0">
                <a:solidFill>
                  <a:schemeClr val="bg1"/>
                </a:solidFill>
              </a:rPr>
              <a:t>10:05</a:t>
            </a:r>
            <a:r>
              <a:rPr lang="cs-CZ" sz="1600" b="1" dirty="0">
                <a:solidFill>
                  <a:schemeClr val="bg1"/>
                </a:solidFill>
              </a:rPr>
              <a:t> – </a:t>
            </a:r>
            <a:r>
              <a:rPr lang="cs-CZ" sz="1600" dirty="0">
                <a:solidFill>
                  <a:schemeClr val="bg1"/>
                </a:solidFill>
              </a:rPr>
              <a:t>11:30  Oblasti</a:t>
            </a:r>
            <a:r>
              <a:rPr lang="cs-CZ" sz="1600" b="1" dirty="0">
                <a:solidFill>
                  <a:schemeClr val="bg1"/>
                </a:solidFill>
              </a:rPr>
              <a:t> podpory v IROP 2021-2027</a:t>
            </a:r>
            <a:endParaRPr lang="cs-CZ" sz="1600" dirty="0">
              <a:solidFill>
                <a:schemeClr val="bg1"/>
              </a:solidFill>
              <a:cs typeface="Arial"/>
            </a:endParaRPr>
          </a:p>
          <a:p>
            <a:pPr>
              <a:lnSpc>
                <a:spcPct val="150000"/>
              </a:lnSpc>
            </a:pPr>
            <a:r>
              <a:rPr lang="cs-CZ" sz="1600" b="1" dirty="0">
                <a:solidFill>
                  <a:schemeClr val="bg1"/>
                </a:solidFill>
              </a:rPr>
              <a:t>11:30 – 12:00</a:t>
            </a:r>
            <a:r>
              <a:rPr lang="cs-CZ" sz="1600" dirty="0">
                <a:solidFill>
                  <a:schemeClr val="bg1"/>
                </a:solidFill>
              </a:rPr>
              <a:t>  Přestávka </a:t>
            </a:r>
          </a:p>
          <a:p>
            <a:pPr>
              <a:lnSpc>
                <a:spcPct val="150000"/>
              </a:lnSpc>
            </a:pPr>
            <a:r>
              <a:rPr lang="cs-CZ" sz="1600" b="1" dirty="0">
                <a:solidFill>
                  <a:schemeClr val="bg1"/>
                </a:solidFill>
              </a:rPr>
              <a:t>12:00 – 12:30 	</a:t>
            </a:r>
            <a:r>
              <a:rPr lang="cs-CZ" sz="1600" dirty="0">
                <a:solidFill>
                  <a:schemeClr val="bg1"/>
                </a:solidFill>
              </a:rPr>
              <a:t>Představení konzultačního servisu Centra pro regionální rozvoj</a:t>
            </a:r>
          </a:p>
          <a:p>
            <a:pPr>
              <a:lnSpc>
                <a:spcPct val="150000"/>
              </a:lnSpc>
            </a:pPr>
            <a:r>
              <a:rPr lang="cs-CZ" sz="1600" dirty="0">
                <a:solidFill>
                  <a:schemeClr val="bg1"/>
                </a:solidFill>
                <a:cs typeface="Arial"/>
              </a:rPr>
              <a:t>12:30 – 13:00  Informace z ITI Pražské metropolitní oblasti</a:t>
            </a:r>
          </a:p>
          <a:p>
            <a:pPr>
              <a:lnSpc>
                <a:spcPct val="150000"/>
              </a:lnSpc>
            </a:pPr>
            <a:r>
              <a:rPr lang="cs-CZ" sz="1600" b="1" dirty="0">
                <a:solidFill>
                  <a:schemeClr val="bg1"/>
                </a:solidFill>
              </a:rPr>
              <a:t>13:00 – </a:t>
            </a:r>
            <a:r>
              <a:rPr lang="cs-CZ" sz="1600" dirty="0">
                <a:solidFill>
                  <a:schemeClr val="bg1"/>
                </a:solidFill>
              </a:rPr>
              <a:t>14:00  Přestávka / individuální konzultace </a:t>
            </a:r>
            <a:endParaRPr lang="cs-CZ" sz="1600" dirty="0">
              <a:solidFill>
                <a:schemeClr val="bg1"/>
              </a:solidFill>
              <a:cs typeface="Arial"/>
            </a:endParaRP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8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48250" y="1597794"/>
            <a:ext cx="7593104" cy="4211922"/>
          </a:xfrm>
          <a:prstGeom prst="rect">
            <a:avLst/>
          </a:prstGeom>
          <a:noFill/>
        </p:spPr>
        <p:txBody>
          <a:bodyPr wrap="square">
            <a:spAutoFit/>
          </a:bodyPr>
          <a:lstStyle/>
          <a:p>
            <a:pPr fontAlgn="base"/>
            <a:r>
              <a:rPr lang="cs-CZ" sz="1600" b="1">
                <a:solidFill>
                  <a:schemeClr val="bg1"/>
                </a:solidFill>
              </a:rPr>
              <a:t>Plné moci</a:t>
            </a:r>
          </a:p>
          <a:p>
            <a:pPr fontAlgn="base"/>
            <a:endParaRPr lang="en-US" sz="1600" b="1">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V případě, že žádost o podporu za žadatele bude zpracovávat externí subjekt, doporučujeme žadateli, aby měl k žádosti o podporu přidělen </a:t>
            </a:r>
            <a:r>
              <a:rPr lang="cs-CZ" sz="1600" b="1">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600">
                <a:solidFill>
                  <a:schemeClr val="bg1"/>
                </a:solidFill>
              </a:rPr>
              <a:t>Externí subjekt by měl mít </a:t>
            </a:r>
            <a:r>
              <a:rPr lang="cs-CZ" sz="1600" b="1">
                <a:solidFill>
                  <a:schemeClr val="bg1"/>
                </a:solidFill>
              </a:rPr>
              <a:t>roli zástupce správce přístupů</a:t>
            </a:r>
          </a:p>
          <a:p>
            <a:pPr marL="171450" indent="-171450" fontAlgn="base">
              <a:lnSpc>
                <a:spcPts val="2000"/>
              </a:lnSpc>
              <a:buFont typeface="Arial" panose="020B0604020202020204" pitchFamily="34" charset="0"/>
              <a:buChar char="•"/>
            </a:pPr>
            <a:r>
              <a:rPr lang="cs-CZ" sz="1600">
                <a:solidFill>
                  <a:schemeClr val="bg1"/>
                </a:solidFill>
              </a:rPr>
              <a:t>Pokud si žadatel neponechá roli správce přístupů, a externí subjekt nebude spolupracovat, může se stát, že se žadatel </a:t>
            </a:r>
            <a:r>
              <a:rPr lang="cs-CZ" sz="1600" b="1">
                <a:solidFill>
                  <a:schemeClr val="bg1"/>
                </a:solidFill>
              </a:rPr>
              <a:t>ztratí přístup ke svému projektu v MS2021+</a:t>
            </a:r>
          </a:p>
          <a:p>
            <a:pPr algn="l" rtl="0" fontAlgn="base"/>
            <a:endParaRPr lang="cs-CZ" sz="1600" b="1">
              <a:solidFill>
                <a:schemeClr val="bg1"/>
              </a:solidFill>
            </a:endParaRPr>
          </a:p>
          <a:p>
            <a:pPr fontAlgn="base"/>
            <a:r>
              <a:rPr lang="cs-CZ" sz="1600" b="1">
                <a:solidFill>
                  <a:schemeClr val="bg1"/>
                </a:solidFill>
              </a:rPr>
              <a:t>Modul veřejné zakázky</a:t>
            </a:r>
          </a:p>
          <a:p>
            <a:pPr fontAlgn="base"/>
            <a:endParaRPr lang="cs-CZ" sz="1600">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600">
                <a:solidFill>
                  <a:schemeClr val="bg1"/>
                </a:solidFill>
              </a:rPr>
              <a:t>Komunikace ve vztahu k doložení dokumentace k VZ bude vedena prostřednictvím těchto osob</a:t>
            </a: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22729" y="1281624"/>
            <a:ext cx="8318625" cy="5093702"/>
          </a:xfrm>
          <a:prstGeom prst="rect">
            <a:avLst/>
          </a:prstGeom>
          <a:noFill/>
        </p:spPr>
        <p:txBody>
          <a:bodyPr wrap="square" lIns="91440" tIns="45720" rIns="91440" bIns="45720" anchor="t">
            <a:spAutoFit/>
          </a:bodyPr>
          <a:lstStyle/>
          <a:p>
            <a:pPr marL="285750" indent="-285750">
              <a:buClr>
                <a:schemeClr val="bg1"/>
              </a:buClr>
              <a:buFont typeface="Arial" panose="020B0604020202020204" pitchFamily="34" charset="0"/>
              <a:buChar char="•"/>
            </a:pPr>
            <a:r>
              <a:rPr lang="cs-CZ" sz="1600">
                <a:solidFill>
                  <a:schemeClr val="bg1"/>
                </a:solidFill>
                <a:latin typeface="Arial"/>
                <a:cs typeface="Arial"/>
              </a:rPr>
              <a:t>Téměř polovina alokace IROP je rezervovaná a jistá pro vybraná území/nástroje </a:t>
            </a:r>
            <a:br>
              <a:rPr lang="cs-CZ" sz="1600">
                <a:latin typeface="Arial" panose="020B0604020202020204" pitchFamily="34" charset="0"/>
                <a:cs typeface="Arial" panose="020B0604020202020204" pitchFamily="34" charset="0"/>
              </a:rPr>
            </a:br>
            <a:r>
              <a:rPr lang="cs-CZ" sz="1600">
                <a:solidFill>
                  <a:schemeClr val="bg1"/>
                </a:solidFill>
                <a:latin typeface="Arial"/>
                <a:cs typeface="Arial"/>
              </a:rPr>
              <a:t>(z celkové alokace IROP pro všechny KR, včetně TP)</a:t>
            </a:r>
          </a:p>
          <a:p>
            <a:pPr>
              <a:buClr>
                <a:schemeClr val="bg1"/>
              </a:buClr>
            </a:pPr>
            <a:endParaRPr lang="cs-CZ" sz="1600">
              <a:solidFill>
                <a:schemeClr val="bg1"/>
              </a:solidFill>
              <a:latin typeface="Arial" panose="020B0604020202020204" pitchFamily="34" charset="0"/>
              <a:cs typeface="Arial" panose="020B0604020202020204" pitchFamily="34" charset="0"/>
            </a:endParaRPr>
          </a:p>
          <a:p>
            <a:pPr lvl="1">
              <a:buClr>
                <a:srgbClr val="1D70B8"/>
              </a:buClr>
            </a:pPr>
            <a:r>
              <a:rPr lang="cs-CZ" sz="1600">
                <a:solidFill>
                  <a:schemeClr val="bg1"/>
                </a:solidFill>
                <a:latin typeface="Arial"/>
                <a:cs typeface="Arial"/>
              </a:rPr>
              <a:t>ITI = 20,74 %</a:t>
            </a:r>
          </a:p>
          <a:p>
            <a:pPr lvl="1">
              <a:buClr>
                <a:srgbClr val="1D70B8"/>
              </a:buClr>
            </a:pPr>
            <a:r>
              <a:rPr lang="cs-CZ" sz="1600">
                <a:solidFill>
                  <a:schemeClr val="bg1"/>
                </a:solidFill>
                <a:latin typeface="Arial"/>
                <a:cs typeface="Arial"/>
              </a:rPr>
              <a:t>CLLD = 6,77 %</a:t>
            </a:r>
          </a:p>
          <a:p>
            <a:pPr lvl="1">
              <a:buClr>
                <a:srgbClr val="1D70B8"/>
              </a:buClr>
            </a:pPr>
            <a:r>
              <a:rPr lang="cs-CZ" sz="1600">
                <a:solidFill>
                  <a:schemeClr val="bg1"/>
                </a:solidFill>
                <a:latin typeface="Arial"/>
                <a:cs typeface="Arial"/>
              </a:rPr>
              <a:t>RAP = 15,97 %</a:t>
            </a:r>
          </a:p>
          <a:p>
            <a:pPr lvl="1">
              <a:buClr>
                <a:srgbClr val="1D70B8"/>
              </a:buClr>
            </a:pPr>
            <a:r>
              <a:rPr lang="cs-CZ" sz="1600" b="1">
                <a:solidFill>
                  <a:schemeClr val="bg1"/>
                </a:solidFill>
                <a:latin typeface="Arial"/>
                <a:cs typeface="Arial"/>
              </a:rPr>
              <a:t>					Celkově tedy 43,48 %</a:t>
            </a:r>
          </a:p>
          <a:p>
            <a:pPr lvl="1">
              <a:buClr>
                <a:srgbClr val="1D70B8"/>
              </a:buClr>
            </a:pPr>
            <a:endParaRPr lang="cs-CZ" sz="1600" b="1">
              <a:solidFill>
                <a:schemeClr val="bg1"/>
              </a:solidFill>
              <a:latin typeface="Arial" panose="020B0604020202020204" pitchFamily="34" charset="0"/>
              <a:cs typeface="Arial" panose="020B0604020202020204" pitchFamily="34" charset="0"/>
            </a:endParaRPr>
          </a:p>
          <a:p>
            <a:pPr lvl="1">
              <a:buClr>
                <a:srgbClr val="1D70B8"/>
              </a:buClr>
            </a:pPr>
            <a:r>
              <a:rPr lang="cs-CZ" sz="1600" b="1">
                <a:solidFill>
                  <a:schemeClr val="bg1"/>
                </a:solidFill>
                <a:latin typeface="Arial"/>
                <a:cs typeface="Arial"/>
              </a:rPr>
              <a:t>ITI – integrované teritoriální investice</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Pouze nástroj ITI (stávající IPRÚ v roli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Vyčleněná alokace ve specifických cílech IROP</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Výzvy ŘO IROP pro integrované projekty v 2. pol. 2022</a:t>
            </a:r>
          </a:p>
          <a:p>
            <a:pPr lvl="2">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415600" y="1902080"/>
            <a:ext cx="8138707" cy="3847207"/>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3742" y="1530683"/>
            <a:ext cx="8138708" cy="4283224"/>
          </a:xfrm>
          <a:prstGeom prst="rect">
            <a:avLst/>
          </a:prstGeom>
          <a:noFill/>
        </p:spPr>
        <p:txBody>
          <a:bodyPr wrap="square" lIns="91440" tIns="45720" rIns="91440" bIns="45720" anchor="t">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a:solidFill>
                  <a:schemeClr val="bg1"/>
                </a:solidFill>
              </a:rPr>
              <a:t>Nástroj územní dimenze pro implementaci vybraných témat IROP</a:t>
            </a:r>
            <a:endParaRPr lang="cs-CZ" sz="1600">
              <a:solidFill>
                <a:schemeClr val="bg1"/>
              </a:solidFill>
              <a:cs typeface="Arial"/>
            </a:endParaRPr>
          </a:p>
          <a:p>
            <a:pPr marL="971550" lvl="2" indent="-285750">
              <a:lnSpc>
                <a:spcPts val="2500"/>
              </a:lnSpc>
              <a:buFont typeface="Courier New" panose="02070309020205020404" pitchFamily="49" charset="0"/>
              <a:buChar char="o"/>
            </a:pPr>
            <a:r>
              <a:rPr lang="cs-CZ" sz="1600">
                <a:solidFill>
                  <a:schemeClr val="bg1"/>
                </a:solidFill>
              </a:rPr>
              <a:t>školství (SŠ, SŠ/VOŠ, konzervatoře, poradny a speciální školy)</a:t>
            </a:r>
            <a:endParaRPr lang="cs-CZ" sz="1600">
              <a:solidFill>
                <a:schemeClr val="bg1"/>
              </a:solidFill>
              <a:cs typeface="Arial"/>
            </a:endParaRPr>
          </a:p>
          <a:p>
            <a:pPr marL="971550" lvl="2" indent="-285750">
              <a:lnSpc>
                <a:spcPts val="2500"/>
              </a:lnSpc>
              <a:buFont typeface="Courier New" panose="02070309020205020404" pitchFamily="49" charset="0"/>
              <a:buChar char="o"/>
            </a:pPr>
            <a:r>
              <a:rPr lang="cs-CZ" sz="1600">
                <a:solidFill>
                  <a:schemeClr val="bg1"/>
                </a:solidFill>
              </a:rPr>
              <a:t>silnice II. třídy</a:t>
            </a:r>
            <a:endParaRPr lang="cs-CZ" sz="1600">
              <a:solidFill>
                <a:schemeClr val="bg1"/>
              </a:solidFill>
              <a:cs typeface="Arial"/>
            </a:endParaRPr>
          </a:p>
          <a:p>
            <a:pPr marL="971550" lvl="2" indent="-285750">
              <a:lnSpc>
                <a:spcPts val="2500"/>
              </a:lnSpc>
              <a:buFont typeface="Courier New" panose="02070309020205020404" pitchFamily="49" charset="0"/>
              <a:buChar char="o"/>
            </a:pPr>
            <a:r>
              <a:rPr lang="cs-CZ" sz="1600">
                <a:solidFill>
                  <a:schemeClr val="bg1"/>
                </a:solidFill>
              </a:rPr>
              <a:t>deinstitucionalizace sociálních služeb</a:t>
            </a:r>
            <a:endParaRPr lang="cs-CZ" sz="1600">
              <a:solidFill>
                <a:schemeClr val="bg1"/>
              </a:solidFill>
              <a:cs typeface="Arial"/>
            </a:endParaRPr>
          </a:p>
          <a:p>
            <a:pPr marL="971550" lvl="2" indent="-285750">
              <a:lnSpc>
                <a:spcPts val="2500"/>
              </a:lnSpc>
              <a:buFont typeface="Courier New" panose="02070309020205020404" pitchFamily="49" charset="0"/>
              <a:buChar char="o"/>
            </a:pPr>
            <a:r>
              <a:rPr lang="cs-CZ" sz="1600">
                <a:solidFill>
                  <a:schemeClr val="bg1"/>
                </a:solidFill>
              </a:rPr>
              <a:t>zdravotnická záchranná služba</a:t>
            </a:r>
            <a:endParaRPr lang="cs-CZ" sz="1600">
              <a:solidFill>
                <a:schemeClr val="bg1"/>
              </a:solidFill>
              <a:cs typeface="Arial"/>
            </a:endParaRPr>
          </a:p>
          <a:p>
            <a:pPr marL="628650" lvl="1" indent="-285750">
              <a:lnSpc>
                <a:spcPts val="2500"/>
              </a:lnSpc>
              <a:buFont typeface="Arial" panose="020B0604020202020204" pitchFamily="34" charset="0"/>
              <a:buChar char="•"/>
            </a:pPr>
            <a:r>
              <a:rPr lang="cs-CZ" sz="1600">
                <a:solidFill>
                  <a:schemeClr val="bg1"/>
                </a:solidFill>
              </a:rPr>
              <a:t>Nástroj plnění cílů Strategie regionálního rozvoje ČR 2021+</a:t>
            </a:r>
            <a:endParaRPr lang="cs-CZ" sz="1600">
              <a:solidFill>
                <a:schemeClr val="bg1"/>
              </a:solidFill>
              <a:cs typeface="Arial"/>
            </a:endParaRPr>
          </a:p>
          <a:p>
            <a:pPr marL="628650" lvl="1" indent="-285750">
              <a:lnSpc>
                <a:spcPts val="2500"/>
              </a:lnSpc>
              <a:buFont typeface="Arial" panose="020B0604020202020204" pitchFamily="34" charset="0"/>
              <a:buChar char="•"/>
            </a:pPr>
            <a:r>
              <a:rPr lang="cs-CZ" sz="160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a:solidFill>
                  <a:schemeClr val="bg1"/>
                </a:solidFill>
              </a:rPr>
              <a:t>RAP je schvalován platformou RSK </a:t>
            </a:r>
            <a:endParaRPr lang="cs-CZ" sz="1600">
              <a:solidFill>
                <a:schemeClr val="bg1"/>
              </a:solidFill>
              <a:cs typeface="Arial"/>
            </a:endParaRPr>
          </a:p>
          <a:p>
            <a:pPr marL="628650" lvl="1" indent="-285750">
              <a:lnSpc>
                <a:spcPts val="2500"/>
              </a:lnSpc>
              <a:buFont typeface="Arial" panose="020B0604020202020204" pitchFamily="34" charset="0"/>
              <a:buChar char="•"/>
            </a:pPr>
            <a:r>
              <a:rPr lang="cs-CZ" sz="1600">
                <a:solidFill>
                  <a:schemeClr val="bg1"/>
                </a:solidFill>
              </a:rPr>
              <a:t>Alokační klíče RAP tvoří AKČR a schvaluje Národní stálá konference (NSK)</a:t>
            </a:r>
            <a:endParaRPr lang="cs-CZ" sz="1600">
              <a:solidFill>
                <a:schemeClr val="bg1"/>
              </a:solidFill>
              <a:cs typeface="Arial"/>
            </a:endParaRPr>
          </a:p>
          <a:p>
            <a:pPr marL="628650" lvl="1" indent="-285750">
              <a:lnSpc>
                <a:spcPts val="2500"/>
              </a:lnSpc>
              <a:buFont typeface="Arial" panose="020B0604020202020204" pitchFamily="34" charset="0"/>
              <a:buChar char="•"/>
            </a:pPr>
            <a:r>
              <a:rPr lang="cs-CZ" sz="1600">
                <a:solidFill>
                  <a:schemeClr val="bg1"/>
                </a:solidFill>
              </a:rPr>
              <a:t>Předpoklad vyhlašování prvních výzev IROP v červnu/druhé polovině roku 2022</a:t>
            </a:r>
            <a:endParaRPr lang="cs-CZ" sz="1600">
              <a:solidFill>
                <a:schemeClr val="bg1"/>
              </a:solidFill>
              <a:cs typeface="Arial"/>
            </a:endParaRPr>
          </a:p>
          <a:p>
            <a:pPr marL="342900" lvl="1"/>
            <a:endParaRPr lang="cs-CZ" sz="1600">
              <a:solidFill>
                <a:schemeClr val="bg1"/>
              </a:solidFill>
            </a:endParaRP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250179" cy="3411190"/>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IROP – sociální služby, sociální bydlení, základní školy</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Oblasti podpory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49" y="3195961"/>
            <a:ext cx="7837590" cy="3018408"/>
          </a:xfrm>
          <a:prstGeom prst="rect">
            <a:avLst/>
          </a:prstGeom>
        </p:spPr>
        <p:txBody>
          <a:bodyPr lIns="91440" tIns="45720" rIns="91440" bIns="45720" anchor="t">
            <a:no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600" dirty="0">
                <a:solidFill>
                  <a:schemeClr val="bg1"/>
                </a:solidFill>
                <a:latin typeface="Arial" panose="020B0604020202020204" pitchFamily="34" charset="0"/>
                <a:cs typeface="Arial" panose="020B0604020202020204" pitchFamily="34" charset="0"/>
              </a:rPr>
              <a:t>Mgr. Dana Čechová, ředitelka ÚO IROP pro Středočeský kraj</a:t>
            </a:r>
          </a:p>
          <a:p>
            <a:r>
              <a:rPr lang="cs-CZ" sz="1600" dirty="0">
                <a:solidFill>
                  <a:schemeClr val="bg1"/>
                </a:solidFill>
                <a:latin typeface="Arial" panose="020B0604020202020204" pitchFamily="34" charset="0"/>
                <a:cs typeface="Arial" panose="020B0604020202020204" pitchFamily="34" charset="0"/>
              </a:rPr>
              <a:t>Mgr. Lucie Chládková, Oddělení hodnocení a kontroly  ÚO IROP pro Středočeský kraj</a:t>
            </a:r>
          </a:p>
          <a:p>
            <a:r>
              <a:rPr lang="cs-CZ" sz="1600" dirty="0">
                <a:solidFill>
                  <a:schemeClr val="bg1"/>
                </a:solidFill>
                <a:latin typeface="Arial" panose="020B0604020202020204" pitchFamily="34" charset="0"/>
                <a:cs typeface="Arial" panose="020B0604020202020204" pitchFamily="34" charset="0"/>
              </a:rPr>
              <a:t>Ing. Jan Hlaváč, Oddělení hodnocení a kontroly  ÚO IROP pro Středočeský kraj</a:t>
            </a:r>
          </a:p>
          <a:p>
            <a:r>
              <a:rPr lang="cs-CZ" sz="1600" dirty="0">
                <a:solidFill>
                  <a:schemeClr val="bg1"/>
                </a:solidFill>
                <a:latin typeface="Arial"/>
                <a:cs typeface="Arial"/>
              </a:rPr>
              <a:t>Ing. Markéta </a:t>
            </a:r>
            <a:r>
              <a:rPr lang="cs-CZ" sz="1600" dirty="0" err="1">
                <a:solidFill>
                  <a:schemeClr val="bg1"/>
                </a:solidFill>
                <a:latin typeface="Arial"/>
                <a:cs typeface="Arial"/>
              </a:rPr>
              <a:t>Bezuchová</a:t>
            </a:r>
            <a:r>
              <a:rPr lang="cs-CZ" sz="1600" dirty="0">
                <a:solidFill>
                  <a:schemeClr val="bg1"/>
                </a:solidFill>
                <a:latin typeface="Arial"/>
                <a:cs typeface="Arial"/>
              </a:rPr>
              <a:t>, Oddělení realizace ÚO IROP </a:t>
            </a:r>
            <a:r>
              <a:rPr lang="cs-CZ" sz="1600" dirty="0">
                <a:solidFill>
                  <a:schemeClr val="bg1"/>
                </a:solidFill>
                <a:latin typeface="Arial" panose="020B0604020202020204" pitchFamily="34" charset="0"/>
                <a:cs typeface="Arial" panose="020B0604020202020204" pitchFamily="34" charset="0"/>
              </a:rPr>
              <a:t>pro Středočeský kraj</a:t>
            </a:r>
            <a:endParaRPr lang="cs-CZ" sz="1600" dirty="0">
              <a:solidFill>
                <a:schemeClr val="bg1"/>
              </a:solidFill>
              <a:latin typeface="Arial"/>
              <a:cs typeface="Arial"/>
            </a:endParaRPr>
          </a:p>
          <a:p>
            <a:r>
              <a:rPr lang="cs-CZ" sz="1600" dirty="0">
                <a:solidFill>
                  <a:schemeClr val="bg1"/>
                </a:solidFill>
                <a:latin typeface="Arial"/>
                <a:cs typeface="Arial"/>
              </a:rPr>
              <a:t>Ing. Jiří Dvořák, Oddělení realizace ÚO IROP </a:t>
            </a:r>
            <a:r>
              <a:rPr lang="cs-CZ" sz="1600" dirty="0">
                <a:solidFill>
                  <a:schemeClr val="bg1"/>
                </a:solidFill>
                <a:latin typeface="Arial" panose="020B0604020202020204" pitchFamily="34" charset="0"/>
                <a:cs typeface="Arial" panose="020B0604020202020204" pitchFamily="34" charset="0"/>
              </a:rPr>
              <a:t>pro Středočeský kraj </a:t>
            </a:r>
          </a:p>
          <a:p>
            <a:r>
              <a:rPr lang="cs-CZ" sz="1600" dirty="0">
                <a:solidFill>
                  <a:schemeClr val="bg1"/>
                </a:solidFill>
                <a:latin typeface="Arial"/>
                <a:cs typeface="Arial"/>
              </a:rPr>
              <a:t>Bc. Markéta Růžičková, Oddělení realizace ÚO IROP </a:t>
            </a:r>
            <a:r>
              <a:rPr lang="cs-CZ" sz="1600" dirty="0">
                <a:solidFill>
                  <a:schemeClr val="bg1"/>
                </a:solidFill>
                <a:latin typeface="Arial" panose="020B0604020202020204" pitchFamily="34" charset="0"/>
                <a:cs typeface="Arial" panose="020B0604020202020204" pitchFamily="34" charset="0"/>
              </a:rPr>
              <a:t>pro Středočeský kraj</a:t>
            </a:r>
            <a:endParaRPr lang="cs-CZ" sz="1600" dirty="0">
              <a:solidFill>
                <a:schemeClr val="bg1"/>
              </a:solidFill>
              <a:latin typeface="Arial"/>
              <a:cs typeface="Arial"/>
            </a:endParaRPr>
          </a:p>
          <a:p>
            <a:r>
              <a:rPr lang="cs-CZ" sz="1600" dirty="0">
                <a:solidFill>
                  <a:schemeClr val="bg1"/>
                </a:solidFill>
                <a:latin typeface="Arial"/>
                <a:cs typeface="Arial"/>
              </a:rPr>
              <a:t>Bc. Jan Tůma, </a:t>
            </a:r>
            <a:r>
              <a:rPr lang="cs-CZ" sz="1600" dirty="0">
                <a:solidFill>
                  <a:schemeClr val="bg1"/>
                </a:solidFill>
                <a:latin typeface="Arial" panose="020B0604020202020204" pitchFamily="34" charset="0"/>
                <a:cs typeface="Arial" panose="020B0604020202020204" pitchFamily="34" charset="0"/>
              </a:rPr>
              <a:t>Oddělení hodnocení a kontroly  ÚO IROP pro Středočeský kraj</a:t>
            </a:r>
            <a:endParaRPr lang="cs-CZ" sz="1600" dirty="0">
              <a:solidFill>
                <a:schemeClr val="bg1"/>
              </a:solidFill>
              <a:latin typeface="Arial"/>
              <a:cs typeface="Arial"/>
            </a:endParaRPr>
          </a:p>
          <a:p>
            <a:endParaRPr lang="en-US" sz="1600" dirty="0"/>
          </a:p>
        </p:txBody>
      </p:sp>
    </p:spTree>
    <p:extLst>
      <p:ext uri="{BB962C8B-B14F-4D97-AF65-F5344CB8AC3E}">
        <p14:creationId xmlns:p14="http://schemas.microsoft.com/office/powerpoint/2010/main" val="280529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3560773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Start IROP 2021 - 2027</a:t>
            </a:r>
            <a:endParaRPr lang="cs-CZ">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856714"/>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a:solidFill>
                  <a:schemeClr val="bg1"/>
                </a:solidFill>
              </a:rPr>
              <a:t>Závislé na schválení Programového dokumentu ze strany EK</a:t>
            </a:r>
          </a:p>
          <a:p>
            <a:pPr marL="285750" indent="-285750">
              <a:lnSpc>
                <a:spcPct val="90000"/>
              </a:lnSpc>
              <a:buFont typeface="Arial" panose="020B0604020202020204" pitchFamily="34" charset="0"/>
              <a:buChar char="•"/>
            </a:pPr>
            <a:r>
              <a:rPr lang="cs-CZ">
                <a:solidFill>
                  <a:schemeClr val="bg1"/>
                </a:solidFill>
              </a:rPr>
              <a:t>Po schválení hodnotících kritérií 1. Monitorovacím výborem IROP budou vyhlášeny první výzvy</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Předpoklad vyhlášení prvních výzev - červen </a:t>
            </a:r>
            <a:r>
              <a:rPr lang="cs-CZ">
                <a:solidFill>
                  <a:schemeClr val="bg1"/>
                </a:solidFill>
              </a:rPr>
              <a:t>2022</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err="1">
                <a:solidFill>
                  <a:schemeClr val="bg1"/>
                </a:solidFill>
                <a:latin typeface="Arial" panose="020B0604020202020204" pitchFamily="34" charset="0"/>
                <a:cs typeface="Arial" panose="020B0604020202020204" pitchFamily="34" charset="0"/>
              </a:rPr>
              <a:t>cyklodoprava</a:t>
            </a:r>
            <a:r>
              <a:rPr lang="cs-CZ">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lvl="1">
              <a:lnSpc>
                <a:spcPct val="90000"/>
              </a:lnSpc>
            </a:pPr>
            <a:endParaRPr lang="cs-CZ" sz="1000">
              <a:solidFill>
                <a:schemeClr val="bg1"/>
              </a:solidFill>
              <a:latin typeface="Arial" panose="020B0604020202020204" pitchFamily="34" charset="0"/>
              <a:cs typeface="Arial" panose="020B0604020202020204" pitchFamily="34" charset="0"/>
            </a:endParaRPr>
          </a:p>
          <a:p>
            <a:pPr marL="285750" indent="-285750">
              <a:lnSpc>
                <a:spcPct val="90000"/>
              </a:lnSpc>
              <a:buFont typeface="Arial" panose="020B0604020202020204" pitchFamily="34" charset="0"/>
              <a:buChar char="•"/>
            </a:pPr>
            <a:r>
              <a:rPr lang="cs-CZ">
                <a:solidFill>
                  <a:schemeClr val="bg1"/>
                </a:solidFill>
              </a:rPr>
              <a:t>2. vlna výzev (zima 2022):</a:t>
            </a:r>
          </a:p>
          <a:p>
            <a:pPr marL="742950" lvl="1" indent="-285750">
              <a:lnSpc>
                <a:spcPct val="90000"/>
              </a:lnSpc>
              <a:buFont typeface="Arial" panose="020B0604020202020204" pitchFamily="34" charset="0"/>
              <a:buChar char="•"/>
            </a:pPr>
            <a:r>
              <a:rPr lang="cs-CZ">
                <a:solidFill>
                  <a:schemeClr val="bg1"/>
                </a:solidFill>
              </a:rPr>
              <a:t>následná péče, sociální bydlení, paliativní péče, telematika, </a:t>
            </a:r>
            <a:r>
              <a:rPr lang="cs-CZ" err="1">
                <a:solidFill>
                  <a:schemeClr val="bg1"/>
                </a:solidFill>
              </a:rPr>
              <a:t>eHealth</a:t>
            </a:r>
            <a:r>
              <a:rPr lang="cs-CZ">
                <a:solidFill>
                  <a:schemeClr val="bg1"/>
                </a:solidFill>
              </a:rPr>
              <a:t>, speciální vzdělávání, terminály, DI sociálních služeb, neveřejné sítě</a:t>
            </a:r>
          </a:p>
          <a:p>
            <a:pPr lvl="1">
              <a:lnSpc>
                <a:spcPct val="90000"/>
              </a:lnSpc>
            </a:pPr>
            <a:endParaRPr lang="cs-CZ" sz="1000">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veřejná prostranství, plnicí a dobíjecí stanice, cestovní ruch, infekční kliniky, onkologická péče, urgentní příjmy</a:t>
            </a:r>
          </a:p>
          <a:p>
            <a:pPr>
              <a:lnSpc>
                <a:spcPct val="90000"/>
              </a:lnSpc>
            </a:pPr>
            <a:endParaRPr lang="cs-CZ">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a:solidFill>
                  <a:schemeClr val="bg1"/>
                </a:solidFill>
              </a:rPr>
              <a:t>Integrované výzvy budou vyhlášeny vždy po individuálních výzvách</a:t>
            </a:r>
            <a:endParaRPr lang="cs-CZ"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73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29</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1.1 </a:t>
            </a:r>
            <a:br>
              <a:rPr lang="cs-CZ" sz="2400">
                <a:solidFill>
                  <a:schemeClr val="bg1"/>
                </a:solidFill>
              </a:rPr>
            </a:br>
            <a:r>
              <a:rPr lang="cs-CZ" sz="2400">
                <a:solidFill>
                  <a:schemeClr val="bg1"/>
                </a:solidFill>
              </a:rPr>
              <a:t>eGovernment a kybernetická bezpečnost</a:t>
            </a:r>
            <a:endParaRPr lang="en-US" sz="240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Mgr. Dana Čechová, ředitelka ÚO IROP pro Středočeský kraj  </a:t>
            </a:r>
          </a:p>
          <a:p>
            <a:endParaRPr lang="en-US" dirty="0"/>
          </a:p>
        </p:txBody>
      </p:sp>
    </p:spTree>
    <p:extLst>
      <p:ext uri="{BB962C8B-B14F-4D97-AF65-F5344CB8AC3E}">
        <p14:creationId xmlns:p14="http://schemas.microsoft.com/office/powerpoint/2010/main" val="315535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a:solidFill>
                  <a:schemeClr val="bg1"/>
                </a:solidFill>
              </a:rPr>
              <a:t>Elektronizace vybraných služeb veřejné správy (např. </a:t>
            </a:r>
            <a:r>
              <a:rPr lang="cs-CZ" sz="1600" b="1" err="1">
                <a:solidFill>
                  <a:schemeClr val="bg1"/>
                </a:solidFill>
              </a:rPr>
              <a:t>eHealth</a:t>
            </a:r>
            <a:r>
              <a:rPr lang="cs-CZ" sz="1600" b="1">
                <a:solidFill>
                  <a:schemeClr val="bg1"/>
                </a:solidFill>
              </a:rPr>
              <a:t>, </a:t>
            </a:r>
            <a:r>
              <a:rPr lang="cs-CZ" sz="1600" b="1" err="1">
                <a:solidFill>
                  <a:schemeClr val="bg1"/>
                </a:solidFill>
              </a:rPr>
              <a:t>eJustice</a:t>
            </a:r>
            <a:r>
              <a:rPr lang="cs-CZ" sz="1600" b="1">
                <a:solidFill>
                  <a:schemeClr val="bg1"/>
                </a:solidFill>
              </a:rPr>
              <a:t>…)</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a:solidFill>
                  <a:schemeClr val="bg1"/>
                </a:solidFill>
              </a:rPr>
              <a:t>Elektronická identita</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a:solidFill>
                  <a:schemeClr val="bg1"/>
                </a:solidFill>
              </a:rPr>
              <a:t>Rozšíření propojeného datového fondu</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a:solidFill>
                  <a:schemeClr val="bg1"/>
                </a:solidFill>
              </a:rPr>
              <a:t>eGovernment cloud</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a:solidFill>
                  <a:schemeClr val="bg1"/>
                </a:solidFill>
              </a:rPr>
              <a:t>Automatizace zpracování digitálních dat </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a:solidFill>
                  <a:schemeClr val="bg1"/>
                </a:solidFill>
              </a:rPr>
              <a:t>Portály obcí a krajů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a:solidFill>
                  <a:schemeClr val="bg1"/>
                </a:solidFill>
              </a:rPr>
              <a:t>Metropolitní, krajské a další neveřejné sítě veřejné správy</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neveřejných optických sítí – propojení veřejných institucí 	(např. úřadů, nemocnic a škol) </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Kybernetická bezpečnost</a:t>
            </a:r>
          </a:p>
          <a:p>
            <a:pPr marL="457200" lvl="1" indent="0">
              <a:lnSpc>
                <a:spcPct val="150000"/>
              </a:lnSpc>
              <a:buNone/>
            </a:pPr>
            <a:r>
              <a:rPr lang="cs-CZ" sz="1600" u="sng">
                <a:solidFill>
                  <a:schemeClr val="bg1"/>
                </a:solidFill>
              </a:rPr>
              <a:t>Příklad:</a:t>
            </a:r>
            <a:r>
              <a:rPr lang="cs-CZ" sz="160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5208" y="2321462"/>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a:solidFill>
                  <a:schemeClr val="bg1"/>
                </a:solidFill>
              </a:rPr>
              <a:t>Realizace i v Praze </a:t>
            </a:r>
          </a:p>
          <a:p>
            <a:pPr marL="285750" lvl="0" indent="-285750">
              <a:lnSpc>
                <a:spcPct val="150000"/>
              </a:lnSpc>
              <a:buFont typeface="Arial" panose="020B0604020202020204" pitchFamily="34" charset="0"/>
              <a:buChar char="•"/>
            </a:pPr>
            <a:r>
              <a:rPr lang="cs-CZ" sz="160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dirty="0">
                <a:solidFill>
                  <a:schemeClr val="bg1"/>
                </a:solidFill>
              </a:rPr>
              <a:t>Povinné Stanovisko OHA </a:t>
            </a:r>
            <a:r>
              <a:rPr lang="cs-CZ" sz="1600" dirty="0">
                <a:solidFill>
                  <a:schemeClr val="bg1"/>
                </a:solidFill>
              </a:rPr>
              <a:t>(Odboru hlavního architekta eGovernmentu) pro fázi hodnocení u všech projektů SC 1.1</a:t>
            </a:r>
          </a:p>
          <a:p>
            <a:pPr marL="214313" indent="-214313">
              <a:lnSpc>
                <a:spcPct val="150000"/>
              </a:lnSpc>
              <a:buFont typeface="Arial" panose="020B0604020202020204" pitchFamily="34" charset="0"/>
              <a:buChar char="•"/>
            </a:pPr>
            <a:r>
              <a:rPr lang="cs-CZ" sz="1600" dirty="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2A731A28-706E-49C2-9C6A-EEB9391101D7}"/>
              </a:ext>
            </a:extLst>
          </p:cNvPr>
          <p:cNvSpPr txBox="1"/>
          <p:nvPr/>
        </p:nvSpPr>
        <p:spPr>
          <a:xfrm>
            <a:off x="565910" y="1604500"/>
            <a:ext cx="8012179" cy="4502386"/>
          </a:xfrm>
          <a:prstGeom prst="rect">
            <a:avLst/>
          </a:prstGeom>
          <a:noFill/>
        </p:spPr>
        <p:txBody>
          <a:bodyPr wrap="square" lIns="91440" tIns="45720" rIns="91440" bIns="45720" anchor="t">
            <a:spAutoFit/>
          </a:bodyPr>
          <a:lstStyle/>
          <a:p>
            <a:pPr marL="213995" indent="-213995" algn="just">
              <a:lnSpc>
                <a:spcPts val="2300"/>
              </a:lnSpc>
              <a:buFont typeface="Arial" panose="020B0604020202020204" pitchFamily="34" charset="0"/>
              <a:buChar char="•"/>
            </a:pPr>
            <a:r>
              <a:rPr lang="cs-CZ" sz="1600" b="1" u="sng">
                <a:solidFill>
                  <a:srgbClr val="FF0000"/>
                </a:solidFill>
              </a:rPr>
              <a:t>Neplánují </a:t>
            </a:r>
            <a:r>
              <a:rPr lang="cs-CZ" sz="1600" b="1" u="sng">
                <a:solidFill>
                  <a:schemeClr val="bg1"/>
                </a:solidFill>
              </a:rPr>
              <a:t>se výzvy podporující provozní systémy</a:t>
            </a:r>
            <a:r>
              <a:rPr lang="cs-CZ" sz="1600" b="1">
                <a:solidFill>
                  <a:schemeClr val="bg1"/>
                </a:solidFill>
              </a:rPr>
              <a:t> </a:t>
            </a:r>
            <a:r>
              <a:rPr lang="cs-CZ" sz="1600">
                <a:solidFill>
                  <a:schemeClr val="bg1"/>
                </a:solidFill>
              </a:rPr>
              <a:t>úřadu (v minulém období 28. a 26. výzva)</a:t>
            </a:r>
            <a:endParaRPr lang="cs-CZ">
              <a:solidFill>
                <a:schemeClr val="bg1"/>
              </a:solidFill>
            </a:endParaRPr>
          </a:p>
          <a:p>
            <a:pPr marL="213995" indent="-213995" algn="just" fontAlgn="base">
              <a:lnSpc>
                <a:spcPts val="2300"/>
              </a:lnSpc>
              <a:spcBef>
                <a:spcPts val="450"/>
              </a:spcBef>
              <a:buFont typeface="Arial" panose="020B0604020202020204" pitchFamily="34" charset="0"/>
              <a:buChar char="•"/>
            </a:pPr>
            <a:r>
              <a:rPr lang="cs-CZ" sz="1600" b="1" u="sng">
                <a:solidFill>
                  <a:schemeClr val="bg1"/>
                </a:solidFill>
              </a:rPr>
              <a:t>Využití cloudu </a:t>
            </a:r>
            <a:r>
              <a:rPr lang="cs-CZ" sz="1600">
                <a:solidFill>
                  <a:schemeClr val="bg1"/>
                </a:solidFill>
              </a:rPr>
              <a:t>bude způsobilým výdajem pouze v době realizace projektu,</a:t>
            </a:r>
            <a:endParaRPr lang="cs-CZ" sz="1600">
              <a:solidFill>
                <a:schemeClr val="bg1"/>
              </a:solidFill>
              <a:cs typeface="Arial" panose="020B0604020202020204"/>
            </a:endParaRPr>
          </a:p>
          <a:p>
            <a:pPr marL="212725" algn="just" fontAlgn="base">
              <a:lnSpc>
                <a:spcPts val="2300"/>
              </a:lnSpc>
            </a:pPr>
            <a:r>
              <a:rPr lang="cs-CZ" sz="1600">
                <a:solidFill>
                  <a:schemeClr val="bg1"/>
                </a:solidFill>
              </a:rPr>
              <a:t>nejdéle do ukončení realizace, v udržitelnosti nikoliv</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b="1" u="sng">
                <a:solidFill>
                  <a:schemeClr val="bg1"/>
                </a:solidFill>
              </a:rPr>
              <a:t>Pořízení periferií </a:t>
            </a:r>
            <a:r>
              <a:rPr lang="cs-CZ" sz="1600">
                <a:solidFill>
                  <a:schemeClr val="bg1"/>
                </a:solidFill>
              </a:rPr>
              <a:t>je možné v rámci paušálu stanoveného výzvou, jako vedlejší náklad projektu</a:t>
            </a:r>
            <a:endParaRPr lang="cs-CZ" sz="1600">
              <a:solidFill>
                <a:schemeClr val="bg1"/>
              </a:solidFill>
              <a:cs typeface="Arial" panose="020B0604020202020204"/>
            </a:endParaRPr>
          </a:p>
          <a:p>
            <a:pPr marL="213995" indent="-213995" algn="just" fontAlgn="base">
              <a:lnSpc>
                <a:spcPts val="2300"/>
              </a:lnSpc>
              <a:spcBef>
                <a:spcPts val="450"/>
              </a:spcBef>
              <a:buFont typeface="Arial" panose="020B0604020202020204" pitchFamily="34" charset="0"/>
              <a:buChar char="•"/>
            </a:pPr>
            <a:r>
              <a:rPr lang="cs-CZ" sz="1600">
                <a:solidFill>
                  <a:schemeClr val="bg1"/>
                </a:solidFill>
              </a:rPr>
              <a:t>Proplacení studií, analýz, dozoru, konzultací a dalších podobných vedlejších nákladů je možné do výše paušálu stanoveného výzvou</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a:solidFill>
                  <a:schemeClr val="bg1"/>
                </a:solidFill>
              </a:rPr>
              <a:t>Ani z IROP2 </a:t>
            </a:r>
            <a:r>
              <a:rPr lang="cs-CZ" sz="1600" b="1">
                <a:solidFill>
                  <a:schemeClr val="bg1"/>
                </a:solidFill>
              </a:rPr>
              <a:t>nelze proplatit </a:t>
            </a:r>
            <a:r>
              <a:rPr lang="cs-CZ" sz="1600">
                <a:solidFill>
                  <a:schemeClr val="bg1"/>
                </a:solidFill>
              </a:rPr>
              <a:t>předplatné služeb, </a:t>
            </a:r>
            <a:r>
              <a:rPr lang="cs-CZ" sz="1600" err="1">
                <a:solidFill>
                  <a:schemeClr val="bg1"/>
                </a:solidFill>
              </a:rPr>
              <a:t>maintenance</a:t>
            </a:r>
            <a:r>
              <a:rPr lang="cs-CZ" sz="1600">
                <a:solidFill>
                  <a:schemeClr val="bg1"/>
                </a:solidFill>
              </a:rPr>
              <a:t> a servis</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a:solidFill>
                  <a:schemeClr val="bg1"/>
                </a:solidFill>
              </a:rPr>
              <a:t>SW a HW pořízený z projektu </a:t>
            </a:r>
            <a:r>
              <a:rPr lang="cs-CZ" sz="1600" b="1">
                <a:solidFill>
                  <a:schemeClr val="bg1"/>
                </a:solidFill>
              </a:rPr>
              <a:t>musí být v majetku </a:t>
            </a:r>
            <a:r>
              <a:rPr lang="cs-CZ" sz="1600">
                <a:solidFill>
                  <a:schemeClr val="bg1"/>
                </a:solidFill>
              </a:rPr>
              <a:t>příjemce</a:t>
            </a:r>
            <a:endParaRPr lang="cs-CZ" sz="1600">
              <a:solidFill>
                <a:schemeClr val="bg1"/>
              </a:solidFill>
              <a:cs typeface="Arial" panose="020B0604020202020204"/>
            </a:endParaRPr>
          </a:p>
          <a:p>
            <a:pPr fontAlgn="base">
              <a:lnSpc>
                <a:spcPts val="2300"/>
              </a:lnSpc>
              <a:spcBef>
                <a:spcPts val="900"/>
              </a:spcBef>
            </a:pPr>
            <a:r>
              <a:rPr lang="cs-CZ" sz="1600" b="1" i="1">
                <a:solidFill>
                  <a:schemeClr val="bg1"/>
                </a:solidFill>
              </a:rPr>
              <a:t>Může být oprávněným příjemcem i soukromá nemocnice, která poskytuje veřejnou službu v oblasti zdravotní péče podle zákona č. 372/2011 Sb.?</a:t>
            </a:r>
          </a:p>
          <a:p>
            <a:pPr marL="404495" indent="-213995" fontAlgn="base">
              <a:lnSpc>
                <a:spcPts val="2300"/>
              </a:lnSpc>
              <a:spcBef>
                <a:spcPts val="450"/>
              </a:spcBef>
              <a:buFont typeface="Wingdings" panose="05000000000000000000" pitchFamily="2" charset="2"/>
              <a:buChar char="ü"/>
            </a:pPr>
            <a:r>
              <a:rPr lang="cs-CZ" sz="1600">
                <a:solidFill>
                  <a:schemeClr val="bg1"/>
                </a:solidFill>
              </a:rPr>
              <a:t>Ano, ve vybraných výzvách a za podmínek definovaných výzvou – tyto soukromé nemocnice budou vydefinovány Ministerstvem zdravotnictví</a:t>
            </a:r>
            <a:endParaRPr lang="cs-CZ" sz="1600">
              <a:solidFill>
                <a:schemeClr val="bg1"/>
              </a:solidFill>
              <a:cs typeface="Arial" panose="020B0604020202020204"/>
            </a:endParaRPr>
          </a:p>
        </p:txBody>
      </p:sp>
      <p:sp>
        <p:nvSpPr>
          <p:cNvPr id="2" name="TextovéPole 1">
            <a:extLst>
              <a:ext uri="{FF2B5EF4-FFF2-40B4-BE49-F238E27FC236}">
                <a16:creationId xmlns:a16="http://schemas.microsoft.com/office/drawing/2014/main" id="{8C8B5336-7DB2-CADE-5687-EDCAFB962A0F}"/>
              </a:ext>
            </a:extLst>
          </p:cNvPr>
          <p:cNvSpPr txBox="1"/>
          <p:nvPr/>
        </p:nvSpPr>
        <p:spPr>
          <a:xfrm>
            <a:off x="170426" y="598688"/>
            <a:ext cx="8692408" cy="830997"/>
          </a:xfrm>
          <a:prstGeom prst="rect">
            <a:avLst/>
          </a:prstGeom>
          <a:noFill/>
        </p:spPr>
        <p:txBody>
          <a:bodyPr wrap="square" lIns="91440" tIns="45720" rIns="91440" bIns="45720" rtlCol="0" anchor="t">
            <a:spAutoFit/>
          </a:bodyPr>
          <a:lstStyle/>
          <a:p>
            <a:pPr algn="ctr" defTabSz="914400">
              <a:buClr>
                <a:srgbClr val="000000"/>
              </a:buClr>
              <a:buFont typeface="Arial"/>
              <a:buNone/>
            </a:pPr>
            <a:r>
              <a:rPr lang="cs-CZ" sz="2800" b="1" kern="0">
                <a:solidFill>
                  <a:schemeClr val="bg1"/>
                </a:solidFill>
                <a:cs typeface="Arial"/>
                <a:sym typeface="Arial"/>
              </a:rPr>
              <a:t>SC 1.1 eGovernment a kybernetická bezpečnost</a:t>
            </a:r>
          </a:p>
          <a:p>
            <a:pPr algn="ctr" defTabSz="914400"/>
            <a:r>
              <a:rPr lang="cs-CZ" sz="2000" b="1" kern="0">
                <a:solidFill>
                  <a:schemeClr val="bg1"/>
                </a:solidFill>
                <a:cs typeface="Arial"/>
              </a:rPr>
              <a:t>Předpokládané podmínky pro projekty</a:t>
            </a:r>
            <a:endParaRPr lang="cs-CZ" sz="2000" b="1" kern="0" err="1">
              <a:solidFill>
                <a:schemeClr val="bg1"/>
              </a:solidFill>
              <a:cs typeface="Arial" panose="020B0604020202020204" pitchFamily="34" charset="0"/>
            </a:endParaRPr>
          </a:p>
        </p:txBody>
      </p:sp>
    </p:spTree>
    <p:extLst>
      <p:ext uri="{BB962C8B-B14F-4D97-AF65-F5344CB8AC3E}">
        <p14:creationId xmlns:p14="http://schemas.microsoft.com/office/powerpoint/2010/main" val="3357346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36</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a:solidFill>
                  <a:schemeClr val="bg1"/>
                </a:solidFill>
              </a:rPr>
              <a:t>Materiálně-technické vybavení a vytvoření hmotných podmínek pro základní složky IZS (Policie, HZS, ZZS) </a:t>
            </a:r>
            <a:r>
              <a:rPr lang="cs-CZ" sz="1600">
                <a:solidFill>
                  <a:schemeClr val="bg1"/>
                </a:solidFill>
              </a:rPr>
              <a:t>pro předcházení změnám klimatu a novým hrozbám, pro zajištění dlouhodobé evakuace obyvatelstva atd. - stanice a technika</a:t>
            </a:r>
          </a:p>
          <a:p>
            <a:pPr marL="0" indent="0">
              <a:buNone/>
            </a:pPr>
            <a:r>
              <a:rPr lang="cs-CZ" sz="1600">
                <a:solidFill>
                  <a:schemeClr val="bg1"/>
                </a:solidFill>
              </a:rPr>
              <a:t>	</a:t>
            </a:r>
            <a:r>
              <a:rPr lang="cs-CZ" sz="1600" u="sng">
                <a:solidFill>
                  <a:schemeClr val="bg1"/>
                </a:solidFill>
              </a:rPr>
              <a:t>Příklady:</a:t>
            </a:r>
            <a:r>
              <a:rPr lang="cs-CZ" sz="1600">
                <a:solidFill>
                  <a:schemeClr val="bg1"/>
                </a:solidFill>
              </a:rPr>
              <a:t> Rekonstrukce hasičské zbrojnice; technický automobil pro zásah při 	haváriích způsobených únikem nebezpečných látek</a:t>
            </a:r>
          </a:p>
          <a:p>
            <a:pPr marL="0" lvl="0" indent="0">
              <a:buNone/>
            </a:pPr>
            <a:endParaRPr lang="cs-CZ" sz="1600" b="1">
              <a:solidFill>
                <a:schemeClr val="bg1"/>
              </a:solidFill>
            </a:endParaRPr>
          </a:p>
          <a:p>
            <a:pPr marL="0" lvl="0" indent="0">
              <a:buNone/>
            </a:pPr>
            <a:r>
              <a:rPr lang="cs-CZ" sz="1600" b="1">
                <a:solidFill>
                  <a:schemeClr val="bg1"/>
                </a:solidFill>
              </a:rPr>
              <a:t>Výstavba a modernizace výcvikových a vzdělávacích středisek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Výcviková a školící základna pro Zdravotnickou záchrannou službu</a:t>
            </a:r>
          </a:p>
          <a:p>
            <a:pPr marL="0" indent="0">
              <a:buNone/>
            </a:pPr>
            <a:endParaRPr lang="cs-CZ" sz="1600" b="1">
              <a:solidFill>
                <a:schemeClr val="bg1"/>
              </a:solidFill>
            </a:endParaRPr>
          </a:p>
          <a:p>
            <a:pPr marL="0" indent="0">
              <a:buNone/>
            </a:pPr>
            <a:r>
              <a:rPr lang="cs-CZ" sz="1600" b="1">
                <a:solidFill>
                  <a:schemeClr val="bg1"/>
                </a:solidFill>
              </a:rPr>
              <a:t>Modernizace jednotného systému varování a vyrozumění obyvatelstva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Zavádění nových technických a technologických možností pro 	informování obyvatelstva</a:t>
            </a:r>
          </a:p>
          <a:p>
            <a:pPr marL="0" indent="0">
              <a:buNone/>
            </a:pPr>
            <a:endParaRPr lang="cs-CZ" sz="1600" b="1">
              <a:solidFill>
                <a:schemeClr val="bg1"/>
              </a:solidFill>
            </a:endParaRPr>
          </a:p>
          <a:p>
            <a:pPr marL="0" indent="0">
              <a:buNone/>
            </a:pPr>
            <a:r>
              <a:rPr lang="cs-CZ" sz="1600" b="1">
                <a:solidFill>
                  <a:schemeClr val="bg1"/>
                </a:solidFill>
              </a:rPr>
              <a:t>Výstavba a modernizace strategicky významných ICT systémů základních složek IZS</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Žadatelé - výhradně základní složky IZS (Policie, HZS ČR, ZZS), </a:t>
            </a:r>
            <a:r>
              <a:rPr kumimoji="0" lang="cs-CZ" sz="1600" b="0" i="0" u="none" strike="noStrike" kern="1200" cap="none" spc="0" normalizeH="0" baseline="0" noProof="0">
                <a:ln>
                  <a:noFill/>
                </a:ln>
                <a:solidFill>
                  <a:srgbClr val="FF0000"/>
                </a:solidFill>
                <a:effectLst/>
                <a:uLnTx/>
                <a:uFillTx/>
                <a:latin typeface="Arial"/>
                <a:ea typeface="+mn-ea"/>
                <a:cs typeface="Arial"/>
                <a:sym typeface="Arial"/>
              </a:rPr>
              <a:t>ne obce</a:t>
            </a:r>
            <a:endParaRPr lang="cs-CZ" sz="1600" b="0" i="0" u="none" strike="noStrike" kern="1200" cap="none" spc="0" normalizeH="0" baseline="0" noProof="0">
              <a:ln>
                <a:noFill/>
              </a:ln>
              <a:solidFill>
                <a:srgbClr val="FF0000"/>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a:solidFill>
                  <a:schemeClr val="bg1"/>
                </a:solidFill>
                <a:latin typeface="Arial" panose="020B0604020202020204" pitchFamily="34" charset="0"/>
                <a:ea typeface="Times New Roman" panose="02020603050405020304" pitchFamily="18" charset="0"/>
              </a:rPr>
              <a:t>V případě </a:t>
            </a:r>
            <a:r>
              <a:rPr lang="cs-CZ" sz="1600" u="sng">
                <a:solidFill>
                  <a:schemeClr val="bg1"/>
                </a:solidFill>
                <a:latin typeface="Arial" panose="020B0604020202020204" pitchFamily="34" charset="0"/>
                <a:ea typeface="Times New Roman" panose="02020603050405020304" pitchFamily="18" charset="0"/>
              </a:rPr>
              <a:t>nákupu vozidel</a:t>
            </a:r>
            <a:r>
              <a:rPr lang="cs-CZ" sz="160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Výjimkou</a:t>
            </a:r>
            <a:r>
              <a:rPr lang="cs-CZ" sz="160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Implementační struktura IROP 2021-2027</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190314"/>
          </a:xfrm>
          <a:prstGeom prst="rect">
            <a:avLst/>
          </a:prstGeom>
          <a:noFill/>
        </p:spPr>
        <p:txBody>
          <a:bodyPr wrap="square">
            <a:spAutoFit/>
          </a:bodyPr>
          <a:lstStyle/>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Řídicí orgán IROP </a:t>
            </a:r>
            <a:r>
              <a:rPr lang="cs-CZ" sz="2000" b="0" i="0" u="none" strike="noStrike">
                <a:solidFill>
                  <a:schemeClr val="bg1"/>
                </a:solidFill>
                <a:effectLst/>
                <a:latin typeface="Arial" panose="020B0604020202020204" pitchFamily="34" charset="0"/>
              </a:rPr>
              <a:t>= Ministerstvo pro místní rozvoj; odbor řízení operačních programů</a:t>
            </a:r>
            <a:r>
              <a:rPr lang="en-US" sz="2000">
                <a:solidFill>
                  <a:schemeClr val="bg1"/>
                </a:solidFill>
                <a:latin typeface="Arial" panose="020B0604020202020204" pitchFamily="34" charset="0"/>
              </a:rPr>
              <a:t>​</a:t>
            </a:r>
            <a:endParaRPr lang="cs-CZ" sz="2000">
              <a:solidFill>
                <a:schemeClr val="bg1"/>
              </a:solidFill>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Zprostředkující subjekt </a:t>
            </a:r>
            <a:r>
              <a:rPr lang="cs-CZ" sz="2000" b="0" i="0" u="none" strike="noStrike">
                <a:solidFill>
                  <a:schemeClr val="bg1"/>
                </a:solidFill>
                <a:effectLst/>
                <a:latin typeface="Arial" panose="020B0604020202020204" pitchFamily="34" charset="0"/>
              </a:rPr>
              <a:t>= Centrum pro regionální rozvoj České republiky s krajskými pobočkami</a:t>
            </a:r>
            <a:r>
              <a:rPr lang="en-US" sz="2000" b="0" i="0">
                <a:solidFill>
                  <a:schemeClr val="bg1"/>
                </a:solidFill>
                <a:effectLst/>
                <a:latin typeface="Arial" panose="020B0604020202020204" pitchFamily="34" charset="0"/>
              </a:rPr>
              <a:t>​</a:t>
            </a:r>
            <a:endParaRPr lang="cs-CZ" sz="2000" b="0" i="0">
              <a:solidFill>
                <a:schemeClr val="bg1"/>
              </a:solidFill>
              <a:effectLst/>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Nositelé integrovaných strategií ITI a CLLD</a:t>
            </a:r>
            <a:r>
              <a:rPr lang="cs-CZ" sz="2000" b="0" i="0" u="none" strike="noStrike">
                <a:solidFill>
                  <a:schemeClr val="bg1"/>
                </a:solidFill>
                <a:effectLst/>
                <a:latin typeface="Arial" panose="020B0604020202020204" pitchFamily="34" charset="0"/>
              </a:rPr>
              <a:t>; stávající IPRÚ se stanou ITI</a:t>
            </a:r>
            <a:r>
              <a:rPr lang="en-US" sz="2000" b="0" i="0">
                <a:solidFill>
                  <a:schemeClr val="bg1"/>
                </a:solidFill>
                <a:effectLst/>
                <a:latin typeface="Arial" panose="020B0604020202020204" pitchFamily="34" charset="0"/>
              </a:rPr>
              <a:t>​</a:t>
            </a:r>
            <a:endParaRPr lang="en-US" sz="2000">
              <a:solidFill>
                <a:schemeClr val="bg1"/>
              </a:solidFill>
              <a:latin typeface="Arial" panose="020B0604020202020204" pitchFamily="34" charset="0"/>
            </a:endParaRPr>
          </a:p>
          <a:p>
            <a:pPr lvl="1">
              <a:lnSpc>
                <a:spcPct val="150000"/>
              </a:lnSpc>
              <a:buClr>
                <a:srgbClr val="1D70B8"/>
              </a:buClr>
            </a:pPr>
            <a:endParaRPr lang="cs-CZ"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309593" y="498020"/>
            <a:ext cx="8524813" cy="1138773"/>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565909" y="1914699"/>
            <a:ext cx="8012179" cy="3924151"/>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600">
              <a:solidFill>
                <a:schemeClr val="bg1"/>
              </a:solidFill>
              <a:latin typeface="Arial" panose="020B0604020202020204" pitchFamily="34" charset="0"/>
              <a:ea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600" u="sng">
              <a:solidFill>
                <a:schemeClr val="bg1"/>
              </a:solidFill>
              <a:latin typeface="Arial" panose="020B0604020202020204" pitchFamily="34" charset="0"/>
              <a:ea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Požadavky</a:t>
            </a:r>
            <a:r>
              <a:rPr lang="cs-CZ" sz="1600" b="1">
                <a:solidFill>
                  <a:schemeClr val="bg1"/>
                </a:solidFill>
                <a:latin typeface="Arial" panose="020B0604020202020204" pitchFamily="34" charset="0"/>
                <a:ea typeface="Times New Roman" panose="02020603050405020304" pitchFamily="18" charset="0"/>
              </a:rPr>
              <a:t> </a:t>
            </a:r>
            <a:r>
              <a:rPr lang="cs-CZ" sz="1600">
                <a:solidFill>
                  <a:schemeClr val="bg1"/>
                </a:solidFill>
                <a:latin typeface="Arial" panose="020B0604020202020204" pitchFamily="34" charset="0"/>
                <a:ea typeface="Times New Roman" panose="02020603050405020304" pitchFamily="18" charset="0"/>
              </a:rPr>
              <a:t>na budovy </a:t>
            </a:r>
            <a:r>
              <a:rPr lang="cs-CZ" sz="1600" u="sng">
                <a:solidFill>
                  <a:schemeClr val="bg1"/>
                </a:solidFill>
                <a:latin typeface="Arial" panose="020B0604020202020204" pitchFamily="34" charset="0"/>
                <a:ea typeface="Times New Roman" panose="02020603050405020304" pitchFamily="18" charset="0"/>
              </a:rPr>
              <a:t>vychází z následujících dokumentů</a:t>
            </a:r>
            <a:r>
              <a:rPr lang="cs-CZ" sz="160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60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60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3225242"/>
          </a:xfrm>
          <a:prstGeom prst="rect">
            <a:avLst/>
          </a:prstGeom>
          <a:noFill/>
        </p:spPr>
        <p:txBody>
          <a:bodyPr wrap="square">
            <a:spAutoFit/>
          </a:bodyPr>
          <a:lstStyle/>
          <a:p>
            <a:pPr>
              <a:spcAft>
                <a:spcPts val="450"/>
              </a:spcAft>
            </a:pPr>
            <a:r>
              <a:rPr lang="cs-CZ" b="1" u="sng">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a:solidFill>
                  <a:schemeClr val="bg1"/>
                </a:solidFill>
                <a:latin typeface="Arial" panose="020B0604020202020204" pitchFamily="34" charset="0"/>
                <a:ea typeface="Times New Roman" panose="02020603050405020304" pitchFamily="18" charset="0"/>
              </a:rPr>
              <a:t>V případě rozvoje strategicky významných </a:t>
            </a:r>
            <a:r>
              <a:rPr lang="cs-CZ" b="1">
                <a:solidFill>
                  <a:schemeClr val="bg1"/>
                </a:solidFill>
                <a:latin typeface="Arial" panose="020B0604020202020204" pitchFamily="34" charset="0"/>
                <a:ea typeface="Times New Roman" panose="02020603050405020304" pitchFamily="18" charset="0"/>
              </a:rPr>
              <a:t>ICT systémů</a:t>
            </a:r>
            <a:r>
              <a:rPr lang="cs-CZ">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129236"/>
            <a:ext cx="6269192" cy="3249608"/>
          </a:xfrm>
          <a:prstGeom prst="rect">
            <a:avLst/>
          </a:prstGeom>
          <a:noFill/>
        </p:spPr>
        <p:txBody>
          <a:bodyPr wrap="square">
            <a:spAutoFit/>
          </a:bodyPr>
          <a:lstStyle/>
          <a:p>
            <a:pPr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a:solidFill>
                  <a:schemeClr val="bg1"/>
                </a:solidFill>
                <a:cs typeface="Arial"/>
                <a:sym typeface="Arial"/>
              </a:rPr>
              <a:t>Specifický cíl 5.1 </a:t>
            </a:r>
            <a:br>
              <a:rPr lang="cs-CZ" sz="2400" b="1" kern="0">
                <a:cs typeface="Arial" panose="020B0604020202020204" pitchFamily="34" charset="0"/>
              </a:rPr>
            </a:br>
            <a:r>
              <a:rPr lang="cs-CZ" sz="2400" b="1" kern="0">
                <a:solidFill>
                  <a:schemeClr val="bg1"/>
                </a:solidFill>
                <a:cs typeface="Arial"/>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a:sym typeface="Arial"/>
              </a:rPr>
              <a:t>Aktuální stav přípravy SC</a:t>
            </a:r>
            <a:br>
              <a:rPr lang="cs-CZ" sz="3200" b="1" kern="0">
                <a:cs typeface="Arial" panose="020B0604020202020204" pitchFamily="34" charset="0"/>
              </a:rPr>
            </a:b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44</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
        <p:nvSpPr>
          <p:cNvPr id="6" name="TextovéPole 5">
            <a:extLst>
              <a:ext uri="{FF2B5EF4-FFF2-40B4-BE49-F238E27FC236}">
                <a16:creationId xmlns:a16="http://schemas.microsoft.com/office/drawing/2014/main" id="{9DAEC3BB-8E36-4599-B4C8-1EB995F7575E}"/>
              </a:ext>
            </a:extLst>
          </p:cNvPr>
          <p:cNvSpPr txBox="1"/>
          <p:nvPr/>
        </p:nvSpPr>
        <p:spPr>
          <a:xfrm>
            <a:off x="183137" y="89041"/>
            <a:ext cx="3421197" cy="646331"/>
          </a:xfrm>
          <a:prstGeom prst="rect">
            <a:avLst/>
          </a:prstGeom>
          <a:noFill/>
        </p:spPr>
        <p:txBody>
          <a:bodyPr wrap="square" lIns="91440" tIns="45720" rIns="91440" bIns="45720" rtlCol="0" anchor="t">
            <a:spAutoFit/>
          </a:bodyPr>
          <a:lstStyle/>
          <a:p>
            <a:endParaRPr lang="cs-CZ" b="1" dirty="0">
              <a:solidFill>
                <a:srgbClr val="FFFF00"/>
              </a:solidFill>
              <a:latin typeface="Arial" panose="020B0604020202020204" pitchFamily="34" charset="0"/>
              <a:ea typeface="+mj-ea"/>
              <a:cs typeface="Arial" panose="020B0604020202020204" pitchFamily="34" charset="0"/>
            </a:endParaRPr>
          </a:p>
          <a:p>
            <a:endParaRPr lang="cs-CZ" dirty="0">
              <a:solidFill>
                <a:schemeClr val="accent6">
                  <a:lumMod val="75000"/>
                </a:schemeClr>
              </a:solidFill>
              <a:cs typeface="Arial"/>
            </a:endParaRPr>
          </a:p>
        </p:txBody>
      </p:sp>
    </p:spTree>
    <p:extLst>
      <p:ext uri="{BB962C8B-B14F-4D97-AF65-F5344CB8AC3E}">
        <p14:creationId xmlns:p14="http://schemas.microsoft.com/office/powerpoint/2010/main" val="2279632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192156"/>
          </a:xfrm>
          <a:prstGeom prst="rect">
            <a:avLst/>
          </a:prstGeom>
          <a:noFill/>
        </p:spPr>
        <p:txBody>
          <a:bodyPr wrap="square">
            <a:spAutoFit/>
          </a:bodyPr>
          <a:lstStyle/>
          <a:p>
            <a:pPr marL="0" indent="0" algn="just">
              <a:lnSpc>
                <a:spcPct val="160000"/>
              </a:lnSpc>
              <a:buNone/>
            </a:pPr>
            <a:r>
              <a:rPr lang="cs-CZ" sz="1600" b="1">
                <a:solidFill>
                  <a:schemeClr val="bg1"/>
                </a:solidFill>
              </a:rPr>
              <a:t>Zelená infrastruktura ve veřejném prostranství měst a obcí</a:t>
            </a:r>
          </a:p>
          <a:p>
            <a:pPr marL="0" lvl="0" indent="0" algn="just">
              <a:lnSpc>
                <a:spcPct val="160000"/>
              </a:lnSpc>
              <a:buNone/>
            </a:pPr>
            <a:r>
              <a:rPr lang="cs-CZ" sz="1600">
                <a:solidFill>
                  <a:schemeClr val="bg1"/>
                </a:solidFill>
              </a:rPr>
              <a:t>Ucelené (komplexní) projekty veřejných prostranství zaměřené na zelenou infrastrukturu (modrou i zelenou složku), veřejnou a technickou infrastrukturu a související opatření v řešeném území </a:t>
            </a:r>
          </a:p>
          <a:p>
            <a:pPr marL="0" lvl="0" indent="0" algn="just">
              <a:lnSpc>
                <a:spcPct val="160000"/>
              </a:lnSpc>
              <a:buNone/>
            </a:pPr>
            <a:endParaRPr lang="cs-CZ" sz="1600">
              <a:solidFill>
                <a:schemeClr val="bg1"/>
              </a:solidFill>
            </a:endParaRPr>
          </a:p>
          <a:p>
            <a:pPr marL="0" lvl="0" indent="0" algn="just">
              <a:lnSpc>
                <a:spcPct val="160000"/>
              </a:lnSpc>
              <a:buNone/>
            </a:pPr>
            <a:r>
              <a:rPr lang="cs-CZ" sz="1600" u="sng">
                <a:solidFill>
                  <a:schemeClr val="bg1"/>
                </a:solidFill>
              </a:rPr>
              <a:t>Příklady</a:t>
            </a:r>
            <a:r>
              <a:rPr lang="cs-CZ" sz="160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654"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r>
              <a:rPr lang="cs-CZ" sz="2000" kern="0">
                <a:solidFill>
                  <a:schemeClr val="bg1"/>
                </a:solidFill>
                <a:cs typeface="Arial" panose="020B0604020202020204" pitchFamily="34" charset="0"/>
                <a:sym typeface="Arial"/>
              </a:rPr>
              <a:t>Klíčové parametry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55250" y="2214603"/>
            <a:ext cx="8208169" cy="3365024"/>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na základě strategického rozvojového dokumentu pro dané území</a:t>
            </a:r>
            <a:endParaRPr lang="cs-CZ">
              <a:solidFill>
                <a:schemeClr val="bg1"/>
              </a:solidFill>
              <a:cs typeface="Arial"/>
            </a:endParaRPr>
          </a:p>
          <a:p>
            <a:pPr marL="971550" lvl="2" indent="-285750">
              <a:lnSpc>
                <a:spcPct val="150000"/>
              </a:lnSpc>
              <a:buFont typeface="Wingdings" panose="020B0604020202020204" pitchFamily="34" charset="0"/>
              <a:buChar char="Ø"/>
            </a:pPr>
            <a:r>
              <a:rPr lang="cs-CZ">
                <a:solidFill>
                  <a:schemeClr val="bg1"/>
                </a:solidFill>
              </a:rPr>
              <a:t>Územní studie řešící veřejné prostranství registrovaná v Evidenci územně plánovací činnosti</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Regulační plán</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Architektonická/urbanistická studie/koncepce veřejného prostranství zpracovaná autorizovaným architektem ČKA</a:t>
            </a:r>
            <a:endParaRPr lang="cs-CZ">
              <a:solidFill>
                <a:schemeClr val="bg1"/>
              </a:solidFill>
              <a:cs typeface="Arial" panose="020B0604020202020204"/>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2928" y="1821850"/>
            <a:ext cx="8239157" cy="4216539"/>
          </a:xfrm>
          <a:prstGeom prst="rect">
            <a:avLst/>
          </a:prstGeom>
          <a:noFill/>
        </p:spPr>
        <p:txBody>
          <a:bodyPr wrap="square" lIns="91440" tIns="45720" rIns="91440" bIns="45720" anchor="t">
            <a:spAutoFit/>
          </a:bodyPr>
          <a:lstStyle/>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Máme </a:t>
            </a:r>
            <a:r>
              <a:rPr lang="pt-BR" b="1" i="0" u="none" strike="noStrike">
                <a:solidFill>
                  <a:schemeClr val="bg1"/>
                </a:solidFill>
                <a:effectLst/>
                <a:latin typeface="Arial"/>
                <a:cs typeface="Arial"/>
              </a:rPr>
              <a:t>25let</a:t>
            </a:r>
            <a:r>
              <a:rPr lang="cs-CZ" b="1" i="0" u="none" strike="noStrike">
                <a:solidFill>
                  <a:schemeClr val="bg1"/>
                </a:solidFill>
                <a:effectLst/>
                <a:latin typeface="Arial"/>
                <a:cs typeface="Arial"/>
              </a:rPr>
              <a:t>ou</a:t>
            </a:r>
            <a:r>
              <a:rPr lang="pt-BR" b="1" i="0" u="none" strike="noStrike">
                <a:solidFill>
                  <a:schemeClr val="bg1"/>
                </a:solidFill>
                <a:effectLst/>
                <a:latin typeface="Arial"/>
                <a:cs typeface="Arial"/>
              </a:rPr>
              <a:t> </a:t>
            </a:r>
            <a:r>
              <a:rPr lang="pt-BR" b="1" i="0" u="none" strike="noStrike" err="1">
                <a:solidFill>
                  <a:schemeClr val="bg1"/>
                </a:solidFill>
                <a:effectLst/>
                <a:latin typeface="Arial"/>
                <a:cs typeface="Arial"/>
              </a:rPr>
              <a:t>zkušenost</a:t>
            </a:r>
            <a:r>
              <a:rPr lang="pt-BR" b="0" i="0" u="none" strike="noStrike">
                <a:solidFill>
                  <a:schemeClr val="bg1"/>
                </a:solidFill>
                <a:effectLst/>
                <a:latin typeface="Arial"/>
                <a:cs typeface="Arial"/>
              </a:rPr>
              <a:t> s </a:t>
            </a:r>
            <a:r>
              <a:rPr lang="pt-BR" b="0" i="0" u="none" strike="noStrike" err="1">
                <a:solidFill>
                  <a:schemeClr val="bg1"/>
                </a:solidFill>
                <a:effectLst/>
                <a:latin typeface="Arial"/>
                <a:cs typeface="Arial"/>
              </a:rPr>
              <a:t>administrací</a:t>
            </a:r>
            <a:r>
              <a:rPr lang="pt-BR" b="0" i="0" u="none" strike="noStrike">
                <a:solidFill>
                  <a:schemeClr val="bg1"/>
                </a:solidFill>
                <a:effectLst/>
                <a:latin typeface="Arial"/>
                <a:cs typeface="Arial"/>
              </a:rPr>
              <a:t> </a:t>
            </a:r>
            <a:r>
              <a:rPr lang="cs-CZ" b="0" i="0" u="none" strike="noStrike">
                <a:solidFill>
                  <a:schemeClr val="bg1"/>
                </a:solidFill>
                <a:effectLst/>
                <a:latin typeface="Arial"/>
                <a:cs typeface="Arial"/>
              </a:rPr>
              <a:t>a kontrolou projektů</a:t>
            </a:r>
            <a:r>
              <a:rPr lang="en-US" b="0" i="0">
                <a:solidFill>
                  <a:schemeClr val="bg1"/>
                </a:solidFill>
                <a:effectLst/>
                <a:latin typeface="Arial"/>
                <a:cs typeface="Arial"/>
              </a:rPr>
              <a:t>​</a:t>
            </a:r>
            <a:endParaRPr lang="cs-CZ">
              <a:solidFill>
                <a:schemeClr val="bg1"/>
              </a:solidFill>
              <a:latin typeface="Arial"/>
              <a:cs typeface="Arial"/>
            </a:endParaRPr>
          </a:p>
          <a:p>
            <a:pPr marL="285750" indent="-285750" fontAlgn="base">
              <a:lnSpc>
                <a:spcPts val="2500"/>
              </a:lnSpc>
              <a:buFont typeface="Arial" panose="020B0604020202020204" pitchFamily="34" charset="0"/>
              <a:buChar char="•"/>
            </a:pPr>
            <a:r>
              <a:rPr lang="cs-CZ">
                <a:solidFill>
                  <a:schemeClr val="bg1"/>
                </a:solidFill>
                <a:latin typeface="Arial"/>
                <a:cs typeface="Arial"/>
              </a:rPr>
              <a:t>Máme pobočky </a:t>
            </a:r>
            <a:r>
              <a:rPr lang="cs-CZ" b="1">
                <a:solidFill>
                  <a:schemeClr val="bg1"/>
                </a:solidFill>
                <a:latin typeface="Arial"/>
                <a:cs typeface="Arial"/>
              </a:rPr>
              <a:t>ve 13 krajských městech </a:t>
            </a:r>
            <a:r>
              <a:rPr lang="cs-CZ">
                <a:solidFill>
                  <a:schemeClr val="bg1"/>
                </a:solidFill>
                <a:latin typeface="Arial"/>
                <a:cs typeface="Arial"/>
              </a:rPr>
              <a:t>České republiky</a:t>
            </a:r>
          </a:p>
          <a:p>
            <a:pPr marL="285750" indent="-285750" fontAlgn="base">
              <a:lnSpc>
                <a:spcPts val="2500"/>
              </a:lnSpc>
              <a:buFont typeface="Arial" panose="020B0604020202020204" pitchFamily="34" charset="0"/>
              <a:buChar char="•"/>
            </a:pPr>
            <a:r>
              <a:rPr lang="cs-CZ">
                <a:solidFill>
                  <a:schemeClr val="bg1"/>
                </a:solidFill>
                <a:latin typeface="Arial"/>
                <a:cs typeface="Arial"/>
              </a:rPr>
              <a:t>Disponujeme </a:t>
            </a:r>
            <a:r>
              <a:rPr lang="cs-CZ" b="1">
                <a:solidFill>
                  <a:schemeClr val="bg1"/>
                </a:solidFill>
                <a:latin typeface="Arial"/>
                <a:cs typeface="Arial"/>
              </a:rPr>
              <a:t>specializovanými odborníky </a:t>
            </a:r>
            <a:r>
              <a:rPr lang="cs-CZ">
                <a:solidFill>
                  <a:schemeClr val="bg1"/>
                </a:solidFill>
                <a:latin typeface="Arial"/>
                <a:cs typeface="Arial"/>
              </a:rPr>
              <a:t>na všech krajských pracovištích</a:t>
            </a:r>
          </a:p>
          <a:p>
            <a:pPr marL="285750" indent="-285750" fontAlgn="base">
              <a:lnSpc>
                <a:spcPts val="2500"/>
              </a:lnSpc>
              <a:buFont typeface="Arial" panose="020B0604020202020204" pitchFamily="34" charset="0"/>
              <a:buChar char="•"/>
            </a:pPr>
            <a:r>
              <a:rPr lang="cs-CZ">
                <a:solidFill>
                  <a:schemeClr val="bg1"/>
                </a:solidFill>
                <a:latin typeface="Arial"/>
                <a:cs typeface="Arial"/>
              </a:rPr>
              <a:t>Etablovali jsme </a:t>
            </a:r>
            <a:r>
              <a:rPr lang="cs-CZ" b="1">
                <a:solidFill>
                  <a:schemeClr val="bg1"/>
                </a:solidFill>
                <a:latin typeface="Arial"/>
                <a:cs typeface="Arial"/>
              </a:rPr>
              <a:t>odborná pracoviště pro administraci veřejných zakázek </a:t>
            </a:r>
            <a:r>
              <a:rPr lang="cs-CZ">
                <a:solidFill>
                  <a:schemeClr val="bg1"/>
                </a:solidFill>
                <a:latin typeface="Arial"/>
                <a:cs typeface="Arial"/>
              </a:rPr>
              <a:t>v IROP</a:t>
            </a:r>
          </a:p>
          <a:p>
            <a:pPr marL="285750" indent="-285750" fontAlgn="base">
              <a:lnSpc>
                <a:spcPts val="2500"/>
              </a:lnSpc>
              <a:buFont typeface="Arial" panose="020B0604020202020204" pitchFamily="34" charset="0"/>
              <a:buChar char="•"/>
            </a:pPr>
            <a:r>
              <a:rPr lang="cs-CZ">
                <a:solidFill>
                  <a:schemeClr val="bg1"/>
                </a:solidFill>
                <a:latin typeface="Arial"/>
                <a:cs typeface="Arial"/>
              </a:rPr>
              <a:t>O</a:t>
            </a:r>
            <a:r>
              <a:rPr lang="cs-CZ" b="0" i="0" u="none" strike="noStrike">
                <a:solidFill>
                  <a:schemeClr val="bg1"/>
                </a:solidFill>
                <a:effectLst/>
                <a:latin typeface="Arial"/>
                <a:cs typeface="Arial"/>
              </a:rPr>
              <a:t>d počátku své historie Centrum administrovalo programy za </a:t>
            </a:r>
            <a:r>
              <a:rPr lang="cs-CZ" b="1" i="0" u="none" strike="noStrike">
                <a:solidFill>
                  <a:schemeClr val="bg1"/>
                </a:solidFill>
                <a:effectLst/>
                <a:latin typeface="Arial"/>
                <a:cs typeface="Arial"/>
              </a:rPr>
              <a:t>více než 200 mld. Kč </a:t>
            </a:r>
            <a:r>
              <a:rPr lang="cs-CZ" b="0" i="0" u="none" strike="noStrike">
                <a:solidFill>
                  <a:schemeClr val="bg1"/>
                </a:solidFill>
                <a:effectLst/>
                <a:latin typeface="Arial"/>
                <a:cs typeface="Arial"/>
              </a:rPr>
              <a:t>(7,35 mld. EUR) a přispělo k realizaci </a:t>
            </a:r>
            <a:r>
              <a:rPr lang="cs-CZ" b="1" i="0" u="none" strike="noStrike">
                <a:solidFill>
                  <a:schemeClr val="bg1"/>
                </a:solidFill>
                <a:effectLst/>
                <a:latin typeface="Arial"/>
                <a:cs typeface="Arial"/>
              </a:rPr>
              <a:t>více než 25 tisíc projektů</a:t>
            </a:r>
            <a:endParaRPr lang="en-US" b="1">
              <a:solidFill>
                <a:schemeClr val="bg1"/>
              </a:solidFill>
              <a:latin typeface="Arial"/>
              <a:cs typeface="Arial"/>
            </a:endParaRPr>
          </a:p>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V programovém období 2021 – 2027 je Centrum</a:t>
            </a:r>
            <a:r>
              <a:rPr lang="cs-CZ">
                <a:solidFill>
                  <a:schemeClr val="bg1"/>
                </a:solidFill>
                <a:latin typeface="Arial"/>
                <a:cs typeface="Arial"/>
              </a:rPr>
              <a:t> </a:t>
            </a:r>
            <a:r>
              <a:rPr lang="cs-CZ" b="1">
                <a:solidFill>
                  <a:schemeClr val="bg1"/>
                </a:solidFill>
                <a:latin typeface="Arial"/>
                <a:cs typeface="Arial"/>
              </a:rPr>
              <a:t>jediným zprostředkujícím</a:t>
            </a:r>
            <a:r>
              <a:rPr lang="cs-CZ" b="1" i="0" u="none" strike="noStrike">
                <a:solidFill>
                  <a:schemeClr val="bg1"/>
                </a:solidFill>
                <a:effectLst/>
                <a:latin typeface="Arial"/>
                <a:cs typeface="Arial"/>
              </a:rPr>
              <a:t> subjektem </a:t>
            </a:r>
            <a:r>
              <a:rPr lang="cs-CZ" b="0" i="0" u="none" strike="noStrike">
                <a:solidFill>
                  <a:schemeClr val="bg1"/>
                </a:solidFill>
                <a:effectLst/>
                <a:latin typeface="Arial"/>
                <a:cs typeface="Arial"/>
              </a:rPr>
              <a:t>pro IROP</a:t>
            </a:r>
            <a:endParaRPr lang="cs-CZ">
              <a:solidFill>
                <a:schemeClr val="bg1"/>
              </a:solidFill>
              <a:latin typeface="Arial"/>
              <a:cs typeface="Arial"/>
            </a:endParaRPr>
          </a:p>
          <a:p>
            <a:pPr fontAlgn="base">
              <a:buFont typeface="Arial" panose="020B0604020202020204" pitchFamily="34" charset="0"/>
              <a:buChar char="•"/>
            </a:pPr>
            <a:endParaRPr lang="cs-CZ">
              <a:solidFill>
                <a:schemeClr val="bg1"/>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cs-CZ">
                <a:solidFill>
                  <a:schemeClr val="bg1"/>
                </a:solidFill>
                <a:latin typeface="Arial"/>
                <a:cs typeface="Arial"/>
              </a:rPr>
              <a:t>Vůči svým klientům jsme maximálně </a:t>
            </a:r>
            <a:r>
              <a:rPr lang="cs-CZ" b="1">
                <a:solidFill>
                  <a:schemeClr val="bg1"/>
                </a:solidFill>
                <a:latin typeface="Arial"/>
                <a:cs typeface="Arial"/>
              </a:rPr>
              <a:t>otevření, féroví a spolehliví</a:t>
            </a: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1883761"/>
            <a:ext cx="8208169" cy="419602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ea typeface="+mn-lt"/>
                <a:cs typeface="+mn-lt"/>
              </a:rPr>
              <a:t>Povinnost projednání projektu s občany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v zastavěném území nebo v zastavitelných plochách v souladu s platným územním plánem</a:t>
            </a:r>
            <a:endParaRPr lang="cs-CZ">
              <a:solidFill>
                <a:schemeClr val="bg1"/>
              </a:solidFill>
              <a:cs typeface="Arial"/>
            </a:endParaRPr>
          </a:p>
          <a:p>
            <a:pPr marL="556895" lvl="1" indent="-213995">
              <a:lnSpc>
                <a:spcPct val="150000"/>
              </a:lnSpc>
              <a:buFont typeface="Arial" panose="020B0604020202020204" pitchFamily="34" charset="0"/>
              <a:buChar char="•"/>
            </a:pPr>
            <a:r>
              <a:rPr lang="cs-CZ">
                <a:solidFill>
                  <a:schemeClr val="bg1"/>
                </a:solidFill>
                <a:ea typeface="+mn-lt"/>
                <a:cs typeface="+mn-lt"/>
              </a:rPr>
              <a:t>Realizace projektu ve veřejném prostranství, přístupné bez omezení a sloužící k obecnému užívání</a:t>
            </a:r>
          </a:p>
          <a:p>
            <a:pPr marL="556895" lvl="1" indent="-213995">
              <a:lnSpc>
                <a:spcPct val="150000"/>
              </a:lnSpc>
              <a:buFont typeface="Arial" panose="020B0604020202020204" pitchFamily="34" charset="0"/>
              <a:buChar char="•"/>
            </a:pPr>
            <a:r>
              <a:rPr lang="cs-CZ">
                <a:solidFill>
                  <a:schemeClr val="bg1"/>
                </a:solidFill>
                <a:ea typeface="+mn-lt"/>
                <a:cs typeface="+mn-lt"/>
              </a:rPr>
              <a:t>Stanovisko Agentury ochrany krajiny a přírody ČR</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Realizované projekty v obci nad 10.000 obyvatel musí být v souladu se studií systému sídelní zeleně nebo s obdobným strategickým dokumentem pro sídelní zeleně</a:t>
            </a:r>
            <a:endParaRPr lang="cs-CZ">
              <a:solidFill>
                <a:schemeClr val="bg1"/>
              </a:solidFill>
              <a:cs typeface="Arial"/>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90146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56187"/>
            <a:ext cx="8462059" cy="2222403"/>
          </a:xfrm>
          <a:prstGeom prst="rect">
            <a:avLst/>
          </a:prstGeom>
          <a:noFill/>
        </p:spPr>
        <p:txBody>
          <a:bodyPr wrap="square">
            <a:spAutoFit/>
          </a:bodyPr>
          <a:lstStyle/>
          <a:p>
            <a:pPr marL="0" lvl="0" indent="0">
              <a:lnSpc>
                <a:spcPct val="200000"/>
              </a:lnSpc>
              <a:buNone/>
            </a:pPr>
            <a:r>
              <a:rPr lang="cs-CZ" b="1">
                <a:solidFill>
                  <a:schemeClr val="bg1"/>
                </a:solidFill>
              </a:rPr>
              <a:t>Silnice II. třídy na Prioritní regionální silniční síti</a:t>
            </a:r>
          </a:p>
          <a:p>
            <a:pPr marL="457200" lvl="1" indent="0">
              <a:lnSpc>
                <a:spcPct val="200000"/>
              </a:lnSpc>
              <a:buNone/>
            </a:pPr>
            <a:r>
              <a:rPr lang="cs-CZ">
                <a:solidFill>
                  <a:schemeClr val="bg1"/>
                </a:solidFill>
              </a:rPr>
              <a:t>Výstavba obchvatů obcí a silničních přeložek</a:t>
            </a:r>
          </a:p>
          <a:p>
            <a:pPr marL="457200" lvl="1" indent="0">
              <a:lnSpc>
                <a:spcPct val="200000"/>
              </a:lnSpc>
              <a:buNone/>
            </a:pPr>
            <a:r>
              <a:rPr lang="cs-CZ">
                <a:solidFill>
                  <a:schemeClr val="bg1"/>
                </a:solidFill>
              </a:rPr>
              <a:t>Rekonstrukce a modernizace silnic II. třídy</a:t>
            </a:r>
          </a:p>
          <a:p>
            <a:pPr marL="457200" lvl="1" indent="0">
              <a:lnSpc>
                <a:spcPct val="200000"/>
              </a:lnSpc>
              <a:buNone/>
            </a:pPr>
            <a:r>
              <a:rPr lang="cs-CZ">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46649"/>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a:t>
            </a:r>
            <a:r>
              <a:rPr lang="cs-CZ" sz="3200" b="1" kern="0" dirty="0">
                <a:solidFill>
                  <a:schemeClr val="bg1"/>
                </a:solidFill>
                <a:latin typeface="Arial"/>
                <a:cs typeface="Arial"/>
                <a:sym typeface="Arial"/>
              </a:rPr>
              <a:t>t</a:t>
            </a:r>
            <a:r>
              <a:rPr kumimoji="0" lang="cs-CZ" sz="3200" b="1" i="0" u="none" strike="noStrike" kern="0" cap="none" spc="0" normalizeH="0" baseline="0" noProof="0" dirty="0" err="1">
                <a:ln>
                  <a:noFill/>
                </a:ln>
                <a:solidFill>
                  <a:schemeClr val="bg1"/>
                </a:solidFill>
                <a:effectLst/>
                <a:uLnTx/>
                <a:uFillTx/>
                <a:latin typeface="Arial"/>
                <a:cs typeface="Arial"/>
                <a:sym typeface="Arial"/>
              </a:rPr>
              <a:t>řídy</a:t>
            </a:r>
            <a:endParaRPr kumimoji="0" lang="cs-CZ" sz="3200" b="1" i="0" u="none" strike="noStrike" kern="0" cap="none" spc="0" normalizeH="0" baseline="0" noProof="0" dirty="0">
              <a:ln>
                <a:noFill/>
              </a:ln>
              <a:solidFill>
                <a:schemeClr val="bg1"/>
              </a:solidFill>
              <a:effectLst/>
              <a:uLnTx/>
              <a:uFillTx/>
              <a:latin typeface="Arial"/>
              <a:cs typeface="Arial"/>
              <a:sym typeface="Arial"/>
            </a:endParaRP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125438"/>
            <a:ext cx="8012179" cy="2607124"/>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a:solidFill>
                  <a:schemeClr val="bg1"/>
                </a:solidFill>
                <a:latin typeface="Arial"/>
                <a:cs typeface="Arial"/>
                <a:sym typeface="Arial"/>
              </a:rPr>
              <a:t>Aktuální stav přípravy SC</a:t>
            </a:r>
            <a:endParaRPr lang="cs-CZ"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224118" y="1923871"/>
            <a:ext cx="8353971" cy="4119589"/>
          </a:xfrm>
          <a:prstGeom prst="rect">
            <a:avLst/>
          </a:prstGeom>
          <a:noFill/>
        </p:spPr>
        <p:txBody>
          <a:bodyPr wrap="square" lIns="91440" tIns="45720" rIns="91440" bIns="45720" anchor="t">
            <a:spAutoFit/>
          </a:bodyPr>
          <a:lstStyle/>
          <a:p>
            <a:pPr marL="457200" indent="-323850" defTabSz="914400">
              <a:lnSpc>
                <a:spcPct val="200000"/>
              </a:lnSpc>
              <a:spcBef>
                <a:spcPts val="1000"/>
              </a:spcBef>
              <a:buClr>
                <a:schemeClr val="bg1"/>
              </a:buClr>
              <a:buSzPts val="1500"/>
              <a:buFont typeface="Arial"/>
              <a:buChar char="•"/>
              <a:defRPr/>
            </a:pPr>
            <a:r>
              <a:rPr kumimoji="0" lang="cs-CZ" sz="1600" b="1" i="0" u="none" strike="noStrike" kern="0" cap="none" spc="0" normalizeH="0" baseline="0" noProof="0">
                <a:ln>
                  <a:noFill/>
                </a:ln>
                <a:solidFill>
                  <a:schemeClr val="bg1"/>
                </a:solidFill>
                <a:effectLst/>
                <a:uLnTx/>
                <a:uFillTx/>
                <a:latin typeface="Arial"/>
                <a:cs typeface="Arial"/>
                <a:sym typeface="Arial"/>
              </a:rPr>
              <a:t>Nově požadované přílohy:</a:t>
            </a:r>
            <a:r>
              <a:rPr lang="cs-CZ" sz="1600" b="1" kern="0">
                <a:solidFill>
                  <a:schemeClr val="bg1"/>
                </a:solidFill>
                <a:latin typeface="Arial"/>
                <a:cs typeface="Arial"/>
                <a:sym typeface="Arial"/>
              </a:rPr>
              <a:t> </a:t>
            </a:r>
            <a:endParaRPr kumimoji="0" lang="cs-CZ" sz="1600" b="1" i="0" u="none" strike="noStrike" kern="0" cap="none" spc="0" normalizeH="0" baseline="0" noProof="0">
              <a:ln>
                <a:noFill/>
              </a:ln>
              <a:solidFill>
                <a:schemeClr val="bg1"/>
              </a:solidFill>
              <a:effectLst/>
              <a:uLnTx/>
              <a:uFillTx/>
              <a:latin typeface="Arial"/>
              <a:cs typeface="Arial"/>
              <a:sym typeface="Arial"/>
            </a:endParaRP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a:ln>
                  <a:noFill/>
                </a:ln>
                <a:solidFill>
                  <a:schemeClr val="bg1"/>
                </a:solidFill>
                <a:effectLst/>
                <a:uLnTx/>
                <a:uFillTx/>
                <a:latin typeface="Arial"/>
                <a:cs typeface="Arial"/>
                <a:sym typeface="Arial"/>
              </a:rPr>
              <a:t>Dokumentace k prověřování z hlediska klimatického posouzení</a:t>
            </a:r>
            <a:endParaRPr lang="cs-CZ" sz="1600" b="0" i="0" u="none" strike="noStrike" kern="0" cap="none" spc="0" normalizeH="0" baseline="0" noProof="0">
              <a:ln>
                <a:noFill/>
              </a:ln>
              <a:solidFill>
                <a:schemeClr val="bg1"/>
              </a:solidFill>
              <a:effectLst/>
              <a:uLnTx/>
              <a:uFillTx/>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legal-content</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/CS/TXT/PDF/?</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uri</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=CELEX:52021XC0916(03)&amp;</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from</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a:t>
            </a:r>
            <a:r>
              <a:rPr lang="cs-CZ" sz="1400" kern="0">
                <a:solidFill>
                  <a:schemeClr val="bg1"/>
                </a:solidFill>
                <a:latin typeface="Arial"/>
                <a:cs typeface="Arial"/>
                <a:sym typeface="Arial"/>
              </a:rPr>
              <a:t>)</a:t>
            </a:r>
            <a:endParaRPr lang="cs-CZ" sz="1400" kern="0">
              <a:solidFill>
                <a:schemeClr val="bg1"/>
              </a:solidFill>
              <a:latin typeface="Arial"/>
              <a:cs typeface="Arial"/>
            </a:endParaRPr>
          </a:p>
          <a:p>
            <a:pPr marL="914400" lvl="1" indent="-323850" defTabSz="914400">
              <a:lnSpc>
                <a:spcPct val="200000"/>
              </a:lnSpc>
              <a:buClr>
                <a:schemeClr val="bg1"/>
              </a:buClr>
              <a:buSzPts val="1500"/>
              <a:buFont typeface="Wingdings" panose="05000000000000000000" pitchFamily="2" charset="2"/>
              <a:buChar char="ü"/>
              <a:defRPr/>
            </a:pPr>
            <a:r>
              <a:rPr lang="cs-CZ" sz="1600" kern="0">
                <a:solidFill>
                  <a:schemeClr val="bg1"/>
                </a:solidFill>
                <a:latin typeface="Arial"/>
                <a:cs typeface="Arial"/>
                <a:sym typeface="Arial"/>
              </a:rPr>
              <a:t>Zpráva o provedení auditu bezpečnosti pozemní komunikace </a:t>
            </a:r>
            <a:endParaRPr lang="cs-CZ" sz="1600" kern="0">
              <a:solidFill>
                <a:schemeClr val="bg1"/>
              </a:solidFill>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400" kern="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a:solidFill>
                  <a:schemeClr val="bg1"/>
                </a:solidFill>
                <a:latin typeface="Arial"/>
                <a:cs typeface="Arial"/>
                <a:sym typeface="Arial"/>
              </a:rPr>
              <a:t>Plán opětovného použití určitého objemu (pracovně hodnota 70 %) stavebního a demoličního odpadu</a:t>
            </a:r>
            <a:endParaRPr lang="cs-CZ" sz="1600" kern="0">
              <a:solidFill>
                <a:schemeClr val="bg1"/>
              </a:solidFill>
              <a:latin typeface="Arial"/>
              <a:cs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a:ln>
                  <a:noFill/>
                </a:ln>
                <a:solidFill>
                  <a:schemeClr val="bg1"/>
                </a:solidFill>
                <a:effectLst/>
                <a:uLnTx/>
                <a:uFillTx/>
                <a:latin typeface="Arial"/>
                <a:cs typeface="Arial"/>
                <a:sym typeface="Arial"/>
              </a:rPr>
              <a:t> (metodika pro výpočet bude nastavena)</a:t>
            </a:r>
            <a:endParaRPr lang="cs-CZ" sz="1600" b="0" i="0" u="none" strike="noStrike" kern="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220580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0"/>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339376"/>
          </a:xfrm>
          <a:prstGeom prst="rect">
            <a:avLst/>
          </a:prstGeom>
          <a:noFill/>
        </p:spPr>
        <p:txBody>
          <a:bodyPr wrap="square" lIns="91440" tIns="45720" rIns="91440" bIns="45720" anchor="t">
            <a:spAutoFit/>
          </a:bodyPr>
          <a:lstStyle/>
          <a:p>
            <a:r>
              <a:rPr lang="cs-CZ" b="1" u="sng">
                <a:solidFill>
                  <a:schemeClr val="bg1"/>
                </a:solidFill>
                <a:cs typeface="Arial"/>
              </a:rPr>
              <a:t>Mateřské školy</a:t>
            </a:r>
            <a:endParaRPr lang="cs-CZ" b="1"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Navyšování kapacit mateřských škol (MŠ) na území ORP s jejich nedostatečnou kapacitou </a:t>
            </a:r>
            <a:endParaRPr lang="cs-CZ">
              <a:solidFill>
                <a:schemeClr val="bg1"/>
              </a:solidFill>
              <a:cs typeface="Arial"/>
            </a:endParaRPr>
          </a:p>
          <a:p>
            <a:endParaRPr lang="cs-CZ" sz="1600" b="1">
              <a:solidFill>
                <a:schemeClr val="bg1"/>
              </a:solidFill>
              <a:cs typeface="Arial" panose="020B0604020202020204"/>
            </a:endParaRPr>
          </a:p>
          <a:p>
            <a:r>
              <a:rPr lang="cs-CZ" sz="1600">
                <a:solidFill>
                  <a:schemeClr val="bg1"/>
                </a:solidFill>
              </a:rPr>
              <a:t>	</a:t>
            </a:r>
            <a:r>
              <a:rPr lang="cs-CZ" sz="1600" u="sng">
                <a:solidFill>
                  <a:schemeClr val="bg1"/>
                </a:solidFill>
              </a:rPr>
              <a:t>Příklad:</a:t>
            </a:r>
            <a:r>
              <a:rPr lang="cs-CZ" sz="1600">
                <a:solidFill>
                  <a:schemeClr val="bg1"/>
                </a:solidFill>
              </a:rPr>
              <a:t> Přístavba mateřské školky, novostavba mateřské školy</a:t>
            </a:r>
            <a:endParaRPr lang="cs-CZ" sz="1600">
              <a:solidFill>
                <a:schemeClr val="bg1"/>
              </a:solidFill>
              <a:cs typeface="Arial"/>
            </a:endParaRPr>
          </a:p>
          <a:p>
            <a:pPr marL="0" lvl="0" indent="0">
              <a:buNone/>
            </a:pPr>
            <a:endParaRPr lang="cs-CZ" sz="1600" b="1">
              <a:solidFill>
                <a:schemeClr val="bg1"/>
              </a:solidFill>
            </a:endParaRPr>
          </a:p>
          <a:p>
            <a:pPr marL="285750" lvl="0" indent="-285750">
              <a:buFont typeface="Arial"/>
              <a:buChar char="•"/>
            </a:pPr>
            <a:r>
              <a:rPr lang="cs-CZ" sz="1600" b="1">
                <a:solidFill>
                  <a:schemeClr val="bg1"/>
                </a:solidFill>
              </a:rPr>
              <a:t>Zvyšování kvality podmínek v MŠ s ohledem na zajištění hygienických požadavků </a:t>
            </a:r>
            <a:r>
              <a:rPr lang="cs-CZ" sz="1600">
                <a:solidFill>
                  <a:schemeClr val="bg1"/>
                </a:solidFill>
              </a:rPr>
              <a:t>(jen pro MŠ s výjimkou od krajské hygienické stanice)</a:t>
            </a:r>
            <a:endParaRPr lang="cs-CZ" sz="1600">
              <a:solidFill>
                <a:schemeClr val="bg1"/>
              </a:solidFill>
              <a:cs typeface="Arial"/>
            </a:endParaRPr>
          </a:p>
          <a:p>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Rekonstrukce mateřské školky takovým způsobem, aby nemusela</a:t>
            </a:r>
            <a:br>
              <a:rPr lang="cs-CZ" sz="1600">
                <a:solidFill>
                  <a:schemeClr val="bg1"/>
                </a:solidFill>
              </a:rPr>
            </a:br>
            <a:r>
              <a:rPr lang="cs-CZ" sz="1600">
                <a:solidFill>
                  <a:schemeClr val="bg1"/>
                </a:solidFill>
              </a:rPr>
              <a:t>         	fungovat na základě výjimky krajské hygienické stanice</a:t>
            </a:r>
            <a:endParaRPr lang="cs-CZ" sz="1600">
              <a:solidFill>
                <a:schemeClr val="bg1"/>
              </a:solidFill>
              <a:cs typeface="Arial"/>
            </a:endParaRPr>
          </a:p>
          <a:p>
            <a:endParaRPr lang="cs-CZ" sz="170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endParaRPr lang="en-US">
              <a:cs typeface="Arial"/>
            </a:endParaRPr>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96665" y="1894276"/>
            <a:ext cx="8012179" cy="4524315"/>
          </a:xfrm>
          <a:prstGeom prst="rect">
            <a:avLst/>
          </a:prstGeom>
          <a:noFill/>
        </p:spPr>
        <p:txBody>
          <a:bodyPr wrap="square" lIns="91440" tIns="45720" rIns="91440" bIns="45720" anchor="t">
            <a:spAutoFit/>
          </a:bodyPr>
          <a:lstStyle/>
          <a:p>
            <a:r>
              <a:rPr lang="cs-CZ" b="1" u="sng">
                <a:solidFill>
                  <a:schemeClr val="bg1"/>
                </a:solidFill>
                <a:cs typeface="Arial"/>
              </a:rPr>
              <a:t>Základní školy </a:t>
            </a: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odborných učeben ve vazbě na přírodní vědy, polytechnické vzdělávání, cizí jazyky, práce s digitálními technologiemi</a:t>
            </a:r>
            <a:endParaRPr lang="cs-CZ" sz="1600">
              <a:solidFill>
                <a:schemeClr val="bg1"/>
              </a:solidFill>
              <a:cs typeface="Arial" panose="020B0604020202020204"/>
            </a:endParaRPr>
          </a:p>
          <a:p>
            <a:pPr marL="285750" indent="-285750">
              <a:buFont typeface="Arial"/>
              <a:buChar char="•"/>
            </a:pPr>
            <a:r>
              <a:rPr lang="cs-CZ" sz="1400">
                <a:solidFill>
                  <a:schemeClr val="bg1"/>
                </a:solidFill>
                <a:ea typeface="+mn-lt"/>
                <a:cs typeface="+mn-lt"/>
              </a:rPr>
              <a:t>     </a:t>
            </a:r>
            <a:endParaRPr lang="cs-CZ" sz="1400">
              <a:solidFill>
                <a:schemeClr val="bg1"/>
              </a:solidFill>
              <a:cs typeface="Arial"/>
            </a:endParaRPr>
          </a:p>
          <a:p>
            <a:pPr marL="285750" indent="-285750">
              <a:buFont typeface="Arial"/>
              <a:buChar char="•"/>
            </a:pPr>
            <a:r>
              <a:rPr lang="cs-CZ" sz="1600" b="1">
                <a:solidFill>
                  <a:schemeClr val="bg1"/>
                </a:solidFill>
              </a:rPr>
              <a:t>Budování vnitřní konektivity škol</a:t>
            </a:r>
            <a:endParaRPr lang="cs-CZ" sz="1600">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pro školní družiny a školní kluby</a:t>
            </a:r>
            <a:endParaRPr lang="cs-CZ" sz="1600">
              <a:solidFill>
                <a:schemeClr val="bg1"/>
              </a:solidFill>
              <a:cs typeface="Arial"/>
            </a:endParaRPr>
          </a:p>
          <a:p>
            <a:pPr marL="285750" indent="-285750">
              <a:buFont typeface="Arial"/>
              <a:buChar char="•"/>
            </a:pPr>
            <a:endParaRPr lang="cs-CZ" sz="1600" b="1">
              <a:solidFill>
                <a:schemeClr val="bg1"/>
              </a:solidFill>
              <a:cs typeface="Arial"/>
            </a:endParaRPr>
          </a:p>
          <a:p>
            <a:pPr marL="285750" indent="-285750">
              <a:buFont typeface="Arial"/>
              <a:buChar char="•"/>
            </a:pPr>
            <a:r>
              <a:rPr lang="cs-CZ" sz="1600" b="1">
                <a:solidFill>
                  <a:schemeClr val="bg1"/>
                </a:solidFill>
                <a:cs typeface="Arial"/>
              </a:rPr>
              <a:t>Doprovodná část projektu - budování a modernizace </a:t>
            </a:r>
            <a:r>
              <a:rPr lang="cs-CZ" sz="1600">
                <a:solidFill>
                  <a:schemeClr val="bg1"/>
                </a:solidFill>
                <a:ea typeface="+mn-lt"/>
                <a:cs typeface="+mn-lt"/>
              </a:rPr>
              <a:t>zázemí pro školská porad. pracoviště, žáky se speciálními </a:t>
            </a:r>
            <a:r>
              <a:rPr lang="cs-CZ" sz="1600" err="1">
                <a:solidFill>
                  <a:schemeClr val="bg1"/>
                </a:solidFill>
                <a:ea typeface="+mn-lt"/>
                <a:cs typeface="+mn-lt"/>
              </a:rPr>
              <a:t>vzděl</a:t>
            </a:r>
            <a:r>
              <a:rPr lang="cs-CZ" sz="1600">
                <a:solidFill>
                  <a:schemeClr val="bg1"/>
                </a:solidFill>
                <a:ea typeface="+mn-lt"/>
                <a:cs typeface="+mn-lt"/>
              </a:rPr>
              <a:t>. potřebami, pedagogické pracovníky, komunitní aktivity při ZŠ</a:t>
            </a:r>
            <a:endParaRPr lang="cs-CZ" sz="1600" b="1">
              <a:solidFill>
                <a:schemeClr val="bg1"/>
              </a:solidFill>
              <a:cs typeface="Arial"/>
            </a:endParaRPr>
          </a:p>
          <a:p>
            <a:endParaRPr lang="cs-CZ" sz="1600">
              <a:solidFill>
                <a:schemeClr val="bg1"/>
              </a:solidFill>
              <a:cs typeface="Arial"/>
            </a:endParaRPr>
          </a:p>
          <a:p>
            <a:r>
              <a:rPr lang="cs-CZ" sz="1600">
                <a:solidFill>
                  <a:schemeClr val="bg1"/>
                </a:solidFill>
                <a:cs typeface="Arial"/>
              </a:rPr>
              <a:t>     </a:t>
            </a:r>
            <a:r>
              <a:rPr lang="cs-CZ" sz="1600" u="sng">
                <a:solidFill>
                  <a:schemeClr val="bg1"/>
                </a:solidFill>
                <a:ea typeface="+mn-lt"/>
                <a:cs typeface="+mn-lt"/>
              </a:rPr>
              <a:t>Příklad:</a:t>
            </a:r>
            <a:r>
              <a:rPr lang="cs-CZ" sz="1600">
                <a:solidFill>
                  <a:schemeClr val="bg1"/>
                </a:solidFill>
                <a:ea typeface="+mn-lt"/>
                <a:cs typeface="+mn-lt"/>
              </a:rPr>
              <a:t> Přístavba ZŠ – učebna fyziky a chemie; modernizace prostor školní</a:t>
            </a:r>
            <a:br>
              <a:rPr lang="cs-CZ" sz="1600">
                <a:ea typeface="+mn-lt"/>
                <a:cs typeface="+mn-lt"/>
              </a:rPr>
            </a:br>
            <a:r>
              <a:rPr lang="cs-CZ" sz="1600">
                <a:solidFill>
                  <a:schemeClr val="bg1"/>
                </a:solidFill>
                <a:ea typeface="+mn-lt"/>
                <a:cs typeface="+mn-lt"/>
              </a:rPr>
              <a:t>                 družiny; rozvod a zabezpečení internetu v budově školy; sportovní hřiště </a:t>
            </a:r>
          </a:p>
          <a:p>
            <a:endParaRPr lang="cs-CZ" sz="1600">
              <a:solidFill>
                <a:schemeClr val="bg1"/>
              </a:solidFill>
              <a:ea typeface="+mn-lt"/>
              <a:cs typeface="+mn-lt"/>
            </a:endParaRPr>
          </a:p>
          <a:p>
            <a:endParaRPr lang="cs-CZ" sz="1600">
              <a:solidFill>
                <a:schemeClr val="bg1"/>
              </a:solidFill>
              <a:cs typeface="Arial"/>
            </a:endParaRPr>
          </a:p>
          <a:p>
            <a:endParaRPr lang="cs-CZ" sz="1600">
              <a:solidFill>
                <a:schemeClr val="bg1"/>
              </a:solidFill>
              <a:cs typeface="Arial"/>
            </a:endParaRPr>
          </a:p>
        </p:txBody>
      </p:sp>
      <p:pic>
        <p:nvPicPr>
          <p:cNvPr id="10" name="Grafický objekt 9" descr="Třída">
            <a:extLst>
              <a:ext uri="{FF2B5EF4-FFF2-40B4-BE49-F238E27FC236}">
                <a16:creationId xmlns:a16="http://schemas.microsoft.com/office/drawing/2014/main" id="{A677352F-5B5B-DE9B-FA72-0A49DB9674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1916393"/>
            <a:ext cx="480288" cy="480288"/>
          </a:xfrm>
          <a:prstGeom prst="rect">
            <a:avLst/>
          </a:prstGeom>
        </p:spPr>
      </p:pic>
    </p:spTree>
    <p:extLst>
      <p:ext uri="{BB962C8B-B14F-4D97-AF65-F5344CB8AC3E}">
        <p14:creationId xmlns:p14="http://schemas.microsoft.com/office/powerpoint/2010/main" val="1110798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031873"/>
          </a:xfrm>
          <a:prstGeom prst="rect">
            <a:avLst/>
          </a:prstGeom>
          <a:noFill/>
        </p:spPr>
        <p:txBody>
          <a:bodyPr wrap="square" lIns="91440" tIns="45720" rIns="91440" bIns="45720" anchor="t">
            <a:spAutoFit/>
          </a:bodyPr>
          <a:lstStyle/>
          <a:p>
            <a:r>
              <a:rPr lang="cs-CZ" sz="1600" b="1" u="sng">
                <a:solidFill>
                  <a:schemeClr val="bg1"/>
                </a:solidFill>
              </a:rPr>
              <a:t>Střední a vyšší odborné školy, konzervatoře</a:t>
            </a:r>
            <a:endParaRPr lang="cs-CZ"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odborné učebny ve vazbě na odborné předměty (cizí jazyky, přírodní vědy, polytechnické obory, digitální technologie)</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vnitřní konektivity školy</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školních klubů u víceletých gymnázií</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Doprovodná část projektu</a:t>
            </a:r>
            <a:r>
              <a:rPr lang="cs-CZ" sz="1600">
                <a:solidFill>
                  <a:schemeClr val="bg1"/>
                </a:solidFill>
              </a:rPr>
              <a:t> - budování a modernizace zázemí pro školská porad. pracoviště, komunitní aktivity při SŠ/VOŠ 	</a:t>
            </a:r>
            <a:endParaRPr lang="cs-CZ">
              <a:solidFill>
                <a:schemeClr val="bg1"/>
              </a:solidFill>
              <a:cs typeface="Arial"/>
            </a:endParaRPr>
          </a:p>
          <a:p>
            <a:r>
              <a:rPr lang="cs-CZ" sz="1600">
                <a:solidFill>
                  <a:schemeClr val="bg1"/>
                </a:solidFill>
              </a:rPr>
              <a:t>	</a:t>
            </a:r>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Přístavba SŠ – odborné laboratoře; komunitní sportovní hřiště; </a:t>
            </a:r>
            <a:br>
              <a:rPr lang="cs-CZ" sz="1600"/>
            </a:br>
            <a:r>
              <a:rPr lang="cs-CZ" sz="1600">
                <a:solidFill>
                  <a:schemeClr val="bg1"/>
                </a:solidFill>
              </a:rPr>
              <a:t>     rozvod a zabezpečení internetu v budově školy</a:t>
            </a:r>
            <a:endParaRPr lang="cs-CZ" sz="1600">
              <a:solidFill>
                <a:schemeClr val="bg1"/>
              </a:solidFill>
              <a:cs typeface="Arial"/>
            </a:endParaRPr>
          </a:p>
          <a:p>
            <a:endParaRPr lang="cs-CZ" sz="1600">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84" y="2068297"/>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Jsme konzultační místo pro vaše dotazy při přípravě projektů</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Pořádáme semináře pro žadatele a příjemce</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podání projektu hodnotíme a připravujeme pro ŘO IROP doporučení/nedoporučení k financování</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vydání právního aktu s vámi řešíme veškeré změny v</a:t>
            </a:r>
            <a:r>
              <a:rPr lang="cs-CZ" b="0" i="0" u="none" strike="noStrike">
                <a:solidFill>
                  <a:schemeClr val="bg1"/>
                </a:solidFill>
                <a:effectLst/>
                <a:latin typeface="Cambria" panose="02040503050406030204" pitchFamily="18" charset="0"/>
              </a:rPr>
              <a:t> </a:t>
            </a:r>
            <a:r>
              <a:rPr lang="cs-CZ" b="0" i="0" u="none" strike="noStrike">
                <a:solidFill>
                  <a:schemeClr val="bg1"/>
                </a:solidFill>
                <a:effectLst/>
                <a:latin typeface="Arial" panose="020B0604020202020204" pitchFamily="34" charset="0"/>
              </a:rPr>
              <a:t>projektu</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Administrujeme žádosti o platbu </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Kontrolujeme veřejné zakázky</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Provádíme kontrolu projektů v udržitelnosti</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Snažíme se být nápomocni a stále hledáme cesty,  jak co nejlépe pomoci žadatelům a příjemcům</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b="0" i="0" u="none" strike="noStrike">
                <a:solidFill>
                  <a:schemeClr val="bg1"/>
                </a:solidFill>
                <a:effectLst/>
                <a:latin typeface="Arial" panose="020B0604020202020204" pitchFamily="34" charset="0"/>
              </a:rPr>
              <a:t>Podílíme se na nastavení nového </a:t>
            </a:r>
            <a:r>
              <a:rPr lang="cs-CZ" b="0" i="0" u="none" strike="noStrike">
                <a:solidFill>
                  <a:schemeClr val="bg1"/>
                </a:solidFill>
                <a:effectLst/>
                <a:latin typeface="Arial" panose="020B0604020202020204" pitchFamily="34" charset="0"/>
              </a:rPr>
              <a:t>období I</a:t>
            </a:r>
            <a:r>
              <a:rPr lang="pt-BR" b="0" i="0" u="none" strike="noStrike">
                <a:solidFill>
                  <a:schemeClr val="bg1"/>
                </a:solidFill>
                <a:effectLst/>
                <a:latin typeface="Arial" panose="020B0604020202020204" pitchFamily="34" charset="0"/>
              </a:rPr>
              <a:t>ROP 202</a:t>
            </a:r>
            <a:r>
              <a:rPr lang="cs-CZ" b="0" i="0" u="none" strike="noStrike">
                <a:solidFill>
                  <a:schemeClr val="bg1"/>
                </a:solidFill>
                <a:effectLst/>
                <a:latin typeface="Arial" panose="020B0604020202020204" pitchFamily="34" charset="0"/>
              </a:rPr>
              <a:t>1</a:t>
            </a:r>
            <a:r>
              <a:rPr lang="pt-BR" b="0" i="0" u="none" strike="noStrike">
                <a:solidFill>
                  <a:schemeClr val="bg1"/>
                </a:solidFill>
                <a:effectLst/>
                <a:latin typeface="Arial" panose="020B0604020202020204" pitchFamily="34" charset="0"/>
              </a:rPr>
              <a:t> - 2027</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endParaRPr lang="en-US">
              <a:cs typeface="Arial"/>
            </a:endParaRPr>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rgbClr val="FFFFFF"/>
                </a:solidFill>
                <a:cs typeface="Segoe UI"/>
              </a:rPr>
              <a:t>Zájmové, neformální a celoživotní vzdělávání</a:t>
            </a:r>
            <a:endParaRPr lang="cs-CZ"/>
          </a:p>
          <a:p>
            <a:endParaRPr lang="cs-CZ">
              <a:solidFill>
                <a:srgbClr val="FFFFFF"/>
              </a:solidFill>
              <a:cs typeface="Segoe UI"/>
            </a:endParaRPr>
          </a:p>
          <a:p>
            <a:pPr marL="285750" indent="-285750">
              <a:buFont typeface="Arial"/>
              <a:buChar char="•"/>
            </a:pPr>
            <a:r>
              <a:rPr lang="cs-CZ">
                <a:solidFill>
                  <a:srgbClr val="FFFFFF"/>
                </a:solidFill>
                <a:cs typeface="Segoe UI"/>
              </a:rPr>
              <a:t>Vybudování, modernizace a vybavení odborných prostor ve vazbě na přírodní vědy, polytechnické vzdělávání, cizí jazyky, práce s digitálními technologiemi v zařízeních pro  zájmové, neformální a celoživotní vzdělávání</a:t>
            </a:r>
            <a:endParaRPr lang="cs-CZ">
              <a:cs typeface="Segoe UI"/>
            </a:endParaRPr>
          </a:p>
          <a:p>
            <a:r>
              <a:rPr lang="cs-CZ" sz="1400" i="1">
                <a:solidFill>
                  <a:srgbClr val="FFFFFF"/>
                </a:solidFill>
                <a:cs typeface="Segoe UI"/>
              </a:rPr>
              <a:t>     (není určeno pro MŠ, ZŠ, SŠ/VOŠ, konzervatoře, školy dle § 16 odst. 9 školského zákona)</a:t>
            </a:r>
          </a:p>
          <a:p>
            <a:endParaRPr lang="cs-CZ" u="sng">
              <a:solidFill>
                <a:srgbClr val="FFFFFF"/>
              </a:solidFill>
              <a:cs typeface="Segoe UI"/>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Technické dílny domu dětí a mládeže</a:t>
            </a:r>
            <a:r>
              <a:rPr lang="cs-CZ">
                <a:cs typeface="Segoe UI"/>
              </a:rPr>
              <a:t>​</a:t>
            </a:r>
            <a:endParaRPr lang="cs-CZ">
              <a:solidFill>
                <a:srgbClr val="FFFFFF"/>
              </a:solidFill>
              <a:cs typeface="Segoe UI"/>
            </a:endParaRPr>
          </a:p>
          <a:p>
            <a:r>
              <a:rPr lang="cs-CZ">
                <a:cs typeface="Segoe UI"/>
              </a:rPr>
              <a:t>​</a:t>
            </a:r>
          </a:p>
          <a:p>
            <a:r>
              <a:rPr lang="cs-CZ" b="1">
                <a:solidFill>
                  <a:srgbClr val="FFFFFF"/>
                </a:solidFill>
                <a:cs typeface="Segoe UI"/>
              </a:rPr>
              <a:t>Školská poradenská zařízení, speciální školy a střediska výchovné péče </a:t>
            </a:r>
          </a:p>
          <a:p>
            <a:pPr marL="285750" indent="-285750">
              <a:buFont typeface="Arial"/>
              <a:buChar char="•"/>
            </a:pPr>
            <a:r>
              <a:rPr lang="cs-CZ">
                <a:solidFill>
                  <a:srgbClr val="FFFFFF"/>
                </a:solidFill>
                <a:cs typeface="Segoe UI"/>
              </a:rPr>
              <a:t> Vybudování, úpravy zázemí</a:t>
            </a:r>
            <a:r>
              <a:rPr lang="cs-CZ">
                <a:cs typeface="Segoe UI"/>
              </a:rPr>
              <a:t>​</a:t>
            </a:r>
            <a:endParaRPr lang="cs-CZ">
              <a:cs typeface="Arial" panose="020B0604020202020204"/>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Modernizace střediska výchovné péče za účelem </a:t>
            </a:r>
            <a:br>
              <a:rPr lang="cs-CZ">
                <a:solidFill>
                  <a:srgbClr val="FFFFFF"/>
                </a:solidFill>
                <a:cs typeface="Segoe UI"/>
              </a:rPr>
            </a:br>
            <a:r>
              <a:rPr lang="cs-CZ">
                <a:solidFill>
                  <a:srgbClr val="FFFFFF"/>
                </a:solidFill>
                <a:cs typeface="Segoe UI"/>
              </a:rPr>
              <a:t>                  předcházení vzniku a rozvoje negativních projevů chování dětí</a:t>
            </a:r>
            <a:r>
              <a:rPr lang="cs-CZ">
                <a:cs typeface="Segoe UI"/>
              </a:rPr>
              <a:t>​</a:t>
            </a:r>
          </a:p>
        </p:txBody>
      </p:sp>
      <p:pic>
        <p:nvPicPr>
          <p:cNvPr id="7" name="Grafický objekt 6" descr="Úspěšná skupina">
            <a:extLst>
              <a:ext uri="{FF2B5EF4-FFF2-40B4-BE49-F238E27FC236}">
                <a16:creationId xmlns:a16="http://schemas.microsoft.com/office/drawing/2014/main" id="{919F9DBB-61A6-D765-6A9E-8766152BC0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085" y="1771523"/>
            <a:ext cx="441483" cy="441483"/>
          </a:xfrm>
          <a:prstGeom prst="rect">
            <a:avLst/>
          </a:prstGeom>
        </p:spPr>
      </p:pic>
      <p:pic>
        <p:nvPicPr>
          <p:cNvPr id="9" name="Grafický objekt 8" descr="Neslyšící">
            <a:extLst>
              <a:ext uri="{FF2B5EF4-FFF2-40B4-BE49-F238E27FC236}">
                <a16:creationId xmlns:a16="http://schemas.microsoft.com/office/drawing/2014/main" id="{BC248368-D84C-4C20-C2E7-A0271E738A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356" y="4491554"/>
            <a:ext cx="441482" cy="441482"/>
          </a:xfrm>
          <a:prstGeom prst="rect">
            <a:avLst/>
          </a:prstGeom>
        </p:spPr>
      </p:pic>
    </p:spTree>
    <p:extLst>
      <p:ext uri="{BB962C8B-B14F-4D97-AF65-F5344CB8AC3E}">
        <p14:creationId xmlns:p14="http://schemas.microsoft.com/office/powerpoint/2010/main" val="6952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37776" y="1883015"/>
            <a:ext cx="8138707" cy="4263218"/>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Žadatelé – NNO musí min. 2 roky před podáním projektu nepřetržitě působit </a:t>
            </a:r>
            <a:br>
              <a:rPr kumimoji="0" lang="cs-CZ" sz="1600" b="0" i="0" u="none" strike="noStrike" kern="0" cap="none" spc="0" normalizeH="0" baseline="0" noProof="0" dirty="0">
                <a:ln>
                  <a:noFill/>
                </a:ln>
                <a:solidFill>
                  <a:schemeClr val="bg1"/>
                </a:solidFill>
                <a:effectLst/>
                <a:uLnTx/>
                <a:uFillTx/>
                <a:latin typeface="Arial"/>
                <a:cs typeface="Arial"/>
                <a:sym typeface="Arial"/>
              </a:rPr>
            </a:br>
            <a:r>
              <a:rPr kumimoji="0" lang="cs-CZ" sz="1600" b="0" i="0" u="none" strike="noStrike" kern="0" cap="none" spc="0" normalizeH="0" baseline="0" noProof="0" dirty="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a:t>
            </a:r>
            <a:r>
              <a:rPr kumimoji="0" lang="cs-CZ" sz="1600" b="0" i="0" u="none" strike="noStrike" kern="0" cap="none" spc="0" normalizeH="0" baseline="0" noProof="0">
                <a:ln>
                  <a:noFill/>
                </a:ln>
                <a:solidFill>
                  <a:schemeClr val="bg1"/>
                </a:solidFill>
                <a:effectLst/>
                <a:uLnTx/>
                <a:uFillTx/>
                <a:latin typeface="Arial"/>
                <a:cs typeface="Arial"/>
                <a:sym typeface="Arial"/>
              </a:rPr>
              <a:t>ITI </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a:t>
            </a:r>
            <a:r>
              <a:rPr kumimoji="0" lang="cs-CZ" sz="1600" b="0" i="0" u="none" strike="noStrike" kern="0" cap="none" spc="0" normalizeH="0" baseline="0" noProof="0" dirty="0">
                <a:ln>
                  <a:noFill/>
                </a:ln>
                <a:solidFill>
                  <a:schemeClr val="bg1"/>
                </a:solidFill>
                <a:effectLst/>
                <a:uLnTx/>
                <a:uFillTx/>
                <a:latin typeface="Arial"/>
                <a:cs typeface="Arial"/>
                <a:sym typeface="Arial"/>
              </a:rPr>
              <a:t>i v Praze - SŠ</a:t>
            </a:r>
          </a:p>
        </p:txBody>
      </p:sp>
      <p:pic>
        <p:nvPicPr>
          <p:cNvPr id="2" name="Grafický objekt 1" descr="Děti">
            <a:extLst>
              <a:ext uri="{FF2B5EF4-FFF2-40B4-BE49-F238E27FC236}">
                <a16:creationId xmlns:a16="http://schemas.microsoft.com/office/drawing/2014/main" id="{F4801FD2-55C6-98A2-D502-D5A39A4869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896" y="1885816"/>
            <a:ext cx="480288" cy="480288"/>
          </a:xfrm>
          <a:prstGeom prst="rect">
            <a:avLst/>
          </a:prstGeom>
        </p:spPr>
      </p:pic>
      <p:pic>
        <p:nvPicPr>
          <p:cNvPr id="3" name="Grafický objekt 2" descr="Třída">
            <a:extLst>
              <a:ext uri="{FF2B5EF4-FFF2-40B4-BE49-F238E27FC236}">
                <a16:creationId xmlns:a16="http://schemas.microsoft.com/office/drawing/2014/main" id="{ACB0ABD1-BDB5-1E99-E6EA-CD3A0DB3E33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0716" y="2390995"/>
            <a:ext cx="480288" cy="480288"/>
          </a:xfrm>
          <a:prstGeom prst="rect">
            <a:avLst/>
          </a:prstGeom>
        </p:spPr>
      </p:pic>
      <p:pic>
        <p:nvPicPr>
          <p:cNvPr id="9" name="Grafický objekt 8" descr="Kádinka">
            <a:extLst>
              <a:ext uri="{FF2B5EF4-FFF2-40B4-BE49-F238E27FC236}">
                <a16:creationId xmlns:a16="http://schemas.microsoft.com/office/drawing/2014/main" id="{8F89D03A-088D-D9F0-11C7-3B79DC2DE5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0122" y="3064961"/>
            <a:ext cx="441482" cy="441482"/>
          </a:xfrm>
          <a:prstGeom prst="rect">
            <a:avLst/>
          </a:prstGeom>
        </p:spPr>
      </p:pic>
    </p:spTree>
    <p:extLst>
      <p:ext uri="{BB962C8B-B14F-4D97-AF65-F5344CB8AC3E}">
        <p14:creationId xmlns:p14="http://schemas.microsoft.com/office/powerpoint/2010/main" val="3031569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6" y="435877"/>
            <a:ext cx="8138707" cy="1323439"/>
          </a:xfrm>
          <a:prstGeom prst="rect">
            <a:avLst/>
          </a:prstGeom>
          <a:noFill/>
        </p:spPr>
        <p:txBody>
          <a:bodyPr wrap="square" rtlCol="0">
            <a:spAutoFit/>
          </a:bodyPr>
          <a:lstStyle/>
          <a:p>
            <a:pPr algn="ctr" defTabSz="914400">
              <a:buClr>
                <a:srgbClr val="000000"/>
              </a:buClr>
              <a:buFont typeface="Arial"/>
              <a:buNone/>
            </a:pPr>
            <a:r>
              <a:rPr kumimoji="0" lang="cs-CZ" sz="30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000" b="1" i="0" u="none" strike="noStrike" kern="0" cap="none" spc="0" normalizeH="0" baseline="0" noProof="0">
                <a:ln>
                  <a:noFill/>
                </a:ln>
                <a:solidFill>
                  <a:schemeClr val="bg1"/>
                </a:solidFill>
                <a:effectLst/>
                <a:uLnTx/>
                <a:uFillTx/>
                <a:latin typeface="Arial"/>
                <a:cs typeface="Arial"/>
                <a:sym typeface="Arial"/>
              </a:rPr>
            </a:br>
            <a:r>
              <a:rPr kumimoji="0" lang="cs-CZ" sz="30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a:t>
            </a:r>
            <a:endParaRPr lang="cs-CZ" sz="14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36457" y="1759316"/>
            <a:ext cx="8012179" cy="4478662"/>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sz="1600">
                <a:solidFill>
                  <a:schemeClr val="bg1"/>
                </a:solidFill>
              </a:rPr>
              <a:t>U individuálních výzev na „navyšování  kapacit mateřských škol“ bude závazný při vyhlášení výzvy materiál MŠMT s názvem </a:t>
            </a:r>
            <a:r>
              <a:rPr lang="cs-CZ" sz="1600" b="1">
                <a:solidFill>
                  <a:schemeClr val="accent1">
                    <a:lumMod val="60000"/>
                    <a:lumOff val="40000"/>
                  </a:schemeClr>
                </a:solidFill>
              </a:rPr>
              <a:t>„</a:t>
            </a:r>
            <a:r>
              <a:rPr lang="cs-CZ" sz="1600" b="1">
                <a:solidFill>
                  <a:schemeClr val="accent1">
                    <a:lumMod val="60000"/>
                    <a:lumOff val="40000"/>
                  </a:schemeClr>
                </a:solidFill>
                <a:hlinkClick r:id="rId2">
                  <a:extLst>
                    <a:ext uri="{A12FA001-AC4F-418D-AE19-62706E023703}">
                      <ahyp:hlinkClr xmlns:ahyp="http://schemas.microsoft.com/office/drawing/2018/hyperlinkcolor" val="tx"/>
                    </a:ext>
                  </a:extLst>
                </a:hlinkClick>
              </a:rPr>
              <a:t>Demografická predikce pro oblast kapacit MŠ</a:t>
            </a:r>
            <a:r>
              <a:rPr lang="cs-CZ" sz="1600" b="1">
                <a:solidFill>
                  <a:schemeClr val="accent1">
                    <a:lumMod val="60000"/>
                    <a:lumOff val="40000"/>
                  </a:schemeClr>
                </a:solidFill>
              </a:rPr>
              <a:t>“</a:t>
            </a:r>
            <a:r>
              <a:rPr lang="cs-CZ" sz="1600">
                <a:solidFill>
                  <a:schemeClr val="bg1"/>
                </a:solidFill>
              </a:rPr>
              <a:t>; podpořeny budou ORP se skóre rizika 6 a vyšší</a:t>
            </a:r>
          </a:p>
          <a:p>
            <a:pPr marL="213995" indent="-213995">
              <a:lnSpc>
                <a:spcPct val="150000"/>
              </a:lnSpc>
              <a:buFont typeface="Arial" panose="020B0604020202020204" pitchFamily="34" charset="0"/>
              <a:buChar char="•"/>
            </a:pPr>
            <a:r>
              <a:rPr lang="cs-CZ" sz="1600">
                <a:solidFill>
                  <a:schemeClr val="bg1"/>
                </a:solidFill>
              </a:rPr>
              <a:t>Parametry pro bezbariérovost škol by měly být shodné s obdobím 2014–2020</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u ZŠ/ SŠ bude na tzv. „doprovodnou část projektu“ (školní poradenská pracoviště; zázemí pro pedagogické i nepedagogické pracovníky škol; vnitřní i venkovní zázemí pro komunitní aktivity škol) zřejmě aplikován limit max. 30 % výdajů; bude upřesněno ve výzvě</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Pravděpodobné pořadí vyhlašování individuálních výzev pro oblast vzdělávání: MŠ – ZŠ – SŠ/VOŠ – zájmové/neformální – školy a třídy dle § 16 odst. 9 školského zákona + školská poradenská zařízení</a:t>
            </a:r>
            <a:endParaRPr lang="cs-CZ" sz="1600">
              <a:solidFill>
                <a:schemeClr val="bg1"/>
              </a:solidFill>
              <a:cs typeface="Arial" panose="020B0604020202020204"/>
            </a:endParaRPr>
          </a:p>
          <a:p>
            <a:pPr marL="213995" indent="-213995">
              <a:lnSpc>
                <a:spcPct val="150000"/>
              </a:lnSpc>
              <a:buFont typeface="Arial" panose="020B0604020202020204" pitchFamily="34" charset="0"/>
              <a:buChar char="•"/>
            </a:pPr>
            <a:endParaRPr lang="cs-CZ" sz="1600">
              <a:solidFill>
                <a:schemeClr val="bg1"/>
              </a:solidFill>
              <a:cs typeface="Arial" panose="020B0604020202020204"/>
            </a:endParaRPr>
          </a:p>
        </p:txBody>
      </p:sp>
      <p:pic>
        <p:nvPicPr>
          <p:cNvPr id="2" name="Grafický objekt 1" descr="Děti">
            <a:extLst>
              <a:ext uri="{FF2B5EF4-FFF2-40B4-BE49-F238E27FC236}">
                <a16:creationId xmlns:a16="http://schemas.microsoft.com/office/drawing/2014/main" id="{CE2A9385-F869-C050-9424-80CE958EFC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226" y="1759316"/>
            <a:ext cx="480288" cy="480288"/>
          </a:xfrm>
          <a:prstGeom prst="rect">
            <a:avLst/>
          </a:prstGeom>
        </p:spPr>
      </p:pic>
      <p:pic>
        <p:nvPicPr>
          <p:cNvPr id="3" name="Grafický objekt 2" descr="Třída">
            <a:extLst>
              <a:ext uri="{FF2B5EF4-FFF2-40B4-BE49-F238E27FC236}">
                <a16:creationId xmlns:a16="http://schemas.microsoft.com/office/drawing/2014/main" id="{430724CD-A1BF-EAB1-119D-950DA247BA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905" y="3634064"/>
            <a:ext cx="480288" cy="480288"/>
          </a:xfrm>
          <a:prstGeom prst="rect">
            <a:avLst/>
          </a:prstGeom>
        </p:spPr>
      </p:pic>
      <p:pic>
        <p:nvPicPr>
          <p:cNvPr id="7" name="Grafický objekt 6" descr="Kádinka">
            <a:extLst>
              <a:ext uri="{FF2B5EF4-FFF2-40B4-BE49-F238E27FC236}">
                <a16:creationId xmlns:a16="http://schemas.microsoft.com/office/drawing/2014/main" id="{5D96B885-F109-D365-D9F6-BDB24A794E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1905" y="4183313"/>
            <a:ext cx="441482" cy="441482"/>
          </a:xfrm>
          <a:prstGeom prst="rect">
            <a:avLst/>
          </a:prstGeom>
        </p:spPr>
      </p:pic>
    </p:spTree>
    <p:extLst>
      <p:ext uri="{BB962C8B-B14F-4D97-AF65-F5344CB8AC3E}">
        <p14:creationId xmlns:p14="http://schemas.microsoft.com/office/powerpoint/2010/main" val="2871087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a:solidFill>
                  <a:schemeClr val="bg1"/>
                </a:solidFill>
              </a:rPr>
              <a:t>Infrastruktura sociálních služeb</a:t>
            </a:r>
          </a:p>
          <a:p>
            <a:pPr lvl="0" algn="just"/>
            <a:r>
              <a:rPr lang="cs-CZ" sz="1600">
                <a:solidFill>
                  <a:schemeClr val="bg1"/>
                </a:solidFill>
              </a:rPr>
              <a:t>	</a:t>
            </a:r>
            <a:r>
              <a:rPr lang="cs-CZ" sz="1600" u="sng">
                <a:solidFill>
                  <a:schemeClr val="bg1"/>
                </a:solidFill>
              </a:rPr>
              <a:t>Příklad:</a:t>
            </a:r>
            <a:r>
              <a:rPr lang="cs-CZ" sz="160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a:solidFill>
                <a:schemeClr val="bg1"/>
              </a:solidFill>
            </a:endParaRPr>
          </a:p>
          <a:p>
            <a:pPr>
              <a:lnSpc>
                <a:spcPct val="150000"/>
              </a:lnSpc>
            </a:pPr>
            <a:r>
              <a:rPr lang="cs-CZ" sz="1600" b="1">
                <a:solidFill>
                  <a:schemeClr val="bg1"/>
                </a:solidFill>
              </a:rPr>
              <a:t>Deinstitucionalizace sociálních služeb </a:t>
            </a:r>
          </a:p>
          <a:p>
            <a:pPr algn="just"/>
            <a:r>
              <a:rPr lang="cs-CZ" sz="1600">
                <a:solidFill>
                  <a:schemeClr val="bg1"/>
                </a:solidFill>
              </a:rPr>
              <a:t>	</a:t>
            </a:r>
            <a:r>
              <a:rPr lang="cs-CZ" sz="1600" u="sng">
                <a:solidFill>
                  <a:schemeClr val="bg1"/>
                </a:solidFill>
              </a:rPr>
              <a:t>Příklad:</a:t>
            </a:r>
            <a:r>
              <a:rPr lang="cs-CZ" sz="160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a:solidFill>
                <a:schemeClr val="bg1"/>
              </a:solidFill>
            </a:endParaRPr>
          </a:p>
          <a:p>
            <a:pPr>
              <a:lnSpc>
                <a:spcPct val="150000"/>
              </a:lnSpc>
            </a:pPr>
            <a:r>
              <a:rPr lang="cs-CZ" sz="1600" b="1">
                <a:solidFill>
                  <a:schemeClr val="bg1"/>
                </a:solidFill>
              </a:rPr>
              <a:t>Sociální bydlení</a:t>
            </a:r>
          </a:p>
          <a:p>
            <a:pPr lvl="0" algn="just"/>
            <a:r>
              <a:rPr lang="cs-CZ" sz="1600">
                <a:solidFill>
                  <a:schemeClr val="bg1"/>
                </a:solidFill>
              </a:rPr>
              <a:t>	</a:t>
            </a:r>
            <a:r>
              <a:rPr lang="cs-CZ" sz="1600" u="sng">
                <a:solidFill>
                  <a:schemeClr val="bg1"/>
                </a:solidFill>
              </a:rPr>
              <a:t>Příklad:</a:t>
            </a:r>
            <a:r>
              <a:rPr lang="cs-CZ" sz="160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1198730" y="1950404"/>
            <a:ext cx="7626520" cy="4412618"/>
          </a:xfrm>
          <a:prstGeom prst="rect">
            <a:avLst/>
          </a:prstGeom>
          <a:noFill/>
        </p:spPr>
        <p:txBody>
          <a:bodyPr wrap="square" lIns="91440" tIns="45720" rIns="91440" bIns="45720" anchor="t">
            <a:spAutoFit/>
          </a:bodyPr>
          <a:lstStyle/>
          <a:p>
            <a:pPr>
              <a:lnSpc>
                <a:spcPts val="3100"/>
              </a:lnSpc>
            </a:pPr>
            <a:r>
              <a:rPr lang="cs-CZ" b="1">
                <a:solidFill>
                  <a:schemeClr val="bg1"/>
                </a:solidFill>
                <a:cs typeface="Arial" panose="020B0604020202020204"/>
              </a:rPr>
              <a:t>Infrastruktura sociálních služeb</a:t>
            </a:r>
          </a:p>
          <a:p>
            <a:pPr marL="213995" indent="-213995">
              <a:lnSpc>
                <a:spcPts val="3100"/>
              </a:lnSpc>
              <a:buFont typeface="Arial" pitchFamily="34" charset="0"/>
              <a:buChar char="•"/>
            </a:pPr>
            <a:r>
              <a:rPr lang="cs-CZ" sz="1600">
                <a:solidFill>
                  <a:schemeClr val="bg1"/>
                </a:solidFill>
              </a:rPr>
              <a:t>Soulad  projektu s Národní strategií rozvoje sociálních služeb</a:t>
            </a:r>
            <a:endParaRPr lang="cs-CZ">
              <a:solidFill>
                <a:schemeClr val="bg1"/>
              </a:solidFill>
            </a:endParaRPr>
          </a:p>
          <a:p>
            <a:pPr marL="213995" indent="-213995">
              <a:lnSpc>
                <a:spcPts val="3100"/>
              </a:lnSpc>
              <a:buFont typeface="Arial" pitchFamily="34" charset="0"/>
              <a:buChar char="•"/>
            </a:pPr>
            <a:r>
              <a:rPr lang="cs-CZ" sz="1600">
                <a:solidFill>
                  <a:schemeClr val="bg1"/>
                </a:solidFill>
              </a:rPr>
              <a:t>Soulad projektu se </a:t>
            </a:r>
            <a:r>
              <a:rPr lang="cs-CZ" sz="1600">
                <a:solidFill>
                  <a:schemeClr val="bg1"/>
                </a:solidFill>
                <a:cs typeface="Arial"/>
              </a:rPr>
              <a:t>Strategickým plánem sociálního začleňování nebo Plánem sociálního začleňování nebo s komunitním plánem nebo s Krajským střednědobým plánem rozvoje sociálních služeb</a:t>
            </a:r>
            <a:endParaRPr lang="cs-CZ">
              <a:solidFill>
                <a:schemeClr val="bg1"/>
              </a:solidFill>
              <a:cs typeface="Arial"/>
            </a:endParaRPr>
          </a:p>
          <a:p>
            <a:pPr marL="213995" indent="-213995">
              <a:lnSpc>
                <a:spcPts val="3100"/>
              </a:lnSpc>
              <a:buFont typeface="Arial" pitchFamily="34" charset="0"/>
              <a:buChar char="•"/>
            </a:pPr>
            <a:r>
              <a:rPr lang="cs-CZ" sz="1600">
                <a:solidFill>
                  <a:schemeClr val="bg1"/>
                </a:solidFill>
                <a:cs typeface="Arial"/>
              </a:rPr>
              <a:t>K projektu bylo doloženo souhlasné stanovisko subjektu, který vydal komunitní/krajský střednědobý plán rozvoje sociálních služeb</a:t>
            </a:r>
          </a:p>
          <a:p>
            <a:pPr marL="213995" indent="-213995">
              <a:lnSpc>
                <a:spcPts val="3100"/>
              </a:lnSpc>
              <a:buFont typeface="Arial" pitchFamily="34" charset="0"/>
              <a:buChar char="•"/>
            </a:pPr>
            <a:r>
              <a:rPr lang="cs-CZ" sz="1600">
                <a:solidFill>
                  <a:schemeClr val="bg1"/>
                </a:solidFill>
                <a:cs typeface="Arial"/>
              </a:rPr>
              <a:t>Projekt má vazbu na schválený strategický dokument obce zpracovaný dle metodiky KPSVL+</a:t>
            </a:r>
          </a:p>
          <a:p>
            <a:pPr>
              <a:lnSpc>
                <a:spcPts val="3100"/>
              </a:lnSpc>
            </a:pPr>
            <a:r>
              <a:rPr lang="cs-CZ" sz="1600" i="1">
                <a:solidFill>
                  <a:schemeClr val="bg1"/>
                </a:solidFill>
                <a:cs typeface="Arial"/>
              </a:rPr>
              <a:t>(Zdroj inspirace výzva č. 101 IROP 1)</a:t>
            </a:r>
          </a:p>
          <a:p>
            <a:pPr>
              <a:lnSpc>
                <a:spcPts val="31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03B0D30E-49AD-AC8D-BA3D-399123532D8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966" y="2032087"/>
            <a:ext cx="461963" cy="461963"/>
          </a:xfrm>
          <a:prstGeom prst="rect">
            <a:avLst/>
          </a:prstGeom>
        </p:spPr>
      </p:pic>
    </p:spTree>
    <p:extLst>
      <p:ext uri="{BB962C8B-B14F-4D97-AF65-F5344CB8AC3E}">
        <p14:creationId xmlns:p14="http://schemas.microsoft.com/office/powerpoint/2010/main" val="2985744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22F8ECB-7074-B855-97E8-E05AED8C623C}"/>
              </a:ext>
            </a:extLst>
          </p:cNvPr>
          <p:cNvSpPr>
            <a:spLocks noGrp="1"/>
          </p:cNvSpPr>
          <p:nvPr>
            <p:ph type="sldNum" sz="quarter" idx="12"/>
          </p:nvPr>
        </p:nvSpPr>
        <p:spPr/>
        <p:txBody>
          <a:bodyPr/>
          <a:lstStyle/>
          <a:p>
            <a:endParaRPr lang="en-US">
              <a:cs typeface="Arial"/>
            </a:endParaRPr>
          </a:p>
        </p:txBody>
      </p:sp>
      <p:sp>
        <p:nvSpPr>
          <p:cNvPr id="3" name="TextovéPole 2">
            <a:extLst>
              <a:ext uri="{FF2B5EF4-FFF2-40B4-BE49-F238E27FC236}">
                <a16:creationId xmlns:a16="http://schemas.microsoft.com/office/drawing/2014/main" id="{010ACE96-DE7E-70EE-D377-978E1137A4ED}"/>
              </a:ext>
            </a:extLst>
          </p:cNvPr>
          <p:cNvSpPr txBox="1"/>
          <p:nvPr/>
        </p:nvSpPr>
        <p:spPr>
          <a:xfrm>
            <a:off x="1033051" y="1855695"/>
            <a:ext cx="7307288"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Deinstitucionalizace sociálních služeb</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Soulad s Národní strategií rozvoje sociálních služeb 2016 – 2025</a:t>
            </a:r>
          </a:p>
          <a:p>
            <a:pPr marL="285750" indent="-285750">
              <a:lnSpc>
                <a:spcPct val="150000"/>
              </a:lnSpc>
              <a:buFont typeface="Arial"/>
              <a:buChar char="•"/>
            </a:pPr>
            <a:r>
              <a:rPr lang="cs-CZ" sz="1600">
                <a:solidFill>
                  <a:schemeClr val="bg1"/>
                </a:solidFill>
                <a:cs typeface="Arial"/>
              </a:rPr>
              <a:t>Soulad s komunitním plánem nebo s krajským střednědobým plánem rozvoje sociálních služeb</a:t>
            </a:r>
          </a:p>
          <a:p>
            <a:pPr marL="285750" indent="-285750">
              <a:lnSpc>
                <a:spcPct val="150000"/>
              </a:lnSpc>
              <a:buFont typeface="Arial"/>
              <a:buChar char="•"/>
            </a:pPr>
            <a:r>
              <a:rPr lang="cs-CZ" sz="1600">
                <a:solidFill>
                  <a:schemeClr val="bg1"/>
                </a:solidFill>
                <a:ea typeface="+mn-lt"/>
                <a:cs typeface="+mn-lt"/>
              </a:rPr>
              <a:t>K projektu bylo doloženo souhlasné stanovisko subjektu, který vydal komunitní/krajský střednědobý plán rozvoje sociálních služeb</a:t>
            </a:r>
          </a:p>
          <a:p>
            <a:pPr marL="285750" indent="-285750">
              <a:lnSpc>
                <a:spcPct val="150000"/>
              </a:lnSpc>
              <a:buFont typeface="Arial"/>
              <a:buChar char="•"/>
            </a:pPr>
            <a:r>
              <a:rPr lang="cs-CZ" sz="1600">
                <a:solidFill>
                  <a:schemeClr val="bg1"/>
                </a:solidFill>
                <a:cs typeface="Arial"/>
              </a:rPr>
              <a:t>Deinstitucionalizace má schválený transformační plán</a:t>
            </a:r>
          </a:p>
          <a:p>
            <a:pPr marL="285750" indent="-285750">
              <a:lnSpc>
                <a:spcPct val="150000"/>
              </a:lnSpc>
              <a:buFont typeface="Arial"/>
              <a:buChar char="•"/>
            </a:pPr>
            <a:r>
              <a:rPr lang="cs-CZ" sz="1600">
                <a:solidFill>
                  <a:schemeClr val="bg1"/>
                </a:solidFill>
                <a:cs typeface="Arial"/>
              </a:rPr>
              <a:t>Soulad s Regionálním akčním plánem</a:t>
            </a:r>
          </a:p>
          <a:p>
            <a:pPr marL="285750" indent="-285750">
              <a:lnSpc>
                <a:spcPct val="150000"/>
              </a:lnSpc>
              <a:buFont typeface="Arial"/>
              <a:buChar char="•"/>
            </a:pPr>
            <a:r>
              <a:rPr lang="cs-CZ" sz="1600">
                <a:solidFill>
                  <a:schemeClr val="bg1"/>
                </a:solidFill>
                <a:cs typeface="Arial"/>
              </a:rPr>
              <a:t>Projekt má souhlasné stanovisko MPSV</a:t>
            </a:r>
          </a:p>
          <a:p>
            <a:pPr>
              <a:lnSpc>
                <a:spcPct val="150000"/>
              </a:lnSpc>
            </a:pPr>
            <a:r>
              <a:rPr lang="cs-CZ" sz="1600" i="1">
                <a:solidFill>
                  <a:schemeClr val="bg1"/>
                </a:solidFill>
                <a:cs typeface="Arial"/>
              </a:rPr>
              <a:t>(Zdroj inspirace výzva č. 77 z IROP 1)</a:t>
            </a:r>
          </a:p>
          <a:p>
            <a:pPr>
              <a:lnSpc>
                <a:spcPct val="150000"/>
              </a:lnSpc>
            </a:pPr>
            <a:endParaRPr lang="cs-CZ" sz="1600">
              <a:solidFill>
                <a:schemeClr val="bg1"/>
              </a:solidFill>
              <a:cs typeface="Arial"/>
            </a:endParaRP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sp>
        <p:nvSpPr>
          <p:cNvPr id="5" name="TextovéPole 4">
            <a:extLst>
              <a:ext uri="{FF2B5EF4-FFF2-40B4-BE49-F238E27FC236}">
                <a16:creationId xmlns:a16="http://schemas.microsoft.com/office/drawing/2014/main" id="{5B7CE157-F818-CA09-1B2F-C8D89D87FD2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pic>
        <p:nvPicPr>
          <p:cNvPr id="7" name="Grafický objekt 6" descr="Připojení">
            <a:extLst>
              <a:ext uri="{FF2B5EF4-FFF2-40B4-BE49-F238E27FC236}">
                <a16:creationId xmlns:a16="http://schemas.microsoft.com/office/drawing/2014/main" id="{860631A5-678E-3125-684F-8AA769F137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623" y="1788488"/>
            <a:ext cx="461963" cy="461963"/>
          </a:xfrm>
          <a:prstGeom prst="rect">
            <a:avLst/>
          </a:prstGeom>
        </p:spPr>
      </p:pic>
    </p:spTree>
    <p:extLst>
      <p:ext uri="{BB962C8B-B14F-4D97-AF65-F5344CB8AC3E}">
        <p14:creationId xmlns:p14="http://schemas.microsoft.com/office/powerpoint/2010/main" val="2607761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Sociální bydlení</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Souhlas obce s realizací projektu sociálního bydlení osvědčující také budoucí spolupráci obce se žadatelem</a:t>
            </a:r>
          </a:p>
          <a:p>
            <a:pPr marL="285750" indent="-285750">
              <a:lnSpc>
                <a:spcPct val="150000"/>
              </a:lnSpc>
              <a:buFont typeface="Arial"/>
              <a:buChar char="•"/>
            </a:pPr>
            <a:r>
              <a:rPr lang="cs-CZ" sz="1600">
                <a:solidFill>
                  <a:schemeClr val="bg1"/>
                </a:solidFill>
                <a:cs typeface="Arial"/>
              </a:rPr>
              <a:t>Projekt splňuje parametry SB v IROP:</a:t>
            </a:r>
          </a:p>
          <a:p>
            <a:pPr>
              <a:lnSpc>
                <a:spcPct val="150000"/>
              </a:lnSpc>
            </a:pPr>
            <a:r>
              <a:rPr lang="cs-CZ" sz="1600">
                <a:solidFill>
                  <a:schemeClr val="bg1"/>
                </a:solidFill>
                <a:cs typeface="Arial"/>
              </a:rPr>
              <a:t>- stavebně technické parametry dané stavebními předpisy</a:t>
            </a:r>
          </a:p>
          <a:p>
            <a:pPr>
              <a:lnSpc>
                <a:spcPct val="150000"/>
              </a:lnSpc>
            </a:pPr>
            <a:r>
              <a:rPr lang="cs-CZ" sz="1600">
                <a:solidFill>
                  <a:schemeClr val="bg1"/>
                </a:solidFill>
                <a:cs typeface="Arial"/>
              </a:rPr>
              <a:t>- umístění v lokalitě s dostupným občanským vybavením, s dostupností veřejné dopravy</a:t>
            </a:r>
          </a:p>
          <a:p>
            <a:pPr>
              <a:lnSpc>
                <a:spcPct val="150000"/>
              </a:lnSpc>
            </a:pPr>
            <a:r>
              <a:rPr lang="cs-CZ" sz="1600">
                <a:solidFill>
                  <a:schemeClr val="bg1"/>
                </a:solidFill>
                <a:cs typeface="Arial"/>
              </a:rPr>
              <a:t>- určeno osobám v bytové nouzi dle typologie ETHOS</a:t>
            </a:r>
          </a:p>
          <a:p>
            <a:pPr>
              <a:lnSpc>
                <a:spcPct val="150000"/>
              </a:lnSpc>
            </a:pPr>
            <a:r>
              <a:rPr lang="cs-CZ" sz="1600">
                <a:solidFill>
                  <a:schemeClr val="bg1"/>
                </a:solidFill>
                <a:cs typeface="Arial"/>
              </a:rPr>
              <a:t>- pořizovací náklady nesmí přesáhnout limit stanovený ve výzvě</a:t>
            </a:r>
          </a:p>
          <a:p>
            <a:pPr>
              <a:lnSpc>
                <a:spcPct val="150000"/>
              </a:lnSpc>
            </a:pPr>
            <a:r>
              <a:rPr lang="cs-CZ" sz="1600" i="1">
                <a:solidFill>
                  <a:schemeClr val="bg1"/>
                </a:solidFill>
                <a:cs typeface="Arial"/>
              </a:rPr>
              <a:t>(Zdroj inspirace výzva č. 79 IROP 1)</a:t>
            </a: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760" y="1797512"/>
            <a:ext cx="395119" cy="395119"/>
          </a:xfrm>
          <a:prstGeom prst="rect">
            <a:avLst/>
          </a:prstGeom>
        </p:spPr>
      </p:pic>
    </p:spTree>
    <p:extLst>
      <p:ext uri="{BB962C8B-B14F-4D97-AF65-F5344CB8AC3E}">
        <p14:creationId xmlns:p14="http://schemas.microsoft.com/office/powerpoint/2010/main" val="3279778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866476" y="2366055"/>
            <a:ext cx="8012179" cy="3519425"/>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IROP II bude možné u SB uzavřít nájemní smlouvu i s osobou 65 +</a:t>
            </a: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ts val="2200"/>
              </a:lnSpc>
              <a:buFont typeface="Arial" pitchFamily="34" charset="0"/>
              <a:buChar char="•"/>
            </a:pPr>
            <a:r>
              <a:rPr lang="cs-CZ" sz="1600">
                <a:solidFill>
                  <a:schemeClr val="bg1"/>
                </a:solidFill>
                <a:cs typeface="Arial"/>
              </a:rPr>
              <a:t>U projektu sociálního bydlení 20-letá udržitelnost </a:t>
            </a: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Domů">
            <a:extLst>
              <a:ext uri="{FF2B5EF4-FFF2-40B4-BE49-F238E27FC236}">
                <a16:creationId xmlns:a16="http://schemas.microsoft.com/office/drawing/2014/main" id="{B23FF233-1221-FCBD-B114-ABCBD1880A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2367532"/>
            <a:ext cx="395119" cy="395119"/>
          </a:xfrm>
          <a:prstGeom prst="rect">
            <a:avLst/>
          </a:prstGeom>
        </p:spPr>
      </p:pic>
      <p:pic>
        <p:nvPicPr>
          <p:cNvPr id="3" name="Grafický objekt 2" descr="Domů">
            <a:extLst>
              <a:ext uri="{FF2B5EF4-FFF2-40B4-BE49-F238E27FC236}">
                <a16:creationId xmlns:a16="http://schemas.microsoft.com/office/drawing/2014/main" id="{A401FCBC-6EC8-08F6-9910-1CE1C724D4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3372107"/>
            <a:ext cx="395119" cy="395119"/>
          </a:xfrm>
          <a:prstGeom prst="rect">
            <a:avLst/>
          </a:prstGeom>
        </p:spPr>
      </p:pic>
      <p:pic>
        <p:nvPicPr>
          <p:cNvPr id="7" name="Grafický objekt 6" descr="Auto">
            <a:extLst>
              <a:ext uri="{FF2B5EF4-FFF2-40B4-BE49-F238E27FC236}">
                <a16:creationId xmlns:a16="http://schemas.microsoft.com/office/drawing/2014/main" id="{F0E5AE23-C347-BF31-5108-9E12ACA079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872" y="4560715"/>
            <a:ext cx="461963" cy="461963"/>
          </a:xfrm>
          <a:prstGeom prst="rect">
            <a:avLst/>
          </a:prstGeom>
        </p:spPr>
      </p:pic>
      <p:pic>
        <p:nvPicPr>
          <p:cNvPr id="9" name="Grafický objekt 8" descr="Domů">
            <a:extLst>
              <a:ext uri="{FF2B5EF4-FFF2-40B4-BE49-F238E27FC236}">
                <a16:creationId xmlns:a16="http://schemas.microsoft.com/office/drawing/2014/main" id="{5C4DB8A2-CA9C-ABA4-A1E4-6339DB1103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6" y="4004909"/>
            <a:ext cx="395119" cy="395119"/>
          </a:xfrm>
          <a:prstGeom prst="rect">
            <a:avLst/>
          </a:prstGeom>
        </p:spPr>
      </p:pic>
    </p:spTree>
    <p:extLst>
      <p:ext uri="{BB962C8B-B14F-4D97-AF65-F5344CB8AC3E}">
        <p14:creationId xmlns:p14="http://schemas.microsoft.com/office/powerpoint/2010/main" val="130831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lIns="91440" tIns="45720" rIns="91440" bIns="45720" rtlCol="0" anchor="t">
            <a:spAutoFit/>
          </a:bodyPr>
          <a:lstStyle/>
          <a:p>
            <a:pPr algn="ctr" defTabSz="914400">
              <a:buClr>
                <a:srgbClr val="000000"/>
              </a:buClr>
            </a:pPr>
            <a:r>
              <a:rPr lang="cs-CZ" sz="3200" b="1" i="0">
                <a:solidFill>
                  <a:schemeClr val="bg1"/>
                </a:solidFill>
                <a:effectLst/>
                <a:latin typeface="Arial"/>
                <a:cs typeface="Arial"/>
              </a:rPr>
              <a:t>Územní odbor IROP pro </a:t>
            </a:r>
            <a:r>
              <a:rPr lang="cs-CZ" sz="3200" b="1">
                <a:solidFill>
                  <a:schemeClr val="bg1"/>
                </a:solidFill>
                <a:latin typeface="Arial"/>
                <a:cs typeface="Arial"/>
              </a:rPr>
              <a:t>Středočeský </a:t>
            </a:r>
            <a:r>
              <a:rPr lang="cs-CZ" sz="3200" b="1" i="0">
                <a:solidFill>
                  <a:schemeClr val="bg1"/>
                </a:solidFill>
                <a:effectLst/>
                <a:latin typeface="Arial"/>
                <a:cs typeface="Arial"/>
              </a:rPr>
              <a:t>kraj</a:t>
            </a:r>
            <a:endParaRPr lang="cs-CZ" sz="3200" b="1" kern="0">
              <a:solidFill>
                <a:schemeClr val="bg1"/>
              </a:solidFill>
              <a:latin typeface="Arial"/>
              <a:cs typeface="Arial"/>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55786" y="1314268"/>
            <a:ext cx="8012179" cy="646331"/>
          </a:xfrm>
          <a:prstGeom prst="rect">
            <a:avLst/>
          </a:prstGeom>
          <a:noFill/>
        </p:spPr>
        <p:txBody>
          <a:bodyPr wrap="square">
            <a:spAutoFit/>
          </a:bodyPr>
          <a:lstStyle/>
          <a:p>
            <a:pPr marL="342900" indent="-342900">
              <a:buFont typeface="Wingdings" panose="05000000000000000000" pitchFamily="2" charset="2"/>
              <a:buChar char="Ø"/>
            </a:pPr>
            <a:r>
              <a:rPr lang="cs-CZ" b="1">
                <a:solidFill>
                  <a:schemeClr val="bg1"/>
                </a:solidFill>
              </a:rPr>
              <a:t>Adresa</a:t>
            </a:r>
            <a:r>
              <a:rPr lang="cs-CZ">
                <a:solidFill>
                  <a:schemeClr val="bg1"/>
                </a:solidFill>
              </a:rPr>
              <a:t>: </a:t>
            </a:r>
            <a:r>
              <a:rPr lang="cs-CZ" sz="1800">
                <a:solidFill>
                  <a:schemeClr val="bg1"/>
                </a:solidFill>
              </a:rPr>
              <a:t>U Nákladového nádraží 3144/4, 130 00 Praha 3 - Strašnice </a:t>
            </a:r>
            <a:r>
              <a:rPr lang="cs-CZ" b="1">
                <a:solidFill>
                  <a:schemeClr val="bg1"/>
                </a:solidFill>
              </a:rPr>
              <a:t>Kontaktní osoby:</a:t>
            </a:r>
            <a:endParaRPr lang="cs-CZ" i="1">
              <a:solidFill>
                <a:schemeClr val="bg1"/>
              </a:solidFill>
              <a:latin typeface="Arial" panose="020B0604020202020204" pitchFamily="34" charset="0"/>
              <a:cs typeface="Arial" panose="020B0604020202020204" pitchFamily="34" charset="0"/>
            </a:endParaRPr>
          </a:p>
        </p:txBody>
      </p:sp>
      <p:pic>
        <p:nvPicPr>
          <p:cNvPr id="2" name="Obrázek 1">
            <a:extLst>
              <a:ext uri="{FF2B5EF4-FFF2-40B4-BE49-F238E27FC236}">
                <a16:creationId xmlns:a16="http://schemas.microsoft.com/office/drawing/2014/main" id="{DA0DF3CF-A25E-41F7-AFA6-84D11E5C015C}"/>
              </a:ext>
            </a:extLst>
          </p:cNvPr>
          <p:cNvPicPr>
            <a:picLocks noChangeAspect="1"/>
          </p:cNvPicPr>
          <p:nvPr/>
        </p:nvPicPr>
        <p:blipFill>
          <a:blip r:embed="rId2"/>
          <a:stretch>
            <a:fillRect/>
          </a:stretch>
        </p:blipFill>
        <p:spPr>
          <a:xfrm>
            <a:off x="170138" y="2128917"/>
            <a:ext cx="5840474" cy="2145978"/>
          </a:xfrm>
          <a:prstGeom prst="rect">
            <a:avLst/>
          </a:prstGeom>
        </p:spPr>
      </p:pic>
      <p:pic>
        <p:nvPicPr>
          <p:cNvPr id="3" name="Obrázek 2">
            <a:extLst>
              <a:ext uri="{FF2B5EF4-FFF2-40B4-BE49-F238E27FC236}">
                <a16:creationId xmlns:a16="http://schemas.microsoft.com/office/drawing/2014/main" id="{CA651BD0-7416-41A2-8AC5-92DF3105576E}"/>
              </a:ext>
            </a:extLst>
          </p:cNvPr>
          <p:cNvPicPr>
            <a:picLocks noChangeAspect="1"/>
          </p:cNvPicPr>
          <p:nvPr/>
        </p:nvPicPr>
        <p:blipFill>
          <a:blip r:embed="rId3"/>
          <a:stretch>
            <a:fillRect/>
          </a:stretch>
        </p:blipFill>
        <p:spPr>
          <a:xfrm>
            <a:off x="188427" y="4437116"/>
            <a:ext cx="2901948" cy="1530229"/>
          </a:xfrm>
          <a:prstGeom prst="rect">
            <a:avLst/>
          </a:prstGeom>
        </p:spPr>
      </p:pic>
      <p:pic>
        <p:nvPicPr>
          <p:cNvPr id="11" name="Obrázek 10">
            <a:extLst>
              <a:ext uri="{FF2B5EF4-FFF2-40B4-BE49-F238E27FC236}">
                <a16:creationId xmlns:a16="http://schemas.microsoft.com/office/drawing/2014/main" id="{49A41EE0-C47C-4841-A102-C5BB1DE754D3}"/>
              </a:ext>
            </a:extLst>
          </p:cNvPr>
          <p:cNvPicPr>
            <a:picLocks noChangeAspect="1"/>
          </p:cNvPicPr>
          <p:nvPr/>
        </p:nvPicPr>
        <p:blipFill>
          <a:blip r:embed="rId4"/>
          <a:stretch>
            <a:fillRect/>
          </a:stretch>
        </p:blipFill>
        <p:spPr>
          <a:xfrm>
            <a:off x="3149510" y="4437116"/>
            <a:ext cx="2834886" cy="1524132"/>
          </a:xfrm>
          <a:prstGeom prst="rect">
            <a:avLst/>
          </a:prstGeom>
        </p:spPr>
      </p:pic>
      <p:pic>
        <p:nvPicPr>
          <p:cNvPr id="12" name="Obrázek 11">
            <a:extLst>
              <a:ext uri="{FF2B5EF4-FFF2-40B4-BE49-F238E27FC236}">
                <a16:creationId xmlns:a16="http://schemas.microsoft.com/office/drawing/2014/main" id="{44996E1A-1160-4217-926E-81DB93B08BCF}"/>
              </a:ext>
            </a:extLst>
          </p:cNvPr>
          <p:cNvPicPr>
            <a:picLocks noChangeAspect="1"/>
          </p:cNvPicPr>
          <p:nvPr/>
        </p:nvPicPr>
        <p:blipFill>
          <a:blip r:embed="rId5"/>
          <a:stretch>
            <a:fillRect/>
          </a:stretch>
        </p:blipFill>
        <p:spPr>
          <a:xfrm>
            <a:off x="6069747" y="3195746"/>
            <a:ext cx="2737341" cy="1871634"/>
          </a:xfrm>
          <a:prstGeom prst="rect">
            <a:avLst/>
          </a:prstGeom>
        </p:spPr>
      </p:pic>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2106707"/>
            <a:ext cx="8012179" cy="4365811"/>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Sociálně zdravotní služby nelze podpořit v SC 4.2 (jedná se o rozdílné SC, ale je možné rozdělit do dvou projektů)</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případě pobytových služeb péče spojených se zázemím pro ambulantní či terénní služby je zatím dohoda, že by se vše platilo z NPO.</a:t>
            </a:r>
          </a:p>
          <a:p>
            <a:pPr>
              <a:lnSpc>
                <a:spcPts val="2200"/>
              </a:lnSpc>
            </a:pPr>
            <a:endParaRPr lang="cs-CZ" sz="1600">
              <a:solidFill>
                <a:schemeClr val="bg1"/>
              </a:solidFill>
              <a:cs typeface="Arial" panose="020B0604020202020204"/>
            </a:endParaRPr>
          </a:p>
          <a:p>
            <a:pPr marL="213995" indent="-213995">
              <a:lnSpc>
                <a:spcPts val="2200"/>
              </a:lnSpc>
              <a:buFont typeface="Arial" pitchFamily="34" charset="0"/>
              <a:buChar char="•"/>
            </a:pPr>
            <a:r>
              <a:rPr lang="cs-CZ" sz="1600">
                <a:solidFill>
                  <a:schemeClr val="bg1"/>
                </a:solidFill>
              </a:rPr>
              <a:t>Deinstitucionalizace (DI) – EK podmiňuje schválením Akčního plánu DI Vládou ČR – bude cca červen až září, pak mohou být vyhlášeny výzvy v IROP na DI</a:t>
            </a:r>
            <a:endParaRPr lang="cs-CZ" sz="1600">
              <a:solidFill>
                <a:schemeClr val="bg1"/>
              </a:solidFill>
              <a:cs typeface="Aria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Rozdělení alokace na služby a DI – pro DI je částka v KČ zafixovaná v RAP, zbývající alokace na služby se přepočítává podle aktuálního kurzu</a:t>
            </a:r>
            <a:endParaRPr lang="cs-CZ" sz="1600">
              <a:solidFill>
                <a:schemeClr val="bg1"/>
              </a:solidFill>
              <a:cs typeface="Arial"/>
            </a:endParaRPr>
          </a:p>
          <a:p>
            <a:pPr>
              <a:lnSpc>
                <a:spcPts val="2200"/>
              </a:lnSpc>
            </a:pPr>
            <a:endParaRPr lang="cs-CZ" sz="1600">
              <a:solidFill>
                <a:schemeClr val="bg1"/>
              </a:solidFill>
              <a:cs typeface="Arial"/>
            </a:endParaRPr>
          </a:p>
          <a:p>
            <a:pPr marL="285750" indent="-285750">
              <a:lnSpc>
                <a:spcPts val="2200"/>
              </a:lnSpc>
              <a:buFont typeface="Arial"/>
              <a:buChar char="•"/>
            </a:pP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8439BC1F-0D2C-0856-F5F9-17D6F2148B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1" y="2159696"/>
            <a:ext cx="461963" cy="461963"/>
          </a:xfrm>
          <a:prstGeom prst="rect">
            <a:avLst/>
          </a:prstGeom>
        </p:spPr>
      </p:pic>
      <p:pic>
        <p:nvPicPr>
          <p:cNvPr id="3" name="Grafický objekt 2" descr="Připojení">
            <a:extLst>
              <a:ext uri="{FF2B5EF4-FFF2-40B4-BE49-F238E27FC236}">
                <a16:creationId xmlns:a16="http://schemas.microsoft.com/office/drawing/2014/main" id="{5B3C2858-93C0-0997-6DF3-FF0F15D77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075" y="3844451"/>
            <a:ext cx="461963" cy="461963"/>
          </a:xfrm>
          <a:prstGeom prst="rect">
            <a:avLst/>
          </a:prstGeom>
        </p:spPr>
      </p:pic>
      <p:pic>
        <p:nvPicPr>
          <p:cNvPr id="9" name="Grafický objekt 8" descr="Auto">
            <a:extLst>
              <a:ext uri="{FF2B5EF4-FFF2-40B4-BE49-F238E27FC236}">
                <a16:creationId xmlns:a16="http://schemas.microsoft.com/office/drawing/2014/main" id="{B0E10711-063F-674E-0933-777504D6F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0" y="2892941"/>
            <a:ext cx="461963" cy="461963"/>
          </a:xfrm>
          <a:prstGeom prst="rect">
            <a:avLst/>
          </a:prstGeom>
        </p:spPr>
      </p:pic>
      <p:pic>
        <p:nvPicPr>
          <p:cNvPr id="10" name="Grafický objekt 9" descr="Připojení">
            <a:extLst>
              <a:ext uri="{FF2B5EF4-FFF2-40B4-BE49-F238E27FC236}">
                <a16:creationId xmlns:a16="http://schemas.microsoft.com/office/drawing/2014/main" id="{C57EC007-D0EC-E054-B024-6634D66452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452" y="4606450"/>
            <a:ext cx="461963" cy="461963"/>
          </a:xfrm>
          <a:prstGeom prst="rect">
            <a:avLst/>
          </a:prstGeom>
        </p:spPr>
      </p:pic>
    </p:spTree>
    <p:extLst>
      <p:ext uri="{BB962C8B-B14F-4D97-AF65-F5344CB8AC3E}">
        <p14:creationId xmlns:p14="http://schemas.microsoft.com/office/powerpoint/2010/main" val="38723481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1D65F6D-2DD8-4EA7-9D9F-6B6F92A7D2D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254E5F9D-74CB-B40F-5155-46A81A1CA2CF}"/>
              </a:ext>
            </a:extLst>
          </p:cNvPr>
          <p:cNvSpPr txBox="1"/>
          <p:nvPr/>
        </p:nvSpPr>
        <p:spPr>
          <a:xfrm>
            <a:off x="629175" y="2106707"/>
            <a:ext cx="8012179" cy="3688702"/>
          </a:xfrm>
          <a:prstGeom prst="rect">
            <a:avLst/>
          </a:prstGeom>
          <a:noFill/>
        </p:spPr>
        <p:txBody>
          <a:bodyPr wrap="square" lIns="91440" tIns="45720" rIns="91440" bIns="45720" anchor="t">
            <a:spAutoFit/>
          </a:bodyPr>
          <a:lstStyle/>
          <a:p>
            <a:pPr marL="285750" indent="-285750">
              <a:buFont typeface="Arial"/>
              <a:buChar char="•"/>
            </a:pPr>
            <a:r>
              <a:rPr lang="cs-CZ" sz="1600">
                <a:solidFill>
                  <a:schemeClr val="bg1"/>
                </a:solidFill>
                <a:ea typeface="+mn-lt"/>
                <a:cs typeface="+mn-lt"/>
              </a:rPr>
              <a:t>Nově mohou žádat do SB i kraje</a:t>
            </a:r>
            <a:endParaRPr lang="cs-CZ">
              <a:solidFill>
                <a:schemeClr val="bg1"/>
              </a:solidFill>
              <a:cs typeface="Arial" panose="020B0604020202020204"/>
            </a:endParaRP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Bude způsobilé i pořízení nezbytně nutného nábytku do SB</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Není možné podpořit projekt, jehož realizací by se stávající nájemci stali podporovanou cílovou skupinou</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Předmětem jednání je případné snížení minimálního počtu sociálních bytů v bytovém domě (nyní 12 bytů a podíl 20 %)</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V případě, že nájemce bude pobírat hmotnou nouzi, nebude nutné dokládat příjmy</a:t>
            </a:r>
          </a:p>
          <a:p>
            <a:pPr marL="285750" indent="-285750">
              <a:lnSpc>
                <a:spcPts val="2200"/>
              </a:lnSpc>
              <a:buFont typeface="Arial"/>
              <a:buChar char="•"/>
            </a:pPr>
            <a:endParaRPr lang="cs-CZ" sz="1600">
              <a:solidFill>
                <a:schemeClr val="bg1"/>
              </a:solidFill>
              <a:cs typeface="Arial" panose="020B0604020202020204"/>
            </a:endParaRPr>
          </a:p>
          <a:p>
            <a:pPr marL="285750" indent="-285750">
              <a:lnSpc>
                <a:spcPts val="2200"/>
              </a:lnSpc>
              <a:buFont typeface="Arial"/>
              <a:buChar char="•"/>
            </a:pPr>
            <a:endParaRPr lang="cs-CZ" sz="1600">
              <a:solidFill>
                <a:schemeClr val="bg1"/>
              </a:solidFill>
              <a:cs typeface="Arial" panose="020B0604020202020204"/>
            </a:endParaRPr>
          </a:p>
          <a:p>
            <a:pPr marL="213995" indent="-213995">
              <a:lnSpc>
                <a:spcPct val="150000"/>
              </a:lnSpc>
            </a:pPr>
            <a:endParaRPr lang="cs-CZ" sz="1600">
              <a:solidFill>
                <a:schemeClr val="bg1"/>
              </a:solidFill>
              <a:cs typeface="Arial" panose="020B0604020202020204"/>
            </a:endParaRPr>
          </a:p>
        </p:txBody>
      </p:sp>
      <p:pic>
        <p:nvPicPr>
          <p:cNvPr id="8" name="Grafický objekt 7" descr="Domů">
            <a:extLst>
              <a:ext uri="{FF2B5EF4-FFF2-40B4-BE49-F238E27FC236}">
                <a16:creationId xmlns:a16="http://schemas.microsoft.com/office/drawing/2014/main" id="{76428CA2-FA2B-A118-8801-94A94C16EB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1998795"/>
            <a:ext cx="395119" cy="395119"/>
          </a:xfrm>
          <a:prstGeom prst="rect">
            <a:avLst/>
          </a:prstGeom>
        </p:spPr>
      </p:pic>
      <p:pic>
        <p:nvPicPr>
          <p:cNvPr id="9" name="Grafický objekt 8" descr="Domů">
            <a:extLst>
              <a:ext uri="{FF2B5EF4-FFF2-40B4-BE49-F238E27FC236}">
                <a16:creationId xmlns:a16="http://schemas.microsoft.com/office/drawing/2014/main" id="{D091829D-8DC4-9802-2708-02B4516765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099" y="2530757"/>
            <a:ext cx="395119" cy="395119"/>
          </a:xfrm>
          <a:prstGeom prst="rect">
            <a:avLst/>
          </a:prstGeom>
        </p:spPr>
      </p:pic>
      <p:pic>
        <p:nvPicPr>
          <p:cNvPr id="10" name="Grafický objekt 9" descr="Domů">
            <a:extLst>
              <a:ext uri="{FF2B5EF4-FFF2-40B4-BE49-F238E27FC236}">
                <a16:creationId xmlns:a16="http://schemas.microsoft.com/office/drawing/2014/main" id="{0FBE49E6-973A-2B0E-4E99-21A43102CD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5" y="3077097"/>
            <a:ext cx="395119" cy="395119"/>
          </a:xfrm>
          <a:prstGeom prst="rect">
            <a:avLst/>
          </a:prstGeom>
        </p:spPr>
      </p:pic>
      <p:pic>
        <p:nvPicPr>
          <p:cNvPr id="11" name="Grafický objekt 10" descr="Domů">
            <a:extLst>
              <a:ext uri="{FF2B5EF4-FFF2-40B4-BE49-F238E27FC236}">
                <a16:creationId xmlns:a16="http://schemas.microsoft.com/office/drawing/2014/main" id="{8521FE00-5D25-0367-2F31-38B070ED31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4" y="3752832"/>
            <a:ext cx="395119" cy="395119"/>
          </a:xfrm>
          <a:prstGeom prst="rect">
            <a:avLst/>
          </a:prstGeom>
        </p:spPr>
      </p:pic>
      <p:pic>
        <p:nvPicPr>
          <p:cNvPr id="12" name="Grafický objekt 11" descr="Domů">
            <a:extLst>
              <a:ext uri="{FF2B5EF4-FFF2-40B4-BE49-F238E27FC236}">
                <a16:creationId xmlns:a16="http://schemas.microsoft.com/office/drawing/2014/main" id="{316AC9C4-C65D-1ED4-20E7-5DE7A1C22B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4414191"/>
            <a:ext cx="395119" cy="395119"/>
          </a:xfrm>
          <a:prstGeom prst="rect">
            <a:avLst/>
          </a:prstGeom>
        </p:spPr>
      </p:pic>
    </p:spTree>
    <p:extLst>
      <p:ext uri="{BB962C8B-B14F-4D97-AF65-F5344CB8AC3E}">
        <p14:creationId xmlns:p14="http://schemas.microsoft.com/office/powerpoint/2010/main" val="3117262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a:solidFill>
                  <a:schemeClr val="bg1"/>
                </a:solidFill>
              </a:rPr>
              <a:t>Primární péče – vznik a modernizace urgentních příjmů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Výstavba krajského urgentního příjmu poskytujícího urgentní a 	intenzivní péči v jednom celku </a:t>
            </a:r>
          </a:p>
          <a:p>
            <a:pPr marL="0" indent="0">
              <a:lnSpc>
                <a:spcPct val="150000"/>
              </a:lnSpc>
              <a:buNone/>
            </a:pPr>
            <a:endParaRPr lang="cs-CZ" sz="1800" b="1">
              <a:solidFill>
                <a:schemeClr val="bg1"/>
              </a:solidFill>
            </a:endParaRPr>
          </a:p>
          <a:p>
            <a:pPr marL="0" indent="0">
              <a:lnSpc>
                <a:spcPct val="150000"/>
              </a:lnSpc>
              <a:buNone/>
            </a:pPr>
            <a:r>
              <a:rPr lang="cs-CZ" sz="1800" b="1">
                <a:solidFill>
                  <a:schemeClr val="bg1"/>
                </a:solidFill>
              </a:rPr>
              <a:t>Integrovaná péče, integrace zdravotních a sociálních služeb</a:t>
            </a:r>
          </a:p>
          <a:p>
            <a:pPr marL="457200" lvl="1" indent="0">
              <a:lnSpc>
                <a:spcPct val="150000"/>
              </a:lnSpc>
              <a:buNone/>
            </a:pPr>
            <a:r>
              <a:rPr lang="cs-CZ" sz="1600" b="1">
                <a:solidFill>
                  <a:schemeClr val="bg1"/>
                </a:solidFill>
              </a:rPr>
              <a:t>deinstitucionalizace psychiatrické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centra duševního zdraví komunitního typu</a:t>
            </a:r>
          </a:p>
          <a:p>
            <a:pPr marL="457200" lvl="1" indent="0">
              <a:lnSpc>
                <a:spcPct val="150000"/>
              </a:lnSpc>
              <a:buNone/>
            </a:pPr>
            <a:r>
              <a:rPr lang="cs-CZ" sz="1600" b="1">
                <a:solidFill>
                  <a:schemeClr val="bg1"/>
                </a:solidFill>
              </a:rPr>
              <a:t>dostupnost následné a dlouhodobé péče vč. paliativní a hospicové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832331"/>
          </a:xfrm>
          <a:prstGeom prst="rect">
            <a:avLst/>
          </a:prstGeom>
          <a:noFill/>
        </p:spPr>
        <p:txBody>
          <a:bodyPr wrap="square" lIns="91440" tIns="45720" rIns="91440" bIns="45720" anchor="t">
            <a:spAutoFit/>
          </a:bodyPr>
          <a:lstStyle/>
          <a:p>
            <a:pPr marL="0" indent="0">
              <a:lnSpc>
                <a:spcPct val="150000"/>
              </a:lnSpc>
              <a:buNone/>
            </a:pPr>
            <a:r>
              <a:rPr lang="cs-CZ" sz="1800">
                <a:solidFill>
                  <a:schemeClr val="bg1"/>
                </a:solidFill>
              </a:rPr>
              <a:t>	</a:t>
            </a:r>
            <a:r>
              <a:rPr lang="cs-CZ" sz="1600" b="1">
                <a:solidFill>
                  <a:schemeClr val="bg1"/>
                </a:solidFill>
              </a:rPr>
              <a:t>dostupnost integrované onkologické péče, perinatologické a 	gerontologické péče ve všeobecných nemocnicích</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Přístrojové vybavení (sonografické přístroje, polohovací lůžka, 	ventilátory, 	rehabilitační pomůcky apod.)</a:t>
            </a:r>
            <a:endParaRPr lang="cs-CZ" sz="1600">
              <a:solidFill>
                <a:schemeClr val="bg1"/>
              </a:solidFill>
              <a:cs typeface="Arial"/>
            </a:endParaRPr>
          </a:p>
          <a:p>
            <a:pPr marL="0" indent="0">
              <a:lnSpc>
                <a:spcPct val="150000"/>
              </a:lnSpc>
              <a:buNone/>
            </a:pPr>
            <a:endParaRPr lang="cs-CZ" sz="1600">
              <a:solidFill>
                <a:schemeClr val="bg1"/>
              </a:solidFill>
            </a:endParaRPr>
          </a:p>
          <a:p>
            <a:pPr marL="0" indent="0">
              <a:lnSpc>
                <a:spcPct val="150000"/>
              </a:lnSpc>
              <a:buNone/>
            </a:pPr>
            <a:r>
              <a:rPr lang="cs-CZ" b="1">
                <a:solidFill>
                  <a:schemeClr val="bg1"/>
                </a:solidFill>
              </a:rPr>
              <a:t>Podpora ochrany veřejného zdraví</a:t>
            </a:r>
            <a:endParaRPr lang="cs-CZ" b="1">
              <a:solidFill>
                <a:schemeClr val="bg1"/>
              </a:solidFill>
              <a:cs typeface="Arial"/>
            </a:endParaRPr>
          </a:p>
          <a:p>
            <a:pPr>
              <a:lnSpc>
                <a:spcPct val="150000"/>
              </a:lnSpc>
            </a:pPr>
            <a:r>
              <a:rPr lang="cs-CZ" sz="1600">
                <a:solidFill>
                  <a:schemeClr val="bg1"/>
                </a:solidFill>
              </a:rPr>
              <a:t>	</a:t>
            </a:r>
            <a:r>
              <a:rPr lang="cs-CZ" sz="1600" b="1">
                <a:solidFill>
                  <a:schemeClr val="bg1"/>
                </a:solidFill>
              </a:rPr>
              <a:t>rozvoj kapacit zdravotních ústavů, krajských hygienických stanic a 	klinik infekčních onemocnění, včetně podpory rozvoje odběrových míst 	a laboratoří </a:t>
            </a:r>
            <a:endParaRPr lang="cs-CZ" sz="1600" b="1">
              <a:solidFill>
                <a:schemeClr val="bg1"/>
              </a:solidFill>
              <a:cs typeface="Arial"/>
            </a:endParaRPr>
          </a:p>
          <a:p>
            <a:pPr marL="0" indent="0">
              <a:lnSpc>
                <a:spcPct val="150000"/>
              </a:lnSpc>
              <a:buNone/>
            </a:pPr>
            <a:r>
              <a:rPr lang="cs-CZ" sz="1600" b="1">
                <a:solidFill>
                  <a:schemeClr val="bg1"/>
                </a:solidFill>
              </a:rPr>
              <a:t>	</a:t>
            </a:r>
            <a:r>
              <a:rPr lang="cs-CZ" sz="1600" u="sng">
                <a:solidFill>
                  <a:schemeClr val="bg1"/>
                </a:solidFill>
              </a:rPr>
              <a:t>Příklad:</a:t>
            </a:r>
            <a:r>
              <a:rPr lang="cs-CZ" sz="1600">
                <a:solidFill>
                  <a:schemeClr val="bg1"/>
                </a:solidFill>
              </a:rPr>
              <a:t> Infrastruktura a přístrojové vybavení</a:t>
            </a:r>
            <a:endParaRPr lang="cs-CZ" sz="1600">
              <a:solidFill>
                <a:schemeClr val="bg1"/>
              </a:solidFill>
              <a:cs typeface="Arial"/>
            </a:endParaRP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35064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654495"/>
            <a:ext cx="8012179" cy="4524828"/>
          </a:xfrm>
          <a:prstGeom prst="rect">
            <a:avLst/>
          </a:prstGeom>
          <a:noFill/>
        </p:spPr>
        <p:txBody>
          <a:bodyPr wrap="square" lIns="91440" tIns="45720" rIns="91440" bIns="45720" anchor="t">
            <a:spAutoFit/>
          </a:bodyPr>
          <a:lstStyle/>
          <a:p>
            <a:pPr>
              <a:lnSpc>
                <a:spcPct val="150000"/>
              </a:lnSpc>
            </a:pPr>
            <a:r>
              <a:rPr lang="cs-CZ" sz="1800" b="1">
                <a:solidFill>
                  <a:schemeClr val="bg1"/>
                </a:solidFill>
              </a:rPr>
              <a:t>Revitalizace, odborná infrastruktura a vybavení pro:</a:t>
            </a:r>
            <a:r>
              <a:rPr lang="cs-CZ" b="1">
                <a:solidFill>
                  <a:schemeClr val="bg1"/>
                </a:solidFill>
              </a:rPr>
              <a:t> </a:t>
            </a:r>
            <a:endParaRPr lang="cs-CZ" sz="1800" b="1">
              <a:solidFill>
                <a:schemeClr val="bg1"/>
              </a:solidFill>
            </a:endParaRPr>
          </a:p>
          <a:p>
            <a:pPr marL="457200" lvl="1" indent="0">
              <a:lnSpc>
                <a:spcPct val="150000"/>
              </a:lnSpc>
              <a:buNone/>
            </a:pPr>
            <a:r>
              <a:rPr lang="cs-CZ" sz="1600" b="1">
                <a:solidFill>
                  <a:schemeClr val="bg1"/>
                </a:solidFill>
              </a:rPr>
              <a:t>Národní kulturní památky + UNESCO památky + památky z Indikativního seznamu UNESCO </a:t>
            </a:r>
            <a:r>
              <a:rPr lang="cs-CZ" sz="1600">
                <a:solidFill>
                  <a:schemeClr val="bg1"/>
                </a:solidFill>
              </a:rPr>
              <a:t>(individuální projekty)</a:t>
            </a:r>
            <a:endParaRPr lang="cs-CZ" sz="1600" b="1">
              <a:solidFill>
                <a:schemeClr val="bg1"/>
              </a:solidFill>
            </a:endParaRPr>
          </a:p>
          <a:p>
            <a:pPr lvl="1">
              <a:lnSpc>
                <a:spcPct val="150000"/>
              </a:lnSpc>
            </a:pPr>
            <a:r>
              <a:rPr lang="cs-CZ" sz="1600" b="1">
                <a:solidFill>
                  <a:schemeClr val="bg1"/>
                </a:solidFill>
              </a:rPr>
              <a:t>Národní kulturní památky + kulturní památky + UNESCO památky + památky z Indikativního seznamu UNESCO  </a:t>
            </a:r>
            <a:r>
              <a:rPr lang="cs-CZ" sz="1600">
                <a:solidFill>
                  <a:schemeClr val="bg1"/>
                </a:solidFill>
              </a:rPr>
              <a:t>(ITI projekty)</a:t>
            </a:r>
            <a:endParaRPr lang="cs-CZ" sz="1600">
              <a:solidFill>
                <a:schemeClr val="bg1"/>
              </a:solidFill>
              <a:cs typeface="Arial"/>
            </a:endParaRPr>
          </a:p>
          <a:p>
            <a:pPr lvl="1">
              <a:lnSpc>
                <a:spcPct val="150000"/>
              </a:lnSpc>
            </a:pPr>
            <a:endParaRPr lang="cs-CZ" sz="1600" b="1">
              <a:solidFill>
                <a:schemeClr val="bg1"/>
              </a:solidFill>
            </a:endParaRPr>
          </a:p>
          <a:p>
            <a:pPr marL="457200" lvl="1" indent="0">
              <a:lnSpc>
                <a:spcPct val="150000"/>
              </a:lnSpc>
              <a:buNone/>
            </a:pPr>
            <a:r>
              <a:rPr lang="cs-CZ" sz="1600" b="1">
                <a:solidFill>
                  <a:schemeClr val="bg1"/>
                </a:solidFill>
              </a:rPr>
              <a:t>Krajská, státní a obecní muzea</a:t>
            </a:r>
            <a:endParaRPr lang="cs-CZ" sz="1600" b="1">
              <a:solidFill>
                <a:schemeClr val="bg1"/>
              </a:solidFill>
              <a:cs typeface="Arial"/>
            </a:endParaRPr>
          </a:p>
          <a:p>
            <a:pPr marL="457200" lvl="1" indent="0">
              <a:lnSpc>
                <a:spcPct val="150000"/>
              </a:lnSpc>
              <a:buNone/>
            </a:pPr>
            <a:endParaRPr lang="cs-CZ" sz="1600" b="1">
              <a:solidFill>
                <a:schemeClr val="bg1"/>
              </a:solidFill>
            </a:endParaRPr>
          </a:p>
          <a:p>
            <a:pPr marL="457200" lvl="1" indent="0">
              <a:lnSpc>
                <a:spcPct val="150000"/>
              </a:lnSpc>
              <a:buNone/>
            </a:pPr>
            <a:r>
              <a:rPr lang="cs-CZ" sz="1600" b="1">
                <a:solidFill>
                  <a:schemeClr val="bg1"/>
                </a:solidFill>
              </a:rPr>
              <a:t>Knihovny vykonávající regionální funkce, základní knihovny obcí od 10 tis. obyvatel a základní knihovny se specializovaným knihovním fondem</a:t>
            </a:r>
            <a:endParaRPr lang="cs-CZ" sz="1600" b="1">
              <a:solidFill>
                <a:schemeClr val="bg1"/>
              </a:solidFill>
              <a:cs typeface="Arial"/>
            </a:endParaRPr>
          </a:p>
          <a:p>
            <a:pPr marL="0" indent="0">
              <a:lnSpc>
                <a:spcPct val="150000"/>
              </a:lnSpc>
              <a:buNone/>
            </a:pPr>
            <a:r>
              <a:rPr lang="cs-CZ" sz="1600">
                <a:solidFill>
                  <a:schemeClr val="bg1"/>
                </a:solidFill>
              </a:rPr>
              <a:t>	</a:t>
            </a:r>
            <a:r>
              <a:rPr lang="cs-CZ" sz="1600" u="sng">
                <a:solidFill>
                  <a:schemeClr val="bg1"/>
                </a:solidFill>
              </a:rPr>
              <a:t>Příklady:</a:t>
            </a:r>
            <a:r>
              <a:rPr lang="cs-CZ" sz="1600">
                <a:solidFill>
                  <a:schemeClr val="bg1"/>
                </a:solidFill>
              </a:rPr>
              <a:t> Expozice, depozitáře, návštěvnická centra, technické zázemí, 	edukační centra, konzervace a restaurování, revitalizace, parky u 	památek</a:t>
            </a:r>
            <a:endParaRPr lang="cs-CZ" sz="1600">
              <a:solidFill>
                <a:schemeClr val="bg1"/>
              </a:solidFill>
              <a:cs typeface="Arial"/>
            </a:endParaRP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129005"/>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834" y="3944492"/>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073" y="473545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Územní odbor IROP pro Středočeský kraj</a:t>
            </a:r>
            <a:endParaRPr lang="cs-CZ" sz="3200" b="1" kern="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515997" y="1183463"/>
            <a:ext cx="7610590" cy="700832"/>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endParaRPr lang="cs-CZ" sz="2000" b="1" dirty="0">
              <a:solidFill>
                <a:schemeClr val="bg1"/>
              </a:solidFill>
            </a:endParaRPr>
          </a:p>
          <a:p>
            <a:pPr algn="ctr">
              <a:spcBef>
                <a:spcPct val="20000"/>
              </a:spcBef>
              <a:spcAft>
                <a:spcPts val="200"/>
              </a:spcAft>
            </a:pPr>
            <a:r>
              <a:rPr lang="cs-CZ" sz="2000" b="1" dirty="0">
                <a:solidFill>
                  <a:schemeClr val="bg1"/>
                </a:solidFill>
              </a:rPr>
              <a:t>Specializace</a:t>
            </a:r>
            <a:r>
              <a:rPr lang="cs-CZ" sz="2000" b="1" dirty="0"/>
              <a:t> – </a:t>
            </a:r>
            <a:r>
              <a:rPr lang="cs-CZ" sz="2000" dirty="0">
                <a:solidFill>
                  <a:schemeClr val="bg1"/>
                </a:solidFill>
              </a:rPr>
              <a:t>Infrastruktura vedoucí k přechodu do škol hlavního vzdělávacího proudu a k samostatnému způsobu života</a:t>
            </a:r>
          </a:p>
          <a:p>
            <a:pPr algn="ctr">
              <a:spcBef>
                <a:spcPct val="20000"/>
              </a:spcBef>
              <a:spcAft>
                <a:spcPts val="200"/>
              </a:spcAft>
            </a:pPr>
            <a:endParaRPr lang="cs-CZ" sz="2000" b="1" dirty="0">
              <a:solidFill>
                <a:schemeClr val="bg1"/>
              </a:solidFill>
            </a:endParaRPr>
          </a:p>
        </p:txBody>
      </p:sp>
      <p:sp>
        <p:nvSpPr>
          <p:cNvPr id="14" name="Obdélník 13">
            <a:extLst>
              <a:ext uri="{FF2B5EF4-FFF2-40B4-BE49-F238E27FC236}">
                <a16:creationId xmlns:a16="http://schemas.microsoft.com/office/drawing/2014/main" id="{BDB03929-A965-4E84-A78D-70D72733A504}"/>
              </a:ext>
            </a:extLst>
          </p:cNvPr>
          <p:cNvSpPr/>
          <p:nvPr/>
        </p:nvSpPr>
        <p:spPr>
          <a:xfrm>
            <a:off x="440192" y="1906230"/>
            <a:ext cx="4027064" cy="1569660"/>
          </a:xfrm>
          <a:prstGeom prst="rect">
            <a:avLst/>
          </a:prstGeom>
        </p:spPr>
        <p:txBody>
          <a:bodyPr wrap="none" lIns="91440" tIns="45720" rIns="91440" bIns="45720" anchor="t">
            <a:spAutoFit/>
          </a:bodyPr>
          <a:lstStyle/>
          <a:p>
            <a:pPr algn="just"/>
            <a:r>
              <a:rPr lang="cs-CZ" sz="1600" b="1" u="sng">
                <a:solidFill>
                  <a:schemeClr val="bg1"/>
                </a:solidFill>
                <a:effectLst>
                  <a:outerShdw blurRad="38100" dist="38100" dir="2700000" algn="tl">
                    <a:srgbClr val="000000">
                      <a:alpha val="43137"/>
                    </a:srgbClr>
                  </a:outerShdw>
                </a:effectLst>
              </a:rPr>
              <a:t>Dále zajišťujeme administraci:</a:t>
            </a:r>
            <a:r>
              <a:rPr lang="cs-CZ" sz="1600" b="1">
                <a:solidFill>
                  <a:schemeClr val="bg1"/>
                </a:solidFill>
                <a:effectLst>
                  <a:outerShdw blurRad="38100" dist="38100" dir="2700000" algn="tl">
                    <a:srgbClr val="000000">
                      <a:alpha val="43137"/>
                    </a:srgbClr>
                  </a:outerShdw>
                </a:effectLst>
              </a:rPr>
              <a:t> </a:t>
            </a:r>
            <a:endParaRPr lang="cs-CZ">
              <a:solidFill>
                <a:schemeClr val="bg1"/>
              </a:solidFill>
              <a:cs typeface="Arial" panose="020B0604020202020204"/>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Vybrané úseky silnic II. a III. třídy</a:t>
            </a:r>
            <a:endParaRPr lang="cs-CZ">
              <a:solidFill>
                <a:schemeClr val="bg1"/>
              </a:solidFill>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Bezpečnost dopravy a </a:t>
            </a:r>
            <a:r>
              <a:rPr lang="cs-CZ" sz="1600" b="1" err="1">
                <a:solidFill>
                  <a:schemeClr val="bg1"/>
                </a:solidFill>
                <a:effectLst>
                  <a:outerShdw blurRad="38100" dist="38100" dir="2700000" algn="tl">
                    <a:srgbClr val="000000">
                      <a:alpha val="43137"/>
                    </a:srgbClr>
                  </a:outerShdw>
                </a:effectLst>
              </a:rPr>
              <a:t>cyklodopravy</a:t>
            </a:r>
            <a:endParaRPr lang="cs-CZ" sz="1600" b="1">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Sociální bydlení, Komunitní centra</a:t>
            </a: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cs typeface="Arial"/>
              </a:rPr>
              <a:t>Zateplování</a:t>
            </a: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CLLD, IPRÚ, ITI</a:t>
            </a:r>
            <a:endParaRPr lang="cs-CZ" sz="1600" b="1">
              <a:solidFill>
                <a:schemeClr val="bg1"/>
              </a:solidFill>
              <a:effectLst>
                <a:outerShdw blurRad="38100" dist="38100" dir="2700000" algn="tl">
                  <a:srgbClr val="000000">
                    <a:alpha val="43137"/>
                  </a:srgbClr>
                </a:outerShdw>
              </a:effectLst>
              <a:cs typeface="Arial"/>
            </a:endParaRPr>
          </a:p>
        </p:txBody>
      </p:sp>
      <p:pic>
        <p:nvPicPr>
          <p:cNvPr id="3" name="Obrázek 2">
            <a:extLst>
              <a:ext uri="{FF2B5EF4-FFF2-40B4-BE49-F238E27FC236}">
                <a16:creationId xmlns:a16="http://schemas.microsoft.com/office/drawing/2014/main" id="{050B11B1-CA97-4C53-8F00-14AC837CF73D}"/>
              </a:ext>
            </a:extLst>
          </p:cNvPr>
          <p:cNvPicPr>
            <a:picLocks noChangeAspect="1"/>
          </p:cNvPicPr>
          <p:nvPr/>
        </p:nvPicPr>
        <p:blipFill>
          <a:blip r:embed="rId2"/>
          <a:stretch>
            <a:fillRect/>
          </a:stretch>
        </p:blipFill>
        <p:spPr>
          <a:xfrm>
            <a:off x="5089098" y="2344460"/>
            <a:ext cx="3460098" cy="2306732"/>
          </a:xfrm>
          <a:prstGeom prst="rect">
            <a:avLst/>
          </a:prstGeom>
        </p:spPr>
      </p:pic>
      <p:pic>
        <p:nvPicPr>
          <p:cNvPr id="7" name="Obrázek 6">
            <a:extLst>
              <a:ext uri="{FF2B5EF4-FFF2-40B4-BE49-F238E27FC236}">
                <a16:creationId xmlns:a16="http://schemas.microsoft.com/office/drawing/2014/main" id="{9C54E30B-2786-43A3-818D-6155E2384E71}"/>
              </a:ext>
            </a:extLst>
          </p:cNvPr>
          <p:cNvPicPr>
            <a:picLocks noChangeAspect="1"/>
          </p:cNvPicPr>
          <p:nvPr/>
        </p:nvPicPr>
        <p:blipFill>
          <a:blip r:embed="rId3"/>
          <a:stretch>
            <a:fillRect/>
          </a:stretch>
        </p:blipFill>
        <p:spPr>
          <a:xfrm>
            <a:off x="385612" y="3497826"/>
            <a:ext cx="2068112" cy="1251183"/>
          </a:xfrm>
          <a:prstGeom prst="rect">
            <a:avLst/>
          </a:prstGeom>
        </p:spPr>
      </p:pic>
      <p:pic>
        <p:nvPicPr>
          <p:cNvPr id="15" name="Obrázek 14">
            <a:extLst>
              <a:ext uri="{FF2B5EF4-FFF2-40B4-BE49-F238E27FC236}">
                <a16:creationId xmlns:a16="http://schemas.microsoft.com/office/drawing/2014/main" id="{B71C48A6-FEB9-495A-A617-4A1D3963421D}"/>
              </a:ext>
            </a:extLst>
          </p:cNvPr>
          <p:cNvPicPr>
            <a:picLocks noChangeAspect="1"/>
          </p:cNvPicPr>
          <p:nvPr/>
        </p:nvPicPr>
        <p:blipFill>
          <a:blip r:embed="rId4"/>
          <a:stretch>
            <a:fillRect/>
          </a:stretch>
        </p:blipFill>
        <p:spPr>
          <a:xfrm>
            <a:off x="3390085" y="4888480"/>
            <a:ext cx="2154341" cy="1296811"/>
          </a:xfrm>
          <a:prstGeom prst="rect">
            <a:avLst/>
          </a:prstGeom>
        </p:spPr>
      </p:pic>
      <p:pic>
        <p:nvPicPr>
          <p:cNvPr id="16" name="Obrázek 15">
            <a:extLst>
              <a:ext uri="{FF2B5EF4-FFF2-40B4-BE49-F238E27FC236}">
                <a16:creationId xmlns:a16="http://schemas.microsoft.com/office/drawing/2014/main" id="{4719E176-CABF-4305-86D7-2B78E0D141A2}"/>
              </a:ext>
            </a:extLst>
          </p:cNvPr>
          <p:cNvPicPr>
            <a:picLocks noChangeAspect="1"/>
          </p:cNvPicPr>
          <p:nvPr/>
        </p:nvPicPr>
        <p:blipFill>
          <a:blip r:embed="rId5"/>
          <a:stretch>
            <a:fillRect/>
          </a:stretch>
        </p:blipFill>
        <p:spPr>
          <a:xfrm>
            <a:off x="385612" y="4952308"/>
            <a:ext cx="2565647" cy="1444459"/>
          </a:xfrm>
          <a:prstGeom prst="rect">
            <a:avLst/>
          </a:prstGeom>
        </p:spPr>
      </p:pic>
      <p:pic>
        <p:nvPicPr>
          <p:cNvPr id="17" name="Obrázek 16">
            <a:extLst>
              <a:ext uri="{FF2B5EF4-FFF2-40B4-BE49-F238E27FC236}">
                <a16:creationId xmlns:a16="http://schemas.microsoft.com/office/drawing/2014/main" id="{46876012-0686-4B03-92D0-E8CAD39A15A5}"/>
              </a:ext>
            </a:extLst>
          </p:cNvPr>
          <p:cNvPicPr>
            <a:picLocks noChangeAspect="1"/>
          </p:cNvPicPr>
          <p:nvPr/>
        </p:nvPicPr>
        <p:blipFill>
          <a:blip r:embed="rId6"/>
          <a:stretch>
            <a:fillRect/>
          </a:stretch>
        </p:blipFill>
        <p:spPr>
          <a:xfrm>
            <a:off x="5942759" y="4870709"/>
            <a:ext cx="1752776" cy="1314582"/>
          </a:xfrm>
          <a:prstGeom prst="rect">
            <a:avLst/>
          </a:prstGeom>
        </p:spPr>
      </p:pic>
      <p:pic>
        <p:nvPicPr>
          <p:cNvPr id="18" name="Obrázek 17">
            <a:extLst>
              <a:ext uri="{FF2B5EF4-FFF2-40B4-BE49-F238E27FC236}">
                <a16:creationId xmlns:a16="http://schemas.microsoft.com/office/drawing/2014/main" id="{EB1D7639-68C4-483F-9A86-7C4641870995}"/>
              </a:ext>
            </a:extLst>
          </p:cNvPr>
          <p:cNvPicPr>
            <a:picLocks noChangeAspect="1"/>
          </p:cNvPicPr>
          <p:nvPr/>
        </p:nvPicPr>
        <p:blipFill>
          <a:blip r:embed="rId7"/>
          <a:stretch>
            <a:fillRect/>
          </a:stretch>
        </p:blipFill>
        <p:spPr>
          <a:xfrm flipH="1">
            <a:off x="2859717" y="3429000"/>
            <a:ext cx="1817029" cy="1362772"/>
          </a:xfrm>
          <a:prstGeom prst="rect">
            <a:avLst/>
          </a:prstGeom>
        </p:spPr>
      </p:pic>
    </p:spTree>
    <p:extLst>
      <p:ext uri="{BB962C8B-B14F-4D97-AF65-F5344CB8AC3E}">
        <p14:creationId xmlns:p14="http://schemas.microsoft.com/office/powerpoint/2010/main" val="272980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3365024"/>
          </a:xfrm>
          <a:prstGeom prst="rect">
            <a:avLst/>
          </a:prstGeom>
          <a:noFill/>
        </p:spPr>
        <p:txBody>
          <a:bodyPr wrap="square" lIns="91440" tIns="45720" rIns="91440" bIns="45720" anchor="t">
            <a:spAutoFit/>
          </a:bodyPr>
          <a:lstStyle/>
          <a:p>
            <a:pPr marL="0" lvl="0" indent="0">
              <a:lnSpc>
                <a:spcPct val="150000"/>
              </a:lnSpc>
              <a:buNone/>
            </a:pPr>
            <a:r>
              <a:rPr lang="cs-CZ" sz="2000" b="1">
                <a:solidFill>
                  <a:schemeClr val="bg1"/>
                </a:solidFill>
              </a:rPr>
              <a:t>Veřejná infrastruktura udržitelného cestovního ruchu</a:t>
            </a:r>
          </a:p>
          <a:p>
            <a:pPr marL="285750" indent="-285750">
              <a:lnSpc>
                <a:spcPct val="150000"/>
              </a:lnSpc>
              <a:buFont typeface="Arial"/>
              <a:buChar char="•"/>
            </a:pPr>
            <a:r>
              <a:rPr lang="cs-CZ" sz="1600">
                <a:solidFill>
                  <a:schemeClr val="bg1"/>
                </a:solidFill>
              </a:rPr>
              <a:t>i ve zvláště chráněných územích, se stanoviskem AOPK</a:t>
            </a:r>
            <a:endParaRPr lang="cs-CZ" sz="1600">
              <a:solidFill>
                <a:schemeClr val="bg1"/>
              </a:solidFill>
              <a:cs typeface="Arial" panose="020B0604020202020204"/>
            </a:endParaRPr>
          </a:p>
          <a:p>
            <a:pPr>
              <a:lnSpc>
                <a:spcPct val="150000"/>
              </a:lnSpc>
            </a:pPr>
            <a:endParaRPr lang="cs-CZ" u="sng">
              <a:solidFill>
                <a:schemeClr val="bg1"/>
              </a:solidFill>
            </a:endParaRPr>
          </a:p>
          <a:p>
            <a:pPr marL="0" indent="0">
              <a:lnSpc>
                <a:spcPct val="150000"/>
              </a:lnSpc>
              <a:buNone/>
            </a:pPr>
            <a:r>
              <a:rPr lang="cs-CZ" sz="1800" u="sng">
                <a:solidFill>
                  <a:schemeClr val="bg1"/>
                </a:solidFill>
              </a:rPr>
              <a:t>Příklady:</a:t>
            </a:r>
            <a:r>
              <a:rPr lang="cs-CZ" sz="180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a:br>
            <a:r>
              <a:rPr lang="cs-CZ" sz="1800">
                <a:solidFill>
                  <a:schemeClr val="bg1"/>
                </a:solidFill>
              </a:rPr>
              <a:t>	naučné 	stezky, navigační systémy měst a obcí</a:t>
            </a:r>
            <a:endParaRPr lang="cs-CZ" sz="1800">
              <a:solidFill>
                <a:schemeClr val="bg1"/>
              </a:solidFill>
              <a:cs typeface="Arial"/>
            </a:endParaRP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4969" y="1943481"/>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778974" y="2008938"/>
            <a:ext cx="8012179" cy="4109330"/>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600">
                <a:solidFill>
                  <a:schemeClr val="bg1"/>
                </a:solidFill>
              </a:rPr>
              <a:t>ŘO IROP ve spolupráci s Národní knihovou připravilo na webových stránkách INFORMACE PRO KNIHOVNY </a:t>
            </a:r>
            <a:r>
              <a:rPr lang="cs-CZ" sz="160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60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60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60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600">
                <a:solidFill>
                  <a:schemeClr val="bg1"/>
                </a:solidFill>
              </a:rPr>
              <a:t>V případě realizace projektu, kde budou součástí opatření ke snížení energetické spotřeby, mohou být výdaje na tato opatření zařazeny mezi způsobilé (opatření nebude povinné) </a:t>
            </a:r>
          </a:p>
        </p:txBody>
      </p:sp>
      <p:pic>
        <p:nvPicPr>
          <p:cNvPr id="2" name="Grafický objekt 1" descr="Knihy">
            <a:extLst>
              <a:ext uri="{FF2B5EF4-FFF2-40B4-BE49-F238E27FC236}">
                <a16:creationId xmlns:a16="http://schemas.microsoft.com/office/drawing/2014/main" id="{FA0C063C-5E6F-10D2-CE65-EF2089E62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751" y="2157924"/>
            <a:ext cx="379791" cy="379791"/>
          </a:xfrm>
          <a:prstGeom prst="rect">
            <a:avLst/>
          </a:prstGeom>
        </p:spPr>
      </p:pic>
    </p:spTree>
    <p:extLst>
      <p:ext uri="{BB962C8B-B14F-4D97-AF65-F5344CB8AC3E}">
        <p14:creationId xmlns:p14="http://schemas.microsoft.com/office/powerpoint/2010/main" val="8248423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463097" y="47429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1855049"/>
            <a:ext cx="8012179" cy="4506875"/>
          </a:xfrm>
          <a:prstGeom prst="rect">
            <a:avLst/>
          </a:prstGeom>
          <a:noFill/>
        </p:spPr>
        <p:txBody>
          <a:bodyPr wrap="square" lIns="91440" tIns="45720" rIns="91440" bIns="45720" anchor="t">
            <a:spAutoFit/>
          </a:bodyPr>
          <a:lstStyle/>
          <a:p>
            <a:pPr marL="213995" indent="-213995">
              <a:lnSpc>
                <a:spcPts val="2900"/>
              </a:lnSpc>
              <a:buFont typeface="Arial" panose="020B0604020202020204" pitchFamily="34" charset="0"/>
              <a:buChar char="•"/>
            </a:pPr>
            <a:r>
              <a:rPr lang="cs-CZ" sz="1600">
                <a:solidFill>
                  <a:schemeClr val="bg1"/>
                </a:solidFill>
              </a:rPr>
              <a:t>Výzva na „památky“ nebude podmíněna zpřístupněním nových prostor, památka musí být po realizaci projektu zpřístupněna veřejnosti</a:t>
            </a:r>
            <a:endParaRPr lang="cs-CZ">
              <a:solidFill>
                <a:schemeClr val="bg1"/>
              </a:solidFill>
            </a:endParaRPr>
          </a:p>
          <a:p>
            <a:pPr marL="213995" indent="-213995">
              <a:lnSpc>
                <a:spcPts val="2900"/>
              </a:lnSpc>
              <a:buFont typeface="Arial" panose="020B0604020202020204" pitchFamily="34" charset="0"/>
              <a:buChar char="•"/>
            </a:pPr>
            <a:r>
              <a:rPr lang="cs-CZ" sz="1600">
                <a:solidFill>
                  <a:schemeClr val="bg1"/>
                </a:solidFill>
              </a:rPr>
              <a:t>Aktivita „památky“ u národních kulturních památek „NKP“ budou podpořeny pouze parky nacházející se na pozemcích NKP</a:t>
            </a:r>
            <a:endParaRPr lang="cs-CZ" sz="1600">
              <a:solidFill>
                <a:schemeClr val="bg1"/>
              </a:solidFill>
              <a:cs typeface="Arial"/>
            </a:endParaRPr>
          </a:p>
          <a:p>
            <a:pPr marL="213995" indent="-213995">
              <a:lnSpc>
                <a:spcPts val="2900"/>
              </a:lnSpc>
              <a:buFont typeface="Arial" panose="020B0604020202020204" pitchFamily="34" charset="0"/>
              <a:buChar char="•"/>
            </a:pPr>
            <a:r>
              <a:rPr lang="cs-CZ" sz="1600">
                <a:solidFill>
                  <a:schemeClr val="bg1"/>
                </a:solidFill>
              </a:rPr>
              <a:t>Aktivita „muzeum“ - muzeum spravuje sbírku dle zákona č. 122/2000 Sb., spravovat= vlastnit (sbírka ve výpůjčce nesplňuje zásady specifických kritérií přijatelnosti)</a:t>
            </a:r>
            <a:endParaRPr lang="cs-CZ" sz="1600">
              <a:solidFill>
                <a:schemeClr val="bg1"/>
              </a:solidFill>
              <a:cs typeface="Arial"/>
            </a:endParaRPr>
          </a:p>
          <a:p>
            <a:pPr marL="213995" indent="-213995">
              <a:lnSpc>
                <a:spcPts val="2900"/>
              </a:lnSpc>
              <a:buFont typeface="Arial" panose="020B0604020202020204" pitchFamily="34" charset="0"/>
              <a:buChar char="•"/>
            </a:pPr>
            <a:r>
              <a:rPr lang="cs-CZ" sz="160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cs typeface="Arial"/>
              </a:rPr>
              <a:t>Individuální projekty i projekty v ITI</a:t>
            </a:r>
          </a:p>
        </p:txBody>
      </p:sp>
      <p:pic>
        <p:nvPicPr>
          <p:cNvPr id="2" name="Grafický objekt 1" descr="Scéna na hradě">
            <a:extLst>
              <a:ext uri="{FF2B5EF4-FFF2-40B4-BE49-F238E27FC236}">
                <a16:creationId xmlns:a16="http://schemas.microsoft.com/office/drawing/2014/main" id="{2DA8CF19-72B2-A3D1-FC11-4D7E36D41F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211" y="1879036"/>
            <a:ext cx="390806" cy="390806"/>
          </a:xfrm>
          <a:prstGeom prst="rect">
            <a:avLst/>
          </a:prstGeom>
        </p:spPr>
      </p:pic>
      <p:pic>
        <p:nvPicPr>
          <p:cNvPr id="3" name="Grafický objekt 2" descr="Banka">
            <a:extLst>
              <a:ext uri="{FF2B5EF4-FFF2-40B4-BE49-F238E27FC236}">
                <a16:creationId xmlns:a16="http://schemas.microsoft.com/office/drawing/2014/main" id="{B921E64D-7BE0-C556-D4E6-7BBB0575B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962" y="3374970"/>
            <a:ext cx="379791" cy="379791"/>
          </a:xfrm>
          <a:prstGeom prst="rect">
            <a:avLst/>
          </a:prstGeom>
        </p:spPr>
      </p:pic>
      <p:pic>
        <p:nvPicPr>
          <p:cNvPr id="9" name="Grafický objekt 8" descr="Túra">
            <a:extLst>
              <a:ext uri="{FF2B5EF4-FFF2-40B4-BE49-F238E27FC236}">
                <a16:creationId xmlns:a16="http://schemas.microsoft.com/office/drawing/2014/main" id="{381ADEAF-4E68-E870-9263-D527D3E859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806" y="4684382"/>
            <a:ext cx="388755" cy="388755"/>
          </a:xfrm>
          <a:prstGeom prst="rect">
            <a:avLst/>
          </a:prstGeom>
        </p:spPr>
      </p:pic>
    </p:spTree>
    <p:extLst>
      <p:ext uri="{BB962C8B-B14F-4D97-AF65-F5344CB8AC3E}">
        <p14:creationId xmlns:p14="http://schemas.microsoft.com/office/powerpoint/2010/main" val="15591138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1"/>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488165" y="320477"/>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563659"/>
            <a:ext cx="817828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1928021"/>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403" y="2314761"/>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838" y="278392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36907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8396" y="44129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4350" y="478009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143081"/>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2076" y="5535390"/>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5349" y="585960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2260" y="1549790"/>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a:solidFill>
                  <a:schemeClr val="bg1"/>
                </a:solidFill>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a:ln>
                  <a:noFill/>
                </a:ln>
                <a:solidFill>
                  <a:schemeClr val="bg1"/>
                </a:solidFill>
                <a:effectLst/>
                <a:uLnTx/>
                <a:uFillTx/>
                <a:latin typeface="Arial"/>
                <a:cs typeface="Arial"/>
                <a:sym typeface="Arial"/>
              </a:rPr>
            </a:br>
            <a:r>
              <a:rPr kumimoji="0" lang="pt-BR"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a:solidFill>
                  <a:schemeClr val="bg1"/>
                </a:solidFill>
              </a:rPr>
              <a:t>Nízkoemisní a bezemisní vozidla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Vodíkové autobusy pro MHD</a:t>
            </a:r>
          </a:p>
          <a:p>
            <a:pPr marL="0" lvl="0" indent="0">
              <a:lnSpc>
                <a:spcPct val="150000"/>
              </a:lnSpc>
              <a:buNone/>
            </a:pPr>
            <a:r>
              <a:rPr lang="cs-CZ" sz="1600" b="1">
                <a:solidFill>
                  <a:schemeClr val="bg1"/>
                </a:solidFill>
              </a:rPr>
              <a:t>Plnící a dobíjecí stanice pro veřejnou dopravu </a:t>
            </a:r>
          </a:p>
          <a:p>
            <a:pPr marL="0" lvl="0" indent="0">
              <a:lnSpc>
                <a:spcPct val="150000"/>
              </a:lnSpc>
              <a:buNone/>
            </a:pPr>
            <a:r>
              <a:rPr lang="cs-CZ" sz="1600" b="1">
                <a:solidFill>
                  <a:schemeClr val="bg1"/>
                </a:solidFill>
              </a:rPr>
              <a:t>Telematika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Platební terminály pro platbu kartou v MHD</a:t>
            </a:r>
          </a:p>
          <a:p>
            <a:pPr marL="0" lvl="0" indent="0">
              <a:lnSpc>
                <a:spcPct val="150000"/>
              </a:lnSpc>
              <a:buNone/>
            </a:pPr>
            <a:r>
              <a:rPr lang="cs-CZ" sz="1600" b="1">
                <a:solidFill>
                  <a:schemeClr val="bg1"/>
                </a:solidFill>
              </a:rPr>
              <a:t>Multimodální osobní doprava ve městech a obcích (přestupní terminály)</a:t>
            </a:r>
          </a:p>
          <a:p>
            <a:pPr marL="0" lvl="0" indent="0">
              <a:lnSpc>
                <a:spcPct val="150000"/>
              </a:lnSpc>
              <a:buNone/>
            </a:pPr>
            <a:r>
              <a:rPr lang="cs-CZ" sz="1600" b="1">
                <a:solidFill>
                  <a:schemeClr val="bg1"/>
                </a:solidFill>
              </a:rPr>
              <a:t>Infrastruktura pro bezpečnou nemotorovou dopravu</a:t>
            </a:r>
            <a:endParaRPr lang="cs-CZ" sz="1400">
              <a:solidFill>
                <a:schemeClr val="bg1"/>
              </a:solidFill>
            </a:endParaRPr>
          </a:p>
          <a:p>
            <a:pPr marL="133350" indent="0">
              <a:buNone/>
            </a:pPr>
            <a:r>
              <a:rPr lang="cs-CZ" sz="1600">
                <a:solidFill>
                  <a:schemeClr val="bg1"/>
                </a:solidFill>
              </a:rPr>
              <a:t>	</a:t>
            </a:r>
            <a:r>
              <a:rPr lang="cs-CZ" sz="1600" u="sng">
                <a:solidFill>
                  <a:schemeClr val="bg1"/>
                </a:solidFill>
              </a:rPr>
              <a:t>Příklad:</a:t>
            </a:r>
            <a:r>
              <a:rPr lang="cs-CZ" sz="1600">
                <a:solidFill>
                  <a:schemeClr val="bg1"/>
                </a:solidFill>
              </a:rPr>
              <a:t> Přestavba nehodové křižovatky s bezpečnými koridory</a:t>
            </a:r>
            <a:br>
              <a:rPr lang="cs-CZ" sz="1600">
                <a:solidFill>
                  <a:schemeClr val="bg1"/>
                </a:solidFill>
              </a:rPr>
            </a:br>
            <a:r>
              <a:rPr lang="cs-CZ" sz="1600">
                <a:solidFill>
                  <a:schemeClr val="bg1"/>
                </a:solidFill>
              </a:rPr>
              <a:t>	             pro pěší a cyklisty</a:t>
            </a:r>
          </a:p>
          <a:p>
            <a:pPr marL="0" indent="0">
              <a:lnSpc>
                <a:spcPct val="150000"/>
              </a:lnSpc>
              <a:buNone/>
            </a:pPr>
            <a:r>
              <a:rPr lang="cs-CZ" sz="1600" b="1">
                <a:solidFill>
                  <a:schemeClr val="bg1"/>
                </a:solidFill>
              </a:rPr>
              <a:t>Infrastruktura pro cyklistickou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kumimoji="0" lang="cs-CZ" sz="2400" b="0" i="0" u="none" strike="noStrike" kern="0" cap="none" spc="0" normalizeH="0" baseline="0" noProof="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do 40 tisíc obyvatel = </a:t>
            </a:r>
            <a:r>
              <a:rPr lang="cs-CZ" sz="1500" kern="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a:solidFill>
                  <a:schemeClr val="bg1"/>
                </a:solidFill>
                <a:latin typeface="Arial"/>
                <a:cs typeface="Arial"/>
              </a:rPr>
              <a:t>Projekt musí být realizován v městské oblasti nebo musí zajišťovat obsluhu a 	dostupnost do jejího zázemí udržitelnými druhy dopravy</a:t>
            </a:r>
            <a:r>
              <a:rPr lang="cs-CZ" sz="1800" b="1">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a:solidFill>
                  <a:schemeClr val="bg1"/>
                </a:solidFill>
                <a:cs typeface="Arial"/>
                <a:sym typeface="Arial"/>
              </a:rPr>
              <a:t>(70 %) k </a:t>
            </a:r>
            <a:r>
              <a:rPr lang="cs-CZ" sz="1500" kern="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a:ln>
                  <a:noFill/>
                </a:ln>
                <a:solidFill>
                  <a:schemeClr val="bg1"/>
                </a:solidFill>
                <a:effectLst/>
                <a:uLnTx/>
                <a:uFillTx/>
                <a:latin typeface="Arial"/>
                <a:cs typeface="Arial"/>
                <a:sym typeface="Arial"/>
              </a:rPr>
              <a:t>Významné využití ITI napříč aktivitami; u </a:t>
            </a:r>
            <a:r>
              <a:rPr lang="cs-CZ" sz="1500" kern="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Metodické změny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83579" y="4048018"/>
            <a:ext cx="6164493" cy="1397285"/>
          </a:xfrm>
          <a:prstGeom prst="rect">
            <a:avLst/>
          </a:prstGeom>
        </p:spPr>
        <p:txBody>
          <a:bodyPr>
            <a:no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Kamil Jiránek</a:t>
            </a:r>
          </a:p>
          <a:p>
            <a:r>
              <a:rPr lang="cs-CZ" dirty="0">
                <a:solidFill>
                  <a:schemeClr val="bg1"/>
                </a:solidFill>
                <a:latin typeface="Arial" panose="020B0604020202020204" pitchFamily="34" charset="0"/>
                <a:cs typeface="Arial" panose="020B0604020202020204" pitchFamily="34" charset="0"/>
              </a:rPr>
              <a:t>Vedoucí oddělení hodnocení a kontroly</a:t>
            </a:r>
          </a:p>
          <a:p>
            <a:r>
              <a:rPr lang="cs-CZ" dirty="0">
                <a:solidFill>
                  <a:schemeClr val="bg1"/>
                </a:solidFill>
                <a:latin typeface="Arial" panose="020B0604020202020204" pitchFamily="34" charset="0"/>
                <a:cs typeface="Arial" panose="020B0604020202020204" pitchFamily="34" charset="0"/>
              </a:rPr>
              <a:t>ÚO IROP pro Středočeský kraj</a:t>
            </a:r>
          </a:p>
          <a:p>
            <a:endParaRPr lang="en-US" dirty="0"/>
          </a:p>
        </p:txBody>
      </p:sp>
    </p:spTree>
    <p:extLst>
      <p:ext uri="{BB962C8B-B14F-4D97-AF65-F5344CB8AC3E}">
        <p14:creationId xmlns:p14="http://schemas.microsoft.com/office/powerpoint/2010/main" val="3893204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Bezpečnost:</a:t>
            </a:r>
            <a:r>
              <a:rPr kumimoji="0" lang="cs-CZ" sz="1500" b="0" i="0" strike="noStrike" kern="0" cap="none" spc="0" normalizeH="0" baseline="0" noProof="0">
                <a:ln>
                  <a:noFill/>
                </a:ln>
                <a:solidFill>
                  <a:schemeClr val="bg1"/>
                </a:solidFill>
                <a:effectLst/>
                <a:uLnTx/>
                <a:uFillTx/>
                <a:latin typeface="Arial"/>
                <a:cs typeface="Arial"/>
                <a:sym typeface="Arial"/>
              </a:rPr>
              <a:t> </a:t>
            </a:r>
            <a:r>
              <a:rPr kumimoji="0" lang="cs-CZ" sz="1500" b="0" i="0" u="none" strike="noStrike" kern="0" cap="none" spc="0" normalizeH="0" baseline="0" noProof="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Cyklo:</a:t>
            </a:r>
            <a:r>
              <a:rPr kumimoji="0" lang="cs-CZ" sz="1500" b="0" i="0" u="none" strike="noStrike" kern="0" cap="none" spc="0" normalizeH="0" baseline="0" noProof="0">
                <a:ln>
                  <a:noFill/>
                </a:ln>
                <a:solidFill>
                  <a:schemeClr val="bg1"/>
                </a:solidFill>
                <a:effectLst/>
                <a:uLnTx/>
                <a:uFillTx/>
                <a:latin typeface="Arial"/>
                <a:cs typeface="Arial"/>
                <a:sym typeface="Arial"/>
              </a:rPr>
              <a:t> buď svedení z komunikací s intenzitou 3000 vozidel/den, případně</a:t>
            </a:r>
            <a:r>
              <a:rPr lang="cs-CZ" sz="1500" kern="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sym typeface="Arial"/>
              </a:rPr>
              <a:t>Multimodální osobní doprava</a:t>
            </a:r>
            <a:r>
              <a:rPr lang="cs-CZ" sz="1500" kern="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Vozidla</a:t>
            </a:r>
            <a:r>
              <a:rPr kumimoji="0" lang="cs-CZ" sz="1500" b="0" i="0" u="none" strike="noStrike" kern="0" cap="none" spc="0" normalizeH="0" baseline="0" noProof="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Telematika:</a:t>
            </a:r>
            <a:r>
              <a:rPr lang="cs-CZ" sz="1500" kern="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Plnicí a dobíjecí stanice</a:t>
            </a:r>
            <a:r>
              <a:rPr lang="cs-CZ" sz="1500" kern="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Parkoviště K+R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601006439"/>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a:ea typeface="+mn-ea"/>
                          <a:cs typeface="Arial"/>
                        </a:rPr>
                        <a:t>0 </a:t>
                      </a:r>
                      <a:r>
                        <a:rPr lang="en-US" sz="900" b="0" kern="1200">
                          <a:solidFill>
                            <a:schemeClr val="bg1"/>
                          </a:solidFill>
                          <a:effectLst/>
                          <a:latin typeface="Arial"/>
                          <a:ea typeface="+mn-ea"/>
                          <a:cs typeface="Arial"/>
                        </a:rPr>
                        <a:t>%</a:t>
                      </a:r>
                      <a:endParaRPr lang="cs-CZ"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3402258639"/>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a:ea typeface="+mn-ea"/>
                          <a:cs typeface="Arial"/>
                        </a:rPr>
                        <a:t>PO 2014-2020</a:t>
                      </a:r>
                      <a:endParaRPr lang="it-IT"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a:ea typeface="+mn-ea"/>
                          <a:cs typeface="Arial"/>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a:ea typeface="+mn-ea"/>
                          <a:cs typeface="Arial"/>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4277500781"/>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a:solidFill>
                            <a:schemeClr val="bg1"/>
                          </a:solidFill>
                          <a:effectLst/>
                          <a:latin typeface="Arial"/>
                          <a:ea typeface="+mn-ea"/>
                          <a:cs typeface="Arial"/>
                        </a:rPr>
                        <a:t>SC 2.2</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a:ea typeface="+mn-ea"/>
                          <a:cs typeface="Arial"/>
                        </a:rPr>
                        <a:t>Zelená infrastruktura</a:t>
                      </a:r>
                      <a:endParaRPr lang="cs-CZ" sz="1100" b="1"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a:solidFill>
                            <a:schemeClr val="bg1"/>
                          </a:solidFill>
                          <a:effectLst/>
                          <a:latin typeface="Arial"/>
                          <a:ea typeface="+mn-ea"/>
                          <a:cs typeface="Arial"/>
                        </a:rPr>
                        <a:t>EFRR</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4.1</a:t>
                      </a:r>
                    </a:p>
                  </a:txBody>
                  <a:tcPr marL="9525" marR="9525" marT="9525" marB="0" anchor="ctr">
                    <a:solidFill>
                      <a:schemeClr val="accent5">
                        <a:lumMod val="20000"/>
                        <a:lumOff val="80000"/>
                      </a:schemeClr>
                    </a:solidFill>
                  </a:tcPr>
                </a:tc>
                <a:tc>
                  <a:txBody>
                    <a:bodyPr/>
                    <a:lstStyle/>
                    <a:p>
                      <a:pPr marL="0" algn="ctr"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Vzdělávání </a:t>
                      </a: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Sociální</a:t>
                      </a:r>
                      <a:r>
                        <a:rPr lang="cs-CZ" sz="1200" b="1" i="0" u="none" strike="noStrike" kern="1200">
                          <a:solidFill>
                            <a:schemeClr val="tx2">
                              <a:lumMod val="50000"/>
                            </a:schemeClr>
                          </a:solidFill>
                          <a:effectLst/>
                          <a:latin typeface="Arial"/>
                          <a:ea typeface="+mn-ea"/>
                          <a:cs typeface="Arial"/>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EFRR</a:t>
                      </a:r>
                    </a:p>
                  </a:txBody>
                  <a:tcPr marL="9525" marR="9525" marT="9525" marB="0" anchor="ctr">
                    <a:solidFill>
                      <a:schemeClr val="accent5">
                        <a:lumMod val="20000"/>
                        <a:lumOff val="80000"/>
                      </a:schemeClr>
                    </a:solidFill>
                  </a:tcPr>
                </a:tc>
                <a:tc>
                  <a:txBody>
                    <a:bodyPr/>
                    <a:lstStyle/>
                    <a:p>
                      <a:pPr marL="0" marR="0" lvl="0" indent="0" algn="r" rtl="0" eaLnBrk="1" fontAlgn="b" latinLnBrk="0" hangingPunct="1">
                        <a:lnSpc>
                          <a:spcPct val="107000"/>
                        </a:lnSpc>
                        <a:spcBef>
                          <a:spcPts val="0"/>
                        </a:spcBef>
                        <a:spcAft>
                          <a:spcPts val="0"/>
                        </a:spcAft>
                        <a:buClr>
                          <a:srgbClr val="000000"/>
                        </a:buClr>
                        <a:buSzTx/>
                        <a:buFont typeface="Arial"/>
                        <a:buNone/>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EFRR</a:t>
                      </a:r>
                    </a:p>
                  </a:txBody>
                  <a:tcPr marL="9525" marR="9525" marT="9525" marB="0" anchor="ctr">
                    <a:solidFill>
                      <a:srgbClr val="5B9BD5"/>
                    </a:solidFill>
                  </a:tcPr>
                </a:tc>
                <a:tc>
                  <a:txBody>
                    <a:bodyPr/>
                    <a:lstStyle/>
                    <a:p>
                      <a:pPr marL="0" algn="r"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a:solidFill>
                            <a:srgbClr val="000000"/>
                          </a:solidFill>
                          <a:effectLst/>
                          <a:latin typeface="+mj-lt"/>
                        </a:rPr>
                        <a:t>  </a:t>
                      </a:r>
                      <a:r>
                        <a:rPr lang="cs-CZ" sz="1200" b="1" i="0" u="none" strike="noStrike">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322942249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eGovernment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6 212 046 650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116 234 472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elektronické zdravotnictví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2 484 818 660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kybernetická 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3 727 227 990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policie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48,0%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4 479 986 582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zdrav. záchranné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1 866 661 076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hasiči</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32,0%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2 986 657 722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veřejná prostranství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13 795 964 504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4 541 679 586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silnice II. Třídy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10 166 689 736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mateřské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a:solidFill>
                            <a:schemeClr val="tx2">
                              <a:lumMod val="50000"/>
                            </a:schemeClr>
                          </a:solidFill>
                          <a:effectLst/>
                        </a:rPr>
                        <a:t>1 577 588 363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základní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a:solidFill>
                            <a:schemeClr val="tx2">
                              <a:lumMod val="50000"/>
                            </a:schemeClr>
                          </a:solidFill>
                          <a:effectLst/>
                        </a:rPr>
                        <a:t>2 827 667 776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střední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22,0%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neformální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302 347 528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speciální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bydlení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a:solidFill>
                            <a:schemeClr val="tx2">
                              <a:lumMod val="50000"/>
                            </a:schemeClr>
                          </a:solidFill>
                          <a:effectLst/>
                        </a:rPr>
                        <a:t>359 213 515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70,0%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a:solidFill>
                            <a:schemeClr val="tx2">
                              <a:lumMod val="50000"/>
                            </a:schemeClr>
                          </a:solidFill>
                          <a:effectLst/>
                        </a:rPr>
                        <a:t>1 565 570 267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262897919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urgentní příjmy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39,1%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psychiatrie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8,8%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paliativa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onkologie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následná péče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19,9%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ochrana veřejného zdraví - hygiena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24,4%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památky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a:solidFill>
                            <a:schemeClr val="tx2">
                              <a:lumMod val="50000"/>
                            </a:schemeClr>
                          </a:solidFill>
                          <a:effectLst/>
                        </a:rPr>
                        <a:t>1 961 331 725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knihovny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a:solidFill>
                            <a:schemeClr val="tx2">
                              <a:lumMod val="50000"/>
                            </a:schemeClr>
                          </a:solidFill>
                          <a:effectLst/>
                        </a:rPr>
                        <a:t>827 490 121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muzea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a:solidFill>
                            <a:schemeClr val="tx2">
                              <a:lumMod val="50000"/>
                            </a:schemeClr>
                          </a:solidFill>
                          <a:effectLst/>
                        </a:rPr>
                        <a:t>1 065 600 874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cestovní ruch</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a:solidFill>
                            <a:schemeClr val="tx2">
                              <a:lumMod val="50000"/>
                            </a:schemeClr>
                          </a:solidFill>
                          <a:effectLst/>
                        </a:rPr>
                        <a:t>469 230 315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komunitně vedený místní rozvoj </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7 968 639 382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kolejová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a:solidFill>
                            <a:schemeClr val="tx2">
                              <a:lumMod val="50000"/>
                            </a:schemeClr>
                          </a:solidFill>
                          <a:effectLst/>
                        </a:rPr>
                        <a:t>501 960 573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ostatní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a:solidFill>
                            <a:schemeClr val="tx2">
                              <a:lumMod val="50000"/>
                            </a:schemeClr>
                          </a:solidFill>
                          <a:effectLst/>
                        </a:rPr>
                        <a:t>2 729 300 487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cyklostezky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1 730 031 401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plnící a dobíjecí stanice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telematika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přestupní uzly HD</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Doporučení</a:t>
            </a:r>
            <a:endParaRPr lang="cs-CZ">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a:t>
            </a:r>
            <a:r>
              <a:rPr lang="cs-CZ" sz="2400" kern="0" err="1">
                <a:solidFill>
                  <a:schemeClr val="bg1"/>
                </a:solidFill>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crr</a:t>
            </a: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9" name="Obrázek 8">
            <a:extLst>
              <a:ext uri="{FF2B5EF4-FFF2-40B4-BE49-F238E27FC236}">
                <a16:creationId xmlns:a16="http://schemas.microsoft.com/office/drawing/2014/main" id="{6FA0D6C1-82D6-4910-9AB9-11AFD4AC2B63}"/>
              </a:ext>
            </a:extLst>
          </p:cNvPr>
          <p:cNvPicPr/>
          <p:nvPr/>
        </p:nvPicPr>
        <p:blipFill rotWithShape="1">
          <a:blip r:embed="rId5"/>
          <a:srcRect l="17692" t="11600" r="18486"/>
          <a:stretch/>
        </p:blipFill>
        <p:spPr bwMode="auto">
          <a:xfrm>
            <a:off x="1248489" y="1711570"/>
            <a:ext cx="6348091" cy="4395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89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7" name="Obrázek 6">
            <a:extLst>
              <a:ext uri="{FF2B5EF4-FFF2-40B4-BE49-F238E27FC236}">
                <a16:creationId xmlns:a16="http://schemas.microsoft.com/office/drawing/2014/main" id="{2D55753A-FF3E-423F-AF86-6B736F92D9AA}"/>
              </a:ext>
            </a:extLst>
          </p:cNvPr>
          <p:cNvPicPr>
            <a:picLocks noChangeAspect="1"/>
          </p:cNvPicPr>
          <p:nvPr/>
        </p:nvPicPr>
        <p:blipFill>
          <a:blip r:embed="rId5"/>
          <a:stretch>
            <a:fillRect/>
          </a:stretch>
        </p:blipFill>
        <p:spPr>
          <a:xfrm>
            <a:off x="1248489" y="1727390"/>
            <a:ext cx="6702950" cy="4383544"/>
          </a:xfrm>
          <a:prstGeom prst="rect">
            <a:avLst/>
          </a:prstGeom>
        </p:spPr>
      </p:pic>
    </p:spTree>
    <p:extLst>
      <p:ext uri="{BB962C8B-B14F-4D97-AF65-F5344CB8AC3E}">
        <p14:creationId xmlns:p14="http://schemas.microsoft.com/office/powerpoint/2010/main" val="1852121496"/>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39EDB384EC06478E4929A73A47B834" ma:contentTypeVersion="9" ma:contentTypeDescription="Create a new document." ma:contentTypeScope="" ma:versionID="814e917af2903dd6d66421772669cb42">
  <xsd:schema xmlns:xsd="http://www.w3.org/2001/XMLSchema" xmlns:xs="http://www.w3.org/2001/XMLSchema" xmlns:p="http://schemas.microsoft.com/office/2006/metadata/properties" xmlns:ns2="2ae157c7-66f9-4abd-8b25-b635b4960be1" xmlns:ns3="101be587-dfa4-45e5-b718-f76a5946e448" targetNamespace="http://schemas.microsoft.com/office/2006/metadata/properties" ma:root="true" ma:fieldsID="4a62b2e72e638ffd2255424844c60342" ns2:_="" ns3:_="">
    <xsd:import namespace="2ae157c7-66f9-4abd-8b25-b635b4960be1"/>
    <xsd:import namespace="101be587-dfa4-45e5-b718-f76a5946e44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e157c7-66f9-4abd-8b25-b635b4960b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38a382-c502-43bf-abac-d2fc7936176b"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1be587-dfa4-45e5-b718-f76a5946e44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6c22216-75c3-417a-b800-6da5ff67a0f1}" ma:internalName="TaxCatchAll" ma:showField="CatchAllData" ma:web="101be587-dfa4-45e5-b718-f76a5946e4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ae157c7-66f9-4abd-8b25-b635b4960be1">
      <Terms xmlns="http://schemas.microsoft.com/office/infopath/2007/PartnerControls"/>
    </lcf76f155ced4ddcb4097134ff3c332f>
    <TaxCatchAll xmlns="101be587-dfa4-45e5-b718-f76a5946e448" xsi:nil="true"/>
  </documentManagement>
</p:properties>
</file>

<file path=customXml/itemProps1.xml><?xml version="1.0" encoding="utf-8"?>
<ds:datastoreItem xmlns:ds="http://schemas.openxmlformats.org/officeDocument/2006/customXml" ds:itemID="{1A0FC77F-1CE2-4458-A05C-6AD030B60F30}">
  <ds:schemaRefs>
    <ds:schemaRef ds:uri="http://schemas.microsoft.com/sharepoint/v3/contenttype/forms"/>
  </ds:schemaRefs>
</ds:datastoreItem>
</file>

<file path=customXml/itemProps2.xml><?xml version="1.0" encoding="utf-8"?>
<ds:datastoreItem xmlns:ds="http://schemas.openxmlformats.org/officeDocument/2006/customXml" ds:itemID="{67018286-4A49-4EC8-AFC1-6CE666EA44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e157c7-66f9-4abd-8b25-b635b4960be1"/>
    <ds:schemaRef ds:uri="101be587-dfa4-45e5-b718-f76a5946e4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3AD64B-D10D-4933-A5A6-5419EEAA30D1}">
  <ds:schemaRefs>
    <ds:schemaRef ds:uri="0a1cbac3-916a-48ce-b52d-bfd3346be460"/>
    <ds:schemaRef ds:uri="http://schemas.microsoft.com/office/2006/documentManagement/types"/>
    <ds:schemaRef ds:uri="http://purl.org/dc/dcmitype/"/>
    <ds:schemaRef ds:uri="http://purl.org/dc/term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elements/1.1/"/>
    <ds:schemaRef ds:uri="2ae157c7-66f9-4abd-8b25-b635b4960be1"/>
    <ds:schemaRef ds:uri="101be587-dfa4-45e5-b718-f76a5946e448"/>
  </ds:schemaRefs>
</ds:datastoreItem>
</file>

<file path=docProps/app.xml><?xml version="1.0" encoding="utf-8"?>
<Properties xmlns="http://schemas.openxmlformats.org/officeDocument/2006/extended-properties" xmlns:vt="http://schemas.openxmlformats.org/officeDocument/2006/docPropsVTypes">
  <Template>CRR template</Template>
  <TotalTime>89</TotalTime>
  <Words>9274</Words>
  <Application>Microsoft Office PowerPoint</Application>
  <PresentationFormat>Předvádění na obrazovce (4:3)</PresentationFormat>
  <Paragraphs>1127</Paragraphs>
  <Slides>118</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118</vt:i4>
      </vt:variant>
    </vt:vector>
  </HeadingPairs>
  <TitlesOfParts>
    <vt:vector size="127"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Du Toit Petra</cp:lastModifiedBy>
  <cp:revision>14</cp:revision>
  <cp:lastPrinted>2022-05-03T07:08:52Z</cp:lastPrinted>
  <dcterms:created xsi:type="dcterms:W3CDTF">2021-01-13T14:58:16Z</dcterms:created>
  <dcterms:modified xsi:type="dcterms:W3CDTF">2022-05-05T15:30:38Z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0x010100B839EDB384EC06478E4929A73A47B834</vt:lpwstr>
  </property>
</Properties>
</file>