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0" r:id="rId2"/>
    <p:sldId id="393" r:id="rId3"/>
    <p:sldId id="390" r:id="rId4"/>
    <p:sldId id="322" r:id="rId5"/>
    <p:sldId id="347" r:id="rId6"/>
    <p:sldId id="358" r:id="rId7"/>
    <p:sldId id="348" r:id="rId8"/>
    <p:sldId id="387" r:id="rId9"/>
    <p:sldId id="351" r:id="rId10"/>
    <p:sldId id="388" r:id="rId11"/>
    <p:sldId id="372" r:id="rId12"/>
    <p:sldId id="389" r:id="rId13"/>
    <p:sldId id="392" r:id="rId14"/>
    <p:sldId id="353" r:id="rId15"/>
    <p:sldId id="375" r:id="rId16"/>
    <p:sldId id="391" r:id="rId17"/>
    <p:sldId id="371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0"/>
    <a:srgbClr val="833C0B"/>
    <a:srgbClr val="FFC000"/>
    <a:srgbClr val="538135"/>
    <a:srgbClr val="0D951A"/>
    <a:srgbClr val="000000"/>
    <a:srgbClr val="DC0032"/>
    <a:srgbClr val="378D29"/>
    <a:srgbClr val="1835B2"/>
    <a:srgbClr val="006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C7C1-F328-415B-8604-5CEF89B21375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A32A-49EF-43A1-A321-DB6EB0D72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72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1C03-0F72-4284-9D2F-96B67019C003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3E34-CF25-48BB-8027-55AD2CC3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88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067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485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4025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144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80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495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062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205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926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198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9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894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22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39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708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062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3475" y="5121784"/>
            <a:ext cx="5390932" cy="48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81850" cy="4040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49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12290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15794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319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51778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kvprojekty.cz/cs/integrovane-uzemni-investice-karlovarske-aglomera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A5F748-15C9-9F40-9A41-ADF35A858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331596" y="1599512"/>
            <a:ext cx="9747684" cy="480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buClr>
                <a:srgbClr val="FFFFFF"/>
              </a:buClr>
              <a:buSzPts val="800"/>
            </a:pPr>
            <a:r>
              <a:rPr lang="cs-CZ" sz="5400" b="1" dirty="0" smtClean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IROP TOUR představuje</a:t>
            </a:r>
            <a:br>
              <a:rPr lang="cs-CZ" sz="5400" b="1" dirty="0" smtClean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cs-CZ" sz="5400" b="1" dirty="0" smtClean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Helvetica Neue"/>
                <a:sym typeface="Helvetica Neue"/>
              </a:rPr>
              <a:t>ITIKA</a:t>
            </a:r>
            <a:r>
              <a:rPr lang="cs-CZ" sz="5400" b="1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Helvetica Neue"/>
                <a:sym typeface="Helvetica Neue"/>
              </a:rPr>
              <a:t>°</a:t>
            </a:r>
            <a:r>
              <a:rPr lang="cs-CZ" b="1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b="1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>(Integrované územní </a:t>
            </a:r>
            <a:r>
              <a:rPr lang="cs-CZ" sz="24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>investice Karlovarské aglomerace)</a:t>
            </a:r>
            <a:r>
              <a:rPr lang="cs-CZ" sz="24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4000" dirty="0" smtClean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>3. 5. 2022 Grandhotel AMBASSADOR  </a:t>
            </a:r>
            <a:endParaRPr sz="8800" dirty="0">
              <a:solidFill>
                <a:srgbClr val="FFFFFF"/>
              </a:solidFill>
              <a:latin typeface="Montserrat" pitchFamily="2" charset="77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0461A-9F1D-984F-8C29-A8115364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5" y="773590"/>
            <a:ext cx="835684" cy="138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41D71E-FC98-0144-A6EF-5EBEFA819EE0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bg1"/>
                </a:solidFill>
                <a:latin typeface="Montserrat ExtraBold" pitchFamily="2" charset="77"/>
              </a:rPr>
              <a:t>ITIKA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F4BF9-81CF-D647-A1A0-9A823101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397" y="1106330"/>
            <a:ext cx="9172186" cy="67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1FDCDC-4E07-3D40-A51D-E38BCE57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8" y="954963"/>
            <a:ext cx="9524161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indent="-357188"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Strategické cíle ITIKA°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1053228" y="1898990"/>
            <a:ext cx="10199261" cy="3974074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Reaktibilita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Revitalizace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Revalvace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Regenerace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Renesance</a:t>
            </a:r>
          </a:p>
        </p:txBody>
      </p:sp>
      <p:pic>
        <p:nvPicPr>
          <p:cNvPr id="18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943231" y="1665271"/>
            <a:ext cx="5309258" cy="4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1125927" y="1989350"/>
            <a:ext cx="10199261" cy="1991993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1536700" lvl="1">
              <a:lnSpc>
                <a:spcPct val="115000"/>
              </a:lnSpc>
              <a:tabLst>
                <a:tab pos="-2070100" algn="r"/>
                <a:tab pos="-1169988" algn="l"/>
              </a:tabLst>
            </a:pPr>
            <a:endParaRPr lang="cs-CZ" sz="2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907415" lvl="0">
              <a:lnSpc>
                <a:spcPct val="115000"/>
              </a:lnSpc>
              <a:tabLst>
                <a:tab pos="-2070735" algn="r"/>
                <a:tab pos="-1170305" algn="l"/>
                <a:tab pos="90170" algn="l"/>
              </a:tabLst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 </a:t>
            </a: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9" y="954963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450215" algn="just">
              <a:lnSpc>
                <a:spcPct val="115000"/>
              </a:lnSpc>
              <a:tabLst>
                <a:tab pos="-2070735" algn="r"/>
                <a:tab pos="-1170305" algn="l"/>
                <a:tab pos="90170" algn="l"/>
              </a:tabLst>
            </a:pPr>
            <a:r>
              <a:rPr lang="pl-PL" sz="3600" b="1" dirty="0" smtClean="0">
                <a:solidFill>
                  <a:srgbClr val="DC0032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REAKTIBILITA    </a:t>
            </a:r>
            <a:r>
              <a:rPr lang="cs-CZ" sz="2400" b="1" dirty="0" smtClean="0">
                <a:solidFill>
                  <a:srgbClr val="DC0032"/>
                </a:solidFill>
                <a:latin typeface="Montserrat" pitchFamily="2" charset="77"/>
              </a:rPr>
              <a:t>Kompetence </a:t>
            </a:r>
            <a:r>
              <a:rPr lang="cs-CZ" sz="2400" b="1" dirty="0">
                <a:solidFill>
                  <a:srgbClr val="DC0032"/>
                </a:solidFill>
                <a:latin typeface="Montserrat" pitchFamily="2" charset="77"/>
              </a:rPr>
              <a:t>pro 21. století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57533"/>
              </p:ext>
            </p:extLst>
          </p:nvPr>
        </p:nvGraphicFramePr>
        <p:xfrm>
          <a:off x="1413000" y="1846254"/>
          <a:ext cx="10972800" cy="4773676"/>
        </p:xfrm>
        <a:graphic>
          <a:graphicData uri="http://schemas.openxmlformats.org/drawingml/2006/table">
            <a:tbl>
              <a:tblPr firstRow="1" firstCol="1" bandRow="1"/>
              <a:tblGrid>
                <a:gridCol w="1139281">
                  <a:extLst>
                    <a:ext uri="{9D8B030D-6E8A-4147-A177-3AD203B41FA5}">
                      <a16:colId xmlns:a16="http://schemas.microsoft.com/office/drawing/2014/main" val="3523038517"/>
                    </a:ext>
                  </a:extLst>
                </a:gridCol>
                <a:gridCol w="2903974">
                  <a:extLst>
                    <a:ext uri="{9D8B030D-6E8A-4147-A177-3AD203B41FA5}">
                      <a16:colId xmlns:a16="http://schemas.microsoft.com/office/drawing/2014/main" val="327438158"/>
                    </a:ext>
                  </a:extLst>
                </a:gridCol>
                <a:gridCol w="6929545">
                  <a:extLst>
                    <a:ext uri="{9D8B030D-6E8A-4147-A177-3AD203B41FA5}">
                      <a16:colId xmlns:a16="http://schemas.microsoft.com/office/drawing/2014/main" val="2250031523"/>
                    </a:ext>
                  </a:extLst>
                </a:gridCol>
              </a:tblGrid>
              <a:tr h="76263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900" dirty="0" smtClean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1755" marT="6477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2425" indent="-352425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A.1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Vzdělaní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občané </a:t>
                      </a:r>
                      <a:b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</a:b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kvalitní pracovní síla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A.1.1</a:t>
                      </a:r>
                      <a:r>
                        <a:rPr lang="cs-CZ" sz="140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Rozvoj vzdělávání</a:t>
                      </a:r>
                    </a:p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A.1.2</a:t>
                      </a:r>
                      <a:r>
                        <a:rPr lang="cs-CZ" sz="140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Rozvoj celoživotního vzdělávání</a:t>
                      </a:r>
                    </a:p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A.1.3</a:t>
                      </a:r>
                      <a:r>
                        <a:rPr lang="cs-CZ" sz="140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Rozvoj v oblasti vědy, výzkumu a inovací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6960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0" indent="-9017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A.2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Aktivní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bytová politika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A.2.1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Dostupné obecní byty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A.2.2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Sociální bydlení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4938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A.3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Důstojný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život pro každého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0" indent="-9017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A.3.1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Kvalitní infrastruktura a služby pro seniory a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                 znevýhodněné</a:t>
                      </a:r>
                      <a:endParaRPr lang="cs-CZ" sz="1400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Carlito"/>
                        <a:cs typeface="Carlito"/>
                      </a:endParaRP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A.3.2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Sociální stabilita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33195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A.4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SMART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aglomerace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A.4.1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E-služby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DC0032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A.4.2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SMART řešení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 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53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0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1053228" y="1999398"/>
            <a:ext cx="10199261" cy="1991993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1536700" lvl="1">
              <a:lnSpc>
                <a:spcPct val="115000"/>
              </a:lnSpc>
              <a:tabLst>
                <a:tab pos="-2070100" algn="r"/>
                <a:tab pos="-1169988" algn="l"/>
              </a:tabLst>
            </a:pPr>
            <a:endParaRPr lang="cs-CZ" sz="2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907415" lvl="0">
              <a:lnSpc>
                <a:spcPct val="115000"/>
              </a:lnSpc>
              <a:tabLst>
                <a:tab pos="-2070735" algn="r"/>
                <a:tab pos="-1170305" algn="l"/>
                <a:tab pos="90170" algn="l"/>
              </a:tabLst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 </a:t>
            </a: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9" y="954962"/>
            <a:ext cx="9183452" cy="8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62488" lvl="0" indent="-4213225" algn="just">
              <a:lnSpc>
                <a:spcPct val="115000"/>
              </a:lnSpc>
              <a:tabLst>
                <a:tab pos="-2070735" algn="r"/>
                <a:tab pos="-1170305" algn="l"/>
                <a:tab pos="90170" algn="l"/>
              </a:tabLst>
            </a:pPr>
            <a:r>
              <a:rPr lang="pl-PL" sz="3600" b="1" dirty="0" smtClean="0">
                <a:solidFill>
                  <a:srgbClr val="538135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REVITALIZACE  </a:t>
            </a:r>
            <a:r>
              <a:rPr lang="cs-CZ" sz="2400" b="1" dirty="0" smtClean="0">
                <a:solidFill>
                  <a:srgbClr val="538135"/>
                </a:solidFill>
                <a:latin typeface="Montserrat" pitchFamily="2" charset="77"/>
              </a:rPr>
              <a:t>Krajina, přírodní hodnoty, udržitelnost, energetika</a:t>
            </a:r>
            <a:endParaRPr lang="cs-CZ" sz="2400" b="1" dirty="0">
              <a:solidFill>
                <a:srgbClr val="538135"/>
              </a:solidFill>
              <a:latin typeface="Montserra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54541"/>
              </p:ext>
            </p:extLst>
          </p:nvPr>
        </p:nvGraphicFramePr>
        <p:xfrm>
          <a:off x="1415746" y="2758814"/>
          <a:ext cx="9619622" cy="2925326"/>
        </p:xfrm>
        <a:graphic>
          <a:graphicData uri="http://schemas.openxmlformats.org/drawingml/2006/table">
            <a:tbl>
              <a:tblPr firstRow="1" firstCol="1" bandRow="1"/>
              <a:tblGrid>
                <a:gridCol w="1095274">
                  <a:extLst>
                    <a:ext uri="{9D8B030D-6E8A-4147-A177-3AD203B41FA5}">
                      <a16:colId xmlns:a16="http://schemas.microsoft.com/office/drawing/2014/main" val="1745893805"/>
                    </a:ext>
                  </a:extLst>
                </a:gridCol>
                <a:gridCol w="3285823">
                  <a:extLst>
                    <a:ext uri="{9D8B030D-6E8A-4147-A177-3AD203B41FA5}">
                      <a16:colId xmlns:a16="http://schemas.microsoft.com/office/drawing/2014/main" val="3154839903"/>
                    </a:ext>
                  </a:extLst>
                </a:gridCol>
                <a:gridCol w="5238525">
                  <a:extLst>
                    <a:ext uri="{9D8B030D-6E8A-4147-A177-3AD203B41FA5}">
                      <a16:colId xmlns:a16="http://schemas.microsoft.com/office/drawing/2014/main" val="3739009635"/>
                    </a:ext>
                  </a:extLst>
                </a:gridCol>
              </a:tblGrid>
              <a:tr h="5671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cs-CZ" sz="18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cs-CZ" sz="1800" b="1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1755" marT="6477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B.1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Funkční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ekosystém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B.1.1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Modrozelená infrastruktura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59"/>
                  </a:ext>
                </a:extLst>
              </a:tr>
              <a:tr h="1317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B.2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Udržitelná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energetika a odpadové hospodářství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B.2.1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Udržitelná energetika v době </a:t>
                      </a:r>
                      <a:r>
                        <a:rPr lang="cs-CZ" sz="1400" dirty="0" err="1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postuhelné</a:t>
                      </a:r>
                      <a:endParaRPr lang="cs-CZ" sz="1400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Carlito"/>
                        <a:cs typeface="Carlito"/>
                      </a:endParaRPr>
                    </a:p>
                    <a:p>
                      <a:pPr marL="893763" indent="-893763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B.2.2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Energetické úspory objektů občanské vybavenosti</a:t>
                      </a:r>
                    </a:p>
                    <a:p>
                      <a:pPr marL="893763" indent="-893763"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52823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B.2.3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Udržitelné odpadové hospodářství, cirkulární ekonomika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 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25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1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501168" y="1959806"/>
            <a:ext cx="10199261" cy="1162535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marL="90741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2070735" algn="r"/>
                <a:tab pos="-1170305" algn="l"/>
                <a:tab pos="90170" algn="l"/>
              </a:tabLst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 </a:t>
            </a: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9" y="954962"/>
            <a:ext cx="9183452" cy="89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rgbClr val="FFC000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REVALVACE 	</a:t>
            </a:r>
            <a:r>
              <a:rPr lang="pl-PL" sz="2400" b="1" dirty="0" smtClean="0">
                <a:solidFill>
                  <a:srgbClr val="FFC000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Lázeňství, kulturní dědictví, 				cestovní ruch</a:t>
            </a:r>
            <a:endParaRPr lang="cs-CZ" sz="2400" b="1" dirty="0">
              <a:solidFill>
                <a:srgbClr val="FFC000"/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1041996" y="2596002"/>
          <a:ext cx="7497321" cy="1728470"/>
        </p:xfrm>
        <a:graphic>
          <a:graphicData uri="http://schemas.openxmlformats.org/drawingml/2006/table">
            <a:tbl>
              <a:tblPr firstRow="1" firstCol="1" bandRow="1"/>
              <a:tblGrid>
                <a:gridCol w="922033">
                  <a:extLst>
                    <a:ext uri="{9D8B030D-6E8A-4147-A177-3AD203B41FA5}">
                      <a16:colId xmlns:a16="http://schemas.microsoft.com/office/drawing/2014/main" val="3771097490"/>
                    </a:ext>
                  </a:extLst>
                </a:gridCol>
                <a:gridCol w="2833636">
                  <a:extLst>
                    <a:ext uri="{9D8B030D-6E8A-4147-A177-3AD203B41FA5}">
                      <a16:colId xmlns:a16="http://schemas.microsoft.com/office/drawing/2014/main" val="4125351026"/>
                    </a:ext>
                  </a:extLst>
                </a:gridCol>
                <a:gridCol w="3741652">
                  <a:extLst>
                    <a:ext uri="{9D8B030D-6E8A-4147-A177-3AD203B41FA5}">
                      <a16:colId xmlns:a16="http://schemas.microsoft.com/office/drawing/2014/main" val="3195024939"/>
                    </a:ext>
                  </a:extLst>
                </a:gridCol>
              </a:tblGrid>
              <a:tr h="1529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8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cs-CZ" sz="1800" b="1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71755" marT="6477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C.1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kumimoji="0" lang="cs-CZ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Montserrat" panose="00000500000000000000" pitchFamily="2" charset="-18"/>
                          <a:ea typeface="Carlito"/>
                          <a:cs typeface="Carlito"/>
                          <a:sym typeface="Arial"/>
                        </a:rPr>
                        <a:t>Lázeňské centrum Evropy a jeho zázemí</a:t>
                      </a:r>
                    </a:p>
                    <a:p>
                      <a:pPr marL="361950" indent="-36195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Carlito"/>
                        <a:cs typeface="Carlito"/>
                      </a:endParaRP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3763" indent="-893763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C.1.1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</a:t>
                      </a:r>
                      <a:r>
                        <a:rPr kumimoji="0" lang="cs-CZ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Montserrat" panose="00000500000000000000" pitchFamily="2" charset="-18"/>
                          <a:ea typeface="Carlito"/>
                          <a:cs typeface="Carlito"/>
                          <a:sym typeface="Arial"/>
                        </a:rPr>
                        <a:t>Zhodnocené kulturní dědictví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 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7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ADEC1D9-3A46-3246-9413-202A1077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9" y="954963"/>
            <a:ext cx="9183452" cy="105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rgbClr val="833C0B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REGENERACE        </a:t>
            </a:r>
            <a:r>
              <a:rPr lang="pl-PL" sz="2400" b="1" dirty="0" smtClean="0">
                <a:solidFill>
                  <a:srgbClr val="833C0B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Funkční a krásné prostředí</a:t>
            </a:r>
            <a:endParaRPr lang="cs-CZ" sz="2400" b="1" dirty="0">
              <a:solidFill>
                <a:srgbClr val="833C0B"/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33524"/>
              </p:ext>
            </p:extLst>
          </p:nvPr>
        </p:nvGraphicFramePr>
        <p:xfrm>
          <a:off x="1045100" y="2484581"/>
          <a:ext cx="9252397" cy="1802384"/>
        </p:xfrm>
        <a:graphic>
          <a:graphicData uri="http://schemas.openxmlformats.org/drawingml/2006/table">
            <a:tbl>
              <a:tblPr firstRow="1" firstCol="1" bandRow="1"/>
              <a:tblGrid>
                <a:gridCol w="1243102">
                  <a:extLst>
                    <a:ext uri="{9D8B030D-6E8A-4147-A177-3AD203B41FA5}">
                      <a16:colId xmlns:a16="http://schemas.microsoft.com/office/drawing/2014/main" val="89441366"/>
                    </a:ext>
                  </a:extLst>
                </a:gridCol>
                <a:gridCol w="3451663">
                  <a:extLst>
                    <a:ext uri="{9D8B030D-6E8A-4147-A177-3AD203B41FA5}">
                      <a16:colId xmlns:a16="http://schemas.microsoft.com/office/drawing/2014/main" val="540214084"/>
                    </a:ext>
                  </a:extLst>
                </a:gridCol>
                <a:gridCol w="4557632">
                  <a:extLst>
                    <a:ext uri="{9D8B030D-6E8A-4147-A177-3AD203B41FA5}">
                      <a16:colId xmlns:a16="http://schemas.microsoft.com/office/drawing/2014/main" val="881024560"/>
                    </a:ext>
                  </a:extLst>
                </a:gridCol>
              </a:tblGrid>
              <a:tr h="36428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cs-CZ" sz="18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cs-CZ" sz="1800" b="1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1755" marT="6477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D.1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Prostředí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sídel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D.1.1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Urbanizovaná veřejná prostranství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352595"/>
                  </a:ext>
                </a:extLst>
              </a:tr>
              <a:tr h="10865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D.2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Prostupná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/>
                      </a:r>
                      <a:b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</a:b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 obsloužená aglomerace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D.2.1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Atraktivní doprava – základ mobility</a:t>
                      </a:r>
                    </a:p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833C0B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D.2.2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Udržitelná individuální doprava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 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4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4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9" y="954963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rgbClr val="00A1E0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RENESANCE        </a:t>
            </a:r>
            <a:r>
              <a:rPr lang="pl-PL" sz="2400" b="1" dirty="0">
                <a:solidFill>
                  <a:srgbClr val="00A1E0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N</a:t>
            </a:r>
            <a:r>
              <a:rPr lang="pl-PL" sz="2400" b="1" dirty="0" smtClean="0">
                <a:solidFill>
                  <a:srgbClr val="00A1E0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aplňování vize</a:t>
            </a:r>
            <a:endParaRPr lang="cs-CZ" sz="2400" b="1" dirty="0">
              <a:solidFill>
                <a:srgbClr val="00A1E0"/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9632"/>
              </p:ext>
            </p:extLst>
          </p:nvPr>
        </p:nvGraphicFramePr>
        <p:xfrm>
          <a:off x="1091921" y="2321655"/>
          <a:ext cx="9911024" cy="905510"/>
        </p:xfrm>
        <a:graphic>
          <a:graphicData uri="http://schemas.openxmlformats.org/drawingml/2006/table">
            <a:tbl>
              <a:tblPr firstRow="1" firstCol="1" bandRow="1"/>
              <a:tblGrid>
                <a:gridCol w="978039">
                  <a:extLst>
                    <a:ext uri="{9D8B030D-6E8A-4147-A177-3AD203B41FA5}">
                      <a16:colId xmlns:a16="http://schemas.microsoft.com/office/drawing/2014/main" val="1377171269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30776140"/>
                    </a:ext>
                  </a:extLst>
                </a:gridCol>
                <a:gridCol w="6059156">
                  <a:extLst>
                    <a:ext uri="{9D8B030D-6E8A-4147-A177-3AD203B41FA5}">
                      <a16:colId xmlns:a16="http://schemas.microsoft.com/office/drawing/2014/main" val="1037531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18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cs-CZ" sz="1800" b="1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1755" marT="6477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E.1</a:t>
                      </a:r>
                      <a:r>
                        <a:rPr lang="cs-CZ" sz="1400" b="0" baseline="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   </a:t>
                      </a:r>
                      <a:r>
                        <a:rPr lang="cs-CZ" sz="1400" dirty="0" smtClean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Rozvinutá 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spolupráce </a:t>
                      </a:r>
                      <a:b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</a:b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a kvalitní koordinace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E.1.1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Provázaná aglomerace</a:t>
                      </a:r>
                    </a:p>
                    <a:p>
                      <a:pPr fontAlgn="base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E.1.2</a:t>
                      </a:r>
                      <a:r>
                        <a:rPr lang="cs-CZ" sz="1400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18"/>
                          <a:ea typeface="Carlito"/>
                          <a:cs typeface="Carlito"/>
                        </a:rPr>
                        <a:t>	Posilující spolupráce vně aglomerace</a:t>
                      </a:r>
                    </a:p>
                  </a:txBody>
                  <a:tcPr marL="0" marR="71755" marT="64770" marB="1079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2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05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887E21-373A-A14E-B01C-1D86C372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64634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797257" y="2001897"/>
            <a:ext cx="9654511" cy="5143625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marL="174625" lvl="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Pro přípravu strategie ITIKA° bylo využito podpory MMR z OPTP.</a:t>
            </a:r>
          </a:p>
          <a:p>
            <a:pPr marL="174625" lvl="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tabLst>
                <a:tab pos="347663" algn="l"/>
              </a:tabLst>
            </a:pPr>
            <a:endParaRPr lang="cs-CZ" sz="2000" b="1" dirty="0" smtClean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  <a:p>
            <a:pPr marL="174625" lvl="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Pro realizaci ITIKA° budou čerpány prostředky z ESI (strukturálních a investičních) fondů:</a:t>
            </a:r>
          </a:p>
          <a:p>
            <a:pPr marL="342900" lvl="0" indent="28575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Evropský fond pro regionální rozvoj – pro rozvoj v regionech</a:t>
            </a:r>
          </a:p>
          <a:p>
            <a:pPr marL="342900" lvl="0" indent="28575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Evropský sociální fond – lidské zdroje </a:t>
            </a:r>
          </a:p>
          <a:p>
            <a:pPr marL="342900" lvl="0" indent="28575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Fond soudržnosti – životní prostředí a doprava</a:t>
            </a:r>
            <a:endParaRPr lang="cs-CZ" sz="20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  <a:p>
            <a:pPr marL="174625" lvl="0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tabLst>
                <a:tab pos="347663" algn="l"/>
              </a:tabLst>
            </a:pP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Výše poskytovaných prostředků je závislá na podmínkách jednotlivých operačních programů.</a:t>
            </a:r>
            <a:endParaRPr lang="cs-CZ" sz="20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8" y="954963"/>
            <a:ext cx="9749060" cy="105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  <a:tabLst>
                <a:tab pos="3224213" algn="l"/>
              </a:tabLst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Podpora ITIKA</a:t>
            </a: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°</a:t>
            </a:r>
            <a:endParaRPr lang="cs-CZ" sz="32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98337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A5F748-15C9-9F40-9A41-ADF35A858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0461A-9F1D-984F-8C29-A8115364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5" y="773590"/>
            <a:ext cx="835684" cy="138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41D71E-FC98-0144-A6EF-5EBEFA819EE0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bg1"/>
                </a:solidFill>
                <a:latin typeface="Montserrat ExtraBold" pitchFamily="2" charset="77"/>
              </a:rPr>
              <a:t>ITIKA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F4BF9-81CF-D647-A1A0-9A823101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250" y="773590"/>
            <a:ext cx="9172186" cy="6751749"/>
          </a:xfrm>
          <a:prstGeom prst="rect">
            <a:avLst/>
          </a:prstGeom>
        </p:spPr>
      </p:pic>
      <p:sp>
        <p:nvSpPr>
          <p:cNvPr id="9" name="Google Shape;69;p10">
            <a:extLst>
              <a:ext uri="{FF2B5EF4-FFF2-40B4-BE49-F238E27FC236}">
                <a16:creationId xmlns:a16="http://schemas.microsoft.com/office/drawing/2014/main" id="{30F43821-8DA1-CE44-9867-15028368F529}"/>
              </a:ext>
            </a:extLst>
          </p:cNvPr>
          <p:cNvSpPr txBox="1">
            <a:spLocks/>
          </p:cNvSpPr>
          <p:nvPr/>
        </p:nvSpPr>
        <p:spPr>
          <a:xfrm>
            <a:off x="796246" y="1666240"/>
            <a:ext cx="9649142" cy="448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>
                <a:srgbClr val="FFFFFF"/>
              </a:buClr>
              <a:buSzPts val="800"/>
            </a:pPr>
            <a:r>
              <a:rPr lang="cs-CZ" sz="6000" b="1" kern="0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KONEC</a:t>
            </a:r>
            <a:br>
              <a:rPr lang="cs-CZ" sz="6000" b="1" kern="0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cs-CZ" sz="6000" b="1" kern="0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cs-CZ" sz="6000" b="1" kern="0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cs-CZ" sz="3200" b="1" kern="0" dirty="0" smtClean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Děkujeme za </a:t>
            </a:r>
            <a:r>
              <a:rPr lang="cs-CZ" sz="3200" b="1" kern="0" dirty="0">
                <a:solidFill>
                  <a:schemeClr val="bg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pozornost</a:t>
            </a:r>
            <a:r>
              <a:rPr lang="cs-CZ" sz="3200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3200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1200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/>
            </a:r>
            <a:br>
              <a:rPr lang="cs-CZ" sz="1200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</a:br>
            <a:r>
              <a:rPr lang="cs-CZ" sz="2200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>Tým </a:t>
            </a:r>
            <a:r>
              <a:rPr lang="cs-CZ" sz="2200" b="1" kern="0" dirty="0">
                <a:solidFill>
                  <a:srgbClr val="FFFFFF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rPr>
              <a:t>ITIKA°</a:t>
            </a:r>
            <a:endParaRPr lang="cs-CZ" b="1" kern="0" dirty="0">
              <a:solidFill>
                <a:schemeClr val="bg1"/>
              </a:solidFill>
              <a:latin typeface="Montserrat ExtraBold" pitchFamily="2" charset="77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566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3F08E3-FEC6-BD4C-B348-E63D035B7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803302" y="1980984"/>
            <a:ext cx="11001248" cy="2927634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ITI je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nástrojem realizace územní dimenze v metropolitních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aglomeracích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celostátního významu. Jedná se o nový nástroj uplatnění integrovaného přístupu s využitím Evropských strukturálních a investičních fondů, který je realizován na základě zpracované a schválené integrované strategie.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 respektuje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popis problémových oblastí v Dohodě o partnerství a intervenční strategii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programů a vychází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 specifik a potenciálu řešeného území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735407" y="971414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Podstata integrovaných nástrojů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55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63423" y="814305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Vymezené území ITIKA°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7"/>
            <a:ext cx="950400" cy="20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972488" y="2010964"/>
            <a:ext cx="5455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" panose="00000500000000000000" pitchFamily="2" charset="-18"/>
              </a:rPr>
              <a:t>Aglomerace ITIKA° byla metodicky vymezena Ministerstvem pro místní </a:t>
            </a:r>
            <a:r>
              <a:rPr lang="cs-CZ" dirty="0" smtClean="0">
                <a:latin typeface="Montserrat" panose="00000500000000000000" pitchFamily="2" charset="-18"/>
              </a:rPr>
              <a:t>rozvoj. Území tvoří </a:t>
            </a:r>
            <a:r>
              <a:rPr lang="cs-CZ" dirty="0">
                <a:latin typeface="Montserrat" panose="00000500000000000000" pitchFamily="2" charset="-18"/>
              </a:rPr>
              <a:t>33 měst a obcí, ve 3 správních obvodech ORP (Karlovy Vary, Ostrov, Sokolov). </a:t>
            </a:r>
            <a:endParaRPr lang="cs-CZ" dirty="0" smtClean="0">
              <a:latin typeface="Montserrat" panose="00000500000000000000" pitchFamily="2" charset="-18"/>
            </a:endParaRPr>
          </a:p>
          <a:p>
            <a:endParaRPr lang="cs-CZ" dirty="0" smtClean="0">
              <a:latin typeface="Montserrat" panose="00000500000000000000" pitchFamily="2" charset="-18"/>
            </a:endParaRPr>
          </a:p>
          <a:p>
            <a:r>
              <a:rPr lang="cs-CZ" dirty="0" smtClean="0">
                <a:latin typeface="Montserrat" panose="00000500000000000000" pitchFamily="2" charset="-18"/>
              </a:rPr>
              <a:t>Vymezené </a:t>
            </a:r>
            <a:r>
              <a:rPr lang="cs-CZ" dirty="0">
                <a:latin typeface="Montserrat" panose="00000500000000000000" pitchFamily="2" charset="-18"/>
              </a:rPr>
              <a:t>území </a:t>
            </a:r>
            <a:r>
              <a:rPr lang="cs-CZ" dirty="0" smtClean="0">
                <a:latin typeface="Montserrat" panose="00000500000000000000" pitchFamily="2" charset="-18"/>
              </a:rPr>
              <a:t>zahrnuje </a:t>
            </a:r>
            <a:r>
              <a:rPr lang="cs-CZ" dirty="0">
                <a:latin typeface="Montserrat" panose="00000500000000000000" pitchFamily="2" charset="-18"/>
              </a:rPr>
              <a:t>24 % obcí </a:t>
            </a:r>
            <a:r>
              <a:rPr lang="cs-CZ" dirty="0" smtClean="0">
                <a:latin typeface="Montserrat" panose="00000500000000000000" pitchFamily="2" charset="-18"/>
              </a:rPr>
              <a:t>a měst </a:t>
            </a:r>
            <a:r>
              <a:rPr lang="cs-CZ" dirty="0">
                <a:latin typeface="Montserrat" panose="00000500000000000000" pitchFamily="2" charset="-18"/>
              </a:rPr>
              <a:t>Karlovarského </a:t>
            </a:r>
            <a:r>
              <a:rPr lang="cs-CZ" dirty="0" smtClean="0">
                <a:latin typeface="Montserrat" panose="00000500000000000000" pitchFamily="2" charset="-18"/>
              </a:rPr>
              <a:t>kraje o rozloze </a:t>
            </a:r>
            <a:r>
              <a:rPr lang="cs-CZ" dirty="0">
                <a:latin typeface="Montserrat" panose="00000500000000000000" pitchFamily="2" charset="-18"/>
              </a:rPr>
              <a:t>610 </a:t>
            </a:r>
            <a:r>
              <a:rPr lang="cs-CZ" dirty="0" smtClean="0">
                <a:latin typeface="Montserrat" panose="00000500000000000000" pitchFamily="2" charset="-18"/>
              </a:rPr>
              <a:t>km</a:t>
            </a:r>
            <a:r>
              <a:rPr lang="cs-CZ" baseline="30000" dirty="0" smtClean="0">
                <a:latin typeface="Montserrat" panose="00000500000000000000" pitchFamily="2" charset="-18"/>
              </a:rPr>
              <a:t>2</a:t>
            </a:r>
          </a:p>
          <a:p>
            <a:r>
              <a:rPr lang="cs-CZ" dirty="0" smtClean="0">
                <a:latin typeface="Montserrat" panose="00000500000000000000" pitchFamily="2" charset="-18"/>
              </a:rPr>
              <a:t>a čítá cca </a:t>
            </a:r>
            <a:r>
              <a:rPr lang="cs-CZ" dirty="0">
                <a:latin typeface="Montserrat" panose="00000500000000000000" pitchFamily="2" charset="-18"/>
              </a:rPr>
              <a:t>139 </a:t>
            </a:r>
            <a:r>
              <a:rPr lang="cs-CZ" dirty="0" smtClean="0">
                <a:latin typeface="Montserrat" panose="00000500000000000000" pitchFamily="2" charset="-18"/>
              </a:rPr>
              <a:t>000 obyvatel, </a:t>
            </a:r>
            <a:r>
              <a:rPr lang="cs-CZ" dirty="0">
                <a:latin typeface="Montserrat" panose="00000500000000000000" pitchFamily="2" charset="-18"/>
              </a:rPr>
              <a:t>což představuje 47 % obyvatel kraje</a:t>
            </a:r>
            <a:r>
              <a:rPr lang="cs-CZ" dirty="0" smtClean="0">
                <a:latin typeface="Montserrat" panose="00000500000000000000" pitchFamily="2" charset="-18"/>
              </a:rPr>
              <a:t>.</a:t>
            </a:r>
          </a:p>
          <a:p>
            <a:endParaRPr lang="cs-CZ" dirty="0" smtClean="0">
              <a:latin typeface="Montserrat" panose="00000500000000000000" pitchFamily="2" charset="-18"/>
            </a:endParaRPr>
          </a:p>
          <a:p>
            <a:r>
              <a:rPr lang="cs-CZ" dirty="0" smtClean="0">
                <a:latin typeface="Montserrat" panose="00000500000000000000" pitchFamily="2" charset="-18"/>
              </a:rPr>
              <a:t>Seznam obcí a veškeré informace o strategii jsou </a:t>
            </a:r>
            <a:r>
              <a:rPr lang="cs-CZ" dirty="0">
                <a:latin typeface="Montserrat" panose="00000500000000000000" pitchFamily="2" charset="-18"/>
              </a:rPr>
              <a:t>k dispozici </a:t>
            </a:r>
            <a:r>
              <a:rPr lang="cs-CZ" dirty="0" smtClean="0">
                <a:latin typeface="Montserrat" panose="00000500000000000000" pitchFamily="2" charset="-18"/>
              </a:rPr>
              <a:t>na webu </a:t>
            </a:r>
            <a:r>
              <a:rPr lang="cs-CZ" dirty="0">
                <a:latin typeface="Montserrat" panose="00000500000000000000" pitchFamily="2" charset="-18"/>
                <a:hlinkClick r:id="rId4"/>
              </a:rPr>
              <a:t>https://</a:t>
            </a:r>
            <a:r>
              <a:rPr lang="cs-CZ" dirty="0" smtClean="0">
                <a:latin typeface="Montserrat" panose="00000500000000000000" pitchFamily="2" charset="-18"/>
                <a:hlinkClick r:id="rId4"/>
              </a:rPr>
              <a:t>kvprojekty.cz/cs/integrovane-uzemni-investice-karlovarske-aglomerace</a:t>
            </a:r>
            <a:r>
              <a:rPr lang="cs-CZ" dirty="0" smtClean="0">
                <a:latin typeface="Montserrat" panose="00000500000000000000" pitchFamily="2" charset="-18"/>
              </a:rPr>
              <a:t> </a:t>
            </a:r>
            <a:endParaRPr lang="cs-CZ" dirty="0">
              <a:latin typeface="Montserrat" panose="00000500000000000000" pitchFamily="2" charset="-18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2064431"/>
            <a:ext cx="5496571" cy="38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C2A21A-AEDC-7148-B244-8668BEFF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793318" y="1224439"/>
            <a:ext cx="11398682" cy="5441142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Garant ITIKA°		Mgr. Tomáš Trtek, 1. náměstek primátorky MMKV</a:t>
            </a: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			Ing. Pavlína Stracheová, vedoucí odboru strategií a dotací MMKV</a:t>
            </a: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Manažerka ITIKA° 	Ing. Blanka Heroutová a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tematičtí koordinátoři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Externí poradci	Ing. Vladimír Tůma</a:t>
            </a: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			Ing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. Jana Michková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Zpracovatel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Isg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SPF Group s.r.o.</a:t>
            </a:r>
          </a:p>
          <a:p>
            <a:pPr lvl="0">
              <a:spcAft>
                <a:spcPts val="1000"/>
              </a:spcAft>
              <a:buSzPct val="100000"/>
              <a:tabLst>
                <a:tab pos="444500" algn="l"/>
                <a:tab pos="625475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Grafik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Isg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Calibri"/>
              </a:rPr>
              <a:t>		Karel Hemza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Calibri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793318" y="501398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Tým ITIKA°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7"/>
            <a:ext cx="950400" cy="20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425764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3F08E3-FEC6-BD4C-B348-E63D035B7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803302" y="1980984"/>
            <a:ext cx="11001248" cy="3912519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lvl="0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Část A - Analytická 	I. Popis aglomerace</a:t>
            </a:r>
          </a:p>
          <a:p>
            <a:pPr lvl="0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          30. 9. 2020		II. Analytická část </a:t>
            </a:r>
          </a:p>
          <a:p>
            <a:pPr lvl="0"/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lvl="0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Část B - Koncepční  	III. Strategická část</a:t>
            </a:r>
          </a:p>
          <a:p>
            <a:pPr lvl="0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30. 6. 2021		IV. Implementační část</a:t>
            </a:r>
          </a:p>
          <a:p>
            <a:pPr lvl="0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V. Přílohy</a:t>
            </a:r>
          </a:p>
          <a:p>
            <a:pPr lvl="0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lvl="0"/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Strategie je slouží jako podklad pro umožnění čerpání části finanční podpory, vymezené pro integrované nástroje.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735407" y="971414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Dokument strategie ITIKA°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271167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887E21-373A-A14E-B01C-1D86C372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64634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899999" y="2294444"/>
            <a:ext cx="9654511" cy="2230007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 marL="342900" lvl="0" indent="-168275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Rada města 7. 6. </a:t>
            </a: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2022</a:t>
            </a:r>
            <a:endParaRPr lang="cs-CZ" sz="20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  <a:p>
            <a:pPr marL="342900" lvl="0" indent="-168275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Zastupitelstvo města 21. 6. </a:t>
            </a: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2022</a:t>
            </a:r>
            <a:endParaRPr lang="cs-CZ" sz="20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  <a:p>
            <a:pPr marL="342900" lvl="0" indent="-168275">
              <a:lnSpc>
                <a:spcPct val="130000"/>
              </a:lnSpc>
              <a:spcAft>
                <a:spcPts val="1000"/>
              </a:spcAft>
              <a:buClr>
                <a:srgbClr val="FFFFFF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cs-CZ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MMR červenec </a:t>
            </a:r>
            <a:r>
              <a:rPr lang="cs-CZ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77"/>
              </a:rPr>
              <a:t>2022</a:t>
            </a:r>
            <a:endParaRPr lang="cs-CZ" sz="20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77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8" y="954963"/>
            <a:ext cx="9749060" cy="105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  <a:tabLst>
                <a:tab pos="3224213" algn="l"/>
              </a:tabLst>
            </a:pPr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Proces schvalování dokumentu ITIKA°</a:t>
            </a:r>
            <a:endParaRPr lang="cs-CZ" sz="32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53683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501168" y="1900470"/>
            <a:ext cx="10199261" cy="3573964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Popis území  		- metoda vymezení Karlovarské aglomerace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popis území Karlovarské aglomerace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koncepční dokumenty území Karlovarské aglomerace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Analytická část 	- situační analýza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analýza problémů, rozvojových potřeb a potenciálu 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analýza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stakeholderů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405670" y="848405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Část A dokumentu ITIKA°</a:t>
            </a:r>
            <a:endParaRPr lang="cs-CZ" sz="3600" b="1" dirty="0">
              <a:solidFill>
                <a:schemeClr val="tx1"/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111415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C0A58C-184F-9344-905C-CC83E75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501168" y="1724875"/>
            <a:ext cx="10199261" cy="5574512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Strategická část	- strategický rámec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strategické cíle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vazba na strategické dokumenty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integrované rysy strategie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	- indikativní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seznam typových řešení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Implementační část 	- řízení strategie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monitoring a evaluace 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Přílohy			- seznam obcí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mapa Karlovarské aglomerace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			- transparentnost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405670" y="848405"/>
            <a:ext cx="9183452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/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Část B dokumentu ITIKA°</a:t>
            </a:r>
            <a:endParaRPr lang="cs-CZ" sz="3600" b="1" dirty="0">
              <a:solidFill>
                <a:schemeClr val="tx1"/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347336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1FDCDC-4E07-3D40-A51D-E38BCE57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99" y="2484581"/>
            <a:ext cx="7308928" cy="5380183"/>
          </a:xfrm>
          <a:prstGeom prst="rect">
            <a:avLst/>
          </a:prstGeom>
        </p:spPr>
      </p:pic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899998" y="954963"/>
            <a:ext cx="9524161" cy="69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indent="-357188" algn="l">
              <a:buClr>
                <a:schemeClr val="lt1"/>
              </a:buClr>
              <a:buSzPts val="1000"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  <a:ea typeface="Helvetica Neue"/>
                <a:cs typeface="Calibri" panose="020F0502020204030204" pitchFamily="34" charset="0"/>
                <a:sym typeface="Helvetica Neue"/>
              </a:rPr>
              <a:t>Strategický rámec – filozofie strategie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9592C-15F0-CB43-8D76-D13AB3523C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9" y="747148"/>
            <a:ext cx="950010" cy="20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4FED9-79B6-4446-AD26-2452692C2DD3}"/>
              </a:ext>
            </a:extLst>
          </p:cNvPr>
          <p:cNvSpPr txBox="1"/>
          <p:nvPr/>
        </p:nvSpPr>
        <p:spPr>
          <a:xfrm>
            <a:off x="10700429" y="387450"/>
            <a:ext cx="11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ITIKA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E117F-62F0-9643-A08F-9AA671F5524B}"/>
              </a:ext>
            </a:extLst>
          </p:cNvPr>
          <p:cNvGrpSpPr/>
          <p:nvPr/>
        </p:nvGrpSpPr>
        <p:grpSpPr>
          <a:xfrm rot="16200000">
            <a:off x="6023999" y="731277"/>
            <a:ext cx="144000" cy="12192000"/>
            <a:chOff x="0" y="3229"/>
            <a:chExt cx="202012" cy="685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3B6EE-30C0-1649-8AB6-5836E487791A}"/>
                </a:ext>
              </a:extLst>
            </p:cNvPr>
            <p:cNvSpPr/>
            <p:nvPr/>
          </p:nvSpPr>
          <p:spPr>
            <a:xfrm>
              <a:off x="0" y="3229"/>
              <a:ext cx="202012" cy="1464588"/>
            </a:xfrm>
            <a:prstGeom prst="rect">
              <a:avLst/>
            </a:prstGeom>
            <a:solidFill>
              <a:srgbClr val="DC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FE839-6CA2-A04C-B14B-3004F3BF06B6}"/>
                </a:ext>
              </a:extLst>
            </p:cNvPr>
            <p:cNvSpPr/>
            <p:nvPr/>
          </p:nvSpPr>
          <p:spPr>
            <a:xfrm>
              <a:off x="0" y="1348353"/>
              <a:ext cx="202012" cy="1464588"/>
            </a:xfrm>
            <a:prstGeom prst="rect">
              <a:avLst/>
            </a:prstGeom>
            <a:solidFill>
              <a:srgbClr val="00A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1ED02F-FECF-A547-B510-853162305E73}"/>
                </a:ext>
              </a:extLst>
            </p:cNvPr>
            <p:cNvSpPr/>
            <p:nvPr/>
          </p:nvSpPr>
          <p:spPr>
            <a:xfrm>
              <a:off x="0" y="2696706"/>
              <a:ext cx="202012" cy="1464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64B79-8D97-9A48-B89C-89215FFF5661}"/>
                </a:ext>
              </a:extLst>
            </p:cNvPr>
            <p:cNvSpPr/>
            <p:nvPr/>
          </p:nvSpPr>
          <p:spPr>
            <a:xfrm>
              <a:off x="0" y="4045059"/>
              <a:ext cx="202012" cy="1464588"/>
            </a:xfrm>
            <a:prstGeom prst="rect">
              <a:avLst/>
            </a:prstGeom>
            <a:solidFill>
              <a:srgbClr val="833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26383-44C2-034A-8CD5-42876DEA438C}"/>
                </a:ext>
              </a:extLst>
            </p:cNvPr>
            <p:cNvSpPr/>
            <p:nvPr/>
          </p:nvSpPr>
          <p:spPr>
            <a:xfrm>
              <a:off x="0" y="5393412"/>
              <a:ext cx="202012" cy="1464588"/>
            </a:xfrm>
            <a:prstGeom prst="rect">
              <a:avLst/>
            </a:prstGeom>
            <a:solidFill>
              <a:srgbClr val="538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B2F4EC27-D071-D946-A1ED-ABDB4FBD0E32}"/>
              </a:ext>
            </a:extLst>
          </p:cNvPr>
          <p:cNvSpPr txBox="1"/>
          <p:nvPr/>
        </p:nvSpPr>
        <p:spPr>
          <a:xfrm>
            <a:off x="1053228" y="1993116"/>
            <a:ext cx="10199261" cy="3173855"/>
          </a:xfrm>
          <a:prstGeom prst="rect">
            <a:avLst/>
          </a:prstGeom>
          <a:noFill/>
        </p:spPr>
        <p:txBody>
          <a:bodyPr wrap="square" bIns="720000" rtlCol="0">
            <a:spAutoFit/>
          </a:bodyPr>
          <a:lstStyle/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b="1" dirty="0" err="1" smtClean="0">
                <a:solidFill>
                  <a:srgbClr val="FF0000"/>
                </a:solidFill>
                <a:latin typeface="Montserrat" pitchFamily="2" charset="77"/>
              </a:rPr>
              <a:t>RE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habilitovaný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Montserrat" pitchFamily="2" charset="77"/>
              </a:rPr>
              <a:t>RE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gion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Perspektivní a prosperující aglomerace,  která těží svých hodnot pro budování přívětivého prostoru pro život.</a:t>
            </a: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  <a:buClr>
                <a:schemeClr val="bg1">
                  <a:lumMod val="75000"/>
                </a:schemeClr>
              </a:buClr>
              <a:buSzPct val="100000"/>
              <a:tabLst>
                <a:tab pos="347663" algn="l"/>
              </a:tabLst>
            </a:pPr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„Karlovarská aglomerace se hlásí o slovo“</a:t>
            </a:r>
          </a:p>
        </p:txBody>
      </p:sp>
      <p:pic>
        <p:nvPicPr>
          <p:cNvPr id="18" name="Picture 5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057">
            <a:off x="8230458" y="3077699"/>
            <a:ext cx="2610485" cy="35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1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8830</TotalTime>
  <Words>389</Words>
  <Application>Microsoft Office PowerPoint</Application>
  <PresentationFormat>Širokoúhlá obrazovka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Carlito</vt:lpstr>
      <vt:lpstr>Helvetica Neue</vt:lpstr>
      <vt:lpstr>Montserrat</vt:lpstr>
      <vt:lpstr>Montserrat ExtraBold</vt:lpstr>
      <vt:lpstr>Times New Roman</vt:lpstr>
      <vt:lpstr>Motiv sady Office</vt:lpstr>
      <vt:lpstr>IROP TOUR představuje ITIKA° (Integrované územní investice Karlovarské aglomerace)          3. 5. 2022 Grandhotel AMBASSADOR  </vt:lpstr>
      <vt:lpstr>Podstata integrovaných nástrojů</vt:lpstr>
      <vt:lpstr>Vymezené území ITIKA°</vt:lpstr>
      <vt:lpstr>Tým ITIKA°</vt:lpstr>
      <vt:lpstr>Dokument strategie ITIKA°</vt:lpstr>
      <vt:lpstr> Proces schvalování dokumentu ITIKA°</vt:lpstr>
      <vt:lpstr>Část A dokumentu ITIKA°</vt:lpstr>
      <vt:lpstr>Část B dokumentu ITIKA°</vt:lpstr>
      <vt:lpstr>Strategický rámec – filozofie strategie</vt:lpstr>
      <vt:lpstr>Strategické cíle ITIKA°</vt:lpstr>
      <vt:lpstr>REAKTIBILITA    Kompetence pro 21. století</vt:lpstr>
      <vt:lpstr>REVITALIZACE  Krajina, přírodní hodnoty, udržitelnost, energetika</vt:lpstr>
      <vt:lpstr>REVALVACE  Lázeňství, kulturní dědictví,     cestovní ruch</vt:lpstr>
      <vt:lpstr>REGENERACE        Funkční a krásné prostředí</vt:lpstr>
      <vt:lpstr>RENESANCE        Naplňování vize</vt:lpstr>
      <vt:lpstr>Podpora ITIKA°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Doplňte název metropolitní oblasti/aglomerace</dc:title>
  <dc:creator>Dvořák Zdeněk (Magistrát města Brna)</dc:creator>
  <cp:lastModifiedBy>Heroutová Blanka</cp:lastModifiedBy>
  <cp:revision>382</cp:revision>
  <cp:lastPrinted>2021-11-04T09:18:42Z</cp:lastPrinted>
  <dcterms:created xsi:type="dcterms:W3CDTF">2020-07-29T10:34:07Z</dcterms:created>
  <dcterms:modified xsi:type="dcterms:W3CDTF">2022-04-19T08:21:23Z</dcterms:modified>
</cp:coreProperties>
</file>